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87" r:id="rId4"/>
    <p:sldId id="281" r:id="rId5"/>
    <p:sldId id="290" r:id="rId6"/>
    <p:sldId id="284" r:id="rId7"/>
    <p:sldId id="282" r:id="rId8"/>
    <p:sldId id="257" r:id="rId9"/>
    <p:sldId id="258" r:id="rId10"/>
    <p:sldId id="278" r:id="rId11"/>
    <p:sldId id="279" r:id="rId12"/>
    <p:sldId id="291" r:id="rId13"/>
    <p:sldId id="260" r:id="rId14"/>
    <p:sldId id="264" r:id="rId15"/>
    <p:sldId id="277" r:id="rId16"/>
    <p:sldId id="288" r:id="rId17"/>
    <p:sldId id="265" r:id="rId18"/>
    <p:sldId id="259" r:id="rId19"/>
    <p:sldId id="261" r:id="rId20"/>
    <p:sldId id="263" r:id="rId21"/>
    <p:sldId id="283" r:id="rId22"/>
    <p:sldId id="266" r:id="rId23"/>
    <p:sldId id="269" r:id="rId24"/>
    <p:sldId id="270" r:id="rId25"/>
    <p:sldId id="272" r:id="rId26"/>
    <p:sldId id="267" r:id="rId27"/>
    <p:sldId id="268" r:id="rId28"/>
    <p:sldId id="271" r:id="rId29"/>
    <p:sldId id="273" r:id="rId30"/>
    <p:sldId id="275" r:id="rId31"/>
    <p:sldId id="276" r:id="rId32"/>
    <p:sldId id="285" r:id="rId33"/>
    <p:sldId id="286" r:id="rId34"/>
    <p:sldId id="289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7" autoAdjust="0"/>
    <p:restoredTop sz="94660"/>
  </p:normalViewPr>
  <p:slideViewPr>
    <p:cSldViewPr snapToGrid="0">
      <p:cViewPr varScale="1">
        <p:scale>
          <a:sx n="81" d="100"/>
          <a:sy n="81" d="100"/>
        </p:scale>
        <p:origin x="5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F8F1A-BE4A-4BD1-8E02-F13558B15444}" type="datetimeFigureOut">
              <a:rPr lang="en-US" smtClean="0"/>
              <a:t>7/1/2020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76397-89D6-4198-AC0B-B13F5ED69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758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F8F1A-BE4A-4BD1-8E02-F13558B15444}" type="datetimeFigureOut">
              <a:rPr lang="en-US" smtClean="0"/>
              <a:t>7/1/2020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76397-89D6-4198-AC0B-B13F5ED69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6080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F8F1A-BE4A-4BD1-8E02-F13558B15444}" type="datetimeFigureOut">
              <a:rPr lang="en-US" smtClean="0"/>
              <a:t>7/1/2020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76397-89D6-4198-AC0B-B13F5ED69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148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F8F1A-BE4A-4BD1-8E02-F13558B15444}" type="datetimeFigureOut">
              <a:rPr lang="en-US" smtClean="0"/>
              <a:t>7/1/2020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76397-89D6-4198-AC0B-B13F5ED69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129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F8F1A-BE4A-4BD1-8E02-F13558B15444}" type="datetimeFigureOut">
              <a:rPr lang="en-US" smtClean="0"/>
              <a:t>7/1/2020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76397-89D6-4198-AC0B-B13F5ED69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279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F8F1A-BE4A-4BD1-8E02-F13558B15444}" type="datetimeFigureOut">
              <a:rPr lang="en-US" smtClean="0"/>
              <a:t>7/1/2020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76397-89D6-4198-AC0B-B13F5ED69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431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F8F1A-BE4A-4BD1-8E02-F13558B15444}" type="datetimeFigureOut">
              <a:rPr lang="en-US" smtClean="0"/>
              <a:t>7/1/2020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76397-89D6-4198-AC0B-B13F5ED69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163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F8F1A-BE4A-4BD1-8E02-F13558B15444}" type="datetimeFigureOut">
              <a:rPr lang="en-US" smtClean="0"/>
              <a:t>7/1/2020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76397-89D6-4198-AC0B-B13F5ED69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223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F8F1A-BE4A-4BD1-8E02-F13558B15444}" type="datetimeFigureOut">
              <a:rPr lang="en-US" smtClean="0"/>
              <a:t>7/1/2020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76397-89D6-4198-AC0B-B13F5ED69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9042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F8F1A-BE4A-4BD1-8E02-F13558B15444}" type="datetimeFigureOut">
              <a:rPr lang="en-US" smtClean="0"/>
              <a:t>7/1/2020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76397-89D6-4198-AC0B-B13F5ED69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61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F8F1A-BE4A-4BD1-8E02-F13558B15444}" type="datetimeFigureOut">
              <a:rPr lang="en-US" smtClean="0"/>
              <a:t>7/1/2020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76397-89D6-4198-AC0B-B13F5ED69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663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5F8F1A-BE4A-4BD1-8E02-F13558B15444}" type="datetimeFigureOut">
              <a:rPr lang="en-US" smtClean="0"/>
              <a:t>7/1/2020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776397-89D6-4198-AC0B-B13F5ED69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651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617785"/>
            <a:ext cx="9144000" cy="1892178"/>
          </a:xfrm>
        </p:spPr>
        <p:txBody>
          <a:bodyPr/>
          <a:lstStyle/>
          <a:p>
            <a:r>
              <a:rPr lang="en-US" dirty="0" smtClean="0"/>
              <a:t>MINERAL ASSEMBLAGE &amp; PARAGENESIS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4605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023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EQUILIBRIUM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88720"/>
            <a:ext cx="10515600" cy="4988243"/>
          </a:xfrm>
        </p:spPr>
        <p:txBody>
          <a:bodyPr/>
          <a:lstStyle/>
          <a:p>
            <a:pPr algn="just"/>
            <a:r>
              <a:rPr lang="en-US" b="1" dirty="0">
                <a:solidFill>
                  <a:srgbClr val="FF0000"/>
                </a:solidFill>
              </a:rPr>
              <a:t>Equilibrium</a:t>
            </a:r>
            <a:r>
              <a:rPr lang="en-US" dirty="0"/>
              <a:t> refers to the stable coexistence of two or more phases and is established relative to </a:t>
            </a:r>
            <a:r>
              <a:rPr lang="en-US" dirty="0" smtClean="0"/>
              <a:t>time</a:t>
            </a:r>
          </a:p>
          <a:p>
            <a:pPr algn="just"/>
            <a:endParaRPr lang="en-US" dirty="0"/>
          </a:p>
          <a:p>
            <a:pPr algn="just"/>
            <a:r>
              <a:rPr lang="en-US" dirty="0" smtClean="0"/>
              <a:t>If </a:t>
            </a:r>
            <a:r>
              <a:rPr lang="en-US" dirty="0"/>
              <a:t>two phases in a mixture of water and ice coexist so that the amount of each is fixed indefinitely, they are said to be in </a:t>
            </a:r>
            <a:r>
              <a:rPr lang="en-US" dirty="0" smtClean="0"/>
              <a:t>equilibrium</a:t>
            </a:r>
          </a:p>
          <a:p>
            <a:pPr algn="just"/>
            <a:endParaRPr lang="en-US" dirty="0"/>
          </a:p>
          <a:p>
            <a:pPr algn="just"/>
            <a:r>
              <a:rPr lang="en-US" dirty="0" smtClean="0"/>
              <a:t>The </a:t>
            </a:r>
            <a:r>
              <a:rPr lang="en-US" dirty="0"/>
              <a:t>minerals of some rocks have existed together since their formation for periods of several million years, </a:t>
            </a:r>
            <a:r>
              <a:rPr lang="en-US" b="1" dirty="0">
                <a:solidFill>
                  <a:srgbClr val="FF0000"/>
                </a:solidFill>
              </a:rPr>
              <a:t>yet one cannot always ascertain if these rock constituents are in equilibrium or are still undergoing </a:t>
            </a:r>
            <a:r>
              <a:rPr lang="en-US" b="1" dirty="0" smtClean="0">
                <a:solidFill>
                  <a:srgbClr val="FF0000"/>
                </a:solidFill>
              </a:rPr>
              <a:t>changes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990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2942"/>
            <a:ext cx="10515600" cy="6488483"/>
          </a:xfrm>
        </p:spPr>
        <p:txBody>
          <a:bodyPr>
            <a:normAutofit/>
          </a:bodyPr>
          <a:lstStyle/>
          <a:p>
            <a:pPr algn="just"/>
            <a:r>
              <a:rPr lang="en-US" sz="3200" dirty="0"/>
              <a:t>A determining factor of the </a:t>
            </a:r>
            <a:r>
              <a:rPr lang="en-US" sz="3200" b="1" dirty="0">
                <a:solidFill>
                  <a:srgbClr val="FF0000"/>
                </a:solidFill>
              </a:rPr>
              <a:t>equilibrium state of minerals is the presence (or absence) of a reaction rim</a:t>
            </a:r>
            <a:r>
              <a:rPr lang="en-US" sz="3200" dirty="0"/>
              <a:t>, which is a region separating two or more minerals consisting of the products of a </a:t>
            </a:r>
            <a:r>
              <a:rPr lang="en-US" sz="3200" b="1" dirty="0">
                <a:solidFill>
                  <a:srgbClr val="FF0000"/>
                </a:solidFill>
              </a:rPr>
              <a:t>reaction between </a:t>
            </a:r>
            <a:r>
              <a:rPr lang="en-US" sz="3200" b="1" dirty="0" smtClean="0">
                <a:solidFill>
                  <a:srgbClr val="FF0000"/>
                </a:solidFill>
              </a:rPr>
              <a:t>them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 smtClean="0"/>
              <a:t>The </a:t>
            </a:r>
            <a:r>
              <a:rPr lang="en-US" sz="3200" b="1" dirty="0">
                <a:solidFill>
                  <a:srgbClr val="FF0000"/>
                </a:solidFill>
              </a:rPr>
              <a:t>absence of any observable reaction rims </a:t>
            </a:r>
            <a:r>
              <a:rPr lang="en-US" sz="3200" dirty="0"/>
              <a:t>between minerals that </a:t>
            </a:r>
            <a:r>
              <a:rPr lang="en-US" sz="3200" b="1" dirty="0">
                <a:solidFill>
                  <a:srgbClr val="FF0000"/>
                </a:solidFill>
              </a:rPr>
              <a:t>physically touch each other suggests that they were in equilibrium </a:t>
            </a:r>
            <a:r>
              <a:rPr lang="en-US" sz="3200" dirty="0"/>
              <a:t>at the time when the rock </a:t>
            </a:r>
            <a:r>
              <a:rPr lang="en-US" sz="3200" dirty="0" smtClean="0"/>
              <a:t>formed</a:t>
            </a:r>
          </a:p>
          <a:p>
            <a:pPr algn="just"/>
            <a:endParaRPr lang="en-US" sz="3200" dirty="0"/>
          </a:p>
          <a:p>
            <a:pPr lvl="1" algn="just"/>
            <a:r>
              <a:rPr lang="en-US" sz="3200" b="1" dirty="0">
                <a:solidFill>
                  <a:srgbClr val="FF0000"/>
                </a:solidFill>
              </a:rPr>
              <a:t>Garnet</a:t>
            </a:r>
            <a:r>
              <a:rPr lang="en-US" sz="3200" dirty="0"/>
              <a:t>, for example, may react with coexisting </a:t>
            </a:r>
            <a:r>
              <a:rPr lang="en-US" sz="3200" b="1" dirty="0" err="1">
                <a:solidFill>
                  <a:srgbClr val="FF0000"/>
                </a:solidFill>
              </a:rPr>
              <a:t>biotite</a:t>
            </a:r>
            <a:r>
              <a:rPr lang="en-US" sz="3200" dirty="0"/>
              <a:t> to produce a </a:t>
            </a:r>
            <a:r>
              <a:rPr lang="en-US" sz="3200" b="1" dirty="0">
                <a:solidFill>
                  <a:srgbClr val="FF0000"/>
                </a:solidFill>
              </a:rPr>
              <a:t>chlorite rim</a:t>
            </a:r>
            <a:r>
              <a:rPr lang="en-US" sz="3200" dirty="0"/>
              <a:t> between them, revealing that the two minerals were not always in </a:t>
            </a:r>
            <a:r>
              <a:rPr lang="en-US" sz="3200" dirty="0" smtClean="0"/>
              <a:t>equilibrium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1939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minerva.union.edu/hollochk/c_petrology/met_reactions/NS-54A-4x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7989" y="124974"/>
            <a:ext cx="8610052" cy="6464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260020" y="4635063"/>
            <a:ext cx="1245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BIOTITE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60276" y="2916621"/>
            <a:ext cx="9932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GARNET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56889" y="4130566"/>
            <a:ext cx="1245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CHLORITE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1149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961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Mineral Paragenetic Sequence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35465"/>
            <a:ext cx="10515600" cy="603394"/>
          </a:xfrm>
        </p:spPr>
        <p:txBody>
          <a:bodyPr>
            <a:normAutofit/>
          </a:bodyPr>
          <a:lstStyle/>
          <a:p>
            <a:pPr algn="just"/>
            <a:r>
              <a:rPr lang="en-US" dirty="0" smtClean="0"/>
              <a:t>Chronological formation of minerals under equilibrium conditions</a:t>
            </a:r>
          </a:p>
          <a:p>
            <a:pPr algn="just"/>
            <a:endParaRPr lang="en-US" sz="3600" dirty="0"/>
          </a:p>
          <a:p>
            <a:pPr algn="just"/>
            <a:endParaRPr lang="en-US" sz="3600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534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68" y="97395"/>
            <a:ext cx="4762500" cy="65627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6282" y="97395"/>
            <a:ext cx="6220917" cy="50593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666282" y="5291528"/>
            <a:ext cx="6220917" cy="147732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PARAGENETIC SEQUENCE</a:t>
            </a:r>
          </a:p>
          <a:p>
            <a:endParaRPr lang="en-US" dirty="0"/>
          </a:p>
          <a:p>
            <a:pPr marL="342900" indent="-342900">
              <a:buAutoNum type="arabicPeriod"/>
            </a:pPr>
            <a:r>
              <a:rPr lang="en-US" dirty="0" smtClean="0"/>
              <a:t>MINERALS IN THE HOST ROCK TO VEINS</a:t>
            </a:r>
          </a:p>
          <a:p>
            <a:pPr marL="342900" indent="-342900">
              <a:buAutoNum type="arabicPeriod"/>
            </a:pPr>
            <a:r>
              <a:rPr lang="en-US" dirty="0" smtClean="0"/>
              <a:t>MINERALS IN THE VEIN (CAVITY) STARTING FROM THOSE NEAR THE CONTACT TO THOSE IN THE CORE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6960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144000" y="2727960"/>
            <a:ext cx="3048000" cy="1477328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dirty="0" smtClean="0"/>
              <a:t>PLAGIOCLASE THEN AMPHIBOLE AND LAST BIOTITE IN ACCORDANCE WITH THE BOWENS REACTION SERIES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684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ee the source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491" y="210151"/>
            <a:ext cx="10497431" cy="6364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23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89739" y="365456"/>
            <a:ext cx="6186425" cy="6186425"/>
            <a:chOff x="389739" y="365456"/>
            <a:chExt cx="6186425" cy="6186425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9739" y="365456"/>
              <a:ext cx="6186425" cy="6186425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2542783" y="4937341"/>
              <a:ext cx="17035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/>
                <a:t>BORNITE</a:t>
              </a:r>
              <a:endParaRPr lang="en-US" sz="3200" b="1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782860" y="2797592"/>
              <a:ext cx="23298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/>
                <a:t>CHALCOCITE</a:t>
              </a:r>
              <a:endParaRPr lang="en-US" sz="2400" b="1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054268" y="2505205"/>
              <a:ext cx="14780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/>
                <a:t>PYRITE</a:t>
              </a:r>
              <a:endParaRPr lang="en-US" sz="3200" b="1" dirty="0"/>
            </a:p>
          </p:txBody>
        </p:sp>
        <p:cxnSp>
          <p:nvCxnSpPr>
            <p:cNvPr id="7" name="Straight Arrow Connector 6"/>
            <p:cNvCxnSpPr/>
            <p:nvPr/>
          </p:nvCxnSpPr>
          <p:spPr>
            <a:xfrm flipV="1">
              <a:off x="5196869" y="2267212"/>
              <a:ext cx="377213" cy="640880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/>
        </p:nvSpPr>
        <p:spPr>
          <a:xfrm>
            <a:off x="6988092" y="1798820"/>
            <a:ext cx="4809168" cy="353943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/>
              <a:t>PARAGENETIC SEQUENCE OF ORE MINERALS:</a:t>
            </a:r>
          </a:p>
          <a:p>
            <a:pPr algn="just"/>
            <a:endParaRPr lang="en-US" sz="2800" dirty="0"/>
          </a:p>
          <a:p>
            <a:pPr marL="342900" indent="-342900" algn="just">
              <a:buAutoNum type="arabicPeriod"/>
            </a:pPr>
            <a:r>
              <a:rPr lang="en-US" sz="2800" dirty="0" smtClean="0"/>
              <a:t>PYRITE</a:t>
            </a:r>
          </a:p>
          <a:p>
            <a:pPr marL="342900" indent="-342900" algn="just">
              <a:buAutoNum type="arabicPeriod"/>
            </a:pPr>
            <a:endParaRPr lang="en-US" sz="2800" dirty="0"/>
          </a:p>
          <a:p>
            <a:pPr marL="342900" indent="-342900" algn="just">
              <a:buAutoNum type="arabicPeriod"/>
            </a:pPr>
            <a:r>
              <a:rPr lang="en-US" sz="2800" dirty="0" smtClean="0"/>
              <a:t>BORNITE</a:t>
            </a:r>
          </a:p>
          <a:p>
            <a:pPr marL="342900" indent="-342900" algn="just">
              <a:buAutoNum type="arabicPeriod"/>
            </a:pPr>
            <a:endParaRPr lang="en-US" sz="2800" dirty="0"/>
          </a:p>
          <a:p>
            <a:pPr marL="342900" indent="-342900" algn="just">
              <a:buAutoNum type="arabicPeriod"/>
            </a:pPr>
            <a:r>
              <a:rPr lang="en-US" sz="2800" dirty="0" smtClean="0"/>
              <a:t>CHALCOCITE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89389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7398" y="267907"/>
            <a:ext cx="8858490" cy="620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30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42" y="291402"/>
            <a:ext cx="11532365" cy="6159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802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3360" y="0"/>
            <a:ext cx="11649204" cy="56451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MINERAL ASSEMBLAGE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3360" y="564515"/>
            <a:ext cx="4759890" cy="6024175"/>
          </a:xfrm>
        </p:spPr>
        <p:txBody>
          <a:bodyPr>
            <a:normAutofit/>
          </a:bodyPr>
          <a:lstStyle/>
          <a:p>
            <a:pPr marL="228600" lvl="2" algn="just">
              <a:spcBef>
                <a:spcPts val="1000"/>
              </a:spcBef>
            </a:pPr>
            <a:r>
              <a:rPr lang="en-US" sz="3200" dirty="0" smtClean="0"/>
              <a:t>Mineral assemblage - set of </a:t>
            </a:r>
            <a:r>
              <a:rPr lang="en-US" sz="2800" dirty="0" smtClean="0"/>
              <a:t>minerals </a:t>
            </a:r>
            <a:r>
              <a:rPr lang="en-US" sz="2800" dirty="0"/>
              <a:t>that formed under the same </a:t>
            </a:r>
            <a:r>
              <a:rPr lang="en-US" sz="2800" dirty="0" smtClean="0"/>
              <a:t>or comparable </a:t>
            </a:r>
            <a:r>
              <a:rPr lang="en-US" sz="2800" dirty="0"/>
              <a:t>conditions of </a:t>
            </a:r>
            <a:r>
              <a:rPr lang="en-US" sz="2800" b="1" dirty="0">
                <a:solidFill>
                  <a:srgbClr val="FF0000"/>
                </a:solidFill>
              </a:rPr>
              <a:t>pressure</a:t>
            </a:r>
            <a:r>
              <a:rPr lang="en-US" sz="2800" dirty="0"/>
              <a:t> &amp; </a:t>
            </a:r>
            <a:r>
              <a:rPr lang="en-US" sz="2800" b="1" dirty="0">
                <a:solidFill>
                  <a:srgbClr val="FF0000"/>
                </a:solidFill>
              </a:rPr>
              <a:t>temperature</a:t>
            </a:r>
          </a:p>
          <a:p>
            <a:pPr algn="just"/>
            <a:endParaRPr lang="en-US" sz="3200" dirty="0" smtClean="0"/>
          </a:p>
          <a:p>
            <a:pPr lvl="1" algn="just"/>
            <a:r>
              <a:rPr lang="en-US" dirty="0" smtClean="0"/>
              <a:t>Practically, minerals </a:t>
            </a:r>
            <a:r>
              <a:rPr lang="en-US" dirty="0"/>
              <a:t>that </a:t>
            </a:r>
            <a:r>
              <a:rPr lang="en-US" b="1" dirty="0">
                <a:solidFill>
                  <a:srgbClr val="FF0000"/>
                </a:solidFill>
              </a:rPr>
              <a:t>physically touch one another with no reaction rims or alteration products</a:t>
            </a:r>
            <a:r>
              <a:rPr lang="en-US" dirty="0"/>
              <a:t> </a:t>
            </a:r>
            <a:r>
              <a:rPr lang="en-US" dirty="0" smtClean="0"/>
              <a:t>constitute a mineral assemblage</a:t>
            </a:r>
          </a:p>
          <a:p>
            <a:pPr lvl="1" algn="just"/>
            <a:endParaRPr lang="en-US" dirty="0" smtClean="0"/>
          </a:p>
          <a:p>
            <a:pPr lvl="1" algn="just"/>
            <a:r>
              <a:rPr lang="en-US" dirty="0" smtClean="0"/>
              <a:t>The physical touch represents </a:t>
            </a:r>
            <a:r>
              <a:rPr lang="en-US" b="1" dirty="0" smtClean="0">
                <a:solidFill>
                  <a:srgbClr val="FF0000"/>
                </a:solidFill>
              </a:rPr>
              <a:t>equilibrium conditions</a:t>
            </a:r>
            <a:endParaRPr lang="en-US" b="1" dirty="0">
              <a:solidFill>
                <a:srgbClr val="FF0000"/>
              </a:solidFill>
            </a:endParaRPr>
          </a:p>
          <a:p>
            <a:pPr algn="just"/>
            <a:endParaRPr lang="en-US" sz="3200" dirty="0" smtClean="0"/>
          </a:p>
        </p:txBody>
      </p:sp>
      <p:grpSp>
        <p:nvGrpSpPr>
          <p:cNvPr id="8" name="Group 7"/>
          <p:cNvGrpSpPr/>
          <p:nvPr/>
        </p:nvGrpSpPr>
        <p:grpSpPr>
          <a:xfrm>
            <a:off x="5286767" y="564515"/>
            <a:ext cx="6662280" cy="4996710"/>
            <a:chOff x="5400284" y="1039660"/>
            <a:chExt cx="6662280" cy="499671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00284" y="1039660"/>
              <a:ext cx="6662280" cy="4996710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10459233" y="4171167"/>
              <a:ext cx="45093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rgbClr val="FF0000"/>
                  </a:solidFill>
                </a:rPr>
                <a:t>B</a:t>
              </a:r>
              <a:endParaRPr lang="en-US" sz="3200" b="1" dirty="0">
                <a:solidFill>
                  <a:srgbClr val="FF0000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327726" y="2592888"/>
              <a:ext cx="45093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rgbClr val="FF0000"/>
                  </a:solidFill>
                </a:rPr>
                <a:t>A</a:t>
              </a:r>
              <a:endParaRPr lang="en-US" sz="32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2107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106" y="275990"/>
            <a:ext cx="8105968" cy="6396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41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1879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PHASE DIAGRAMS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719528"/>
            <a:ext cx="10515600" cy="5921115"/>
          </a:xfrm>
        </p:spPr>
        <p:txBody>
          <a:bodyPr/>
          <a:lstStyle/>
          <a:p>
            <a:pPr algn="just"/>
            <a:r>
              <a:rPr lang="en-US" b="1" dirty="0">
                <a:solidFill>
                  <a:srgbClr val="FF0000"/>
                </a:solidFill>
              </a:rPr>
              <a:t>Phase (or stability) diagrams </a:t>
            </a:r>
            <a:r>
              <a:rPr lang="en-US" dirty="0"/>
              <a:t>are used to illustrate the </a:t>
            </a:r>
            <a:r>
              <a:rPr lang="en-US" b="1" dirty="0">
                <a:solidFill>
                  <a:srgbClr val="FF0000"/>
                </a:solidFill>
              </a:rPr>
              <a:t>conditions under which certain minerals are </a:t>
            </a:r>
            <a:r>
              <a:rPr lang="en-US" b="1" dirty="0" smtClean="0">
                <a:solidFill>
                  <a:srgbClr val="FF0000"/>
                </a:solidFill>
              </a:rPr>
              <a:t>stable</a:t>
            </a:r>
          </a:p>
          <a:p>
            <a:pPr algn="just"/>
            <a:endParaRPr lang="en-US" dirty="0"/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They </a:t>
            </a:r>
            <a:r>
              <a:rPr lang="en-US" dirty="0"/>
              <a:t>are </a:t>
            </a:r>
            <a:r>
              <a:rPr lang="en-US" b="1" dirty="0">
                <a:solidFill>
                  <a:srgbClr val="FF0000"/>
                </a:solidFill>
              </a:rPr>
              <a:t>graphs </a:t>
            </a:r>
            <a:r>
              <a:rPr lang="en-US" dirty="0"/>
              <a:t>that show the </a:t>
            </a:r>
            <a:r>
              <a:rPr lang="en-US" b="1" dirty="0">
                <a:solidFill>
                  <a:srgbClr val="FF0000"/>
                </a:solidFill>
              </a:rPr>
              <a:t>limiting conditions for solid, liquid, and gaseous phases of a single substance or of a mixture of substances </a:t>
            </a:r>
            <a:r>
              <a:rPr lang="en-US" dirty="0"/>
              <a:t>while undergoing changes in </a:t>
            </a:r>
            <a:r>
              <a:rPr lang="en-US" b="1" dirty="0">
                <a:solidFill>
                  <a:srgbClr val="FF0000"/>
                </a:solidFill>
              </a:rPr>
              <a:t>pressure and temperature or in some other combination of </a:t>
            </a:r>
            <a:r>
              <a:rPr lang="en-US" b="1" dirty="0" smtClean="0">
                <a:solidFill>
                  <a:srgbClr val="FF0000"/>
                </a:solidFill>
              </a:rPr>
              <a:t>variables</a:t>
            </a:r>
          </a:p>
          <a:p>
            <a:pPr algn="just"/>
            <a:endParaRPr lang="en-US" dirty="0"/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The </a:t>
            </a:r>
            <a:r>
              <a:rPr lang="en-US" dirty="0"/>
              <a:t>following are examples of phase diagrams employed in the study of </a:t>
            </a:r>
            <a:r>
              <a:rPr lang="en-US" b="1" dirty="0">
                <a:solidFill>
                  <a:srgbClr val="FF0000"/>
                </a:solidFill>
              </a:rPr>
              <a:t>igneous, metamorphic, and sedimentary </a:t>
            </a:r>
            <a:r>
              <a:rPr lang="en-US" b="1" dirty="0" smtClean="0">
                <a:solidFill>
                  <a:srgbClr val="FF0000"/>
                </a:solidFill>
              </a:rPr>
              <a:t>rocks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910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564" y="206423"/>
            <a:ext cx="6449568" cy="635203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600132" y="2254469"/>
            <a:ext cx="5113647" cy="267765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/>
              <a:t>GEOBAROMETRY &amp; GEOTHERMOMETRY MINERALS EMPLOYED IN STUDYING METAMORPHIC ROCKS 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smtClean="0"/>
              <a:t>ENDED HERE ON 17-06-20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9739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331" y="212965"/>
            <a:ext cx="7114067" cy="62758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703718" y="2227502"/>
            <a:ext cx="4151951" cy="224676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/>
              <a:t>GEOBAROMETRY &amp; GEOTHERMOMETRY MINERALS EMPLOYED IN STUDYING METAMORPHIC ROCKS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10265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190" y="200648"/>
            <a:ext cx="5382688" cy="651797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03878" y="2254469"/>
            <a:ext cx="6009901" cy="138499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/>
              <a:t>GEOBAROMETRY &amp; GEOTHERMOMETRY MINERALS EMPLOYED IN STUDYING METAMORPHIC ROCKS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69254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05711"/>
            <a:ext cx="6763407" cy="643816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763406" y="2301408"/>
            <a:ext cx="5428594" cy="181588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/>
              <a:t>GEOBAROMETRY &amp; GEOTHERMOMETRY MINERALS EMPLOYED IN STUDYING METAMORPHIC ROCKS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352993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9131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45366" y="1905506"/>
            <a:ext cx="3626069" cy="304698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sz="2400" dirty="0" smtClean="0"/>
              <a:t>TERNARY DIAGRAM EMPLOYED IN THE STUDY OF IGNEOUS ROCKS</a:t>
            </a:r>
          </a:p>
          <a:p>
            <a:endParaRPr lang="en-US" sz="2400" dirty="0"/>
          </a:p>
          <a:p>
            <a:r>
              <a:rPr lang="en-US" sz="2400" dirty="0" err="1" smtClean="0"/>
              <a:t>Fo</a:t>
            </a:r>
            <a:r>
              <a:rPr lang="en-US" sz="2400" dirty="0" smtClean="0"/>
              <a:t> = </a:t>
            </a:r>
            <a:r>
              <a:rPr lang="en-US" sz="2400" dirty="0" err="1"/>
              <a:t>F</a:t>
            </a:r>
            <a:r>
              <a:rPr lang="en-US" sz="2400" dirty="0" err="1" smtClean="0"/>
              <a:t>orsterite</a:t>
            </a:r>
            <a:r>
              <a:rPr lang="en-US" sz="2400" dirty="0" smtClean="0"/>
              <a:t> Olivine</a:t>
            </a:r>
          </a:p>
          <a:p>
            <a:r>
              <a:rPr lang="en-US" sz="2400" dirty="0" smtClean="0"/>
              <a:t>En = </a:t>
            </a:r>
            <a:r>
              <a:rPr lang="en-US" sz="2400" dirty="0" err="1" smtClean="0"/>
              <a:t>Enstatite</a:t>
            </a:r>
            <a:endParaRPr lang="en-US" sz="2400" dirty="0" smtClean="0"/>
          </a:p>
          <a:p>
            <a:r>
              <a:rPr lang="en-US" sz="2400" dirty="0" smtClean="0"/>
              <a:t>An = </a:t>
            </a:r>
            <a:r>
              <a:rPr lang="en-US" sz="2400" dirty="0" err="1" smtClean="0"/>
              <a:t>Anorthite</a:t>
            </a:r>
            <a:endParaRPr lang="en-US" sz="2400" dirty="0" smtClean="0"/>
          </a:p>
          <a:p>
            <a:r>
              <a:rPr lang="en-US" sz="2400" dirty="0" err="1" smtClean="0"/>
              <a:t>Qz</a:t>
            </a:r>
            <a:r>
              <a:rPr lang="en-US" sz="2400" dirty="0" smtClean="0"/>
              <a:t> = Quartz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43998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828799" y="224664"/>
            <a:ext cx="7310605" cy="4960900"/>
            <a:chOff x="1828799" y="224664"/>
            <a:chExt cx="7310605" cy="496090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8799" y="224664"/>
              <a:ext cx="7310605" cy="4960900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2900855" y="2222938"/>
              <a:ext cx="1261241" cy="369332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Al(OH)</a:t>
              </a:r>
              <a:r>
                <a:rPr lang="en-US" baseline="-25000" dirty="0" smtClean="0"/>
                <a:t>3</a:t>
              </a:r>
              <a:endParaRPr lang="en-US" baseline="-25000" dirty="0"/>
            </a:p>
          </p:txBody>
        </p:sp>
      </p:grpSp>
      <p:sp>
        <p:nvSpPr>
          <p:cNvPr id="4" name="Rectangle 3"/>
          <p:cNvSpPr/>
          <p:nvPr/>
        </p:nvSpPr>
        <p:spPr>
          <a:xfrm>
            <a:off x="0" y="5169800"/>
            <a:ext cx="12192000" cy="156966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just"/>
            <a:r>
              <a:rPr lang="en-US" sz="2400" dirty="0" smtClean="0">
                <a:solidFill>
                  <a:srgbClr val="000000"/>
                </a:solidFill>
                <a:latin typeface="Helvetica" panose="020B0604020202020204" pitchFamily="34" charset="0"/>
              </a:rPr>
              <a:t>Phase </a:t>
            </a:r>
            <a:r>
              <a:rPr lang="en-US" sz="2400" dirty="0">
                <a:solidFill>
                  <a:srgbClr val="000000"/>
                </a:solidFill>
                <a:latin typeface="Helvetica" panose="020B0604020202020204" pitchFamily="34" charset="0"/>
              </a:rPr>
              <a:t>diagram for </a:t>
            </a:r>
            <a:r>
              <a:rPr lang="en-US" sz="2400" dirty="0" smtClean="0">
                <a:solidFill>
                  <a:srgbClr val="000000"/>
                </a:solidFill>
                <a:latin typeface="Helvetica" panose="020B0604020202020204" pitchFamily="34" charset="0"/>
              </a:rPr>
              <a:t>dissolution </a:t>
            </a:r>
            <a:r>
              <a:rPr lang="en-US" sz="2400" dirty="0">
                <a:solidFill>
                  <a:srgbClr val="000000"/>
                </a:solidFill>
                <a:latin typeface="Helvetica" panose="020B0604020202020204" pitchFamily="34" charset="0"/>
              </a:rPr>
              <a:t>of K-feldspar (microcline) in </a:t>
            </a:r>
            <a:r>
              <a:rPr lang="en-US" sz="2400" b="1" dirty="0">
                <a:solidFill>
                  <a:srgbClr val="FF0000"/>
                </a:solidFill>
                <a:latin typeface="Helvetica" panose="020B0604020202020204" pitchFamily="34" charset="0"/>
              </a:rPr>
              <a:t>pure water at 25</a:t>
            </a:r>
            <a:r>
              <a:rPr lang="en-US" sz="2400" b="1" baseline="30000" dirty="0">
                <a:solidFill>
                  <a:srgbClr val="FF0000"/>
                </a:solidFill>
                <a:latin typeface="Helvetica" panose="020B0604020202020204" pitchFamily="34" charset="0"/>
              </a:rPr>
              <a:t> o</a:t>
            </a:r>
            <a:r>
              <a:rPr lang="en-US" sz="2400" b="1" dirty="0">
                <a:solidFill>
                  <a:srgbClr val="FF0000"/>
                </a:solidFill>
                <a:latin typeface="Helvetica" panose="020B0604020202020204" pitchFamily="34" charset="0"/>
              </a:rPr>
              <a:t> C </a:t>
            </a:r>
            <a:r>
              <a:rPr lang="en-US" sz="2400" dirty="0">
                <a:solidFill>
                  <a:srgbClr val="000000"/>
                </a:solidFill>
                <a:latin typeface="Helvetica" panose="020B0604020202020204" pitchFamily="34" charset="0"/>
              </a:rPr>
              <a:t>showing stable phase-boundary intersections </a:t>
            </a:r>
            <a:r>
              <a:rPr lang="en-US" sz="2400" dirty="0" smtClean="0">
                <a:solidFill>
                  <a:srgbClr val="000000"/>
                </a:solidFill>
                <a:latin typeface="Helvetica" panose="020B0604020202020204" pitchFamily="34" charset="0"/>
              </a:rPr>
              <a:t>&amp; </a:t>
            </a:r>
            <a:r>
              <a:rPr lang="en-US" sz="2400" dirty="0">
                <a:solidFill>
                  <a:srgbClr val="000000"/>
                </a:solidFill>
                <a:latin typeface="Helvetica" panose="020B0604020202020204" pitchFamily="34" charset="0"/>
              </a:rPr>
              <a:t>reaction paths across </a:t>
            </a:r>
            <a:r>
              <a:rPr lang="en-US" sz="2400" dirty="0" smtClean="0">
                <a:solidFill>
                  <a:srgbClr val="000000"/>
                </a:solidFill>
                <a:latin typeface="Helvetica" panose="020B0604020202020204" pitchFamily="34" charset="0"/>
              </a:rPr>
              <a:t>stability. </a:t>
            </a:r>
            <a:r>
              <a:rPr lang="en-US" sz="2400" dirty="0">
                <a:solidFill>
                  <a:srgbClr val="000000"/>
                </a:solidFill>
                <a:latin typeface="Helvetica" panose="020B0604020202020204" pitchFamily="34" charset="0"/>
              </a:rPr>
              <a:t>Diagram was constructed using thermodynamic data for gibbsite, kaolinite, K-mica (muscovite</a:t>
            </a:r>
            <a:r>
              <a:rPr lang="en-US" sz="2400" dirty="0" smtClean="0">
                <a:solidFill>
                  <a:srgbClr val="000000"/>
                </a:solidFill>
                <a:latin typeface="Helvetica" panose="020B0604020202020204" pitchFamily="34" charset="0"/>
              </a:rPr>
              <a:t>) </a:t>
            </a:r>
            <a:r>
              <a:rPr lang="en-US" sz="2400" dirty="0">
                <a:solidFill>
                  <a:srgbClr val="000000"/>
                </a:solidFill>
                <a:latin typeface="Helvetica" panose="020B0604020202020204" pitchFamily="34" charset="0"/>
              </a:rPr>
              <a:t>and microcline from </a:t>
            </a:r>
            <a:r>
              <a:rPr lang="en-US" sz="2400" dirty="0" err="1">
                <a:solidFill>
                  <a:srgbClr val="000000"/>
                </a:solidFill>
                <a:latin typeface="Helvetica" panose="020B0604020202020204" pitchFamily="34" charset="0"/>
              </a:rPr>
              <a:t>Robie</a:t>
            </a:r>
            <a:r>
              <a:rPr lang="en-US" sz="2400" dirty="0">
                <a:solidFill>
                  <a:srgbClr val="000000"/>
                </a:solidFill>
                <a:latin typeface="Helvetica" panose="020B0604020202020204" pitchFamily="34" charset="0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Helvetica" panose="020B0604020202020204" pitchFamily="34" charset="0"/>
              </a:rPr>
              <a:t>et al. (</a:t>
            </a:r>
            <a:r>
              <a:rPr lang="en-US" sz="2400" dirty="0">
                <a:solidFill>
                  <a:srgbClr val="000000"/>
                </a:solidFill>
                <a:latin typeface="Helvetica" panose="020B0604020202020204" pitchFamily="34" charset="0"/>
              </a:rPr>
              <a:t>1978).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99690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43" y="364501"/>
            <a:ext cx="8633481" cy="582584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466083" y="2475186"/>
            <a:ext cx="3725917" cy="193899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sz="2400" dirty="0" smtClean="0"/>
              <a:t>PHASE DIAGRAM EMPLOYED IN THE STUDY OF KEY IRON-BEARING MINERALS (OXIDES AND SULPHIDES)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4530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999" y="570286"/>
            <a:ext cx="7154092" cy="59617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434091" y="3135659"/>
            <a:ext cx="4757909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DIAGRAM EMPLOYED IN THE STUDY OF CARBONATE ROCKS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9331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7423"/>
            <a:ext cx="7353109" cy="6100576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>
            <a:off x="7447703" y="1008993"/>
            <a:ext cx="15765" cy="5312980"/>
          </a:xfrm>
          <a:prstGeom prst="straightConnector1">
            <a:avLst/>
          </a:prstGeom>
          <a:ln w="1301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0" y="0"/>
            <a:ext cx="11991180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EXAMPLE OF MINERAL ASSEMBLAGES IN BASALT UNDER DIFFERENT METAMORPHIC GRADES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7558062" y="3145991"/>
            <a:ext cx="4433118" cy="132343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sz="2000" dirty="0" smtClean="0"/>
              <a:t>INCREASE IN TEMPERATURE AND PROBABLY PRESSURE CONDITIOMNS I.E. INCREASE IN THE GRADE OF METAMORPHISM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771492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86" y="236974"/>
            <a:ext cx="5988818" cy="598881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1356" y="2975988"/>
            <a:ext cx="5040512" cy="324980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773841" y="126124"/>
            <a:ext cx="5108027" cy="138499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/>
              <a:t>TERNARY DIAGRAMS FOR PLOTTING VOLUME % OF MINERALS IN A ROCK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3503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995" y="175584"/>
            <a:ext cx="9450161" cy="6408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353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6314" y="228601"/>
            <a:ext cx="7735887" cy="581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TextBox 2"/>
          <p:cNvSpPr txBox="1">
            <a:spLocks noChangeArrowheads="1"/>
          </p:cNvSpPr>
          <p:nvPr/>
        </p:nvSpPr>
        <p:spPr bwMode="auto">
          <a:xfrm>
            <a:off x="2246314" y="6248401"/>
            <a:ext cx="7735887" cy="5238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2800"/>
              <a:t>Q – Quartz; A – Alkali Feldspar; P - Plagioclase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14794" y="584616"/>
            <a:ext cx="2878111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EXAMPLE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891604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94" y="181782"/>
            <a:ext cx="6630649" cy="6630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TextBox 2"/>
          <p:cNvSpPr txBox="1">
            <a:spLocks noChangeArrowheads="1"/>
          </p:cNvSpPr>
          <p:nvPr/>
        </p:nvSpPr>
        <p:spPr bwMode="auto">
          <a:xfrm>
            <a:off x="6925455" y="181782"/>
            <a:ext cx="5096655" cy="652486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en-US" sz="2200" dirty="0"/>
              <a:t>USING THE TERNARY DIAGRAM ABOVE &amp; ASSUMING </a:t>
            </a:r>
            <a:r>
              <a:rPr lang="en-US" sz="2200" b="1" dirty="0">
                <a:solidFill>
                  <a:srgbClr val="FF0000"/>
                </a:solidFill>
              </a:rPr>
              <a:t>A = Q, B = A &amp; C = P</a:t>
            </a:r>
            <a:r>
              <a:rPr lang="en-US" sz="2200" dirty="0"/>
              <a:t> BELOW IS THE CLASSIFICATION OF PLUTONIC IGNEOUS ROCKS AT POINTS 1, 2, 3 &amp; 4</a:t>
            </a:r>
          </a:p>
          <a:p>
            <a:endParaRPr lang="en-US" sz="2200" dirty="0"/>
          </a:p>
          <a:p>
            <a:pPr algn="just"/>
            <a:r>
              <a:rPr lang="en-US" sz="2200" b="1" dirty="0">
                <a:solidFill>
                  <a:srgbClr val="FF0000"/>
                </a:solidFill>
              </a:rPr>
              <a:t>Point 1</a:t>
            </a:r>
            <a:r>
              <a:rPr lang="en-US" sz="2200" dirty="0"/>
              <a:t>: 60% Q, 20% A &amp; 20% P – QUARTZ-RICH GRANITOID</a:t>
            </a:r>
          </a:p>
          <a:p>
            <a:pPr algn="just"/>
            <a:endParaRPr lang="en-US" sz="2200" dirty="0"/>
          </a:p>
          <a:p>
            <a:pPr algn="just"/>
            <a:r>
              <a:rPr lang="en-US" sz="2200" b="1" dirty="0">
                <a:solidFill>
                  <a:srgbClr val="FF0000"/>
                </a:solidFill>
              </a:rPr>
              <a:t>Point 2</a:t>
            </a:r>
            <a:r>
              <a:rPr lang="en-US" sz="2200" dirty="0"/>
              <a:t>: 25% Q, 40% A &amp; 35% P - MONZO GRANITE</a:t>
            </a:r>
          </a:p>
          <a:p>
            <a:pPr algn="just"/>
            <a:endParaRPr lang="en-US" sz="2200" dirty="0"/>
          </a:p>
          <a:p>
            <a:pPr algn="just"/>
            <a:r>
              <a:rPr lang="en-US" sz="2200" b="1" dirty="0">
                <a:solidFill>
                  <a:srgbClr val="FF0000"/>
                </a:solidFill>
              </a:rPr>
              <a:t>Point 3</a:t>
            </a:r>
            <a:r>
              <a:rPr lang="en-US" sz="2200" dirty="0"/>
              <a:t>: 10% Q, 70% A &amp; 20% P – QUARTZ SYENITE</a:t>
            </a:r>
          </a:p>
          <a:p>
            <a:pPr algn="just"/>
            <a:endParaRPr lang="en-US" sz="2200" dirty="0"/>
          </a:p>
          <a:p>
            <a:pPr algn="just"/>
            <a:r>
              <a:rPr lang="en-US" sz="2200" b="1" dirty="0">
                <a:solidFill>
                  <a:srgbClr val="FF0000"/>
                </a:solidFill>
              </a:rPr>
              <a:t>Point 4</a:t>
            </a:r>
            <a:r>
              <a:rPr lang="en-US" sz="2200" dirty="0"/>
              <a:t>: 0% Q, 25% A &amp; 75% P – MONZO DIORITE OR MONZO GABBRO</a:t>
            </a:r>
          </a:p>
        </p:txBody>
      </p:sp>
    </p:spTree>
    <p:extLst>
      <p:ext uri="{BB962C8B-B14F-4D97-AF65-F5344CB8AC3E}">
        <p14:creationId xmlns:p14="http://schemas.microsoft.com/office/powerpoint/2010/main" val="814119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107463" y="173421"/>
            <a:ext cx="9418282" cy="6543675"/>
            <a:chOff x="1753849" y="228601"/>
            <a:chExt cx="9418282" cy="6543675"/>
          </a:xfrm>
        </p:grpSpPr>
        <p:pic>
          <p:nvPicPr>
            <p:cNvPr id="22530" name="Picture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6314" y="228601"/>
              <a:ext cx="7735887" cy="5815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31" name="TextBox 2"/>
            <p:cNvSpPr txBox="1">
              <a:spLocks noChangeArrowheads="1"/>
            </p:cNvSpPr>
            <p:nvPr/>
          </p:nvSpPr>
          <p:spPr bwMode="auto">
            <a:xfrm>
              <a:off x="2246314" y="6248401"/>
              <a:ext cx="7735887" cy="523875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sz="2800"/>
                <a:t>Q – Quartz; A – Alkali Feldspar; P - Plagioclase</a:t>
              </a:r>
            </a:p>
          </p:txBody>
        </p:sp>
        <p:sp>
          <p:nvSpPr>
            <p:cNvPr id="3" name="Oval 2"/>
            <p:cNvSpPr/>
            <p:nvPr/>
          </p:nvSpPr>
          <p:spPr>
            <a:xfrm>
              <a:off x="5735885" y="4556235"/>
              <a:ext cx="189186" cy="173421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/>
            <p:cNvSpPr/>
            <p:nvPr/>
          </p:nvSpPr>
          <p:spPr>
            <a:xfrm>
              <a:off x="4285457" y="5155325"/>
              <a:ext cx="189186" cy="173421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7060188" y="5759834"/>
              <a:ext cx="189186" cy="173421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5925071" y="2632842"/>
              <a:ext cx="189186" cy="173421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" name="Straight Arrow Connector 4"/>
            <p:cNvCxnSpPr/>
            <p:nvPr/>
          </p:nvCxnSpPr>
          <p:spPr>
            <a:xfrm flipH="1">
              <a:off x="5830478" y="2863026"/>
              <a:ext cx="2749122" cy="1779919"/>
            </a:xfrm>
            <a:prstGeom prst="straightConnector1">
              <a:avLst/>
            </a:prstGeom>
            <a:ln w="6350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flipH="1">
              <a:off x="7176999" y="3972655"/>
              <a:ext cx="2508101" cy="1859867"/>
            </a:xfrm>
            <a:prstGeom prst="straightConnector1">
              <a:avLst/>
            </a:prstGeom>
            <a:ln w="6350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>
              <a:endCxn id="6" idx="1"/>
            </p:cNvCxnSpPr>
            <p:nvPr/>
          </p:nvCxnSpPr>
          <p:spPr>
            <a:xfrm>
              <a:off x="2501325" y="3263462"/>
              <a:ext cx="1811838" cy="1917260"/>
            </a:xfrm>
            <a:prstGeom prst="straightConnector1">
              <a:avLst/>
            </a:prstGeom>
            <a:ln w="6350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 flipH="1">
              <a:off x="6086551" y="1230947"/>
              <a:ext cx="2111518" cy="1427292"/>
            </a:xfrm>
            <a:prstGeom prst="straightConnector1">
              <a:avLst/>
            </a:prstGeom>
            <a:ln w="6350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8495170" y="2571986"/>
              <a:ext cx="1487031" cy="523220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r>
                <a:rPr lang="en-US" sz="2800" dirty="0" smtClean="0"/>
                <a:t>Point 2</a:t>
              </a:r>
              <a:endParaRPr lang="en-US" sz="2800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9685100" y="3693897"/>
              <a:ext cx="1487031" cy="523220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r>
                <a:rPr lang="en-US" sz="2800" dirty="0" smtClean="0"/>
                <a:t>Point 4</a:t>
              </a:r>
              <a:endParaRPr lang="en-US" sz="2800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753849" y="2740242"/>
              <a:ext cx="1487031" cy="523220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r>
                <a:rPr lang="en-US" sz="2800" dirty="0" smtClean="0"/>
                <a:t>Point 3</a:t>
              </a:r>
              <a:endParaRPr lang="en-US" sz="2800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8198068" y="993227"/>
              <a:ext cx="1487031" cy="523220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r>
                <a:rPr lang="en-US" sz="2800" dirty="0" smtClean="0"/>
                <a:t>Point 1</a:t>
              </a:r>
              <a:endParaRPr lang="en-US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373343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5364"/>
            <a:ext cx="10515600" cy="6450904"/>
          </a:xfrm>
        </p:spPr>
        <p:txBody>
          <a:bodyPr>
            <a:normAutofit/>
          </a:bodyPr>
          <a:lstStyle/>
          <a:p>
            <a:pPr algn="just"/>
            <a:r>
              <a:rPr lang="en-US" sz="3200" dirty="0"/>
              <a:t>Igneous rocks such as </a:t>
            </a:r>
            <a:r>
              <a:rPr lang="en-US" sz="3200" b="1" dirty="0">
                <a:solidFill>
                  <a:srgbClr val="FF0000"/>
                </a:solidFill>
              </a:rPr>
              <a:t>GRANITE</a:t>
            </a:r>
            <a:r>
              <a:rPr lang="en-US" sz="3200" dirty="0"/>
              <a:t> may consist of orthoclase- </a:t>
            </a:r>
            <a:r>
              <a:rPr lang="en-US" sz="3200" dirty="0" err="1"/>
              <a:t>albite</a:t>
            </a:r>
            <a:r>
              <a:rPr lang="en-US" sz="3200" dirty="0"/>
              <a:t>, quartz, &amp; </a:t>
            </a:r>
            <a:r>
              <a:rPr lang="en-US" sz="3200" dirty="0" err="1"/>
              <a:t>biotite</a:t>
            </a:r>
            <a:endParaRPr lang="en-US" sz="3200" u="sng" dirty="0"/>
          </a:p>
          <a:p>
            <a:pPr algn="just"/>
            <a:endParaRPr lang="en-US" sz="3200" u="sng" dirty="0"/>
          </a:p>
          <a:p>
            <a:pPr lvl="1" algn="just"/>
            <a:r>
              <a:rPr lang="en-US" sz="3200" dirty="0"/>
              <a:t>By examining the granite’s texture, one may conclude that the </a:t>
            </a:r>
            <a:r>
              <a:rPr lang="en-US" sz="3200" dirty="0">
                <a:solidFill>
                  <a:srgbClr val="FF0000"/>
                </a:solidFill>
              </a:rPr>
              <a:t>4 minerals crystallized </a:t>
            </a:r>
            <a:r>
              <a:rPr lang="en-US" sz="3200" dirty="0"/>
              <a:t>at approximately the </a:t>
            </a:r>
            <a:r>
              <a:rPr lang="en-US" sz="3200" dirty="0">
                <a:solidFill>
                  <a:srgbClr val="FF0000"/>
                </a:solidFill>
              </a:rPr>
              <a:t>same elevated temperature</a:t>
            </a:r>
            <a:r>
              <a:rPr lang="en-US" sz="3200" dirty="0"/>
              <a:t> </a:t>
            </a:r>
            <a:r>
              <a:rPr lang="en-US" sz="3200" dirty="0" smtClean="0"/>
              <a:t>&amp; </a:t>
            </a:r>
            <a:r>
              <a:rPr lang="en-US" sz="3200" dirty="0"/>
              <a:t>that </a:t>
            </a:r>
            <a:r>
              <a:rPr lang="en-US" sz="3200" b="1" dirty="0">
                <a:solidFill>
                  <a:srgbClr val="FF0000"/>
                </a:solidFill>
              </a:rPr>
              <a:t>orthoclase-albite-quartz-</a:t>
            </a:r>
            <a:r>
              <a:rPr lang="en-US" sz="3200" b="1" dirty="0" err="1">
                <a:solidFill>
                  <a:srgbClr val="FF0000"/>
                </a:solidFill>
              </a:rPr>
              <a:t>biotite</a:t>
            </a:r>
            <a:r>
              <a:rPr lang="en-US" sz="3200" b="1" dirty="0">
                <a:solidFill>
                  <a:srgbClr val="FF0000"/>
                </a:solidFill>
              </a:rPr>
              <a:t> is its mineral assemblage</a:t>
            </a:r>
          </a:p>
          <a:p>
            <a:pPr algn="just"/>
            <a:endParaRPr lang="en-US" sz="3200" dirty="0" smtClean="0"/>
          </a:p>
          <a:p>
            <a:pPr lvl="1" algn="just"/>
            <a:r>
              <a:rPr lang="en-US" sz="3200" dirty="0" smtClean="0"/>
              <a:t>Granite may </a:t>
            </a:r>
            <a:r>
              <a:rPr lang="en-US" sz="3200" dirty="0"/>
              <a:t>display </a:t>
            </a:r>
            <a:r>
              <a:rPr lang="en-US" sz="3200" b="1" dirty="0">
                <a:solidFill>
                  <a:srgbClr val="FF0000"/>
                </a:solidFill>
              </a:rPr>
              <a:t>surficial cavities </a:t>
            </a:r>
            <a:r>
              <a:rPr lang="en-US" sz="3200" dirty="0" smtClean="0"/>
              <a:t>lined </a:t>
            </a:r>
            <a:r>
              <a:rPr lang="en-US" sz="3200" dirty="0"/>
              <a:t>by several </a:t>
            </a:r>
            <a:r>
              <a:rPr lang="en-US" sz="3200" b="1" dirty="0">
                <a:solidFill>
                  <a:srgbClr val="FF0000"/>
                </a:solidFill>
              </a:rPr>
              <a:t>clay minerals </a:t>
            </a:r>
            <a:r>
              <a:rPr lang="en-US" sz="3200" b="1" dirty="0" smtClean="0">
                <a:solidFill>
                  <a:srgbClr val="FF0000"/>
                </a:solidFill>
              </a:rPr>
              <a:t>&amp; limonite</a:t>
            </a:r>
            <a:r>
              <a:rPr lang="en-US" sz="3200" dirty="0" smtClean="0"/>
              <a:t> </a:t>
            </a:r>
            <a:r>
              <a:rPr lang="en-US" sz="3200" dirty="0"/>
              <a:t>(a </a:t>
            </a:r>
            <a:r>
              <a:rPr lang="en-US" sz="3200" dirty="0" smtClean="0"/>
              <a:t>hydrous iron oxide)</a:t>
            </a:r>
          </a:p>
          <a:p>
            <a:pPr algn="just"/>
            <a:endParaRPr lang="en-US" sz="3200" dirty="0"/>
          </a:p>
          <a:p>
            <a:pPr lvl="1" algn="just"/>
            <a:r>
              <a:rPr lang="en-US" sz="3200" dirty="0" smtClean="0"/>
              <a:t>The </a:t>
            </a:r>
            <a:r>
              <a:rPr lang="en-US" sz="3200" b="1" dirty="0">
                <a:solidFill>
                  <a:srgbClr val="FF0000"/>
                </a:solidFill>
              </a:rPr>
              <a:t>original high-temperature granite </a:t>
            </a:r>
            <a:r>
              <a:rPr lang="en-US" sz="3200" dirty="0"/>
              <a:t>was altered to form the </a:t>
            </a:r>
            <a:r>
              <a:rPr lang="en-US" sz="3200" b="1" dirty="0">
                <a:solidFill>
                  <a:srgbClr val="FF0000"/>
                </a:solidFill>
              </a:rPr>
              <a:t>low-temperature clay minerals and </a:t>
            </a:r>
            <a:r>
              <a:rPr lang="en-US" sz="3200" b="1" dirty="0" smtClean="0">
                <a:solidFill>
                  <a:srgbClr val="FF0000"/>
                </a:solidFill>
              </a:rPr>
              <a:t>limonite</a:t>
            </a:r>
          </a:p>
          <a:p>
            <a:pPr algn="just"/>
            <a:endParaRPr lang="en-US" sz="3200" u="sng" dirty="0"/>
          </a:p>
        </p:txBody>
      </p:sp>
    </p:spTree>
    <p:extLst>
      <p:ext uri="{BB962C8B-B14F-4D97-AF65-F5344CB8AC3E}">
        <p14:creationId xmlns:p14="http://schemas.microsoft.com/office/powerpoint/2010/main" val="726803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8986" y="0"/>
            <a:ext cx="7755622" cy="58167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38986" y="5959366"/>
            <a:ext cx="7630683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MINERALS INDICATING EQUILIBRIUM CONDITIONS FOR A ROCK CALLED GRANITE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205680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2607" y="726510"/>
            <a:ext cx="11414234" cy="5450453"/>
          </a:xfrm>
        </p:spPr>
        <p:txBody>
          <a:bodyPr>
            <a:normAutofit/>
          </a:bodyPr>
          <a:lstStyle/>
          <a:p>
            <a:pPr algn="just"/>
            <a:r>
              <a:rPr lang="en-US" sz="3200" dirty="0" smtClean="0"/>
              <a:t>Consequently </a:t>
            </a:r>
            <a:r>
              <a:rPr lang="en-US" sz="3200" dirty="0"/>
              <a:t>two distinct </a:t>
            </a:r>
            <a:r>
              <a:rPr lang="en-US" sz="3200" dirty="0" smtClean="0"/>
              <a:t>mineral assemblages are identified in the GRANITE above: </a:t>
            </a:r>
            <a:endParaRPr lang="en-US" sz="3200" dirty="0"/>
          </a:p>
          <a:p>
            <a:pPr algn="just"/>
            <a:endParaRPr lang="en-US" sz="3200" dirty="0"/>
          </a:p>
          <a:p>
            <a:pPr lvl="1" algn="just"/>
            <a:endParaRPr lang="en-US" sz="3200" dirty="0" smtClean="0"/>
          </a:p>
          <a:p>
            <a:pPr lvl="1" algn="just"/>
            <a:r>
              <a:rPr lang="en-US" sz="3200" dirty="0" smtClean="0"/>
              <a:t>The </a:t>
            </a:r>
            <a:r>
              <a:rPr lang="en-US" sz="3200" b="1" dirty="0">
                <a:solidFill>
                  <a:srgbClr val="FF0000"/>
                </a:solidFill>
              </a:rPr>
              <a:t>high-temperature</a:t>
            </a:r>
            <a:r>
              <a:rPr lang="en-US" sz="3200" dirty="0"/>
              <a:t> orthoclase-</a:t>
            </a:r>
            <a:r>
              <a:rPr lang="en-US" sz="3200" dirty="0" err="1"/>
              <a:t>albite</a:t>
            </a:r>
            <a:r>
              <a:rPr lang="en-US" sz="3200" dirty="0"/>
              <a:t>-quartz-</a:t>
            </a:r>
            <a:r>
              <a:rPr lang="en-US" sz="3200" dirty="0" err="1"/>
              <a:t>biotite</a:t>
            </a:r>
            <a:r>
              <a:rPr lang="en-US" sz="3200" dirty="0"/>
              <a:t> assemblage; and</a:t>
            </a:r>
          </a:p>
          <a:p>
            <a:pPr lvl="1" algn="just"/>
            <a:endParaRPr lang="en-US" sz="3200" dirty="0"/>
          </a:p>
          <a:p>
            <a:pPr lvl="1" algn="just"/>
            <a:endParaRPr lang="en-US" sz="3200" dirty="0" smtClean="0"/>
          </a:p>
          <a:p>
            <a:pPr lvl="1" algn="just"/>
            <a:r>
              <a:rPr lang="en-US" sz="3200" dirty="0" smtClean="0"/>
              <a:t>The </a:t>
            </a:r>
            <a:r>
              <a:rPr lang="en-US" sz="3200" b="1" dirty="0">
                <a:solidFill>
                  <a:srgbClr val="FF0000"/>
                </a:solidFill>
              </a:rPr>
              <a:t>low-temperature</a:t>
            </a:r>
            <a:r>
              <a:rPr lang="en-US" sz="3200" dirty="0"/>
              <a:t> assemblage of clay minerals </a:t>
            </a:r>
            <a:r>
              <a:rPr lang="en-US" sz="3200" dirty="0" smtClean="0"/>
              <a:t>&amp; </a:t>
            </a:r>
            <a:r>
              <a:rPr lang="en-US" sz="3200" dirty="0"/>
              <a:t>limonite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27290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3360"/>
            <a:ext cx="10515600" cy="6155909"/>
          </a:xfrm>
        </p:spPr>
        <p:txBody>
          <a:bodyPr>
            <a:normAutofit/>
          </a:bodyPr>
          <a:lstStyle/>
          <a:p>
            <a:pPr algn="just"/>
            <a:r>
              <a:rPr lang="en-US" sz="3600" b="1" dirty="0">
                <a:solidFill>
                  <a:srgbClr val="FF0000"/>
                </a:solidFill>
              </a:rPr>
              <a:t>Metamorphic rocks </a:t>
            </a:r>
            <a:r>
              <a:rPr lang="en-US" sz="3600" dirty="0"/>
              <a:t>also may contain separate </a:t>
            </a:r>
            <a:r>
              <a:rPr lang="en-US" sz="3600" dirty="0" smtClean="0"/>
              <a:t>assemblages</a:t>
            </a:r>
          </a:p>
          <a:p>
            <a:pPr algn="just"/>
            <a:endParaRPr lang="en-US" sz="3600" dirty="0"/>
          </a:p>
          <a:p>
            <a:pPr lvl="1" algn="just"/>
            <a:r>
              <a:rPr lang="en-US" sz="3200" dirty="0" smtClean="0"/>
              <a:t>A </a:t>
            </a:r>
            <a:r>
              <a:rPr lang="en-US" sz="3200" b="1" dirty="0" smtClean="0">
                <a:solidFill>
                  <a:srgbClr val="FF0000"/>
                </a:solidFill>
              </a:rPr>
              <a:t>SHALE</a:t>
            </a:r>
            <a:r>
              <a:rPr lang="en-US" sz="3200" dirty="0" smtClean="0"/>
              <a:t> formed at </a:t>
            </a:r>
            <a:r>
              <a:rPr lang="en-US" sz="3200" dirty="0"/>
              <a:t>low </a:t>
            </a:r>
            <a:r>
              <a:rPr lang="en-US" sz="3200" dirty="0" smtClean="0"/>
              <a:t>temperatures</a:t>
            </a:r>
            <a:r>
              <a:rPr lang="en-US" sz="3200" dirty="0"/>
              <a:t> </a:t>
            </a:r>
            <a:r>
              <a:rPr lang="en-US" sz="3200" dirty="0" smtClean="0"/>
              <a:t>is composed </a:t>
            </a:r>
            <a:r>
              <a:rPr lang="en-US" sz="3200" dirty="0"/>
              <a:t>of a </a:t>
            </a:r>
            <a:r>
              <a:rPr lang="en-US" sz="3200" dirty="0" err="1">
                <a:solidFill>
                  <a:srgbClr val="FF0000"/>
                </a:solidFill>
              </a:rPr>
              <a:t>sericite</a:t>
            </a:r>
            <a:r>
              <a:rPr lang="en-US" sz="3200" dirty="0">
                <a:solidFill>
                  <a:srgbClr val="FF0000"/>
                </a:solidFill>
              </a:rPr>
              <a:t>-kaolin-dolomite-quartz-feldspar </a:t>
            </a:r>
            <a:r>
              <a:rPr lang="en-US" sz="3200" dirty="0"/>
              <a:t>assemblage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endParaRPr lang="en-US" sz="3200" dirty="0" smtClean="0">
              <a:solidFill>
                <a:srgbClr val="FF0000"/>
              </a:solidFill>
            </a:endParaRPr>
          </a:p>
          <a:p>
            <a:pPr lvl="1" algn="just"/>
            <a:endParaRPr lang="en-US" sz="3200" dirty="0">
              <a:solidFill>
                <a:srgbClr val="FF0000"/>
              </a:solidFill>
            </a:endParaRPr>
          </a:p>
          <a:p>
            <a:pPr lvl="1" algn="just"/>
            <a:endParaRPr lang="en-US" sz="3200" dirty="0" smtClean="0"/>
          </a:p>
          <a:p>
            <a:pPr lvl="1" algn="just"/>
            <a:r>
              <a:rPr lang="en-US" sz="3200" dirty="0" smtClean="0"/>
              <a:t>If shale becomes </a:t>
            </a:r>
            <a:r>
              <a:rPr lang="en-US" sz="3200" dirty="0"/>
              <a:t>metamorphosed at higher temperatures to </a:t>
            </a:r>
            <a:r>
              <a:rPr lang="en-US" sz="3200" b="1" dirty="0" smtClean="0">
                <a:solidFill>
                  <a:srgbClr val="FF0000"/>
                </a:solidFill>
              </a:rPr>
              <a:t>SCHIST</a:t>
            </a:r>
            <a:r>
              <a:rPr lang="en-US" sz="3200" dirty="0" smtClean="0"/>
              <a:t> a </a:t>
            </a:r>
            <a:r>
              <a:rPr lang="en-US" sz="3200" dirty="0">
                <a:solidFill>
                  <a:srgbClr val="FF0000"/>
                </a:solidFill>
              </a:rPr>
              <a:t>garnet-</a:t>
            </a:r>
            <a:r>
              <a:rPr lang="en-US" sz="3200" dirty="0" err="1">
                <a:solidFill>
                  <a:srgbClr val="FF0000"/>
                </a:solidFill>
              </a:rPr>
              <a:t>sillimanite</a:t>
            </a:r>
            <a:r>
              <a:rPr lang="en-US" sz="3200" dirty="0">
                <a:solidFill>
                  <a:srgbClr val="FF0000"/>
                </a:solidFill>
              </a:rPr>
              <a:t>-</a:t>
            </a:r>
            <a:r>
              <a:rPr lang="en-US" sz="3200" dirty="0" err="1">
                <a:solidFill>
                  <a:srgbClr val="FF0000"/>
                </a:solidFill>
              </a:rPr>
              <a:t>biotite</a:t>
            </a:r>
            <a:r>
              <a:rPr lang="en-US" sz="3200" dirty="0">
                <a:solidFill>
                  <a:srgbClr val="FF0000"/>
                </a:solidFill>
              </a:rPr>
              <a:t>-feldspar </a:t>
            </a:r>
            <a:r>
              <a:rPr lang="en-US" sz="3200" dirty="0" smtClean="0"/>
              <a:t>assemblage is produced</a:t>
            </a:r>
          </a:p>
          <a:p>
            <a:pPr algn="just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192515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10049"/>
          </a:xfrm>
        </p:spPr>
        <p:txBody>
          <a:bodyPr/>
          <a:lstStyle/>
          <a:p>
            <a:r>
              <a:rPr lang="en-US" dirty="0" smtClean="0"/>
              <a:t>MINERAL PARAGENESIS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75174"/>
            <a:ext cx="10515600" cy="5101789"/>
          </a:xfrm>
        </p:spPr>
        <p:txBody>
          <a:bodyPr>
            <a:normAutofit/>
          </a:bodyPr>
          <a:lstStyle/>
          <a:p>
            <a:pPr algn="just"/>
            <a:r>
              <a:rPr lang="en-US" sz="3200" b="1" dirty="0">
                <a:solidFill>
                  <a:srgbClr val="FF0000"/>
                </a:solidFill>
              </a:rPr>
              <a:t>Paragenesis</a:t>
            </a:r>
            <a:r>
              <a:rPr lang="en-US" sz="3200" dirty="0"/>
              <a:t> is a petrologic concept meaning an equilibrium sequence of mineral </a:t>
            </a:r>
            <a:r>
              <a:rPr lang="en-US" sz="3200" dirty="0" smtClean="0"/>
              <a:t>phases</a:t>
            </a:r>
          </a:p>
          <a:p>
            <a:pPr algn="just"/>
            <a:endParaRPr lang="en-US" sz="3200" dirty="0"/>
          </a:p>
          <a:p>
            <a:pPr algn="just"/>
            <a:r>
              <a:rPr lang="en-US" sz="3200" dirty="0" smtClean="0"/>
              <a:t>It </a:t>
            </a:r>
            <a:r>
              <a:rPr lang="en-US" sz="3200" dirty="0"/>
              <a:t>is used in studies of </a:t>
            </a:r>
            <a:r>
              <a:rPr lang="en-US" sz="3200" b="1" dirty="0" smtClean="0">
                <a:solidFill>
                  <a:srgbClr val="FF0000"/>
                </a:solidFill>
              </a:rPr>
              <a:t>igneous &amp; </a:t>
            </a:r>
            <a:r>
              <a:rPr lang="en-US" sz="3200" b="1" dirty="0">
                <a:solidFill>
                  <a:srgbClr val="FF0000"/>
                </a:solidFill>
              </a:rPr>
              <a:t>metamorphic rock </a:t>
            </a:r>
            <a:r>
              <a:rPr lang="en-US" sz="3200" b="1" dirty="0" smtClean="0">
                <a:solidFill>
                  <a:srgbClr val="FF0000"/>
                </a:solidFill>
              </a:rPr>
              <a:t>genesis</a:t>
            </a:r>
            <a:endParaRPr lang="en-US" sz="3200" dirty="0"/>
          </a:p>
          <a:p>
            <a:pPr algn="just"/>
            <a:endParaRPr lang="en-US" sz="3200" dirty="0" smtClean="0"/>
          </a:p>
          <a:p>
            <a:pPr algn="just"/>
            <a:r>
              <a:rPr lang="en-US" sz="3200" dirty="0" smtClean="0"/>
              <a:t>The </a:t>
            </a:r>
            <a:r>
              <a:rPr lang="en-US" sz="3200" dirty="0"/>
              <a:t>concept </a:t>
            </a:r>
            <a:r>
              <a:rPr lang="en-US" sz="3200" dirty="0" smtClean="0"/>
              <a:t>&amp; </a:t>
            </a:r>
            <a:r>
              <a:rPr lang="en-US" sz="3200" dirty="0"/>
              <a:t>application of paragenesis, from the </a:t>
            </a:r>
            <a:r>
              <a:rPr lang="en-US" sz="3200" b="1" dirty="0">
                <a:solidFill>
                  <a:srgbClr val="FF0000"/>
                </a:solidFill>
              </a:rPr>
              <a:t>Greek for born beside</a:t>
            </a:r>
            <a:r>
              <a:rPr lang="en-US" sz="3200" dirty="0"/>
              <a:t>, was first applied by </a:t>
            </a:r>
            <a:r>
              <a:rPr lang="en-US" sz="3200" b="1" dirty="0">
                <a:solidFill>
                  <a:srgbClr val="FF0000"/>
                </a:solidFill>
              </a:rPr>
              <a:t>August </a:t>
            </a:r>
            <a:r>
              <a:rPr lang="en-US" sz="3200" b="1" dirty="0" err="1">
                <a:solidFill>
                  <a:srgbClr val="FF0000"/>
                </a:solidFill>
              </a:rPr>
              <a:t>Breithaupt</a:t>
            </a:r>
            <a:r>
              <a:rPr lang="en-US" sz="3200" b="1" dirty="0">
                <a:solidFill>
                  <a:srgbClr val="FF0000"/>
                </a:solidFill>
              </a:rPr>
              <a:t> in 1849 in his work Die Paragenesis der </a:t>
            </a:r>
            <a:r>
              <a:rPr lang="en-US" sz="3200" b="1" dirty="0" err="1" smtClean="0">
                <a:solidFill>
                  <a:srgbClr val="FF0000"/>
                </a:solidFill>
              </a:rPr>
              <a:t>Mineralien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endParaRPr lang="en-US" sz="3200" b="1" dirty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1254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62224"/>
            <a:ext cx="10515600" cy="5714739"/>
          </a:xfrm>
        </p:spPr>
        <p:txBody>
          <a:bodyPr/>
          <a:lstStyle/>
          <a:p>
            <a:pPr algn="just"/>
            <a:r>
              <a:rPr lang="en-US" sz="3200" dirty="0" smtClean="0"/>
              <a:t>The paragenetic sequence in mineral formation is an important concept in deciphering the </a:t>
            </a:r>
            <a:r>
              <a:rPr lang="en-US" sz="3200" b="1" dirty="0" smtClean="0">
                <a:solidFill>
                  <a:srgbClr val="FF0000"/>
                </a:solidFill>
              </a:rPr>
              <a:t>detailed geologic history </a:t>
            </a:r>
            <a:r>
              <a:rPr lang="en-US" sz="3200" dirty="0" smtClean="0"/>
              <a:t>of </a:t>
            </a:r>
            <a:r>
              <a:rPr lang="en-US" sz="3200" dirty="0" smtClean="0">
                <a:solidFill>
                  <a:srgbClr val="FF0000"/>
                </a:solidFill>
              </a:rPr>
              <a:t>mineral deposits &amp; metamorphic events</a:t>
            </a:r>
          </a:p>
          <a:p>
            <a:pPr algn="just"/>
            <a:endParaRPr lang="en-US" sz="3200" dirty="0"/>
          </a:p>
          <a:p>
            <a:pPr algn="just"/>
            <a:endParaRPr lang="en-US" sz="3200" dirty="0" smtClean="0"/>
          </a:p>
          <a:p>
            <a:pPr algn="just"/>
            <a:r>
              <a:rPr lang="en-US" sz="3200" dirty="0" smtClean="0"/>
              <a:t>The sequence is worked out through </a:t>
            </a:r>
            <a:r>
              <a:rPr lang="en-US" sz="3200" b="1" dirty="0" smtClean="0">
                <a:solidFill>
                  <a:srgbClr val="FF0000"/>
                </a:solidFill>
              </a:rPr>
              <a:t>detailed microscopic studies</a:t>
            </a:r>
            <a:r>
              <a:rPr lang="en-US" sz="3200" dirty="0" smtClean="0"/>
              <a:t> of </a:t>
            </a:r>
            <a:r>
              <a:rPr lang="en-US" sz="3200" b="1" dirty="0" smtClean="0">
                <a:solidFill>
                  <a:srgbClr val="FF0000"/>
                </a:solidFill>
              </a:rPr>
              <a:t>polished section, petrologic thin section &amp; fluid inclusions as well as macroscopic field relations</a:t>
            </a:r>
            <a:r>
              <a:rPr lang="en-US" sz="3200" dirty="0" smtClean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519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1910</TotalTime>
  <Words>888</Words>
  <Application>Microsoft Office PowerPoint</Application>
  <PresentationFormat>Widescreen</PresentationFormat>
  <Paragraphs>116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9" baseType="lpstr">
      <vt:lpstr>Arial</vt:lpstr>
      <vt:lpstr>Calibri</vt:lpstr>
      <vt:lpstr>Calibri Light</vt:lpstr>
      <vt:lpstr>Helvetica</vt:lpstr>
      <vt:lpstr>Office Theme</vt:lpstr>
      <vt:lpstr>MINERAL ASSEMBLAGE &amp; PARAGENESIS</vt:lpstr>
      <vt:lpstr>MINERAL ASSEMBLAGE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MINERAL PARAGENESIS</vt:lpstr>
      <vt:lpstr>PowerPoint Presentation</vt:lpstr>
      <vt:lpstr>EQUILIBRIUM</vt:lpstr>
      <vt:lpstr>PowerPoint Presentation</vt:lpstr>
      <vt:lpstr>PowerPoint Presentation</vt:lpstr>
      <vt:lpstr>Mineral Paragenetic Sequence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PHASE DIAGRAMS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MINERAL PARAGENESIS</dc:title>
  <dc:creator>osbert sikazwe</dc:creator>
  <cp:lastModifiedBy>osbert sikazwe</cp:lastModifiedBy>
  <cp:revision>80</cp:revision>
  <dcterms:created xsi:type="dcterms:W3CDTF">2019-05-27T09:58:13Z</dcterms:created>
  <dcterms:modified xsi:type="dcterms:W3CDTF">2020-07-01T08:13:54Z</dcterms:modified>
</cp:coreProperties>
</file>