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46" r:id="rId2"/>
    <p:sldId id="347" r:id="rId3"/>
    <p:sldId id="333" r:id="rId4"/>
    <p:sldId id="334" r:id="rId5"/>
    <p:sldId id="413" r:id="rId6"/>
    <p:sldId id="424" r:id="rId7"/>
    <p:sldId id="301" r:id="rId8"/>
    <p:sldId id="324" r:id="rId9"/>
    <p:sldId id="325" r:id="rId10"/>
    <p:sldId id="307" r:id="rId11"/>
    <p:sldId id="326" r:id="rId12"/>
    <p:sldId id="261" r:id="rId13"/>
    <p:sldId id="263" r:id="rId14"/>
    <p:sldId id="318" r:id="rId15"/>
    <p:sldId id="349" r:id="rId16"/>
    <p:sldId id="351" r:id="rId17"/>
    <p:sldId id="352" r:id="rId18"/>
    <p:sldId id="353" r:id="rId19"/>
    <p:sldId id="354" r:id="rId20"/>
    <p:sldId id="355" r:id="rId21"/>
    <p:sldId id="360" r:id="rId22"/>
    <p:sldId id="362" r:id="rId23"/>
    <p:sldId id="363" r:id="rId24"/>
    <p:sldId id="364" r:id="rId25"/>
    <p:sldId id="365" r:id="rId26"/>
    <p:sldId id="366" r:id="rId27"/>
    <p:sldId id="368" r:id="rId28"/>
    <p:sldId id="369" r:id="rId29"/>
    <p:sldId id="370" r:id="rId30"/>
    <p:sldId id="380" r:id="rId31"/>
    <p:sldId id="381" r:id="rId32"/>
    <p:sldId id="382" r:id="rId33"/>
    <p:sldId id="383" r:id="rId34"/>
    <p:sldId id="384" r:id="rId35"/>
    <p:sldId id="385" r:id="rId36"/>
    <p:sldId id="386" r:id="rId37"/>
    <p:sldId id="387" r:id="rId38"/>
    <p:sldId id="388" r:id="rId39"/>
    <p:sldId id="389" r:id="rId40"/>
    <p:sldId id="390" r:id="rId41"/>
    <p:sldId id="391" r:id="rId42"/>
    <p:sldId id="392" r:id="rId43"/>
    <p:sldId id="395" r:id="rId44"/>
    <p:sldId id="396" r:id="rId45"/>
    <p:sldId id="397" r:id="rId46"/>
    <p:sldId id="398" r:id="rId47"/>
    <p:sldId id="399" r:id="rId48"/>
    <p:sldId id="400" r:id="rId49"/>
    <p:sldId id="401" r:id="rId50"/>
    <p:sldId id="402" r:id="rId51"/>
    <p:sldId id="403" r:id="rId52"/>
    <p:sldId id="404" r:id="rId53"/>
    <p:sldId id="409" r:id="rId54"/>
    <p:sldId id="414" r:id="rId55"/>
    <p:sldId id="422" r:id="rId56"/>
    <p:sldId id="411" r:id="rId57"/>
    <p:sldId id="416" r:id="rId58"/>
    <p:sldId id="42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66" d="100"/>
          <a:sy n="66" d="100"/>
        </p:scale>
        <p:origin x="-1440" y="-42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ECF5F-0A35-45C6-8805-A3B3E4C35521}" type="datetimeFigureOut">
              <a:rPr lang="en-US" smtClean="0"/>
              <a:pPr/>
              <a:t>7/25/2023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9D08D-4FF9-481B-8C08-9165AC920925}" type="slidenum">
              <a:rPr lang="en-US" smtClean="0"/>
              <a:pPr/>
              <a:t>‹#›</a:t>
            </a:fld>
            <a:endParaRPr lang="en-US"/>
          </a:p>
        </p:txBody>
      </p:sp>
    </p:spTree>
    <p:extLst>
      <p:ext uri="{BB962C8B-B14F-4D97-AF65-F5344CB8AC3E}">
        <p14:creationId xmlns:p14="http://schemas.microsoft.com/office/powerpoint/2010/main" val="4121773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5</a:t>
            </a:fld>
            <a:endParaRPr lang="en-AU"/>
          </a:p>
        </p:txBody>
      </p:sp>
    </p:spTree>
    <p:extLst>
      <p:ext uri="{BB962C8B-B14F-4D97-AF65-F5344CB8AC3E}">
        <p14:creationId xmlns:p14="http://schemas.microsoft.com/office/powerpoint/2010/main" val="145700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46</a:t>
            </a:fld>
            <a:endParaRPr lang="en-AU"/>
          </a:p>
        </p:txBody>
      </p:sp>
    </p:spTree>
    <p:extLst>
      <p:ext uri="{BB962C8B-B14F-4D97-AF65-F5344CB8AC3E}">
        <p14:creationId xmlns:p14="http://schemas.microsoft.com/office/powerpoint/2010/main" val="160421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6</a:t>
            </a:fld>
            <a:endParaRPr lang="en-AU"/>
          </a:p>
        </p:txBody>
      </p:sp>
    </p:spTree>
    <p:extLst>
      <p:ext uri="{BB962C8B-B14F-4D97-AF65-F5344CB8AC3E}">
        <p14:creationId xmlns:p14="http://schemas.microsoft.com/office/powerpoint/2010/main" val="145700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7</a:t>
            </a:fld>
            <a:endParaRPr lang="en-AU"/>
          </a:p>
        </p:txBody>
      </p:sp>
    </p:spTree>
    <p:extLst>
      <p:ext uri="{BB962C8B-B14F-4D97-AF65-F5344CB8AC3E}">
        <p14:creationId xmlns:p14="http://schemas.microsoft.com/office/powerpoint/2010/main" val="1457009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9</a:t>
            </a:fld>
            <a:endParaRPr lang="en-AU"/>
          </a:p>
        </p:txBody>
      </p:sp>
    </p:spTree>
    <p:extLst>
      <p:ext uri="{BB962C8B-B14F-4D97-AF65-F5344CB8AC3E}">
        <p14:creationId xmlns:p14="http://schemas.microsoft.com/office/powerpoint/2010/main" val="119979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15</a:t>
            </a:fld>
            <a:endParaRPr lang="en-AU"/>
          </a:p>
        </p:txBody>
      </p:sp>
    </p:spTree>
    <p:extLst>
      <p:ext uri="{BB962C8B-B14F-4D97-AF65-F5344CB8AC3E}">
        <p14:creationId xmlns:p14="http://schemas.microsoft.com/office/powerpoint/2010/main" val="142836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16</a:t>
            </a:fld>
            <a:endParaRPr lang="en-AU"/>
          </a:p>
        </p:txBody>
      </p:sp>
    </p:spTree>
    <p:extLst>
      <p:ext uri="{BB962C8B-B14F-4D97-AF65-F5344CB8AC3E}">
        <p14:creationId xmlns:p14="http://schemas.microsoft.com/office/powerpoint/2010/main" val="2092723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18</a:t>
            </a:fld>
            <a:endParaRPr lang="en-AU"/>
          </a:p>
        </p:txBody>
      </p:sp>
    </p:spTree>
    <p:extLst>
      <p:ext uri="{BB962C8B-B14F-4D97-AF65-F5344CB8AC3E}">
        <p14:creationId xmlns:p14="http://schemas.microsoft.com/office/powerpoint/2010/main" val="3653110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28</a:t>
            </a:fld>
            <a:endParaRPr lang="en-AU"/>
          </a:p>
        </p:txBody>
      </p:sp>
    </p:spTree>
    <p:extLst>
      <p:ext uri="{BB962C8B-B14F-4D97-AF65-F5344CB8AC3E}">
        <p14:creationId xmlns:p14="http://schemas.microsoft.com/office/powerpoint/2010/main" val="304246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E3B28EE4-9632-4A4D-8592-8BB9755F2831}" type="slidenum">
              <a:rPr lang="en-AU" smtClean="0"/>
              <a:pPr/>
              <a:t>37</a:t>
            </a:fld>
            <a:endParaRPr lang="en-AU"/>
          </a:p>
        </p:txBody>
      </p:sp>
    </p:spTree>
    <p:extLst>
      <p:ext uri="{BB962C8B-B14F-4D97-AF65-F5344CB8AC3E}">
        <p14:creationId xmlns:p14="http://schemas.microsoft.com/office/powerpoint/2010/main" val="160421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7C26FA-5437-44FF-A0E3-648B5A583766}"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1EBB7D-0FC6-4CB7-934F-516B6C0AF333}"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F7A5F6-90C6-4895-99D5-D9777B8BD95A}"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97D688-A961-4417-9EBD-3A90CA51D0CF}"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170CF0-4852-4C82-8D48-356D7CE6C02D}" type="datetime1">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768232-1997-4337-8262-4934980B5D30}" type="datetime1">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45FED3-1436-4097-BB65-6B63B79DC7AF}" type="datetime1">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FE6E46-42F3-44EC-AE72-8194F74C3949}" type="datetime1">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05EB10-0C39-4BAC-96FA-DE798D48A388}" type="datetime1">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9187F-1610-4193-8B31-A4CA31434B9B}" type="datetime1">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9F72A8-8928-4811-9640-E973E2494BF9}" type="datetime1">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3F3626-E6F2-4E45-933A-B89872EA1F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BE007-C678-49EF-BAF5-817CFFEB4E84}" type="datetime1">
              <a:rPr lang="en-US" smtClean="0"/>
              <a:t>7/25/2023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3F3626-E6F2-4E45-933A-B89872EA1F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File:Layne_Rig57.jpg"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85800"/>
            <a:ext cx="8534400" cy="5410200"/>
          </a:xfrm>
        </p:spPr>
        <p:txBody>
          <a:bodyPr>
            <a:normAutofit fontScale="90000"/>
          </a:bodyPr>
          <a:lstStyle/>
          <a:p>
            <a:pPr>
              <a:lnSpc>
                <a:spcPct val="150000"/>
              </a:lnSpc>
            </a:pPr>
            <a:r>
              <a:rPr lang="en-US" b="1" dirty="0" smtClean="0"/>
              <a:t/>
            </a:r>
            <a:br>
              <a:rPr lang="en-US" b="1" dirty="0" smtClean="0"/>
            </a:br>
            <a:r>
              <a:rPr lang="en-US" sz="3600" b="1" dirty="0">
                <a:latin typeface="Times New Roman" pitchFamily="18" charset="0"/>
                <a:cs typeface="Times New Roman" pitchFamily="18" charset="0"/>
              </a:rPr>
              <a:t>Introduction to Mining Engineering</a:t>
            </a:r>
            <a:r>
              <a:rPr lang="en-US" sz="3600" b="1" dirty="0" smtClean="0"/>
              <a:t/>
            </a:r>
            <a:br>
              <a:rPr lang="en-US" sz="3600" b="1" dirty="0" smtClean="0"/>
            </a:br>
            <a:r>
              <a:rPr lang="en-US" sz="3100" b="1" dirty="0" smtClean="0">
                <a:latin typeface="Arial" pitchFamily="34" charset="0"/>
                <a:cs typeface="Arial" pitchFamily="34" charset="0"/>
              </a:rPr>
              <a:t>By </a:t>
            </a:r>
            <a:br>
              <a:rPr lang="en-US" sz="3100" b="1" dirty="0" smtClean="0">
                <a:latin typeface="Arial" pitchFamily="34" charset="0"/>
                <a:cs typeface="Arial" pitchFamily="34" charset="0"/>
              </a:rPr>
            </a:br>
            <a:r>
              <a:rPr lang="en-US" sz="1300" b="1" dirty="0">
                <a:latin typeface="Arial" pitchFamily="34" charset="0"/>
                <a:cs typeface="Arial" pitchFamily="34" charset="0"/>
              </a:rPr>
              <a:t/>
            </a:r>
            <a:br>
              <a:rPr lang="en-US" sz="1300" b="1" dirty="0">
                <a:latin typeface="Arial" pitchFamily="34" charset="0"/>
                <a:cs typeface="Arial" pitchFamily="34" charset="0"/>
              </a:rPr>
            </a:br>
            <a:r>
              <a:rPr lang="en-US" sz="3100" b="1" dirty="0" smtClean="0">
                <a:solidFill>
                  <a:srgbClr val="C00000"/>
                </a:solidFill>
                <a:latin typeface="Arial" pitchFamily="34" charset="0"/>
                <a:cs typeface="Arial" pitchFamily="34" charset="0"/>
              </a:rPr>
              <a:t>Dr. S. </a:t>
            </a:r>
            <a:r>
              <a:rPr lang="en-US" sz="3100" b="1" dirty="0" err="1" smtClean="0">
                <a:solidFill>
                  <a:srgbClr val="C00000"/>
                </a:solidFill>
                <a:latin typeface="Arial" pitchFamily="34" charset="0"/>
                <a:cs typeface="Arial" pitchFamily="34" charset="0"/>
              </a:rPr>
              <a:t>Kangwa</a:t>
            </a: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University of Zambia</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School of Mines</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E-mail:</a:t>
            </a:r>
            <a:r>
              <a:rPr lang="en-US" sz="3100" b="1" dirty="0" smtClean="0">
                <a:solidFill>
                  <a:schemeClr val="accent6">
                    <a:lumMod val="50000"/>
                  </a:schemeClr>
                </a:solidFill>
                <a:latin typeface="Arial" pitchFamily="34" charset="0"/>
                <a:cs typeface="Arial" pitchFamily="34" charset="0"/>
              </a:rPr>
              <a:t> sam.kangwa@unza.zm</a:t>
            </a:r>
            <a:r>
              <a:rPr lang="en-US" dirty="0"/>
              <a:t> </a:t>
            </a:r>
            <a:br>
              <a:rPr lang="en-US" dirty="0"/>
            </a:br>
            <a:r>
              <a:rPr lang="en-US" dirty="0"/>
              <a:t/>
            </a:r>
            <a:br>
              <a:rPr lang="en-US" dirty="0"/>
            </a:br>
            <a:endParaRPr lang="en-US" dirty="0"/>
          </a:p>
        </p:txBody>
      </p:sp>
    </p:spTree>
    <p:extLst>
      <p:ext uri="{BB962C8B-B14F-4D97-AF65-F5344CB8AC3E}">
        <p14:creationId xmlns:p14="http://schemas.microsoft.com/office/powerpoint/2010/main" val="33105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1"/>
            <a:ext cx="6781800" cy="609599"/>
          </a:xfrm>
        </p:spPr>
        <p:txBody>
          <a:bodyPr>
            <a:noAutofit/>
          </a:bodyPr>
          <a:lstStyle/>
          <a:p>
            <a:r>
              <a:rPr lang="en-US" sz="2800" dirty="0" smtClean="0">
                <a:latin typeface="Arial" pitchFamily="34" charset="0"/>
                <a:cs typeface="Arial" pitchFamily="34" charset="0"/>
              </a:rPr>
              <a:t>Core Drilling Machine</a:t>
            </a:r>
            <a:endParaRPr lang="en-US" sz="2800" dirty="0">
              <a:latin typeface="Arial" pitchFamily="34" charset="0"/>
              <a:cs typeface="Arial" pitchFamily="34" charset="0"/>
            </a:endParaRPr>
          </a:p>
        </p:txBody>
      </p:sp>
      <p:pic>
        <p:nvPicPr>
          <p:cNvPr id="1028" name="Picture 4" descr="https://upload.wikimedia.org/wikipedia/en/thumb/c/c3/Layne_Rig57.jpg/220px-Layne_Rig57.jpg">
            <a:hlinkClick r:id="rId2"/>
          </p:cNvPr>
          <p:cNvPicPr>
            <a:picLocks noChangeAspect="1" noChangeArrowheads="1"/>
          </p:cNvPicPr>
          <p:nvPr/>
        </p:nvPicPr>
        <p:blipFill>
          <a:blip r:embed="rId3" cstate="print"/>
          <a:srcRect/>
          <a:stretch>
            <a:fillRect/>
          </a:stretch>
        </p:blipFill>
        <p:spPr bwMode="auto">
          <a:xfrm>
            <a:off x="1676400" y="838200"/>
            <a:ext cx="6583680" cy="5486400"/>
          </a:xfrm>
          <a:prstGeom prst="rect">
            <a:avLst/>
          </a:prstGeom>
          <a:noFill/>
        </p:spPr>
      </p:pic>
      <p:sp>
        <p:nvSpPr>
          <p:cNvPr id="3" name="Slide Number Placeholder 2"/>
          <p:cNvSpPr>
            <a:spLocks noGrp="1"/>
          </p:cNvSpPr>
          <p:nvPr>
            <p:ph type="sldNum" sz="quarter" idx="12"/>
          </p:nvPr>
        </p:nvSpPr>
        <p:spPr/>
        <p:txBody>
          <a:bodyPr/>
          <a:lstStyle/>
          <a:p>
            <a:fld id="{463F3626-E6F2-4E45-933A-B89872EA1FD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28600"/>
            <a:ext cx="3657600" cy="609601"/>
          </a:xfrm>
        </p:spPr>
        <p:txBody>
          <a:bodyPr>
            <a:noAutofit/>
          </a:bodyPr>
          <a:lstStyle/>
          <a:p>
            <a:r>
              <a:rPr lang="en-US" sz="2800" b="1" dirty="0" smtClean="0">
                <a:latin typeface="Times New Roman" pitchFamily="18" charset="0"/>
                <a:cs typeface="Times New Roman" pitchFamily="18" charset="0"/>
              </a:rPr>
              <a:t>Purpose of Drilling</a:t>
            </a:r>
            <a:endParaRPr lang="en-US"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609600" y="914400"/>
            <a:ext cx="7848600" cy="5181600"/>
          </a:xfrm>
        </p:spPr>
        <p:txBody>
          <a:bodyPr>
            <a:normAutofit/>
          </a:bodyPr>
          <a:lstStyle/>
          <a:p>
            <a:pPr algn="l"/>
            <a:r>
              <a:rPr lang="en-US" sz="2800" dirty="0" smtClean="0">
                <a:solidFill>
                  <a:schemeClr val="tx1"/>
                </a:solidFill>
                <a:latin typeface="Times New Roman" pitchFamily="18" charset="0"/>
                <a:cs typeface="Times New Roman" pitchFamily="18" charset="0"/>
              </a:rPr>
              <a:t>The general purpose </a:t>
            </a:r>
            <a:r>
              <a:rPr lang="en-US" sz="2800" dirty="0">
                <a:solidFill>
                  <a:schemeClr val="tx1"/>
                </a:solidFill>
                <a:latin typeface="Times New Roman" pitchFamily="18" charset="0"/>
                <a:cs typeface="Times New Roman" pitchFamily="18" charset="0"/>
              </a:rPr>
              <a:t>of holes drilled </a:t>
            </a:r>
            <a:r>
              <a:rPr lang="en-US" sz="2800" dirty="0" smtClean="0">
                <a:solidFill>
                  <a:schemeClr val="tx1"/>
                </a:solidFill>
                <a:latin typeface="Times New Roman" pitchFamily="18" charset="0"/>
                <a:cs typeface="Times New Roman" pitchFamily="18" charset="0"/>
              </a:rPr>
              <a:t>include: </a:t>
            </a:r>
          </a:p>
          <a:p>
            <a:pPr lvl="0" algn="l">
              <a:buFont typeface="Wingdings" pitchFamily="2" charset="2"/>
              <a:buChar char="§"/>
            </a:pPr>
            <a:r>
              <a:rPr lang="en-US" sz="2800" dirty="0" smtClean="0">
                <a:solidFill>
                  <a:schemeClr val="tx1"/>
                </a:solidFill>
                <a:latin typeface="Times New Roman" pitchFamily="18" charset="0"/>
                <a:cs typeface="Times New Roman" pitchFamily="18" charset="0"/>
              </a:rPr>
              <a:t>  Prospecting</a:t>
            </a:r>
          </a:p>
          <a:p>
            <a:pPr marL="914400" lvl="1" indent="-457200" algn="l">
              <a:buFont typeface="Wingdings" pitchFamily="2" charset="2"/>
              <a:buChar char="Ø"/>
            </a:pPr>
            <a:r>
              <a:rPr lang="en-US" dirty="0" smtClean="0">
                <a:solidFill>
                  <a:schemeClr val="tx1"/>
                </a:solidFill>
                <a:latin typeface="Times New Roman" pitchFamily="18" charset="0"/>
                <a:cs typeface="Times New Roman" pitchFamily="18" charset="0"/>
              </a:rPr>
              <a:t>Searching for minerals</a:t>
            </a:r>
            <a:endParaRPr lang="en-US" dirty="0">
              <a:solidFill>
                <a:schemeClr val="tx1"/>
              </a:solidFill>
              <a:latin typeface="Times New Roman" pitchFamily="18" charset="0"/>
              <a:cs typeface="Times New Roman" pitchFamily="18" charset="0"/>
            </a:endParaRPr>
          </a:p>
          <a:p>
            <a:pPr lvl="0" algn="l">
              <a:buFont typeface="Wingdings" pitchFamily="2" charset="2"/>
              <a:buChar char="§"/>
            </a:pPr>
            <a:r>
              <a:rPr lang="en-US" sz="2800" dirty="0" smtClean="0">
                <a:solidFill>
                  <a:schemeClr val="tx1"/>
                </a:solidFill>
                <a:latin typeface="Times New Roman" pitchFamily="18" charset="0"/>
                <a:cs typeface="Times New Roman" pitchFamily="18" charset="0"/>
              </a:rPr>
              <a:t>  Exploration</a:t>
            </a:r>
          </a:p>
          <a:p>
            <a:pPr lvl="1" algn="l">
              <a:buFont typeface="Wingdings" pitchFamily="2" charset="2"/>
              <a:buChar char="Ø"/>
            </a:pPr>
            <a:r>
              <a:rPr lang="en-US" dirty="0" smtClean="0">
                <a:solidFill>
                  <a:schemeClr val="tx1"/>
                </a:solidFill>
                <a:latin typeface="Times New Roman" pitchFamily="18" charset="0"/>
                <a:cs typeface="Times New Roman" pitchFamily="18" charset="0"/>
              </a:rPr>
              <a:t>  Core drilling for evaluation of rock formations</a:t>
            </a:r>
          </a:p>
          <a:p>
            <a:pPr lvl="1" algn="l">
              <a:buFont typeface="Wingdings" pitchFamily="2" charset="2"/>
              <a:buChar char="Ø"/>
            </a:pPr>
            <a:r>
              <a:rPr lang="en-US" dirty="0" smtClean="0">
                <a:solidFill>
                  <a:schemeClr val="tx1"/>
                </a:solidFill>
                <a:latin typeface="Times New Roman" pitchFamily="18" charset="0"/>
                <a:cs typeface="Times New Roman" pitchFamily="18" charset="0"/>
              </a:rPr>
              <a:t>  Drilling for geological information</a:t>
            </a:r>
          </a:p>
          <a:p>
            <a:pPr lvl="1" algn="l">
              <a:buFont typeface="Wingdings" pitchFamily="2" charset="2"/>
              <a:buChar char="Ø"/>
            </a:pPr>
            <a:r>
              <a:rPr lang="en-US" dirty="0" smtClean="0">
                <a:solidFill>
                  <a:schemeClr val="tx1"/>
                </a:solidFill>
                <a:latin typeface="Times New Roman" pitchFamily="18" charset="0"/>
                <a:cs typeface="Times New Roman" pitchFamily="18" charset="0"/>
              </a:rPr>
              <a:t>  Estimation of ore tonnage and grade</a:t>
            </a:r>
            <a:endParaRPr lang="en-US" dirty="0">
              <a:solidFill>
                <a:schemeClr val="tx1"/>
              </a:solidFill>
              <a:latin typeface="Times New Roman" pitchFamily="18" charset="0"/>
              <a:cs typeface="Times New Roman" pitchFamily="18" charset="0"/>
            </a:endParaRPr>
          </a:p>
          <a:p>
            <a:pPr lvl="0" algn="l">
              <a:buFont typeface="Wingdings" pitchFamily="2" charset="2"/>
              <a:buChar char="§"/>
            </a:pPr>
            <a:r>
              <a:rPr lang="en-US" sz="2800" dirty="0" smtClean="0">
                <a:solidFill>
                  <a:schemeClr val="tx1"/>
                </a:solidFill>
                <a:latin typeface="Times New Roman" pitchFamily="18" charset="0"/>
                <a:cs typeface="Times New Roman" pitchFamily="18" charset="0"/>
              </a:rPr>
              <a:t>  Anchorage or support systems</a:t>
            </a:r>
          </a:p>
          <a:p>
            <a:pPr lvl="0" algn="l">
              <a:buFont typeface="Wingdings" pitchFamily="2" charset="2"/>
              <a:buChar cha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Drainage</a:t>
            </a:r>
            <a:endParaRPr lang="en-US" sz="2800" dirty="0">
              <a:solidFill>
                <a:schemeClr val="tx1"/>
              </a:solidFill>
              <a:latin typeface="Times New Roman" pitchFamily="18" charset="0"/>
              <a:cs typeface="Times New Roman" pitchFamily="18" charset="0"/>
            </a:endParaRPr>
          </a:p>
          <a:p>
            <a:pPr lvl="0" algn="l">
              <a:buFont typeface="Wingdings" pitchFamily="2" charset="2"/>
              <a:buChar char="§"/>
            </a:pPr>
            <a:r>
              <a:rPr lang="en-US" sz="2800" dirty="0" smtClean="0">
                <a:solidFill>
                  <a:schemeClr val="tx1"/>
                </a:solidFill>
                <a:latin typeface="Times New Roman" pitchFamily="18" charset="0"/>
                <a:cs typeface="Times New Roman" pitchFamily="18" charset="0"/>
              </a:rPr>
              <a:t>  Blast holes </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63F3626-E6F2-4E45-933A-B89872EA1FD0}" type="slidenum">
              <a:rPr lang="en-US" smtClean="0"/>
              <a:pPr/>
              <a:t>11</a:t>
            </a:fld>
            <a:endParaRPr lang="en-US"/>
          </a:p>
        </p:txBody>
      </p:sp>
    </p:spTree>
    <p:extLst>
      <p:ext uri="{BB962C8B-B14F-4D97-AF65-F5344CB8AC3E}">
        <p14:creationId xmlns:p14="http://schemas.microsoft.com/office/powerpoint/2010/main" val="292419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4953000" cy="685800"/>
          </a:xfrm>
        </p:spPr>
        <p:txBody>
          <a:bodyPr>
            <a:normAutofit/>
          </a:bodyPr>
          <a:lstStyle/>
          <a:p>
            <a:r>
              <a:rPr lang="en-US" sz="2800" b="1" dirty="0" smtClean="0">
                <a:latin typeface="Times New Roman" pitchFamily="18" charset="0"/>
                <a:cs typeface="Times New Roman" pitchFamily="18" charset="0"/>
              </a:rPr>
              <a:t>Drill Holes Characteristics </a:t>
            </a:r>
            <a:endParaRPr lang="en-US"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685800" y="1524000"/>
            <a:ext cx="8077200" cy="3124200"/>
          </a:xfrm>
        </p:spPr>
        <p:txBody>
          <a:bodyPr>
            <a:noAutofit/>
          </a:bodyPr>
          <a:lstStyle/>
          <a:p>
            <a:pPr algn="l">
              <a:spcBef>
                <a:spcPts val="0"/>
              </a:spcBef>
            </a:pPr>
            <a:r>
              <a:rPr lang="en-US" sz="2800" dirty="0" smtClean="0">
                <a:solidFill>
                  <a:schemeClr val="tx1"/>
                </a:solidFill>
                <a:latin typeface="Times New Roman" pitchFamily="18" charset="0"/>
                <a:cs typeface="Times New Roman" pitchFamily="18" charset="0"/>
              </a:rPr>
              <a:t>The drill holes are </a:t>
            </a:r>
            <a:r>
              <a:rPr lang="en-US" sz="2800" dirty="0" err="1" smtClean="0">
                <a:solidFill>
                  <a:schemeClr val="tx1"/>
                </a:solidFill>
                <a:latin typeface="Times New Roman" pitchFamily="18" charset="0"/>
                <a:cs typeface="Times New Roman" pitchFamily="18" charset="0"/>
              </a:rPr>
              <a:t>characterised</a:t>
            </a:r>
            <a:r>
              <a:rPr lang="en-US" sz="2800" dirty="0" smtClean="0">
                <a:solidFill>
                  <a:schemeClr val="tx1"/>
                </a:solidFill>
                <a:latin typeface="Times New Roman" pitchFamily="18" charset="0"/>
                <a:cs typeface="Times New Roman" pitchFamily="18" charset="0"/>
              </a:rPr>
              <a:t> by four factors:</a:t>
            </a:r>
          </a:p>
          <a:p>
            <a:pPr lvl="0" algn="l">
              <a:spcBef>
                <a:spcPts val="0"/>
              </a:spcBef>
            </a:pPr>
            <a:endParaRPr lang="en-US" sz="800" dirty="0" smtClean="0">
              <a:solidFill>
                <a:schemeClr val="tx1"/>
              </a:solidFill>
              <a:latin typeface="Times New Roman" pitchFamily="18" charset="0"/>
              <a:cs typeface="Times New Roman" pitchFamily="18" charset="0"/>
            </a:endParaRPr>
          </a:p>
          <a:p>
            <a:pPr marL="742950" lvl="0" indent="-742950" algn="l">
              <a:lnSpc>
                <a:spcPct val="150000"/>
              </a:lnSpc>
              <a:spcBef>
                <a:spcPts val="0"/>
              </a:spcBef>
              <a:buFont typeface="+mj-lt"/>
              <a:buAutoNum type="arabicPeriod"/>
            </a:pPr>
            <a:r>
              <a:rPr lang="en-US" sz="2800" dirty="0" smtClean="0">
                <a:solidFill>
                  <a:schemeClr val="tx1"/>
                </a:solidFill>
                <a:latin typeface="Times New Roman" pitchFamily="18" charset="0"/>
                <a:cs typeface="Times New Roman" pitchFamily="18" charset="0"/>
              </a:rPr>
              <a:t> Diameter</a:t>
            </a:r>
          </a:p>
          <a:p>
            <a:pPr marL="742950" lvl="0" indent="-742950" algn="l">
              <a:lnSpc>
                <a:spcPct val="150000"/>
              </a:lnSpc>
              <a:spcBef>
                <a:spcPts val="0"/>
              </a:spcBef>
              <a:buFont typeface="+mj-lt"/>
              <a:buAutoNum type="arabicPeriod"/>
            </a:pPr>
            <a:r>
              <a:rPr lang="en-US" sz="2800" dirty="0" smtClean="0">
                <a:solidFill>
                  <a:schemeClr val="tx1"/>
                </a:solidFill>
                <a:latin typeface="Times New Roman" pitchFamily="18" charset="0"/>
                <a:cs typeface="Times New Roman" pitchFamily="18" charset="0"/>
              </a:rPr>
              <a:t> Length</a:t>
            </a:r>
          </a:p>
          <a:p>
            <a:pPr marL="742950" lvl="0" indent="-742950" algn="l">
              <a:lnSpc>
                <a:spcPct val="150000"/>
              </a:lnSpc>
              <a:spcBef>
                <a:spcPts val="0"/>
              </a:spcBef>
              <a:buFont typeface="+mj-lt"/>
              <a:buAutoNum type="arabicPeriod"/>
            </a:pPr>
            <a:r>
              <a:rPr lang="en-US" sz="2800" dirty="0" smtClean="0">
                <a:solidFill>
                  <a:schemeClr val="tx1"/>
                </a:solidFill>
                <a:latin typeface="Times New Roman" pitchFamily="18" charset="0"/>
                <a:cs typeface="Times New Roman" pitchFamily="18" charset="0"/>
              </a:rPr>
              <a:t> Straightness</a:t>
            </a:r>
          </a:p>
          <a:p>
            <a:pPr marL="742950" lvl="0" indent="-742950" algn="l">
              <a:lnSpc>
                <a:spcPct val="150000"/>
              </a:lnSpc>
              <a:spcBef>
                <a:spcPts val="0"/>
              </a:spcBef>
              <a:buFont typeface="+mj-lt"/>
              <a:buAutoNum type="arabicPeriod"/>
            </a:pPr>
            <a:r>
              <a:rPr lang="en-US" sz="2800" dirty="0" smtClean="0">
                <a:solidFill>
                  <a:schemeClr val="tx1"/>
                </a:solidFill>
                <a:latin typeface="Times New Roman" pitchFamily="18" charset="0"/>
                <a:cs typeface="Times New Roman" pitchFamily="18" charset="0"/>
              </a:rPr>
              <a:t> Stability</a:t>
            </a:r>
          </a:p>
          <a:p>
            <a:endParaRPr lang="en-US" sz="3600" dirty="0">
              <a:solidFill>
                <a:schemeClr val="tx1"/>
              </a:solidFill>
            </a:endParaRPr>
          </a:p>
        </p:txBody>
      </p:sp>
      <p:sp>
        <p:nvSpPr>
          <p:cNvPr id="4" name="Slide Number Placeholder 3"/>
          <p:cNvSpPr>
            <a:spLocks noGrp="1"/>
          </p:cNvSpPr>
          <p:nvPr>
            <p:ph type="sldNum" sz="quarter" idx="12"/>
          </p:nvPr>
        </p:nvSpPr>
        <p:spPr/>
        <p:txBody>
          <a:bodyPr/>
          <a:lstStyle/>
          <a:p>
            <a:fld id="{463F3626-E6F2-4E45-933A-B89872EA1FD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04800"/>
            <a:ext cx="3276600" cy="609599"/>
          </a:xfrm>
        </p:spPr>
        <p:txBody>
          <a:bodyPr>
            <a:normAutofit/>
          </a:bodyPr>
          <a:lstStyle/>
          <a:p>
            <a:r>
              <a:rPr lang="en-US" sz="3100" b="1" dirty="0" smtClean="0">
                <a:latin typeface="Times New Roman" pitchFamily="18" charset="0"/>
                <a:cs typeface="Times New Roman" pitchFamily="18" charset="0"/>
              </a:rPr>
              <a:t>Trends in Drilling</a:t>
            </a:r>
            <a:endParaRPr lang="en-US" sz="3100" dirty="0">
              <a:latin typeface="Times New Roman" pitchFamily="18" charset="0"/>
              <a:cs typeface="Times New Roman" pitchFamily="18" charset="0"/>
            </a:endParaRPr>
          </a:p>
        </p:txBody>
      </p:sp>
      <p:sp>
        <p:nvSpPr>
          <p:cNvPr id="3" name="Subtitle 2"/>
          <p:cNvSpPr>
            <a:spLocks noGrp="1"/>
          </p:cNvSpPr>
          <p:nvPr>
            <p:ph type="subTitle" idx="1"/>
          </p:nvPr>
        </p:nvSpPr>
        <p:spPr>
          <a:xfrm>
            <a:off x="152400" y="990600"/>
            <a:ext cx="8839200" cy="4800600"/>
          </a:xfrm>
        </p:spPr>
        <p:txBody>
          <a:bodyPr>
            <a:noAutofit/>
          </a:bodyPr>
          <a:lstStyle/>
          <a:p>
            <a:pPr algn="l"/>
            <a:r>
              <a:rPr lang="en-US" sz="2800" dirty="0" smtClean="0">
                <a:solidFill>
                  <a:schemeClr val="tx1"/>
                </a:solidFill>
                <a:latin typeface="Times New Roman" pitchFamily="18" charset="0"/>
                <a:cs typeface="Times New Roman" pitchFamily="18" charset="0"/>
              </a:rPr>
              <a:t>Drilling Methods have advanced from </a:t>
            </a:r>
            <a:r>
              <a:rPr lang="en-US" sz="2800" dirty="0" err="1" smtClean="0">
                <a:solidFill>
                  <a:schemeClr val="tx1"/>
                </a:solidFill>
                <a:latin typeface="Times New Roman" pitchFamily="18" charset="0"/>
                <a:cs typeface="Times New Roman" pitchFamily="18" charset="0"/>
              </a:rPr>
              <a:t>rudemental</a:t>
            </a:r>
            <a:r>
              <a:rPr lang="en-US" sz="2800" dirty="0" smtClean="0">
                <a:solidFill>
                  <a:schemeClr val="tx1"/>
                </a:solidFill>
                <a:latin typeface="Times New Roman" pitchFamily="18" charset="0"/>
                <a:cs typeface="Times New Roman" pitchFamily="18" charset="0"/>
              </a:rPr>
              <a:t> methods </a:t>
            </a:r>
            <a:r>
              <a:rPr lang="en-US" sz="2800" dirty="0">
                <a:solidFill>
                  <a:schemeClr val="tx1"/>
                </a:solidFill>
                <a:latin typeface="Times New Roman" pitchFamily="18" charset="0"/>
                <a:cs typeface="Times New Roman" pitchFamily="18" charset="0"/>
              </a:rPr>
              <a:t>to </a:t>
            </a:r>
            <a:r>
              <a:rPr lang="en-US" sz="2800" dirty="0" smtClean="0">
                <a:solidFill>
                  <a:schemeClr val="tx1"/>
                </a:solidFill>
                <a:latin typeface="Times New Roman" pitchFamily="18" charset="0"/>
                <a:cs typeface="Times New Roman" pitchFamily="18" charset="0"/>
              </a:rPr>
              <a:t>automated </a:t>
            </a:r>
            <a:r>
              <a:rPr lang="en-US" sz="2800" dirty="0">
                <a:solidFill>
                  <a:schemeClr val="tx1"/>
                </a:solidFill>
                <a:latin typeface="Times New Roman" pitchFamily="18" charset="0"/>
                <a:cs typeface="Times New Roman" pitchFamily="18" charset="0"/>
              </a:rPr>
              <a:t>or computerized </a:t>
            </a:r>
            <a:r>
              <a:rPr lang="en-US" sz="2800" dirty="0" smtClean="0">
                <a:solidFill>
                  <a:schemeClr val="tx1"/>
                </a:solidFill>
                <a:latin typeface="Times New Roman" pitchFamily="18" charset="0"/>
                <a:cs typeface="Times New Roman" pitchFamily="18" charset="0"/>
              </a:rPr>
              <a:t>drilling. </a:t>
            </a:r>
          </a:p>
          <a:p>
            <a:pPr algn="l"/>
            <a:endParaRPr lang="en-US" sz="800" dirty="0" smtClean="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Advantages of advanced drilling Methods are:</a:t>
            </a:r>
          </a:p>
          <a:p>
            <a:pPr algn="l"/>
            <a:endParaRPr lang="en-US" sz="800" dirty="0">
              <a:solidFill>
                <a:schemeClr val="tx1"/>
              </a:solidFill>
              <a:latin typeface="Times New Roman" pitchFamily="18" charset="0"/>
              <a:cs typeface="Times New Roman" pitchFamily="18" charset="0"/>
            </a:endParaRPr>
          </a:p>
          <a:p>
            <a:pPr algn="l">
              <a:buFont typeface="Wingdings" pitchFamily="2" charset="2"/>
              <a:buChar cha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Higher productivity, low manpower and high </a:t>
            </a:r>
            <a:r>
              <a:rPr lang="en-US" sz="2800" dirty="0">
                <a:solidFill>
                  <a:schemeClr val="tx1"/>
                </a:solidFill>
                <a:latin typeface="Times New Roman" pitchFamily="18" charset="0"/>
                <a:cs typeface="Times New Roman" pitchFamily="18" charset="0"/>
              </a:rPr>
              <a:t>pay </a:t>
            </a:r>
            <a:r>
              <a:rPr lang="en-US" sz="2800" dirty="0" smtClean="0">
                <a:solidFill>
                  <a:schemeClr val="tx1"/>
                </a:solidFill>
                <a:latin typeface="Times New Roman" pitchFamily="18" charset="0"/>
                <a:cs typeface="Times New Roman" pitchFamily="18" charset="0"/>
              </a:rPr>
              <a:t>load</a:t>
            </a:r>
            <a:endParaRPr lang="en-US" sz="2800" dirty="0">
              <a:solidFill>
                <a:schemeClr val="tx1"/>
              </a:solidFill>
              <a:latin typeface="Times New Roman" pitchFamily="18" charset="0"/>
              <a:cs typeface="Times New Roman" pitchFamily="18" charset="0"/>
            </a:endParaRPr>
          </a:p>
          <a:p>
            <a:pPr algn="l">
              <a:buFont typeface="Wingdings" pitchFamily="2" charset="2"/>
              <a:buChar char="§"/>
            </a:pPr>
            <a:r>
              <a:rPr lang="en-US" sz="2800" dirty="0" smtClean="0">
                <a:solidFill>
                  <a:schemeClr val="tx1"/>
                </a:solidFill>
                <a:latin typeface="Times New Roman" pitchFamily="18" charset="0"/>
                <a:cs typeface="Times New Roman" pitchFamily="18" charset="0"/>
              </a:rPr>
              <a:t> Elimination of human factor</a:t>
            </a:r>
            <a:endParaRPr lang="en-US" sz="2800" dirty="0">
              <a:solidFill>
                <a:schemeClr val="tx1"/>
              </a:solidFill>
              <a:latin typeface="Times New Roman" pitchFamily="18" charset="0"/>
              <a:cs typeface="Times New Roman" pitchFamily="18" charset="0"/>
            </a:endParaRPr>
          </a:p>
          <a:p>
            <a:pPr algn="l">
              <a:buFont typeface="Wingdings" pitchFamily="2" charset="2"/>
              <a:buChar char="§"/>
            </a:pPr>
            <a:r>
              <a:rPr lang="en-US" sz="2800" dirty="0">
                <a:solidFill>
                  <a:schemeClr val="tx1"/>
                </a:solidFill>
                <a:latin typeface="Times New Roman" pitchFamily="18" charset="0"/>
                <a:cs typeface="Times New Roman" pitchFamily="18" charset="0"/>
              </a:rPr>
              <a:t> Rig orientates itself on its axis</a:t>
            </a:r>
          </a:p>
          <a:p>
            <a:pPr algn="l">
              <a:buFont typeface="Wingdings" pitchFamily="2" charset="2"/>
              <a:buChar char="§"/>
            </a:pPr>
            <a:r>
              <a:rPr lang="en-US" sz="2800" dirty="0">
                <a:solidFill>
                  <a:schemeClr val="tx1"/>
                </a:solidFill>
                <a:latin typeface="Times New Roman" pitchFamily="18" charset="0"/>
                <a:cs typeface="Times New Roman" pitchFamily="18" charset="0"/>
              </a:rPr>
              <a:t> Accurately collar and drill</a:t>
            </a:r>
          </a:p>
          <a:p>
            <a:pPr algn="l">
              <a:buFont typeface="Wingdings" pitchFamily="2" charset="2"/>
              <a:buChar char="§"/>
            </a:pPr>
            <a:r>
              <a:rPr lang="en-US" sz="2800" dirty="0">
                <a:solidFill>
                  <a:schemeClr val="tx1"/>
                </a:solidFill>
                <a:latin typeface="Times New Roman" pitchFamily="18" charset="0"/>
                <a:cs typeface="Times New Roman" pitchFamily="18" charset="0"/>
              </a:rPr>
              <a:t> Controls drilling </a:t>
            </a:r>
            <a:r>
              <a:rPr lang="en-US" sz="2800" dirty="0" smtClean="0">
                <a:solidFill>
                  <a:schemeClr val="tx1"/>
                </a:solidFill>
                <a:latin typeface="Times New Roman" pitchFamily="18" charset="0"/>
                <a:cs typeface="Times New Roman" pitchFamily="18" charset="0"/>
              </a:rPr>
              <a:t>parameters</a:t>
            </a:r>
            <a:endParaRPr lang="en-US" sz="2800" dirty="0">
              <a:solidFill>
                <a:schemeClr val="tx1"/>
              </a:solidFill>
              <a:latin typeface="Times New Roman" pitchFamily="18" charset="0"/>
              <a:cs typeface="Times New Roman" pitchFamily="18" charset="0"/>
            </a:endParaRPr>
          </a:p>
          <a:p>
            <a:pPr algn="l">
              <a:buFont typeface="Wingdings" pitchFamily="2" charset="2"/>
              <a:buChar char="§"/>
            </a:pPr>
            <a:r>
              <a:rPr lang="en-US" sz="2800" dirty="0">
                <a:solidFill>
                  <a:schemeClr val="tx1"/>
                </a:solidFill>
                <a:latin typeface="Times New Roman" pitchFamily="18" charset="0"/>
                <a:cs typeface="Times New Roman" pitchFamily="18" charset="0"/>
              </a:rPr>
              <a:t> Optimum drilling of pattern of </a:t>
            </a:r>
            <a:r>
              <a:rPr lang="en-US" sz="2800" dirty="0" smtClean="0">
                <a:solidFill>
                  <a:schemeClr val="tx1"/>
                </a:solidFill>
                <a:latin typeface="Times New Roman" pitchFamily="18" charset="0"/>
                <a:cs typeface="Times New Roman" pitchFamily="18" charset="0"/>
              </a:rPr>
              <a:t>holes</a:t>
            </a:r>
          </a:p>
        </p:txBody>
      </p:sp>
      <p:sp>
        <p:nvSpPr>
          <p:cNvPr id="4" name="Slide Number Placeholder 3"/>
          <p:cNvSpPr>
            <a:spLocks noGrp="1"/>
          </p:cNvSpPr>
          <p:nvPr>
            <p:ph type="sldNum" sz="quarter" idx="12"/>
          </p:nvPr>
        </p:nvSpPr>
        <p:spPr/>
        <p:txBody>
          <a:bodyPr/>
          <a:lstStyle/>
          <a:p>
            <a:fld id="{463F3626-E6F2-4E45-933A-B89872EA1FD0}"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81000"/>
            <a:ext cx="6629400" cy="609600"/>
          </a:xfrm>
        </p:spPr>
        <p:txBody>
          <a:bodyPr>
            <a:noAutofit/>
          </a:bodyPr>
          <a:lstStyle/>
          <a:p>
            <a:r>
              <a:rPr lang="en-US" sz="2800" dirty="0" smtClean="0">
                <a:latin typeface="Times New Roman" pitchFamily="18" charset="0"/>
                <a:cs typeface="Times New Roman" pitchFamily="18" charset="0"/>
              </a:rPr>
              <a:t>Automated Drilling rig</a:t>
            </a:r>
            <a:endParaRPr lang="en-US" sz="28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63F3626-E6F2-4E45-933A-B89872EA1FD0}" type="slidenum">
              <a:rPr lang="en-US" smtClean="0"/>
              <a:pPr/>
              <a:t>14</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969365"/>
            <a:ext cx="6705600" cy="4593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04800"/>
            <a:ext cx="6629400" cy="609600"/>
          </a:xfrm>
        </p:spPr>
        <p:txBody>
          <a:bodyPr>
            <a:noAutofit/>
          </a:bodyPr>
          <a:lstStyle/>
          <a:p>
            <a:pPr algn="ctr"/>
            <a:r>
              <a:rPr lang="en-AU" sz="2800" dirty="0" smtClean="0">
                <a:latin typeface="Times New Roman" pitchFamily="18" charset="0"/>
                <a:cs typeface="Times New Roman" pitchFamily="18" charset="0"/>
              </a:rPr>
              <a:t>Functional Components of Drilling System</a:t>
            </a:r>
            <a:endParaRPr lang="en-AU" sz="2800" dirty="0">
              <a:latin typeface="Times New Roman" pitchFamily="18" charset="0"/>
              <a:cs typeface="Times New Roman" pitchFamily="18" charset="0"/>
            </a:endParaRPr>
          </a:p>
        </p:txBody>
      </p:sp>
      <p:sp>
        <p:nvSpPr>
          <p:cNvPr id="4" name="Content Placeholder 3"/>
          <p:cNvSpPr>
            <a:spLocks noGrp="1"/>
          </p:cNvSpPr>
          <p:nvPr>
            <p:ph idx="1"/>
          </p:nvPr>
        </p:nvSpPr>
        <p:spPr>
          <a:xfrm>
            <a:off x="76200" y="1066800"/>
            <a:ext cx="8991600" cy="4267200"/>
          </a:xfrm>
        </p:spPr>
        <p:txBody>
          <a:bodyPr>
            <a:normAutofit/>
          </a:bodyPr>
          <a:lstStyle/>
          <a:p>
            <a:pPr>
              <a:buNone/>
            </a:pPr>
            <a:r>
              <a:rPr lang="en-AU" sz="2800" dirty="0" smtClean="0">
                <a:latin typeface="Times New Roman" pitchFamily="18" charset="0"/>
                <a:cs typeface="Times New Roman" pitchFamily="18" charset="0"/>
              </a:rPr>
              <a:t>There are four components of a drilling system:</a:t>
            </a:r>
          </a:p>
          <a:p>
            <a:pPr>
              <a:buNone/>
            </a:pPr>
            <a:endParaRPr lang="en-AU" sz="800" dirty="0" smtClean="0">
              <a:latin typeface="Times New Roman" pitchFamily="18" charset="0"/>
              <a:cs typeface="Times New Roman" pitchFamily="18" charset="0"/>
            </a:endParaRPr>
          </a:p>
          <a:p>
            <a:pPr>
              <a:buNone/>
            </a:pPr>
            <a:r>
              <a:rPr lang="en-AU" sz="2800" dirty="0" smtClean="0">
                <a:solidFill>
                  <a:srgbClr val="FF0000"/>
                </a:solidFill>
                <a:latin typeface="Times New Roman" pitchFamily="18" charset="0"/>
                <a:cs typeface="Times New Roman" pitchFamily="18" charset="0"/>
              </a:rPr>
              <a:t>1.	The rock drill</a:t>
            </a:r>
          </a:p>
          <a:p>
            <a:pPr lvl="1">
              <a:buFont typeface="Wingdings" pitchFamily="2" charset="2"/>
              <a:buChar char="§"/>
            </a:pPr>
            <a:r>
              <a:rPr lang="en-AU" dirty="0" smtClean="0">
                <a:latin typeface="Times New Roman" pitchFamily="18" charset="0"/>
                <a:cs typeface="Times New Roman" pitchFamily="18" charset="0"/>
              </a:rPr>
              <a:t>It acts as a prime mover converting the original form of energy into mechanical energy to actuate the system</a:t>
            </a:r>
          </a:p>
          <a:p>
            <a:pPr lvl="1">
              <a:buFont typeface="Wingdings" pitchFamily="2" charset="2"/>
              <a:buChar char="§"/>
            </a:pPr>
            <a:endParaRPr lang="en-AU" sz="800" dirty="0" smtClean="0">
              <a:latin typeface="Times New Roman" pitchFamily="18" charset="0"/>
              <a:cs typeface="Times New Roman" pitchFamily="18" charset="0"/>
            </a:endParaRPr>
          </a:p>
          <a:p>
            <a:pPr>
              <a:buNone/>
            </a:pPr>
            <a:r>
              <a:rPr lang="en-AU" sz="2800" dirty="0" smtClean="0">
                <a:solidFill>
                  <a:srgbClr val="FF0000"/>
                </a:solidFill>
                <a:latin typeface="Times New Roman" pitchFamily="18" charset="0"/>
                <a:cs typeface="Times New Roman" pitchFamily="18" charset="0"/>
              </a:rPr>
              <a:t>2.	The rod (drill steel)</a:t>
            </a:r>
          </a:p>
          <a:p>
            <a:pPr lvl="1">
              <a:buFont typeface="Wingdings" pitchFamily="2" charset="2"/>
              <a:buChar char="§"/>
            </a:pPr>
            <a:r>
              <a:rPr lang="en-AU" dirty="0" smtClean="0">
                <a:latin typeface="Times New Roman" pitchFamily="18" charset="0"/>
                <a:cs typeface="Times New Roman" pitchFamily="18" charset="0"/>
              </a:rPr>
              <a:t>It transmits the energy from prime mover to the bit;</a:t>
            </a:r>
          </a:p>
          <a:p>
            <a:pPr lvl="1">
              <a:buFont typeface="Wingdings" pitchFamily="2" charset="2"/>
              <a:buChar char="§"/>
            </a:pPr>
            <a:r>
              <a:rPr lang="en-US" dirty="0" smtClean="0">
                <a:latin typeface="Times New Roman" pitchFamily="18" charset="0"/>
                <a:cs typeface="Times New Roman" pitchFamily="18" charset="0"/>
              </a:rPr>
              <a:t>There are integral and extension drilling rods. Extension rods are connected using coupling sleeves</a:t>
            </a:r>
            <a:endParaRPr lang="en-AU" sz="2800" dirty="0">
              <a:latin typeface="Times New Roman" pitchFamily="18" charset="0"/>
              <a:cs typeface="Times New Roman" pitchFamily="18" charset="0"/>
            </a:endParaRPr>
          </a:p>
        </p:txBody>
      </p:sp>
    </p:spTree>
    <p:extLst>
      <p:ext uri="{BB962C8B-B14F-4D97-AF65-F5344CB8AC3E}">
        <p14:creationId xmlns:p14="http://schemas.microsoft.com/office/powerpoint/2010/main" val="36310021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52400" y="457200"/>
            <a:ext cx="8839200" cy="6248400"/>
          </a:xfrm>
        </p:spPr>
        <p:txBody>
          <a:bodyPr>
            <a:normAutofit/>
          </a:bodyPr>
          <a:lstStyle/>
          <a:p>
            <a:pPr>
              <a:buNone/>
            </a:pPr>
            <a:r>
              <a:rPr lang="en-AU" sz="2800" dirty="0" smtClean="0">
                <a:solidFill>
                  <a:srgbClr val="FF0000"/>
                </a:solidFill>
                <a:latin typeface="Arial" pitchFamily="34" charset="0"/>
                <a:cs typeface="Arial" pitchFamily="34" charset="0"/>
              </a:rPr>
              <a:t>3.	The bit</a:t>
            </a:r>
          </a:p>
          <a:p>
            <a:pPr lvl="1">
              <a:buFont typeface="Wingdings" pitchFamily="2" charset="2"/>
              <a:buChar char="§"/>
            </a:pPr>
            <a:r>
              <a:rPr lang="en-AU" dirty="0" smtClean="0">
                <a:latin typeface="Arial" pitchFamily="34" charset="0"/>
                <a:cs typeface="Arial" pitchFamily="34" charset="0"/>
              </a:rPr>
              <a:t>It is the applicator of energy attacking the rock mechanically to achieve penetration</a:t>
            </a:r>
          </a:p>
          <a:p>
            <a:pPr lvl="1">
              <a:buFont typeface="Wingdings" pitchFamily="2" charset="2"/>
              <a:buChar char="§"/>
            </a:pPr>
            <a:endParaRPr lang="en-AU" sz="1400" dirty="0" smtClean="0">
              <a:latin typeface="Arial" pitchFamily="34" charset="0"/>
              <a:cs typeface="Arial" pitchFamily="34" charset="0"/>
            </a:endParaRPr>
          </a:p>
          <a:p>
            <a:pPr>
              <a:buNone/>
            </a:pPr>
            <a:r>
              <a:rPr lang="en-AU" sz="2800" dirty="0" smtClean="0">
                <a:solidFill>
                  <a:srgbClr val="FF0000"/>
                </a:solidFill>
                <a:latin typeface="Arial" pitchFamily="34" charset="0"/>
                <a:cs typeface="Arial" pitchFamily="34" charset="0"/>
              </a:rPr>
              <a:t>4.	The circulation fluid</a:t>
            </a:r>
          </a:p>
          <a:p>
            <a:pPr lvl="1">
              <a:buFont typeface="Wingdings" pitchFamily="2" charset="2"/>
              <a:buChar char="§"/>
            </a:pPr>
            <a:r>
              <a:rPr lang="en-AU" dirty="0" smtClean="0">
                <a:latin typeface="Arial" pitchFamily="34" charset="0"/>
                <a:cs typeface="Arial" pitchFamily="34" charset="0"/>
              </a:rPr>
              <a:t>It cleans the hole, cool the bit and at times stabilises the hole</a:t>
            </a:r>
          </a:p>
          <a:p>
            <a:pPr lvl="1">
              <a:buFont typeface="Wingdings" pitchFamily="2" charset="2"/>
              <a:buChar char="§"/>
            </a:pPr>
            <a:r>
              <a:rPr lang="en-AU" dirty="0" smtClean="0">
                <a:latin typeface="Arial" pitchFamily="34" charset="0"/>
                <a:cs typeface="Arial" pitchFamily="34" charset="0"/>
              </a:rPr>
              <a:t>It supports the penetration through removal of cuttings</a:t>
            </a:r>
          </a:p>
          <a:p>
            <a:pPr lvl="1">
              <a:buFont typeface="Wingdings" pitchFamily="2" charset="2"/>
              <a:buChar char="§"/>
            </a:pPr>
            <a:r>
              <a:rPr lang="en-AU" dirty="0" smtClean="0">
                <a:latin typeface="Arial" pitchFamily="34" charset="0"/>
                <a:cs typeface="Arial" pitchFamily="34" charset="0"/>
              </a:rPr>
              <a:t>Air, water or sometimes mud is used for this purpose </a:t>
            </a:r>
            <a:endParaRPr lang="en-AU" dirty="0">
              <a:latin typeface="Arial" pitchFamily="34" charset="0"/>
              <a:cs typeface="Arial" pitchFamily="34" charset="0"/>
            </a:endParaRPr>
          </a:p>
        </p:txBody>
      </p:sp>
    </p:spTree>
    <p:extLst>
      <p:ext uri="{BB962C8B-B14F-4D97-AF65-F5344CB8AC3E}">
        <p14:creationId xmlns:p14="http://schemas.microsoft.com/office/powerpoint/2010/main" val="162313407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00" y="682625"/>
            <a:ext cx="3505200" cy="688975"/>
          </a:xfrm>
        </p:spPr>
        <p:txBody>
          <a:bodyPr>
            <a:normAutofit/>
          </a:bodyPr>
          <a:lstStyle/>
          <a:p>
            <a:r>
              <a:rPr lang="en-US" sz="2800" dirty="0" smtClean="0">
                <a:latin typeface="Times New Roman" pitchFamily="18" charset="0"/>
                <a:cs typeface="Times New Roman" pitchFamily="18" charset="0"/>
              </a:rPr>
              <a:t>Drilling </a:t>
            </a:r>
            <a:r>
              <a:rPr lang="en-US" sz="2800" dirty="0">
                <a:latin typeface="Times New Roman" pitchFamily="18" charset="0"/>
                <a:cs typeface="Times New Roman" pitchFamily="18" charset="0"/>
              </a:rPr>
              <a:t>components</a:t>
            </a:r>
          </a:p>
        </p:txBody>
      </p:sp>
      <p:pic>
        <p:nvPicPr>
          <p:cNvPr id="4" name="Picture 3" descr="Image result for drilling rod, coupling, shank and bit images"/>
          <p:cNvPicPr/>
          <p:nvPr/>
        </p:nvPicPr>
        <p:blipFill>
          <a:blip r:embed="rId2">
            <a:extLst>
              <a:ext uri="{28A0092B-C50C-407E-A947-70E740481C1C}">
                <a14:useLocalDpi xmlns:a14="http://schemas.microsoft.com/office/drawing/2010/main" val="0"/>
              </a:ext>
            </a:extLst>
          </a:blip>
          <a:srcRect/>
          <a:stretch>
            <a:fillRect/>
          </a:stretch>
        </p:blipFill>
        <p:spPr bwMode="auto">
          <a:xfrm>
            <a:off x="76200" y="1371600"/>
            <a:ext cx="8991600" cy="4038600"/>
          </a:xfrm>
          <a:prstGeom prst="rect">
            <a:avLst/>
          </a:prstGeom>
          <a:noFill/>
          <a:ln>
            <a:noFill/>
          </a:ln>
        </p:spPr>
      </p:pic>
    </p:spTree>
    <p:extLst>
      <p:ext uri="{BB962C8B-B14F-4D97-AF65-F5344CB8AC3E}">
        <p14:creationId xmlns:p14="http://schemas.microsoft.com/office/powerpoint/2010/main" val="2157839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239000" cy="914400"/>
          </a:xfrm>
        </p:spPr>
        <p:txBody>
          <a:bodyPr>
            <a:normAutofit/>
          </a:bodyPr>
          <a:lstStyle/>
          <a:p>
            <a:r>
              <a:rPr lang="en-AU" sz="2800" dirty="0" smtClean="0">
                <a:latin typeface="Times New Roman" pitchFamily="18" charset="0"/>
                <a:cs typeface="Times New Roman" pitchFamily="18" charset="0"/>
              </a:rPr>
              <a:t>Functional Components of Drilling System</a:t>
            </a:r>
            <a:endParaRPr lang="en-AU" sz="2800" b="1"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76200" y="1752600"/>
            <a:ext cx="8991600" cy="3429000"/>
          </a:xfrm>
          <a:prstGeom prst="rect">
            <a:avLst/>
          </a:prstGeom>
          <a:noFill/>
          <a:ln w="9525">
            <a:noFill/>
            <a:miter lim="800000"/>
            <a:headEnd/>
            <a:tailEnd/>
          </a:ln>
        </p:spPr>
      </p:pic>
      <p:sp>
        <p:nvSpPr>
          <p:cNvPr id="5" name="Slide Number Placeholder 4"/>
          <p:cNvSpPr>
            <a:spLocks noGrp="1"/>
          </p:cNvSpPr>
          <p:nvPr>
            <p:ph type="sldNum" sz="quarter" idx="4294967295"/>
          </p:nvPr>
        </p:nvSpPr>
        <p:spPr>
          <a:xfrm>
            <a:off x="8129016" y="5734050"/>
            <a:ext cx="609600" cy="521208"/>
          </a:xfrm>
          <a:prstGeom prst="rect">
            <a:avLst/>
          </a:prstGeom>
        </p:spPr>
        <p:txBody>
          <a:bodyPr/>
          <a:lstStyle/>
          <a:p>
            <a:pPr>
              <a:defRPr/>
            </a:pPr>
            <a:fld id="{F03C708B-39DA-4561-A98D-F1BCC1AF0CB1}" type="slidenum">
              <a:rPr lang="en-AU" smtClean="0"/>
              <a:pPr>
                <a:defRPr/>
              </a:pPr>
              <a:t>18</a:t>
            </a:fld>
            <a:endParaRPr lang="en-AU"/>
          </a:p>
        </p:txBody>
      </p:sp>
    </p:spTree>
    <p:extLst>
      <p:ext uri="{BB962C8B-B14F-4D97-AF65-F5344CB8AC3E}">
        <p14:creationId xmlns:p14="http://schemas.microsoft.com/office/powerpoint/2010/main" val="11113188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381000"/>
            <a:ext cx="4876800" cy="609600"/>
          </a:xfrm>
        </p:spPr>
        <p:txBody>
          <a:bodyPr>
            <a:normAutofit/>
          </a:bodyPr>
          <a:lstStyle/>
          <a:p>
            <a:r>
              <a:rPr lang="en-US" sz="2800" dirty="0" smtClean="0">
                <a:latin typeface="Times New Roman" pitchFamily="18" charset="0"/>
                <a:cs typeface="Times New Roman" pitchFamily="18" charset="0"/>
              </a:rPr>
              <a:t>Drill Steels or Rods</a:t>
            </a:r>
            <a:endParaRPr lang="en-US" sz="2800" dirty="0">
              <a:latin typeface="Times New Roman" pitchFamily="18" charset="0"/>
              <a:cs typeface="Times New Roman" pitchFamily="18" charset="0"/>
            </a:endParaRPr>
          </a:p>
        </p:txBody>
      </p:sp>
      <p:pic>
        <p:nvPicPr>
          <p:cNvPr id="2050" name="Picture 2" descr="Speed Drill Rods (R25 R32 R38) ,speed r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37343"/>
            <a:ext cx="4191000" cy="42645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apered Drill Rods and Integral Drill Ro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19200"/>
            <a:ext cx="404385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2511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295400"/>
            <a:ext cx="5257800" cy="3886200"/>
          </a:xfrm>
        </p:spPr>
        <p:txBody>
          <a:bodyPr>
            <a:noAutofit/>
          </a:bodyPr>
          <a:lstStyle/>
          <a:p>
            <a:pPr>
              <a:lnSpc>
                <a:spcPct val="150000"/>
              </a:lnSpc>
            </a:pPr>
            <a:r>
              <a:rPr lang="en-US" sz="2400" b="1" dirty="0" smtClean="0">
                <a:latin typeface="Times New Roman" pitchFamily="18" charset="0"/>
                <a:cs typeface="Times New Roman" pitchFamily="18" charset="0"/>
              </a:rPr>
              <a:t>INTRODUCTION TO HARD ROCK DRILLING </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IN THE MINING INDUSTRY</a:t>
            </a:r>
            <a:br>
              <a:rPr lang="en-US" sz="2400" b="1" dirty="0" smtClean="0">
                <a:latin typeface="Times New Roman" pitchFamily="18" charset="0"/>
                <a:cs typeface="Times New Roman" pitchFamily="18" charset="0"/>
              </a:rPr>
            </a:b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r>
              <a:rPr lang="en-US" sz="2400" b="1" dirty="0" smtClean="0">
                <a:solidFill>
                  <a:srgbClr val="FF0000"/>
                </a:solidFill>
                <a:latin typeface="Times New Roman" pitchFamily="18" charset="0"/>
                <a:cs typeface="Times New Roman" pitchFamily="18" charset="0"/>
              </a:rPr>
              <a:t>BASIC  </a:t>
            </a:r>
            <a:r>
              <a:rPr lang="en-US" sz="2400" b="1" dirty="0">
                <a:solidFill>
                  <a:srgbClr val="FF0000"/>
                </a:solidFill>
                <a:latin typeface="Times New Roman" pitchFamily="18" charset="0"/>
                <a:cs typeface="Times New Roman" pitchFamily="18" charset="0"/>
              </a:rPr>
              <a:t>PRINCIPLES OF </a:t>
            </a:r>
            <a:r>
              <a:rPr lang="en-US" sz="2400" b="1" dirty="0" smtClean="0">
                <a:solidFill>
                  <a:srgbClr val="FF0000"/>
                </a:solidFill>
                <a:latin typeface="Times New Roman" pitchFamily="18" charset="0"/>
                <a:cs typeface="Times New Roman" pitchFamily="18" charset="0"/>
              </a:rPr>
              <a:t>DRILLING</a:t>
            </a:r>
            <a:r>
              <a:rPr lang="en-US" sz="2400" b="1" dirty="0" smtClean="0">
                <a:latin typeface="Times New Roman" pitchFamily="18" charset="0"/>
                <a:cs typeface="Times New Roman" pitchFamily="18" charset="0"/>
              </a:rPr>
              <a:t/>
            </a:r>
            <a:br>
              <a:rPr lang="en-US" sz="2400" b="1" dirty="0" smtClean="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463F3626-E6F2-4E45-933A-B89872EA1FD0}" type="slidenum">
              <a:rPr lang="en-US" smtClean="0"/>
              <a:pPr/>
              <a:t>2</a:t>
            </a:fld>
            <a:endParaRPr lang="en-US"/>
          </a:p>
        </p:txBody>
      </p:sp>
      <p:pic>
        <p:nvPicPr>
          <p:cNvPr id="4" name="Picture 3" descr="Image result for Rock drilling images"/>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295400"/>
            <a:ext cx="3733800" cy="3581400"/>
          </a:xfrm>
          <a:prstGeom prst="rect">
            <a:avLst/>
          </a:prstGeom>
          <a:noFill/>
          <a:ln>
            <a:noFill/>
          </a:ln>
        </p:spPr>
      </p:pic>
    </p:spTree>
    <p:extLst>
      <p:ext uri="{BB962C8B-B14F-4D97-AF65-F5344CB8AC3E}">
        <p14:creationId xmlns:p14="http://schemas.microsoft.com/office/powerpoint/2010/main" val="2954173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533400"/>
            <a:ext cx="3886200" cy="685800"/>
          </a:xfrm>
        </p:spPr>
        <p:txBody>
          <a:bodyPr>
            <a:normAutofit/>
          </a:bodyPr>
          <a:lstStyle/>
          <a:p>
            <a:r>
              <a:rPr lang="en-US" sz="2800" dirty="0" smtClean="0">
                <a:latin typeface="Times New Roman" pitchFamily="18" charset="0"/>
                <a:cs typeface="Times New Roman" pitchFamily="18" charset="0"/>
              </a:rPr>
              <a:t>Drill Steel or Rods</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228600" y="1219200"/>
            <a:ext cx="8686800" cy="3581400"/>
          </a:xfrm>
        </p:spPr>
        <p:txBody>
          <a:bodyPr>
            <a:normAutofit/>
          </a:bodyPr>
          <a:lstStyle/>
          <a:p>
            <a:pPr algn="l"/>
            <a:r>
              <a:rPr lang="en-AU" sz="2800" dirty="0" smtClean="0">
                <a:solidFill>
                  <a:schemeClr val="tx1"/>
                </a:solidFill>
                <a:latin typeface="Times New Roman" pitchFamily="18" charset="0"/>
                <a:cs typeface="Times New Roman" pitchFamily="18" charset="0"/>
              </a:rPr>
              <a:t>Drill steels or rods transmit </a:t>
            </a:r>
            <a:r>
              <a:rPr lang="en-AU" sz="2800" dirty="0">
                <a:solidFill>
                  <a:schemeClr val="tx1"/>
                </a:solidFill>
                <a:latin typeface="Times New Roman" pitchFamily="18" charset="0"/>
                <a:cs typeface="Times New Roman" pitchFamily="18" charset="0"/>
              </a:rPr>
              <a:t>the energy from prime </a:t>
            </a:r>
            <a:r>
              <a:rPr lang="en-AU" sz="2800" dirty="0" smtClean="0">
                <a:solidFill>
                  <a:schemeClr val="tx1"/>
                </a:solidFill>
                <a:latin typeface="Times New Roman" pitchFamily="18" charset="0"/>
                <a:cs typeface="Times New Roman" pitchFamily="18" charset="0"/>
              </a:rPr>
              <a:t>mover (the drill) </a:t>
            </a:r>
            <a:r>
              <a:rPr lang="en-AU" sz="2800" dirty="0">
                <a:solidFill>
                  <a:schemeClr val="tx1"/>
                </a:solidFill>
                <a:latin typeface="Times New Roman" pitchFamily="18" charset="0"/>
                <a:cs typeface="Times New Roman" pitchFamily="18" charset="0"/>
              </a:rPr>
              <a:t>to the </a:t>
            </a:r>
            <a:r>
              <a:rPr lang="en-AU" sz="2800" dirty="0" smtClean="0">
                <a:solidFill>
                  <a:schemeClr val="tx1"/>
                </a:solidFill>
                <a:latin typeface="Times New Roman" pitchFamily="18" charset="0"/>
                <a:cs typeface="Times New Roman" pitchFamily="18" charset="0"/>
              </a:rPr>
              <a:t>bit.</a:t>
            </a:r>
            <a:endParaRPr lang="en-AU" sz="2800" dirty="0">
              <a:solidFill>
                <a:schemeClr val="tx1"/>
              </a:solidFill>
              <a:latin typeface="Times New Roman" pitchFamily="18" charset="0"/>
              <a:cs typeface="Times New Roman" pitchFamily="18" charset="0"/>
            </a:endParaRPr>
          </a:p>
          <a:p>
            <a:pPr algn="l"/>
            <a:endParaRPr lang="en-US" sz="1400" dirty="0" smtClean="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There are two types of drill steels:</a:t>
            </a:r>
          </a:p>
          <a:p>
            <a:pPr marL="742950" indent="-742950" algn="l">
              <a:buFont typeface="+mj-lt"/>
              <a:buAutoNum type="arabicPeriod"/>
            </a:pPr>
            <a:r>
              <a:rPr lang="en-US" sz="2800" dirty="0" smtClean="0">
                <a:solidFill>
                  <a:schemeClr val="tx1"/>
                </a:solidFill>
                <a:latin typeface="Times New Roman" pitchFamily="18" charset="0"/>
                <a:cs typeface="Times New Roman" pitchFamily="18" charset="0"/>
              </a:rPr>
              <a:t>Integral rods</a:t>
            </a:r>
          </a:p>
          <a:p>
            <a:pPr marL="742950" indent="-742950" algn="l">
              <a:buFont typeface="+mj-lt"/>
              <a:buAutoNum type="arabicPeriod"/>
            </a:pPr>
            <a:r>
              <a:rPr lang="en-US" sz="2800" dirty="0" smtClean="0">
                <a:solidFill>
                  <a:schemeClr val="tx1"/>
                </a:solidFill>
                <a:latin typeface="Times New Roman" pitchFamily="18" charset="0"/>
                <a:cs typeface="Times New Roman" pitchFamily="18" charset="0"/>
              </a:rPr>
              <a:t>Extension </a:t>
            </a:r>
            <a:r>
              <a:rPr lang="en-US" sz="2800" dirty="0">
                <a:solidFill>
                  <a:schemeClr val="tx1"/>
                </a:solidFill>
                <a:latin typeface="Times New Roman" pitchFamily="18" charset="0"/>
                <a:cs typeface="Times New Roman" pitchFamily="18" charset="0"/>
              </a:rPr>
              <a:t>drilling rods</a:t>
            </a:r>
            <a:r>
              <a:rPr lang="en-US" sz="2800" dirty="0" smtClean="0">
                <a:solidFill>
                  <a:schemeClr val="tx1"/>
                </a:solidFill>
                <a:latin typeface="Times New Roman" pitchFamily="18" charset="0"/>
                <a:cs typeface="Times New Roman" pitchFamily="18" charset="0"/>
              </a:rPr>
              <a:t>.</a:t>
            </a:r>
          </a:p>
          <a:p>
            <a:pPr algn="l"/>
            <a:endParaRPr lang="en-US" sz="1400" dirty="0" smtClean="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Extension </a:t>
            </a:r>
            <a:r>
              <a:rPr lang="en-US" sz="2800" dirty="0">
                <a:solidFill>
                  <a:schemeClr val="tx1"/>
                </a:solidFill>
                <a:latin typeface="Times New Roman" pitchFamily="18" charset="0"/>
                <a:cs typeface="Times New Roman" pitchFamily="18" charset="0"/>
              </a:rPr>
              <a:t>rods are connected using coupling </a:t>
            </a:r>
            <a:r>
              <a:rPr lang="en-US" sz="2800" dirty="0" smtClean="0">
                <a:solidFill>
                  <a:schemeClr val="tx1"/>
                </a:solidFill>
                <a:latin typeface="Times New Roman" pitchFamily="18" charset="0"/>
                <a:cs typeface="Times New Roman" pitchFamily="18" charset="0"/>
              </a:rPr>
              <a:t>sleeves</a:t>
            </a:r>
            <a:r>
              <a:rPr lang="en-US" sz="2800" dirty="0" smtClean="0">
                <a:solidFill>
                  <a:schemeClr val="tx1"/>
                </a:solidFill>
                <a:latin typeface="Arial" pitchFamily="34" charset="0"/>
                <a:cs typeface="Arial" pitchFamily="34" charset="0"/>
              </a:rPr>
              <a:t>.</a:t>
            </a:r>
            <a:endParaRPr lang="en-US" sz="2800" dirty="0">
              <a:solidFill>
                <a:schemeClr val="tx1"/>
              </a:solidFill>
              <a:latin typeface="Arial" pitchFamily="34" charset="0"/>
              <a:cs typeface="Arial" pitchFamily="34" charset="0"/>
            </a:endParaRPr>
          </a:p>
          <a:p>
            <a:endParaRPr lang="en-US" dirty="0"/>
          </a:p>
        </p:txBody>
      </p:sp>
    </p:spTree>
    <p:extLst>
      <p:ext uri="{BB962C8B-B14F-4D97-AF65-F5344CB8AC3E}">
        <p14:creationId xmlns:p14="http://schemas.microsoft.com/office/powerpoint/2010/main" val="3442564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914401"/>
            <a:ext cx="4114800" cy="533399"/>
          </a:xfrm>
        </p:spPr>
        <p:txBody>
          <a:bodyPr>
            <a:noAutofit/>
          </a:bodyPr>
          <a:lstStyle/>
          <a:p>
            <a:r>
              <a:rPr lang="en-US" sz="2800" dirty="0" smtClean="0">
                <a:latin typeface="Times New Roman" pitchFamily="18" charset="0"/>
                <a:cs typeface="Times New Roman" pitchFamily="18" charset="0"/>
              </a:rPr>
              <a:t>Extension Drill Steels </a:t>
            </a:r>
            <a:endParaRPr lang="en-US" sz="2800" dirty="0">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76200" y="1371600"/>
            <a:ext cx="8915400" cy="3428999"/>
          </a:xfrm>
          <a:prstGeom prst="rect">
            <a:avLst/>
          </a:prstGeom>
          <a:noFill/>
          <a:ln w="9525">
            <a:noFill/>
            <a:miter lim="800000"/>
            <a:headEnd/>
            <a:tailEnd/>
          </a:ln>
        </p:spPr>
      </p:pic>
    </p:spTree>
    <p:extLst>
      <p:ext uri="{BB962C8B-B14F-4D97-AF65-F5344CB8AC3E}">
        <p14:creationId xmlns:p14="http://schemas.microsoft.com/office/powerpoint/2010/main" val="3243420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0225"/>
            <a:ext cx="7772400" cy="612775"/>
          </a:xfrm>
        </p:spPr>
        <p:txBody>
          <a:bodyPr>
            <a:normAutofit/>
          </a:bodyPr>
          <a:lstStyle/>
          <a:p>
            <a:r>
              <a:rPr lang="en-US" sz="2800" dirty="0" smtClean="0">
                <a:latin typeface="Times New Roman" pitchFamily="18" charset="0"/>
                <a:cs typeface="Times New Roman" pitchFamily="18" charset="0"/>
              </a:rPr>
              <a:t>Drilling </a:t>
            </a:r>
            <a:r>
              <a:rPr lang="en-US" sz="2800" dirty="0">
                <a:latin typeface="Times New Roman" pitchFamily="18" charset="0"/>
                <a:cs typeface="Times New Roman" pitchFamily="18" charset="0"/>
              </a:rPr>
              <a:t>components</a:t>
            </a:r>
          </a:p>
        </p:txBody>
      </p:sp>
      <p:pic>
        <p:nvPicPr>
          <p:cNvPr id="5" name="Picture 4" descr="Image result for drilling rod, coupling, shank and bit images"/>
          <p:cNvPicPr/>
          <p:nvPr/>
        </p:nvPicPr>
        <p:blipFill rotWithShape="1">
          <a:blip r:embed="rId2">
            <a:extLst>
              <a:ext uri="{28A0092B-C50C-407E-A947-70E740481C1C}">
                <a14:useLocalDpi xmlns:a14="http://schemas.microsoft.com/office/drawing/2010/main" val="0"/>
              </a:ext>
            </a:extLst>
          </a:blip>
          <a:srcRect b="35446"/>
          <a:stretch/>
        </p:blipFill>
        <p:spPr bwMode="auto">
          <a:xfrm>
            <a:off x="304800" y="990600"/>
            <a:ext cx="8382000" cy="5029200"/>
          </a:xfrm>
          <a:prstGeom prst="rect">
            <a:avLst/>
          </a:prstGeom>
          <a:noFill/>
          <a:ln>
            <a:noFill/>
          </a:ln>
        </p:spPr>
      </p:pic>
    </p:spTree>
    <p:extLst>
      <p:ext uri="{BB962C8B-B14F-4D97-AF65-F5344CB8AC3E}">
        <p14:creationId xmlns:p14="http://schemas.microsoft.com/office/powerpoint/2010/main" val="3891998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685801"/>
            <a:ext cx="3657600" cy="685799"/>
          </a:xfrm>
        </p:spPr>
        <p:txBody>
          <a:bodyPr>
            <a:normAutofit/>
          </a:bodyPr>
          <a:lstStyle/>
          <a:p>
            <a:r>
              <a:rPr lang="en-US" sz="2800" dirty="0" smtClean="0">
                <a:latin typeface="Times New Roman" pitchFamily="18" charset="0"/>
                <a:cs typeface="Times New Roman" pitchFamily="18" charset="0"/>
              </a:rPr>
              <a:t>Rock Drill Bits</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1295400"/>
            <a:ext cx="8458200" cy="3048000"/>
          </a:xfrm>
        </p:spPr>
        <p:txBody>
          <a:bodyPr>
            <a:normAutofit/>
          </a:bodyPr>
          <a:lstStyle/>
          <a:p>
            <a:pPr algn="l">
              <a:lnSpc>
                <a:spcPct val="150000"/>
              </a:lnSpc>
            </a:pPr>
            <a:r>
              <a:rPr lang="en-US" sz="2800" dirty="0" smtClean="0">
                <a:solidFill>
                  <a:schemeClr val="tx1"/>
                </a:solidFill>
                <a:latin typeface="Times New Roman" pitchFamily="18" charset="0"/>
                <a:cs typeface="Times New Roman" pitchFamily="18" charset="0"/>
              </a:rPr>
              <a:t>The bit is part of the drilling equipment that performs the crushing work.</a:t>
            </a:r>
          </a:p>
          <a:p>
            <a:pPr algn="l">
              <a:lnSpc>
                <a:spcPct val="150000"/>
              </a:lnSpc>
            </a:pPr>
            <a:r>
              <a:rPr lang="en-AU" sz="2800" dirty="0" smtClean="0">
                <a:solidFill>
                  <a:schemeClr val="tx1"/>
                </a:solidFill>
                <a:latin typeface="Times New Roman" pitchFamily="18" charset="0"/>
                <a:cs typeface="Times New Roman" pitchFamily="18" charset="0"/>
              </a:rPr>
              <a:t>It </a:t>
            </a:r>
            <a:r>
              <a:rPr lang="en-AU" sz="2800" dirty="0">
                <a:solidFill>
                  <a:schemeClr val="tx1"/>
                </a:solidFill>
                <a:latin typeface="Times New Roman" pitchFamily="18" charset="0"/>
                <a:cs typeface="Times New Roman" pitchFamily="18" charset="0"/>
              </a:rPr>
              <a:t>is the applicator of energy attacking the rock mechanically to achieve penetration</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20294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2743200"/>
            <a:ext cx="5410200" cy="685799"/>
          </a:xfrm>
        </p:spPr>
        <p:txBody>
          <a:bodyPr>
            <a:normAutofit/>
          </a:bodyPr>
          <a:lstStyle/>
          <a:p>
            <a:r>
              <a:rPr lang="en-US" sz="2800" b="1" dirty="0" smtClean="0">
                <a:latin typeface="Times New Roman" pitchFamily="18" charset="0"/>
                <a:cs typeface="Times New Roman" pitchFamily="18" charset="0"/>
              </a:rPr>
              <a:t>Types of Rock Drill Bits</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5201872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533401"/>
            <a:ext cx="3352800" cy="685799"/>
          </a:xfrm>
        </p:spPr>
        <p:txBody>
          <a:bodyPr>
            <a:normAutofit/>
          </a:bodyPr>
          <a:lstStyle/>
          <a:p>
            <a:r>
              <a:rPr lang="en-US" sz="2800" dirty="0" smtClean="0">
                <a:latin typeface="Arial" pitchFamily="34" charset="0"/>
                <a:cs typeface="Arial" pitchFamily="34" charset="0"/>
              </a:rPr>
              <a:t>Button Bits</a:t>
            </a:r>
            <a:endParaRPr lang="en-US" sz="2800" dirty="0">
              <a:latin typeface="Arial" pitchFamily="34" charset="0"/>
              <a:cs typeface="Arial" pitchFamily="34" charset="0"/>
            </a:endParaRPr>
          </a:p>
        </p:txBody>
      </p:sp>
      <p:pic>
        <p:nvPicPr>
          <p:cNvPr id="4" name="yui_3_10_0_1_1452170505706_1185" descr="thread &lt;b&gt;drilling&lt;/b&gt; &lt;b&gt;button&lt;/b&gt; &lt;b&gt;bit&lt;/b&gt;"/>
          <p:cNvPicPr/>
          <p:nvPr/>
        </p:nvPicPr>
        <p:blipFill>
          <a:blip r:embed="rId2" cstate="print"/>
          <a:srcRect l="2388" t="25163" r="1610" b="18937"/>
          <a:stretch>
            <a:fillRect/>
          </a:stretch>
        </p:blipFill>
        <p:spPr bwMode="auto">
          <a:xfrm>
            <a:off x="1066800" y="1295400"/>
            <a:ext cx="6934200" cy="5029199"/>
          </a:xfrm>
          <a:prstGeom prst="rect">
            <a:avLst/>
          </a:prstGeom>
          <a:noFill/>
          <a:ln w="9525">
            <a:noFill/>
            <a:miter lim="800000"/>
            <a:headEnd/>
            <a:tailEnd/>
          </a:ln>
        </p:spPr>
      </p:pic>
    </p:spTree>
    <p:extLst>
      <p:ext uri="{BB962C8B-B14F-4D97-AF65-F5344CB8AC3E}">
        <p14:creationId xmlns:p14="http://schemas.microsoft.com/office/powerpoint/2010/main" val="33856423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533401"/>
            <a:ext cx="4495800" cy="533399"/>
          </a:xfrm>
        </p:spPr>
        <p:txBody>
          <a:bodyPr>
            <a:noAutofit/>
          </a:bodyPr>
          <a:lstStyle/>
          <a:p>
            <a:r>
              <a:rPr lang="en-US" sz="2800" dirty="0" smtClean="0">
                <a:latin typeface="Arial" pitchFamily="34" charset="0"/>
                <a:cs typeface="Arial" pitchFamily="34" charset="0"/>
              </a:rPr>
              <a:t>Insert (cross) Bits</a:t>
            </a:r>
            <a:endParaRPr lang="en-US" sz="2800" dirty="0">
              <a:latin typeface="Arial" pitchFamily="34" charset="0"/>
              <a:cs typeface="Arial" pitchFamily="34" charset="0"/>
            </a:endParaRPr>
          </a:p>
        </p:txBody>
      </p:sp>
      <p:pic>
        <p:nvPicPr>
          <p:cNvPr id="5" name="Picture 4" descr="drilling tool &lt;b&gt;parts&lt;/b&gt; &lt;b&gt;rock&lt;/b&gt; &lt;b&gt;drill&lt;/b&gt; cross bit"/>
          <p:cNvPicPr/>
          <p:nvPr/>
        </p:nvPicPr>
        <p:blipFill>
          <a:blip r:embed="rId2" cstate="print"/>
          <a:srcRect l="1542" t="15537" r="2074" b="15389"/>
          <a:stretch>
            <a:fillRect/>
          </a:stretch>
        </p:blipFill>
        <p:spPr bwMode="auto">
          <a:xfrm>
            <a:off x="838200" y="1066800"/>
            <a:ext cx="7620000" cy="5410200"/>
          </a:xfrm>
          <a:prstGeom prst="rect">
            <a:avLst/>
          </a:prstGeom>
          <a:noFill/>
        </p:spPr>
      </p:pic>
    </p:spTree>
    <p:extLst>
      <p:ext uri="{BB962C8B-B14F-4D97-AF65-F5344CB8AC3E}">
        <p14:creationId xmlns:p14="http://schemas.microsoft.com/office/powerpoint/2010/main" val="3586497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3486" y="1371601"/>
            <a:ext cx="5562600" cy="533399"/>
          </a:xfrm>
        </p:spPr>
        <p:txBody>
          <a:bodyPr>
            <a:noAutofit/>
          </a:bodyPr>
          <a:lstStyle/>
          <a:p>
            <a:r>
              <a:rPr lang="en-US" sz="2800" dirty="0" err="1" smtClean="0">
                <a:latin typeface="Arial" pitchFamily="34" charset="0"/>
                <a:cs typeface="Arial" pitchFamily="34" charset="0"/>
              </a:rPr>
              <a:t>Copco</a:t>
            </a:r>
            <a:r>
              <a:rPr lang="en-US" sz="2800" dirty="0" smtClean="0">
                <a:latin typeface="Arial" pitchFamily="34" charset="0"/>
                <a:cs typeface="Arial" pitchFamily="34" charset="0"/>
              </a:rPr>
              <a:t> Button Bits</a:t>
            </a:r>
            <a:endParaRPr lang="en-US" sz="2800" dirty="0">
              <a:latin typeface="Arial" pitchFamily="34" charset="0"/>
              <a:cs typeface="Arial" pitchFamily="34" charset="0"/>
            </a:endParaRPr>
          </a:p>
        </p:txBody>
      </p:sp>
      <p:pic>
        <p:nvPicPr>
          <p:cNvPr id="4" name="yui_3_10_0_1_1452170505706_1264" descr="DTH &lt;b&gt;Drilling&lt;/b&gt; Products, Down hole &lt;b&gt;button&lt;/b&gt; &lt;b&gt;bits&lt;/b&gt; for tunneling"/>
          <p:cNvPicPr/>
          <p:nvPr/>
        </p:nvPicPr>
        <p:blipFill>
          <a:blip r:embed="rId2" cstate="print"/>
          <a:srcRect l="5269" t="29385" r="3558" b="28903"/>
          <a:stretch>
            <a:fillRect/>
          </a:stretch>
        </p:blipFill>
        <p:spPr bwMode="auto">
          <a:xfrm>
            <a:off x="1752600" y="1905000"/>
            <a:ext cx="5334000" cy="2895600"/>
          </a:xfrm>
          <a:prstGeom prst="rect">
            <a:avLst/>
          </a:prstGeom>
          <a:noFill/>
          <a:ln w="9525">
            <a:noFill/>
            <a:miter lim="800000"/>
            <a:headEnd/>
            <a:tailEnd/>
          </a:ln>
        </p:spPr>
      </p:pic>
    </p:spTree>
    <p:extLst>
      <p:ext uri="{BB962C8B-B14F-4D97-AF65-F5344CB8AC3E}">
        <p14:creationId xmlns:p14="http://schemas.microsoft.com/office/powerpoint/2010/main" val="2304597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03238"/>
            <a:ext cx="8229600" cy="715962"/>
          </a:xfrm>
        </p:spPr>
        <p:txBody>
          <a:bodyPr>
            <a:normAutofit/>
          </a:bodyPr>
          <a:lstStyle/>
          <a:p>
            <a:r>
              <a:rPr lang="en-AU" sz="2800" dirty="0" err="1" smtClean="0">
                <a:latin typeface="Times New Roman" pitchFamily="18" charset="0"/>
                <a:cs typeface="Times New Roman" pitchFamily="18" charset="0"/>
              </a:rPr>
              <a:t>Tricone</a:t>
            </a:r>
            <a:r>
              <a:rPr lang="en-AU" sz="2800" dirty="0" smtClean="0">
                <a:latin typeface="Times New Roman" pitchFamily="18" charset="0"/>
                <a:cs typeface="Times New Roman" pitchFamily="18" charset="0"/>
              </a:rPr>
              <a:t> Rotary Drill Bits</a:t>
            </a:r>
            <a:endParaRPr lang="en-AU" sz="2800"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C92FB8A6-B00F-4F4E-BE43-EBA1E83CA27C}" type="slidenum">
              <a:rPr lang="en-AU" smtClean="0"/>
              <a:pPr/>
              <a:t>28</a:t>
            </a:fld>
            <a:endParaRPr lang="en-AU"/>
          </a:p>
        </p:txBody>
      </p:sp>
      <p:pic>
        <p:nvPicPr>
          <p:cNvPr id="7" name="Picture 3" descr="37QX Charger"/>
          <p:cNvPicPr>
            <a:picLocks noChangeAspect="1" noChangeArrowheads="1"/>
          </p:cNvPicPr>
          <p:nvPr/>
        </p:nvPicPr>
        <p:blipFill>
          <a:blip r:embed="rId3" cstate="print"/>
          <a:srcRect/>
          <a:stretch>
            <a:fillRect/>
          </a:stretch>
        </p:blipFill>
        <p:spPr bwMode="auto">
          <a:xfrm>
            <a:off x="1143979" y="1219200"/>
            <a:ext cx="3047021" cy="3952892"/>
          </a:xfrm>
          <a:prstGeom prst="rect">
            <a:avLst/>
          </a:prstGeom>
          <a:noFill/>
          <a:ln w="9525">
            <a:noFill/>
            <a:miter lim="800000"/>
            <a:headEnd/>
            <a:tailEnd/>
          </a:ln>
        </p:spPr>
      </p:pic>
      <p:pic>
        <p:nvPicPr>
          <p:cNvPr id="8" name="Picture 4" descr="37QX Cutting Structure"/>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191001" y="1295384"/>
            <a:ext cx="3806946" cy="3962416"/>
          </a:xfrm>
          <a:prstGeom prst="rect">
            <a:avLst/>
          </a:prstGeom>
          <a:noFill/>
          <a:ln w="9525">
            <a:noFill/>
            <a:miter lim="800000"/>
            <a:headEnd/>
            <a:tailEnd/>
          </a:ln>
        </p:spPr>
      </p:pic>
    </p:spTree>
    <p:extLst>
      <p:ext uri="{BB962C8B-B14F-4D97-AF65-F5344CB8AC3E}">
        <p14:creationId xmlns:p14="http://schemas.microsoft.com/office/powerpoint/2010/main" val="25746993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533400"/>
          </a:xfrm>
        </p:spPr>
        <p:txBody>
          <a:bodyPr>
            <a:normAutofit/>
          </a:bodyPr>
          <a:lstStyle/>
          <a:p>
            <a:r>
              <a:rPr lang="en-US" sz="2800" b="1" dirty="0">
                <a:latin typeface="Times New Roman" pitchFamily="18" charset="0"/>
                <a:cs typeface="Times New Roman" pitchFamily="18" charset="0"/>
              </a:rPr>
              <a:t>Consumption of drilling components</a:t>
            </a:r>
          </a:p>
        </p:txBody>
      </p:sp>
      <p:sp>
        <p:nvSpPr>
          <p:cNvPr id="3" name="Subtitle 2"/>
          <p:cNvSpPr>
            <a:spLocks noGrp="1"/>
          </p:cNvSpPr>
          <p:nvPr>
            <p:ph type="subTitle" idx="1"/>
          </p:nvPr>
        </p:nvSpPr>
        <p:spPr>
          <a:xfrm>
            <a:off x="533400" y="1066800"/>
            <a:ext cx="8001000" cy="4038600"/>
          </a:xfrm>
        </p:spPr>
        <p:txBody>
          <a:bodyPr>
            <a:normAutofit/>
          </a:bodyPr>
          <a:lstStyle/>
          <a:p>
            <a:pPr algn="l">
              <a:lnSpc>
                <a:spcPct val="110000"/>
              </a:lnSpc>
              <a:spcBef>
                <a:spcPts val="0"/>
              </a:spcBef>
            </a:pPr>
            <a:r>
              <a:rPr lang="en-US" sz="2800" dirty="0" smtClean="0">
                <a:solidFill>
                  <a:schemeClr val="tx1"/>
                </a:solidFill>
                <a:latin typeface="Times New Roman" pitchFamily="18" charset="0"/>
                <a:cs typeface="Times New Roman" pitchFamily="18" charset="0"/>
              </a:rPr>
              <a:t>Drilling components including bits</a:t>
            </a:r>
            <a:r>
              <a:rPr lang="en-US" sz="2800" dirty="0">
                <a:solidFill>
                  <a:schemeClr val="tx1"/>
                </a:solidFill>
                <a:latin typeface="Times New Roman" pitchFamily="18" charset="0"/>
                <a:cs typeface="Times New Roman" pitchFamily="18" charset="0"/>
              </a:rPr>
              <a:t>, rods, coupling sleeves, shank </a:t>
            </a:r>
            <a:r>
              <a:rPr lang="en-US" sz="2800" dirty="0" smtClean="0">
                <a:solidFill>
                  <a:schemeClr val="tx1"/>
                </a:solidFill>
                <a:latin typeface="Times New Roman" pitchFamily="18" charset="0"/>
                <a:cs typeface="Times New Roman" pitchFamily="18" charset="0"/>
              </a:rPr>
              <a:t>adapters wear out and become obsolete. The life-span of drilling components depends on:</a:t>
            </a:r>
          </a:p>
          <a:p>
            <a:pPr algn="l">
              <a:lnSpc>
                <a:spcPct val="110000"/>
              </a:lnSpc>
              <a:spcBef>
                <a:spcPts val="0"/>
              </a:spcBef>
            </a:pPr>
            <a:endParaRPr lang="en-US" sz="800" dirty="0" smtClean="0">
              <a:solidFill>
                <a:schemeClr val="tx1"/>
              </a:solidFill>
              <a:latin typeface="Times New Roman" pitchFamily="18" charset="0"/>
              <a:cs typeface="Times New Roman" pitchFamily="18" charset="0"/>
            </a:endParaRPr>
          </a:p>
          <a:p>
            <a:pPr algn="l">
              <a:lnSpc>
                <a:spcPct val="110000"/>
              </a:lnSpc>
              <a:spcBef>
                <a:spcPts val="0"/>
              </a:spcBef>
              <a:buFont typeface="Wingdings" pitchFamily="2" charset="2"/>
              <a:buChar cha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Rock hardness</a:t>
            </a:r>
            <a:endParaRPr lang="en-US" sz="2800" dirty="0">
              <a:solidFill>
                <a:schemeClr val="tx1"/>
              </a:solidFill>
              <a:latin typeface="Times New Roman" pitchFamily="18" charset="0"/>
              <a:cs typeface="Times New Roman" pitchFamily="18" charset="0"/>
            </a:endParaRPr>
          </a:p>
          <a:p>
            <a:pPr algn="l">
              <a:lnSpc>
                <a:spcPct val="110000"/>
              </a:lnSpc>
              <a:spcBef>
                <a:spcPts val="0"/>
              </a:spcBef>
              <a:buFont typeface="Wingdings" pitchFamily="2" charset="2"/>
              <a:buChar char="§"/>
            </a:pPr>
            <a:r>
              <a:rPr lang="en-US" sz="2800" dirty="0">
                <a:solidFill>
                  <a:schemeClr val="tx1"/>
                </a:solidFill>
                <a:latin typeface="Times New Roman" pitchFamily="18" charset="0"/>
                <a:cs typeface="Times New Roman" pitchFamily="18" charset="0"/>
              </a:rPr>
              <a:t> Abrasiveness</a:t>
            </a:r>
          </a:p>
          <a:p>
            <a:pPr algn="l">
              <a:lnSpc>
                <a:spcPct val="110000"/>
              </a:lnSpc>
              <a:spcBef>
                <a:spcPts val="0"/>
              </a:spcBef>
              <a:buFont typeface="Wingdings" pitchFamily="2" charset="2"/>
              <a:buChar char="§"/>
            </a:pPr>
            <a:r>
              <a:rPr lang="en-US" sz="2800" dirty="0">
                <a:solidFill>
                  <a:schemeClr val="tx1"/>
                </a:solidFill>
                <a:latin typeface="Times New Roman" pitchFamily="18" charset="0"/>
                <a:cs typeface="Times New Roman" pitchFamily="18" charset="0"/>
              </a:rPr>
              <a:t> Texture</a:t>
            </a:r>
          </a:p>
          <a:p>
            <a:pPr algn="l">
              <a:lnSpc>
                <a:spcPct val="110000"/>
              </a:lnSpc>
              <a:spcBef>
                <a:spcPts val="0"/>
              </a:spcBef>
              <a:buFont typeface="Wingdings" pitchFamily="2" charset="2"/>
              <a:buChar char="§"/>
            </a:pPr>
            <a:r>
              <a:rPr lang="en-US" sz="2800" dirty="0">
                <a:solidFill>
                  <a:schemeClr val="tx1"/>
                </a:solidFill>
                <a:latin typeface="Times New Roman" pitchFamily="18" charset="0"/>
                <a:cs typeface="Times New Roman" pitchFamily="18" charset="0"/>
              </a:rPr>
              <a:t> Structure </a:t>
            </a:r>
            <a:endParaRPr lang="en-US" sz="2800" dirty="0" smtClean="0">
              <a:solidFill>
                <a:schemeClr val="tx1"/>
              </a:solidFill>
              <a:latin typeface="Times New Roman" pitchFamily="18" charset="0"/>
              <a:cs typeface="Times New Roman" pitchFamily="18" charset="0"/>
            </a:endParaRPr>
          </a:p>
          <a:p>
            <a:pPr algn="l">
              <a:lnSpc>
                <a:spcPct val="110000"/>
              </a:lnSpc>
              <a:spcBef>
                <a:spcPts val="0"/>
              </a:spcBef>
              <a:buFont typeface="Wingdings" pitchFamily="2" charset="2"/>
              <a:buChar char="§"/>
            </a:pP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Hole diameter and length</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84501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5715000" cy="762000"/>
          </a:xfrm>
        </p:spPr>
        <p:txBody>
          <a:bodyPr>
            <a:normAutofit/>
          </a:bodyPr>
          <a:lstStyle/>
          <a:p>
            <a:r>
              <a:rPr lang="en-US" sz="2800" b="1" dirty="0" smtClean="0">
                <a:latin typeface="Times New Roman" pitchFamily="18" charset="0"/>
                <a:cs typeface="Times New Roman" pitchFamily="18" charset="0"/>
              </a:rPr>
              <a:t>Production Unit Operations</a:t>
            </a:r>
            <a:endParaRPr lang="en-US"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914400" y="1295400"/>
            <a:ext cx="7086600" cy="3810000"/>
          </a:xfrm>
        </p:spPr>
        <p:txBody>
          <a:bodyPr>
            <a:normAutofit/>
          </a:bodyPr>
          <a:lstStyle/>
          <a:p>
            <a:pPr algn="l"/>
            <a:r>
              <a:rPr lang="en-US" sz="2800" dirty="0" smtClean="0">
                <a:solidFill>
                  <a:schemeClr val="tx1"/>
                </a:solidFill>
                <a:latin typeface="Times New Roman" pitchFamily="18" charset="0"/>
                <a:cs typeface="Times New Roman" pitchFamily="18" charset="0"/>
              </a:rPr>
              <a:t>Units operations employed to produce minerals from deposits are:</a:t>
            </a:r>
          </a:p>
          <a:p>
            <a:pPr algn="l"/>
            <a:endParaRPr lang="en-US" sz="800" dirty="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Drilling</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Blasting</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Loading</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Hauling</a:t>
            </a:r>
          </a:p>
          <a:p>
            <a:pPr algn="l"/>
            <a:r>
              <a:rPr lang="en-US" sz="2800" b="1" dirty="0" smtClean="0">
                <a:solidFill>
                  <a:schemeClr val="tx1"/>
                </a:solidFill>
                <a:latin typeface="Times New Roman" pitchFamily="18" charset="0"/>
                <a:cs typeface="Times New Roman" pitchFamily="18" charset="0"/>
              </a:rPr>
              <a:t>Production cycle = drill + blast + load + haul</a:t>
            </a:r>
          </a:p>
        </p:txBody>
      </p:sp>
      <p:sp>
        <p:nvSpPr>
          <p:cNvPr id="4" name="Slide Number Placeholder 3"/>
          <p:cNvSpPr>
            <a:spLocks noGrp="1"/>
          </p:cNvSpPr>
          <p:nvPr>
            <p:ph type="sldNum" sz="quarter" idx="12"/>
          </p:nvPr>
        </p:nvSpPr>
        <p:spPr/>
        <p:txBody>
          <a:bodyPr/>
          <a:lstStyle/>
          <a:p>
            <a:fld id="{463F3626-E6F2-4E45-933A-B89872EA1FD0}" type="slidenum">
              <a:rPr lang="en-US" smtClean="0"/>
              <a:pPr/>
              <a:t>3</a:t>
            </a:fld>
            <a:endParaRPr lang="en-US"/>
          </a:p>
        </p:txBody>
      </p:sp>
    </p:spTree>
    <p:extLst>
      <p:ext uri="{BB962C8B-B14F-4D97-AF65-F5344CB8AC3E}">
        <p14:creationId xmlns:p14="http://schemas.microsoft.com/office/powerpoint/2010/main" val="3091336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0" y="838200"/>
            <a:ext cx="4533900" cy="533400"/>
          </a:xfrm>
        </p:spPr>
        <p:txBody>
          <a:bodyPr>
            <a:normAutofit/>
          </a:bodyPr>
          <a:lstStyle/>
          <a:p>
            <a:pPr algn="l"/>
            <a:r>
              <a:rPr lang="en-US" sz="2800" b="1" dirty="0" smtClean="0">
                <a:solidFill>
                  <a:schemeClr val="tx1"/>
                </a:solidFill>
                <a:latin typeface="Times New Roman" pitchFamily="18" charset="0"/>
                <a:cs typeface="Times New Roman" pitchFamily="18" charset="0"/>
              </a:rPr>
              <a:t>Principles of Rock Drilling</a:t>
            </a:r>
            <a:endParaRPr lang="en-US" b="1" dirty="0">
              <a:solidFill>
                <a:schemeClr val="tx1"/>
              </a:solidFill>
              <a:latin typeface="Times New Roman" pitchFamily="18" charset="0"/>
              <a:cs typeface="Times New Roman" pitchFamily="18" charset="0"/>
            </a:endParaRPr>
          </a:p>
        </p:txBody>
      </p:sp>
      <p:sp>
        <p:nvSpPr>
          <p:cNvPr id="4" name="Subtitle 2"/>
          <p:cNvSpPr txBox="1">
            <a:spLocks/>
          </p:cNvSpPr>
          <p:nvPr/>
        </p:nvSpPr>
        <p:spPr>
          <a:xfrm>
            <a:off x="533400" y="1447800"/>
            <a:ext cx="8458200" cy="3352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sz="2800" dirty="0" smtClean="0">
                <a:solidFill>
                  <a:schemeClr val="tx1"/>
                </a:solidFill>
                <a:latin typeface="Times New Roman" pitchFamily="18" charset="0"/>
                <a:cs typeface="Times New Roman" pitchFamily="18" charset="0"/>
              </a:rPr>
              <a:t>To appreciate the principles of drilling, one needs to understand:</a:t>
            </a:r>
          </a:p>
          <a:p>
            <a:pPr algn="l">
              <a:spcBef>
                <a:spcPts val="0"/>
              </a:spcBef>
            </a:pPr>
            <a:r>
              <a:rPr lang="en-US" sz="800" dirty="0" smtClean="0">
                <a:solidFill>
                  <a:schemeClr val="tx1"/>
                </a:solidFill>
                <a:latin typeface="Times New Roman" pitchFamily="18" charset="0"/>
                <a:cs typeface="Times New Roman" pitchFamily="18" charset="0"/>
              </a:rPr>
              <a:t> </a:t>
            </a:r>
          </a:p>
          <a:p>
            <a:pPr marL="514350" indent="-514350" algn="l">
              <a:spcBef>
                <a:spcPts val="0"/>
              </a:spcBef>
              <a:buFont typeface="+mj-lt"/>
              <a:buAutoNum type="arabicPeriod"/>
            </a:pPr>
            <a:r>
              <a:rPr lang="en-US" sz="2800" dirty="0" smtClean="0">
                <a:solidFill>
                  <a:schemeClr val="tx1"/>
                </a:solidFill>
                <a:latin typeface="Times New Roman" pitchFamily="18" charset="0"/>
                <a:cs typeface="Times New Roman" pitchFamily="18" charset="0"/>
              </a:rPr>
              <a:t>Mechanics of rock penetration</a:t>
            </a:r>
          </a:p>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Factors influencing penetration rate</a:t>
            </a:r>
          </a:p>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Intrinsic environmental factors</a:t>
            </a:r>
          </a:p>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Engineering properties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3921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610600" cy="1066800"/>
          </a:xfrm>
        </p:spPr>
        <p:txBody>
          <a:bodyPr>
            <a:noAutofit/>
          </a:bodyPr>
          <a:lstStyle/>
          <a:p>
            <a:pPr marL="0" indent="0" algn="l"/>
            <a:r>
              <a:rPr lang="en-US" sz="2800" dirty="0">
                <a:latin typeface="Times New Roman" pitchFamily="18" charset="0"/>
                <a:cs typeface="Times New Roman" pitchFamily="18" charset="0"/>
              </a:rPr>
              <a:t>To understand </a:t>
            </a:r>
            <a:r>
              <a:rPr lang="en-US" sz="2800" dirty="0" smtClean="0">
                <a:latin typeface="Times New Roman" pitchFamily="18" charset="0"/>
                <a:cs typeface="Times New Roman" pitchFamily="18" charset="0"/>
              </a:rPr>
              <a:t>mechanics of rock penetration, there is need to be familiar with the following:</a:t>
            </a:r>
            <a:endParaRPr lang="en-US" sz="2800" dirty="0">
              <a:latin typeface="Times New Roman" pitchFamily="18" charset="0"/>
              <a:cs typeface="Times New Roman" pitchFamily="18" charset="0"/>
            </a:endParaRPr>
          </a:p>
        </p:txBody>
      </p:sp>
      <p:sp>
        <p:nvSpPr>
          <p:cNvPr id="6" name="Text Box 2"/>
          <p:cNvSpPr txBox="1">
            <a:spLocks noChangeArrowheads="1"/>
          </p:cNvSpPr>
          <p:nvPr/>
        </p:nvSpPr>
        <p:spPr bwMode="auto">
          <a:xfrm>
            <a:off x="381000" y="1828800"/>
            <a:ext cx="4191000" cy="3886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buFont typeface="Wingdings" pitchFamily="2" charset="2"/>
              <a:buChar char="§"/>
            </a:pP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Force</a:t>
            </a:r>
          </a:p>
          <a:p>
            <a:pPr fontAlgn="base">
              <a:spcBef>
                <a:spcPct val="0"/>
              </a:spcBef>
              <a:spcAft>
                <a:spcPts val="1000"/>
              </a:spcAft>
              <a:buFont typeface="Wingdings" pitchFamily="2" charset="2"/>
              <a:buChar char="§"/>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Friction</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Angle of friction</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Torque</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Resistance</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Energy ; kinetic energy,</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Compressive strength</a:t>
            </a:r>
          </a:p>
          <a:p>
            <a:pPr marL="0" marR="0" lvl="0" indent="0" algn="l" defTabSz="914400" rtl="0" eaLnBrk="1" fontAlgn="base" latinLnBrk="0" hangingPunct="1">
              <a:spcBef>
                <a:spcPct val="0"/>
              </a:spcBef>
              <a:spcAft>
                <a:spcPct val="0"/>
              </a:spcAft>
              <a:buClrTx/>
              <a:buSzTx/>
              <a:buFont typeface="Wingdings" pitchFamily="2" charset="2"/>
              <a:buChar char="§"/>
              <a:tabLst/>
            </a:pPr>
            <a:r>
              <a:rPr lang="en-US" sz="2800" dirty="0" smtClean="0">
                <a:latin typeface="Times New Roman" pitchFamily="18" charset="0"/>
                <a:cs typeface="Times New Roman" pitchFamily="18" charset="0"/>
              </a:rPr>
              <a:t> Modulus of elasticity</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7" name="Text Box 2"/>
          <p:cNvSpPr txBox="1">
            <a:spLocks noChangeArrowheads="1"/>
          </p:cNvSpPr>
          <p:nvPr/>
        </p:nvSpPr>
        <p:spPr bwMode="auto">
          <a:xfrm>
            <a:off x="4648200" y="1828800"/>
            <a:ext cx="3810000" cy="3886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buFont typeface="Wingdings" pitchFamily="2" charset="2"/>
              <a:buChar char="§"/>
            </a:pP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Tensile strength</a:t>
            </a:r>
          </a:p>
          <a:p>
            <a:pPr fontAlgn="base">
              <a:spcBef>
                <a:spcPct val="0"/>
              </a:spcBef>
              <a:spcAft>
                <a:spcPts val="1000"/>
              </a:spcAft>
              <a:buFont typeface="Wingdings" pitchFamily="2" charset="2"/>
              <a:buChar char="§"/>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Stress</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Shear stress</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Strain</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Stress/strain curve</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Theories of elasticity</a:t>
            </a:r>
          </a:p>
          <a:p>
            <a:pPr marL="0" marR="0" lvl="0" indent="0" algn="l" defTabSz="914400" rtl="0" eaLnBrk="1" fontAlgn="base" latinLnBrk="0" hangingPunct="1">
              <a:spcBef>
                <a:spcPct val="0"/>
              </a:spcBef>
              <a:spcAft>
                <a:spcPct val="0"/>
              </a:spcAft>
              <a:buClrTx/>
              <a:buSzTx/>
              <a:buFont typeface="Wingdings" pitchFamily="2" charset="2"/>
              <a:buChar cha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Thrust</a:t>
            </a:r>
          </a:p>
          <a:p>
            <a:pPr marL="0" marR="0" lvl="0" indent="0" algn="l" defTabSz="914400" rtl="0" eaLnBrk="1" fontAlgn="base" latinLnBrk="0" hangingPunct="1">
              <a:spcBef>
                <a:spcPct val="0"/>
              </a:spcBef>
              <a:spcAft>
                <a:spcPct val="0"/>
              </a:spcAft>
              <a:buClrTx/>
              <a:buSzTx/>
              <a:buFont typeface="Wingdings" pitchFamily="2" charset="2"/>
              <a:buChar char="§"/>
              <a:tabLst/>
            </a:pPr>
            <a:r>
              <a:rPr lang="en-US" sz="2800" dirty="0" smtClean="0">
                <a:latin typeface="Times New Roman" pitchFamily="18" charset="0"/>
                <a:cs typeface="Times New Roman" pitchFamily="18" charset="0"/>
              </a:rPr>
              <a:t> Hooke’s Law</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921178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686800" cy="5410200"/>
          </a:xfrm>
        </p:spPr>
        <p:txBody>
          <a:bodyPr>
            <a:noAutofit/>
          </a:bodyPr>
          <a:lstStyle/>
          <a:p>
            <a:pPr algn="l"/>
            <a:r>
              <a:rPr lang="en-US" sz="2800" b="1" dirty="0">
                <a:solidFill>
                  <a:srgbClr val="C00000"/>
                </a:solidFill>
                <a:latin typeface="Times New Roman" pitchFamily="18" charset="0"/>
                <a:cs typeface="Times New Roman" pitchFamily="18" charset="0"/>
              </a:rPr>
              <a:t>Force</a:t>
            </a:r>
            <a:r>
              <a:rPr lang="en-US" sz="2800" dirty="0">
                <a:solidFill>
                  <a:schemeClr val="tx1"/>
                </a:solidFill>
                <a:latin typeface="Times New Roman" pitchFamily="18" charset="0"/>
                <a:cs typeface="Times New Roman" pitchFamily="18" charset="0"/>
              </a:rPr>
              <a:t> is a push or a pull on an object with mass that can cause it to change its velocity (to accelerate). A force is a vector, which means it has both magnitude and direction</a:t>
            </a:r>
          </a:p>
          <a:p>
            <a:pPr algn="l"/>
            <a:r>
              <a:rPr lang="en-US" sz="1200" dirty="0">
                <a:solidFill>
                  <a:schemeClr val="tx1"/>
                </a:solidFill>
                <a:latin typeface="Times New Roman" pitchFamily="18" charset="0"/>
                <a:cs typeface="Times New Roman" pitchFamily="18" charset="0"/>
              </a:rPr>
              <a:t> </a:t>
            </a:r>
            <a:endParaRPr lang="en-US" sz="800" dirty="0">
              <a:solidFill>
                <a:schemeClr val="tx1"/>
              </a:solidFill>
              <a:latin typeface="Times New Roman" pitchFamily="18" charset="0"/>
              <a:cs typeface="Times New Roman" pitchFamily="18" charset="0"/>
            </a:endParaRPr>
          </a:p>
          <a:p>
            <a:pPr algn="l"/>
            <a:r>
              <a:rPr lang="en-US" sz="2800" b="1" dirty="0">
                <a:solidFill>
                  <a:srgbClr val="C00000"/>
                </a:solidFill>
                <a:latin typeface="Times New Roman" pitchFamily="18" charset="0"/>
                <a:cs typeface="Times New Roman" pitchFamily="18" charset="0"/>
              </a:rPr>
              <a:t>Friction</a:t>
            </a:r>
            <a:r>
              <a:rPr lang="en-US" sz="2800" dirty="0">
                <a:solidFill>
                  <a:schemeClr val="tx1"/>
                </a:solidFill>
                <a:latin typeface="Times New Roman" pitchFamily="18" charset="0"/>
                <a:cs typeface="Times New Roman" pitchFamily="18" charset="0"/>
              </a:rPr>
              <a:t> is the resistance to motion of one object moving relative to another</a:t>
            </a:r>
            <a:r>
              <a:rPr lang="en-US" sz="2800" dirty="0" smtClean="0">
                <a:solidFill>
                  <a:schemeClr val="tx1"/>
                </a:solidFill>
                <a:latin typeface="Times New Roman" pitchFamily="18" charset="0"/>
                <a:cs typeface="Times New Roman" pitchFamily="18" charset="0"/>
              </a:rPr>
              <a:t>. Friction</a:t>
            </a:r>
            <a:r>
              <a:rPr lang="en-US" sz="2800" dirty="0">
                <a:solidFill>
                  <a:schemeClr val="tx1"/>
                </a:solidFill>
                <a:latin typeface="Times New Roman" pitchFamily="18" charset="0"/>
                <a:cs typeface="Times New Roman" pitchFamily="18" charset="0"/>
              </a:rPr>
              <a:t> is the force resisting the relative motion of solid surfaces, fluid layers, and material elements sliding against each </a:t>
            </a:r>
            <a:r>
              <a:rPr lang="en-US" sz="2800" dirty="0" smtClean="0">
                <a:solidFill>
                  <a:schemeClr val="tx1"/>
                </a:solidFill>
                <a:latin typeface="Times New Roman" pitchFamily="18" charset="0"/>
                <a:cs typeface="Times New Roman" pitchFamily="18" charset="0"/>
              </a:rPr>
              <a:t>other – bit/rock interface resistance .</a:t>
            </a:r>
          </a:p>
          <a:p>
            <a:pPr algn="l"/>
            <a:endParaRPr lang="en-US" sz="800" dirty="0">
              <a:solidFill>
                <a:schemeClr val="tx1"/>
              </a:solidFill>
              <a:latin typeface="Times New Roman" pitchFamily="18" charset="0"/>
              <a:cs typeface="Times New Roman" pitchFamily="18" charset="0"/>
            </a:endParaRPr>
          </a:p>
          <a:p>
            <a:pPr algn="l"/>
            <a:r>
              <a:rPr lang="en-US" sz="2800" b="1" dirty="0">
                <a:solidFill>
                  <a:srgbClr val="C00000"/>
                </a:solidFill>
                <a:latin typeface="Times New Roman" pitchFamily="18" charset="0"/>
                <a:cs typeface="Times New Roman" pitchFamily="18" charset="0"/>
              </a:rPr>
              <a:t>Thrust or feed </a:t>
            </a:r>
            <a:r>
              <a:rPr lang="en-US" sz="2800" dirty="0">
                <a:solidFill>
                  <a:schemeClr val="tx1"/>
                </a:solidFill>
                <a:latin typeface="Times New Roman" pitchFamily="18" charset="0"/>
                <a:cs typeface="Times New Roman" pitchFamily="18" charset="0"/>
              </a:rPr>
              <a:t>is a pull-down force applied on the bit </a:t>
            </a:r>
          </a:p>
          <a:p>
            <a:pPr algn="l"/>
            <a:endParaRPr lang="en-US" sz="800" b="1" dirty="0" smtClean="0">
              <a:solidFill>
                <a:srgbClr val="C00000"/>
              </a:solidFill>
              <a:latin typeface="Times New Roman" pitchFamily="18" charset="0"/>
              <a:cs typeface="Times New Roman" pitchFamily="18" charset="0"/>
            </a:endParaRPr>
          </a:p>
          <a:p>
            <a:pPr algn="l"/>
            <a:r>
              <a:rPr lang="en-US" sz="2800" b="1" dirty="0" smtClean="0">
                <a:solidFill>
                  <a:srgbClr val="C00000"/>
                </a:solidFill>
                <a:latin typeface="Times New Roman" pitchFamily="18" charset="0"/>
                <a:cs typeface="Times New Roman" pitchFamily="18" charset="0"/>
              </a:rPr>
              <a:t>Torque</a:t>
            </a: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is a twisting (torsion) or turning force that tends to cause rotation around an </a:t>
            </a:r>
            <a:r>
              <a:rPr lang="en-US" sz="2800" dirty="0" smtClean="0">
                <a:solidFill>
                  <a:schemeClr val="tx1"/>
                </a:solidFill>
                <a:latin typeface="Times New Roman" pitchFamily="18" charset="0"/>
                <a:cs typeface="Times New Roman" pitchFamily="18" charset="0"/>
              </a:rPr>
              <a:t>axis – applied in rotary drilling.</a:t>
            </a:r>
            <a:endParaRPr lang="en-US" sz="28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274267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838200"/>
            <a:ext cx="8839200" cy="5334000"/>
          </a:xfrm>
        </p:spPr>
        <p:txBody>
          <a:bodyPr>
            <a:noAutofit/>
          </a:bodyPr>
          <a:lstStyle/>
          <a:p>
            <a:pPr algn="l"/>
            <a:r>
              <a:rPr lang="en-US" sz="2800" b="1" dirty="0">
                <a:solidFill>
                  <a:srgbClr val="C00000"/>
                </a:solidFill>
                <a:latin typeface="Times New Roman" pitchFamily="18" charset="0"/>
                <a:cs typeface="Times New Roman" pitchFamily="18" charset="0"/>
              </a:rPr>
              <a:t>Energy</a:t>
            </a:r>
            <a:r>
              <a:rPr lang="en-US" sz="2800" dirty="0">
                <a:solidFill>
                  <a:schemeClr val="tx1"/>
                </a:solidFill>
                <a:latin typeface="Times New Roman" pitchFamily="18" charset="0"/>
                <a:cs typeface="Times New Roman" pitchFamily="18" charset="0"/>
              </a:rPr>
              <a:t> is the capacity for doing work. It may exist in potential, kinetic, thermal, electrical, chemical, nuclear, or other various </a:t>
            </a:r>
            <a:r>
              <a:rPr lang="en-US" sz="2800" dirty="0" smtClean="0">
                <a:solidFill>
                  <a:schemeClr val="tx1"/>
                </a:solidFill>
                <a:latin typeface="Times New Roman" pitchFamily="18" charset="0"/>
                <a:cs typeface="Times New Roman" pitchFamily="18" charset="0"/>
              </a:rPr>
              <a:t>forms – energy is required to break the rock.</a:t>
            </a:r>
            <a:endParaRPr lang="en-US" sz="2800" dirty="0">
              <a:solidFill>
                <a:schemeClr val="tx1"/>
              </a:solidFill>
              <a:latin typeface="Times New Roman" pitchFamily="18" charset="0"/>
              <a:cs typeface="Times New Roman" pitchFamily="18" charset="0"/>
            </a:endParaRPr>
          </a:p>
          <a:p>
            <a:pPr algn="l"/>
            <a:endParaRPr lang="en-US" sz="800" b="1" dirty="0">
              <a:solidFill>
                <a:schemeClr val="tx1"/>
              </a:solidFill>
              <a:latin typeface="Times New Roman" pitchFamily="18" charset="0"/>
              <a:cs typeface="Times New Roman" pitchFamily="18" charset="0"/>
            </a:endParaRPr>
          </a:p>
          <a:p>
            <a:pPr algn="l"/>
            <a:r>
              <a:rPr lang="en-US" sz="2800" b="1" dirty="0" smtClean="0">
                <a:solidFill>
                  <a:srgbClr val="C00000"/>
                </a:solidFill>
                <a:latin typeface="Times New Roman" pitchFamily="18" charset="0"/>
                <a:cs typeface="Times New Roman" pitchFamily="18" charset="0"/>
              </a:rPr>
              <a:t>Stress</a:t>
            </a:r>
            <a:r>
              <a:rPr lang="en-US" sz="2800" dirty="0">
                <a:solidFill>
                  <a:schemeClr val="tx1"/>
                </a:solidFill>
                <a:latin typeface="Times New Roman" pitchFamily="18" charset="0"/>
                <a:cs typeface="Times New Roman" pitchFamily="18" charset="0"/>
              </a:rPr>
              <a:t> is the force per unit area applied to the </a:t>
            </a:r>
            <a:r>
              <a:rPr lang="en-US" sz="2800" dirty="0" smtClean="0">
                <a:solidFill>
                  <a:schemeClr val="tx1"/>
                </a:solidFill>
                <a:latin typeface="Times New Roman" pitchFamily="18" charset="0"/>
                <a:cs typeface="Times New Roman" pitchFamily="18" charset="0"/>
              </a:rPr>
              <a:t>rock.</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Tensile stress</a:t>
            </a:r>
          </a:p>
          <a:p>
            <a:pPr marL="457200" indent="-457200" algn="l">
              <a:buFont typeface="Wingdings" pitchFamily="2" charset="2"/>
              <a:buChar char="§"/>
            </a:pPr>
            <a:r>
              <a:rPr lang="en-US" sz="2800" dirty="0">
                <a:solidFill>
                  <a:schemeClr val="tx1"/>
                </a:solidFill>
                <a:latin typeface="Times New Roman" pitchFamily="18" charset="0"/>
                <a:cs typeface="Times New Roman" pitchFamily="18" charset="0"/>
              </a:rPr>
              <a:t>Compressive </a:t>
            </a:r>
            <a:r>
              <a:rPr lang="en-US" sz="2800" dirty="0" smtClean="0">
                <a:solidFill>
                  <a:schemeClr val="tx1"/>
                </a:solidFill>
                <a:latin typeface="Times New Roman" pitchFamily="18" charset="0"/>
                <a:cs typeface="Times New Roman" pitchFamily="18" charset="0"/>
              </a:rPr>
              <a:t>stress  </a:t>
            </a:r>
            <a:endParaRPr lang="en-US" sz="2800" dirty="0">
              <a:solidFill>
                <a:schemeClr val="tx1"/>
              </a:solidFill>
              <a:latin typeface="Times New Roman" pitchFamily="18" charset="0"/>
              <a:cs typeface="Times New Roman" pitchFamily="18" charset="0"/>
            </a:endParaRPr>
          </a:p>
          <a:p>
            <a:pPr algn="l"/>
            <a:r>
              <a:rPr lang="en-US" sz="1200" dirty="0">
                <a:solidFill>
                  <a:schemeClr val="tx1"/>
                </a:solidFill>
                <a:latin typeface="Times New Roman" pitchFamily="18" charset="0"/>
                <a:cs typeface="Times New Roman" pitchFamily="18" charset="0"/>
              </a:rPr>
              <a:t> </a:t>
            </a:r>
            <a:endParaRPr lang="en-US" sz="800" dirty="0" smtClean="0">
              <a:solidFill>
                <a:schemeClr val="tx1"/>
              </a:solidFill>
              <a:latin typeface="Times New Roman" pitchFamily="18" charset="0"/>
              <a:cs typeface="Times New Roman" pitchFamily="18" charset="0"/>
            </a:endParaRPr>
          </a:p>
          <a:p>
            <a:pPr lvl="0" algn="l"/>
            <a:r>
              <a:rPr lang="en-US" sz="2800" b="1" dirty="0">
                <a:solidFill>
                  <a:srgbClr val="C00000"/>
                </a:solidFill>
                <a:latin typeface="Times New Roman" pitchFamily="18" charset="0"/>
                <a:cs typeface="Times New Roman" pitchFamily="18" charset="0"/>
              </a:rPr>
              <a:t>Compressive strength</a:t>
            </a:r>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is </a:t>
            </a:r>
            <a:r>
              <a:rPr lang="en-US" sz="2800" dirty="0">
                <a:solidFill>
                  <a:schemeClr val="tx1"/>
                </a:solidFill>
                <a:latin typeface="Times New Roman" pitchFamily="18" charset="0"/>
                <a:cs typeface="Times New Roman" pitchFamily="18" charset="0"/>
              </a:rPr>
              <a:t>the capacity of a material or structure to withstand loads tending to reduce size, as opposed to </a:t>
            </a:r>
            <a:r>
              <a:rPr lang="en-US" sz="2800" dirty="0" smtClean="0">
                <a:solidFill>
                  <a:schemeClr val="tx1"/>
                </a:solidFill>
                <a:latin typeface="Times New Roman" pitchFamily="18" charset="0"/>
                <a:cs typeface="Times New Roman" pitchFamily="18" charset="0"/>
              </a:rPr>
              <a:t>tensile</a:t>
            </a:r>
            <a:r>
              <a:rPr lang="en-US" sz="2800" dirty="0">
                <a:solidFill>
                  <a:schemeClr val="tx1"/>
                </a:solidFill>
                <a:latin typeface="Times New Roman" pitchFamily="18" charset="0"/>
                <a:cs typeface="Times New Roman" pitchFamily="18" charset="0"/>
              </a:rPr>
              <a:t> strength which withstands loads tending to elongate</a:t>
            </a:r>
            <a:r>
              <a:rPr lang="en-US" sz="2800" dirty="0" smtClean="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657900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685800"/>
            <a:ext cx="8763000" cy="5410200"/>
          </a:xfrm>
        </p:spPr>
        <p:txBody>
          <a:bodyPr>
            <a:noAutofit/>
          </a:bodyPr>
          <a:lstStyle/>
          <a:p>
            <a:pPr algn="l"/>
            <a:endParaRPr lang="en-US" sz="800" b="1" dirty="0">
              <a:solidFill>
                <a:srgbClr val="C00000"/>
              </a:solidFill>
              <a:latin typeface="Times New Roman" pitchFamily="18" charset="0"/>
              <a:cs typeface="Times New Roman" pitchFamily="18" charset="0"/>
            </a:endParaRPr>
          </a:p>
          <a:p>
            <a:pPr algn="l"/>
            <a:r>
              <a:rPr lang="en-US" sz="2800" b="1" dirty="0" smtClean="0">
                <a:solidFill>
                  <a:srgbClr val="C00000"/>
                </a:solidFill>
                <a:latin typeface="Times New Roman" pitchFamily="18" charset="0"/>
                <a:cs typeface="Times New Roman" pitchFamily="18" charset="0"/>
              </a:rPr>
              <a:t>Young's </a:t>
            </a:r>
            <a:r>
              <a:rPr lang="en-US" sz="2800" b="1" dirty="0">
                <a:solidFill>
                  <a:srgbClr val="C00000"/>
                </a:solidFill>
                <a:latin typeface="Times New Roman" pitchFamily="18" charset="0"/>
                <a:cs typeface="Times New Roman" pitchFamily="18" charset="0"/>
              </a:rPr>
              <a:t>modulus or modulus of elasticity</a:t>
            </a:r>
            <a:r>
              <a:rPr lang="en-US" sz="2800" b="1" dirty="0">
                <a:solidFill>
                  <a:schemeClr val="tx1"/>
                </a:solidFill>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is a measure of the ability of a </a:t>
            </a:r>
            <a:r>
              <a:rPr lang="en-US" sz="2800" dirty="0" smtClean="0">
                <a:solidFill>
                  <a:schemeClr val="tx1"/>
                </a:solidFill>
                <a:latin typeface="Times New Roman" pitchFamily="18" charset="0"/>
                <a:cs typeface="Times New Roman" pitchFamily="18" charset="0"/>
              </a:rPr>
              <a:t>rock or any material </a:t>
            </a:r>
            <a:r>
              <a:rPr lang="en-US" sz="2800" dirty="0">
                <a:solidFill>
                  <a:schemeClr val="tx1"/>
                </a:solidFill>
                <a:latin typeface="Times New Roman" pitchFamily="18" charset="0"/>
                <a:cs typeface="Times New Roman" pitchFamily="18" charset="0"/>
              </a:rPr>
              <a:t>to withstand changes in length when under tension or compression. </a:t>
            </a:r>
            <a:r>
              <a:rPr lang="en-US" sz="2800" dirty="0" smtClean="0">
                <a:solidFill>
                  <a:schemeClr val="tx1"/>
                </a:solidFill>
                <a:latin typeface="Times New Roman" pitchFamily="18" charset="0"/>
                <a:cs typeface="Times New Roman" pitchFamily="18" charset="0"/>
              </a:rPr>
              <a:t>Young's </a:t>
            </a:r>
            <a:r>
              <a:rPr lang="en-US" sz="2800" dirty="0">
                <a:solidFill>
                  <a:schemeClr val="tx1"/>
                </a:solidFill>
                <a:latin typeface="Times New Roman" pitchFamily="18" charset="0"/>
                <a:cs typeface="Times New Roman" pitchFamily="18" charset="0"/>
              </a:rPr>
              <a:t>modulus is equal to the longitudinal stress divided by the strain</a:t>
            </a:r>
            <a:r>
              <a:rPr lang="en-US" b="1" dirty="0" smtClean="0">
                <a:latin typeface="Times New Roman" pitchFamily="18" charset="0"/>
                <a:cs typeface="Times New Roman" pitchFamily="18" charset="0"/>
              </a:rPr>
              <a:t>.</a:t>
            </a:r>
          </a:p>
          <a:p>
            <a:pPr algn="l"/>
            <a:endParaRPr lang="en-US" sz="800" dirty="0">
              <a:latin typeface="Times New Roman" pitchFamily="18" charset="0"/>
              <a:cs typeface="Times New Roman" pitchFamily="18" charset="0"/>
            </a:endParaRPr>
          </a:p>
          <a:p>
            <a:pPr algn="l"/>
            <a:r>
              <a:rPr lang="en-US" sz="2800" b="1" dirty="0" smtClean="0">
                <a:solidFill>
                  <a:srgbClr val="C00000"/>
                </a:solidFill>
                <a:latin typeface="Times New Roman" pitchFamily="18" charset="0"/>
                <a:cs typeface="Times New Roman" pitchFamily="18" charset="0"/>
              </a:rPr>
              <a:t>Hooke’s Law </a:t>
            </a:r>
            <a:r>
              <a:rPr lang="en-US" sz="2800" dirty="0" smtClean="0">
                <a:solidFill>
                  <a:schemeClr val="tx1"/>
                </a:solidFill>
                <a:latin typeface="Times New Roman" pitchFamily="18" charset="0"/>
                <a:cs typeface="Times New Roman" pitchFamily="18" charset="0"/>
              </a:rPr>
              <a:t>states that strain is proposal to the stress producing it.</a:t>
            </a:r>
          </a:p>
          <a:p>
            <a:pPr algn="l"/>
            <a:endParaRPr lang="en-US" sz="800" dirty="0">
              <a:solidFill>
                <a:schemeClr val="tx1"/>
              </a:solidFill>
              <a:latin typeface="Times New Roman" pitchFamily="18" charset="0"/>
              <a:cs typeface="Times New Roman" pitchFamily="18" charset="0"/>
            </a:endParaRPr>
          </a:p>
          <a:p>
            <a:pPr algn="l"/>
            <a:r>
              <a:rPr lang="en-US" sz="2800" b="1" dirty="0">
                <a:solidFill>
                  <a:srgbClr val="C00000"/>
                </a:solidFill>
                <a:latin typeface="Times New Roman" pitchFamily="18" charset="0"/>
                <a:cs typeface="Times New Roman" pitchFamily="18" charset="0"/>
              </a:rPr>
              <a:t>Hertz theory </a:t>
            </a:r>
            <a:r>
              <a:rPr lang="en-US" sz="2800" dirty="0">
                <a:solidFill>
                  <a:schemeClr val="tx1"/>
                </a:solidFill>
                <a:latin typeface="Times New Roman" pitchFamily="18" charset="0"/>
                <a:cs typeface="Times New Roman" pitchFamily="18" charset="0"/>
              </a:rPr>
              <a:t>gives relation between the load and the deformation of two contact bodies under </a:t>
            </a:r>
            <a:r>
              <a:rPr lang="en-US" sz="2800" dirty="0" smtClean="0">
                <a:solidFill>
                  <a:schemeClr val="tx1"/>
                </a:solidFill>
                <a:latin typeface="Times New Roman" pitchFamily="18" charset="0"/>
                <a:cs typeface="Times New Roman" pitchFamily="18" charset="0"/>
              </a:rPr>
              <a:t>force </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For example between the bit and rock</a:t>
            </a:r>
            <a:endParaRPr lang="en-US" sz="2800" dirty="0">
              <a:solidFill>
                <a:schemeClr val="tx1"/>
              </a:solidFill>
              <a:latin typeface="Times New Roman" pitchFamily="18" charset="0"/>
              <a:cs typeface="Times New Roman" pitchFamily="18" charset="0"/>
            </a:endParaRPr>
          </a:p>
          <a:p>
            <a:pPr algn="l"/>
            <a:endParaRPr lang="en-US" sz="8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6187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8825" y="3352800"/>
            <a:ext cx="6480175" cy="685800"/>
          </a:xfrm>
        </p:spPr>
        <p:txBody>
          <a:bodyPr>
            <a:noAutofit/>
          </a:bodyPr>
          <a:lstStyle/>
          <a:p>
            <a:pPr algn="l"/>
            <a:r>
              <a:rPr lang="en-US" sz="2800" dirty="0" smtClean="0">
                <a:solidFill>
                  <a:schemeClr val="tx1"/>
                </a:solidFill>
                <a:latin typeface="Arial" pitchFamily="34" charset="0"/>
                <a:cs typeface="Arial" pitchFamily="34" charset="0"/>
              </a:rPr>
              <a:t>The force (P) acting on a bit of area A  </a:t>
            </a:r>
            <a:endParaRPr lang="en-US" sz="2800" dirty="0">
              <a:solidFill>
                <a:schemeClr val="tx1"/>
              </a:solidFill>
              <a:latin typeface="Arial" pitchFamily="34" charset="0"/>
              <a:cs typeface="Arial"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71550"/>
            <a:ext cx="60991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07811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838200"/>
            <a:ext cx="8458200" cy="5181600"/>
          </a:xfrm>
        </p:spPr>
        <p:txBody>
          <a:bodyPr>
            <a:normAutofit/>
          </a:bodyPr>
          <a:lstStyle/>
          <a:p>
            <a:pPr algn="l"/>
            <a:r>
              <a:rPr lang="en-US" sz="2800" b="1" dirty="0" smtClean="0">
                <a:solidFill>
                  <a:schemeClr val="tx1"/>
                </a:solidFill>
                <a:latin typeface="Times New Roman" pitchFamily="18" charset="0"/>
                <a:cs typeface="Times New Roman" pitchFamily="18" charset="0"/>
              </a:rPr>
              <a:t>Mechanics of rock penetration - for rock failure, energy is required</a:t>
            </a:r>
          </a:p>
          <a:p>
            <a:pPr algn="l"/>
            <a:r>
              <a:rPr lang="en-US" sz="800" dirty="0" smtClean="0">
                <a:solidFill>
                  <a:schemeClr val="tx1"/>
                </a:solidFill>
                <a:latin typeface="Times New Roman" pitchFamily="18" charset="0"/>
                <a:cs typeface="Times New Roman" pitchFamily="18" charset="0"/>
              </a:rPr>
              <a:t> </a:t>
            </a:r>
          </a:p>
          <a:p>
            <a:pPr algn="l"/>
            <a:r>
              <a:rPr lang="en-US" sz="2800" dirty="0" smtClean="0">
                <a:solidFill>
                  <a:schemeClr val="tx1"/>
                </a:solidFill>
                <a:latin typeface="Times New Roman" pitchFamily="18" charset="0"/>
                <a:cs typeface="Times New Roman" pitchFamily="18" charset="0"/>
              </a:rPr>
              <a:t>Basically </a:t>
            </a:r>
            <a:r>
              <a:rPr lang="en-US" sz="2800" dirty="0">
                <a:solidFill>
                  <a:schemeClr val="tx1"/>
                </a:solidFill>
                <a:latin typeface="Times New Roman" pitchFamily="18" charset="0"/>
                <a:cs typeface="Times New Roman" pitchFamily="18" charset="0"/>
              </a:rPr>
              <a:t>the energy (ɛ</a:t>
            </a:r>
            <a:r>
              <a:rPr lang="en-US" sz="2800" baseline="-25000" dirty="0">
                <a:solidFill>
                  <a:schemeClr val="tx1"/>
                </a:solidFill>
                <a:latin typeface="Times New Roman" pitchFamily="18" charset="0"/>
                <a:cs typeface="Times New Roman" pitchFamily="18" charset="0"/>
              </a:rPr>
              <a:t>1</a:t>
            </a:r>
            <a:r>
              <a:rPr lang="en-US" sz="2800" dirty="0">
                <a:solidFill>
                  <a:schemeClr val="tx1"/>
                </a:solidFill>
                <a:latin typeface="Times New Roman" pitchFamily="18" charset="0"/>
                <a:cs typeface="Times New Roman" pitchFamily="18" charset="0"/>
              </a:rPr>
              <a:t>) is required to penetrate or disintegrate the rock. The energy to overcome </a:t>
            </a:r>
            <a:r>
              <a:rPr lang="en-US" sz="2800" dirty="0" smtClean="0">
                <a:solidFill>
                  <a:schemeClr val="tx1"/>
                </a:solidFill>
                <a:latin typeface="Times New Roman" pitchFamily="18" charset="0"/>
                <a:cs typeface="Times New Roman" pitchFamily="18" charset="0"/>
              </a:rPr>
              <a:t>resistance </a:t>
            </a:r>
            <a:r>
              <a:rPr lang="en-US" sz="2800" dirty="0">
                <a:solidFill>
                  <a:schemeClr val="tx1"/>
                </a:solidFill>
                <a:latin typeface="Times New Roman" pitchFamily="18" charset="0"/>
                <a:cs typeface="Times New Roman" pitchFamily="18" charset="0"/>
              </a:rPr>
              <a:t>should equal to the compressive strength per unit </a:t>
            </a:r>
            <a:r>
              <a:rPr lang="en-US" sz="2800" dirty="0" smtClean="0">
                <a:solidFill>
                  <a:schemeClr val="tx1"/>
                </a:solidFill>
                <a:latin typeface="Times New Roman" pitchFamily="18" charset="0"/>
                <a:cs typeface="Times New Roman" pitchFamily="18" charset="0"/>
              </a:rPr>
              <a:t>area</a:t>
            </a:r>
          </a:p>
          <a:p>
            <a:pPr algn="l"/>
            <a:endParaRPr lang="en-US" sz="800" dirty="0" smtClean="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Compressive </a:t>
            </a:r>
            <a:r>
              <a:rPr lang="en-US" sz="2800" dirty="0">
                <a:solidFill>
                  <a:schemeClr val="tx1"/>
                </a:solidFill>
                <a:latin typeface="Times New Roman" pitchFamily="18" charset="0"/>
                <a:cs typeface="Times New Roman" pitchFamily="18" charset="0"/>
              </a:rPr>
              <a:t>strength depends on Young’s modulus of a particular rock</a:t>
            </a:r>
          </a:p>
          <a:p>
            <a:pPr algn="l"/>
            <a:endParaRPr lang="en-US" sz="800" dirty="0" smtClean="0">
              <a:solidFill>
                <a:schemeClr val="tx1"/>
              </a:solidFill>
              <a:latin typeface="Times New Roman" pitchFamily="18" charset="0"/>
              <a:cs typeface="Times New Roman" pitchFamily="18" charset="0"/>
            </a:endParaRPr>
          </a:p>
          <a:p>
            <a:pPr algn="l">
              <a:buFont typeface="Wingdings" pitchFamily="2" charset="2"/>
              <a:buChar char="§"/>
            </a:pPr>
            <a:r>
              <a:rPr lang="en-US" sz="2800" dirty="0" smtClean="0">
                <a:solidFill>
                  <a:schemeClr val="tx1"/>
                </a:solidFill>
                <a:latin typeface="Times New Roman" pitchFamily="18" charset="0"/>
                <a:cs typeface="Times New Roman" pitchFamily="18" charset="0"/>
              </a:rPr>
              <a:t> Force is applied on the rock by the bit</a:t>
            </a:r>
          </a:p>
          <a:p>
            <a:pPr algn="l">
              <a:buFont typeface="Wingdings" pitchFamily="2" charset="2"/>
              <a:buChar char="§"/>
            </a:pPr>
            <a:r>
              <a:rPr lang="en-US" sz="2800" dirty="0" smtClean="0">
                <a:solidFill>
                  <a:schemeClr val="tx1"/>
                </a:solidFill>
                <a:latin typeface="Times New Roman" pitchFamily="18" charset="0"/>
                <a:cs typeface="Times New Roman" pitchFamily="18" charset="0"/>
              </a:rPr>
              <a:t> Bit-rock interface - under stress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603590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152400" y="762000"/>
            <a:ext cx="8229600" cy="533400"/>
          </a:xfrm>
        </p:spPr>
        <p:txBody>
          <a:bodyPr>
            <a:noAutofit/>
          </a:bodyPr>
          <a:lstStyle/>
          <a:p>
            <a:pPr algn="ctr"/>
            <a:r>
              <a:rPr lang="en-AU" sz="2800" b="1" dirty="0" smtClean="0">
                <a:latin typeface="Times New Roman" pitchFamily="18" charset="0"/>
                <a:cs typeface="Times New Roman" pitchFamily="18" charset="0"/>
              </a:rPr>
              <a:t>Fundamentals of mechanical rock penetration</a:t>
            </a:r>
            <a:endParaRPr lang="ru-RU" sz="2800" b="1" dirty="0" smtClean="0">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pPr>
              <a:defRPr/>
            </a:pPr>
            <a:fld id="{F03C708B-39DA-4561-A98D-F1BCC1AF0CB1}" type="slidenum">
              <a:rPr lang="en-AU" smtClean="0"/>
              <a:pPr>
                <a:defRPr/>
              </a:pPr>
              <a:t>37</a:t>
            </a:fld>
            <a:endParaRPr lang="en-AU"/>
          </a:p>
        </p:txBody>
      </p:sp>
      <p:sp>
        <p:nvSpPr>
          <p:cNvPr id="7" name="Rectangle 2"/>
          <p:cNvSpPr txBox="1">
            <a:spLocks noChangeArrowheads="1"/>
          </p:cNvSpPr>
          <p:nvPr/>
        </p:nvSpPr>
        <p:spPr>
          <a:xfrm>
            <a:off x="495300" y="1308100"/>
            <a:ext cx="8267700" cy="36449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AU" sz="2800" dirty="0" smtClean="0">
                <a:latin typeface="Times New Roman" pitchFamily="18" charset="0"/>
                <a:cs typeface="Times New Roman" pitchFamily="18" charset="0"/>
              </a:rPr>
              <a:t>Prime mover (drill) converts original form of energy into mechanical energy and the rod transmits the mechanical energy to the bit then to the rock:</a:t>
            </a:r>
          </a:p>
          <a:p>
            <a:pPr algn="l"/>
            <a:endParaRPr lang="en-AU" sz="1200" dirty="0" smtClean="0">
              <a:latin typeface="Times New Roman" pitchFamily="18" charset="0"/>
              <a:cs typeface="Times New Roman" pitchFamily="18" charset="0"/>
            </a:endParaRPr>
          </a:p>
          <a:p>
            <a:pPr marL="342900" indent="-342900" algn="l">
              <a:buFont typeface="Wingdings" pitchFamily="2" charset="2"/>
              <a:buChar char="§"/>
            </a:pPr>
            <a:r>
              <a:rPr lang="en-AU" sz="2800" dirty="0" smtClean="0">
                <a:latin typeface="Times New Roman" pitchFamily="18" charset="0"/>
                <a:cs typeface="Times New Roman" pitchFamily="18" charset="0"/>
              </a:rPr>
              <a:t>Rotational effect creates torque</a:t>
            </a:r>
          </a:p>
          <a:p>
            <a:pPr marL="342900" indent="-342900" algn="l">
              <a:buFont typeface="Wingdings" pitchFamily="2" charset="2"/>
              <a:buChar char="§"/>
            </a:pPr>
            <a:r>
              <a:rPr lang="en-AU" sz="2800" dirty="0" smtClean="0">
                <a:latin typeface="Times New Roman" pitchFamily="18" charset="0"/>
                <a:cs typeface="Times New Roman" pitchFamily="18" charset="0"/>
              </a:rPr>
              <a:t>Percussive effect creates thrust</a:t>
            </a:r>
          </a:p>
          <a:p>
            <a:pPr algn="l"/>
            <a:endParaRPr lang="en-AU" sz="1200" dirty="0" smtClean="0">
              <a:latin typeface="Times New Roman" pitchFamily="18" charset="0"/>
              <a:cs typeface="Times New Roman" pitchFamily="18" charset="0"/>
            </a:endParaRPr>
          </a:p>
          <a:p>
            <a:pPr algn="l"/>
            <a:r>
              <a:rPr lang="en-AU" sz="2800" dirty="0" smtClean="0">
                <a:latin typeface="Times New Roman" pitchFamily="18" charset="0"/>
                <a:cs typeface="Times New Roman" pitchFamily="18" charset="0"/>
              </a:rPr>
              <a:t>Torque and thrust create compressive stress</a:t>
            </a:r>
          </a:p>
          <a:p>
            <a:pPr marL="457200" indent="-457200" algn="l">
              <a:buFont typeface="Wingdings" pitchFamily="2" charset="2"/>
              <a:buChar char="§"/>
            </a:pPr>
            <a:r>
              <a:rPr lang="en-AU" sz="2800" dirty="0" smtClean="0">
                <a:latin typeface="Times New Roman" pitchFamily="18" charset="0"/>
                <a:cs typeface="Times New Roman" pitchFamily="18" charset="0"/>
              </a:rPr>
              <a:t>Bit and rock under compressive stress</a:t>
            </a:r>
            <a:endParaRPr lang="ru-RU"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85982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7425"/>
            <a:ext cx="7467600" cy="688975"/>
          </a:xfrm>
        </p:spPr>
        <p:txBody>
          <a:bodyPr>
            <a:normAutofit/>
          </a:bodyPr>
          <a:lstStyle/>
          <a:p>
            <a:r>
              <a:rPr lang="en-US" sz="2800" b="1" dirty="0" smtClean="0">
                <a:latin typeface="Times New Roman" pitchFamily="18" charset="0"/>
                <a:cs typeface="Times New Roman" pitchFamily="18" charset="0"/>
              </a:rPr>
              <a:t>Principles </a:t>
            </a:r>
            <a:r>
              <a:rPr lang="en-US" sz="2800" b="1" dirty="0">
                <a:latin typeface="Times New Roman" pitchFamily="18" charset="0"/>
                <a:cs typeface="Times New Roman" pitchFamily="18" charset="0"/>
              </a:rPr>
              <a:t>of mechanical rock penetration</a:t>
            </a: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1555" y="1600200"/>
            <a:ext cx="490784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768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47800"/>
            <a:ext cx="4876800" cy="612775"/>
          </a:xfrm>
        </p:spPr>
        <p:txBody>
          <a:bodyPr>
            <a:normAutofit/>
          </a:bodyPr>
          <a:lstStyle/>
          <a:p>
            <a:r>
              <a:rPr lang="en-US" sz="2800" b="1" dirty="0" smtClean="0">
                <a:latin typeface="Times New Roman" pitchFamily="18" charset="0"/>
                <a:cs typeface="Times New Roman" pitchFamily="18" charset="0"/>
              </a:rPr>
              <a:t>Principles of drilling</a:t>
            </a:r>
            <a:endParaRPr lang="en-US"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1676400" y="2057400"/>
            <a:ext cx="5105400" cy="1752600"/>
          </a:xfrm>
        </p:spPr>
        <p:txBody>
          <a:bodyPr/>
          <a:lstStyle/>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Percussive</a:t>
            </a:r>
          </a:p>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Rotary</a:t>
            </a:r>
          </a:p>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Rotary-percussive drilling</a:t>
            </a:r>
          </a:p>
          <a:p>
            <a:endParaRPr lang="en-US" dirty="0"/>
          </a:p>
        </p:txBody>
      </p:sp>
    </p:spTree>
    <p:extLst>
      <p:ext uri="{BB962C8B-B14F-4D97-AF65-F5344CB8AC3E}">
        <p14:creationId xmlns:p14="http://schemas.microsoft.com/office/powerpoint/2010/main" val="475868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533400"/>
            <a:ext cx="8763000" cy="4572000"/>
          </a:xfrm>
        </p:spPr>
        <p:txBody>
          <a:bodyPr>
            <a:normAutofit/>
          </a:bodyPr>
          <a:lstStyle/>
          <a:p>
            <a:pPr algn="l">
              <a:lnSpc>
                <a:spcPct val="150000"/>
              </a:lnSpc>
            </a:pPr>
            <a:r>
              <a:rPr lang="en-US" sz="2800" b="1" dirty="0" smtClean="0">
                <a:solidFill>
                  <a:schemeClr val="tx1"/>
                </a:solidFill>
                <a:latin typeface="Times New Roman" pitchFamily="18" charset="0"/>
                <a:cs typeface="Times New Roman" pitchFamily="18" charset="0"/>
              </a:rPr>
              <a:t>Drilling: Definition</a:t>
            </a:r>
          </a:p>
          <a:p>
            <a:pPr marL="571500" indent="-571500" algn="l">
              <a:lnSpc>
                <a:spcPct val="150000"/>
              </a:lnSpc>
              <a:buFont typeface="Wingdings" pitchFamily="2" charset="2"/>
              <a:buChar char="§"/>
            </a:pPr>
            <a:r>
              <a:rPr lang="en-US" sz="2800" dirty="0" smtClean="0">
                <a:solidFill>
                  <a:schemeClr val="tx1"/>
                </a:solidFill>
                <a:latin typeface="Times New Roman" pitchFamily="18" charset="0"/>
                <a:cs typeface="Times New Roman" pitchFamily="18" charset="0"/>
              </a:rPr>
              <a:t>A </a:t>
            </a:r>
            <a:r>
              <a:rPr lang="en-US" sz="2800" dirty="0">
                <a:solidFill>
                  <a:schemeClr val="tx1"/>
                </a:solidFill>
                <a:latin typeface="Times New Roman" pitchFamily="18" charset="0"/>
                <a:cs typeface="Times New Roman" pitchFamily="18" charset="0"/>
              </a:rPr>
              <a:t>process of cutting or boring </a:t>
            </a:r>
            <a:r>
              <a:rPr lang="en-US" sz="2800" dirty="0" smtClean="0">
                <a:solidFill>
                  <a:schemeClr val="tx1"/>
                </a:solidFill>
                <a:latin typeface="Times New Roman" pitchFamily="18" charset="0"/>
                <a:cs typeface="Times New Roman" pitchFamily="18" charset="0"/>
              </a:rPr>
              <a:t>rock. </a:t>
            </a:r>
          </a:p>
          <a:p>
            <a:pPr marL="914400" lvl="1" indent="-457200" algn="l">
              <a:lnSpc>
                <a:spcPct val="150000"/>
              </a:lnSpc>
              <a:buFont typeface="Wingdings" pitchFamily="2" charset="2"/>
              <a:buChar char="Ø"/>
            </a:pPr>
            <a:r>
              <a:rPr lang="en-US" dirty="0" smtClean="0">
                <a:solidFill>
                  <a:schemeClr val="tx1"/>
                </a:solidFill>
                <a:latin typeface="Times New Roman" pitchFamily="18" charset="0"/>
                <a:cs typeface="Times New Roman" pitchFamily="18" charset="0"/>
              </a:rPr>
              <a:t>It is mechanical rock penetration</a:t>
            </a:r>
          </a:p>
          <a:p>
            <a:pPr marL="571500" indent="-571500" algn="l">
              <a:lnSpc>
                <a:spcPct val="150000"/>
              </a:lnSpc>
              <a:buFont typeface="Wingdings" pitchFamily="2" charset="2"/>
              <a:buChar char="§"/>
            </a:pPr>
            <a:r>
              <a:rPr lang="en-US" sz="2800" dirty="0" smtClean="0">
                <a:solidFill>
                  <a:schemeClr val="tx1"/>
                </a:solidFill>
                <a:latin typeface="Times New Roman" pitchFamily="18" charset="0"/>
                <a:cs typeface="Times New Roman" pitchFamily="18" charset="0"/>
              </a:rPr>
              <a:t>Energy </a:t>
            </a:r>
            <a:r>
              <a:rPr lang="en-US" sz="2800" dirty="0">
                <a:solidFill>
                  <a:schemeClr val="tx1"/>
                </a:solidFill>
                <a:latin typeface="Times New Roman" pitchFamily="18" charset="0"/>
                <a:cs typeface="Times New Roman" pitchFamily="18" charset="0"/>
              </a:rPr>
              <a:t>must be applied to the rock by direct or indirect means to fragment the </a:t>
            </a:r>
            <a:r>
              <a:rPr lang="en-US" sz="2800" dirty="0" smtClean="0">
                <a:solidFill>
                  <a:schemeClr val="tx1"/>
                </a:solidFill>
                <a:latin typeface="Times New Roman" pitchFamily="18" charset="0"/>
                <a:cs typeface="Times New Roman" pitchFamily="18" charset="0"/>
              </a:rPr>
              <a:t>rock</a:t>
            </a:r>
          </a:p>
          <a:p>
            <a:pPr algn="l">
              <a:lnSpc>
                <a:spcPct val="150000"/>
              </a:lnSpc>
            </a:pPr>
            <a:r>
              <a:rPr lang="en-US" sz="800" dirty="0" smtClean="0">
                <a:solidFill>
                  <a:schemeClr val="tx1"/>
                </a:solidFill>
                <a:latin typeface="Times New Roman" pitchFamily="18" charset="0"/>
                <a:cs typeface="Times New Roman" pitchFamily="18" charset="0"/>
              </a:rPr>
              <a:t> </a:t>
            </a:r>
          </a:p>
          <a:p>
            <a:pPr algn="l">
              <a:lnSpc>
                <a:spcPct val="150000"/>
              </a:lnSpc>
            </a:pPr>
            <a:r>
              <a:rPr lang="en-US" sz="2800" dirty="0" smtClean="0">
                <a:solidFill>
                  <a:schemeClr val="tx1"/>
                </a:solidFill>
                <a:latin typeface="Times New Roman" pitchFamily="18" charset="0"/>
                <a:cs typeface="Times New Roman" pitchFamily="18" charset="0"/>
              </a:rPr>
              <a:t>Drilling is the first unit operation employed to produce ore.</a:t>
            </a:r>
          </a:p>
        </p:txBody>
      </p:sp>
      <p:sp>
        <p:nvSpPr>
          <p:cNvPr id="4" name="Slide Number Placeholder 3"/>
          <p:cNvSpPr>
            <a:spLocks noGrp="1"/>
          </p:cNvSpPr>
          <p:nvPr>
            <p:ph type="sldNum" sz="quarter" idx="12"/>
          </p:nvPr>
        </p:nvSpPr>
        <p:spPr/>
        <p:txBody>
          <a:bodyPr/>
          <a:lstStyle/>
          <a:p>
            <a:fld id="{463F3626-E6F2-4E45-933A-B89872EA1FD0}" type="slidenum">
              <a:rPr lang="en-US" smtClean="0"/>
              <a:pPr/>
              <a:t>4</a:t>
            </a:fld>
            <a:endParaRPr lang="en-US"/>
          </a:p>
        </p:txBody>
      </p:sp>
    </p:spTree>
    <p:extLst>
      <p:ext uri="{BB962C8B-B14F-4D97-AF65-F5344CB8AC3E}">
        <p14:creationId xmlns:p14="http://schemas.microsoft.com/office/powerpoint/2010/main" val="15951386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063625"/>
            <a:ext cx="3581400" cy="536575"/>
          </a:xfrm>
        </p:spPr>
        <p:txBody>
          <a:bodyPr>
            <a:normAutofit/>
          </a:bodyPr>
          <a:lstStyle/>
          <a:p>
            <a:r>
              <a:rPr lang="en-US" sz="2800" b="1" dirty="0" smtClean="0">
                <a:latin typeface="Times New Roman" pitchFamily="18" charset="0"/>
                <a:cs typeface="Times New Roman" pitchFamily="18" charset="0"/>
              </a:rPr>
              <a:t>Percussive Drilling</a:t>
            </a:r>
            <a:endParaRPr lang="en-US" sz="2800" b="1" dirty="0">
              <a:latin typeface="Times New Roman" pitchFamily="18" charset="0"/>
              <a:cs typeface="Times New Roman" pitchFamily="18" charset="0"/>
            </a:endParaRPr>
          </a:p>
        </p:txBody>
      </p:sp>
      <p:sp>
        <p:nvSpPr>
          <p:cNvPr id="3" name="Subtitle 2"/>
          <p:cNvSpPr>
            <a:spLocks noGrp="1"/>
          </p:cNvSpPr>
          <p:nvPr>
            <p:ph type="subTitle" idx="1"/>
          </p:nvPr>
        </p:nvSpPr>
        <p:spPr>
          <a:xfrm>
            <a:off x="381000" y="1600200"/>
            <a:ext cx="8305800" cy="4724400"/>
          </a:xfrm>
        </p:spPr>
        <p:txBody>
          <a:bodyPr/>
          <a:lstStyle/>
          <a:p>
            <a:pPr marL="457200" indent="-457200" algn="l">
              <a:buFont typeface="Wingdings" pitchFamily="2" charset="2"/>
              <a:buChar char="§"/>
            </a:pPr>
            <a:r>
              <a:rPr lang="en-AU" dirty="0">
                <a:solidFill>
                  <a:schemeClr val="tx1"/>
                </a:solidFill>
                <a:latin typeface="Times New Roman" pitchFamily="18" charset="0"/>
                <a:cs typeface="Times New Roman" pitchFamily="18" charset="0"/>
              </a:rPr>
              <a:t>This method uses rapid-action pneumatic hammer to transmit energy to the bit that drills the hole;</a:t>
            </a:r>
          </a:p>
          <a:p>
            <a:pPr marL="457200" indent="-457200" algn="l">
              <a:buFont typeface="Wingdings" pitchFamily="2" charset="2"/>
              <a:buChar char="§"/>
            </a:pPr>
            <a:r>
              <a:rPr lang="en-AU" dirty="0">
                <a:solidFill>
                  <a:schemeClr val="tx1"/>
                </a:solidFill>
                <a:latin typeface="Times New Roman" pitchFamily="18" charset="0"/>
                <a:cs typeface="Times New Roman" pitchFamily="18" charset="0"/>
              </a:rPr>
              <a:t>Used mostly in very hard rocks (e.g. granite) to drill holes;</a:t>
            </a:r>
          </a:p>
          <a:p>
            <a:pPr marL="457200" indent="-457200" algn="l">
              <a:buFont typeface="Wingdings" pitchFamily="2" charset="2"/>
              <a:buChar char="§"/>
            </a:pPr>
            <a:r>
              <a:rPr lang="en-AU" dirty="0">
                <a:solidFill>
                  <a:schemeClr val="tx1"/>
                </a:solidFill>
                <a:latin typeface="Times New Roman" pitchFamily="18" charset="0"/>
                <a:cs typeface="Times New Roman" pitchFamily="18" charset="0"/>
              </a:rPr>
              <a:t>Because of the impact, the rock is pulverize by the bit;</a:t>
            </a:r>
          </a:p>
          <a:p>
            <a:pPr marL="457200" indent="-457200" algn="l">
              <a:buFont typeface="Wingdings" pitchFamily="2" charset="2"/>
              <a:buChar char="§"/>
            </a:pPr>
            <a:r>
              <a:rPr lang="en-AU" dirty="0">
                <a:solidFill>
                  <a:schemeClr val="tx1"/>
                </a:solidFill>
                <a:latin typeface="Times New Roman" pitchFamily="18" charset="0"/>
                <a:cs typeface="Times New Roman" pitchFamily="18" charset="0"/>
              </a:rPr>
              <a:t>Compressed air is needed to drive this tool. </a:t>
            </a:r>
          </a:p>
          <a:p>
            <a:endParaRPr lang="en-US" dirty="0"/>
          </a:p>
        </p:txBody>
      </p:sp>
    </p:spTree>
    <p:extLst>
      <p:ext uri="{BB962C8B-B14F-4D97-AF65-F5344CB8AC3E}">
        <p14:creationId xmlns:p14="http://schemas.microsoft.com/office/powerpoint/2010/main" val="283918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8596" y="1295400"/>
            <a:ext cx="7953404" cy="3962400"/>
          </a:xfrm>
        </p:spPr>
        <p:txBody>
          <a:bodyPr>
            <a:normAutofit/>
          </a:bodyPr>
          <a:lstStyle/>
          <a:p>
            <a:pPr>
              <a:lnSpc>
                <a:spcPct val="150000"/>
              </a:lnSpc>
            </a:pPr>
            <a:endParaRPr lang="en-US" sz="2800" b="1" dirty="0">
              <a:solidFill>
                <a:schemeClr val="tx1"/>
              </a:solidFill>
              <a:latin typeface="Times New Roman" pitchFamily="18" charset="0"/>
              <a:cs typeface="Times New Roman" pitchFamily="18" charset="0"/>
            </a:endParaRPr>
          </a:p>
          <a:p>
            <a:pPr>
              <a:lnSpc>
                <a:spcPct val="150000"/>
              </a:lnSpc>
            </a:pPr>
            <a:endParaRPr lang="en-US" sz="2800" dirty="0">
              <a:solidFill>
                <a:schemeClr val="tx1"/>
              </a:solidFill>
            </a:endParaRPr>
          </a:p>
        </p:txBody>
      </p:sp>
      <p:sp>
        <p:nvSpPr>
          <p:cNvPr id="4" name="Date Placeholder 3"/>
          <p:cNvSpPr>
            <a:spLocks noGrp="1"/>
          </p:cNvSpPr>
          <p:nvPr>
            <p:ph type="dt" sz="half" idx="10"/>
          </p:nvPr>
        </p:nvSpPr>
        <p:spPr/>
        <p:txBody>
          <a:bodyPr/>
          <a:lstStyle/>
          <a:p>
            <a:fld id="{07CD557A-EF11-4446-9690-7142978A45B7}" type="datetime1">
              <a:rPr lang="en-US" smtClean="0"/>
              <a:t>7/25/2023</a:t>
            </a:fld>
            <a:endParaRPr lang="en-US"/>
          </a:p>
        </p:txBody>
      </p:sp>
      <p:sp>
        <p:nvSpPr>
          <p:cNvPr id="5" name="Slide Number Placeholder 4"/>
          <p:cNvSpPr>
            <a:spLocks noGrp="1"/>
          </p:cNvSpPr>
          <p:nvPr>
            <p:ph type="sldNum" sz="quarter" idx="12"/>
          </p:nvPr>
        </p:nvSpPr>
        <p:spPr/>
        <p:txBody>
          <a:bodyPr/>
          <a:lstStyle/>
          <a:p>
            <a:fld id="{E698295A-4811-4182-820A-E17260A6CBD4}" type="slidenum">
              <a:rPr lang="en-US" smtClean="0"/>
              <a:t>41</a:t>
            </a:fld>
            <a:endParaRPr lang="en-US"/>
          </a:p>
        </p:txBody>
      </p:sp>
      <p:sp>
        <p:nvSpPr>
          <p:cNvPr id="6" name="Subtitle 2"/>
          <p:cNvSpPr txBox="1">
            <a:spLocks/>
          </p:cNvSpPr>
          <p:nvPr/>
        </p:nvSpPr>
        <p:spPr>
          <a:xfrm>
            <a:off x="861646" y="2590800"/>
            <a:ext cx="7696200" cy="609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endParaRPr lang="en-US" sz="2800" b="1" smtClean="0">
              <a:solidFill>
                <a:schemeClr val="tx1"/>
              </a:solidFill>
              <a:latin typeface="Times New Roman" pitchFamily="18" charset="0"/>
              <a:cs typeface="Times New Roman" pitchFamily="18" charset="0"/>
            </a:endParaRPr>
          </a:p>
          <a:p>
            <a:pPr>
              <a:lnSpc>
                <a:spcPct val="150000"/>
              </a:lnSpc>
            </a:pPr>
            <a:endParaRPr lang="en-US" sz="2800" dirty="0">
              <a:solidFill>
                <a:schemeClr val="tx1"/>
              </a:solidFill>
            </a:endParaRPr>
          </a:p>
        </p:txBody>
      </p:sp>
      <p:sp>
        <p:nvSpPr>
          <p:cNvPr id="7" name="Subtitle 2"/>
          <p:cNvSpPr txBox="1">
            <a:spLocks/>
          </p:cNvSpPr>
          <p:nvPr/>
        </p:nvSpPr>
        <p:spPr>
          <a:xfrm>
            <a:off x="457200" y="2450123"/>
            <a:ext cx="7696200" cy="609600"/>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50000"/>
              </a:lnSpc>
            </a:pPr>
            <a:endParaRPr lang="en-US" sz="2800" b="1" smtClean="0">
              <a:solidFill>
                <a:schemeClr val="tx1"/>
              </a:solidFill>
              <a:latin typeface="Times New Roman" pitchFamily="18" charset="0"/>
              <a:cs typeface="Times New Roman" pitchFamily="18" charset="0"/>
            </a:endParaRPr>
          </a:p>
          <a:p>
            <a:pPr>
              <a:lnSpc>
                <a:spcPct val="150000"/>
              </a:lnSpc>
            </a:pPr>
            <a:endParaRPr lang="en-US" sz="2800" dirty="0">
              <a:solidFill>
                <a:schemeClr val="tx1"/>
              </a:solidFill>
            </a:endParaRPr>
          </a:p>
        </p:txBody>
      </p:sp>
      <p:sp>
        <p:nvSpPr>
          <p:cNvPr id="2" name="Rectangle 1"/>
          <p:cNvSpPr/>
          <p:nvPr/>
        </p:nvSpPr>
        <p:spPr>
          <a:xfrm>
            <a:off x="152400" y="762774"/>
            <a:ext cx="8763000" cy="4462760"/>
          </a:xfrm>
          <a:prstGeom prst="rect">
            <a:avLst/>
          </a:prstGeom>
        </p:spPr>
        <p:txBody>
          <a:bodyPr wrap="square">
            <a:spAutoFit/>
          </a:bodyPr>
          <a:lstStyle/>
          <a:p>
            <a:r>
              <a:rPr lang="en-US" sz="2800" b="1" dirty="0" smtClean="0">
                <a:latin typeface="Times New Roman" pitchFamily="18" charset="0"/>
                <a:cs typeface="Times New Roman" pitchFamily="18" charset="0"/>
              </a:rPr>
              <a:t>Percussive Drilling</a:t>
            </a:r>
            <a:r>
              <a:rPr lang="en-US" sz="1200" dirty="0">
                <a:latin typeface="Times New Roman" pitchFamily="18" charset="0"/>
                <a:cs typeface="Times New Roman" pitchFamily="18" charset="0"/>
              </a:rPr>
              <a:t> </a:t>
            </a:r>
          </a:p>
          <a:p>
            <a:pPr marL="457200" indent="-457200">
              <a:lnSpc>
                <a:spcPct val="150000"/>
              </a:lnSpc>
              <a:buFont typeface="Wingdings" pitchFamily="2" charset="2"/>
              <a:buChar char="§"/>
            </a:pPr>
            <a:r>
              <a:rPr lang="en-US" sz="2800" dirty="0">
                <a:latin typeface="Times New Roman" pitchFamily="18" charset="0"/>
                <a:cs typeface="Times New Roman" pitchFamily="18" charset="0"/>
              </a:rPr>
              <a:t>Drilling motion is </a:t>
            </a:r>
            <a:r>
              <a:rPr lang="en-US" sz="2800" dirty="0" smtClean="0">
                <a:latin typeface="Times New Roman" pitchFamily="18" charset="0"/>
                <a:cs typeface="Times New Roman" pitchFamily="18" charset="0"/>
              </a:rPr>
              <a:t>of </a:t>
            </a:r>
            <a:r>
              <a:rPr lang="en-US" sz="2800" dirty="0">
                <a:latin typeface="Times New Roman" pitchFamily="18" charset="0"/>
                <a:cs typeface="Times New Roman" pitchFamily="18" charset="0"/>
              </a:rPr>
              <a:t>hammering </a:t>
            </a:r>
            <a:r>
              <a:rPr lang="en-US" sz="2800" dirty="0" smtClean="0">
                <a:latin typeface="Times New Roman" pitchFamily="18" charset="0"/>
                <a:cs typeface="Times New Roman" pitchFamily="18" charset="0"/>
              </a:rPr>
              <a:t>action. </a:t>
            </a:r>
          </a:p>
          <a:p>
            <a:pPr marL="457200" indent="-457200">
              <a:lnSpc>
                <a:spcPct val="150000"/>
              </a:lnSpc>
              <a:buFont typeface="Wingdings" pitchFamily="2" charset="2"/>
              <a:buChar cha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bit </a:t>
            </a:r>
            <a:r>
              <a:rPr lang="en-US" sz="2800" dirty="0" smtClean="0">
                <a:latin typeface="Times New Roman" pitchFamily="18" charset="0"/>
                <a:cs typeface="Times New Roman" pitchFamily="18" charset="0"/>
              </a:rPr>
              <a:t>remains </a:t>
            </a:r>
            <a:r>
              <a:rPr lang="en-US" sz="2800" dirty="0">
                <a:latin typeface="Times New Roman" pitchFamily="18" charset="0"/>
                <a:cs typeface="Times New Roman" pitchFamily="18" charset="0"/>
              </a:rPr>
              <a:t>against the rock rebounding slightly at each blow </a:t>
            </a:r>
            <a:r>
              <a:rPr lang="en-US" sz="2800" dirty="0" smtClean="0">
                <a:latin typeface="Times New Roman" pitchFamily="18" charset="0"/>
                <a:cs typeface="Times New Roman" pitchFamily="18" charset="0"/>
              </a:rPr>
              <a:t>(1500 </a:t>
            </a:r>
            <a:r>
              <a:rPr lang="en-US" sz="2800" dirty="0">
                <a:latin typeface="Times New Roman" pitchFamily="18" charset="0"/>
                <a:cs typeface="Times New Roman" pitchFamily="18" charset="0"/>
              </a:rPr>
              <a:t>to 3500 blows per minute</a:t>
            </a:r>
            <a:r>
              <a:rPr lang="en-US" sz="2800" dirty="0" smtClean="0">
                <a:latin typeface="Times New Roman" pitchFamily="18" charset="0"/>
                <a:cs typeface="Times New Roman" pitchFamily="18" charset="0"/>
              </a:rPr>
              <a:t>).</a:t>
            </a:r>
          </a:p>
          <a:p>
            <a:pPr marL="457200" indent="-457200">
              <a:lnSpc>
                <a:spcPct val="150000"/>
              </a:lnSpc>
              <a:buFont typeface="Wingdings" pitchFamily="2" charset="2"/>
              <a:buChar cha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striking </a:t>
            </a:r>
            <a:r>
              <a:rPr lang="en-US" sz="2800" dirty="0" smtClean="0">
                <a:latin typeface="Times New Roman" pitchFamily="18" charset="0"/>
                <a:cs typeface="Times New Roman" pitchFamily="18" charset="0"/>
              </a:rPr>
              <a:t>action </a:t>
            </a:r>
            <a:r>
              <a:rPr lang="en-US" sz="2800" dirty="0">
                <a:latin typeface="Times New Roman" pitchFamily="18" charset="0"/>
                <a:cs typeface="Times New Roman" pitchFamily="18" charset="0"/>
              </a:rPr>
              <a:t>causes the rock under the bit to fail</a:t>
            </a:r>
            <a:r>
              <a:rPr lang="en-US" sz="2800" dirty="0" smtClean="0">
                <a:latin typeface="Times New Roman" pitchFamily="18" charset="0"/>
                <a:cs typeface="Times New Roman" pitchFamily="18" charset="0"/>
              </a:rPr>
              <a:t>.</a:t>
            </a:r>
          </a:p>
          <a:p>
            <a:pPr marL="457200" indent="-457200">
              <a:lnSpc>
                <a:spcPct val="150000"/>
              </a:lnSpc>
              <a:buFont typeface="Wingdings" pitchFamily="2" charset="2"/>
              <a:buChar char="§"/>
            </a:pPr>
            <a:r>
              <a:rPr lang="en-US" sz="2800" dirty="0" smtClean="0">
                <a:latin typeface="Times New Roman" pitchFamily="18" charset="0"/>
                <a:cs typeface="Times New Roman" pitchFamily="18" charset="0"/>
              </a:rPr>
              <a:t>The </a:t>
            </a:r>
            <a:r>
              <a:rPr lang="en-US" sz="2800" dirty="0">
                <a:latin typeface="Times New Roman" pitchFamily="18" charset="0"/>
                <a:cs typeface="Times New Roman" pitchFamily="18" charset="0"/>
              </a:rPr>
              <a:t>crushed rock (cuttings / chips) is then carried out of the hole by the flushing fluid. </a:t>
            </a:r>
          </a:p>
        </p:txBody>
      </p:sp>
    </p:spTree>
    <p:extLst>
      <p:ext uri="{BB962C8B-B14F-4D97-AF65-F5344CB8AC3E}">
        <p14:creationId xmlns:p14="http://schemas.microsoft.com/office/powerpoint/2010/main" val="4028592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33400"/>
            <a:ext cx="5791200" cy="609600"/>
          </a:xfrm>
        </p:spPr>
        <p:txBody>
          <a:bodyPr>
            <a:normAutofit/>
          </a:bodyPr>
          <a:lstStyle/>
          <a:p>
            <a:r>
              <a:rPr lang="en-US" sz="2800" dirty="0" smtClean="0">
                <a:latin typeface="Times New Roman" pitchFamily="18" charset="0"/>
                <a:cs typeface="Times New Roman" pitchFamily="18" charset="0"/>
              </a:rPr>
              <a:t>Bit-rock </a:t>
            </a:r>
            <a:r>
              <a:rPr lang="en-US" sz="2800" dirty="0">
                <a:latin typeface="Times New Roman" pitchFamily="18" charset="0"/>
                <a:cs typeface="Times New Roman" pitchFamily="18" charset="0"/>
              </a:rPr>
              <a:t>interface</a:t>
            </a:r>
          </a:p>
        </p:txBody>
      </p:sp>
      <p:pic>
        <p:nvPicPr>
          <p:cNvPr id="5" name="Picture 4" descr="Image result for hard rock drilling bit and rock interface images"/>
          <p:cNvPicPr/>
          <p:nvPr/>
        </p:nvPicPr>
        <p:blipFill rotWithShape="1">
          <a:blip r:embed="rId2">
            <a:extLst>
              <a:ext uri="{28A0092B-C50C-407E-A947-70E740481C1C}">
                <a14:useLocalDpi xmlns:a14="http://schemas.microsoft.com/office/drawing/2010/main" val="0"/>
              </a:ext>
            </a:extLst>
          </a:blip>
          <a:srcRect l="56101" b="5654"/>
          <a:stretch/>
        </p:blipFill>
        <p:spPr bwMode="auto">
          <a:xfrm>
            <a:off x="3810000" y="1143000"/>
            <a:ext cx="5334000" cy="4724400"/>
          </a:xfrm>
          <a:prstGeom prst="rect">
            <a:avLst/>
          </a:prstGeom>
          <a:noFill/>
          <a:ln>
            <a:noFill/>
          </a:ln>
          <a:extLst>
            <a:ext uri="{53640926-AAD7-44D8-BBD7-CCE9431645EC}">
              <a14:shadowObscured xmlns:a14="http://schemas.microsoft.com/office/drawing/2010/main"/>
            </a:ext>
          </a:extLst>
        </p:spPr>
      </p:pic>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5" name="Picture 3" descr="Description: Image result for hard rock drilling bit and rock interfac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 y="1905000"/>
            <a:ext cx="3543300" cy="24384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3"/>
          <p:cNvGrpSpPr>
            <a:grpSpLocks/>
          </p:cNvGrpSpPr>
          <p:nvPr/>
        </p:nvGrpSpPr>
        <p:grpSpPr bwMode="auto">
          <a:xfrm>
            <a:off x="128588" y="1295400"/>
            <a:ext cx="3605212" cy="1936750"/>
            <a:chOff x="1342" y="5471"/>
            <a:chExt cx="5678" cy="3049"/>
          </a:xfrm>
        </p:grpSpPr>
        <p:sp>
          <p:nvSpPr>
            <p:cNvPr id="7" name="Text Box 2"/>
            <p:cNvSpPr txBox="1">
              <a:spLocks noChangeArrowheads="1"/>
            </p:cNvSpPr>
            <p:nvPr/>
          </p:nvSpPr>
          <p:spPr bwMode="auto">
            <a:xfrm>
              <a:off x="4515" y="5471"/>
              <a:ext cx="930" cy="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Bit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2"/>
            <p:cNvSpPr txBox="1">
              <a:spLocks noChangeArrowheads="1"/>
            </p:cNvSpPr>
            <p:nvPr/>
          </p:nvSpPr>
          <p:spPr bwMode="auto">
            <a:xfrm>
              <a:off x="5523" y="5486"/>
              <a:ext cx="1497" cy="7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Rock</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0" name="AutoShape 6"/>
            <p:cNvCxnSpPr>
              <a:cxnSpLocks noChangeShapeType="1"/>
            </p:cNvCxnSpPr>
            <p:nvPr/>
          </p:nvCxnSpPr>
          <p:spPr bwMode="auto">
            <a:xfrm>
              <a:off x="6090" y="5981"/>
              <a:ext cx="1" cy="163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31" name="AutoShape 7"/>
            <p:cNvCxnSpPr>
              <a:cxnSpLocks noChangeShapeType="1"/>
            </p:cNvCxnSpPr>
            <p:nvPr/>
          </p:nvCxnSpPr>
          <p:spPr bwMode="auto">
            <a:xfrm>
              <a:off x="5040" y="5981"/>
              <a:ext cx="30" cy="2344"/>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9" name="Text Box 2"/>
            <p:cNvSpPr txBox="1">
              <a:spLocks noChangeArrowheads="1"/>
            </p:cNvSpPr>
            <p:nvPr/>
          </p:nvSpPr>
          <p:spPr bwMode="auto">
            <a:xfrm>
              <a:off x="1342" y="5574"/>
              <a:ext cx="2078" cy="6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400" b="0" i="0" u="none" strike="noStrike" cap="none" normalizeH="0" baseline="0" smtClean="0">
                  <a:ln>
                    <a:noFill/>
                  </a:ln>
                  <a:solidFill>
                    <a:schemeClr val="tx1"/>
                  </a:solidFill>
                  <a:effectLst/>
                  <a:latin typeface="Arial" pitchFamily="34" charset="0"/>
                  <a:cs typeface="Arial" pitchFamily="34" charset="0"/>
                </a:rPr>
                <a:t>Drill rod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033" name="AutoShape 9"/>
            <p:cNvCxnSpPr>
              <a:cxnSpLocks noChangeShapeType="1"/>
            </p:cNvCxnSpPr>
            <p:nvPr/>
          </p:nvCxnSpPr>
          <p:spPr bwMode="auto">
            <a:xfrm>
              <a:off x="1590" y="6071"/>
              <a:ext cx="0" cy="2449"/>
            </a:xfrm>
            <a:prstGeom prst="straightConnector1">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1282690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838200"/>
            <a:ext cx="4876800" cy="4419600"/>
          </a:xfrm>
        </p:spPr>
        <p:txBody>
          <a:bodyPr>
            <a:normAutofit/>
          </a:bodyPr>
          <a:lstStyle/>
          <a:p>
            <a:pPr algn="l"/>
            <a:r>
              <a:rPr lang="en-US" sz="2800" b="1" dirty="0" smtClean="0">
                <a:solidFill>
                  <a:schemeClr val="tx1"/>
                </a:solidFill>
                <a:latin typeface="Times New Roman" pitchFamily="18" charset="0"/>
                <a:cs typeface="Times New Roman" pitchFamily="18" charset="0"/>
              </a:rPr>
              <a:t>		Rotary Drilling</a:t>
            </a:r>
            <a:endParaRPr lang="en-US" sz="2800" dirty="0">
              <a:solidFill>
                <a:schemeClr val="tx1"/>
              </a:solidFill>
              <a:latin typeface="Times New Roman" pitchFamily="18" charset="0"/>
              <a:cs typeface="Times New Roman" pitchFamily="18" charset="0"/>
            </a:endParaRPr>
          </a:p>
          <a:p>
            <a:pPr algn="l"/>
            <a:r>
              <a:rPr lang="en-US" sz="800" dirty="0">
                <a:solidFill>
                  <a:schemeClr val="tx1"/>
                </a:solidFill>
                <a:latin typeface="Times New Roman" pitchFamily="18" charset="0"/>
                <a:cs typeface="Times New Roman" pitchFamily="18" charset="0"/>
              </a:rPr>
              <a:t> </a:t>
            </a:r>
          </a:p>
          <a:p>
            <a:pPr algn="l"/>
            <a:r>
              <a:rPr lang="en-US" sz="2800" dirty="0">
                <a:solidFill>
                  <a:schemeClr val="tx1"/>
                </a:solidFill>
                <a:latin typeface="Times New Roman" pitchFamily="18" charset="0"/>
                <a:cs typeface="Times New Roman" pitchFamily="18" charset="0"/>
              </a:rPr>
              <a:t>In rotary drilling, the drill bit is rotated and crushes the rock. The downward thrust is achieved by the weight of the drill rig itself, and the rotation is applied at the end of the drill pipe.</a:t>
            </a:r>
          </a:p>
          <a:p>
            <a:endParaRPr lang="en-US" dirty="0"/>
          </a:p>
        </p:txBody>
      </p:sp>
      <p:pic>
        <p:nvPicPr>
          <p:cNvPr id="4" name="Picture 3" descr="Rotary Drilling - an overview | ScienceDirect Topics"/>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5791200" y="914400"/>
            <a:ext cx="2590800" cy="4572000"/>
          </a:xfrm>
          <a:prstGeom prst="rect">
            <a:avLst/>
          </a:prstGeom>
          <a:noFill/>
          <a:ln>
            <a:noFill/>
          </a:ln>
        </p:spPr>
      </p:pic>
    </p:spTree>
    <p:extLst>
      <p:ext uri="{BB962C8B-B14F-4D97-AF65-F5344CB8AC3E}">
        <p14:creationId xmlns:p14="http://schemas.microsoft.com/office/powerpoint/2010/main" val="24177357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762000"/>
            <a:ext cx="8839200" cy="4953000"/>
          </a:xfrm>
        </p:spPr>
        <p:txBody>
          <a:bodyPr>
            <a:normAutofit/>
          </a:bodyPr>
          <a:lstStyle/>
          <a:p>
            <a:pPr algn="l"/>
            <a:r>
              <a:rPr lang="en-US" sz="2800" b="1" dirty="0" smtClean="0">
                <a:solidFill>
                  <a:schemeClr val="tx1"/>
                </a:solidFill>
                <a:latin typeface="Times New Roman" pitchFamily="18" charset="0"/>
                <a:cs typeface="Times New Roman" pitchFamily="18" charset="0"/>
              </a:rPr>
              <a:t>			Rotary </a:t>
            </a:r>
            <a:r>
              <a:rPr lang="en-US" sz="2800" b="1" dirty="0">
                <a:solidFill>
                  <a:schemeClr val="tx1"/>
                </a:solidFill>
                <a:latin typeface="Times New Roman" pitchFamily="18" charset="0"/>
                <a:cs typeface="Times New Roman" pitchFamily="18" charset="0"/>
              </a:rPr>
              <a:t>drilling</a:t>
            </a:r>
            <a:endParaRPr lang="en-US" sz="2800" dirty="0">
              <a:solidFill>
                <a:schemeClr val="tx1"/>
              </a:solidFill>
              <a:latin typeface="Times New Roman" pitchFamily="18" charset="0"/>
              <a:cs typeface="Times New Roman" pitchFamily="18" charset="0"/>
            </a:endParaRPr>
          </a:p>
          <a:p>
            <a:pPr algn="l"/>
            <a:r>
              <a:rPr lang="en-US" sz="800" dirty="0">
                <a:solidFill>
                  <a:schemeClr val="tx1"/>
                </a:solidFill>
                <a:latin typeface="Times New Roman" pitchFamily="18" charset="0"/>
                <a:cs typeface="Times New Roman" pitchFamily="18" charset="0"/>
              </a:rPr>
              <a:t> </a:t>
            </a:r>
          </a:p>
          <a:p>
            <a:pPr algn="l"/>
            <a:r>
              <a:rPr lang="en-US" sz="3000" dirty="0">
                <a:solidFill>
                  <a:schemeClr val="tx1"/>
                </a:solidFill>
                <a:latin typeface="Times New Roman" pitchFamily="18" charset="0"/>
                <a:cs typeface="Times New Roman" pitchFamily="18" charset="0"/>
              </a:rPr>
              <a:t>This drilling technique has three drilling parameters, thus;</a:t>
            </a:r>
          </a:p>
          <a:p>
            <a:pPr algn="l"/>
            <a:r>
              <a:rPr lang="en-US" sz="800" dirty="0">
                <a:solidFill>
                  <a:schemeClr val="tx1"/>
                </a:solidFill>
                <a:latin typeface="Times New Roman" pitchFamily="18" charset="0"/>
                <a:cs typeface="Times New Roman" pitchFamily="18" charset="0"/>
              </a:rPr>
              <a:t> </a:t>
            </a:r>
            <a:endParaRPr lang="en-US" sz="800" dirty="0" smtClean="0">
              <a:solidFill>
                <a:schemeClr val="tx1"/>
              </a:solidFill>
              <a:latin typeface="Times New Roman" pitchFamily="18" charset="0"/>
              <a:cs typeface="Times New Roman" pitchFamily="18" charset="0"/>
            </a:endParaRP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Rotation</a:t>
            </a:r>
          </a:p>
          <a:p>
            <a:pPr marL="457200" indent="-457200" algn="l">
              <a:buFont typeface="Wingdings" pitchFamily="2" charset="2"/>
              <a:buChar char="§"/>
            </a:pPr>
            <a:r>
              <a:rPr lang="en-US" sz="2800" dirty="0" smtClean="0">
                <a:solidFill>
                  <a:schemeClr val="tx1"/>
                </a:solidFill>
                <a:latin typeface="Times New Roman" pitchFamily="18" charset="0"/>
                <a:cs typeface="Times New Roman" pitchFamily="18" charset="0"/>
              </a:rPr>
              <a:t>Thrust</a:t>
            </a:r>
            <a:r>
              <a:rPr lang="en-US" sz="2800" dirty="0">
                <a:solidFill>
                  <a:schemeClr val="tx1"/>
                </a:solidFill>
                <a:latin typeface="Times New Roman" pitchFamily="18" charset="0"/>
                <a:cs typeface="Times New Roman" pitchFamily="18" charset="0"/>
              </a:rPr>
              <a:t>, and</a:t>
            </a:r>
          </a:p>
          <a:p>
            <a:pPr marL="457200" indent="-457200" algn="l">
              <a:buFont typeface="Wingdings" pitchFamily="2" charset="2"/>
              <a:buChar char="§"/>
            </a:pPr>
            <a:r>
              <a:rPr lang="en-US" sz="2800" dirty="0">
                <a:solidFill>
                  <a:schemeClr val="tx1"/>
                </a:solidFill>
                <a:latin typeface="Times New Roman" pitchFamily="18" charset="0"/>
                <a:cs typeface="Times New Roman" pitchFamily="18" charset="0"/>
              </a:rPr>
              <a:t>Flushing</a:t>
            </a:r>
          </a:p>
          <a:p>
            <a:pPr algn="l"/>
            <a:r>
              <a:rPr lang="en-US" sz="800" dirty="0">
                <a:solidFill>
                  <a:schemeClr val="tx1"/>
                </a:solidFill>
                <a:latin typeface="Times New Roman" pitchFamily="18" charset="0"/>
                <a:cs typeface="Times New Roman" pitchFamily="18" charset="0"/>
              </a:rPr>
              <a:t> </a:t>
            </a:r>
          </a:p>
          <a:p>
            <a:pPr algn="l"/>
            <a:r>
              <a:rPr lang="en-US" sz="2800" dirty="0">
                <a:solidFill>
                  <a:schemeClr val="tx1"/>
                </a:solidFill>
                <a:latin typeface="Times New Roman" pitchFamily="18" charset="0"/>
                <a:cs typeface="Times New Roman" pitchFamily="18" charset="0"/>
              </a:rPr>
              <a:t>When thrust advances bit inserts/buttons (e.g. cemented carbide buttons) into rock, torque will cause the bit to rotate in order to break the displaced rock in </a:t>
            </a:r>
            <a:r>
              <a:rPr lang="en-US" sz="2800" b="1" dirty="0">
                <a:solidFill>
                  <a:srgbClr val="C00000"/>
                </a:solidFill>
                <a:latin typeface="Times New Roman" pitchFamily="18" charset="0"/>
                <a:cs typeface="Times New Roman" pitchFamily="18" charset="0"/>
              </a:rPr>
              <a:t>shear</a:t>
            </a:r>
            <a:r>
              <a:rPr lang="en-US" sz="2800" dirty="0">
                <a:solidFill>
                  <a:schemeClr val="tx1"/>
                </a:solidFill>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21754321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609600"/>
          </a:xfrm>
        </p:spPr>
        <p:txBody>
          <a:bodyPr>
            <a:noAutofit/>
          </a:bodyPr>
          <a:lstStyle/>
          <a:p>
            <a:r>
              <a:rPr lang="en-US" sz="2800" b="1" dirty="0">
                <a:latin typeface="Times New Roman" pitchFamily="18" charset="0"/>
                <a:cs typeface="Times New Roman" pitchFamily="18" charset="0"/>
              </a:rPr>
              <a:t>Rotation</a:t>
            </a:r>
            <a:endParaRPr lang="en-US" sz="2800" dirty="0">
              <a:latin typeface="Times New Roman" pitchFamily="18" charset="0"/>
              <a:cs typeface="Times New Roman" pitchFamily="18" charset="0"/>
            </a:endParaRPr>
          </a:p>
        </p:txBody>
      </p:sp>
      <p:sp>
        <p:nvSpPr>
          <p:cNvPr id="3" name="Subtitle 2"/>
          <p:cNvSpPr>
            <a:spLocks noGrp="1"/>
          </p:cNvSpPr>
          <p:nvPr>
            <p:ph type="subTitle" idx="1"/>
          </p:nvPr>
        </p:nvSpPr>
        <p:spPr>
          <a:xfrm>
            <a:off x="304800" y="1447800"/>
            <a:ext cx="8458200" cy="2971800"/>
          </a:xfrm>
        </p:spPr>
        <p:txBody>
          <a:bodyPr>
            <a:normAutofit/>
          </a:bodyPr>
          <a:lstStyle/>
          <a:p>
            <a:pPr algn="l"/>
            <a:r>
              <a:rPr lang="en-US" sz="2800" dirty="0">
                <a:solidFill>
                  <a:schemeClr val="tx1"/>
                </a:solidFill>
                <a:latin typeface="Times New Roman" pitchFamily="18" charset="0"/>
                <a:cs typeface="Times New Roman" pitchFamily="18" charset="0"/>
              </a:rPr>
              <a:t>For a given hole size, bit torque generally increases with increase in thrust on the bit and with increased rock penetration by </a:t>
            </a:r>
            <a:r>
              <a:rPr lang="en-US" sz="2800" dirty="0" smtClean="0">
                <a:solidFill>
                  <a:schemeClr val="tx1"/>
                </a:solidFill>
                <a:latin typeface="Times New Roman" pitchFamily="18" charset="0"/>
                <a:cs typeface="Times New Roman" pitchFamily="18" charset="0"/>
              </a:rPr>
              <a:t>bit buttons.</a:t>
            </a:r>
          </a:p>
          <a:p>
            <a:pPr algn="l"/>
            <a:endParaRPr lang="en-US" sz="800" dirty="0">
              <a:solidFill>
                <a:schemeClr val="tx1"/>
              </a:solidFill>
              <a:latin typeface="Times New Roman" pitchFamily="18" charset="0"/>
              <a:cs typeface="Times New Roman" pitchFamily="18" charset="0"/>
            </a:endParaRPr>
          </a:p>
          <a:p>
            <a:pPr algn="l"/>
            <a:r>
              <a:rPr lang="en-US" sz="2800" dirty="0" smtClean="0">
                <a:solidFill>
                  <a:schemeClr val="tx1"/>
                </a:solidFill>
                <a:latin typeface="Times New Roman" pitchFamily="18" charset="0"/>
                <a:cs typeface="Times New Roman" pitchFamily="18" charset="0"/>
              </a:rPr>
              <a:t>Normally</a:t>
            </a:r>
            <a:r>
              <a:rPr lang="en-US" sz="2800" dirty="0">
                <a:solidFill>
                  <a:schemeClr val="tx1"/>
                </a:solidFill>
                <a:latin typeface="Times New Roman" pitchFamily="18" charset="0"/>
                <a:cs typeface="Times New Roman" pitchFamily="18" charset="0"/>
              </a:rPr>
              <a:t>, drills are designed to have a torque capability between 0.1356 and 0. 2712 per kg of </a:t>
            </a:r>
            <a:r>
              <a:rPr lang="en-US" sz="2800" dirty="0" smtClean="0">
                <a:solidFill>
                  <a:schemeClr val="tx1"/>
                </a:solidFill>
                <a:latin typeface="Times New Roman" pitchFamily="18" charset="0"/>
                <a:cs typeface="Times New Roman" pitchFamily="18" charset="0"/>
              </a:rPr>
              <a:t>thrust, </a:t>
            </a:r>
            <a:r>
              <a:rPr lang="en-US" sz="2800" dirty="0">
                <a:solidFill>
                  <a:schemeClr val="tx1"/>
                </a:solidFill>
                <a:latin typeface="Times New Roman" pitchFamily="18" charset="0"/>
                <a:cs typeface="Times New Roman" pitchFamily="18" charset="0"/>
              </a:rPr>
              <a:t>although in rotary drilling this amount is rarely necessary</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06798356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76200" y="685800"/>
            <a:ext cx="8229600" cy="609600"/>
          </a:xfrm>
        </p:spPr>
        <p:txBody>
          <a:bodyPr>
            <a:noAutofit/>
          </a:bodyPr>
          <a:lstStyle/>
          <a:p>
            <a:pPr algn="ctr"/>
            <a:r>
              <a:rPr lang="en-AU" sz="2800" b="1" dirty="0" smtClean="0">
                <a:latin typeface="Times New Roman" pitchFamily="18" charset="0"/>
                <a:cs typeface="Times New Roman" pitchFamily="18" charset="0"/>
              </a:rPr>
              <a:t>Fundamentals of rotary-percussive drilling</a:t>
            </a:r>
            <a:endParaRPr lang="ru-RU" sz="2800" b="1" dirty="0" smtClean="0">
              <a:latin typeface="Times New Roman" pitchFamily="18" charset="0"/>
              <a:cs typeface="Times New Roman" pitchFamily="18" charset="0"/>
            </a:endParaRPr>
          </a:p>
        </p:txBody>
      </p:sp>
      <p:sp>
        <p:nvSpPr>
          <p:cNvPr id="17413" name="Rectangle 3"/>
          <p:cNvSpPr>
            <a:spLocks noGrp="1" noChangeArrowheads="1"/>
          </p:cNvSpPr>
          <p:nvPr>
            <p:ph type="body" idx="1"/>
          </p:nvPr>
        </p:nvSpPr>
        <p:spPr>
          <a:xfrm>
            <a:off x="533400" y="1371600"/>
            <a:ext cx="6581804" cy="2133600"/>
          </a:xfrm>
        </p:spPr>
        <p:txBody>
          <a:bodyPr>
            <a:normAutofit/>
          </a:bodyPr>
          <a:lstStyle/>
          <a:p>
            <a:r>
              <a:rPr lang="en-AU" sz="2800" dirty="0" smtClean="0">
                <a:latin typeface="Times New Roman" pitchFamily="18" charset="0"/>
                <a:cs typeface="Times New Roman" pitchFamily="18" charset="0"/>
              </a:rPr>
              <a:t>Percussion</a:t>
            </a:r>
          </a:p>
          <a:p>
            <a:r>
              <a:rPr lang="en-AU" sz="2800" dirty="0" smtClean="0">
                <a:latin typeface="Times New Roman" pitchFamily="18" charset="0"/>
                <a:cs typeface="Times New Roman" pitchFamily="18" charset="0"/>
              </a:rPr>
              <a:t>Rotation</a:t>
            </a:r>
          </a:p>
          <a:p>
            <a:r>
              <a:rPr lang="en-AU" sz="2800" dirty="0" smtClean="0">
                <a:latin typeface="Times New Roman" pitchFamily="18" charset="0"/>
                <a:cs typeface="Times New Roman" pitchFamily="18" charset="0"/>
              </a:rPr>
              <a:t>Feed or thrust load</a:t>
            </a:r>
          </a:p>
          <a:p>
            <a:r>
              <a:rPr lang="en-AU" sz="2800" dirty="0" smtClean="0">
                <a:latin typeface="Times New Roman" pitchFamily="18" charset="0"/>
                <a:cs typeface="Times New Roman" pitchFamily="18" charset="0"/>
              </a:rPr>
              <a:t>Flushing</a:t>
            </a:r>
            <a:endParaRPr lang="en-AU" sz="3200" dirty="0" smtClean="0">
              <a:latin typeface="Times New Roman" pitchFamily="18" charset="0"/>
              <a:cs typeface="Times New Roman" pitchFamily="18" charset="0"/>
            </a:endParaRPr>
          </a:p>
        </p:txBody>
      </p:sp>
      <p:pic>
        <p:nvPicPr>
          <p:cNvPr id="6" name="Picture 5"/>
          <p:cNvPicPr>
            <a:picLocks noChangeAspect="1" noChangeArrowheads="1"/>
          </p:cNvPicPr>
          <p:nvPr/>
        </p:nvPicPr>
        <p:blipFill rotWithShape="1">
          <a:blip r:embed="rId3" cstate="print"/>
          <a:srcRect t="19067"/>
          <a:stretch/>
        </p:blipFill>
        <p:spPr bwMode="auto">
          <a:xfrm>
            <a:off x="228600" y="3581400"/>
            <a:ext cx="8375677" cy="2371878"/>
          </a:xfrm>
          <a:prstGeom prst="rect">
            <a:avLst/>
          </a:prstGeom>
          <a:noFill/>
          <a:ln w="9525">
            <a:noFill/>
            <a:miter lim="800000"/>
            <a:headEnd/>
            <a:tailEnd/>
          </a:ln>
        </p:spPr>
      </p:pic>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pPr>
              <a:defRPr/>
            </a:pPr>
            <a:fld id="{F03C708B-39DA-4561-A98D-F1BCC1AF0CB1}" type="slidenum">
              <a:rPr lang="en-AU" smtClean="0"/>
              <a:pPr>
                <a:defRPr/>
              </a:pPr>
              <a:t>46</a:t>
            </a:fld>
            <a:endParaRPr lang="en-AU"/>
          </a:p>
        </p:txBody>
      </p:sp>
    </p:spTree>
    <p:extLst>
      <p:ext uri="{BB962C8B-B14F-4D97-AF65-F5344CB8AC3E}">
        <p14:creationId xmlns:p14="http://schemas.microsoft.com/office/powerpoint/2010/main" val="185649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06425"/>
            <a:ext cx="8534400" cy="688975"/>
          </a:xfrm>
        </p:spPr>
        <p:txBody>
          <a:bodyPr>
            <a:normAutofit/>
          </a:bodyPr>
          <a:lstStyle/>
          <a:p>
            <a:r>
              <a:rPr lang="en-US" sz="2800" b="1" dirty="0" smtClean="0">
                <a:latin typeface="Times New Roman" pitchFamily="18" charset="0"/>
                <a:cs typeface="Times New Roman" pitchFamily="18" charset="0"/>
              </a:rPr>
              <a:t>Principles </a:t>
            </a:r>
            <a:r>
              <a:rPr lang="en-US" sz="2800" b="1" dirty="0">
                <a:latin typeface="Times New Roman" pitchFamily="18" charset="0"/>
                <a:cs typeface="Times New Roman" pitchFamily="18" charset="0"/>
              </a:rPr>
              <a:t>of mechanical rock penetration</a:t>
            </a:r>
            <a:endParaRPr lang="en-US" sz="2800" b="1" dirty="0"/>
          </a:p>
        </p:txBody>
      </p:sp>
      <p:sp>
        <p:nvSpPr>
          <p:cNvPr id="6" name="Title 1"/>
          <p:cNvSpPr txBox="1">
            <a:spLocks/>
          </p:cNvSpPr>
          <p:nvPr/>
        </p:nvSpPr>
        <p:spPr>
          <a:xfrm>
            <a:off x="304800" y="990600"/>
            <a:ext cx="8382000" cy="4191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10000"/>
              </a:lnSpc>
            </a:pPr>
            <a:r>
              <a:rPr lang="en-AU" sz="2800" dirty="0" smtClean="0">
                <a:latin typeface="Times New Roman" pitchFamily="18" charset="0"/>
                <a:cs typeface="Times New Roman" pitchFamily="18" charset="0"/>
              </a:rPr>
              <a:t>In mechanical rock penetration, the prime mover (drill) converts </a:t>
            </a:r>
            <a:r>
              <a:rPr lang="en-AU" sz="2800" dirty="0">
                <a:latin typeface="Times New Roman" pitchFamily="18" charset="0"/>
                <a:cs typeface="Times New Roman" pitchFamily="18" charset="0"/>
              </a:rPr>
              <a:t>the original form of energy into mechanical </a:t>
            </a:r>
            <a:r>
              <a:rPr lang="en-AU" sz="2800" dirty="0" smtClean="0">
                <a:latin typeface="Times New Roman" pitchFamily="18" charset="0"/>
                <a:cs typeface="Times New Roman" pitchFamily="18" charset="0"/>
              </a:rPr>
              <a:t>energy. The energy actuate </a:t>
            </a:r>
            <a:r>
              <a:rPr lang="en-AU" sz="2800" dirty="0">
                <a:latin typeface="Times New Roman" pitchFamily="18" charset="0"/>
                <a:cs typeface="Times New Roman" pitchFamily="18" charset="0"/>
              </a:rPr>
              <a:t>the </a:t>
            </a:r>
            <a:r>
              <a:rPr lang="en-AU" sz="2800" dirty="0" smtClean="0">
                <a:latin typeface="Times New Roman" pitchFamily="18" charset="0"/>
                <a:cs typeface="Times New Roman" pitchFamily="18" charset="0"/>
              </a:rPr>
              <a:t>system (force on the rock by the bit)</a:t>
            </a:r>
            <a:endParaRPr lang="en-AU" sz="2800" dirty="0">
              <a:latin typeface="Times New Roman" pitchFamily="18" charset="0"/>
              <a:cs typeface="Times New Roman" pitchFamily="18" charset="0"/>
            </a:endParaRPr>
          </a:p>
          <a:p>
            <a:pPr algn="l">
              <a:lnSpc>
                <a:spcPct val="110000"/>
              </a:lnSpc>
            </a:pPr>
            <a:endParaRPr lang="en-US" sz="800" dirty="0" smtClean="0">
              <a:latin typeface="Times New Roman" pitchFamily="18" charset="0"/>
              <a:cs typeface="Times New Roman" pitchFamily="18" charset="0"/>
            </a:endParaRPr>
          </a:p>
          <a:p>
            <a:pPr algn="l">
              <a:lnSpc>
                <a:spcPct val="110000"/>
              </a:lnSpc>
            </a:pPr>
            <a:r>
              <a:rPr lang="en-US" sz="2800" dirty="0" smtClean="0">
                <a:latin typeface="Times New Roman" pitchFamily="18" charset="0"/>
                <a:cs typeface="Times New Roman" pitchFamily="18" charset="0"/>
              </a:rPr>
              <a:t>Force            stress           strain (rock failure)</a:t>
            </a:r>
          </a:p>
          <a:p>
            <a:pPr algn="l">
              <a:lnSpc>
                <a:spcPct val="110000"/>
              </a:lnSpc>
            </a:pPr>
            <a:endParaRPr lang="en-US" sz="800" dirty="0">
              <a:latin typeface="Times New Roman" pitchFamily="18" charset="0"/>
              <a:cs typeface="Times New Roman" pitchFamily="18" charset="0"/>
            </a:endParaRPr>
          </a:p>
          <a:p>
            <a:pPr marL="457200" indent="-457200" algn="l">
              <a:lnSpc>
                <a:spcPct val="110000"/>
              </a:lnSpc>
              <a:buFont typeface="Wingdings" pitchFamily="2" charset="2"/>
              <a:buChar char="§"/>
            </a:pPr>
            <a:r>
              <a:rPr lang="en-US" sz="2800" dirty="0" smtClean="0">
                <a:latin typeface="Times New Roman" pitchFamily="18" charset="0"/>
                <a:cs typeface="Times New Roman" pitchFamily="18" charset="0"/>
              </a:rPr>
              <a:t>Enough energy to overcome the rock strength</a:t>
            </a:r>
          </a:p>
          <a:p>
            <a:pPr marL="457200" indent="-457200" algn="l">
              <a:lnSpc>
                <a:spcPct val="110000"/>
              </a:lnSpc>
              <a:buFont typeface="Wingdings" pitchFamily="2" charset="2"/>
              <a:buChar char="§"/>
            </a:pPr>
            <a:r>
              <a:rPr lang="en-US" sz="2800" dirty="0" smtClean="0">
                <a:latin typeface="Times New Roman" pitchFamily="18" charset="0"/>
                <a:cs typeface="Times New Roman" pitchFamily="18" charset="0"/>
              </a:rPr>
              <a:t>Rock strength depends on the rock properties</a:t>
            </a:r>
            <a:endParaRPr lang="en-US" sz="2800" dirty="0">
              <a:latin typeface="Times New Roman" pitchFamily="18" charset="0"/>
              <a:cs typeface="Times New Roman" pitchFamily="18" charset="0"/>
            </a:endParaRPr>
          </a:p>
        </p:txBody>
      </p:sp>
      <p:cxnSp>
        <p:nvCxnSpPr>
          <p:cNvPr id="4" name="Straight Arrow Connector 3"/>
          <p:cNvCxnSpPr/>
          <p:nvPr/>
        </p:nvCxnSpPr>
        <p:spPr>
          <a:xfrm>
            <a:off x="1371600" y="35814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24200" y="3581400"/>
            <a:ext cx="762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996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 y="420913"/>
            <a:ext cx="7010401" cy="567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705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228600"/>
            <a:ext cx="8610600" cy="1066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latin typeface="Times New Roman" pitchFamily="18" charset="0"/>
                <a:cs typeface="Times New Roman" pitchFamily="18" charset="0"/>
              </a:rPr>
              <a:t>Rock is brittle material, therefore breaks (ruptures) at point C (yield point)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723" y="1295786"/>
            <a:ext cx="5169877" cy="358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txBox="1">
            <a:spLocks/>
          </p:cNvSpPr>
          <p:nvPr/>
        </p:nvSpPr>
        <p:spPr>
          <a:xfrm>
            <a:off x="152400" y="4800600"/>
            <a:ext cx="86106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Wingdings" pitchFamily="2" charset="2"/>
              <a:buChar char="§"/>
            </a:pPr>
            <a:r>
              <a:rPr lang="en-US" sz="2800" dirty="0" smtClean="0">
                <a:latin typeface="Times New Roman" pitchFamily="18" charset="0"/>
                <a:cs typeface="Times New Roman" pitchFamily="18" charset="0"/>
              </a:rPr>
              <a:t>Hard rocks have higher Young’s Modulus therefore requires more energy to break than soft rock</a:t>
            </a:r>
          </a:p>
        </p:txBody>
      </p:sp>
    </p:spTree>
    <p:extLst>
      <p:ext uri="{BB962C8B-B14F-4D97-AF65-F5344CB8AC3E}">
        <p14:creationId xmlns:p14="http://schemas.microsoft.com/office/powerpoint/2010/main" val="2110057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05000" y="914400"/>
            <a:ext cx="4724400" cy="838200"/>
          </a:xfrm>
        </p:spPr>
        <p:txBody>
          <a:bodyPr>
            <a:noAutofit/>
          </a:bodyPr>
          <a:lstStyle/>
          <a:p>
            <a:r>
              <a:rPr lang="en-AU" sz="3200" b="1" dirty="0" smtClean="0"/>
              <a:t/>
            </a:r>
            <a:br>
              <a:rPr lang="en-AU" sz="3200" b="1" dirty="0" smtClean="0"/>
            </a:br>
            <a:r>
              <a:rPr lang="en-US" sz="3200"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Types of Rock</a:t>
            </a:r>
            <a:r>
              <a:rPr lang="en-AU" sz="2800" b="1" dirty="0" smtClean="0">
                <a:latin typeface="Times New Roman" pitchFamily="18" charset="0"/>
                <a:cs typeface="Times New Roman" pitchFamily="18" charset="0"/>
              </a:rPr>
              <a:t> Drills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AU" sz="3200" b="1" dirty="0" smtClean="0">
              <a:latin typeface="Times New Roman" pitchFamily="18" charset="0"/>
              <a:cs typeface="Times New Roman" pitchFamily="18" charset="0"/>
            </a:endParaRPr>
          </a:p>
        </p:txBody>
      </p:sp>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pPr>
              <a:defRPr/>
            </a:pPr>
            <a:fld id="{F03C708B-39DA-4561-A98D-F1BCC1AF0CB1}" type="slidenum">
              <a:rPr lang="en-AU" smtClean="0"/>
              <a:pPr>
                <a:defRPr/>
              </a:pPr>
              <a:t>5</a:t>
            </a:fld>
            <a:endParaRPr lang="en-AU"/>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76400"/>
            <a:ext cx="4352543" cy="3635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132618"/>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6172200" cy="685799"/>
          </a:xfrm>
        </p:spPr>
        <p:txBody>
          <a:bodyPr>
            <a:normAutofit fontScale="90000"/>
          </a:bodyPr>
          <a:lstStyle/>
          <a:p>
            <a:r>
              <a:rPr lang="en-AU" dirty="0" smtClean="0">
                <a:solidFill>
                  <a:srgbClr val="FF0000"/>
                </a:solidFill>
                <a:latin typeface="Arial" pitchFamily="34" charset="0"/>
                <a:cs typeface="Arial" pitchFamily="34" charset="0"/>
              </a:rPr>
              <a:t/>
            </a:r>
            <a:br>
              <a:rPr lang="en-AU" dirty="0" smtClean="0">
                <a:solidFill>
                  <a:srgbClr val="FF0000"/>
                </a:solidFill>
                <a:latin typeface="Arial" pitchFamily="34" charset="0"/>
                <a:cs typeface="Arial" pitchFamily="34" charset="0"/>
              </a:rPr>
            </a:br>
            <a:r>
              <a:rPr lang="en-AU" sz="3100" b="1" dirty="0" smtClean="0">
                <a:latin typeface="Times New Roman" pitchFamily="18" charset="0"/>
                <a:cs typeface="Times New Roman" pitchFamily="18" charset="0"/>
              </a:rPr>
              <a:t>The Flushing Fluid</a:t>
            </a:r>
            <a:r>
              <a:rPr lang="en-AU" sz="3100" b="1" dirty="0">
                <a:latin typeface="Times New Roman" pitchFamily="18" charset="0"/>
                <a:cs typeface="Times New Roman" pitchFamily="18" charset="0"/>
              </a:rPr>
              <a:t/>
            </a:r>
            <a:br>
              <a:rPr lang="en-AU" sz="3100" b="1" dirty="0">
                <a:latin typeface="Times New Roman" pitchFamily="18" charset="0"/>
                <a:cs typeface="Times New Roman" pitchFamily="18" charset="0"/>
              </a:rPr>
            </a:br>
            <a:endParaRPr lang="en-US" sz="3100" b="1" dirty="0">
              <a:latin typeface="Times New Roman" pitchFamily="18" charset="0"/>
              <a:cs typeface="Times New Roman" pitchFamily="18" charset="0"/>
            </a:endParaRPr>
          </a:p>
        </p:txBody>
      </p:sp>
      <p:sp>
        <p:nvSpPr>
          <p:cNvPr id="3" name="Subtitle 2"/>
          <p:cNvSpPr>
            <a:spLocks noGrp="1"/>
          </p:cNvSpPr>
          <p:nvPr>
            <p:ph type="subTitle" idx="1"/>
          </p:nvPr>
        </p:nvSpPr>
        <p:spPr>
          <a:xfrm>
            <a:off x="152400" y="1371600"/>
            <a:ext cx="8839200" cy="3429000"/>
          </a:xfrm>
        </p:spPr>
        <p:txBody>
          <a:bodyPr>
            <a:normAutofit/>
          </a:bodyPr>
          <a:lstStyle/>
          <a:p>
            <a:pPr algn="l"/>
            <a:r>
              <a:rPr lang="en-AU" sz="2800" dirty="0">
                <a:solidFill>
                  <a:schemeClr val="tx1"/>
                </a:solidFill>
                <a:latin typeface="Times New Roman" pitchFamily="18" charset="0"/>
                <a:cs typeface="Times New Roman" pitchFamily="18" charset="0"/>
              </a:rPr>
              <a:t>The </a:t>
            </a:r>
            <a:r>
              <a:rPr lang="en-AU" sz="2800" dirty="0" smtClean="0">
                <a:solidFill>
                  <a:schemeClr val="tx1"/>
                </a:solidFill>
                <a:latin typeface="Times New Roman" pitchFamily="18" charset="0"/>
                <a:cs typeface="Times New Roman" pitchFamily="18" charset="0"/>
              </a:rPr>
              <a:t>circulation fluid is the flushing medium which is supplied through the flushing-holes in the drill steel and distributed through flushing-holes in the bit front.</a:t>
            </a:r>
          </a:p>
          <a:p>
            <a:pPr algn="l"/>
            <a:endParaRPr lang="en-AU" sz="800" dirty="0">
              <a:solidFill>
                <a:schemeClr val="tx1"/>
              </a:solidFill>
              <a:latin typeface="Times New Roman" pitchFamily="18" charset="0"/>
              <a:cs typeface="Times New Roman" pitchFamily="18" charset="0"/>
            </a:endParaRPr>
          </a:p>
          <a:p>
            <a:pPr algn="l"/>
            <a:r>
              <a:rPr lang="en-AU" sz="2800" dirty="0" smtClean="0">
                <a:solidFill>
                  <a:schemeClr val="tx1"/>
                </a:solidFill>
                <a:latin typeface="Times New Roman" pitchFamily="18" charset="0"/>
                <a:cs typeface="Times New Roman" pitchFamily="18" charset="0"/>
              </a:rPr>
              <a:t>The front of the bit has space for flushing the cuttings or chips rearwards.</a:t>
            </a:r>
          </a:p>
          <a:p>
            <a:pPr algn="l"/>
            <a:endParaRPr lang="en-AU" sz="800" dirty="0">
              <a:solidFill>
                <a:schemeClr val="tx1"/>
              </a:solidFill>
              <a:latin typeface="Times New Roman" pitchFamily="18" charset="0"/>
              <a:cs typeface="Times New Roman" pitchFamily="18" charset="0"/>
            </a:endParaRPr>
          </a:p>
          <a:p>
            <a:pPr algn="l"/>
            <a:r>
              <a:rPr lang="en-AU" sz="2800" dirty="0" smtClean="0">
                <a:solidFill>
                  <a:schemeClr val="tx1"/>
                </a:solidFill>
                <a:latin typeface="Times New Roman" pitchFamily="18" charset="0"/>
                <a:cs typeface="Times New Roman" pitchFamily="18" charset="0"/>
              </a:rPr>
              <a:t>The flushing medium may be air, water or mud. </a:t>
            </a:r>
          </a:p>
        </p:txBody>
      </p:sp>
    </p:spTree>
    <p:extLst>
      <p:ext uri="{BB962C8B-B14F-4D97-AF65-F5344CB8AC3E}">
        <p14:creationId xmlns:p14="http://schemas.microsoft.com/office/powerpoint/2010/main" val="1819537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57201"/>
            <a:ext cx="5638800" cy="533399"/>
          </a:xfrm>
        </p:spPr>
        <p:txBody>
          <a:bodyPr>
            <a:noAutofit/>
          </a:bodyPr>
          <a:lstStyle/>
          <a:p>
            <a:r>
              <a:rPr lang="en-US" sz="2800" b="1" dirty="0" smtClean="0">
                <a:latin typeface="Times New Roman" pitchFamily="18" charset="0"/>
                <a:cs typeface="Times New Roman" pitchFamily="18" charset="0"/>
              </a:rPr>
              <a:t>Principle of Drilling Fluid </a:t>
            </a:r>
            <a:endParaRPr lang="en-US" sz="28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142999"/>
            <a:ext cx="3657600" cy="4373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uttings in Circulating Driling Fluids"/>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143000"/>
            <a:ext cx="2438400" cy="4370388"/>
          </a:xfrm>
          <a:prstGeom prst="rect">
            <a:avLst/>
          </a:prstGeom>
          <a:noFill/>
          <a:ln>
            <a:noFill/>
          </a:ln>
        </p:spPr>
      </p:pic>
    </p:spTree>
    <p:extLst>
      <p:ext uri="{BB962C8B-B14F-4D97-AF65-F5344CB8AC3E}">
        <p14:creationId xmlns:p14="http://schemas.microsoft.com/office/powerpoint/2010/main" val="6336214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1"/>
            <a:ext cx="4038600" cy="761999"/>
          </a:xfrm>
        </p:spPr>
        <p:txBody>
          <a:bodyPr>
            <a:normAutofit fontScale="90000"/>
          </a:bodyPr>
          <a:lstStyle/>
          <a:p>
            <a:r>
              <a:rPr lang="en-AU" dirty="0" smtClean="0">
                <a:solidFill>
                  <a:srgbClr val="FF0000"/>
                </a:solidFill>
                <a:latin typeface="Arial" pitchFamily="34" charset="0"/>
                <a:cs typeface="Arial" pitchFamily="34" charset="0"/>
              </a:rPr>
              <a:t/>
            </a:r>
            <a:br>
              <a:rPr lang="en-AU" dirty="0" smtClean="0">
                <a:solidFill>
                  <a:srgbClr val="FF0000"/>
                </a:solidFill>
                <a:latin typeface="Arial" pitchFamily="34" charset="0"/>
                <a:cs typeface="Arial" pitchFamily="34" charset="0"/>
              </a:rPr>
            </a:br>
            <a:r>
              <a:rPr lang="en-AU" sz="3100" b="1" dirty="0" smtClean="0">
                <a:latin typeface="Times New Roman" pitchFamily="18" charset="0"/>
                <a:cs typeface="Times New Roman" pitchFamily="18" charset="0"/>
              </a:rPr>
              <a:t>The Circulation Fluid</a:t>
            </a:r>
            <a:r>
              <a:rPr lang="en-AU" sz="3100" dirty="0">
                <a:latin typeface="Times New Roman" pitchFamily="18" charset="0"/>
                <a:cs typeface="Times New Roman" pitchFamily="18" charset="0"/>
              </a:rPr>
              <a:t/>
            </a:r>
            <a:br>
              <a:rPr lang="en-AU" sz="3100" dirty="0">
                <a:latin typeface="Times New Roman" pitchFamily="18" charset="0"/>
                <a:cs typeface="Times New Roman" pitchFamily="18" charset="0"/>
              </a:rPr>
            </a:br>
            <a:endParaRPr lang="en-US" sz="3100" dirty="0">
              <a:latin typeface="Times New Roman" pitchFamily="18" charset="0"/>
              <a:cs typeface="Times New Roman" pitchFamily="18" charset="0"/>
            </a:endParaRPr>
          </a:p>
        </p:txBody>
      </p:sp>
      <p:sp>
        <p:nvSpPr>
          <p:cNvPr id="3" name="Subtitle 2"/>
          <p:cNvSpPr>
            <a:spLocks noGrp="1"/>
          </p:cNvSpPr>
          <p:nvPr>
            <p:ph type="subTitle" idx="1"/>
          </p:nvPr>
        </p:nvSpPr>
        <p:spPr>
          <a:xfrm>
            <a:off x="914400" y="1447800"/>
            <a:ext cx="7696200" cy="3810000"/>
          </a:xfrm>
        </p:spPr>
        <p:txBody>
          <a:bodyPr>
            <a:normAutofit/>
          </a:bodyPr>
          <a:lstStyle/>
          <a:p>
            <a:pPr marL="457200" indent="-457200" algn="l">
              <a:buFont typeface="Wingdings" pitchFamily="2" charset="2"/>
              <a:buChar char="§"/>
            </a:pPr>
            <a:r>
              <a:rPr lang="en-AU" sz="2800" dirty="0" smtClean="0">
                <a:solidFill>
                  <a:schemeClr val="tx1"/>
                </a:solidFill>
                <a:latin typeface="Times New Roman" pitchFamily="18" charset="0"/>
                <a:cs typeface="Times New Roman" pitchFamily="18" charset="0"/>
              </a:rPr>
              <a:t>Cleans </a:t>
            </a:r>
            <a:r>
              <a:rPr lang="en-AU" sz="2800" dirty="0">
                <a:solidFill>
                  <a:schemeClr val="tx1"/>
                </a:solidFill>
                <a:latin typeface="Times New Roman" pitchFamily="18" charset="0"/>
                <a:cs typeface="Times New Roman" pitchFamily="18" charset="0"/>
              </a:rPr>
              <a:t>the </a:t>
            </a:r>
            <a:r>
              <a:rPr lang="en-AU" sz="2800" dirty="0" smtClean="0">
                <a:solidFill>
                  <a:schemeClr val="tx1"/>
                </a:solidFill>
                <a:latin typeface="Times New Roman" pitchFamily="18" charset="0"/>
                <a:cs typeface="Times New Roman" pitchFamily="18" charset="0"/>
              </a:rPr>
              <a:t>hole</a:t>
            </a:r>
          </a:p>
          <a:p>
            <a:pPr marL="457200" indent="-457200" algn="l">
              <a:buFont typeface="Wingdings" pitchFamily="2" charset="2"/>
              <a:buChar char="§"/>
            </a:pPr>
            <a:r>
              <a:rPr lang="en-AU" sz="2800" dirty="0" smtClean="0">
                <a:solidFill>
                  <a:schemeClr val="tx1"/>
                </a:solidFill>
                <a:latin typeface="Times New Roman" pitchFamily="18" charset="0"/>
                <a:cs typeface="Times New Roman" pitchFamily="18" charset="0"/>
              </a:rPr>
              <a:t>Cools </a:t>
            </a:r>
            <a:r>
              <a:rPr lang="en-AU" sz="2800" dirty="0">
                <a:solidFill>
                  <a:schemeClr val="tx1"/>
                </a:solidFill>
                <a:latin typeface="Times New Roman" pitchFamily="18" charset="0"/>
                <a:cs typeface="Times New Roman" pitchFamily="18" charset="0"/>
              </a:rPr>
              <a:t>the bit </a:t>
            </a:r>
            <a:r>
              <a:rPr lang="en-AU" sz="2800" dirty="0" smtClean="0">
                <a:solidFill>
                  <a:schemeClr val="tx1"/>
                </a:solidFill>
                <a:latin typeface="Times New Roman" pitchFamily="18" charset="0"/>
                <a:cs typeface="Times New Roman" pitchFamily="18" charset="0"/>
              </a:rPr>
              <a:t>and</a:t>
            </a:r>
          </a:p>
          <a:p>
            <a:pPr marL="457200" indent="-457200" algn="l">
              <a:buFont typeface="Wingdings" pitchFamily="2" charset="2"/>
              <a:buChar char="§"/>
            </a:pPr>
            <a:r>
              <a:rPr lang="en-AU" sz="2800" dirty="0" smtClean="0">
                <a:solidFill>
                  <a:schemeClr val="tx1"/>
                </a:solidFill>
                <a:latin typeface="Times New Roman" pitchFamily="18" charset="0"/>
                <a:cs typeface="Times New Roman" pitchFamily="18" charset="0"/>
              </a:rPr>
              <a:t>Stabilises </a:t>
            </a:r>
            <a:r>
              <a:rPr lang="en-AU" sz="2800" dirty="0">
                <a:solidFill>
                  <a:schemeClr val="tx1"/>
                </a:solidFill>
                <a:latin typeface="Times New Roman" pitchFamily="18" charset="0"/>
                <a:cs typeface="Times New Roman" pitchFamily="18" charset="0"/>
              </a:rPr>
              <a:t>the </a:t>
            </a:r>
            <a:r>
              <a:rPr lang="en-AU" sz="2800" dirty="0" smtClean="0">
                <a:solidFill>
                  <a:schemeClr val="tx1"/>
                </a:solidFill>
                <a:latin typeface="Times New Roman" pitchFamily="18" charset="0"/>
                <a:cs typeface="Times New Roman" pitchFamily="18" charset="0"/>
              </a:rPr>
              <a:t>hole</a:t>
            </a:r>
          </a:p>
          <a:p>
            <a:pPr marL="457200" indent="-457200" algn="l">
              <a:buFont typeface="Wingdings" pitchFamily="2" charset="2"/>
              <a:buChar char="§"/>
            </a:pPr>
            <a:r>
              <a:rPr lang="en-AU" sz="2800" dirty="0" smtClean="0">
                <a:solidFill>
                  <a:schemeClr val="tx1"/>
                </a:solidFill>
                <a:latin typeface="Times New Roman" pitchFamily="18" charset="0"/>
                <a:cs typeface="Times New Roman" pitchFamily="18" charset="0"/>
              </a:rPr>
              <a:t>Supports the penetration through removal of cuttings</a:t>
            </a:r>
          </a:p>
          <a:p>
            <a:pPr algn="l"/>
            <a:r>
              <a:rPr lang="en-AU" sz="2800" dirty="0" smtClean="0">
                <a:solidFill>
                  <a:schemeClr val="tx1"/>
                </a:solidFill>
                <a:latin typeface="Times New Roman" pitchFamily="18" charset="0"/>
                <a:cs typeface="Times New Roman" pitchFamily="18" charset="0"/>
              </a:rPr>
              <a:t>Air</a:t>
            </a:r>
            <a:r>
              <a:rPr lang="en-AU" sz="2800" dirty="0">
                <a:solidFill>
                  <a:schemeClr val="tx1"/>
                </a:solidFill>
                <a:latin typeface="Times New Roman" pitchFamily="18" charset="0"/>
                <a:cs typeface="Times New Roman" pitchFamily="18" charset="0"/>
              </a:rPr>
              <a:t>, water or sometimes mud is used for this </a:t>
            </a:r>
            <a:r>
              <a:rPr lang="en-AU" sz="2800" dirty="0" smtClean="0">
                <a:solidFill>
                  <a:schemeClr val="tx1"/>
                </a:solidFill>
                <a:latin typeface="Times New Roman" pitchFamily="18" charset="0"/>
                <a:cs typeface="Times New Roman" pitchFamily="18" charset="0"/>
              </a:rPr>
              <a:t>purpose.</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77835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1676400"/>
            <a:ext cx="3276600" cy="762000"/>
          </a:xfrm>
        </p:spPr>
        <p:txBody>
          <a:bodyPr>
            <a:normAutofit/>
          </a:bodyPr>
          <a:lstStyle/>
          <a:p>
            <a:r>
              <a:rPr lang="en-US" sz="2800" b="1" dirty="0" smtClean="0">
                <a:solidFill>
                  <a:schemeClr val="tx1"/>
                </a:solidFill>
                <a:latin typeface="Times New Roman" pitchFamily="18" charset="0"/>
                <a:cs typeface="Times New Roman" pitchFamily="18" charset="0"/>
              </a:rPr>
              <a:t>Tutorial Questions</a:t>
            </a:r>
            <a:endParaRPr lang="en-US" sz="2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807803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304800"/>
            <a:ext cx="8991600" cy="6553200"/>
          </a:xfrm>
        </p:spPr>
        <p:txBody>
          <a:bodyPr>
            <a:normAutofit/>
          </a:bodyPr>
          <a:lstStyle/>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Drilling technology has evolved from hand held pneumatic machines to automated drilling equipment. Explain how advanced drilling methods have affected the hole characteristics</a:t>
            </a:r>
          </a:p>
          <a:p>
            <a:pPr marL="514350" indent="-514350" algn="l">
              <a:buFont typeface="+mj-lt"/>
              <a:buAutoNum type="arabicPeriod"/>
            </a:pPr>
            <a:endParaRPr lang="en-US" sz="800" dirty="0" smtClean="0">
              <a:solidFill>
                <a:schemeClr val="tx1"/>
              </a:solidFill>
              <a:latin typeface="Times New Roman" pitchFamily="18" charset="0"/>
              <a:cs typeface="Times New Roman" pitchFamily="18" charset="0"/>
            </a:endParaRPr>
          </a:p>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Explain the principles of percussive and rotary drilling</a:t>
            </a:r>
          </a:p>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Explain how </a:t>
            </a:r>
            <a:r>
              <a:rPr lang="en-US" sz="2800" dirty="0">
                <a:solidFill>
                  <a:schemeClr val="tx1"/>
                </a:solidFill>
                <a:latin typeface="Times New Roman" pitchFamily="18" charset="0"/>
                <a:cs typeface="Times New Roman" pitchFamily="18" charset="0"/>
              </a:rPr>
              <a:t>uniaxial compressive strength and Young’s modulus  affect rock penetration rate</a:t>
            </a:r>
            <a:endParaRPr lang="en-US" sz="1200" dirty="0">
              <a:solidFill>
                <a:schemeClr val="tx1"/>
              </a:solidFill>
              <a:latin typeface="Times New Roman" pitchFamily="18" charset="0"/>
              <a:cs typeface="Times New Roman" pitchFamily="18" charset="0"/>
            </a:endParaRPr>
          </a:p>
          <a:p>
            <a:pPr marL="514350" indent="-514350" algn="l">
              <a:buFont typeface="+mj-lt"/>
              <a:buAutoNum type="arabicPeriod"/>
            </a:pPr>
            <a:endParaRPr lang="en-US" sz="800" dirty="0" smtClean="0">
              <a:solidFill>
                <a:schemeClr val="tx1"/>
              </a:solidFill>
              <a:latin typeface="Times New Roman" pitchFamily="18" charset="0"/>
              <a:cs typeface="Times New Roman" pitchFamily="18" charset="0"/>
            </a:endParaRPr>
          </a:p>
          <a:p>
            <a:pPr marL="514350" indent="-514350" algn="l">
              <a:buFont typeface="+mj-lt"/>
              <a:buAutoNum type="arabicPeriod"/>
            </a:pPr>
            <a:r>
              <a:rPr lang="en-US" sz="2800" dirty="0" smtClean="0">
                <a:solidFill>
                  <a:schemeClr val="tx1"/>
                </a:solidFill>
                <a:latin typeface="Times New Roman" pitchFamily="18" charset="0"/>
                <a:cs typeface="Times New Roman" pitchFamily="18" charset="0"/>
              </a:rPr>
              <a:t>With </a:t>
            </a:r>
            <a:r>
              <a:rPr lang="en-US" sz="2800" dirty="0">
                <a:solidFill>
                  <a:schemeClr val="tx1"/>
                </a:solidFill>
                <a:latin typeface="Times New Roman" pitchFamily="18" charset="0"/>
                <a:cs typeface="Times New Roman" pitchFamily="18" charset="0"/>
              </a:rPr>
              <a:t>reference to mechanical rock penetration, describe the functions of:</a:t>
            </a:r>
          </a:p>
          <a:p>
            <a:pPr marL="971550" lvl="1" indent="-514350" algn="l">
              <a:buFont typeface="+mj-lt"/>
              <a:buAutoNum type="alphaLcParenR"/>
            </a:pPr>
            <a:r>
              <a:rPr lang="en-US" dirty="0">
                <a:solidFill>
                  <a:schemeClr val="tx1"/>
                </a:solidFill>
                <a:latin typeface="Times New Roman" pitchFamily="18" charset="0"/>
                <a:cs typeface="Times New Roman" pitchFamily="18" charset="0"/>
              </a:rPr>
              <a:t>Drill </a:t>
            </a:r>
          </a:p>
          <a:p>
            <a:pPr marL="971550" lvl="1" indent="-514350" algn="l">
              <a:buFont typeface="+mj-lt"/>
              <a:buAutoNum type="alphaLcParenR"/>
            </a:pPr>
            <a:r>
              <a:rPr lang="en-US" dirty="0">
                <a:solidFill>
                  <a:schemeClr val="tx1"/>
                </a:solidFill>
                <a:latin typeface="Times New Roman" pitchFamily="18" charset="0"/>
                <a:cs typeface="Times New Roman" pitchFamily="18" charset="0"/>
              </a:rPr>
              <a:t>Rod</a:t>
            </a:r>
          </a:p>
          <a:p>
            <a:pPr marL="971550" lvl="1" indent="-514350" algn="l">
              <a:buFont typeface="+mj-lt"/>
              <a:buAutoNum type="alphaLcParenR"/>
            </a:pPr>
            <a:r>
              <a:rPr lang="en-US" dirty="0">
                <a:solidFill>
                  <a:schemeClr val="tx1"/>
                </a:solidFill>
                <a:latin typeface="Times New Roman" pitchFamily="18" charset="0"/>
                <a:cs typeface="Times New Roman" pitchFamily="18" charset="0"/>
              </a:rPr>
              <a:t>Circulation fluid</a:t>
            </a:r>
            <a:endParaRPr lang="en-US" dirty="0">
              <a:latin typeface="Times New Roman" pitchFamily="18" charset="0"/>
              <a:cs typeface="Times New Roman" pitchFamily="18" charset="0"/>
            </a:endParaRPr>
          </a:p>
          <a:p>
            <a:pPr marL="514350" indent="-514350" algn="l">
              <a:lnSpc>
                <a:spcPct val="150000"/>
              </a:lnSpc>
              <a:buFont typeface="+mj-lt"/>
              <a:buAutoNum type="arabicPeriod"/>
            </a:pPr>
            <a:endParaRPr lang="en-US" sz="2800" dirty="0" smtClean="0">
              <a:solidFill>
                <a:schemeClr val="tx1"/>
              </a:solidFill>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463F3626-E6F2-4E45-933A-B89872EA1FD0}" type="slidenum">
              <a:rPr lang="en-US" smtClean="0"/>
              <a:pPr/>
              <a:t>54</a:t>
            </a:fld>
            <a:endParaRPr lang="en-US"/>
          </a:p>
        </p:txBody>
      </p:sp>
    </p:spTree>
    <p:extLst>
      <p:ext uri="{BB962C8B-B14F-4D97-AF65-F5344CB8AC3E}">
        <p14:creationId xmlns:p14="http://schemas.microsoft.com/office/powerpoint/2010/main" val="182829330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85800"/>
            <a:ext cx="6934200" cy="685800"/>
          </a:xfrm>
        </p:spPr>
        <p:txBody>
          <a:bodyPr>
            <a:normAutofit/>
          </a:bodyPr>
          <a:lstStyle/>
          <a:p>
            <a:r>
              <a:rPr lang="en-US" sz="2800" b="1" dirty="0" smtClean="0">
                <a:latin typeface="Arial" pitchFamily="34" charset="0"/>
                <a:cs typeface="Arial" pitchFamily="34" charset="0"/>
              </a:rPr>
              <a:t>Q5.</a:t>
            </a:r>
            <a:r>
              <a:rPr lang="en-US" sz="2800" dirty="0" smtClean="0">
                <a:latin typeface="Arial" pitchFamily="34" charset="0"/>
                <a:cs typeface="Arial" pitchFamily="34" charset="0"/>
              </a:rPr>
              <a:t>	Name the following drilling bits</a:t>
            </a:r>
            <a:endParaRPr lang="en-US" sz="2800" dirty="0">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5977"/>
          <a:stretch/>
        </p:blipFill>
        <p:spPr bwMode="auto">
          <a:xfrm>
            <a:off x="0" y="1828800"/>
            <a:ext cx="1752601" cy="312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455" t="4551" r="51609" b="42620"/>
          <a:stretch/>
        </p:blipFill>
        <p:spPr bwMode="auto">
          <a:xfrm>
            <a:off x="1828800" y="1667598"/>
            <a:ext cx="1600200" cy="2918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827" t="6015" r="6096" b="5139"/>
          <a:stretch/>
        </p:blipFill>
        <p:spPr bwMode="auto">
          <a:xfrm>
            <a:off x="3505200" y="1724891"/>
            <a:ext cx="1905000" cy="353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24950" b="13838"/>
          <a:stretch/>
        </p:blipFill>
        <p:spPr bwMode="auto">
          <a:xfrm rot="5400000">
            <a:off x="4381499" y="2628902"/>
            <a:ext cx="3962402" cy="190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Image result for diamond core drill bit images"/>
          <p:cNvPicPr/>
          <p:nvPr/>
        </p:nvPicPr>
        <p:blipFill>
          <a:blip r:embed="rId6">
            <a:extLst>
              <a:ext uri="{28A0092B-C50C-407E-A947-70E740481C1C}">
                <a14:useLocalDpi xmlns:a14="http://schemas.microsoft.com/office/drawing/2010/main" val="0"/>
              </a:ext>
            </a:extLst>
          </a:blip>
          <a:srcRect/>
          <a:stretch>
            <a:fillRect/>
          </a:stretch>
        </p:blipFill>
        <p:spPr bwMode="auto">
          <a:xfrm>
            <a:off x="7239000" y="1846262"/>
            <a:ext cx="1905000" cy="2497138"/>
          </a:xfrm>
          <a:prstGeom prst="rect">
            <a:avLst/>
          </a:prstGeom>
          <a:noFill/>
          <a:ln>
            <a:noFill/>
          </a:ln>
        </p:spPr>
      </p:pic>
      <p:sp>
        <p:nvSpPr>
          <p:cNvPr id="10" name="Title 1"/>
          <p:cNvSpPr txBox="1">
            <a:spLocks/>
          </p:cNvSpPr>
          <p:nvPr/>
        </p:nvSpPr>
        <p:spPr>
          <a:xfrm>
            <a:off x="228600" y="1295403"/>
            <a:ext cx="8382000" cy="68579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1                     2                    3                      4                     5 </a:t>
            </a:r>
            <a:endParaRPr lang="en-US" sz="2800" dirty="0"/>
          </a:p>
        </p:txBody>
      </p:sp>
    </p:spTree>
    <p:extLst>
      <p:ext uri="{BB962C8B-B14F-4D97-AF65-F5344CB8AC3E}">
        <p14:creationId xmlns:p14="http://schemas.microsoft.com/office/powerpoint/2010/main" val="3093733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838200"/>
            <a:ext cx="8763000" cy="2590800"/>
          </a:xfrm>
        </p:spPr>
        <p:txBody>
          <a:bodyPr>
            <a:noAutofit/>
          </a:bodyPr>
          <a:lstStyle/>
          <a:p>
            <a:pPr lvl="0" algn="l"/>
            <a:r>
              <a:rPr lang="en-US" sz="2800" b="1" dirty="0" smtClean="0">
                <a:solidFill>
                  <a:schemeClr val="tx1"/>
                </a:solidFill>
                <a:latin typeface="Times New Roman" pitchFamily="18" charset="0"/>
                <a:cs typeface="Times New Roman" pitchFamily="18" charset="0"/>
              </a:rPr>
              <a:t>Q6.</a:t>
            </a:r>
            <a:r>
              <a:rPr lang="en-US" sz="2800" dirty="0" smtClean="0">
                <a:solidFill>
                  <a:schemeClr val="tx1"/>
                </a:solidFill>
                <a:latin typeface="Times New Roman" pitchFamily="18" charset="0"/>
                <a:cs typeface="Times New Roman" pitchFamily="18" charset="0"/>
              </a:rPr>
              <a:t> In </a:t>
            </a:r>
            <a:r>
              <a:rPr lang="en-US" sz="2800" dirty="0">
                <a:solidFill>
                  <a:schemeClr val="tx1"/>
                </a:solidFill>
                <a:latin typeface="Times New Roman" pitchFamily="18" charset="0"/>
                <a:cs typeface="Times New Roman" pitchFamily="18" charset="0"/>
              </a:rPr>
              <a:t>rock drilling, force of 15kN is applied on two circular bits with diameters 0.15m and 0.3m, calculate:</a:t>
            </a:r>
          </a:p>
          <a:p>
            <a:pPr marL="514350" lvl="0" indent="-514350" algn="l">
              <a:buAutoNum type="alphaLcParenR"/>
            </a:pP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stresses produced by each bit on the rock</a:t>
            </a:r>
          </a:p>
          <a:p>
            <a:pPr marL="514350" lvl="0" indent="-514350" algn="l">
              <a:buAutoNum type="alphaLcParenR"/>
            </a:pPr>
            <a:r>
              <a:rPr lang="en-US" sz="2800" dirty="0">
                <a:solidFill>
                  <a:schemeClr val="tx1"/>
                </a:solidFill>
                <a:latin typeface="Times New Roman" pitchFamily="18" charset="0"/>
                <a:cs typeface="Times New Roman" pitchFamily="18" charset="0"/>
              </a:rPr>
              <a:t>Make comments on stresses produced</a:t>
            </a:r>
          </a:p>
          <a:p>
            <a:pPr marL="514350" lvl="0" indent="-514350" algn="l">
              <a:buAutoNum type="alphaLcParenR"/>
            </a:pPr>
            <a:r>
              <a:rPr lang="en-US" sz="2800" dirty="0">
                <a:solidFill>
                  <a:schemeClr val="tx1"/>
                </a:solidFill>
                <a:latin typeface="Times New Roman" pitchFamily="18" charset="0"/>
                <a:cs typeface="Times New Roman" pitchFamily="18" charset="0"/>
              </a:rPr>
              <a:t>Which bit has high penetration </a:t>
            </a:r>
            <a:r>
              <a:rPr lang="en-US" sz="2800" dirty="0" smtClean="0">
                <a:solidFill>
                  <a:schemeClr val="tx1"/>
                </a:solidFill>
                <a:latin typeface="Times New Roman" pitchFamily="18" charset="0"/>
                <a:cs typeface="Times New Roman" pitchFamily="18" charset="0"/>
              </a:rPr>
              <a:t>rate</a:t>
            </a:r>
          </a:p>
          <a:p>
            <a:pPr marL="514350" lvl="0" indent="-514350" algn="l">
              <a:buAutoNum type="alphaLcParenR"/>
            </a:pPr>
            <a:endParaRPr lang="en-US" sz="1200" dirty="0">
              <a:solidFill>
                <a:schemeClr val="tx1"/>
              </a:solidFill>
              <a:latin typeface="Times New Roman" pitchFamily="18" charset="0"/>
              <a:cs typeface="Times New Roman" pitchFamily="18" charset="0"/>
            </a:endParaRPr>
          </a:p>
          <a:p>
            <a:pPr lvl="0" algn="l"/>
            <a:endParaRPr lang="en-US" sz="2800" dirty="0">
              <a:solidFill>
                <a:schemeClr val="tx1"/>
              </a:solidFill>
              <a:latin typeface="Arial" pitchFamily="34" charset="0"/>
              <a:cs typeface="Arial" pitchFamily="34" charset="0"/>
            </a:endParaRPr>
          </a:p>
          <a:p>
            <a:pPr algn="l"/>
            <a:endParaRPr lang="en-US" sz="1400" dirty="0" smtClean="0">
              <a:solidFill>
                <a:schemeClr val="tx1"/>
              </a:solidFill>
              <a:latin typeface="Arial" pitchFamily="34" charset="0"/>
              <a:cs typeface="Arial" pitchFamily="34" charset="0"/>
            </a:endParaRPr>
          </a:p>
        </p:txBody>
      </p:sp>
      <p:pic>
        <p:nvPicPr>
          <p:cNvPr id="4"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43001" y="3657600"/>
            <a:ext cx="5562600" cy="1963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5358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533400"/>
            <a:ext cx="8610600" cy="5867400"/>
          </a:xfrm>
        </p:spPr>
        <p:txBody>
          <a:bodyPr>
            <a:normAutofit fontScale="77500" lnSpcReduction="20000"/>
          </a:bodyPr>
          <a:lstStyle/>
          <a:p>
            <a:pPr lvl="0" algn="l"/>
            <a:r>
              <a:rPr lang="en-US" sz="3600" b="1" dirty="0" smtClean="0">
                <a:solidFill>
                  <a:schemeClr val="tx1"/>
                </a:solidFill>
                <a:latin typeface="Times New Roman" pitchFamily="18" charset="0"/>
                <a:cs typeface="Times New Roman" pitchFamily="18" charset="0"/>
              </a:rPr>
              <a:t>Question 7. </a:t>
            </a:r>
          </a:p>
          <a:p>
            <a:pPr lvl="0" algn="l"/>
            <a:r>
              <a:rPr lang="en-US" sz="3600" dirty="0" smtClean="0">
                <a:solidFill>
                  <a:schemeClr val="tx1"/>
                </a:solidFill>
                <a:latin typeface="Times New Roman" pitchFamily="18" charset="0"/>
                <a:cs typeface="Times New Roman" pitchFamily="18" charset="0"/>
              </a:rPr>
              <a:t>Calculate the required bits, rods, coupling sleeves, shank adapters and production in </a:t>
            </a:r>
            <a:r>
              <a:rPr lang="en-US" sz="3600" dirty="0" err="1" smtClean="0">
                <a:solidFill>
                  <a:schemeClr val="tx1"/>
                </a:solidFill>
                <a:latin typeface="Times New Roman" pitchFamily="18" charset="0"/>
                <a:cs typeface="Times New Roman" pitchFamily="18" charset="0"/>
              </a:rPr>
              <a:t>tonnes</a:t>
            </a:r>
            <a:r>
              <a:rPr lang="en-US" sz="3600" dirty="0" smtClean="0">
                <a:solidFill>
                  <a:schemeClr val="tx1"/>
                </a:solidFill>
                <a:latin typeface="Times New Roman" pitchFamily="18" charset="0"/>
                <a:cs typeface="Times New Roman" pitchFamily="18" charset="0"/>
              </a:rPr>
              <a:t> given:</a:t>
            </a:r>
          </a:p>
          <a:p>
            <a:pPr algn="l"/>
            <a:endParaRPr lang="en-US" sz="1500" dirty="0" smtClean="0">
              <a:solidFill>
                <a:schemeClr val="tx1"/>
              </a:solidFill>
              <a:latin typeface="Times New Roman" pitchFamily="18" charset="0"/>
              <a:cs typeface="Times New Roman" pitchFamily="18" charset="0"/>
            </a:endParaRPr>
          </a:p>
          <a:p>
            <a:pPr algn="l"/>
            <a:r>
              <a:rPr lang="en-US" sz="3600" dirty="0" smtClean="0">
                <a:solidFill>
                  <a:schemeClr val="tx1"/>
                </a:solidFill>
                <a:latin typeface="Times New Roman" pitchFamily="18" charset="0"/>
                <a:cs typeface="Times New Roman" pitchFamily="18" charset="0"/>
              </a:rPr>
              <a:t>Tunnel length	=	300m</a:t>
            </a:r>
          </a:p>
          <a:p>
            <a:pPr algn="l"/>
            <a:r>
              <a:rPr lang="en-US" sz="3600" dirty="0" smtClean="0">
                <a:solidFill>
                  <a:schemeClr val="tx1"/>
                </a:solidFill>
                <a:latin typeface="Times New Roman" pitchFamily="18" charset="0"/>
                <a:cs typeface="Times New Roman" pitchFamily="18" charset="0"/>
              </a:rPr>
              <a:t>Tunnel area		=	40m</a:t>
            </a:r>
            <a:r>
              <a:rPr lang="en-US" sz="3600" baseline="30000" dirty="0" smtClean="0">
                <a:solidFill>
                  <a:schemeClr val="tx1"/>
                </a:solidFill>
                <a:latin typeface="Times New Roman" pitchFamily="18" charset="0"/>
                <a:cs typeface="Times New Roman" pitchFamily="18" charset="0"/>
              </a:rPr>
              <a:t>2</a:t>
            </a:r>
            <a:endParaRPr lang="en-US" sz="3600" dirty="0" smtClean="0">
              <a:solidFill>
                <a:schemeClr val="tx1"/>
              </a:solidFill>
              <a:latin typeface="Times New Roman" pitchFamily="18" charset="0"/>
              <a:cs typeface="Times New Roman" pitchFamily="18" charset="0"/>
            </a:endParaRPr>
          </a:p>
          <a:p>
            <a:pPr algn="l"/>
            <a:r>
              <a:rPr lang="en-US" sz="3600" dirty="0" smtClean="0">
                <a:solidFill>
                  <a:schemeClr val="tx1"/>
                </a:solidFill>
                <a:latin typeface="Times New Roman" pitchFamily="18" charset="0"/>
                <a:cs typeface="Times New Roman" pitchFamily="18" charset="0"/>
              </a:rPr>
              <a:t>Depth of round	=	4.6m (with 95% advance)</a:t>
            </a:r>
          </a:p>
          <a:p>
            <a:pPr algn="l"/>
            <a:r>
              <a:rPr lang="en-US" sz="3600" dirty="0" smtClean="0">
                <a:solidFill>
                  <a:schemeClr val="tx1"/>
                </a:solidFill>
                <a:latin typeface="Times New Roman" pitchFamily="18" charset="0"/>
                <a:cs typeface="Times New Roman" pitchFamily="18" charset="0"/>
              </a:rPr>
              <a:t>Number of holes	=	55 holes per round</a:t>
            </a:r>
          </a:p>
          <a:p>
            <a:pPr algn="l"/>
            <a:r>
              <a:rPr lang="en-US" sz="3600" dirty="0" smtClean="0">
                <a:solidFill>
                  <a:schemeClr val="tx1"/>
                </a:solidFill>
                <a:latin typeface="Times New Roman" pitchFamily="18" charset="0"/>
                <a:cs typeface="Times New Roman" pitchFamily="18" charset="0"/>
              </a:rPr>
              <a:t>Density		=	1 </a:t>
            </a:r>
          </a:p>
          <a:p>
            <a:pPr algn="l"/>
            <a:endParaRPr lang="en-US" sz="1500" dirty="0" smtClean="0">
              <a:solidFill>
                <a:schemeClr val="tx1"/>
              </a:solidFill>
              <a:latin typeface="Times New Roman" pitchFamily="18" charset="0"/>
              <a:cs typeface="Times New Roman" pitchFamily="18" charset="0"/>
            </a:endParaRPr>
          </a:p>
          <a:p>
            <a:pPr algn="l"/>
            <a:r>
              <a:rPr lang="en-US" sz="3600" dirty="0" smtClean="0">
                <a:solidFill>
                  <a:schemeClr val="tx1"/>
                </a:solidFill>
                <a:latin typeface="Times New Roman" pitchFamily="18" charset="0"/>
                <a:cs typeface="Times New Roman" pitchFamily="18" charset="0"/>
              </a:rPr>
              <a:t>Average service life:</a:t>
            </a:r>
          </a:p>
          <a:p>
            <a:pPr algn="l"/>
            <a:r>
              <a:rPr lang="en-US" sz="3600" dirty="0" smtClean="0">
                <a:solidFill>
                  <a:schemeClr val="tx1"/>
                </a:solidFill>
                <a:latin typeface="Times New Roman" pitchFamily="18" charset="0"/>
                <a:cs typeface="Times New Roman" pitchFamily="18" charset="0"/>
              </a:rPr>
              <a:t>45mm button bit	=	300m</a:t>
            </a:r>
          </a:p>
          <a:p>
            <a:pPr algn="l"/>
            <a:r>
              <a:rPr lang="en-US" sz="3600" dirty="0" smtClean="0">
                <a:solidFill>
                  <a:schemeClr val="tx1"/>
                </a:solidFill>
                <a:latin typeface="Times New Roman" pitchFamily="18" charset="0"/>
                <a:cs typeface="Times New Roman" pitchFamily="18" charset="0"/>
              </a:rPr>
              <a:t>Coupling sleeves	=	1,600m</a:t>
            </a:r>
          </a:p>
          <a:p>
            <a:pPr algn="l"/>
            <a:r>
              <a:rPr lang="en-US" sz="3600" dirty="0" smtClean="0">
                <a:solidFill>
                  <a:schemeClr val="tx1"/>
                </a:solidFill>
                <a:latin typeface="Times New Roman" pitchFamily="18" charset="0"/>
                <a:cs typeface="Times New Roman" pitchFamily="18" charset="0"/>
              </a:rPr>
              <a:t>R38 rods		=	1,600m</a:t>
            </a:r>
          </a:p>
          <a:p>
            <a:pPr algn="l"/>
            <a:r>
              <a:rPr lang="en-US" sz="3600" dirty="0" smtClean="0">
                <a:solidFill>
                  <a:schemeClr val="tx1"/>
                </a:solidFill>
                <a:latin typeface="Times New Roman" pitchFamily="18" charset="0"/>
                <a:cs typeface="Times New Roman" pitchFamily="18" charset="0"/>
              </a:rPr>
              <a:t>Shank adapters	=	2,500m</a:t>
            </a:r>
          </a:p>
          <a:p>
            <a:endParaRPr lang="en-US" dirty="0"/>
          </a:p>
        </p:txBody>
      </p:sp>
    </p:spTree>
    <p:extLst>
      <p:ext uri="{BB962C8B-B14F-4D97-AF65-F5344CB8AC3E}">
        <p14:creationId xmlns:p14="http://schemas.microsoft.com/office/powerpoint/2010/main" val="2647906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0"/>
            <a:ext cx="8001000" cy="457199"/>
          </a:xfrm>
        </p:spPr>
        <p:txBody>
          <a:bodyPr>
            <a:noAutofit/>
          </a:bodyPr>
          <a:lstStyle/>
          <a:p>
            <a:r>
              <a:rPr lang="en-US" sz="2800" dirty="0" smtClean="0">
                <a:latin typeface="Arial" pitchFamily="34" charset="0"/>
                <a:cs typeface="Arial" pitchFamily="34" charset="0"/>
              </a:rPr>
              <a:t>Q7: Solution</a:t>
            </a:r>
            <a:endParaRPr lang="en-US" sz="2800" dirty="0">
              <a:latin typeface="Arial" pitchFamily="34" charset="0"/>
              <a:cs typeface="Arial" pitchFamily="34" charset="0"/>
            </a:endParaRPr>
          </a:p>
        </p:txBody>
      </p:sp>
      <p:sp>
        <p:nvSpPr>
          <p:cNvPr id="3" name="Subtitle 2"/>
          <p:cNvSpPr>
            <a:spLocks noGrp="1"/>
          </p:cNvSpPr>
          <p:nvPr>
            <p:ph type="subTitle" idx="1"/>
          </p:nvPr>
        </p:nvSpPr>
        <p:spPr>
          <a:xfrm>
            <a:off x="152400" y="609600"/>
            <a:ext cx="8839200" cy="5257800"/>
          </a:xfrm>
        </p:spPr>
        <p:txBody>
          <a:bodyPr>
            <a:normAutofit/>
          </a:bodyPr>
          <a:lstStyle/>
          <a:p>
            <a:pPr algn="l"/>
            <a:r>
              <a:rPr lang="en-US" sz="3300" dirty="0" smtClean="0">
                <a:solidFill>
                  <a:schemeClr val="tx1"/>
                </a:solidFill>
                <a:latin typeface="Times New Roman" pitchFamily="18" charset="0"/>
                <a:cs typeface="Times New Roman" pitchFamily="18" charset="0"/>
              </a:rPr>
              <a:t>Total drilled </a:t>
            </a:r>
            <a:r>
              <a:rPr lang="en-US" sz="3300" dirty="0" err="1" smtClean="0">
                <a:solidFill>
                  <a:schemeClr val="tx1"/>
                </a:solidFill>
                <a:latin typeface="Times New Roman" pitchFamily="18" charset="0"/>
                <a:cs typeface="Times New Roman" pitchFamily="18" charset="0"/>
              </a:rPr>
              <a:t>metres</a:t>
            </a:r>
            <a:r>
              <a:rPr lang="en-US" sz="3300" dirty="0" smtClean="0">
                <a:solidFill>
                  <a:schemeClr val="tx1"/>
                </a:solidFill>
                <a:latin typeface="Times New Roman" pitchFamily="18" charset="0"/>
                <a:cs typeface="Times New Roman" pitchFamily="18" charset="0"/>
              </a:rPr>
              <a:t> = Tunnel length x holes per round + </a:t>
            </a:r>
            <a:r>
              <a:rPr lang="en-US" sz="3300" dirty="0" err="1" smtClean="0">
                <a:solidFill>
                  <a:schemeClr val="tx1"/>
                </a:solidFill>
                <a:latin typeface="Times New Roman" pitchFamily="18" charset="0"/>
                <a:cs typeface="Times New Roman" pitchFamily="18" charset="0"/>
              </a:rPr>
              <a:t>overdrill</a:t>
            </a:r>
            <a:r>
              <a:rPr lang="en-US" sz="3300" dirty="0" smtClean="0">
                <a:solidFill>
                  <a:schemeClr val="tx1"/>
                </a:solidFill>
                <a:latin typeface="Times New Roman" pitchFamily="18" charset="0"/>
                <a:cs typeface="Times New Roman" pitchFamily="18" charset="0"/>
              </a:rPr>
              <a:t> </a:t>
            </a:r>
            <a:r>
              <a:rPr lang="en-US" sz="3300" dirty="0" smtClean="0">
                <a:solidFill>
                  <a:schemeClr val="tx1"/>
                </a:solidFill>
                <a:latin typeface="Times New Roman" pitchFamily="18" charset="0"/>
                <a:cs typeface="Times New Roman" pitchFamily="18" charset="0"/>
              </a:rPr>
              <a:t>	</a:t>
            </a:r>
            <a:endParaRPr lang="en-US" sz="1200" dirty="0" smtClean="0">
              <a:solidFill>
                <a:schemeClr val="tx1"/>
              </a:solidFill>
              <a:latin typeface="Times New Roman" pitchFamily="18" charset="0"/>
              <a:cs typeface="Times New Roman" pitchFamily="18" charset="0"/>
            </a:endParaRPr>
          </a:p>
          <a:p>
            <a:pPr algn="l"/>
            <a:r>
              <a:rPr lang="en-US" sz="3300" dirty="0" smtClean="0">
                <a:solidFill>
                  <a:schemeClr val="tx1"/>
                </a:solidFill>
                <a:latin typeface="Times New Roman" pitchFamily="18" charset="0"/>
                <a:cs typeface="Times New Roman" pitchFamily="18" charset="0"/>
              </a:rPr>
              <a:t>Required bits = Total drilled </a:t>
            </a:r>
            <a:r>
              <a:rPr lang="en-US" sz="3300" dirty="0" err="1" smtClean="0">
                <a:solidFill>
                  <a:schemeClr val="tx1"/>
                </a:solidFill>
                <a:latin typeface="Times New Roman" pitchFamily="18" charset="0"/>
                <a:cs typeface="Times New Roman" pitchFamily="18" charset="0"/>
              </a:rPr>
              <a:t>metres</a:t>
            </a:r>
            <a:r>
              <a:rPr lang="en-US" sz="3300" dirty="0" smtClean="0">
                <a:solidFill>
                  <a:schemeClr val="tx1"/>
                </a:solidFill>
                <a:latin typeface="Times New Roman" pitchFamily="18" charset="0"/>
                <a:cs typeface="Times New Roman" pitchFamily="18" charset="0"/>
              </a:rPr>
              <a:t>/Average service </a:t>
            </a:r>
            <a:r>
              <a:rPr lang="en-US" sz="3300" dirty="0" smtClean="0">
                <a:solidFill>
                  <a:schemeClr val="tx1"/>
                </a:solidFill>
                <a:latin typeface="Times New Roman" pitchFamily="18" charset="0"/>
                <a:cs typeface="Times New Roman" pitchFamily="18" charset="0"/>
              </a:rPr>
              <a:t>life</a:t>
            </a:r>
            <a:endParaRPr lang="en-US" sz="1100" dirty="0" smtClean="0">
              <a:solidFill>
                <a:schemeClr val="tx1"/>
              </a:solidFill>
              <a:latin typeface="Times New Roman" pitchFamily="18" charset="0"/>
              <a:cs typeface="Times New Roman" pitchFamily="18" charset="0"/>
            </a:endParaRPr>
          </a:p>
          <a:p>
            <a:pPr algn="l"/>
            <a:r>
              <a:rPr lang="en-US" sz="3300" dirty="0" smtClean="0">
                <a:solidFill>
                  <a:schemeClr val="tx1"/>
                </a:solidFill>
                <a:latin typeface="Times New Roman" pitchFamily="18" charset="0"/>
                <a:cs typeface="Times New Roman" pitchFamily="18" charset="0"/>
              </a:rPr>
              <a:t>Required sleeves </a:t>
            </a:r>
            <a:r>
              <a:rPr lang="en-US" sz="3300" dirty="0" smtClean="0">
                <a:solidFill>
                  <a:schemeClr val="tx1"/>
                </a:solidFill>
                <a:latin typeface="Times New Roman" pitchFamily="18" charset="0"/>
                <a:cs typeface="Times New Roman" pitchFamily="18" charset="0"/>
              </a:rPr>
              <a:t>=</a:t>
            </a:r>
            <a:endParaRPr lang="en-US" sz="1100" dirty="0" smtClean="0">
              <a:solidFill>
                <a:schemeClr val="tx1"/>
              </a:solidFill>
              <a:latin typeface="Times New Roman" pitchFamily="18" charset="0"/>
              <a:cs typeface="Times New Roman" pitchFamily="18" charset="0"/>
            </a:endParaRPr>
          </a:p>
          <a:p>
            <a:pPr algn="l"/>
            <a:r>
              <a:rPr lang="en-US" sz="3300" dirty="0" smtClean="0">
                <a:solidFill>
                  <a:schemeClr val="tx1"/>
                </a:solidFill>
                <a:latin typeface="Times New Roman" pitchFamily="18" charset="0"/>
                <a:cs typeface="Times New Roman" pitchFamily="18" charset="0"/>
              </a:rPr>
              <a:t>Required rods </a:t>
            </a:r>
            <a:r>
              <a:rPr lang="en-US" sz="3300" dirty="0" smtClean="0">
                <a:solidFill>
                  <a:schemeClr val="tx1"/>
                </a:solidFill>
                <a:latin typeface="Times New Roman" pitchFamily="18" charset="0"/>
                <a:cs typeface="Times New Roman" pitchFamily="18" charset="0"/>
              </a:rPr>
              <a:t>=</a:t>
            </a:r>
            <a:endParaRPr lang="en-US" sz="1100" dirty="0" smtClean="0">
              <a:solidFill>
                <a:schemeClr val="tx1"/>
              </a:solidFill>
              <a:latin typeface="Times New Roman" pitchFamily="18" charset="0"/>
              <a:cs typeface="Times New Roman" pitchFamily="18" charset="0"/>
            </a:endParaRPr>
          </a:p>
          <a:p>
            <a:pPr algn="l"/>
            <a:r>
              <a:rPr lang="en-US" sz="3300" dirty="0" smtClean="0">
                <a:solidFill>
                  <a:schemeClr val="tx1"/>
                </a:solidFill>
                <a:latin typeface="Times New Roman" pitchFamily="18" charset="0"/>
                <a:cs typeface="Times New Roman" pitchFamily="18" charset="0"/>
              </a:rPr>
              <a:t>Required adapters = </a:t>
            </a:r>
            <a:endParaRPr lang="en-US" sz="3300" dirty="0" smtClean="0">
              <a:solidFill>
                <a:schemeClr val="tx1"/>
              </a:solidFill>
              <a:latin typeface="Times New Roman" pitchFamily="18" charset="0"/>
              <a:cs typeface="Times New Roman" pitchFamily="18" charset="0"/>
            </a:endParaRPr>
          </a:p>
          <a:p>
            <a:pPr algn="l"/>
            <a:r>
              <a:rPr lang="en-US" sz="3300" dirty="0" smtClean="0">
                <a:solidFill>
                  <a:schemeClr val="tx1"/>
                </a:solidFill>
                <a:latin typeface="Times New Roman" pitchFamily="18" charset="0"/>
                <a:cs typeface="Times New Roman" pitchFamily="18" charset="0"/>
              </a:rPr>
              <a:t>Production </a:t>
            </a:r>
            <a:r>
              <a:rPr lang="en-US" sz="3300" dirty="0" smtClean="0">
                <a:solidFill>
                  <a:schemeClr val="tx1"/>
                </a:solidFill>
                <a:latin typeface="Times New Roman" pitchFamily="18" charset="0"/>
                <a:cs typeface="Times New Roman" pitchFamily="18" charset="0"/>
              </a:rPr>
              <a:t>= Area x Length = </a:t>
            </a:r>
            <a:endParaRPr lang="en-US" sz="3300" dirty="0" smtClean="0">
              <a:solidFill>
                <a:schemeClr val="tx1"/>
              </a:solidFill>
              <a:latin typeface="Times New Roman" pitchFamily="18" charset="0"/>
              <a:cs typeface="Times New Roman" pitchFamily="18" charset="0"/>
            </a:endParaRPr>
          </a:p>
          <a:p>
            <a:pPr algn="l"/>
            <a:r>
              <a:rPr lang="en-US" dirty="0" err="1" smtClean="0">
                <a:solidFill>
                  <a:schemeClr val="tx1"/>
                </a:solidFill>
                <a:latin typeface="Times New Roman" pitchFamily="18" charset="0"/>
                <a:cs typeface="Times New Roman" pitchFamily="18" charset="0"/>
              </a:rPr>
              <a:t>Tonnes</a:t>
            </a:r>
            <a:r>
              <a:rPr lang="en-US"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 Production x Density</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621810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pPr>
              <a:defRPr/>
            </a:pPr>
            <a:fld id="{F03C708B-39DA-4561-A98D-F1BCC1AF0CB1}" type="slidenum">
              <a:rPr lang="en-AU" smtClean="0"/>
              <a:pPr>
                <a:defRPr/>
              </a:pPr>
              <a:t>6</a:t>
            </a:fld>
            <a:endParaRPr lang="en-AU"/>
          </a:p>
        </p:txBody>
      </p:sp>
      <p:sp>
        <p:nvSpPr>
          <p:cNvPr id="6" name="Rectangle 2"/>
          <p:cNvSpPr txBox="1">
            <a:spLocks noChangeArrowheads="1"/>
          </p:cNvSpPr>
          <p:nvPr/>
        </p:nvSpPr>
        <p:spPr>
          <a:xfrm>
            <a:off x="2286000" y="609600"/>
            <a:ext cx="3810000" cy="609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2800" dirty="0" smtClean="0">
                <a:latin typeface="Arial" pitchFamily="34" charset="0"/>
                <a:cs typeface="Arial" pitchFamily="34" charset="0"/>
              </a:rPr>
              <a:t>Held-held Drills</a:t>
            </a:r>
            <a:endParaRPr lang="en-AU" sz="3200" b="1" dirty="0" smtClean="0"/>
          </a:p>
        </p:txBody>
      </p:sp>
      <p:pic>
        <p:nvPicPr>
          <p:cNvPr id="7" name="Picture 6"/>
          <p:cNvPicPr/>
          <p:nvPr/>
        </p:nvPicPr>
        <p:blipFill>
          <a:blip r:embed="rId3"/>
          <a:stretch>
            <a:fillRect/>
          </a:stretch>
        </p:blipFill>
        <p:spPr>
          <a:xfrm>
            <a:off x="0" y="1447800"/>
            <a:ext cx="3581400" cy="4343400"/>
          </a:xfrm>
          <a:prstGeom prst="rect">
            <a:avLst/>
          </a:prstGeom>
        </p:spPr>
      </p:pic>
      <p:pic>
        <p:nvPicPr>
          <p:cNvPr id="8" name="Picture 7"/>
          <p:cNvPicPr/>
          <p:nvPr/>
        </p:nvPicPr>
        <p:blipFill>
          <a:blip r:embed="rId4"/>
          <a:stretch>
            <a:fillRect/>
          </a:stretch>
        </p:blipFill>
        <p:spPr>
          <a:xfrm>
            <a:off x="3147786" y="1295400"/>
            <a:ext cx="3024414" cy="4724400"/>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368287"/>
            <a:ext cx="2971800" cy="465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89725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447800" y="533400"/>
            <a:ext cx="5715000" cy="838200"/>
          </a:xfrm>
        </p:spPr>
        <p:txBody>
          <a:bodyPr>
            <a:noAutofit/>
          </a:bodyPr>
          <a:lstStyle/>
          <a:p>
            <a:r>
              <a:rPr lang="en-US" sz="2800" dirty="0" smtClean="0">
                <a:latin typeface="Arial" pitchFamily="34" charset="0"/>
                <a:cs typeface="Arial" pitchFamily="34" charset="0"/>
              </a:rPr>
              <a:t>DTH Hydraulic Crawler Drill</a:t>
            </a:r>
            <a:endParaRPr lang="en-AU" sz="3200" b="1" dirty="0" smtClean="0"/>
          </a:p>
        </p:txBody>
      </p:sp>
      <p:pic>
        <p:nvPicPr>
          <p:cNvPr id="1026" name="Picture 2" descr="http://www.drillingrigmachine.com/photo/pl794084-hydraulic_rock_drill_rig_multi_functional_rock_blsting_wagon_drilling_rig_machine_cm358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00" r="8602"/>
          <a:stretch/>
        </p:blipFill>
        <p:spPr bwMode="auto">
          <a:xfrm>
            <a:off x="2209800" y="1295400"/>
            <a:ext cx="4414908" cy="46482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294967295"/>
          </p:nvPr>
        </p:nvSpPr>
        <p:spPr>
          <a:xfrm>
            <a:off x="8129016" y="5734050"/>
            <a:ext cx="609600" cy="521208"/>
          </a:xfrm>
          <a:prstGeom prst="rect">
            <a:avLst/>
          </a:prstGeom>
        </p:spPr>
        <p:txBody>
          <a:bodyPr/>
          <a:lstStyle/>
          <a:p>
            <a:pPr>
              <a:defRPr/>
            </a:pPr>
            <a:fld id="{F03C708B-39DA-4561-A98D-F1BCC1AF0CB1}" type="slidenum">
              <a:rPr lang="en-AU" smtClean="0"/>
              <a:pPr>
                <a:defRPr/>
              </a:pPr>
              <a:t>7</a:t>
            </a:fld>
            <a:endParaRPr lang="en-AU"/>
          </a:p>
        </p:txBody>
      </p:sp>
    </p:spTree>
    <p:extLst>
      <p:ext uri="{BB962C8B-B14F-4D97-AF65-F5344CB8AC3E}">
        <p14:creationId xmlns:p14="http://schemas.microsoft.com/office/powerpoint/2010/main" val="295194987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609600"/>
            <a:ext cx="5943600" cy="685799"/>
          </a:xfrm>
        </p:spPr>
        <p:txBody>
          <a:bodyPr>
            <a:normAutofit fontScale="90000"/>
          </a:bodyPr>
          <a:lstStyle/>
          <a:p>
            <a:r>
              <a:rPr lang="en-US" dirty="0" smtClean="0"/>
              <a:t/>
            </a:r>
            <a:br>
              <a:rPr lang="en-US" dirty="0" smtClean="0"/>
            </a:br>
            <a:r>
              <a:rPr lang="en-US" sz="3100" dirty="0" smtClean="0">
                <a:latin typeface="Times New Roman" pitchFamily="18" charset="0"/>
                <a:cs typeface="Times New Roman" pitchFamily="18" charset="0"/>
              </a:rPr>
              <a:t>Boomer H120 Hydraulic Drilling Rig</a:t>
            </a:r>
            <a:r>
              <a:rPr lang="en-US" sz="3100" dirty="0" smtClean="0"/>
              <a:t/>
            </a:r>
            <a:br>
              <a:rPr lang="en-US" sz="3100" dirty="0" smtClean="0"/>
            </a:br>
            <a:endParaRPr lang="en-US" sz="3100" dirty="0"/>
          </a:p>
        </p:txBody>
      </p:sp>
      <p:pic>
        <p:nvPicPr>
          <p:cNvPr id="4" name="Picture 3" descr="C:\Users\kangwa\AppData\Local\Microsoft\Windows\Temporary Internet Files\Content.Word\IMG_0617.jpg"/>
          <p:cNvPicPr/>
          <p:nvPr/>
        </p:nvPicPr>
        <p:blipFill>
          <a:blip r:embed="rId2" cstate="print"/>
          <a:srcRect/>
          <a:stretch>
            <a:fillRect/>
          </a:stretch>
        </p:blipFill>
        <p:spPr bwMode="auto">
          <a:xfrm rot="5400000">
            <a:off x="2057400" y="1066800"/>
            <a:ext cx="5105400" cy="5715000"/>
          </a:xfrm>
          <a:prstGeom prst="rect">
            <a:avLst/>
          </a:prstGeom>
          <a:noFill/>
          <a:ln w="9525">
            <a:noFill/>
            <a:miter lim="800000"/>
            <a:headEnd/>
            <a:tailEnd/>
          </a:ln>
        </p:spPr>
      </p:pic>
    </p:spTree>
    <p:extLst>
      <p:ext uri="{BB962C8B-B14F-4D97-AF65-F5344CB8AC3E}">
        <p14:creationId xmlns:p14="http://schemas.microsoft.com/office/powerpoint/2010/main" val="2571622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240476"/>
            <a:ext cx="5057804" cy="597724"/>
          </a:xfrm>
        </p:spPr>
        <p:txBody>
          <a:bodyPr>
            <a:normAutofit/>
          </a:bodyPr>
          <a:lstStyle/>
          <a:p>
            <a:pPr algn="ctr"/>
            <a:r>
              <a:rPr lang="en-AU" sz="3200" dirty="0" smtClean="0"/>
              <a:t>Rotary drill rig</a:t>
            </a:r>
            <a:endParaRPr lang="en-AU" sz="3200" dirty="0"/>
          </a:p>
        </p:txBody>
      </p:sp>
      <p:pic>
        <p:nvPicPr>
          <p:cNvPr id="7" name="Picture 5" descr="201969"/>
          <p:cNvPicPr>
            <a:picLocks noChangeAspect="1" noChangeArrowheads="1"/>
          </p:cNvPicPr>
          <p:nvPr/>
        </p:nvPicPr>
        <p:blipFill>
          <a:blip r:embed="rId3" cstate="print"/>
          <a:srcRect/>
          <a:stretch>
            <a:fillRect/>
          </a:stretch>
        </p:blipFill>
        <p:spPr bwMode="auto">
          <a:xfrm>
            <a:off x="1844080" y="820785"/>
            <a:ext cx="5547320" cy="5580015"/>
          </a:xfrm>
          <a:prstGeom prst="rect">
            <a:avLst/>
          </a:prstGeom>
          <a:noFill/>
          <a:ln w="9525">
            <a:noFill/>
            <a:miter lim="800000"/>
            <a:headEnd/>
            <a:tailEnd/>
          </a:ln>
        </p:spPr>
      </p:pic>
      <p:sp>
        <p:nvSpPr>
          <p:cNvPr id="2" name="Slide Number Placeholder 1"/>
          <p:cNvSpPr>
            <a:spLocks noGrp="1"/>
          </p:cNvSpPr>
          <p:nvPr>
            <p:ph type="sldNum" sz="quarter" idx="11"/>
          </p:nvPr>
        </p:nvSpPr>
        <p:spPr/>
        <p:txBody>
          <a:bodyPr/>
          <a:lstStyle/>
          <a:p>
            <a:pPr>
              <a:defRPr/>
            </a:pPr>
            <a:fld id="{C92FB8A6-B00F-4F4E-BE43-EBA1E83CA27C}" type="slidenum">
              <a:rPr lang="en-AU" smtClean="0"/>
              <a:pPr>
                <a:defRPr/>
              </a:pPr>
              <a:t>9</a:t>
            </a:fld>
            <a:endParaRPr lang="en-AU"/>
          </a:p>
        </p:txBody>
      </p:sp>
    </p:spTree>
    <p:extLst>
      <p:ext uri="{BB962C8B-B14F-4D97-AF65-F5344CB8AC3E}">
        <p14:creationId xmlns:p14="http://schemas.microsoft.com/office/powerpoint/2010/main" val="210270007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2599</TotalTime>
  <Words>1110</Words>
  <Application>Microsoft Office PowerPoint</Application>
  <PresentationFormat>On-screen Show (4:3)</PresentationFormat>
  <Paragraphs>289</Paragraphs>
  <Slides>58</Slides>
  <Notes>10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 Introduction to Mining Engineering By   Dr. S. Kangwa University of Zambia School of Mines E-mail: sam.kangwa@unza.zm   </vt:lpstr>
      <vt:lpstr>INTRODUCTION TO HARD ROCK DRILLING  IN THE MINING INDUSTRY  BASIC  PRINCIPLES OF DRILLING </vt:lpstr>
      <vt:lpstr>Production Unit Operations</vt:lpstr>
      <vt:lpstr>PowerPoint Presentation</vt:lpstr>
      <vt:lpstr>  Types of Rock Drills  </vt:lpstr>
      <vt:lpstr>PowerPoint Presentation</vt:lpstr>
      <vt:lpstr>DTH Hydraulic Crawler Drill</vt:lpstr>
      <vt:lpstr> Boomer H120 Hydraulic Drilling Rig </vt:lpstr>
      <vt:lpstr>Rotary drill rig</vt:lpstr>
      <vt:lpstr>Core Drilling Machine</vt:lpstr>
      <vt:lpstr>Purpose of Drilling</vt:lpstr>
      <vt:lpstr>Drill Holes Characteristics </vt:lpstr>
      <vt:lpstr>Trends in Drilling</vt:lpstr>
      <vt:lpstr>Automated Drilling rig</vt:lpstr>
      <vt:lpstr>Functional Components of Drilling System</vt:lpstr>
      <vt:lpstr>PowerPoint Presentation</vt:lpstr>
      <vt:lpstr>Drilling components</vt:lpstr>
      <vt:lpstr>Functional Components of Drilling System</vt:lpstr>
      <vt:lpstr>Drill Steels or Rods</vt:lpstr>
      <vt:lpstr>Drill Steel or Rods</vt:lpstr>
      <vt:lpstr>Extension Drill Steels </vt:lpstr>
      <vt:lpstr>Drilling components</vt:lpstr>
      <vt:lpstr>Rock Drill Bits</vt:lpstr>
      <vt:lpstr>Types of Rock Drill Bits</vt:lpstr>
      <vt:lpstr>Button Bits</vt:lpstr>
      <vt:lpstr>Insert (cross) Bits</vt:lpstr>
      <vt:lpstr>Copco Button Bits</vt:lpstr>
      <vt:lpstr>Tricone Rotary Drill Bits</vt:lpstr>
      <vt:lpstr>Consumption of drilling components</vt:lpstr>
      <vt:lpstr>PowerPoint Presentation</vt:lpstr>
      <vt:lpstr>To understand mechanics of rock penetration, there is need to be familiar with the following:</vt:lpstr>
      <vt:lpstr>PowerPoint Presentation</vt:lpstr>
      <vt:lpstr>PowerPoint Presentation</vt:lpstr>
      <vt:lpstr>PowerPoint Presentation</vt:lpstr>
      <vt:lpstr>PowerPoint Presentation</vt:lpstr>
      <vt:lpstr>PowerPoint Presentation</vt:lpstr>
      <vt:lpstr>Fundamentals of mechanical rock penetration</vt:lpstr>
      <vt:lpstr>Principles of mechanical rock penetration</vt:lpstr>
      <vt:lpstr>Principles of drilling</vt:lpstr>
      <vt:lpstr>Percussive Drilling</vt:lpstr>
      <vt:lpstr>PowerPoint Presentation</vt:lpstr>
      <vt:lpstr>Bit-rock interface</vt:lpstr>
      <vt:lpstr>PowerPoint Presentation</vt:lpstr>
      <vt:lpstr>PowerPoint Presentation</vt:lpstr>
      <vt:lpstr>Rotation</vt:lpstr>
      <vt:lpstr>Fundamentals of rotary-percussive drilling</vt:lpstr>
      <vt:lpstr>Principles of mechanical rock penetration</vt:lpstr>
      <vt:lpstr>PowerPoint Presentation</vt:lpstr>
      <vt:lpstr>PowerPoint Presentation</vt:lpstr>
      <vt:lpstr> The Flushing Fluid </vt:lpstr>
      <vt:lpstr>Principle of Drilling Fluid </vt:lpstr>
      <vt:lpstr> The Circulation Fluid </vt:lpstr>
      <vt:lpstr>PowerPoint Presentation</vt:lpstr>
      <vt:lpstr>PowerPoint Presentation</vt:lpstr>
      <vt:lpstr>Q5. Name the following drilling bits</vt:lpstr>
      <vt:lpstr>PowerPoint Presentation</vt:lpstr>
      <vt:lpstr>PowerPoint Presentation</vt:lpstr>
      <vt:lpstr>Q7: Solution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MIN 2109 – INTRODUCTION TO MINING ENGINEERING</dc:title>
  <dc:creator>kangwa</dc:creator>
  <cp:lastModifiedBy>kangwa</cp:lastModifiedBy>
  <cp:revision>115</cp:revision>
  <dcterms:created xsi:type="dcterms:W3CDTF">2015-12-30T11:59:42Z</dcterms:created>
  <dcterms:modified xsi:type="dcterms:W3CDTF">2023-07-25T08:45:00Z</dcterms:modified>
</cp:coreProperties>
</file>