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82" r:id="rId3"/>
    <p:sldId id="583" r:id="rId4"/>
    <p:sldId id="588" r:id="rId5"/>
    <p:sldId id="550" r:id="rId6"/>
    <p:sldId id="589" r:id="rId7"/>
    <p:sldId id="590" r:id="rId8"/>
    <p:sldId id="592" r:id="rId9"/>
    <p:sldId id="533" r:id="rId10"/>
    <p:sldId id="534" r:id="rId11"/>
    <p:sldId id="535" r:id="rId12"/>
    <p:sldId id="580" r:id="rId13"/>
    <p:sldId id="577" r:id="rId14"/>
    <p:sldId id="576" r:id="rId15"/>
    <p:sldId id="575" r:id="rId16"/>
    <p:sldId id="554" r:id="rId17"/>
    <p:sldId id="578" r:id="rId18"/>
    <p:sldId id="579" r:id="rId19"/>
    <p:sldId id="548" r:id="rId20"/>
    <p:sldId id="556" r:id="rId21"/>
    <p:sldId id="538" r:id="rId22"/>
    <p:sldId id="581" r:id="rId23"/>
    <p:sldId id="557" r:id="rId24"/>
    <p:sldId id="560" r:id="rId25"/>
    <p:sldId id="561" r:id="rId26"/>
    <p:sldId id="559" r:id="rId27"/>
    <p:sldId id="558" r:id="rId28"/>
    <p:sldId id="496" r:id="rId29"/>
    <p:sldId id="360" r:id="rId30"/>
    <p:sldId id="445" r:id="rId31"/>
    <p:sldId id="362" r:id="rId32"/>
    <p:sldId id="458" r:id="rId33"/>
    <p:sldId id="453" r:id="rId34"/>
    <p:sldId id="562" r:id="rId35"/>
    <p:sldId id="372" r:id="rId36"/>
    <p:sldId id="563" r:id="rId37"/>
    <p:sldId id="564" r:id="rId38"/>
    <p:sldId id="565" r:id="rId39"/>
    <p:sldId id="566" r:id="rId40"/>
    <p:sldId id="515" r:id="rId41"/>
    <p:sldId id="547" r:id="rId42"/>
    <p:sldId id="544" r:id="rId43"/>
    <p:sldId id="593" r:id="rId44"/>
    <p:sldId id="594" r:id="rId45"/>
    <p:sldId id="568" r:id="rId46"/>
    <p:sldId id="56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660"/>
  </p:normalViewPr>
  <p:slideViewPr>
    <p:cSldViewPr>
      <p:cViewPr>
        <p:scale>
          <a:sx n="80" d="100"/>
          <a:sy n="8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F4AF-9A9C-458B-A6CD-3D2B9E642A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0826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3F93-CB80-4D30-B0A8-513601798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3401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604-6D67-4F7F-8A0A-9E33C98331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63932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B2D4-6314-4101-8569-50E927A1AE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35809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3C54-F81E-4174-ADDD-94B2EAA889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5564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2312-64EB-40F4-A70B-DC1D6568A2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3955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08C0-2601-4667-8F66-BF2F4863B1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96458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CC72-3251-43F8-9735-7EA02619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9462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B6F3-EB6E-45EB-A300-387DF53B19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28747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2BC5-3D4B-42F1-838E-67A89B0679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00831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BBA-3B28-4E3A-9530-104C3AA38F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4163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BF82-D0FB-4C5A-B9B5-5727024E7CC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2799F-3EE8-479D-BA25-D2BED3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B8761-8D4F-441D-A507-C6B3094D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219200"/>
            <a:ext cx="7620001" cy="2895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COURSE: MIN 2019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MINING ENGINEERING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LECTURE 4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14401"/>
            <a:ext cx="4038600" cy="609599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Underground Access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524000"/>
            <a:ext cx="7086600" cy="28956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access the ore body: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Levels are excavated horizontally off the decline or shaft to access the ore body.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Stopes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then excavated perpendicular (or near perpendicular) to the level into the ore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562600" cy="622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38100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Underground Mine Layout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905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Underground Mining Terminology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Definitions of common mining terms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4078"/>
              </p:ext>
            </p:extLst>
          </p:nvPr>
        </p:nvGraphicFramePr>
        <p:xfrm>
          <a:off x="914400" y="1066800"/>
          <a:ext cx="7239000" cy="4286250"/>
        </p:xfrm>
        <a:graphic>
          <a:graphicData uri="http://schemas.openxmlformats.org/drawingml/2006/table">
            <a:tbl>
              <a:tblPr/>
              <a:tblGrid>
                <a:gridCol w="2209801"/>
                <a:gridCol w="2286000"/>
                <a:gridCol w="2743199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Shaft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Hanging-wall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Cage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Crosscut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Footwall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Skip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Ore grade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Free face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Tramming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Cut-off grade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Winze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Country rock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Gangue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Raise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Haulage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Ore pass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Adit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Slot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Development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Hole spacing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79014"/>
              </p:ext>
            </p:extLst>
          </p:nvPr>
        </p:nvGraphicFramePr>
        <p:xfrm>
          <a:off x="1066800" y="1295400"/>
          <a:ext cx="7086600" cy="4267201"/>
        </p:xfrm>
        <a:graphic>
          <a:graphicData uri="http://schemas.openxmlformats.org/drawingml/2006/table">
            <a:tbl>
              <a:tblPr firstRow="1" firstCol="1" bandRow="1"/>
              <a:tblGrid>
                <a:gridCol w="3810000"/>
                <a:gridCol w="3276600"/>
              </a:tblGrid>
              <a:tr h="623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Stope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Recovery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Stopping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Rock strength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Subsidence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Chain or crown 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pillar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Zone of fracture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Rib pillar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Rock deformation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Draw-point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Ground stress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Angle of draw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Stope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9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33400"/>
            <a:ext cx="54864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Underground Mining Terminology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44511"/>
            <a:ext cx="6477000" cy="538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3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mining terminology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68" y="659081"/>
            <a:ext cx="6750132" cy="5665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09800"/>
            <a:ext cx="5334000" cy="106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Underground Mining Methods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5400" y="1219200"/>
            <a:ext cx="6705600" cy="4114800"/>
            <a:chOff x="1406" y="2333"/>
            <a:chExt cx="9604" cy="4577"/>
          </a:xfrm>
        </p:grpSpPr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3585" y="2333"/>
              <a:ext cx="5257" cy="7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Underground Mining</a:t>
              </a:r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1406" y="5945"/>
              <a:ext cx="2533" cy="9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Self  supported</a:t>
              </a: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4626" y="5986"/>
              <a:ext cx="2605" cy="9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Artificially Supported</a:t>
              </a:r>
            </a:p>
          </p:txBody>
        </p:sp>
        <p:cxnSp>
          <p:nvCxnSpPr>
            <p:cNvPr id="18438" name="AutoShape 6"/>
            <p:cNvCxnSpPr>
              <a:cxnSpLocks noChangeShapeType="1"/>
            </p:cNvCxnSpPr>
            <p:nvPr/>
          </p:nvCxnSpPr>
          <p:spPr bwMode="auto">
            <a:xfrm>
              <a:off x="2473" y="5339"/>
              <a:ext cx="1" cy="60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39" name="AutoShape 7"/>
            <p:cNvCxnSpPr>
              <a:cxnSpLocks noChangeShapeType="1"/>
            </p:cNvCxnSpPr>
            <p:nvPr/>
          </p:nvCxnSpPr>
          <p:spPr bwMode="auto">
            <a:xfrm>
              <a:off x="6106" y="5339"/>
              <a:ext cx="1" cy="71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40" name="AutoShape 8"/>
            <p:cNvCxnSpPr>
              <a:cxnSpLocks noChangeShapeType="1"/>
            </p:cNvCxnSpPr>
            <p:nvPr/>
          </p:nvCxnSpPr>
          <p:spPr bwMode="auto">
            <a:xfrm>
              <a:off x="2473" y="5339"/>
              <a:ext cx="701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1" name="AutoShape 9"/>
            <p:cNvCxnSpPr>
              <a:cxnSpLocks noChangeShapeType="1"/>
            </p:cNvCxnSpPr>
            <p:nvPr/>
          </p:nvCxnSpPr>
          <p:spPr bwMode="auto">
            <a:xfrm>
              <a:off x="6107" y="4587"/>
              <a:ext cx="0" cy="7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070" y="3837"/>
              <a:ext cx="6711" cy="7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Mining Method Techniques</a:t>
              </a:r>
            </a:p>
          </p:txBody>
        </p:sp>
        <p:cxnSp>
          <p:nvCxnSpPr>
            <p:cNvPr id="18443" name="AutoShape 11"/>
            <p:cNvCxnSpPr>
              <a:cxnSpLocks noChangeShapeType="1"/>
            </p:cNvCxnSpPr>
            <p:nvPr/>
          </p:nvCxnSpPr>
          <p:spPr bwMode="auto">
            <a:xfrm>
              <a:off x="6107" y="3075"/>
              <a:ext cx="0" cy="76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7605" y="5986"/>
              <a:ext cx="3405" cy="9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Caving or Unsupported</a:t>
              </a:r>
            </a:p>
          </p:txBody>
        </p:sp>
        <p:cxnSp>
          <p:nvCxnSpPr>
            <p:cNvPr id="18445" name="AutoShape 13"/>
            <p:cNvCxnSpPr>
              <a:cxnSpLocks noChangeShapeType="1"/>
            </p:cNvCxnSpPr>
            <p:nvPr/>
          </p:nvCxnSpPr>
          <p:spPr bwMode="auto">
            <a:xfrm>
              <a:off x="9453" y="5362"/>
              <a:ext cx="30" cy="62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706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010400" cy="6095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Underground Mining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echniques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066800"/>
            <a:ext cx="6172200" cy="4495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Pillar supported  or unsupported methods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Room and Pillar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Sublevel open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stoping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Artificially Supported or supported methods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Cut and fill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VCR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stoping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Caving methods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Block caving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Sublevel caving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0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219200"/>
            <a:ext cx="7620001" cy="2895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COURSE: MIN 2019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MINING ENGINEERING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LECTURE 4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UNDERGROUND MINING</a:t>
            </a:r>
            <a:b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1300" t="56599" r="8629" b="9818"/>
          <a:stretch>
            <a:fillRect/>
          </a:stretch>
        </p:blipFill>
        <p:spPr>
          <a:xfrm rot="10800000">
            <a:off x="534390" y="304800"/>
            <a:ext cx="8077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6858000" cy="10668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Characteristics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deposit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considered in selection of the underground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ethods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2057400"/>
            <a:ext cx="48768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Ore strength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Rock strength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Shape of ore-body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Inclination or dip of the deposit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 of ore-body (uniformity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69342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features for Self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Supported  Mining Methods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96981"/>
              </p:ext>
            </p:extLst>
          </p:nvPr>
        </p:nvGraphicFramePr>
        <p:xfrm>
          <a:off x="1066800" y="1904999"/>
          <a:ext cx="6629400" cy="2590801"/>
        </p:xfrm>
        <a:graphic>
          <a:graphicData uri="http://schemas.openxmlformats.org/drawingml/2006/table">
            <a:tbl>
              <a:tblPr firstRow="1" firstCol="1" bandRow="1"/>
              <a:tblGrid>
                <a:gridCol w="3094307"/>
                <a:gridCol w="3535093"/>
              </a:tblGrid>
              <a:tr h="50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Ore strength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Moderate to strong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Rock strength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Moderate to strong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Deposit shape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Tabular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Deposit dip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Low to steep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Ore uniformity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uniform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838200"/>
            <a:ext cx="6553200" cy="9144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features for Artificially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Supported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Mining Methods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4130"/>
              </p:ext>
            </p:extLst>
          </p:nvPr>
        </p:nvGraphicFramePr>
        <p:xfrm>
          <a:off x="1219200" y="1875992"/>
          <a:ext cx="5867400" cy="2415592"/>
        </p:xfrm>
        <a:graphic>
          <a:graphicData uri="http://schemas.openxmlformats.org/drawingml/2006/table">
            <a:tbl>
              <a:tblPr firstRow="1" firstCol="1" bandRow="1"/>
              <a:tblGrid>
                <a:gridCol w="2738639"/>
                <a:gridCol w="3128761"/>
              </a:tblGrid>
              <a:tr h="40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Ore strength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Weak to moderate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Rock strength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Weak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Deposit shape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Tabular or any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Deposit dip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Fairly steep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Ore uniformity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Variable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6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6629400" cy="68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features for Caving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Mining Methods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475661"/>
              </p:ext>
            </p:extLst>
          </p:nvPr>
        </p:nvGraphicFramePr>
        <p:xfrm>
          <a:off x="1295400" y="1912548"/>
          <a:ext cx="6324600" cy="2574337"/>
        </p:xfrm>
        <a:graphic>
          <a:graphicData uri="http://schemas.openxmlformats.org/drawingml/2006/table">
            <a:tbl>
              <a:tblPr firstRow="1" firstCol="1" bandRow="1"/>
              <a:tblGrid>
                <a:gridCol w="2952040"/>
                <a:gridCol w="3372560"/>
              </a:tblGrid>
              <a:tr h="45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Ore strength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Weak to Moderate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Rock strength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Weak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Deposit shape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Tabular or massive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Deposit dip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Fairly steep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Ore uniformity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uniform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2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4828-ABC6-4175-9E74-8CA39DEC2C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06" y="904564"/>
            <a:ext cx="6340994" cy="260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3505200"/>
            <a:ext cx="3810001" cy="242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2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9" y="838200"/>
            <a:ext cx="846467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381000"/>
            <a:ext cx="85344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Main features for U/G Mining Methods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96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524000"/>
            <a:ext cx="5181600" cy="3200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Common Mining Methods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Room and Pillar mining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Cut and Fill Mining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Vertical Crater Retreat (VCR) Mining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Block caving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762000"/>
            <a:ext cx="7086600" cy="495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Room and pillar mining:</a:t>
            </a:r>
          </a:p>
          <a:p>
            <a:pPr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Applied in flat or gently dipping bedded ore </a:t>
            </a:r>
          </a:p>
          <a:p>
            <a:pPr algn="l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bodies</a:t>
            </a:r>
          </a:p>
          <a:p>
            <a:pPr marL="914400" lvl="1" indent="-457200"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Fairly competent and tabular ore bodies </a:t>
            </a:r>
          </a:p>
          <a:p>
            <a:pPr marL="914400" lvl="1" indent="-457200"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Fair recovery (70%)</a:t>
            </a:r>
          </a:p>
          <a:p>
            <a:pPr marL="914400" lvl="1" indent="-457200"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dilution (&lt;20%) if pillar are not recovered</a:t>
            </a:r>
          </a:p>
          <a:p>
            <a:pPr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Pillars are left in place in a regular pattern</a:t>
            </a:r>
          </a:p>
          <a:p>
            <a:pPr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Rooms are mined out</a:t>
            </a:r>
          </a:p>
          <a:p>
            <a:pPr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Higher recovery when pillars are mined out</a:t>
            </a:r>
          </a:p>
          <a:p>
            <a:pPr marL="971550" lvl="1" indent="-514350" algn="l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Roof to collapse and fill in the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5077" t="9384" r="8944" b="12610"/>
          <a:stretch>
            <a:fillRect/>
          </a:stretch>
        </p:blipFill>
        <p:spPr bwMode="auto">
          <a:xfrm>
            <a:off x="1219200" y="685800"/>
            <a:ext cx="6248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3810000" cy="5257800"/>
          </a:xfrm>
        </p:spPr>
        <p:txBody>
          <a:bodyPr>
            <a:noAutofit/>
          </a:bodyPr>
          <a:lstStyle/>
          <a:p>
            <a:pPr lvl="0"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underground mining?</a:t>
            </a:r>
          </a:p>
          <a:p>
            <a:pPr marL="342900" lvl="0" indent="-3429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Underground mining is a technique or method applied to extract ore which is deep from surface 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(&gt; 400m). </a:t>
            </a:r>
          </a:p>
          <a:p>
            <a:pPr marL="342900" lvl="0" indent="-3429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includes pillar supported or unsupported,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rtificially or supported and caving mining methods.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"/>
            <a:ext cx="5042931" cy="593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2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43000"/>
            <a:ext cx="6019800" cy="4267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Cut and Fill Mining Technique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Requires properly defined ore body limits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Hangingwall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footwall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Applied in fairly steeply dipping ore-bodies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Moderate ore strength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Weak rock strength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Tabular ore-body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Usually accessed by ramp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Crosscuts are driven through the ore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7752" y="533401"/>
            <a:ext cx="3700648" cy="380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Cut and Fill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igure. The planned cut-and-fill stoping in Pampal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678" y="958906"/>
            <a:ext cx="6979722" cy="475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10600" cy="40386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Crater Retreat (VCR) Mining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VCR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stoping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applicable to steeply dipping deposits</a:t>
            </a:r>
          </a:p>
          <a:p>
            <a:pPr algn="l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development for VCR mining requires both over-cut </a:t>
            </a:r>
          </a:p>
          <a:p>
            <a:pPr algn="l">
              <a:lnSpc>
                <a:spcPct val="11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and under-cut excavations which provide free face for the</a:t>
            </a:r>
          </a:p>
          <a:p>
            <a:pPr algn="l">
              <a:lnSpc>
                <a:spcPct val="11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blasting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over-cut is needed in the first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stope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  accommodate the rig drilling the large-diameter   (about 165mm) blast-holes and for access    while charging the holes and blasting 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5943600" cy="609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VCR Primary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Stoping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 descr="&lt;b&gt;Vertical&lt;/b&gt; &lt;b&gt;Crater&lt;/b&gt; &lt;b&gt;Retreat&lt;/b&gt; Underground &lt;b&gt;Mining&lt;/b&gt; Met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019800" cy="5604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9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763000" cy="4876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Crater Retreat (VCR) Mining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Vertical long-holes are drilled from drives developed in the ore-body between two levels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Ore is then blasted using a charge that occupies a relatively short length of the hole, some distance from the bottom free-face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The blast creates downward facing craters and the broken ore is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drawn from the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the lower level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then backfilled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7162800" cy="609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Main Features of Caving Mining Methods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6934200" cy="3886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Suitable conditions for caving mining: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Fairly steep ore bodies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Tabular or massive ore-bodies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Weak to moderately ore bodies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Readily break after being induced or under its own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weight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Friable rock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Moderate to deep laying ore-bodies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685800"/>
            <a:ext cx="8991600" cy="914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block caving method is that the friable ore needs no blasting and continues to fracture and cave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 its own weight.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igure 27. Common metal &lt;b&gt;mining&lt;/b&gt; &lt;b&gt;methods&lt;/b&gt; [Atlas Copco, 1973]. Top t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4579"/>
            <a:ext cx="5638800" cy="4796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7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905" y="609601"/>
            <a:ext cx="6513095" cy="45719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Induced caving – by minimal drilling and blasting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22" name="Picture 2" descr="UNDERGROUND M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80977"/>
            <a:ext cx="5674895" cy="5015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6705600" cy="533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 Features of Caving Mining Methods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066800"/>
            <a:ext cx="6553200" cy="41910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Highly productive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Large-scale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bulk mining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Suitable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 for low grade ore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bodies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Low operating cost 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Involve caving of ore and/or the overlying rock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High recovery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Subsidence of the surface (normally occurs)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May cause rock bursts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209801"/>
            <a:ext cx="35052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Tutorial Questions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543800" cy="2514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Based on feasibility studies, a mining method is selected for a particular ore-body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mining methods are generically classified as: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mining; and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Underground mining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609601"/>
            <a:ext cx="7239000" cy="685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Classification of Mining Methods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153400" cy="35052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 With reference to underground mining, write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brief notes on:</a:t>
            </a:r>
          </a:p>
          <a:p>
            <a:pPr marL="971550" lvl="1" indent="-514350" algn="l">
              <a:lnSpc>
                <a:spcPct val="110000"/>
              </a:lnSpc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Angle of draw</a:t>
            </a:r>
          </a:p>
          <a:p>
            <a:pPr marL="971550" lvl="1" indent="-514350" algn="l">
              <a:lnSpc>
                <a:spcPct val="110000"/>
              </a:lnSpc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Zone of fracture</a:t>
            </a:r>
          </a:p>
          <a:p>
            <a:pPr algn="l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How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 ore recovery affected by pillar mining methods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l">
              <a:lnSpc>
                <a:spcPct val="110000"/>
              </a:lnSpc>
              <a:buAutoNum type="arabicPeriod" startAt="3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is dilution higher in Cut-and-Fill than in VCR mining 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methods.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686800" cy="2590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Q4.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portion of a panel in a room and pillar coal mine is shown in Figure below. All openings are 6.0m in width, and the mining height is regular. Rooms are driven 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18.0m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crosscuts on 24.0m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Calculate the percentage recovery in the panel:</a:t>
            </a:r>
          </a:p>
          <a:p>
            <a:pPr marL="457200" lvl="0" indent="-45720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Without pillar recovery</a:t>
            </a:r>
          </a:p>
          <a:p>
            <a:pPr marL="457200" lvl="0" indent="-45720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recovery of chain pillars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11" y="2438400"/>
            <a:ext cx="3616589" cy="255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5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990600"/>
            <a:ext cx="6477000" cy="4191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Q5.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Select a suitable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mining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 given: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strength: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Varying from 45 to 60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strength: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varying from 45 to 70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Deposit shape: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massive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Deposit dip: </a:t>
            </a:r>
            <a:r>
              <a:rPr lang="en-US" sz="2400" dirty="0">
                <a:solidFill>
                  <a:schemeClr val="tx1"/>
                </a:solidFill>
              </a:rPr>
              <a:t>52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Deposit size: very large areal extent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Ore grade: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Ore uniformity: fairly uniform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Depth: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450m downwards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2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59397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SELF TAUGHT TOPIC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Dering the Term Break -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75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Underground Ventilation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8077200" cy="4724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One of the most important aspects of underground mining is ventilation.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Underground mine ventilation provides a flow of air to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underground workings of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mine of sufficient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volume.</a:t>
            </a:r>
          </a:p>
          <a:p>
            <a:pPr algn="l"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 taught topic : Underground Ventilation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the attached questions to guide you to learn about underground ventilation. Where necessary include well labeled diagrams.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077200" cy="38100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primary function of underground mine ventilation? Explain the two main ventilation systems.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reference to mining regulations, explain a threshold limit value. List five toxic gases and their TLV.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natural and artificial underground ventilation.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Explain the effect of air density, humidity, type of excavations and friction on the air flow rate.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Explain the sources and control measures of underground toxic gases, dust, heat and humid. </a:t>
            </a:r>
          </a:p>
        </p:txBody>
      </p:sp>
    </p:spTree>
    <p:extLst>
      <p:ext uri="{BB962C8B-B14F-4D97-AF65-F5344CB8AC3E}">
        <p14:creationId xmlns:p14="http://schemas.microsoft.com/office/powerpoint/2010/main" val="24986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838200"/>
            <a:ext cx="7619999" cy="4800600"/>
            <a:chOff x="2004" y="2816"/>
            <a:chExt cx="8769" cy="4020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004" y="2816"/>
              <a:ext cx="8769" cy="4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Classification of Mining Method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134" y="3956"/>
              <a:ext cx="8557" cy="2880"/>
              <a:chOff x="1434" y="3732"/>
              <a:chExt cx="8557" cy="2880"/>
            </a:xfrm>
          </p:grpSpPr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2885" y="3732"/>
                <a:ext cx="5257" cy="5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Mining Method</a:t>
                </a:r>
              </a:p>
            </p:txBody>
          </p:sp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1434" y="5645"/>
                <a:ext cx="3822" cy="9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Surface Mining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Techniques</a:t>
                </a:r>
              </a:p>
            </p:txBody>
          </p:sp>
          <p:sp>
            <p:nvSpPr>
              <p:cNvPr id="2069" name="Text Box 21"/>
              <p:cNvSpPr txBox="1">
                <a:spLocks noChangeArrowheads="1"/>
              </p:cNvSpPr>
              <p:nvPr/>
            </p:nvSpPr>
            <p:spPr bwMode="auto">
              <a:xfrm>
                <a:off x="5620" y="5686"/>
                <a:ext cx="4371" cy="9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Underground Mining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Techniques</a:t>
                </a:r>
              </a:p>
            </p:txBody>
          </p:sp>
          <p:cxnSp>
            <p:nvCxnSpPr>
              <p:cNvPr id="2070" name="AutoShape 22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1" cy="60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>
                <a:off x="7377" y="5054"/>
                <a:ext cx="1" cy="64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40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3" name="AutoShape 25"/>
              <p:cNvCxnSpPr>
                <a:cxnSpLocks noChangeShapeType="1"/>
              </p:cNvCxnSpPr>
              <p:nvPr/>
            </p:nvCxnSpPr>
            <p:spPr bwMode="auto">
              <a:xfrm>
                <a:off x="5407" y="4302"/>
                <a:ext cx="0" cy="75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8920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"/>
            <a:ext cx="6629400" cy="6400800"/>
          </a:xfrm>
        </p:spPr>
        <p:txBody>
          <a:bodyPr>
            <a:normAutofit/>
          </a:bodyPr>
          <a:lstStyle/>
          <a:p>
            <a:pPr lvl="0"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factors considered in determining surface or underground mining method include:</a:t>
            </a:r>
            <a:b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Spatial 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characteristics of deposit / ore body</a:t>
            </a:r>
          </a:p>
          <a:p>
            <a:pPr marL="971550" lvl="1" indent="-514350" algn="l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Depth 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l"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</a:p>
          <a:p>
            <a:pPr marL="971550" lvl="1" indent="-514350" algn="l"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Shape</a:t>
            </a:r>
          </a:p>
          <a:p>
            <a:pPr marL="971550" lvl="1" indent="-514350" algn="l">
              <a:buFont typeface="Wingdings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Attitude (dip)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Mining technology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 of mining equipment available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Systems of materials handling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 rate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 effectiveness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Safety and environmental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838200"/>
            <a:ext cx="7619999" cy="4800600"/>
            <a:chOff x="2004" y="2816"/>
            <a:chExt cx="8769" cy="4020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004" y="2816"/>
              <a:ext cx="8769" cy="4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Classification of Mining Method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134" y="3956"/>
              <a:ext cx="8557" cy="2880"/>
              <a:chOff x="1434" y="3732"/>
              <a:chExt cx="8557" cy="2880"/>
            </a:xfrm>
          </p:grpSpPr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2885" y="3732"/>
                <a:ext cx="5257" cy="5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Mining Method</a:t>
                </a:r>
              </a:p>
            </p:txBody>
          </p:sp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1434" y="5645"/>
                <a:ext cx="3822" cy="9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Surface Mining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Techniques</a:t>
                </a:r>
              </a:p>
            </p:txBody>
          </p:sp>
          <p:sp>
            <p:nvSpPr>
              <p:cNvPr id="2069" name="Text Box 21"/>
              <p:cNvSpPr txBox="1">
                <a:spLocks noChangeArrowheads="1"/>
              </p:cNvSpPr>
              <p:nvPr/>
            </p:nvSpPr>
            <p:spPr bwMode="auto">
              <a:xfrm>
                <a:off x="5620" y="5686"/>
                <a:ext cx="4371" cy="9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Underground Mining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Techniques</a:t>
                </a:r>
              </a:p>
            </p:txBody>
          </p:sp>
          <p:cxnSp>
            <p:nvCxnSpPr>
              <p:cNvPr id="2070" name="AutoShape 22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1" cy="60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>
                <a:off x="7377" y="5054"/>
                <a:ext cx="1" cy="64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>
                <a:off x="3299" y="5054"/>
                <a:ext cx="40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3" name="AutoShape 25"/>
              <p:cNvCxnSpPr>
                <a:cxnSpLocks noChangeShapeType="1"/>
              </p:cNvCxnSpPr>
              <p:nvPr/>
            </p:nvCxnSpPr>
            <p:spPr bwMode="auto">
              <a:xfrm>
                <a:off x="5407" y="4302"/>
                <a:ext cx="0" cy="75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634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524000"/>
            <a:ext cx="5715000" cy="36576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underground mining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there is need to plan: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Mine layout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the mineral deposit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provide adequate ventilation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carry out mining operations safely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provide mine support services</a:t>
            </a:r>
          </a:p>
          <a:p>
            <a:pPr algn="l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781854"/>
            <a:ext cx="6477000" cy="58974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Accessing underground ore can be achieved via: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3513"/>
            <a:ext cx="6813568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9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1101</Words>
  <Application>Microsoft Office PowerPoint</Application>
  <PresentationFormat>On-screen Show (4:3)</PresentationFormat>
  <Paragraphs>239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1_Office Theme</vt:lpstr>
      <vt:lpstr>  COURSE: MIN 2019 INTRODUCTION TO MINING ENGINEERING LECTURE 4     </vt:lpstr>
      <vt:lpstr>  COURSE: MIN 2019 INTRODUCTION TO MINING ENGINEERING LECTURE 4  UNDERGROUND MINING   </vt:lpstr>
      <vt:lpstr>PowerPoint Presentation</vt:lpstr>
      <vt:lpstr>Classification of Mining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Underground Access</vt:lpstr>
      <vt:lpstr>PowerPoint Presentation</vt:lpstr>
      <vt:lpstr>Underground Mining Terminology  Definitions of common mining terms</vt:lpstr>
      <vt:lpstr>PowerPoint Presentation</vt:lpstr>
      <vt:lpstr>PowerPoint Presentation</vt:lpstr>
      <vt:lpstr>Underground Mining Terminology</vt:lpstr>
      <vt:lpstr>PowerPoint Presentation</vt:lpstr>
      <vt:lpstr>Underground Mining Methods</vt:lpstr>
      <vt:lpstr>PowerPoint Presentation</vt:lpstr>
      <vt:lpstr> Underground Mining Techniques </vt:lpstr>
      <vt:lpstr>PowerPoint Presentation</vt:lpstr>
      <vt:lpstr>Characteristics of the deposit considered in selection of the underground mining methods</vt:lpstr>
      <vt:lpstr>Main features for Self Supported  Mining Methods</vt:lpstr>
      <vt:lpstr> Main features for Artificially Supported Mining Methods </vt:lpstr>
      <vt:lpstr>Main features for Caving Mining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Cut and Fill</vt:lpstr>
      <vt:lpstr>PowerPoint Presentation</vt:lpstr>
      <vt:lpstr>VCR Primary Stoping </vt:lpstr>
      <vt:lpstr>PowerPoint Presentation</vt:lpstr>
      <vt:lpstr>Main Features of Caving Mining Methods </vt:lpstr>
      <vt:lpstr>Aim of the block caving method is that the friable ore needs no blasting and continues to fracture and cave under its own weight.</vt:lpstr>
      <vt:lpstr>Induced caving – by minimal drilling and blasting</vt:lpstr>
      <vt:lpstr>Main Features of Caving Mining Methods </vt:lpstr>
      <vt:lpstr>Tutorial Questions</vt:lpstr>
      <vt:lpstr>PowerPoint Presentation</vt:lpstr>
      <vt:lpstr>PowerPoint Presentation</vt:lpstr>
      <vt:lpstr>PowerPoint Presentation</vt:lpstr>
      <vt:lpstr>SELF TAUGHT TOPIC   - Dering the Term Break -</vt:lpstr>
      <vt:lpstr>Underground Ventilation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Techniques</dc:title>
  <dc:creator>kangwa</dc:creator>
  <cp:lastModifiedBy>kangwa</cp:lastModifiedBy>
  <cp:revision>277</cp:revision>
  <dcterms:created xsi:type="dcterms:W3CDTF">2016-01-04T12:28:55Z</dcterms:created>
  <dcterms:modified xsi:type="dcterms:W3CDTF">2023-05-30T09:38:51Z</dcterms:modified>
</cp:coreProperties>
</file>