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</p:sldMasterIdLst>
  <p:sldIdLst>
    <p:sldId id="301" r:id="rId6"/>
    <p:sldId id="256" r:id="rId7"/>
    <p:sldId id="302" r:id="rId8"/>
    <p:sldId id="303" r:id="rId9"/>
    <p:sldId id="304" r:id="rId10"/>
    <p:sldId id="305" r:id="rId11"/>
    <p:sldId id="257" r:id="rId12"/>
    <p:sldId id="271" r:id="rId13"/>
    <p:sldId id="292" r:id="rId14"/>
    <p:sldId id="291" r:id="rId15"/>
    <p:sldId id="269" r:id="rId16"/>
    <p:sldId id="259" r:id="rId17"/>
    <p:sldId id="289" r:id="rId18"/>
    <p:sldId id="277" r:id="rId19"/>
    <p:sldId id="260" r:id="rId20"/>
    <p:sldId id="263" r:id="rId21"/>
    <p:sldId id="264" r:id="rId22"/>
    <p:sldId id="267" r:id="rId23"/>
    <p:sldId id="276" r:id="rId24"/>
    <p:sldId id="278" r:id="rId25"/>
    <p:sldId id="279" r:id="rId26"/>
    <p:sldId id="281" r:id="rId27"/>
    <p:sldId id="282" r:id="rId28"/>
    <p:sldId id="283" r:id="rId29"/>
    <p:sldId id="285" r:id="rId30"/>
    <p:sldId id="286" r:id="rId31"/>
    <p:sldId id="287" r:id="rId32"/>
    <p:sldId id="294" r:id="rId33"/>
    <p:sldId id="295" r:id="rId34"/>
    <p:sldId id="26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71" autoAdjust="0"/>
  </p:normalViewPr>
  <p:slideViewPr>
    <p:cSldViewPr>
      <p:cViewPr varScale="1">
        <p:scale>
          <a:sx n="81" d="100"/>
          <a:sy n="81" d="100"/>
        </p:scale>
        <p:origin x="-10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35F3-052D-478A-89EA-22EA531ED4D1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F30F-C919-47FE-AEBA-7857B9374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98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35F3-052D-478A-89EA-22EA531ED4D1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F30F-C919-47FE-AEBA-7857B9374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33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35F3-052D-478A-89EA-22EA531ED4D1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F30F-C919-47FE-AEBA-7857B9374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93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D69F-1C64-463E-A282-CCF1511154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AAB64-214D-4E9E-985C-BC144844A2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492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D69F-1C64-463E-A282-CCF1511154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AAB64-214D-4E9E-985C-BC144844A2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654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D69F-1C64-463E-A282-CCF1511154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AAB64-214D-4E9E-985C-BC144844A2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604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D69F-1C64-463E-A282-CCF1511154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AAB64-214D-4E9E-985C-BC144844A2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089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D69F-1C64-463E-A282-CCF1511154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AAB64-214D-4E9E-985C-BC144844A2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073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D69F-1C64-463E-A282-CCF1511154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AAB64-214D-4E9E-985C-BC144844A2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506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D69F-1C64-463E-A282-CCF1511154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AAB64-214D-4E9E-985C-BC144844A2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892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D69F-1C64-463E-A282-CCF1511154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AAB64-214D-4E9E-985C-BC144844A2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327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35F3-052D-478A-89EA-22EA531ED4D1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F30F-C919-47FE-AEBA-7857B9374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150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D69F-1C64-463E-A282-CCF1511154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AAB64-214D-4E9E-985C-BC144844A2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071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D69F-1C64-463E-A282-CCF1511154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AAB64-214D-4E9E-985C-BC144844A2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325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D69F-1C64-463E-A282-CCF1511154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AAB64-214D-4E9E-985C-BC144844A2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809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4964-1F80-4FF8-8420-41A8E90971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5FC7-E2A8-4B31-87F6-AD329BFC17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6906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4964-1F80-4FF8-8420-41A8E90971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5FC7-E2A8-4B31-87F6-AD329BFC17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3520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4964-1F80-4FF8-8420-41A8E90971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5FC7-E2A8-4B31-87F6-AD329BFC17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1324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4964-1F80-4FF8-8420-41A8E90971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5FC7-E2A8-4B31-87F6-AD329BFC17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8805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4964-1F80-4FF8-8420-41A8E90971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5FC7-E2A8-4B31-87F6-AD329BFC17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3228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4964-1F80-4FF8-8420-41A8E90971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5FC7-E2A8-4B31-87F6-AD329BFC17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231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4964-1F80-4FF8-8420-41A8E90971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5FC7-E2A8-4B31-87F6-AD329BFC17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39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35F3-052D-478A-89EA-22EA531ED4D1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F30F-C919-47FE-AEBA-7857B9374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075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4964-1F80-4FF8-8420-41A8E90971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5FC7-E2A8-4B31-87F6-AD329BFC17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6640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4964-1F80-4FF8-8420-41A8E90971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5FC7-E2A8-4B31-87F6-AD329BFC17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189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4964-1F80-4FF8-8420-41A8E90971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5FC7-E2A8-4B31-87F6-AD329BFC17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6921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4964-1F80-4FF8-8420-41A8E90971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5FC7-E2A8-4B31-87F6-AD329BFC17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6257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4964-1F80-4FF8-8420-41A8E90971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5FC7-E2A8-4B31-87F6-AD329BFC17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6929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4964-1F80-4FF8-8420-41A8E90971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5FC7-E2A8-4B31-87F6-AD329BFC17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5402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4964-1F80-4FF8-8420-41A8E90971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5FC7-E2A8-4B31-87F6-AD329BFC17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950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4964-1F80-4FF8-8420-41A8E90971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5FC7-E2A8-4B31-87F6-AD329BFC17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8352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4964-1F80-4FF8-8420-41A8E90971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5FC7-E2A8-4B31-87F6-AD329BFC17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4180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4964-1F80-4FF8-8420-41A8E90971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5FC7-E2A8-4B31-87F6-AD329BFC17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471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35F3-052D-478A-89EA-22EA531ED4D1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F30F-C919-47FE-AEBA-7857B9374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318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4964-1F80-4FF8-8420-41A8E90971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5FC7-E2A8-4B31-87F6-AD329BFC17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3794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4964-1F80-4FF8-8420-41A8E90971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5FC7-E2A8-4B31-87F6-AD329BFC17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0966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4964-1F80-4FF8-8420-41A8E90971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5FC7-E2A8-4B31-87F6-AD329BFC17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6676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4964-1F80-4FF8-8420-41A8E90971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5FC7-E2A8-4B31-87F6-AD329BFC17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0915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4964-1F80-4FF8-8420-41A8E90971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5FC7-E2A8-4B31-87F6-AD329BFC17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5249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4964-1F80-4FF8-8420-41A8E90971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5FC7-E2A8-4B31-87F6-AD329BFC17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6514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4964-1F80-4FF8-8420-41A8E90971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5FC7-E2A8-4B31-87F6-AD329BFC17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0085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4964-1F80-4FF8-8420-41A8E90971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5FC7-E2A8-4B31-87F6-AD329BFC17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6795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4964-1F80-4FF8-8420-41A8E90971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5FC7-E2A8-4B31-87F6-AD329BFC17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2351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4964-1F80-4FF8-8420-41A8E90971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5FC7-E2A8-4B31-87F6-AD329BFC17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938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35F3-052D-478A-89EA-22EA531ED4D1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F30F-C919-47FE-AEBA-7857B9374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473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4964-1F80-4FF8-8420-41A8E90971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5FC7-E2A8-4B31-87F6-AD329BFC17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0248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4964-1F80-4FF8-8420-41A8E90971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5FC7-E2A8-4B31-87F6-AD329BFC17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892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4964-1F80-4FF8-8420-41A8E90971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5FC7-E2A8-4B31-87F6-AD329BFC17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418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4964-1F80-4FF8-8420-41A8E90971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5FC7-E2A8-4B31-87F6-AD329BFC17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8559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4964-1F80-4FF8-8420-41A8E90971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5FC7-E2A8-4B31-87F6-AD329BFC17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3173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4964-1F80-4FF8-8420-41A8E90971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5FC7-E2A8-4B31-87F6-AD329BFC17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10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35F3-052D-478A-89EA-22EA531ED4D1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F30F-C919-47FE-AEBA-7857B9374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1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35F3-052D-478A-89EA-22EA531ED4D1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F30F-C919-47FE-AEBA-7857B9374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03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35F3-052D-478A-89EA-22EA531ED4D1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F30F-C919-47FE-AEBA-7857B9374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144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35F3-052D-478A-89EA-22EA531ED4D1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F30F-C919-47FE-AEBA-7857B9374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3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435F3-052D-478A-89EA-22EA531ED4D1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5F30F-C919-47FE-AEBA-7857B9374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5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7D69F-1C64-463E-A282-CCF1511154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AAB64-214D-4E9E-985C-BC144844A2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08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74964-1F80-4FF8-8420-41A8E90971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95FC7-E2A8-4B31-87F6-AD329BFC17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586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74964-1F80-4FF8-8420-41A8E90971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95FC7-E2A8-4B31-87F6-AD329BFC17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99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74964-1F80-4FF8-8420-41A8E90971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95FC7-E2A8-4B31-87F6-AD329BFC17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6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685800"/>
            <a:ext cx="8534400" cy="54102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Introduction to Mining Engineering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By </a:t>
            </a:r>
            <a:br>
              <a:rPr lang="en-US" sz="3100" b="1" dirty="0" smtClean="0">
                <a:latin typeface="Arial" pitchFamily="34" charset="0"/>
                <a:cs typeface="Arial" pitchFamily="34" charset="0"/>
              </a:rPr>
            </a:br>
            <a:r>
              <a:rPr lang="en-US" sz="13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1300" b="1" dirty="0">
                <a:latin typeface="Arial" pitchFamily="34" charset="0"/>
                <a:cs typeface="Arial" pitchFamily="34" charset="0"/>
              </a:rPr>
            </a:br>
            <a:r>
              <a:rPr lang="en-US" sz="3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Dr. S. </a:t>
            </a:r>
            <a:r>
              <a:rPr lang="en-US" sz="31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Kangwa</a:t>
            </a:r>
            <a:r>
              <a:rPr lang="en-US" sz="31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100" b="1" dirty="0" smtClean="0">
                <a:latin typeface="Arial" pitchFamily="34" charset="0"/>
                <a:cs typeface="Arial" pitchFamily="34" charset="0"/>
              </a:rPr>
            </a:b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University of Zambia</a:t>
            </a:r>
            <a:br>
              <a:rPr lang="en-US" sz="3100" b="1" dirty="0" smtClean="0">
                <a:latin typeface="Arial" pitchFamily="34" charset="0"/>
                <a:cs typeface="Arial" pitchFamily="34" charset="0"/>
              </a:rPr>
            </a:b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School of Mines</a:t>
            </a:r>
            <a:br>
              <a:rPr lang="en-US" sz="3100" b="1" dirty="0" smtClean="0">
                <a:latin typeface="Arial" pitchFamily="34" charset="0"/>
                <a:cs typeface="Arial" pitchFamily="34" charset="0"/>
              </a:rPr>
            </a:b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E-mail:</a:t>
            </a:r>
            <a:r>
              <a:rPr lang="en-US" sz="31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sam.kangwa@unza.zm</a:t>
            </a: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5334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Shaft sheave wheels, drum and cage / skip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Image result for mine shaft wire rope and cages imag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7" t="4167" r="3648"/>
          <a:stretch/>
        </p:blipFill>
        <p:spPr bwMode="auto">
          <a:xfrm>
            <a:off x="1285874" y="609600"/>
            <a:ext cx="6029326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80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28600"/>
            <a:ext cx="8763000" cy="6858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Considerations for Mine Shaft Site – shaft location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990600"/>
            <a:ext cx="8839200" cy="54102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Mine Layout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Road networks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Offices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Plants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Parking sites</a:t>
            </a:r>
          </a:p>
          <a:p>
            <a:pPr algn="l"/>
            <a:endParaRPr lang="en-US" sz="1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Permanent plant – life of a mine</a:t>
            </a:r>
          </a:p>
          <a:p>
            <a:pPr algn="l">
              <a:buFont typeface="Wingdings" pitchFamily="2" charset="2"/>
              <a:buChar char="§"/>
            </a:pP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Competent rock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Less artificial support</a:t>
            </a:r>
          </a:p>
          <a:p>
            <a:pPr algn="l">
              <a:buFont typeface="Wingdings" pitchFamily="2" charset="2"/>
              <a:buChar char="§"/>
            </a:pP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Distance to the ore body</a:t>
            </a:r>
          </a:p>
          <a:p>
            <a:pPr algn="l">
              <a:buFont typeface="Wingdings" pitchFamily="2" charset="2"/>
              <a:buChar char="§"/>
            </a:pP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Source of energy</a:t>
            </a:r>
          </a:p>
          <a:p>
            <a:pPr algn="l">
              <a:buFont typeface="Wingdings" pitchFamily="2" charset="2"/>
              <a:buChar char="§"/>
            </a:pP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Maintenance space</a:t>
            </a:r>
            <a:endParaRPr lang="en-US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81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228600"/>
            <a:ext cx="8915400" cy="57150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Mine shaft consists of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en-US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Facilities for materials handling, such as ore and waste rock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Means of transport for mine workers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Arrangement for water lines, ventilation, drainage, power supply, and communication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For safety reasons materials handling  compartment is separated from personnel compartment. </a:t>
            </a:r>
          </a:p>
          <a:p>
            <a:pPr algn="l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49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ui_3_10_0_1_1447659545558_812" descr="Cross section of a shaft with a compartment"/>
          <p:cNvPicPr/>
          <p:nvPr/>
        </p:nvPicPr>
        <p:blipFill>
          <a:blip r:embed="rId2" cstate="print"/>
          <a:srcRect l="6904" t="5556" r="4883" b="13272"/>
          <a:stretch>
            <a:fillRect/>
          </a:stretch>
        </p:blipFill>
        <p:spPr bwMode="auto">
          <a:xfrm>
            <a:off x="1066799" y="228600"/>
            <a:ext cx="7467601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981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Point Reyes , Empire Mine State Park , Nevada C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762000"/>
            <a:ext cx="6019800" cy="518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136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33400"/>
            <a:ext cx="8610600" cy="56388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Functions of a mine shaft include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l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• To access an ore body</a:t>
            </a:r>
          </a:p>
          <a:p>
            <a:pPr algn="l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• To transport men and materials to and from</a:t>
            </a:r>
          </a:p>
          <a:p>
            <a:pPr algn="l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underground workings</a:t>
            </a:r>
          </a:p>
          <a:p>
            <a:pPr algn="l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• For hoisting ore and waste from underground</a:t>
            </a:r>
          </a:p>
          <a:p>
            <a:pPr algn="l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• To serve as intake and return airways for the</a:t>
            </a:r>
          </a:p>
          <a:p>
            <a:pPr algn="l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mine ventilation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89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"/>
            <a:ext cx="8686800" cy="6400800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50000"/>
              </a:lnSpc>
            </a:pP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By mining law: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At least two shafts per mine</a:t>
            </a:r>
          </a:p>
          <a:p>
            <a:pPr marL="914400" lvl="1" indent="-45720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provide a second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egress</a:t>
            </a:r>
          </a:p>
          <a:p>
            <a:pPr marL="914400" lvl="1" indent="-45720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Alternative access to and from underground</a:t>
            </a:r>
          </a:p>
          <a:p>
            <a:pPr lvl="1" algn="l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workings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Cages and skips </a:t>
            </a:r>
          </a:p>
          <a:p>
            <a:pPr marL="914400" lvl="1" indent="-45720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be suspended in the shaft by wire ropes</a:t>
            </a:r>
          </a:p>
          <a:p>
            <a:pPr marL="914400" lvl="1" indent="-45720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operate in balance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Ropes connected to the head gear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14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52400"/>
            <a:ext cx="8915400" cy="56388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Shaft design parameters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l"/>
            <a:endParaRPr lang="en-U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Depth of shaft</a:t>
            </a:r>
          </a:p>
          <a:p>
            <a:pPr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Ore and waste tonnage to be handled</a:t>
            </a:r>
          </a:p>
          <a:p>
            <a:pPr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Shift handling (work force)</a:t>
            </a:r>
          </a:p>
          <a:p>
            <a:pPr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General materials handling</a:t>
            </a:r>
          </a:p>
          <a:p>
            <a:pPr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Mining machinery handling</a:t>
            </a:r>
            <a:endPara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Ventilation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requirements</a:t>
            </a:r>
          </a:p>
          <a:p>
            <a:pPr algn="l"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Capital costs</a:t>
            </a:r>
          </a:p>
          <a:p>
            <a:pPr algn="l"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Operating costs</a:t>
            </a:r>
          </a:p>
          <a:p>
            <a:pPr algn="l"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Price of the mineral commodity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616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68579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Classification of Mine Shafts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066800"/>
            <a:ext cx="8382000" cy="38862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Mine shafts may be classified as: </a:t>
            </a:r>
          </a:p>
          <a:p>
            <a:pPr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Vertical shaft</a:t>
            </a:r>
          </a:p>
          <a:p>
            <a:pPr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Inclined shaft</a:t>
            </a:r>
          </a:p>
          <a:p>
            <a:pPr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Double staged shaft</a:t>
            </a:r>
          </a:p>
          <a:p>
            <a:pPr algn="l">
              <a:buFont typeface="Wingdings" pitchFamily="2" charset="2"/>
              <a:buChar char="§"/>
            </a:pPr>
            <a:endParaRPr lang="en-U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Rectangular Shafts</a:t>
            </a:r>
          </a:p>
          <a:p>
            <a:pPr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Circular Shafts</a:t>
            </a:r>
          </a:p>
          <a:p>
            <a:pPr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Elliptical Shafts</a:t>
            </a:r>
          </a:p>
          <a:p>
            <a:pPr algn="l"/>
            <a:endParaRPr lang="en-US" dirty="0" smtClean="0"/>
          </a:p>
          <a:p>
            <a:pPr algn="l"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7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troduction&#10;Definition&#10;Shaft collar&#10;Shaft sinking methods&#10;Down-the-hole shaft sinking method&#10;Wood/steel piling&#10;Open caiss..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3" t="10985" r="23832" b="22426"/>
          <a:stretch/>
        </p:blipFill>
        <p:spPr bwMode="auto">
          <a:xfrm>
            <a:off x="1524000" y="1066800"/>
            <a:ext cx="5943600" cy="457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202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457200"/>
            <a:ext cx="3962400" cy="762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Mine Shaft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Winding Gear for Mine Shaft situated on an old mine near Johannesburg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4337" y="990600"/>
            <a:ext cx="3962400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786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76200"/>
            <a:ext cx="8839200" cy="66294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Shaft mining or shaft sinking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refers: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method of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excavating the shaft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Opening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from the top down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914400" lvl="1" indent="-45720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Where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there is initially no access to the bottom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l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important requirement in shaft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sinking: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provide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optimum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fragmentation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Quick removal of muck</a:t>
            </a:r>
          </a:p>
          <a:p>
            <a:pPr marL="914400" lvl="1" indent="-45720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Congested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shaft-face area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2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6096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Mine Shaft Sinking</a:t>
            </a: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447800"/>
            <a:ext cx="4648200" cy="4038600"/>
          </a:xfrm>
        </p:spPr>
        <p:txBody>
          <a:bodyPr>
            <a:normAutofit/>
          </a:bodyPr>
          <a:lstStyle/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shaft sinking, shaft collar is initially excavated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Shaft collar is the foundation of the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shaft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Shaft collars are normally line with concrete.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52830" t="28931" r="11886" b="13459"/>
          <a:stretch/>
        </p:blipFill>
        <p:spPr bwMode="auto">
          <a:xfrm>
            <a:off x="4724400" y="1524000"/>
            <a:ext cx="4038600" cy="3657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5211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52400"/>
            <a:ext cx="8991600" cy="1904999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Arial" pitchFamily="34" charset="0"/>
                <a:cs typeface="Arial" pitchFamily="34" charset="0"/>
              </a:rPr>
              <a:t>There are different methods of shaft sinking.</a:t>
            </a:r>
            <a:br>
              <a:rPr lang="en-US" sz="2800" dirty="0">
                <a:latin typeface="Arial" pitchFamily="34" charset="0"/>
                <a:cs typeface="Arial" pitchFamily="34" charset="0"/>
              </a:rPr>
            </a:br>
            <a:r>
              <a:rPr lang="en-US" sz="2800" dirty="0">
                <a:latin typeface="Arial" pitchFamily="34" charset="0"/>
                <a:cs typeface="Arial" pitchFamily="34" charset="0"/>
              </a:rPr>
              <a:t>The two generic methods are:</a:t>
            </a:r>
            <a:br>
              <a:rPr lang="en-US" sz="2800" dirty="0">
                <a:latin typeface="Arial" pitchFamily="34" charset="0"/>
                <a:cs typeface="Arial" pitchFamily="34" charset="0"/>
              </a:rPr>
            </a:br>
            <a:r>
              <a:rPr lang="en-US" sz="800" dirty="0">
                <a:latin typeface="Arial" pitchFamily="34" charset="0"/>
                <a:cs typeface="Arial" pitchFamily="34" charset="0"/>
              </a:rPr>
              <a:t/>
            </a:r>
            <a:br>
              <a:rPr lang="en-US" sz="800" dirty="0">
                <a:latin typeface="Arial" pitchFamily="34" charset="0"/>
                <a:cs typeface="Arial" pitchFamily="34" charset="0"/>
              </a:rPr>
            </a:br>
            <a:r>
              <a:rPr lang="en-US" sz="2800" dirty="0">
                <a:latin typeface="Arial" pitchFamily="34" charset="0"/>
                <a:cs typeface="Arial" pitchFamily="34" charset="0"/>
              </a:rPr>
              <a:t>Conventional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and Raise-boring methods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2133600"/>
            <a:ext cx="8915400" cy="42672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Conventional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Method</a:t>
            </a:r>
          </a:p>
          <a:p>
            <a:pPr algn="l"/>
            <a:endParaRPr lang="en-U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conventional method, a shaft is constructed by drilling holes and filling with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explosives.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Using this method, drilling and blasting can sink around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5m to 7m in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one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blast.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number of holes N required for sinking a shaft of cross section area A in m</a:t>
            </a:r>
            <a:r>
              <a:rPr lang="en-US" sz="28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is estimated by: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N = 2.5A + 22</a:t>
            </a:r>
          </a:p>
          <a:p>
            <a:pPr marL="457200" indent="-457200" algn="l"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28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68579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Conventional Method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990600"/>
            <a:ext cx="8534400" cy="48006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Disadvantages of conventional method include: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Labour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intensive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Unsafe</a:t>
            </a: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Explosives</a:t>
            </a: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Fumes</a:t>
            </a: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Toxic gases</a:t>
            </a: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Dust</a:t>
            </a: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Falling objects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High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running costs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54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533399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Conventional Method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62000"/>
            <a:ext cx="3886200" cy="6019800"/>
          </a:xfrm>
        </p:spPr>
        <p:txBody>
          <a:bodyPr>
            <a:normAutofit fontScale="92500"/>
          </a:bodyPr>
          <a:lstStyle/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Blasting operation is carried out against gravity, and the scatter of the broken rock is confined in the shaft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common to use generous distribution of explosives throughout the rock using a large number of small diameter (35 – 42 mm) shot-holes.</a:t>
            </a:r>
          </a:p>
          <a:p>
            <a:endParaRPr lang="en-US" dirty="0"/>
          </a:p>
        </p:txBody>
      </p:sp>
      <p:pic>
        <p:nvPicPr>
          <p:cNvPr id="4" name="Picture 2" descr="Gall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19200"/>
            <a:ext cx="5257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24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685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Mucking</a:t>
            </a: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219200"/>
            <a:ext cx="8610600" cy="4724400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Mucking is an operation of loading broken rock or cuttings and hoisting up to surface</a:t>
            </a:r>
          </a:p>
          <a:p>
            <a:pPr marL="914400" lvl="1" indent="-45720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Manually or machine loading</a:t>
            </a:r>
          </a:p>
          <a:p>
            <a:pPr marL="914400" lvl="1" indent="-45720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Usually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shaft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Usually mucking requires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some skip-hoisting, bucket-hoisting or clam-shell grab equipment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88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6182" y="457200"/>
            <a:ext cx="6726382" cy="609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Mucking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Rock bolting and meshing&#10;A wire mesh is fastened to the walls with evenly spaced rock bolts.&#10;Rock bolting is a commonly u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82" y="1152090"/>
            <a:ext cx="6726382" cy="456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16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68579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Shaft Support systems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143000"/>
            <a:ext cx="8839200" cy="37338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There are three major ways of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supporting shaft walls: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 of timber support,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 of roof bolts, and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 of wire mesh.</a:t>
            </a:r>
          </a:p>
        </p:txBody>
      </p:sp>
    </p:spTree>
    <p:extLst>
      <p:ext uri="{BB962C8B-B14F-4D97-AF65-F5344CB8AC3E}">
        <p14:creationId xmlns:p14="http://schemas.microsoft.com/office/powerpoint/2010/main" val="220150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824149"/>
              </p:ext>
            </p:extLst>
          </p:nvPr>
        </p:nvGraphicFramePr>
        <p:xfrm>
          <a:off x="152400" y="685798"/>
          <a:ext cx="8839200" cy="5562601"/>
        </p:xfrm>
        <a:graphic>
          <a:graphicData uri="http://schemas.openxmlformats.org/drawingml/2006/table">
            <a:tbl>
              <a:tblPr firstRow="1" firstCol="1" bandRow="1"/>
              <a:tblGrid>
                <a:gridCol w="1982795"/>
                <a:gridCol w="1823569"/>
                <a:gridCol w="5032836"/>
              </a:tblGrid>
              <a:tr h="146384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Rock strength classification</a:t>
                      </a:r>
                      <a:endParaRPr lang="en-US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Strength range (</a:t>
                      </a:r>
                      <a:r>
                        <a:rPr lang="en-US" sz="2400" b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MPa</a:t>
                      </a:r>
                      <a:r>
                        <a:rPr lang="en-US" sz="2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Typical rock types</a:t>
                      </a:r>
                      <a:endParaRPr lang="en-US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92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Very weak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 – 20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Weathered sedimentary rocks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92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Weak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20 - 40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Weakly-cemented sedimentary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rockd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92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Medium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 – 80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Competent sedimentary rock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92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Strong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 – 160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Competent igneous rocks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10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Very strong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160 - 320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Dense fine-grained Quartzite or igneous rock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46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838200"/>
            <a:ext cx="3733800" cy="5334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Revision Questions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447800"/>
            <a:ext cx="8991600" cy="2743200"/>
          </a:xfrm>
        </p:spPr>
        <p:txBody>
          <a:bodyPr>
            <a:noAutofit/>
          </a:bodyPr>
          <a:lstStyle/>
          <a:p>
            <a:pPr marL="514350" lvl="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Describe five (5) functions of a mine shaft</a:t>
            </a:r>
          </a:p>
          <a:p>
            <a:pPr marL="514350" lvl="0" indent="-514350" algn="l">
              <a:buFont typeface="+mj-lt"/>
              <a:buAutoNum type="arabicPeriod"/>
            </a:pPr>
            <a:endParaRPr lang="en-US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comparison to raise-boring, explain three (3) advantages of conventional shaft sinking</a:t>
            </a:r>
          </a:p>
        </p:txBody>
      </p:sp>
    </p:spTree>
    <p:extLst>
      <p:ext uri="{BB962C8B-B14F-4D97-AF65-F5344CB8AC3E}">
        <p14:creationId xmlns:p14="http://schemas.microsoft.com/office/powerpoint/2010/main" val="127576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762000" y="914400"/>
            <a:ext cx="7696200" cy="4800600"/>
            <a:chOff x="2004" y="2816"/>
            <a:chExt cx="8769" cy="4020"/>
          </a:xfrm>
        </p:grpSpPr>
        <p:sp>
          <p:nvSpPr>
            <p:cNvPr id="2065" name="Text Box 17"/>
            <p:cNvSpPr txBox="1">
              <a:spLocks noChangeArrowheads="1"/>
            </p:cNvSpPr>
            <p:nvPr/>
          </p:nvSpPr>
          <p:spPr bwMode="auto">
            <a:xfrm>
              <a:off x="2004" y="2816"/>
              <a:ext cx="8769" cy="6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Classification of Mining Method</a:t>
              </a:r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2134" y="3956"/>
              <a:ext cx="8557" cy="2880"/>
              <a:chOff x="1434" y="3732"/>
              <a:chExt cx="8557" cy="2880"/>
            </a:xfrm>
          </p:grpSpPr>
          <p:sp>
            <p:nvSpPr>
              <p:cNvPr id="2067" name="Text Box 19"/>
              <p:cNvSpPr txBox="1">
                <a:spLocks noChangeArrowheads="1"/>
              </p:cNvSpPr>
              <p:nvPr/>
            </p:nvSpPr>
            <p:spPr bwMode="auto">
              <a:xfrm>
                <a:off x="2885" y="3732"/>
                <a:ext cx="5257" cy="58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Mining Method</a:t>
                </a:r>
              </a:p>
            </p:txBody>
          </p:sp>
          <p:sp>
            <p:nvSpPr>
              <p:cNvPr id="2068" name="Text Box 20"/>
              <p:cNvSpPr txBox="1">
                <a:spLocks noChangeArrowheads="1"/>
              </p:cNvSpPr>
              <p:nvPr/>
            </p:nvSpPr>
            <p:spPr bwMode="auto">
              <a:xfrm>
                <a:off x="1434" y="5645"/>
                <a:ext cx="3822" cy="9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Surface Mining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Techniques</a:t>
                </a:r>
              </a:p>
            </p:txBody>
          </p:sp>
          <p:sp>
            <p:nvSpPr>
              <p:cNvPr id="2069" name="Text Box 21"/>
              <p:cNvSpPr txBox="1">
                <a:spLocks noChangeArrowheads="1"/>
              </p:cNvSpPr>
              <p:nvPr/>
            </p:nvSpPr>
            <p:spPr bwMode="auto">
              <a:xfrm>
                <a:off x="5620" y="5686"/>
                <a:ext cx="4371" cy="92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Underground Mining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Techniques</a:t>
                </a:r>
              </a:p>
            </p:txBody>
          </p:sp>
          <p:cxnSp>
            <p:nvCxnSpPr>
              <p:cNvPr id="2070" name="AutoShape 22"/>
              <p:cNvCxnSpPr>
                <a:cxnSpLocks noChangeShapeType="1"/>
              </p:cNvCxnSpPr>
              <p:nvPr/>
            </p:nvCxnSpPr>
            <p:spPr bwMode="auto">
              <a:xfrm>
                <a:off x="3299" y="5054"/>
                <a:ext cx="1" cy="605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071" name="AutoShape 23"/>
              <p:cNvCxnSpPr>
                <a:cxnSpLocks noChangeShapeType="1"/>
              </p:cNvCxnSpPr>
              <p:nvPr/>
            </p:nvCxnSpPr>
            <p:spPr bwMode="auto">
              <a:xfrm>
                <a:off x="7377" y="5054"/>
                <a:ext cx="1" cy="646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072" name="AutoShape 24"/>
              <p:cNvCxnSpPr>
                <a:cxnSpLocks noChangeShapeType="1"/>
              </p:cNvCxnSpPr>
              <p:nvPr/>
            </p:nvCxnSpPr>
            <p:spPr bwMode="auto">
              <a:xfrm>
                <a:off x="3299" y="5054"/>
                <a:ext cx="4078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073" name="AutoShape 25"/>
              <p:cNvCxnSpPr>
                <a:cxnSpLocks noChangeShapeType="1"/>
              </p:cNvCxnSpPr>
              <p:nvPr/>
            </p:nvCxnSpPr>
            <p:spPr bwMode="auto">
              <a:xfrm>
                <a:off x="5407" y="4302"/>
                <a:ext cx="0" cy="752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60482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76200"/>
            <a:ext cx="2133600" cy="5334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Question 3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609600"/>
            <a:ext cx="8991600" cy="6172200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is required to sink a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860m-deep circular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shaft from surface to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just below the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ore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body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using a conventional method. The operations are being carried on a three-shift per day basis. The rock hardness is about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165MPa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If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other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auxiliary operations take a day every after 18m advance and 39 blast holes are drilled and blasted per shift:</a:t>
            </a:r>
          </a:p>
          <a:p>
            <a:pPr marL="514350" lvl="0" indent="-514350" algn="l">
              <a:buFont typeface="+mj-lt"/>
              <a:buAutoNum type="alphaLcParenR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Estimate the cross section area of the shaft</a:t>
            </a:r>
          </a:p>
          <a:p>
            <a:pPr marL="514350" lvl="0" indent="-514350" algn="l">
              <a:buFont typeface="+mj-lt"/>
              <a:buAutoNum type="alphaLcParenR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Estimate how long it will take to complete sinking the shaft if it takes 2 days per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metre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 set up a 20m shaft collar</a:t>
            </a:r>
          </a:p>
          <a:p>
            <a:pPr marL="514350" lvl="0" indent="-514350" algn="l">
              <a:buFont typeface="+mj-lt"/>
              <a:buAutoNum type="alphaLcParenR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Describe the support system suitable for this shaft</a:t>
            </a:r>
          </a:p>
          <a:p>
            <a:pPr marL="514350" lvl="0" indent="-514350" algn="l">
              <a:buFont typeface="+mj-lt"/>
              <a:buAutoNum type="alphaLcParenR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Explain three advantages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conventional method of shaft sinking.</a:t>
            </a:r>
          </a:p>
          <a:p>
            <a:pPr algn="l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076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838201"/>
            <a:ext cx="5410200" cy="60959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Underground Access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371600"/>
            <a:ext cx="8077200" cy="3429000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access the ore body: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Levels are excavated horizontally off the decline or shaft to access the ore body.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Stopes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are then excavated perpendicular (or near perpendicular) to the level into the ore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29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781854"/>
            <a:ext cx="7848600" cy="589746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Accessing underground ore can be achieved via: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828800"/>
            <a:ext cx="2666999" cy="335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Image result for mine shaft image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733799"/>
            <a:ext cx="2819400" cy="251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s://www.aditnow.co.uk/cache/Argus-Coal-Mine-2-User-Album/Argus-Coal-Mine-2-User-Album-7683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630" y="1390403"/>
            <a:ext cx="2960370" cy="22193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541770" y="4004334"/>
            <a:ext cx="175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Decline or Ramp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33185" y="1533261"/>
            <a:ext cx="2025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Mine Portal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7217" y="1567191"/>
            <a:ext cx="2020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Mine Shaft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40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40" y="228600"/>
            <a:ext cx="853746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574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5334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What is a Mine Shaft?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609600"/>
            <a:ext cx="8991600" cy="6096000"/>
          </a:xfrm>
        </p:spPr>
        <p:txBody>
          <a:bodyPr>
            <a:normAutofit fontScale="92500" lnSpcReduction="10000"/>
          </a:bodyPr>
          <a:lstStyle/>
          <a:p>
            <a:pPr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mine shaft is vertical or inclined opening, giving access to and serving the various levels of a mine.</a:t>
            </a:r>
          </a:p>
          <a:p>
            <a:pPr algn="l">
              <a:buFont typeface="Wingdings" pitchFamily="2" charset="2"/>
              <a:buChar char="§"/>
            </a:pPr>
            <a:endParaRPr lang="en-U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It is a primary vertical or near-vertical opening, connecting the surface with underground workings.</a:t>
            </a:r>
          </a:p>
          <a:p>
            <a:pPr algn="l">
              <a:buFont typeface="Wingdings" pitchFamily="2" charset="2"/>
              <a:buChar char="§"/>
            </a:pPr>
            <a:endParaRPr lang="en-US" sz="1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Stages in the life of a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mine</a:t>
            </a:r>
          </a:p>
          <a:p>
            <a:pPr lvl="0" algn="l"/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Prospecting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Search for ore deposit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Exploration – Defining extent and value of ore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Development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opening up for production</a:t>
            </a:r>
          </a:p>
          <a:p>
            <a:pPr lvl="1" algn="l"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Access to the ore body</a:t>
            </a:r>
          </a:p>
          <a:p>
            <a:pPr lvl="1" algn="l"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Shaft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as initial development for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underground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mining</a:t>
            </a:r>
          </a:p>
          <a:p>
            <a:pPr lvl="0" algn="l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 Exploitation – Actual ore recovery</a:t>
            </a:r>
          </a:p>
          <a:p>
            <a:pPr lvl="0" algn="l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  Reclamation – mine closure</a:t>
            </a:r>
            <a:endParaRPr lang="en-US" sz="2800" dirty="0"/>
          </a:p>
          <a:p>
            <a:pPr algn="l"/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0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53339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Mine Shaft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8839200" cy="54864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Shafts play a major role in the general planning of mine development and in the life of an underground mine.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hoist together with its associated plant for underground mine is the single most important and expensive element of the mine.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 is the most sophisticated mine plant.</a:t>
            </a:r>
          </a:p>
          <a:p>
            <a:pPr algn="l"/>
            <a:endParaRPr lang="en-US" sz="15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54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685800"/>
            <a:ext cx="7239000" cy="609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Shaft sheave wheels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110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620000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72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980</Words>
  <Application>Microsoft Office PowerPoint</Application>
  <PresentationFormat>On-screen Show (4:3)</PresentationFormat>
  <Paragraphs>165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Office Theme</vt:lpstr>
      <vt:lpstr>1_Office Theme</vt:lpstr>
      <vt:lpstr>3_Office Theme</vt:lpstr>
      <vt:lpstr>2_Office Theme</vt:lpstr>
      <vt:lpstr>4_Office Theme</vt:lpstr>
      <vt:lpstr> Introduction to Mining Engineering By   Dr. S. Kangwa University of Zambia School of Mines E-mail: sam.kangwa@unza.zm   </vt:lpstr>
      <vt:lpstr>Mine Shaft</vt:lpstr>
      <vt:lpstr>PowerPoint Presentation</vt:lpstr>
      <vt:lpstr> Underground Access </vt:lpstr>
      <vt:lpstr>PowerPoint Presentation</vt:lpstr>
      <vt:lpstr>PowerPoint Presentation</vt:lpstr>
      <vt:lpstr>What is a Mine Shaft?</vt:lpstr>
      <vt:lpstr>Mine Shaft</vt:lpstr>
      <vt:lpstr>Shaft sheave wheels</vt:lpstr>
      <vt:lpstr>Shaft sheave wheels, drum and cage / skip</vt:lpstr>
      <vt:lpstr>Considerations for Mine Shaft Site – shaft location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Classification of Mine Shafts</vt:lpstr>
      <vt:lpstr>PowerPoint Presentation</vt:lpstr>
      <vt:lpstr>PowerPoint Presentation</vt:lpstr>
      <vt:lpstr>Mine Shaft Sinking</vt:lpstr>
      <vt:lpstr>There are different methods of shaft sinking. The two generic methods are:  Conventional and Raise-boring methods</vt:lpstr>
      <vt:lpstr>Conventional Method</vt:lpstr>
      <vt:lpstr>Conventional Method</vt:lpstr>
      <vt:lpstr>Mucking</vt:lpstr>
      <vt:lpstr>Mucking</vt:lpstr>
      <vt:lpstr>Shaft Support systems</vt:lpstr>
      <vt:lpstr>PowerPoint Presentation</vt:lpstr>
      <vt:lpstr>Revision Questions</vt:lpstr>
      <vt:lpstr>Question 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 Shafts</dc:title>
  <dc:creator>kangwa</dc:creator>
  <cp:lastModifiedBy>kangwa</cp:lastModifiedBy>
  <cp:revision>101</cp:revision>
  <dcterms:created xsi:type="dcterms:W3CDTF">2016-07-28T10:03:06Z</dcterms:created>
  <dcterms:modified xsi:type="dcterms:W3CDTF">2023-07-11T11:00:23Z</dcterms:modified>
</cp:coreProperties>
</file>