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97" r:id="rId2"/>
    <p:sldId id="259" r:id="rId3"/>
    <p:sldId id="284" r:id="rId4"/>
    <p:sldId id="266" r:id="rId5"/>
    <p:sldId id="294" r:id="rId6"/>
    <p:sldId id="265" r:id="rId7"/>
    <p:sldId id="285" r:id="rId8"/>
    <p:sldId id="267" r:id="rId9"/>
    <p:sldId id="268" r:id="rId10"/>
    <p:sldId id="269" r:id="rId11"/>
    <p:sldId id="270" r:id="rId12"/>
    <p:sldId id="371" r:id="rId13"/>
    <p:sldId id="271" r:id="rId14"/>
    <p:sldId id="275" r:id="rId15"/>
    <p:sldId id="277" r:id="rId16"/>
    <p:sldId id="279" r:id="rId17"/>
    <p:sldId id="282" r:id="rId18"/>
    <p:sldId id="302"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70" r:id="rId65"/>
    <p:sldId id="369" r:id="rId66"/>
    <p:sldId id="32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F135E-021C-4818-AA7D-89EE7BBB3744}" type="datetimeFigureOut">
              <a:rPr lang="en-US" smtClean="0"/>
              <a:t>8/1/2023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1AAF8-5045-4726-926A-C3FBACAD6801}" type="slidenum">
              <a:rPr lang="en-US" smtClean="0"/>
              <a:t>‹#›</a:t>
            </a:fld>
            <a:endParaRPr lang="en-US"/>
          </a:p>
        </p:txBody>
      </p:sp>
    </p:spTree>
    <p:extLst>
      <p:ext uri="{BB962C8B-B14F-4D97-AF65-F5344CB8AC3E}">
        <p14:creationId xmlns:p14="http://schemas.microsoft.com/office/powerpoint/2010/main" val="28001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27F55-4030-4360-89AD-AABCC56EE65A}" type="slidenum">
              <a:rPr lang="en-US" smtClean="0"/>
              <a:t>41</a:t>
            </a:fld>
            <a:endParaRPr lang="en-US"/>
          </a:p>
        </p:txBody>
      </p:sp>
    </p:spTree>
    <p:extLst>
      <p:ext uri="{BB962C8B-B14F-4D97-AF65-F5344CB8AC3E}">
        <p14:creationId xmlns:p14="http://schemas.microsoft.com/office/powerpoint/2010/main" val="382384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27F55-4030-4360-89AD-AABCC56EE65A}" type="slidenum">
              <a:rPr lang="en-US" smtClean="0"/>
              <a:t>51</a:t>
            </a:fld>
            <a:endParaRPr lang="en-US"/>
          </a:p>
        </p:txBody>
      </p:sp>
    </p:spTree>
    <p:extLst>
      <p:ext uri="{BB962C8B-B14F-4D97-AF65-F5344CB8AC3E}">
        <p14:creationId xmlns:p14="http://schemas.microsoft.com/office/powerpoint/2010/main" val="406697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D0FE69-3833-4674-AC23-F715001CCD04}" type="slidenum">
              <a:rPr lang="en-GB" smtClean="0"/>
              <a:pPr eaLnBrk="1" hangingPunct="1"/>
              <a:t>56</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ECE76-0413-4014-8990-C5655F97AC06}"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CE76-0413-4014-8990-C5655F97AC06}"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CE76-0413-4014-8990-C5655F97AC06}"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CE76-0413-4014-8990-C5655F97AC06}"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ECE76-0413-4014-8990-C5655F97AC06}"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ECE76-0413-4014-8990-C5655F97AC06}"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ECE76-0413-4014-8990-C5655F97AC06}"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ECE76-0413-4014-8990-C5655F97AC06}"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CE76-0413-4014-8990-C5655F97AC06}"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ECE76-0413-4014-8990-C5655F97AC06}"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ECE76-0413-4014-8990-C5655F97AC06}"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650A7-078F-46FE-BC08-C46FC1C30A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CE76-0413-4014-8990-C5655F97AC06}" type="datetimeFigureOut">
              <a:rPr lang="en-US" smtClean="0"/>
              <a:t>8/1/2023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650A7-078F-46FE-BC08-C46FC1C30A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en.wikipedia.org/wiki/File:Eod2.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File:Eod2.jp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2.wdp"/><Relationship Id="rId7" Type="http://schemas.openxmlformats.org/officeDocument/2006/relationships/image" Target="../media/image21.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62000"/>
            <a:ext cx="4724400" cy="1143000"/>
          </a:xfrm>
        </p:spPr>
        <p:txBody>
          <a:bodyPr>
            <a:normAutofit/>
          </a:bodyPr>
          <a:lstStyle/>
          <a:p>
            <a:r>
              <a:rPr lang="en-US" sz="2400" b="1" dirty="0" smtClean="0">
                <a:latin typeface="Times New Roman" pitchFamily="18" charset="0"/>
                <a:cs typeface="Times New Roman" pitchFamily="18" charset="0"/>
              </a:rPr>
              <a:t>Basic Principles of Rock Blasting</a:t>
            </a:r>
            <a:br>
              <a:rPr lang="en-US" sz="24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By </a:t>
            </a:r>
            <a:br>
              <a:rPr lang="en-US" sz="2000" b="1" dirty="0" smtClean="0">
                <a:latin typeface="Times New Roman" pitchFamily="18" charset="0"/>
                <a:cs typeface="Times New Roman" pitchFamily="18" charset="0"/>
              </a:rPr>
            </a:br>
            <a:r>
              <a:rPr lang="en-US" sz="2000" b="1" dirty="0" smtClean="0">
                <a:solidFill>
                  <a:srgbClr val="C00000"/>
                </a:solidFill>
                <a:latin typeface="Times New Roman" pitchFamily="18" charset="0"/>
                <a:cs typeface="Times New Roman" pitchFamily="18" charset="0"/>
              </a:rPr>
              <a:t>Dr. S. </a:t>
            </a:r>
            <a:r>
              <a:rPr lang="en-US" sz="2000" b="1" dirty="0" err="1" smtClean="0">
                <a:solidFill>
                  <a:srgbClr val="C00000"/>
                </a:solidFill>
                <a:latin typeface="Times New Roman" pitchFamily="18" charset="0"/>
                <a:cs typeface="Times New Roman" pitchFamily="18" charset="0"/>
              </a:rPr>
              <a:t>Kangwa</a:t>
            </a:r>
            <a:endParaRPr lang="en-US" sz="2000" dirty="0">
              <a:latin typeface="Times New Roman" pitchFamily="18" charset="0"/>
              <a:cs typeface="Times New Roman" pitchFamily="18" charset="0"/>
            </a:endParaRPr>
          </a:p>
        </p:txBody>
      </p:sp>
      <p:pic>
        <p:nvPicPr>
          <p:cNvPr id="3" name="Picture 2" descr="Image result for rock blasting images"/>
          <p:cNvPicPr/>
          <p:nvPr/>
        </p:nvPicPr>
        <p:blipFill>
          <a:blip r:embed="rId2">
            <a:extLst>
              <a:ext uri="{28A0092B-C50C-407E-A947-70E740481C1C}">
                <a14:useLocalDpi xmlns:a14="http://schemas.microsoft.com/office/drawing/2010/main" val="0"/>
              </a:ext>
            </a:extLst>
          </a:blip>
          <a:srcRect/>
          <a:stretch>
            <a:fillRect/>
          </a:stretch>
        </p:blipFill>
        <p:spPr bwMode="auto">
          <a:xfrm>
            <a:off x="1770184" y="1905000"/>
            <a:ext cx="5316416" cy="3733800"/>
          </a:xfrm>
          <a:prstGeom prst="rect">
            <a:avLst/>
          </a:prstGeom>
          <a:noFill/>
          <a:ln>
            <a:noFill/>
          </a:ln>
        </p:spPr>
      </p:pic>
    </p:spTree>
    <p:extLst>
      <p:ext uri="{BB962C8B-B14F-4D97-AF65-F5344CB8AC3E}">
        <p14:creationId xmlns:p14="http://schemas.microsoft.com/office/powerpoint/2010/main" val="715164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0"/>
            <a:ext cx="8077200" cy="3657600"/>
          </a:xfrm>
        </p:spPr>
        <p:txBody>
          <a:bodyPr>
            <a:normAutofit/>
          </a:bodyPr>
          <a:lstStyle/>
          <a:p>
            <a:pPr algn="l"/>
            <a:r>
              <a:rPr lang="en-US" sz="2400" b="1" dirty="0">
                <a:solidFill>
                  <a:schemeClr val="tx1"/>
                </a:solidFill>
                <a:latin typeface="Times New Roman" pitchFamily="18" charset="0"/>
                <a:cs typeface="Times New Roman" pitchFamily="18" charset="0"/>
              </a:rPr>
              <a:t>Sub-drill (sub-grade drilling or over-drilling) (U</a:t>
            </a:r>
            <a:r>
              <a:rPr lang="en-US" sz="2400" b="1"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This </a:t>
            </a:r>
            <a:r>
              <a:rPr lang="en-US" sz="2400" dirty="0">
                <a:solidFill>
                  <a:schemeClr val="tx1"/>
                </a:solidFill>
                <a:latin typeface="Times New Roman" pitchFamily="18" charset="0"/>
                <a:cs typeface="Times New Roman" pitchFamily="18" charset="0"/>
              </a:rPr>
              <a:t>is the extra depth drilled below the grade level to assure that the full face of the rock can be broken to the desired excavation level. </a:t>
            </a:r>
          </a:p>
          <a:p>
            <a:pPr algn="l"/>
            <a:r>
              <a:rPr lang="en-US" sz="2400" dirty="0">
                <a:solidFill>
                  <a:schemeClr val="tx1"/>
                </a:solidFill>
                <a:latin typeface="Times New Roman" pitchFamily="18" charset="0"/>
                <a:cs typeface="Times New Roman" pitchFamily="18" charset="0"/>
              </a:rPr>
              <a:t>Usually U= 8 to 12D; alternatively it equals to B/3</a:t>
            </a:r>
            <a:r>
              <a:rPr lang="en-US" sz="2400" dirty="0" smtClean="0">
                <a:solidFill>
                  <a:schemeClr val="tx1"/>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 </a:t>
            </a:r>
          </a:p>
          <a:p>
            <a:pPr algn="l"/>
            <a:endParaRPr lang="en-US" sz="800"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Charge </a:t>
            </a:r>
            <a:r>
              <a:rPr lang="en-US" sz="2400" b="1" dirty="0">
                <a:solidFill>
                  <a:schemeClr val="tx1"/>
                </a:solidFill>
                <a:latin typeface="Times New Roman" pitchFamily="18" charset="0"/>
                <a:cs typeface="Times New Roman" pitchFamily="18" charset="0"/>
              </a:rPr>
              <a:t>length (L):</a:t>
            </a:r>
            <a:endParaRPr lang="en-US" sz="2400" dirty="0">
              <a:solidFill>
                <a:schemeClr val="tx1"/>
              </a:solidFill>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This is the explosive column in a </a:t>
            </a:r>
            <a:r>
              <a:rPr lang="en-US" sz="2400" dirty="0" smtClean="0">
                <a:solidFill>
                  <a:schemeClr val="tx1"/>
                </a:solidFill>
                <a:latin typeface="Times New Roman" pitchFamily="18" charset="0"/>
                <a:cs typeface="Times New Roman" pitchFamily="18" charset="0"/>
              </a:rPr>
              <a:t>blast hole </a:t>
            </a:r>
            <a:r>
              <a:rPr lang="en-US" sz="2400" dirty="0">
                <a:solidFill>
                  <a:schemeClr val="tx1"/>
                </a:solidFill>
                <a:latin typeface="Times New Roman" pitchFamily="18" charset="0"/>
                <a:cs typeface="Times New Roman" pitchFamily="18" charset="0"/>
              </a:rPr>
              <a:t>and should be at least 20D in order to utilize fully the explosion-generated strain in the rock.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81000"/>
            <a:ext cx="8610600" cy="6096000"/>
          </a:xfrm>
        </p:spPr>
        <p:txBody>
          <a:bodyPr>
            <a:normAutofit/>
          </a:bodyPr>
          <a:lstStyle/>
          <a:p>
            <a:pPr algn="l"/>
            <a:r>
              <a:rPr lang="en-US" sz="2400" b="1" dirty="0">
                <a:solidFill>
                  <a:schemeClr val="tx1"/>
                </a:solidFill>
                <a:latin typeface="Times New Roman" pitchFamily="18" charset="0"/>
                <a:cs typeface="Times New Roman" pitchFamily="18" charset="0"/>
              </a:rPr>
              <a:t>Stemming (T):</a:t>
            </a:r>
            <a:endParaRPr lang="en-US" sz="2400" dirty="0">
              <a:solidFill>
                <a:schemeClr val="tx1"/>
              </a:solidFill>
              <a:latin typeface="Times New Roman" pitchFamily="18" charset="0"/>
              <a:cs typeface="Times New Roman" pitchFamily="18" charset="0"/>
            </a:endParaRPr>
          </a:p>
          <a:p>
            <a:pPr algn="l"/>
            <a:endParaRPr lang="en-US" sz="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Stemming is a process applied to blast holes to prevent gases from escaping during detonation. A stemming material helps confine the explosive energy for a longer duration. Without stemming, up to 50% of the explosive energy can escape through the </a:t>
            </a:r>
            <a:r>
              <a:rPr lang="en-US" sz="2400" dirty="0" smtClean="0">
                <a:solidFill>
                  <a:schemeClr val="tx1"/>
                </a:solidFill>
                <a:latin typeface="Times New Roman" pitchFamily="18" charset="0"/>
                <a:cs typeface="Times New Roman" pitchFamily="18" charset="0"/>
              </a:rPr>
              <a:t>borehole.</a:t>
            </a:r>
          </a:p>
          <a:p>
            <a:pPr algn="l"/>
            <a:endParaRPr lang="en-US" sz="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This is the inert material filled between the explosive charge and the collar of the blast-hole to confine the explosion gases.  </a:t>
            </a:r>
          </a:p>
          <a:p>
            <a:pPr algn="l"/>
            <a:endParaRPr lang="en-US" sz="800" dirty="0">
              <a:solidFill>
                <a:schemeClr val="tx1"/>
              </a:solidFill>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The stemming material could be drill cutting, sand, mud or crushed rock. </a:t>
            </a:r>
          </a:p>
          <a:p>
            <a:pPr algn="l"/>
            <a:endParaRPr lang="en-US" sz="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A </a:t>
            </a:r>
            <a:r>
              <a:rPr lang="en-US" sz="2400" dirty="0">
                <a:solidFill>
                  <a:schemeClr val="tx1"/>
                </a:solidFill>
                <a:latin typeface="Times New Roman" pitchFamily="18" charset="0"/>
                <a:cs typeface="Times New Roman" pitchFamily="18" charset="0"/>
              </a:rPr>
              <a:t>stemming length shorter than 20D usually causes </a:t>
            </a:r>
            <a:r>
              <a:rPr lang="en-US" sz="2400" dirty="0" smtClean="0">
                <a:solidFill>
                  <a:schemeClr val="tx1"/>
                </a:solidFill>
                <a:latin typeface="Times New Roman" pitchFamily="18" charset="0"/>
                <a:cs typeface="Times New Roman" pitchFamily="18" charset="0"/>
              </a:rPr>
              <a:t>fly rock</a:t>
            </a:r>
            <a:r>
              <a:rPr lang="en-US" sz="2400" dirty="0">
                <a:solidFill>
                  <a:schemeClr val="tx1"/>
                </a:solidFill>
                <a:latin typeface="Times New Roman" pitchFamily="18" charset="0"/>
                <a:cs typeface="Times New Roman" pitchFamily="18" charset="0"/>
              </a:rPr>
              <a:t>, cut-offs and </a:t>
            </a:r>
            <a:r>
              <a:rPr lang="en-US" sz="2400" dirty="0" smtClean="0">
                <a:solidFill>
                  <a:schemeClr val="tx1"/>
                </a:solidFill>
                <a:latin typeface="Times New Roman" pitchFamily="18" charset="0"/>
                <a:cs typeface="Times New Roman" pitchFamily="18" charset="0"/>
              </a:rPr>
              <a:t>over break </a:t>
            </a:r>
            <a:r>
              <a:rPr lang="en-US" sz="2400" dirty="0">
                <a:solidFill>
                  <a:schemeClr val="tx1"/>
                </a:solidFill>
                <a:latin typeface="Times New Roman" pitchFamily="18" charset="0"/>
                <a:cs typeface="Times New Roman" pitchFamily="18" charset="0"/>
              </a:rPr>
              <a:t>problems</a:t>
            </a:r>
            <a:r>
              <a:rPr lang="en-US" sz="2400" dirty="0" smtClean="0">
                <a:solidFill>
                  <a:schemeClr val="tx1"/>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 </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stemming length should not be less than the effective burden </a:t>
            </a:r>
            <a:r>
              <a:rPr lang="en-US" sz="2400" dirty="0" smtClean="0">
                <a:solidFill>
                  <a:schemeClr val="tx1"/>
                </a:solidFill>
                <a:latin typeface="Times New Roman" pitchFamily="18" charset="0"/>
                <a:cs typeface="Times New Roman" pitchFamily="18" charset="0"/>
              </a:rPr>
              <a:t>B</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457200"/>
            <a:ext cx="2819400" cy="609599"/>
          </a:xfrm>
        </p:spPr>
        <p:txBody>
          <a:bodyPr>
            <a:normAutofit/>
          </a:bodyPr>
          <a:lstStyle/>
          <a:p>
            <a:r>
              <a:rPr lang="en-US" sz="2800" dirty="0" smtClean="0">
                <a:latin typeface="Times New Roman" pitchFamily="18" charset="0"/>
                <a:cs typeface="Times New Roman" pitchFamily="18" charset="0"/>
              </a:rPr>
              <a:t>Stemming</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09800" y="1143000"/>
            <a:ext cx="4665766" cy="484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993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81000" y="838200"/>
                <a:ext cx="8305800" cy="5105400"/>
              </a:xfrm>
            </p:spPr>
            <p:txBody>
              <a:bodyPr>
                <a:normAutofit/>
              </a:bodyPr>
              <a:lstStyle/>
              <a:p>
                <a:pPr algn="l"/>
                <a:r>
                  <a:rPr lang="en-US" sz="2400" b="1" dirty="0">
                    <a:solidFill>
                      <a:schemeClr val="tx1"/>
                    </a:solidFill>
                    <a:latin typeface="Times New Roman" pitchFamily="18" charset="0"/>
                    <a:cs typeface="Times New Roman" pitchFamily="18" charset="0"/>
                  </a:rPr>
                  <a:t>Powder </a:t>
                </a:r>
                <a:r>
                  <a:rPr lang="en-US" sz="2400" b="1" dirty="0" smtClean="0">
                    <a:solidFill>
                      <a:schemeClr val="tx1"/>
                    </a:solidFill>
                    <a:latin typeface="Times New Roman" pitchFamily="18" charset="0"/>
                    <a:cs typeface="Times New Roman" pitchFamily="18" charset="0"/>
                  </a:rPr>
                  <a:t>Factor </a:t>
                </a:r>
                <a:r>
                  <a:rPr lang="en-US" sz="2400" b="1" dirty="0">
                    <a:solidFill>
                      <a:schemeClr val="tx1"/>
                    </a:solidFill>
                    <a:latin typeface="Times New Roman" pitchFamily="18" charset="0"/>
                    <a:cs typeface="Times New Roman" pitchFamily="18" charset="0"/>
                  </a:rPr>
                  <a:t>or </a:t>
                </a:r>
                <a:r>
                  <a:rPr lang="en-US" sz="2400" b="1" dirty="0" smtClean="0">
                    <a:solidFill>
                      <a:schemeClr val="tx1"/>
                    </a:solidFill>
                    <a:latin typeface="Times New Roman" pitchFamily="18" charset="0"/>
                    <a:cs typeface="Times New Roman" pitchFamily="18" charset="0"/>
                  </a:rPr>
                  <a:t>Specific Charge </a:t>
                </a:r>
                <a:r>
                  <a:rPr lang="en-US" sz="2400" b="1" dirty="0">
                    <a:solidFill>
                      <a:schemeClr val="tx1"/>
                    </a:solidFill>
                    <a:latin typeface="Times New Roman" pitchFamily="18" charset="0"/>
                    <a:cs typeface="Times New Roman" pitchFamily="18" charset="0"/>
                  </a:rPr>
                  <a:t>or </a:t>
                </a:r>
                <a:r>
                  <a:rPr lang="en-US" sz="2400" b="1" dirty="0" smtClean="0">
                    <a:solidFill>
                      <a:schemeClr val="tx1"/>
                    </a:solidFill>
                    <a:latin typeface="Times New Roman" pitchFamily="18" charset="0"/>
                    <a:cs typeface="Times New Roman" pitchFamily="18" charset="0"/>
                  </a:rPr>
                  <a:t>Blasting Ratio</a:t>
                </a:r>
                <a:endParaRPr lang="en-US" sz="2400" dirty="0">
                  <a:solidFill>
                    <a:schemeClr val="tx1"/>
                  </a:solidFill>
                  <a:latin typeface="Times New Roman" pitchFamily="18" charset="0"/>
                  <a:cs typeface="Times New Roman" pitchFamily="18" charset="0"/>
                </a:endParaRPr>
              </a:p>
              <a:p>
                <a:pPr algn="l"/>
                <a:endParaRPr lang="en-US" sz="800" dirty="0" smtClean="0">
                  <a:solidFill>
                    <a:schemeClr val="tx1"/>
                  </a:solidFill>
                  <a:latin typeface="Times New Roman" pitchFamily="18" charset="0"/>
                  <a:cs typeface="Times New Roman" pitchFamily="18" charset="0"/>
                </a:endParaRPr>
              </a:p>
              <a:p>
                <a:pPr marL="514350" indent="-514350" algn="l">
                  <a:buFont typeface="+mj-lt"/>
                  <a:buAutoNum type="arabicPeriod"/>
                </a:pPr>
                <a:r>
                  <a:rPr lang="en-US" sz="2400" dirty="0" smtClean="0">
                    <a:solidFill>
                      <a:schemeClr val="tx1"/>
                    </a:solidFill>
                    <a:latin typeface="Times New Roman" pitchFamily="18" charset="0"/>
                    <a:cs typeface="Times New Roman" pitchFamily="18" charset="0"/>
                  </a:rPr>
                  <a:t>Defined </a:t>
                </a:r>
                <a:r>
                  <a:rPr lang="en-US" sz="2400" dirty="0">
                    <a:solidFill>
                      <a:schemeClr val="tx1"/>
                    </a:solidFill>
                    <a:latin typeface="Times New Roman" pitchFamily="18" charset="0"/>
                    <a:cs typeface="Times New Roman" pitchFamily="18" charset="0"/>
                  </a:rPr>
                  <a:t>as the quantity of explosive used per unit of rock blasted, measured in kg/m</a:t>
                </a:r>
                <a:r>
                  <a:rPr lang="en-US" sz="2400" baseline="30000" dirty="0">
                    <a:solidFill>
                      <a:schemeClr val="tx1"/>
                    </a:solidFill>
                    <a:latin typeface="Times New Roman" pitchFamily="18" charset="0"/>
                    <a:cs typeface="Times New Roman" pitchFamily="18" charset="0"/>
                  </a:rPr>
                  <a:t>3</a:t>
                </a:r>
                <a:r>
                  <a:rPr lang="en-US" sz="2400" dirty="0">
                    <a:solidFill>
                      <a:schemeClr val="tx1"/>
                    </a:solidFill>
                    <a:latin typeface="Times New Roman" pitchFamily="18" charset="0"/>
                    <a:cs typeface="Times New Roman" pitchFamily="18" charset="0"/>
                  </a:rPr>
                  <a:t> per </a:t>
                </a:r>
                <a:r>
                  <a:rPr lang="en-US" sz="2400" dirty="0" err="1">
                    <a:solidFill>
                      <a:schemeClr val="tx1"/>
                    </a:solidFill>
                    <a:latin typeface="Times New Roman" pitchFamily="18" charset="0"/>
                    <a:cs typeface="Times New Roman" pitchFamily="18" charset="0"/>
                  </a:rPr>
                  <a:t>tonne</a:t>
                </a:r>
                <a:r>
                  <a:rPr lang="en-US" sz="2400" dirty="0">
                    <a:solidFill>
                      <a:schemeClr val="tx1"/>
                    </a:solidFill>
                    <a:latin typeface="Times New Roman" pitchFamily="18" charset="0"/>
                    <a:cs typeface="Times New Roman" pitchFamily="18" charset="0"/>
                  </a:rPr>
                  <a:t> of </a:t>
                </a:r>
                <a:r>
                  <a:rPr lang="en-US" sz="2400" dirty="0" smtClean="0">
                    <a:solidFill>
                      <a:schemeClr val="tx1"/>
                    </a:solidFill>
                    <a:latin typeface="Times New Roman" pitchFamily="18" charset="0"/>
                    <a:cs typeface="Times New Roman" pitchFamily="18" charset="0"/>
                  </a:rPr>
                  <a:t>rock;  or </a:t>
                </a:r>
              </a:p>
              <a:p>
                <a:pPr marL="514350" indent="-514350" algn="l">
                  <a:buFont typeface="+mj-lt"/>
                  <a:buAutoNum type="arabicPeriod"/>
                </a:pPr>
                <a:endParaRPr lang="en-US" sz="800" dirty="0">
                  <a:solidFill>
                    <a:schemeClr val="tx1"/>
                  </a:solidFill>
                  <a:latin typeface="Times New Roman" pitchFamily="18" charset="0"/>
                  <a:cs typeface="Times New Roman" pitchFamily="18" charset="0"/>
                </a:endParaRPr>
              </a:p>
              <a:p>
                <a:pPr marL="514350" indent="-514350" algn="l">
                  <a:buFont typeface="+mj-lt"/>
                  <a:buAutoNum type="arabicPeriod"/>
                </a:pPr>
                <a:r>
                  <a:rPr lang="en-US" sz="2400" dirty="0" smtClean="0">
                    <a:solidFill>
                      <a:schemeClr val="tx1"/>
                    </a:solidFill>
                    <a:latin typeface="Times New Roman" pitchFamily="18" charset="0"/>
                    <a:cs typeface="Times New Roman" pitchFamily="18" charset="0"/>
                  </a:rPr>
                  <a:t>As </a:t>
                </a:r>
                <a:r>
                  <a:rPr lang="en-US" sz="2400" dirty="0">
                    <a:solidFill>
                      <a:schemeClr val="tx1"/>
                    </a:solidFill>
                    <a:latin typeface="Times New Roman" pitchFamily="18" charset="0"/>
                    <a:cs typeface="Times New Roman" pitchFamily="18" charset="0"/>
                  </a:rPr>
                  <a:t>the ratio between the mass of explosives required to break a given quantity of rock and is normally expressed in kg/m</a:t>
                </a:r>
                <a:r>
                  <a:rPr lang="en-US" sz="2400" baseline="30000" dirty="0">
                    <a:solidFill>
                      <a:schemeClr val="tx1"/>
                    </a:solidFill>
                    <a:latin typeface="Times New Roman" pitchFamily="18" charset="0"/>
                    <a:cs typeface="Times New Roman" pitchFamily="18" charset="0"/>
                  </a:rPr>
                  <a:t>3</a:t>
                </a:r>
                <a:r>
                  <a:rPr lang="en-US" sz="2400" dirty="0">
                    <a:solidFill>
                      <a:schemeClr val="tx1"/>
                    </a:solidFill>
                    <a:latin typeface="Times New Roman" pitchFamily="18" charset="0"/>
                    <a:cs typeface="Times New Roman" pitchFamily="18" charset="0"/>
                  </a:rPr>
                  <a:t> or </a:t>
                </a:r>
                <a:r>
                  <a:rPr lang="en-US" sz="2400" dirty="0" smtClean="0">
                    <a:solidFill>
                      <a:schemeClr val="tx1"/>
                    </a:solidFill>
                    <a:latin typeface="Times New Roman" pitchFamily="18" charset="0"/>
                    <a:cs typeface="Times New Roman" pitchFamily="18" charset="0"/>
                  </a:rPr>
                  <a:t>kg/t</a:t>
                </a:r>
                <a:r>
                  <a:rPr lang="en-US" sz="2400" baseline="30000" dirty="0" smtClean="0">
                    <a:solidFill>
                      <a:schemeClr val="tx1"/>
                    </a:solidFill>
                    <a:latin typeface="Times New Roman" pitchFamily="18" charset="0"/>
                    <a:cs typeface="Times New Roman" pitchFamily="18" charset="0"/>
                  </a:rPr>
                  <a:t>3</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a:t>
                </a:r>
                <a:endParaRPr lang="en-US" sz="800" dirty="0" smtClean="0">
                  <a:solidFill>
                    <a:schemeClr val="tx1"/>
                  </a:solidFill>
                  <a:latin typeface="Times New Roman" pitchFamily="18" charset="0"/>
                  <a:cs typeface="Times New Roman" pitchFamily="18" charset="0"/>
                </a:endParaRPr>
              </a:p>
              <a:p>
                <a:pPr marL="914400" lvl="1" indent="-457200" algn="l">
                  <a:buFont typeface="Wingdings" pitchFamily="2" charset="2"/>
                  <a:buChar char="§"/>
                </a:pPr>
                <a:r>
                  <a:rPr lang="en-US" sz="2400" dirty="0" smtClean="0">
                    <a:solidFill>
                      <a:schemeClr val="tx1"/>
                    </a:solidFill>
                    <a:latin typeface="Times New Roman" pitchFamily="18" charset="0"/>
                    <a:cs typeface="Times New Roman" pitchFamily="18" charset="0"/>
                  </a:rPr>
                  <a:t>The softer (less dense) the rock that is being blasted; the smaller the powder factor.</a:t>
                </a:r>
              </a:p>
              <a:p>
                <a:pPr marL="457200" lvl="0" indent="-457200" algn="l">
                  <a:buFont typeface="Wingdings" pitchFamily="2" charset="2"/>
                  <a:buChar char="§"/>
                </a:pPr>
                <a:endParaRPr lang="en-US" sz="800" dirty="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	Powder Factor (PF) = </a:t>
                </a:r>
                <a14:m>
                  <m:oMath xmlns:m="http://schemas.openxmlformats.org/officeDocument/2006/math">
                    <m:f>
                      <m:fPr>
                        <m:ctrlPr>
                          <a:rPr lang="en-US" sz="2400" i="1">
                            <a:solidFill>
                              <a:schemeClr val="tx1"/>
                            </a:solidFill>
                            <a:latin typeface="Cambria Math"/>
                          </a:rPr>
                        </m:ctrlPr>
                      </m:fPr>
                      <m:num>
                        <m:r>
                          <m:rPr>
                            <m:sty m:val="p"/>
                          </m:rPr>
                          <a:rPr lang="en-US" sz="2400" i="0">
                            <a:solidFill>
                              <a:schemeClr val="tx1"/>
                            </a:solidFill>
                            <a:latin typeface="Cambria Math"/>
                          </a:rPr>
                          <m:t>Mass</m:t>
                        </m:r>
                        <m:r>
                          <a:rPr lang="en-US" sz="2400" i="0">
                            <a:solidFill>
                              <a:schemeClr val="tx1"/>
                            </a:solidFill>
                            <a:latin typeface="Cambria Math"/>
                          </a:rPr>
                          <m:t> </m:t>
                        </m:r>
                        <m:r>
                          <m:rPr>
                            <m:sty m:val="p"/>
                          </m:rPr>
                          <a:rPr lang="en-US" sz="2400" i="0">
                            <a:solidFill>
                              <a:schemeClr val="tx1"/>
                            </a:solidFill>
                            <a:latin typeface="Cambria Math"/>
                          </a:rPr>
                          <m:t>of</m:t>
                        </m:r>
                        <m:r>
                          <a:rPr lang="en-US" sz="2400" i="0">
                            <a:solidFill>
                              <a:schemeClr val="tx1"/>
                            </a:solidFill>
                            <a:latin typeface="Cambria Math"/>
                          </a:rPr>
                          <m:t> </m:t>
                        </m:r>
                        <m:r>
                          <m:rPr>
                            <m:sty m:val="p"/>
                          </m:rPr>
                          <a:rPr lang="en-US" sz="2400" i="0">
                            <a:solidFill>
                              <a:schemeClr val="tx1"/>
                            </a:solidFill>
                            <a:latin typeface="Cambria Math"/>
                          </a:rPr>
                          <m:t>explosives</m:t>
                        </m:r>
                      </m:num>
                      <m:den>
                        <m:r>
                          <m:rPr>
                            <m:sty m:val="p"/>
                          </m:rPr>
                          <a:rPr lang="en-US" sz="2400" i="0">
                            <a:solidFill>
                              <a:schemeClr val="tx1"/>
                            </a:solidFill>
                            <a:latin typeface="Cambria Math"/>
                          </a:rPr>
                          <m:t>Tonnage</m:t>
                        </m:r>
                        <m:r>
                          <a:rPr lang="en-US" sz="2400" i="0">
                            <a:solidFill>
                              <a:schemeClr val="tx1"/>
                            </a:solidFill>
                            <a:latin typeface="Cambria Math"/>
                          </a:rPr>
                          <m:t> </m:t>
                        </m:r>
                        <m:r>
                          <m:rPr>
                            <m:sty m:val="p"/>
                          </m:rPr>
                          <a:rPr lang="en-US" sz="2400" i="0">
                            <a:solidFill>
                              <a:schemeClr val="tx1"/>
                            </a:solidFill>
                            <a:latin typeface="Cambria Math"/>
                          </a:rPr>
                          <m:t>of</m:t>
                        </m:r>
                        <m:r>
                          <a:rPr lang="en-US" sz="2400" i="0">
                            <a:solidFill>
                              <a:schemeClr val="tx1"/>
                            </a:solidFill>
                            <a:latin typeface="Cambria Math"/>
                          </a:rPr>
                          <m:t> </m:t>
                        </m:r>
                        <m:r>
                          <m:rPr>
                            <m:sty m:val="p"/>
                          </m:rPr>
                          <a:rPr lang="en-US" sz="2400" i="0">
                            <a:solidFill>
                              <a:schemeClr val="tx1"/>
                            </a:solidFill>
                            <a:latin typeface="Cambria Math"/>
                          </a:rPr>
                          <m:t>broken</m:t>
                        </m:r>
                        <m:r>
                          <a:rPr lang="en-US" sz="2400" i="0">
                            <a:solidFill>
                              <a:schemeClr val="tx1"/>
                            </a:solidFill>
                            <a:latin typeface="Cambria Math"/>
                          </a:rPr>
                          <m:t> </m:t>
                        </m:r>
                        <m:r>
                          <m:rPr>
                            <m:sty m:val="p"/>
                          </m:rPr>
                          <a:rPr lang="en-US" sz="2400" i="0">
                            <a:solidFill>
                              <a:schemeClr val="tx1"/>
                            </a:solidFill>
                            <a:latin typeface="Cambria Math"/>
                          </a:rPr>
                          <m:t>rock</m:t>
                        </m:r>
                      </m:den>
                    </m:f>
                  </m:oMath>
                </a14:m>
                <a:endParaRPr lang="en-US" sz="2400" dirty="0" smtClean="0">
                  <a:solidFill>
                    <a:schemeClr val="tx1"/>
                  </a:solidFill>
                  <a:latin typeface="Times New Roman" pitchFamily="18" charset="0"/>
                  <a:cs typeface="Times New Roman" pitchFamily="18" charset="0"/>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81000" y="838200"/>
                <a:ext cx="8305800" cy="5105400"/>
              </a:xfrm>
              <a:blipFill rotWithShape="1">
                <a:blip r:embed="rId2"/>
                <a:stretch>
                  <a:fillRect l="-1175" t="-956" r="-1982"/>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143000"/>
            <a:ext cx="8305800" cy="3505200"/>
          </a:xfrm>
        </p:spPr>
        <p:txBody>
          <a:bodyPr>
            <a:normAutofit/>
          </a:bodyPr>
          <a:lstStyle/>
          <a:p>
            <a:pPr algn="l"/>
            <a:r>
              <a:rPr lang="en-US" sz="2400" b="1" dirty="0">
                <a:solidFill>
                  <a:schemeClr val="tx1"/>
                </a:solidFill>
                <a:latin typeface="Times New Roman" pitchFamily="18" charset="0"/>
                <a:cs typeface="Times New Roman" pitchFamily="18" charset="0"/>
              </a:rPr>
              <a:t>Decoupling ratio</a:t>
            </a:r>
            <a:endParaRPr lang="en-US" sz="2400" dirty="0">
              <a:solidFill>
                <a:schemeClr val="tx1"/>
              </a:solidFill>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Can be defined as the ratio of the diameters of an explosive column and the blast-hole and is usually expressed as a percentage</a:t>
            </a:r>
          </a:p>
          <a:p>
            <a:pPr algn="l">
              <a:lnSpc>
                <a:spcPct val="170000"/>
              </a:lnSpc>
            </a:pPr>
            <a:endParaRPr lang="en-US" sz="800" dirty="0" smtClean="0">
              <a:solidFill>
                <a:schemeClr val="tx1"/>
              </a:solidFill>
              <a:latin typeface="Times New Roman" pitchFamily="18" charset="0"/>
              <a:cs typeface="Times New Roman" pitchFamily="18" charset="0"/>
            </a:endParaRPr>
          </a:p>
          <a:p>
            <a:pPr algn="l">
              <a:lnSpc>
                <a:spcPct val="110000"/>
              </a:lnSpc>
            </a:pPr>
            <a:r>
              <a:rPr lang="en-US" sz="2400" b="1" dirty="0" smtClean="0">
                <a:solidFill>
                  <a:schemeClr val="tx1"/>
                </a:solidFill>
                <a:latin typeface="Times New Roman" pitchFamily="18" charset="0"/>
                <a:cs typeface="Times New Roman" pitchFamily="18" charset="0"/>
              </a:rPr>
              <a:t>Firing </a:t>
            </a:r>
            <a:r>
              <a:rPr lang="en-US" sz="2400" b="1" dirty="0">
                <a:solidFill>
                  <a:schemeClr val="tx1"/>
                </a:solidFill>
                <a:latin typeface="Times New Roman" pitchFamily="18" charset="0"/>
                <a:cs typeface="Times New Roman" pitchFamily="18" charset="0"/>
              </a:rPr>
              <a:t>Patterns </a:t>
            </a:r>
            <a:endParaRPr lang="en-US" sz="2400" dirty="0">
              <a:solidFill>
                <a:schemeClr val="tx1"/>
              </a:solidFill>
              <a:latin typeface="Times New Roman" pitchFamily="18" charset="0"/>
              <a:cs typeface="Times New Roman" pitchFamily="18" charset="0"/>
            </a:endParaRPr>
          </a:p>
          <a:p>
            <a:pPr algn="l">
              <a:lnSpc>
                <a:spcPct val="110000"/>
              </a:lnSpc>
            </a:pPr>
            <a:r>
              <a:rPr lang="en-US" sz="2400" dirty="0">
                <a:solidFill>
                  <a:schemeClr val="tx1"/>
                </a:solidFill>
                <a:latin typeface="Times New Roman" pitchFamily="18" charset="0"/>
                <a:cs typeface="Times New Roman" pitchFamily="18" charset="0"/>
              </a:rPr>
              <a:t>In normal blasting all holes do not blast at the same time. Blasting is normally carried out as short delay blasting. The firing pattern has to be designed so that each </a:t>
            </a:r>
            <a:r>
              <a:rPr lang="en-US" sz="2400" dirty="0" smtClean="0">
                <a:solidFill>
                  <a:schemeClr val="tx1"/>
                </a:solidFill>
                <a:latin typeface="Times New Roman" pitchFamily="18" charset="0"/>
                <a:cs typeface="Times New Roman" pitchFamily="18" charset="0"/>
              </a:rPr>
              <a:t>blast-hole </a:t>
            </a:r>
            <a:r>
              <a:rPr lang="en-US" sz="2400" dirty="0">
                <a:solidFill>
                  <a:schemeClr val="tx1"/>
                </a:solidFill>
                <a:latin typeface="Times New Roman" pitchFamily="18" charset="0"/>
                <a:cs typeface="Times New Roman" pitchFamily="18" charset="0"/>
              </a:rPr>
              <a:t>has free </a:t>
            </a:r>
            <a:r>
              <a:rPr lang="en-US" sz="2400" dirty="0" smtClean="0">
                <a:solidFill>
                  <a:schemeClr val="tx1"/>
                </a:solidFill>
                <a:latin typeface="Times New Roman" pitchFamily="18" charset="0"/>
                <a:cs typeface="Times New Roman" pitchFamily="18" charset="0"/>
              </a:rPr>
              <a:t>breakage</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914400"/>
            <a:ext cx="6324600" cy="4572000"/>
          </a:xfrm>
        </p:spPr>
        <p:txBody>
          <a:bodyPr>
            <a:normAutofit/>
          </a:bodyPr>
          <a:lstStyle/>
          <a:p>
            <a:pPr algn="l"/>
            <a:r>
              <a:rPr lang="en-US" sz="2400" b="1" dirty="0" smtClean="0">
                <a:solidFill>
                  <a:schemeClr val="tx1"/>
                </a:solidFill>
                <a:latin typeface="Times New Roman" pitchFamily="18" charset="0"/>
                <a:cs typeface="Times New Roman" pitchFamily="18" charset="0"/>
              </a:rPr>
              <a:t>Blast </a:t>
            </a:r>
            <a:r>
              <a:rPr lang="en-US" sz="2400" b="1" dirty="0">
                <a:solidFill>
                  <a:schemeClr val="tx1"/>
                </a:solidFill>
                <a:latin typeface="Times New Roman" pitchFamily="18" charset="0"/>
                <a:cs typeface="Times New Roman" pitchFamily="18" charset="0"/>
              </a:rPr>
              <a:t>Design </a:t>
            </a:r>
            <a:endParaRPr lang="en-US" sz="2400" dirty="0">
              <a:solidFill>
                <a:schemeClr val="tx1"/>
              </a:solidFill>
              <a:latin typeface="Times New Roman" pitchFamily="18" charset="0"/>
              <a:cs typeface="Times New Roman" pitchFamily="18" charset="0"/>
            </a:endParaRPr>
          </a:p>
          <a:p>
            <a:pPr algn="l">
              <a:lnSpc>
                <a:spcPct val="110000"/>
              </a:lnSpc>
            </a:pP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best use of explosives is made when a </a:t>
            </a:r>
            <a:r>
              <a:rPr lang="en-US" sz="2400" dirty="0" smtClean="0">
                <a:solidFill>
                  <a:schemeClr val="tx1"/>
                </a:solidFill>
                <a:latin typeface="Times New Roman" pitchFamily="18" charset="0"/>
                <a:cs typeface="Times New Roman" pitchFamily="18" charset="0"/>
              </a:rPr>
              <a:t>blast:</a:t>
            </a:r>
          </a:p>
          <a:p>
            <a:pPr marL="457200" indent="-457200" algn="l">
              <a:lnSpc>
                <a:spcPct val="110000"/>
              </a:lnSpc>
              <a:buFont typeface="Wingdings" pitchFamily="2" charset="2"/>
              <a:buChar char="§"/>
            </a:pPr>
            <a:r>
              <a:rPr lang="en-US" sz="2400" dirty="0" smtClean="0">
                <a:solidFill>
                  <a:schemeClr val="tx1"/>
                </a:solidFill>
                <a:latin typeface="Times New Roman" pitchFamily="18" charset="0"/>
                <a:cs typeface="Times New Roman" pitchFamily="18" charset="0"/>
              </a:rPr>
              <a:t>Produces a clean </a:t>
            </a:r>
            <a:r>
              <a:rPr lang="en-US" sz="2400" dirty="0">
                <a:solidFill>
                  <a:schemeClr val="tx1"/>
                </a:solidFill>
                <a:latin typeface="Times New Roman" pitchFamily="18" charset="0"/>
                <a:cs typeface="Times New Roman" pitchFamily="18" charset="0"/>
              </a:rPr>
              <a:t>break</a:t>
            </a:r>
            <a:r>
              <a:rPr lang="en-US" sz="2400" dirty="0" smtClean="0">
                <a:solidFill>
                  <a:schemeClr val="tx1"/>
                </a:solidFill>
                <a:latin typeface="Times New Roman" pitchFamily="18" charset="0"/>
                <a:cs typeface="Times New Roman" pitchFamily="18" charset="0"/>
              </a:rPr>
              <a:t>,</a:t>
            </a:r>
          </a:p>
          <a:p>
            <a:pPr marL="457200" indent="-457200" algn="l">
              <a:lnSpc>
                <a:spcPct val="110000"/>
              </a:lnSpc>
              <a:buFont typeface="Wingdings" pitchFamily="2" charset="2"/>
              <a:buChar char="§"/>
            </a:pPr>
            <a:r>
              <a:rPr lang="en-US" sz="2400" dirty="0" smtClean="0">
                <a:solidFill>
                  <a:schemeClr val="tx1"/>
                </a:solidFill>
                <a:latin typeface="Times New Roman" pitchFamily="18" charset="0"/>
                <a:cs typeface="Times New Roman" pitchFamily="18" charset="0"/>
              </a:rPr>
              <a:t>Gives </a:t>
            </a:r>
            <a:r>
              <a:rPr lang="en-US" sz="2400" dirty="0">
                <a:solidFill>
                  <a:schemeClr val="tx1"/>
                </a:solidFill>
                <a:latin typeface="Times New Roman" pitchFamily="18" charset="0"/>
                <a:cs typeface="Times New Roman" pitchFamily="18" charset="0"/>
              </a:rPr>
              <a:t>good fragmentation</a:t>
            </a:r>
            <a:r>
              <a:rPr lang="en-US" sz="2400" dirty="0" smtClean="0">
                <a:solidFill>
                  <a:schemeClr val="tx1"/>
                </a:solidFill>
                <a:latin typeface="Times New Roman" pitchFamily="18" charset="0"/>
                <a:cs typeface="Times New Roman" pitchFamily="18" charset="0"/>
              </a:rPr>
              <a:t>,</a:t>
            </a:r>
          </a:p>
          <a:p>
            <a:pPr marL="457200" indent="-457200" algn="l">
              <a:lnSpc>
                <a:spcPct val="110000"/>
              </a:lnSpc>
              <a:buFont typeface="Wingdings" pitchFamily="2" charset="2"/>
              <a:buChar char="§"/>
            </a:pPr>
            <a:r>
              <a:rPr lang="en-US" sz="2400" dirty="0" smtClean="0">
                <a:solidFill>
                  <a:schemeClr val="tx1"/>
                </a:solidFill>
                <a:latin typeface="Times New Roman" pitchFamily="18" charset="0"/>
                <a:cs typeface="Times New Roman" pitchFamily="18" charset="0"/>
              </a:rPr>
              <a:t>Avoids </a:t>
            </a:r>
            <a:r>
              <a:rPr lang="en-US" sz="2400" dirty="0">
                <a:solidFill>
                  <a:schemeClr val="tx1"/>
                </a:solidFill>
                <a:latin typeface="Times New Roman" pitchFamily="18" charset="0"/>
                <a:cs typeface="Times New Roman" pitchFamily="18" charset="0"/>
              </a:rPr>
              <a:t>excessive </a:t>
            </a:r>
            <a:r>
              <a:rPr lang="en-US" sz="2400" dirty="0" smtClean="0">
                <a:solidFill>
                  <a:schemeClr val="tx1"/>
                </a:solidFill>
                <a:latin typeface="Times New Roman" pitchFamily="18" charset="0"/>
                <a:cs typeface="Times New Roman" pitchFamily="18" charset="0"/>
              </a:rPr>
              <a:t>fly-rock,</a:t>
            </a:r>
          </a:p>
          <a:p>
            <a:pPr marL="457200" indent="-457200" algn="l">
              <a:lnSpc>
                <a:spcPct val="110000"/>
              </a:lnSpc>
              <a:buFont typeface="Wingdings" pitchFamily="2" charset="2"/>
              <a:buChar char="§"/>
            </a:pPr>
            <a:r>
              <a:rPr lang="en-US" sz="2400" dirty="0" smtClean="0">
                <a:solidFill>
                  <a:schemeClr val="tx1"/>
                </a:solidFill>
                <a:latin typeface="Times New Roman" pitchFamily="18" charset="0"/>
                <a:cs typeface="Times New Roman" pitchFamily="18" charset="0"/>
              </a:rPr>
              <a:t>Avoids vibration,</a:t>
            </a:r>
          </a:p>
          <a:p>
            <a:pPr marL="457200" indent="-457200" algn="l">
              <a:lnSpc>
                <a:spcPct val="110000"/>
              </a:lnSpc>
              <a:buFont typeface="Wingdings" pitchFamily="2" charset="2"/>
              <a:buChar char="§"/>
            </a:pPr>
            <a:r>
              <a:rPr lang="en-US" sz="2400" dirty="0" smtClean="0">
                <a:solidFill>
                  <a:schemeClr val="tx1"/>
                </a:solidFill>
                <a:latin typeface="Times New Roman" pitchFamily="18" charset="0"/>
                <a:cs typeface="Times New Roman" pitchFamily="18" charset="0"/>
              </a:rPr>
              <a:t>Produces less toxic gases.</a:t>
            </a:r>
          </a:p>
          <a:p>
            <a:pPr algn="l">
              <a:lnSpc>
                <a:spcPct val="150000"/>
              </a:lnSpc>
            </a:pP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success of achieving these goals depends </a:t>
            </a:r>
            <a:r>
              <a:rPr lang="en-US" sz="2400" dirty="0" smtClean="0">
                <a:solidFill>
                  <a:schemeClr val="tx1"/>
                </a:solidFill>
                <a:latin typeface="Times New Roman" pitchFamily="18" charset="0"/>
                <a:cs typeface="Times New Roman" pitchFamily="18" charset="0"/>
              </a:rPr>
              <a:t>significantly </a:t>
            </a:r>
            <a:r>
              <a:rPr lang="en-US" sz="2400" dirty="0">
                <a:solidFill>
                  <a:schemeClr val="tx1"/>
                </a:solidFill>
                <a:latin typeface="Times New Roman" pitchFamily="18" charset="0"/>
                <a:cs typeface="Times New Roman" pitchFamily="18" charset="0"/>
              </a:rPr>
              <a:t>on good blast design</a:t>
            </a:r>
            <a:r>
              <a:rPr lang="en-US" sz="2400" dirty="0" smtClean="0">
                <a:solidFill>
                  <a:schemeClr val="tx1"/>
                </a:solidFill>
                <a:latin typeface="Times New Roman" pitchFamily="18" charset="0"/>
                <a:cs typeface="Times New Roman" pitchFamily="18" charset="0"/>
              </a:rPr>
              <a: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762000"/>
            <a:ext cx="8382000" cy="4876800"/>
          </a:xfrm>
        </p:spPr>
        <p:txBody>
          <a:bodyPr>
            <a:normAutofit/>
          </a:bodyPr>
          <a:lstStyle/>
          <a:p>
            <a:pPr algn="l"/>
            <a:r>
              <a:rPr lang="en-US" sz="2400" b="1" dirty="0">
                <a:solidFill>
                  <a:schemeClr val="tx1"/>
                </a:solidFill>
                <a:latin typeface="Times New Roman" pitchFamily="18" charset="0"/>
                <a:cs typeface="Times New Roman" pitchFamily="18" charset="0"/>
              </a:rPr>
              <a:t>Primary blasting</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initial action of breaking and displacing rock by means of explosives</a:t>
            </a:r>
          </a:p>
          <a:p>
            <a:pPr algn="l"/>
            <a:endParaRPr lang="en-US" sz="800" dirty="0">
              <a:solidFill>
                <a:schemeClr val="tx1"/>
              </a:solidFill>
              <a:latin typeface="Times New Roman" pitchFamily="18" charset="0"/>
              <a:cs typeface="Times New Roman" pitchFamily="18" charset="0"/>
            </a:endParaRPr>
          </a:p>
          <a:p>
            <a:pPr marL="457200" indent="-457200" algn="l">
              <a:buFont typeface="Wingdings" pitchFamily="2" charset="2"/>
              <a:buChar char="Ø"/>
            </a:pPr>
            <a:r>
              <a:rPr lang="en-US" sz="2400" dirty="0" smtClean="0">
                <a:solidFill>
                  <a:schemeClr val="tx1"/>
                </a:solidFill>
                <a:latin typeface="Times New Roman" pitchFamily="18" charset="0"/>
                <a:cs typeface="Times New Roman" pitchFamily="18" charset="0"/>
              </a:rPr>
              <a:t>Primary blasting is an initial </a:t>
            </a:r>
            <a:r>
              <a:rPr lang="en-US" sz="2400" dirty="0">
                <a:solidFill>
                  <a:schemeClr val="tx1"/>
                </a:solidFill>
                <a:latin typeface="Times New Roman" pitchFamily="18" charset="0"/>
                <a:cs typeface="Times New Roman" pitchFamily="18" charset="0"/>
              </a:rPr>
              <a:t>fragmentation of in-situ </a:t>
            </a:r>
            <a:r>
              <a:rPr lang="en-US" sz="2400" dirty="0" smtClean="0">
                <a:solidFill>
                  <a:schemeClr val="tx1"/>
                </a:solidFill>
                <a:latin typeface="Times New Roman" pitchFamily="18" charset="0"/>
                <a:cs typeface="Times New Roman" pitchFamily="18" charset="0"/>
              </a:rPr>
              <a:t>rock </a:t>
            </a:r>
            <a:r>
              <a:rPr lang="en-US" sz="2400" dirty="0">
                <a:solidFill>
                  <a:schemeClr val="tx1"/>
                </a:solidFill>
                <a:latin typeface="Times New Roman" pitchFamily="18" charset="0"/>
                <a:cs typeface="Times New Roman" pitchFamily="18" charset="0"/>
              </a:rPr>
              <a:t>mass</a:t>
            </a:r>
            <a:endParaRPr lang="en-US" sz="2400" dirty="0">
              <a:latin typeface="Times New Roman" pitchFamily="18" charset="0"/>
              <a:cs typeface="Times New Roman" pitchFamily="18" charset="0"/>
            </a:endParaRPr>
          </a:p>
          <a:p>
            <a:pPr algn="l"/>
            <a:endParaRPr lang="en-US" sz="800" dirty="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Secondary Blasting</a:t>
            </a:r>
            <a:r>
              <a:rPr lang="en-US" sz="2400" dirty="0">
                <a:solidFill>
                  <a:schemeClr val="tx1"/>
                </a:solidFill>
                <a:latin typeface="Times New Roman" pitchFamily="18" charset="0"/>
                <a:cs typeface="Times New Roman" pitchFamily="18" charset="0"/>
              </a:rPr>
              <a:t> </a:t>
            </a:r>
            <a:endParaRPr lang="en-US" sz="2400" dirty="0" smtClean="0">
              <a:solidFill>
                <a:schemeClr val="tx1"/>
              </a:solidFill>
              <a:latin typeface="Times New Roman" pitchFamily="18" charset="0"/>
              <a:cs typeface="Times New Roman" pitchFamily="18" charset="0"/>
            </a:endParaRPr>
          </a:p>
          <a:p>
            <a:pPr algn="l"/>
            <a:endParaRPr lang="en-US" sz="800" dirty="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Secondary blasting is a process of blasting oversize boulders. In primary blasting</a:t>
            </a:r>
            <a:r>
              <a:rPr lang="en-US" sz="2400" dirty="0">
                <a:solidFill>
                  <a:schemeClr val="tx1"/>
                </a:solidFill>
                <a:latin typeface="Times New Roman" pitchFamily="18" charset="0"/>
                <a:cs typeface="Times New Roman" pitchFamily="18" charset="0"/>
              </a:rPr>
              <a:t>, whether on surface or underground, will leave some oversize </a:t>
            </a:r>
            <a:r>
              <a:rPr lang="en-US" sz="2400" dirty="0" smtClean="0">
                <a:solidFill>
                  <a:schemeClr val="tx1"/>
                </a:solidFill>
                <a:latin typeface="Times New Roman" pitchFamily="18" charset="0"/>
                <a:cs typeface="Times New Roman" pitchFamily="18" charset="0"/>
              </a:rPr>
              <a:t>boulders, </a:t>
            </a:r>
            <a:r>
              <a:rPr lang="en-US" sz="2400" dirty="0">
                <a:solidFill>
                  <a:schemeClr val="tx1"/>
                </a:solidFill>
                <a:latin typeface="Times New Roman" pitchFamily="18" charset="0"/>
                <a:cs typeface="Times New Roman" pitchFamily="18" charset="0"/>
              </a:rPr>
              <a:t>which cannot be adequately handled by the standard loading and crushing </a:t>
            </a:r>
            <a:r>
              <a:rPr lang="en-US" sz="2400" dirty="0" smtClean="0">
                <a:solidFill>
                  <a:schemeClr val="tx1"/>
                </a:solidFill>
                <a:latin typeface="Times New Roman" pitchFamily="18" charset="0"/>
                <a:cs typeface="Times New Roman" pitchFamily="18" charset="0"/>
              </a:rPr>
              <a:t>equipment.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534400" cy="6248400"/>
          </a:xfrm>
        </p:spPr>
        <p:txBody>
          <a:bodyPr>
            <a:noAutofit/>
          </a:bodyPr>
          <a:lstStyle/>
          <a:p>
            <a:pPr algn="l"/>
            <a:r>
              <a:rPr lang="en-US" sz="2400" b="1" dirty="0">
                <a:solidFill>
                  <a:schemeClr val="tx1"/>
                </a:solidFill>
                <a:latin typeface="Times New Roman" pitchFamily="18" charset="0"/>
                <a:cs typeface="Times New Roman" pitchFamily="18" charset="0"/>
              </a:rPr>
              <a:t>Misfire</a:t>
            </a:r>
            <a:r>
              <a:rPr lang="en-US" sz="2400" dirty="0">
                <a:solidFill>
                  <a:schemeClr val="tx1"/>
                </a:solidFill>
                <a:latin typeface="Times New Roman" pitchFamily="18" charset="0"/>
                <a:cs typeface="Times New Roman" pitchFamily="18" charset="0"/>
              </a:rPr>
              <a:t> - A blast that fails to detonate completely after an attempt at initiation; also the explosive material itself that failed to detonate as planned.</a:t>
            </a:r>
          </a:p>
          <a:p>
            <a:pPr algn="l"/>
            <a:endParaRPr lang="en-US" sz="800"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Magazine</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Any building, structure, or container, other than an explosives manufacturing building, approved for the storage of explosive </a:t>
            </a:r>
            <a:r>
              <a:rPr lang="en-US" sz="2400" dirty="0" smtClean="0">
                <a:solidFill>
                  <a:schemeClr val="tx1"/>
                </a:solidFill>
                <a:latin typeface="Times New Roman" pitchFamily="18" charset="0"/>
                <a:cs typeface="Times New Roman" pitchFamily="18" charset="0"/>
              </a:rPr>
              <a:t>material</a:t>
            </a:r>
          </a:p>
          <a:p>
            <a:pPr algn="l"/>
            <a:endParaRPr lang="en-US" sz="800"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Initiation</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The act of causing an explosive material to detonate or deflagrate</a:t>
            </a:r>
            <a:r>
              <a:rPr lang="en-US" sz="2400" dirty="0" smtClean="0">
                <a:solidFill>
                  <a:schemeClr val="tx1"/>
                </a:solidFill>
                <a:latin typeface="Times New Roman" pitchFamily="18" charset="0"/>
                <a:cs typeface="Times New Roman" pitchFamily="18" charset="0"/>
              </a:rPr>
              <a:t>.</a:t>
            </a:r>
          </a:p>
          <a:p>
            <a:pPr algn="l"/>
            <a:endParaRPr lang="en-US" sz="800" dirty="0">
              <a:solidFill>
                <a:schemeClr val="tx1"/>
              </a:solidFill>
              <a:latin typeface="Times New Roman" pitchFamily="18" charset="0"/>
              <a:cs typeface="Times New Roman" pitchFamily="18" charset="0"/>
            </a:endParaRPr>
          </a:p>
          <a:p>
            <a:pPr algn="l"/>
            <a:r>
              <a:rPr lang="en-US" sz="2400" b="1" dirty="0">
                <a:solidFill>
                  <a:schemeClr val="tx1"/>
                </a:solidFill>
                <a:latin typeface="Times New Roman" pitchFamily="18" charset="0"/>
                <a:cs typeface="Times New Roman" pitchFamily="18" charset="0"/>
              </a:rPr>
              <a:t>Initiator</a:t>
            </a:r>
            <a:r>
              <a:rPr lang="en-US" sz="2400" dirty="0">
                <a:solidFill>
                  <a:schemeClr val="tx1"/>
                </a:solidFill>
                <a:latin typeface="Times New Roman" pitchFamily="18" charset="0"/>
                <a:cs typeface="Times New Roman" pitchFamily="18" charset="0"/>
              </a:rPr>
              <a:t> - A detonator or detonating cord used to start detonation in an explosive material.</a:t>
            </a:r>
          </a:p>
          <a:p>
            <a:pPr algn="l"/>
            <a:endParaRPr lang="en-US" sz="800" dirty="0">
              <a:solidFill>
                <a:schemeClr val="tx1"/>
              </a:solidFill>
              <a:latin typeface="Times New Roman" pitchFamily="18" charset="0"/>
              <a:cs typeface="Times New Roman" pitchFamily="18" charset="0"/>
            </a:endParaRPr>
          </a:p>
          <a:p>
            <a:pPr algn="l"/>
            <a:r>
              <a:rPr lang="en-US" sz="2400" b="1" dirty="0">
                <a:solidFill>
                  <a:schemeClr val="tx1"/>
                </a:solidFill>
                <a:latin typeface="Times New Roman" pitchFamily="18" charset="0"/>
                <a:cs typeface="Times New Roman" pitchFamily="18" charset="0"/>
              </a:rPr>
              <a:t>Primer</a:t>
            </a:r>
            <a:r>
              <a:rPr lang="en-US" sz="2400" dirty="0">
                <a:solidFill>
                  <a:schemeClr val="tx1"/>
                </a:solidFill>
                <a:latin typeface="Times New Roman" pitchFamily="18" charset="0"/>
                <a:cs typeface="Times New Roman" pitchFamily="18" charset="0"/>
              </a:rPr>
              <a:t> - A unit, package, or cartridge of explosives used to initiate other explosives or blasting agents, and which </a:t>
            </a:r>
            <a:r>
              <a:rPr lang="en-US" sz="2400" dirty="0" smtClean="0">
                <a:solidFill>
                  <a:schemeClr val="tx1"/>
                </a:solidFill>
                <a:latin typeface="Times New Roman" pitchFamily="18" charset="0"/>
                <a:cs typeface="Times New Roman" pitchFamily="18" charset="0"/>
              </a:rPr>
              <a:t>contains a </a:t>
            </a:r>
            <a:r>
              <a:rPr lang="en-US" sz="2400" dirty="0">
                <a:solidFill>
                  <a:schemeClr val="tx1"/>
                </a:solidFill>
                <a:latin typeface="Times New Roman" pitchFamily="18" charset="0"/>
                <a:cs typeface="Times New Roman" pitchFamily="18" charset="0"/>
              </a:rPr>
              <a:t>detonator, or </a:t>
            </a:r>
            <a:r>
              <a:rPr lang="en-US" sz="2400" dirty="0" smtClean="0">
                <a:solidFill>
                  <a:schemeClr val="tx1"/>
                </a:solidFill>
                <a:latin typeface="Times New Roman" pitchFamily="18" charset="0"/>
                <a:cs typeface="Times New Roman" pitchFamily="18" charset="0"/>
              </a:rPr>
              <a:t>detonating </a:t>
            </a:r>
            <a:r>
              <a:rPr lang="en-US" sz="2400" dirty="0">
                <a:solidFill>
                  <a:schemeClr val="tx1"/>
                </a:solidFill>
                <a:latin typeface="Times New Roman" pitchFamily="18" charset="0"/>
                <a:cs typeface="Times New Roman" pitchFamily="18" charset="0"/>
              </a:rPr>
              <a:t>cord to which is attached a detonator designed to initiate the detonating cord</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09600"/>
            <a:ext cx="2895600" cy="609600"/>
          </a:xfrm>
        </p:spPr>
        <p:txBody>
          <a:bodyPr>
            <a:normAutofit/>
          </a:bodyPr>
          <a:lstStyle/>
          <a:p>
            <a:r>
              <a:rPr lang="en-US" sz="2800" b="1" dirty="0" smtClean="0">
                <a:latin typeface="Times New Roman" pitchFamily="18" charset="0"/>
                <a:cs typeface="Times New Roman" pitchFamily="18" charset="0"/>
              </a:rPr>
              <a:t>Explosives</a:t>
            </a:r>
            <a:endParaRPr lang="en-US" sz="2800" b="1" dirty="0">
              <a:latin typeface="Times New Roman" pitchFamily="18" charset="0"/>
              <a:cs typeface="Times New Roman" pitchFamily="18" charset="0"/>
            </a:endParaRPr>
          </a:p>
        </p:txBody>
      </p:sp>
      <p:pic>
        <p:nvPicPr>
          <p:cNvPr id="4" name="Picture 2" descr="http://www.anton-paar.com/fileadmin/images/Applications/explosiv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27" t="25223" r="40188" b="6330"/>
          <a:stretch/>
        </p:blipFill>
        <p:spPr bwMode="auto">
          <a:xfrm>
            <a:off x="5334000" y="3352801"/>
            <a:ext cx="2292299"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hutterstock.com/display_pic_with_logo/100178/100178,1321406159,1/stock-photo-explosives-with-alarm-clock-detonator-high-resolution-d-image-8900212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87" t="11265" r="2576" b="17056"/>
          <a:stretch/>
        </p:blipFill>
        <p:spPr bwMode="auto">
          <a:xfrm>
            <a:off x="2819401" y="1358284"/>
            <a:ext cx="3428999" cy="18421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upload.wikimedia.org/wikipedia/commons/thumb/6/6d/Eod2.jpg/250px-Eod2.jpg">
            <a:hlinkClick r:id="rId4"/>
          </p:cNvPr>
          <p:cNvPicPr/>
          <p:nvPr/>
        </p:nvPicPr>
        <p:blipFill rotWithShape="1">
          <a:blip r:embed="rId5" cstate="print"/>
          <a:srcRect l="15181" r="26329" b="43813"/>
          <a:stretch/>
        </p:blipFill>
        <p:spPr bwMode="auto">
          <a:xfrm>
            <a:off x="990601" y="3352801"/>
            <a:ext cx="3809999" cy="2209799"/>
          </a:xfrm>
          <a:prstGeom prst="rect">
            <a:avLst/>
          </a:prstGeom>
          <a:noFill/>
          <a:ln w="9525">
            <a:noFill/>
            <a:miter lim="800000"/>
            <a:headEnd/>
            <a:tailEnd/>
          </a:ln>
        </p:spPr>
      </p:pic>
    </p:spTree>
    <p:extLst>
      <p:ext uri="{BB962C8B-B14F-4D97-AF65-F5344CB8AC3E}">
        <p14:creationId xmlns:p14="http://schemas.microsoft.com/office/powerpoint/2010/main" val="886966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82000" cy="4724400"/>
          </a:xfrm>
        </p:spPr>
        <p:txBody>
          <a:bodyPr>
            <a:normAutofit/>
          </a:bodyPr>
          <a:lstStyle/>
          <a:p>
            <a:pPr marL="0" marR="0" indent="0">
              <a:spcBef>
                <a:spcPts val="0"/>
              </a:spcBef>
              <a:spcAft>
                <a:spcPts val="0"/>
              </a:spcAft>
              <a:buNone/>
            </a:pPr>
            <a:r>
              <a:rPr lang="en-US" sz="2400" b="1" dirty="0" smtClean="0">
                <a:latin typeface="Times New Roman" pitchFamily="18" charset="0"/>
                <a:ea typeface="Times New Roman"/>
                <a:cs typeface="Times New Roman" pitchFamily="18" charset="0"/>
              </a:rPr>
              <a:t>What is an explosive?</a:t>
            </a:r>
          </a:p>
          <a:p>
            <a:pPr marL="0" marR="0" indent="0">
              <a:spcBef>
                <a:spcPts val="0"/>
              </a:spcBef>
              <a:spcAft>
                <a:spcPts val="0"/>
              </a:spcAft>
              <a:buNone/>
            </a:pPr>
            <a:endParaRPr lang="en-US" sz="800" dirty="0" smtClean="0">
              <a:latin typeface="Times New Roman" pitchFamily="18" charset="0"/>
              <a:ea typeface="Times New Roman"/>
              <a:cs typeface="Times New Roman" pitchFamily="18" charset="0"/>
            </a:endParaRPr>
          </a:p>
          <a:p>
            <a:pPr marL="0" marR="0" indent="0">
              <a:spcBef>
                <a:spcPts val="0"/>
              </a:spcBef>
              <a:spcAft>
                <a:spcPts val="0"/>
              </a:spcAft>
              <a:buNone/>
            </a:pPr>
            <a:r>
              <a:rPr lang="en-US" sz="2400" b="1" dirty="0" smtClean="0">
                <a:latin typeface="Times New Roman" pitchFamily="18" charset="0"/>
                <a:ea typeface="Times New Roman"/>
                <a:cs typeface="Times New Roman" pitchFamily="18" charset="0"/>
              </a:rPr>
              <a:t>1.</a:t>
            </a:r>
            <a:r>
              <a:rPr lang="en-US" sz="2800" b="1" dirty="0" smtClean="0">
                <a:solidFill>
                  <a:srgbClr val="C00000"/>
                </a:solidFill>
                <a:latin typeface="Times New Roman" pitchFamily="18" charset="0"/>
                <a:ea typeface="Times New Roman"/>
                <a:cs typeface="Times New Roman" pitchFamily="18" charset="0"/>
              </a:rPr>
              <a:t>	</a:t>
            </a:r>
            <a:r>
              <a:rPr lang="en-US" sz="2400" b="1" dirty="0" smtClean="0">
                <a:solidFill>
                  <a:srgbClr val="C00000"/>
                </a:solidFill>
                <a:latin typeface="Times New Roman" pitchFamily="18" charset="0"/>
                <a:ea typeface="Times New Roman"/>
                <a:cs typeface="Times New Roman" pitchFamily="18" charset="0"/>
              </a:rPr>
              <a:t>An explosive </a:t>
            </a:r>
            <a:r>
              <a:rPr lang="en-US" sz="2400" dirty="0" smtClean="0">
                <a:effectLst/>
                <a:latin typeface="Times New Roman" pitchFamily="18" charset="0"/>
                <a:ea typeface="Times New Roman"/>
                <a:cs typeface="Times New Roman" pitchFamily="18" charset="0"/>
              </a:rPr>
              <a:t>is a substance or mixture of substances which, when initiated is rapidly converted into more stable substances, mostly gaseous, which occupy a </a:t>
            </a:r>
            <a:r>
              <a:rPr lang="en-US" sz="2400" dirty="0" smtClean="0">
                <a:latin typeface="Times New Roman" pitchFamily="18" charset="0"/>
                <a:ea typeface="Times New Roman"/>
                <a:cs typeface="Times New Roman" pitchFamily="18" charset="0"/>
              </a:rPr>
              <a:t>much larger volume</a:t>
            </a:r>
            <a:r>
              <a:rPr lang="en-US" sz="2400" dirty="0" smtClean="0">
                <a:effectLst/>
                <a:latin typeface="Times New Roman" pitchFamily="18" charset="0"/>
                <a:ea typeface="Times New Roman"/>
                <a:cs typeface="Times New Roman" pitchFamily="18" charset="0"/>
              </a:rPr>
              <a:t> than the explosive in its original configuration.</a:t>
            </a:r>
          </a:p>
          <a:p>
            <a:pPr>
              <a:buFont typeface="Wingdings" pitchFamily="2" charset="2"/>
              <a:buChar char="§"/>
            </a:pPr>
            <a:endParaRPr lang="en-US" sz="800" dirty="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An explosive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compound or mixture of compounds which when initiated by an external impulse (heat, impact, friction, or shock, etc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has the properties of forming an </a:t>
            </a:r>
            <a:r>
              <a:rPr lang="en-US" sz="2400" dirty="0" smtClean="0">
                <a:latin typeface="Times New Roman" pitchFamily="18" charset="0"/>
                <a:cs typeface="Times New Roman" pitchFamily="18" charset="0"/>
              </a:rPr>
              <a:t>explosion and </a:t>
            </a:r>
            <a:r>
              <a:rPr lang="en-US" sz="2400" dirty="0">
                <a:latin typeface="Times New Roman" pitchFamily="18" charset="0"/>
                <a:cs typeface="Times New Roman" pitchFamily="18" charset="0"/>
              </a:rPr>
              <a:t>is very rapidly converted to gases at high </a:t>
            </a:r>
            <a:r>
              <a:rPr lang="en-US" sz="2400" dirty="0" smtClean="0">
                <a:latin typeface="Times New Roman" pitchFamily="18" charset="0"/>
                <a:cs typeface="Times New Roman" pitchFamily="18" charset="0"/>
              </a:rPr>
              <a:t>temperature. Self-propagating </a:t>
            </a:r>
            <a:r>
              <a:rPr lang="en-US" sz="2400" dirty="0">
                <a:latin typeface="Times New Roman" pitchFamily="18" charset="0"/>
                <a:cs typeface="Times New Roman" pitchFamily="18" charset="0"/>
              </a:rPr>
              <a:t>exothermic </a:t>
            </a:r>
            <a:r>
              <a:rPr lang="en-US" sz="2400" dirty="0" smtClean="0">
                <a:latin typeface="Times New Roman" pitchFamily="18" charset="0"/>
                <a:cs typeface="Times New Roman" pitchFamily="18" charset="0"/>
              </a:rPr>
              <a:t>reaction - gives </a:t>
            </a:r>
            <a:r>
              <a:rPr lang="en-US" sz="2400" dirty="0">
                <a:latin typeface="Times New Roman" pitchFamily="18" charset="0"/>
                <a:cs typeface="Times New Roman" pitchFamily="18" charset="0"/>
              </a:rPr>
              <a:t>off </a:t>
            </a:r>
            <a:r>
              <a:rPr lang="en-US" sz="2400" dirty="0" smtClean="0">
                <a:latin typeface="Times New Roman" pitchFamily="18" charset="0"/>
                <a:cs typeface="Times New Roman" pitchFamily="18" charset="0"/>
              </a:rPr>
              <a:t>energy </a:t>
            </a:r>
            <a:r>
              <a:rPr lang="en-US" sz="2400" dirty="0">
                <a:latin typeface="Times New Roman" pitchFamily="18" charset="0"/>
                <a:cs typeface="Times New Roman" pitchFamily="18" charset="0"/>
              </a:rPr>
              <a:t>and pressure.</a:t>
            </a:r>
          </a:p>
        </p:txBody>
      </p:sp>
    </p:spTree>
    <p:extLst>
      <p:ext uri="{BB962C8B-B14F-4D97-AF65-F5344CB8AC3E}">
        <p14:creationId xmlns:p14="http://schemas.microsoft.com/office/powerpoint/2010/main" val="39965056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81000"/>
            <a:ext cx="8839200" cy="6248400"/>
          </a:xfrm>
        </p:spPr>
        <p:txBody>
          <a:bodyPr>
            <a:normAutofit lnSpcReduction="10000"/>
          </a:bodyPr>
          <a:lstStyle/>
          <a:p>
            <a:pPr algn="l"/>
            <a:r>
              <a:rPr lang="en-US" sz="2800" b="1" dirty="0" smtClean="0">
                <a:solidFill>
                  <a:schemeClr val="tx1"/>
                </a:solidFill>
                <a:latin typeface="Times New Roman" pitchFamily="18" charset="0"/>
                <a:cs typeface="Times New Roman" pitchFamily="18" charset="0"/>
              </a:rPr>
              <a:t>Definition: </a:t>
            </a:r>
            <a:r>
              <a:rPr lang="en-US" sz="2800" dirty="0" smtClean="0">
                <a:solidFill>
                  <a:schemeClr val="tx1"/>
                </a:solidFill>
                <a:latin typeface="Times New Roman" pitchFamily="18" charset="0"/>
                <a:cs typeface="Times New Roman" pitchFamily="18" charset="0"/>
              </a:rPr>
              <a:t>Blasting </a:t>
            </a:r>
            <a:r>
              <a:rPr lang="en-US" sz="2800" dirty="0">
                <a:solidFill>
                  <a:schemeClr val="tx1"/>
                </a:solidFill>
                <a:latin typeface="Times New Roman" pitchFamily="18" charset="0"/>
                <a:cs typeface="Times New Roman" pitchFamily="18" charset="0"/>
              </a:rPr>
              <a:t>is the </a:t>
            </a:r>
            <a:r>
              <a:rPr lang="en-US" sz="2800" dirty="0" smtClean="0">
                <a:solidFill>
                  <a:schemeClr val="tx1"/>
                </a:solidFill>
                <a:latin typeface="Times New Roman" pitchFamily="18" charset="0"/>
                <a:cs typeface="Times New Roman" pitchFamily="18" charset="0"/>
              </a:rPr>
              <a:t>action </a:t>
            </a:r>
            <a:r>
              <a:rPr lang="en-US" sz="2800" dirty="0">
                <a:solidFill>
                  <a:schemeClr val="tx1"/>
                </a:solidFill>
                <a:latin typeface="Times New Roman" pitchFamily="18" charset="0"/>
                <a:cs typeface="Times New Roman" pitchFamily="18" charset="0"/>
              </a:rPr>
              <a:t>of </a:t>
            </a:r>
            <a:r>
              <a:rPr lang="en-US" sz="2800" dirty="0" smtClean="0">
                <a:solidFill>
                  <a:schemeClr val="tx1"/>
                </a:solidFill>
                <a:latin typeface="Times New Roman" pitchFamily="18" charset="0"/>
                <a:cs typeface="Times New Roman" pitchFamily="18" charset="0"/>
              </a:rPr>
              <a:t>breaking, displacing or fragmenting </a:t>
            </a:r>
            <a:r>
              <a:rPr lang="en-US" sz="2800" dirty="0">
                <a:solidFill>
                  <a:schemeClr val="tx1"/>
                </a:solidFill>
                <a:latin typeface="Times New Roman" pitchFamily="18" charset="0"/>
                <a:cs typeface="Times New Roman" pitchFamily="18" charset="0"/>
              </a:rPr>
              <a:t>rock by means of </a:t>
            </a:r>
            <a:r>
              <a:rPr lang="en-US" sz="2800" dirty="0" smtClean="0">
                <a:solidFill>
                  <a:schemeClr val="tx1"/>
                </a:solidFill>
                <a:latin typeface="Times New Roman" pitchFamily="18" charset="0"/>
                <a:cs typeface="Times New Roman" pitchFamily="18" charset="0"/>
              </a:rPr>
              <a:t>explosives.</a:t>
            </a:r>
          </a:p>
          <a:p>
            <a:pPr algn="l"/>
            <a:endParaRPr lang="en-US" sz="900" dirty="0">
              <a:solidFill>
                <a:schemeClr val="tx1"/>
              </a:solidFill>
              <a:latin typeface="Times New Roman" pitchFamily="18" charset="0"/>
              <a:cs typeface="Times New Roman" pitchFamily="18" charset="0"/>
            </a:endParaRPr>
          </a:p>
          <a:p>
            <a:pPr algn="l"/>
            <a:r>
              <a:rPr lang="en-US" sz="2800" b="1" dirty="0" smtClean="0">
                <a:solidFill>
                  <a:schemeClr val="tx1"/>
                </a:solidFill>
                <a:latin typeface="Times New Roman" pitchFamily="18" charset="0"/>
                <a:cs typeface="Times New Roman" pitchFamily="18" charset="0"/>
              </a:rPr>
              <a:t>The purpose </a:t>
            </a:r>
            <a:r>
              <a:rPr lang="en-US" sz="2800" dirty="0" smtClean="0">
                <a:solidFill>
                  <a:schemeClr val="tx1"/>
                </a:solidFill>
                <a:latin typeface="Times New Roman" pitchFamily="18" charset="0"/>
                <a:cs typeface="Times New Roman" pitchFamily="18" charset="0"/>
              </a:rPr>
              <a:t>of blasting include:</a:t>
            </a:r>
          </a:p>
          <a:p>
            <a:pPr marL="457200" indent="-457200" algn="l">
              <a:buFont typeface="Wingdings" pitchFamily="2" charset="2"/>
              <a:buChar char="Ø"/>
            </a:pPr>
            <a:r>
              <a:rPr lang="en-US" sz="2800" dirty="0">
                <a:solidFill>
                  <a:schemeClr val="tx1"/>
                </a:solidFill>
                <a:latin typeface="Times New Roman" pitchFamily="18" charset="0"/>
                <a:cs typeface="Times New Roman" pitchFamily="18" charset="0"/>
              </a:rPr>
              <a:t>Loosening the in-situ rock</a:t>
            </a:r>
          </a:p>
          <a:p>
            <a:pPr marL="457200" indent="-457200" algn="l">
              <a:buFont typeface="Wingdings" pitchFamily="2" charset="2"/>
              <a:buChar char="Ø"/>
            </a:pPr>
            <a:r>
              <a:rPr lang="en-US" sz="2800" dirty="0">
                <a:solidFill>
                  <a:schemeClr val="tx1"/>
                </a:solidFill>
                <a:latin typeface="Times New Roman" pitchFamily="18" charset="0"/>
                <a:cs typeface="Times New Roman" pitchFamily="18" charset="0"/>
              </a:rPr>
              <a:t>Opening up - excavation</a:t>
            </a:r>
          </a:p>
          <a:p>
            <a:pPr marL="457200" indent="-457200" algn="l">
              <a:buFont typeface="Wingdings" pitchFamily="2" charset="2"/>
              <a:buChar char="Ø"/>
            </a:pPr>
            <a:r>
              <a:rPr lang="en-US" sz="2800" dirty="0">
                <a:solidFill>
                  <a:schemeClr val="tx1"/>
                </a:solidFill>
                <a:latin typeface="Times New Roman" pitchFamily="18" charset="0"/>
                <a:cs typeface="Times New Roman" pitchFamily="18" charset="0"/>
              </a:rPr>
              <a:t>Extraction of ore from the ore-body</a:t>
            </a:r>
          </a:p>
          <a:p>
            <a:pPr marL="457200" indent="-457200" algn="l">
              <a:buFont typeface="Wingdings" pitchFamily="2" charset="2"/>
              <a:buChar char="Ø"/>
            </a:pPr>
            <a:r>
              <a:rPr lang="en-US" sz="2800" dirty="0">
                <a:solidFill>
                  <a:schemeClr val="tx1"/>
                </a:solidFill>
                <a:latin typeface="Times New Roman" pitchFamily="18" charset="0"/>
                <a:cs typeface="Times New Roman" pitchFamily="18" charset="0"/>
              </a:rPr>
              <a:t>Easy movement of rock</a:t>
            </a:r>
          </a:p>
          <a:p>
            <a:pPr algn="l"/>
            <a:endParaRPr lang="en-US" sz="800" b="1" dirty="0" smtClean="0">
              <a:solidFill>
                <a:schemeClr val="tx1"/>
              </a:solidFill>
              <a:latin typeface="Times New Roman" pitchFamily="18" charset="0"/>
              <a:cs typeface="Times New Roman" pitchFamily="18" charset="0"/>
            </a:endParaRPr>
          </a:p>
          <a:p>
            <a:pPr algn="l"/>
            <a:r>
              <a:rPr lang="en-US" sz="2800" b="1" dirty="0" smtClean="0">
                <a:solidFill>
                  <a:schemeClr val="tx1"/>
                </a:solidFill>
                <a:latin typeface="Times New Roman" pitchFamily="18" charset="0"/>
                <a:cs typeface="Times New Roman" pitchFamily="18" charset="0"/>
              </a:rPr>
              <a:t>Blasting operations </a:t>
            </a:r>
            <a:r>
              <a:rPr lang="en-US" sz="2800" dirty="0" smtClean="0">
                <a:solidFill>
                  <a:schemeClr val="tx1"/>
                </a:solidFill>
                <a:latin typeface="Times New Roman" pitchFamily="18" charset="0"/>
                <a:cs typeface="Times New Roman" pitchFamily="18" charset="0"/>
              </a:rPr>
              <a:t>include:</a:t>
            </a: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Drilling of blast-holes</a:t>
            </a:r>
            <a:endParaRPr lang="en-US" sz="2800" dirty="0">
              <a:solidFill>
                <a:schemeClr val="tx1"/>
              </a:solidFill>
              <a:latin typeface="Times New Roman" pitchFamily="18" charset="0"/>
              <a:cs typeface="Times New Roman" pitchFamily="18" charset="0"/>
            </a:endParaRP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Selecting of type of explosives and initiating devices</a:t>
            </a: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Charging process (inserting of explosives into blast-holes</a:t>
            </a: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Initiation.</a:t>
            </a:r>
            <a:endParaRPr lang="en-US" dirty="0">
              <a:solidFill>
                <a:schemeClr val="tx1"/>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214735"/>
            <a:ext cx="43434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Properties of Explosives</a:t>
            </a:r>
            <a:endParaRPr lang="en-US" sz="2400" b="1" dirty="0">
              <a:latin typeface="Times New Roman" pitchFamily="18" charset="0"/>
              <a:cs typeface="Times New Roman" pitchFamily="18" charset="0"/>
            </a:endParaRPr>
          </a:p>
        </p:txBody>
      </p:sp>
      <p:sp>
        <p:nvSpPr>
          <p:cNvPr id="3" name="Rectangle 2"/>
          <p:cNvSpPr/>
          <p:nvPr/>
        </p:nvSpPr>
        <p:spPr>
          <a:xfrm>
            <a:off x="2105518" y="1718370"/>
            <a:ext cx="5438282" cy="3539430"/>
          </a:xfrm>
          <a:prstGeom prst="rect">
            <a:avLst/>
          </a:prstGeom>
        </p:spPr>
        <p:txBody>
          <a:bodyPr wrap="square">
            <a:spAutoFit/>
          </a:bodyPr>
          <a:lstStyle/>
          <a:p>
            <a:r>
              <a:rPr lang="en-US" sz="2400" dirty="0" smtClean="0">
                <a:latin typeface="Times New Roman" pitchFamily="18" charset="0"/>
                <a:cs typeface="Times New Roman" pitchFamily="18" charset="0"/>
              </a:rPr>
              <a:t>The main explosive properties are:</a:t>
            </a:r>
          </a:p>
          <a:p>
            <a:endParaRPr lang="en-US" sz="800" dirty="0" smtClean="0">
              <a:latin typeface="Times New Roman" pitchFamily="18" charset="0"/>
              <a:cs typeface="Times New Roman" pitchFamily="18" charset="0"/>
            </a:endParaRPr>
          </a:p>
          <a:p>
            <a:pPr marL="457200" indent="-457200">
              <a:buFont typeface="+mj-lt"/>
              <a:buAutoNum type="arabicPeriod"/>
            </a:pPr>
            <a:r>
              <a:rPr lang="en-US" sz="2400" dirty="0" smtClean="0">
                <a:latin typeface="Times New Roman" pitchFamily="18" charset="0"/>
                <a:cs typeface="Times New Roman" pitchFamily="18" charset="0"/>
              </a:rPr>
              <a:t>Effective energy</a:t>
            </a:r>
          </a:p>
          <a:p>
            <a:pPr marL="457200" indent="-457200">
              <a:buFont typeface="+mj-lt"/>
              <a:buAutoNum type="arabicPeriod"/>
            </a:pPr>
            <a:r>
              <a:rPr lang="en-US" sz="2400" dirty="0" smtClean="0">
                <a:latin typeface="Times New Roman" pitchFamily="18" charset="0"/>
                <a:cs typeface="Times New Roman" pitchFamily="18" charset="0"/>
              </a:rPr>
              <a:t>Velocity of detonation</a:t>
            </a:r>
          </a:p>
          <a:p>
            <a:pPr marL="457200" indent="-457200">
              <a:buFont typeface="+mj-lt"/>
              <a:buAutoNum type="arabicPeriod"/>
            </a:pPr>
            <a:r>
              <a:rPr lang="en-US" sz="2400" dirty="0" smtClean="0">
                <a:latin typeface="Times New Roman" pitchFamily="18" charset="0"/>
                <a:cs typeface="Times New Roman" pitchFamily="18" charset="0"/>
              </a:rPr>
              <a:t>Density</a:t>
            </a:r>
          </a:p>
          <a:p>
            <a:pPr marL="457200" indent="-457200">
              <a:buFont typeface="+mj-lt"/>
              <a:buAutoNum type="arabicPeriod"/>
            </a:pPr>
            <a:r>
              <a:rPr lang="en-US" sz="2400" dirty="0" smtClean="0">
                <a:latin typeface="Times New Roman" pitchFamily="18" charset="0"/>
                <a:cs typeface="Times New Roman" pitchFamily="18" charset="0"/>
              </a:rPr>
              <a:t>Detonation pressure</a:t>
            </a:r>
          </a:p>
          <a:p>
            <a:pPr marL="457200" indent="-457200">
              <a:buFont typeface="+mj-lt"/>
              <a:buAutoNum type="arabicPeriod"/>
            </a:pPr>
            <a:r>
              <a:rPr lang="en-US" sz="2400" dirty="0" smtClean="0">
                <a:latin typeface="Times New Roman" pitchFamily="18" charset="0"/>
                <a:cs typeface="Times New Roman" pitchFamily="18" charset="0"/>
              </a:rPr>
              <a:t>Sensitivity</a:t>
            </a:r>
          </a:p>
          <a:p>
            <a:pPr marL="457200" indent="-457200">
              <a:buFont typeface="+mj-lt"/>
              <a:buAutoNum type="arabicPeriod"/>
            </a:pPr>
            <a:r>
              <a:rPr lang="en-US" sz="2400" dirty="0" smtClean="0">
                <a:latin typeface="Times New Roman" pitchFamily="18" charset="0"/>
                <a:cs typeface="Times New Roman" pitchFamily="18" charset="0"/>
              </a:rPr>
              <a:t>Water resistance</a:t>
            </a:r>
          </a:p>
          <a:p>
            <a:pPr marL="457200" indent="-457200">
              <a:buFont typeface="+mj-lt"/>
              <a:buAutoNum type="arabicPeriod"/>
            </a:pPr>
            <a:r>
              <a:rPr lang="en-US" sz="2400" dirty="0" smtClean="0">
                <a:latin typeface="Times New Roman" pitchFamily="18" charset="0"/>
                <a:cs typeface="Times New Roman" pitchFamily="18" charset="0"/>
              </a:rPr>
              <a:t>Fume characteristics</a:t>
            </a:r>
          </a:p>
          <a:p>
            <a:pPr marL="457200" indent="-457200">
              <a:buFont typeface="+mj-lt"/>
              <a:buAutoNum type="arabicPeriod"/>
            </a:pPr>
            <a:r>
              <a:rPr lang="en-US" sz="2400" dirty="0" smtClean="0">
                <a:latin typeface="Times New Roman" pitchFamily="18" charset="0"/>
                <a:cs typeface="Times New Roman" pitchFamily="18" charset="0"/>
              </a:rPr>
              <a:t>Storage life</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B4A73F2-DA8D-4C4A-8694-4C19BF7A7E69}" type="slidenum">
              <a:rPr lang="en-US" smtClean="0"/>
              <a:pPr/>
              <a:t>20</a:t>
            </a:fld>
            <a:endParaRPr lang="en-US" dirty="0"/>
          </a:p>
        </p:txBody>
      </p:sp>
    </p:spTree>
    <p:extLst>
      <p:ext uri="{BB962C8B-B14F-4D97-AF65-F5344CB8AC3E}">
        <p14:creationId xmlns:p14="http://schemas.microsoft.com/office/powerpoint/2010/main" val="1005944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14400"/>
            <a:ext cx="3810000" cy="609600"/>
          </a:xfrm>
        </p:spPr>
        <p:txBody>
          <a:bodyPr>
            <a:normAutofit/>
          </a:bodyPr>
          <a:lstStyle/>
          <a:p>
            <a:r>
              <a:rPr lang="en-US" sz="2400" b="1" dirty="0">
                <a:latin typeface="Times New Roman" pitchFamily="18" charset="0"/>
                <a:cs typeface="Times New Roman" pitchFamily="18" charset="0"/>
              </a:rPr>
              <a:t>Effective </a:t>
            </a:r>
            <a:r>
              <a:rPr lang="en-US" sz="2400" b="1" dirty="0" smtClean="0">
                <a:latin typeface="Times New Roman" pitchFamily="18" charset="0"/>
                <a:cs typeface="Times New Roman" pitchFamily="18" charset="0"/>
              </a:rPr>
              <a:t>energy</a:t>
            </a:r>
            <a:endParaRPr lang="en-US" sz="2400" b="1" dirty="0"/>
          </a:p>
        </p:txBody>
      </p:sp>
      <p:sp>
        <p:nvSpPr>
          <p:cNvPr id="3" name="Subtitle 2"/>
          <p:cNvSpPr>
            <a:spLocks noGrp="1"/>
          </p:cNvSpPr>
          <p:nvPr>
            <p:ph type="subTitle" idx="1"/>
          </p:nvPr>
        </p:nvSpPr>
        <p:spPr>
          <a:xfrm>
            <a:off x="838200" y="1447800"/>
            <a:ext cx="7696200" cy="3733800"/>
          </a:xfrm>
        </p:spPr>
        <p:txBody>
          <a:bodyPr>
            <a:normAutofit/>
          </a:bodyPr>
          <a:lstStyle/>
          <a:p>
            <a:pPr algn="l"/>
            <a:r>
              <a:rPr lang="en-US" sz="2400" dirty="0" smtClean="0">
                <a:solidFill>
                  <a:schemeClr val="tx1"/>
                </a:solidFill>
                <a:latin typeface="Times New Roman" panose="02020603050405020304" pitchFamily="18" charset="0"/>
                <a:cs typeface="Times New Roman" panose="02020603050405020304" pitchFamily="18" charset="0"/>
              </a:rPr>
              <a:t>Strength </a:t>
            </a:r>
            <a:r>
              <a:rPr lang="en-US" sz="2400" dirty="0">
                <a:solidFill>
                  <a:schemeClr val="tx1"/>
                </a:solidFill>
                <a:latin typeface="Times New Roman" panose="02020603050405020304" pitchFamily="18" charset="0"/>
                <a:cs typeface="Times New Roman" panose="02020603050405020304" pitchFamily="18" charset="0"/>
              </a:rPr>
              <a:t>of an explosive is the relative effective energy</a:t>
            </a:r>
            <a:r>
              <a:rPr lang="en-US" sz="2400" dirty="0" smtClean="0">
                <a:solidFill>
                  <a:schemeClr val="tx1"/>
                </a:solidFill>
                <a:latin typeface="Times New Roman" panose="02020603050405020304" pitchFamily="18" charset="0"/>
                <a:cs typeface="Times New Roman" panose="02020603050405020304" pitchFamily="18" charset="0"/>
              </a:rPr>
              <a:t>.</a:t>
            </a:r>
          </a:p>
          <a:p>
            <a:pPr algn="l"/>
            <a:endParaRPr lang="en-US" sz="800" dirty="0">
              <a:solidFill>
                <a:schemeClr val="tx1"/>
              </a:solidFill>
              <a:latin typeface="Times New Roman" panose="02020603050405020304" pitchFamily="18" charset="0"/>
              <a:cs typeface="Times New Roman" panose="02020603050405020304" pitchFamily="18" charset="0"/>
            </a:endParaRPr>
          </a:p>
          <a:p>
            <a:pPr algn="l">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Relative </a:t>
            </a:r>
            <a:r>
              <a:rPr lang="en-US" sz="2400" dirty="0">
                <a:solidFill>
                  <a:schemeClr val="tx1"/>
                </a:solidFill>
                <a:latin typeface="Times New Roman" panose="02020603050405020304" pitchFamily="18" charset="0"/>
                <a:cs typeface="Times New Roman" panose="02020603050405020304" pitchFamily="18" charset="0"/>
              </a:rPr>
              <a:t>weight effective energy </a:t>
            </a:r>
            <a:r>
              <a:rPr lang="en-US" sz="2400" dirty="0" smtClean="0">
                <a:solidFill>
                  <a:schemeClr val="tx1"/>
                </a:solidFill>
                <a:latin typeface="Times New Roman" panose="02020603050405020304" pitchFamily="18" charset="0"/>
                <a:cs typeface="Times New Roman" panose="02020603050405020304" pitchFamily="18" charset="0"/>
              </a:rPr>
              <a:t>is </a:t>
            </a:r>
            <a:r>
              <a:rPr lang="en-US" sz="2400" dirty="0">
                <a:solidFill>
                  <a:schemeClr val="tx1"/>
                </a:solidFill>
                <a:latin typeface="Times New Roman" panose="02020603050405020304" pitchFamily="18" charset="0"/>
                <a:cs typeface="Times New Roman" panose="02020603050405020304" pitchFamily="18" charset="0"/>
              </a:rPr>
              <a:t>defined as the </a:t>
            </a:r>
            <a:r>
              <a:rPr lang="en-US" sz="2400" dirty="0" smtClean="0">
                <a:solidFill>
                  <a:schemeClr val="tx1"/>
                </a:solidFill>
                <a:latin typeface="Times New Roman" panose="02020603050405020304" pitchFamily="18" charset="0"/>
                <a:cs typeface="Times New Roman" panose="02020603050405020304" pitchFamily="18" charset="0"/>
              </a:rPr>
              <a:t>energy </a:t>
            </a:r>
            <a:r>
              <a:rPr lang="en-US" sz="2400" dirty="0">
                <a:solidFill>
                  <a:schemeClr val="tx1"/>
                </a:solidFill>
                <a:latin typeface="Times New Roman" panose="02020603050405020304" pitchFamily="18" charset="0"/>
                <a:cs typeface="Times New Roman" panose="02020603050405020304" pitchFamily="18" charset="0"/>
              </a:rPr>
              <a:t>of an explosive compared to the effective energy of an equal weight of standard </a:t>
            </a:r>
            <a:r>
              <a:rPr lang="en-US" sz="2400" dirty="0" smtClean="0">
                <a:solidFill>
                  <a:schemeClr val="tx1"/>
                </a:solidFill>
                <a:latin typeface="Times New Roman" panose="02020603050405020304" pitchFamily="18" charset="0"/>
                <a:cs typeface="Times New Roman" panose="02020603050405020304" pitchFamily="18" charset="0"/>
              </a:rPr>
              <a:t>ANFO</a:t>
            </a:r>
          </a:p>
          <a:p>
            <a:pPr algn="l">
              <a:lnSpc>
                <a:spcPct val="150000"/>
              </a:lnSpc>
            </a:pPr>
            <a:endParaRPr lang="en-US" sz="8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ANFO - Ammonium Nitrate </a:t>
            </a:r>
            <a:r>
              <a:rPr lang="en-US" sz="2400" dirty="0">
                <a:solidFill>
                  <a:schemeClr val="tx1"/>
                </a:solidFill>
                <a:latin typeface="Times New Roman" pitchFamily="18" charset="0"/>
                <a:cs typeface="Times New Roman" pitchFamily="18" charset="0"/>
              </a:rPr>
              <a:t>(AN) </a:t>
            </a:r>
            <a:r>
              <a:rPr lang="en-US" sz="2400" dirty="0" smtClean="0">
                <a:solidFill>
                  <a:schemeClr val="tx1"/>
                </a:solidFill>
                <a:latin typeface="Times New Roman" pitchFamily="18" charset="0"/>
                <a:cs typeface="Times New Roman" pitchFamily="18" charset="0"/>
              </a:rPr>
              <a:t>+ Fuel Oil </a:t>
            </a:r>
            <a:r>
              <a:rPr lang="en-US" sz="2400" dirty="0">
                <a:solidFill>
                  <a:schemeClr val="tx1"/>
                </a:solidFill>
                <a:latin typeface="Times New Roman" pitchFamily="18" charset="0"/>
                <a:cs typeface="Times New Roman" pitchFamily="18" charset="0"/>
              </a:rPr>
              <a:t>(FO</a:t>
            </a:r>
            <a:r>
              <a:rPr lang="en-US" sz="2400" dirty="0" smtClean="0">
                <a:solidFill>
                  <a:schemeClr val="tx1"/>
                </a:solidFill>
                <a:latin typeface="Times New Roman" pitchFamily="18" charset="0"/>
                <a:cs typeface="Times New Roman" pitchFamily="18" charset="0"/>
              </a:rPr>
              <a:t>)</a:t>
            </a:r>
          </a:p>
          <a:p>
            <a:pPr marL="342900" indent="-342900" algn="l">
              <a:buFont typeface="Wingdings" pitchFamily="2" charset="2"/>
              <a:buChar char="§"/>
            </a:pPr>
            <a:r>
              <a:rPr lang="en-US" sz="2400" dirty="0">
                <a:solidFill>
                  <a:schemeClr val="tx1"/>
                </a:solidFill>
                <a:latin typeface="Times New Roman" pitchFamily="18" charset="0"/>
                <a:cs typeface="Times New Roman" pitchFamily="18" charset="0"/>
              </a:rPr>
              <a:t>Ammonium nitrate (NH</a:t>
            </a:r>
            <a:r>
              <a:rPr lang="en-US" sz="2400" baseline="-25000" dirty="0">
                <a:solidFill>
                  <a:schemeClr val="tx1"/>
                </a:solidFill>
                <a:latin typeface="Times New Roman" pitchFamily="18" charset="0"/>
                <a:cs typeface="Times New Roman" pitchFamily="18" charset="0"/>
              </a:rPr>
              <a:t>4</a:t>
            </a:r>
            <a:r>
              <a:rPr lang="en-US" sz="2400" dirty="0">
                <a:solidFill>
                  <a:schemeClr val="tx1"/>
                </a:solidFill>
                <a:latin typeface="Times New Roman" pitchFamily="18" charset="0"/>
                <a:cs typeface="Times New Roman" pitchFamily="18" charset="0"/>
              </a:rPr>
              <a:t>NO</a:t>
            </a:r>
            <a:r>
              <a:rPr lang="en-US" sz="2400" baseline="-25000" dirty="0">
                <a:solidFill>
                  <a:schemeClr val="tx1"/>
                </a:solidFill>
                <a:latin typeface="Times New Roman" pitchFamily="18" charset="0"/>
                <a:cs typeface="Times New Roman" pitchFamily="18" charset="0"/>
              </a:rPr>
              <a:t>3</a:t>
            </a:r>
            <a:r>
              <a:rPr lang="en-US"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294547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066800"/>
            <a:ext cx="5715000" cy="685800"/>
          </a:xfrm>
        </p:spPr>
        <p:txBody>
          <a:bodyPr>
            <a:normAutofit/>
          </a:bodyPr>
          <a:lstStyle/>
          <a:p>
            <a:r>
              <a:rPr lang="en-US" sz="2400" b="1" dirty="0">
                <a:latin typeface="Times New Roman" pitchFamily="18" charset="0"/>
                <a:cs typeface="Times New Roman" pitchFamily="18" charset="0"/>
              </a:rPr>
              <a:t>Velocity of </a:t>
            </a:r>
            <a:r>
              <a:rPr lang="en-US" sz="2400" b="1" dirty="0" smtClean="0">
                <a:latin typeface="Times New Roman" pitchFamily="18" charset="0"/>
                <a:cs typeface="Times New Roman" pitchFamily="18" charset="0"/>
              </a:rPr>
              <a:t>Detonation</a:t>
            </a:r>
            <a:endParaRPr lang="en-US" sz="2400" b="1" dirty="0"/>
          </a:p>
        </p:txBody>
      </p:sp>
      <p:sp>
        <p:nvSpPr>
          <p:cNvPr id="3" name="Subtitle 2"/>
          <p:cNvSpPr>
            <a:spLocks noGrp="1"/>
          </p:cNvSpPr>
          <p:nvPr>
            <p:ph type="subTitle" idx="1"/>
          </p:nvPr>
        </p:nvSpPr>
        <p:spPr>
          <a:xfrm>
            <a:off x="609600" y="1676400"/>
            <a:ext cx="8153400" cy="3581400"/>
          </a:xfrm>
        </p:spPr>
        <p:txBody>
          <a:bodyPr>
            <a:normAutofit/>
          </a:bodyPr>
          <a:lstStyle/>
          <a:p>
            <a:pPr algn="l"/>
            <a:r>
              <a:rPr lang="en-US" sz="2400" dirty="0">
                <a:solidFill>
                  <a:schemeClr val="tx1"/>
                </a:solidFill>
                <a:latin typeface="Times New Roman" panose="02020603050405020304" pitchFamily="18" charset="0"/>
                <a:cs typeface="Times New Roman" panose="02020603050405020304" pitchFamily="18" charset="0"/>
              </a:rPr>
              <a:t>The velocity of detonation (VOD) is the rate at which the detonation wave travels along an explosive column</a:t>
            </a:r>
            <a:r>
              <a:rPr lang="en-US" sz="2400" dirty="0" smtClean="0">
                <a:solidFill>
                  <a:schemeClr val="tx1"/>
                </a:solidFill>
                <a:latin typeface="Times New Roman" panose="02020603050405020304" pitchFamily="18" charset="0"/>
                <a:cs typeface="Times New Roman" panose="02020603050405020304" pitchFamily="18" charset="0"/>
              </a:rPr>
              <a:t>.</a:t>
            </a:r>
          </a:p>
          <a:p>
            <a:pPr algn="l"/>
            <a:endParaRPr lang="en-US" sz="800" dirty="0">
              <a:solidFill>
                <a:schemeClr val="tx1"/>
              </a:solidFill>
              <a:latin typeface="Times New Roman" panose="02020603050405020304" pitchFamily="18" charset="0"/>
              <a:cs typeface="Times New Roman" panose="02020603050405020304" pitchFamily="18" charset="0"/>
            </a:endParaRPr>
          </a:p>
          <a:p>
            <a:pPr algn="l"/>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greater the VOD the greater the power or ‘shattering’ effect of an </a:t>
            </a:r>
            <a:r>
              <a:rPr lang="en-US" sz="2400" dirty="0" smtClean="0">
                <a:solidFill>
                  <a:schemeClr val="tx1"/>
                </a:solidFill>
                <a:latin typeface="Times New Roman" panose="02020603050405020304" pitchFamily="18" charset="0"/>
                <a:cs typeface="Times New Roman" panose="02020603050405020304" pitchFamily="18" charset="0"/>
              </a:rPr>
              <a:t>explosive.</a:t>
            </a:r>
          </a:p>
          <a:p>
            <a:pPr algn="l"/>
            <a:endParaRPr lang="en-US" sz="800" dirty="0" smtClean="0">
              <a:solidFill>
                <a:schemeClr val="tx1"/>
              </a:solidFill>
              <a:latin typeface="Times New Roman" panose="02020603050405020304" pitchFamily="18" charset="0"/>
              <a:cs typeface="Times New Roman" panose="02020603050405020304" pitchFamily="18" charset="0"/>
            </a:endParaRPr>
          </a:p>
          <a:p>
            <a:pPr algn="l"/>
            <a:r>
              <a:rPr lang="en-US" sz="2400" dirty="0" smtClean="0">
                <a:solidFill>
                  <a:schemeClr val="tx1"/>
                </a:solidFill>
                <a:latin typeface="Times New Roman" panose="02020603050405020304" pitchFamily="18" charset="0"/>
                <a:cs typeface="Times New Roman" panose="02020603050405020304" pitchFamily="18" charset="0"/>
              </a:rPr>
              <a:t>High </a:t>
            </a:r>
            <a:r>
              <a:rPr lang="en-US" sz="2400" dirty="0">
                <a:solidFill>
                  <a:schemeClr val="tx1"/>
                </a:solidFill>
                <a:latin typeface="Times New Roman" panose="02020603050405020304" pitchFamily="18" charset="0"/>
                <a:cs typeface="Times New Roman" panose="02020603050405020304" pitchFamily="18" charset="0"/>
              </a:rPr>
              <a:t>VOD explosives are more suitable in hard rock and low VOD in softer rock</a:t>
            </a:r>
            <a:r>
              <a:rPr lang="en-US" sz="2400" dirty="0" smtClean="0">
                <a:solidFill>
                  <a:schemeClr val="tx1"/>
                </a:solidFill>
                <a:latin typeface="Times New Roman" panose="02020603050405020304" pitchFamily="18" charset="0"/>
                <a:cs typeface="Times New Roman" panose="02020603050405020304" pitchFamily="18" charset="0"/>
              </a:rPr>
              <a:t>.</a:t>
            </a:r>
          </a:p>
          <a:p>
            <a:pPr algn="l"/>
            <a:endParaRPr lang="en-US" sz="800" dirty="0">
              <a:solidFill>
                <a:schemeClr val="tx1"/>
              </a:solidFill>
              <a:latin typeface="Times New Roman" panose="02020603050405020304" pitchFamily="18" charset="0"/>
              <a:cs typeface="Times New Roman" panose="02020603050405020304" pitchFamily="18" charset="0"/>
            </a:endParaRPr>
          </a:p>
          <a:p>
            <a:pPr algn="l"/>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VOD range in commercial explosives is </a:t>
            </a:r>
            <a:r>
              <a:rPr lang="en-US" sz="2400" b="1" dirty="0" smtClean="0">
                <a:solidFill>
                  <a:schemeClr val="tx1"/>
                </a:solidFill>
                <a:latin typeface="Times New Roman" panose="02020603050405020304" pitchFamily="18" charset="0"/>
                <a:cs typeface="Times New Roman" panose="02020603050405020304" pitchFamily="18" charset="0"/>
              </a:rPr>
              <a:t>2500 -</a:t>
            </a:r>
            <a:r>
              <a:rPr lang="en-US" sz="2400" b="1" dirty="0">
                <a:solidFill>
                  <a:schemeClr val="tx1"/>
                </a:solidFill>
                <a:latin typeface="Times New Roman" panose="02020603050405020304" pitchFamily="18" charset="0"/>
                <a:cs typeface="Times New Roman" panose="02020603050405020304" pitchFamily="18" charset="0"/>
              </a:rPr>
              <a:t>7500 </a:t>
            </a:r>
            <a:r>
              <a:rPr lang="en-US" sz="2400" dirty="0">
                <a:solidFill>
                  <a:schemeClr val="tx1"/>
                </a:solidFill>
                <a:latin typeface="Times New Roman" panose="02020603050405020304" pitchFamily="18" charset="0"/>
                <a:cs typeface="Times New Roman" panose="02020603050405020304" pitchFamily="18" charset="0"/>
              </a:rPr>
              <a:t>m/s.</a:t>
            </a:r>
          </a:p>
          <a:p>
            <a:endParaRPr lang="en-US" dirty="0"/>
          </a:p>
        </p:txBody>
      </p:sp>
    </p:spTree>
    <p:extLst>
      <p:ext uri="{BB962C8B-B14F-4D97-AF65-F5344CB8AC3E}">
        <p14:creationId xmlns:p14="http://schemas.microsoft.com/office/powerpoint/2010/main" val="3578778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066800"/>
            <a:ext cx="3200400" cy="457200"/>
          </a:xfrm>
        </p:spPr>
        <p:txBody>
          <a:bodyPr>
            <a:normAutofit/>
          </a:bodyPr>
          <a:lstStyle/>
          <a:p>
            <a:r>
              <a:rPr lang="en-US" sz="2400" b="1" dirty="0" smtClean="0">
                <a:latin typeface="Times New Roman" pitchFamily="18" charset="0"/>
                <a:cs typeface="Times New Roman" pitchFamily="18" charset="0"/>
              </a:rPr>
              <a:t>Density</a:t>
            </a:r>
            <a:endParaRPr lang="en-US" sz="2400" b="1" dirty="0"/>
          </a:p>
        </p:txBody>
      </p:sp>
      <p:sp>
        <p:nvSpPr>
          <p:cNvPr id="3" name="Subtitle 2"/>
          <p:cNvSpPr>
            <a:spLocks noGrp="1"/>
          </p:cNvSpPr>
          <p:nvPr>
            <p:ph type="subTitle" idx="1"/>
          </p:nvPr>
        </p:nvSpPr>
        <p:spPr>
          <a:xfrm>
            <a:off x="609600" y="1371600"/>
            <a:ext cx="8077200" cy="3733800"/>
          </a:xfrm>
        </p:spPr>
        <p:txBody>
          <a:bodyPr>
            <a:noAutofit/>
          </a:bodyPr>
          <a:lstStyle/>
          <a:p>
            <a:pPr algn="l">
              <a:lnSpc>
                <a:spcPct val="150000"/>
              </a:lnSpc>
            </a:pPr>
            <a:r>
              <a:rPr lang="en-US" sz="2400" dirty="0">
                <a:solidFill>
                  <a:schemeClr val="tx1"/>
                </a:solidFill>
                <a:latin typeface="Times New Roman" panose="02020603050405020304" pitchFamily="18" charset="0"/>
                <a:cs typeface="Times New Roman" panose="02020603050405020304" pitchFamily="18" charset="0"/>
              </a:rPr>
              <a:t>The density of a explosive determines the charge weight per </a:t>
            </a:r>
            <a:r>
              <a:rPr lang="en-US" sz="2400" dirty="0" err="1" smtClean="0">
                <a:solidFill>
                  <a:schemeClr val="tx1"/>
                </a:solidFill>
                <a:latin typeface="Times New Roman" panose="02020603050405020304" pitchFamily="18" charset="0"/>
                <a:cs typeface="Times New Roman" panose="02020603050405020304" pitchFamily="18" charset="0"/>
              </a:rPr>
              <a:t>metre</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of </a:t>
            </a:r>
            <a:r>
              <a:rPr lang="en-US" sz="2400" dirty="0" smtClean="0">
                <a:solidFill>
                  <a:schemeClr val="tx1"/>
                </a:solidFill>
                <a:latin typeface="Times New Roman" panose="02020603050405020304" pitchFamily="18" charset="0"/>
                <a:cs typeface="Times New Roman" panose="02020603050405020304" pitchFamily="18" charset="0"/>
              </a:rPr>
              <a:t>hole. The </a:t>
            </a:r>
            <a:r>
              <a:rPr lang="en-US" sz="2400" dirty="0">
                <a:solidFill>
                  <a:schemeClr val="tx1"/>
                </a:solidFill>
                <a:latin typeface="Times New Roman" pitchFamily="18" charset="0"/>
                <a:cs typeface="Times New Roman" pitchFamily="18" charset="0"/>
              </a:rPr>
              <a:t>density of an explosive  is important </a:t>
            </a:r>
            <a:r>
              <a:rPr lang="en-US" sz="2400" dirty="0" smtClean="0">
                <a:solidFill>
                  <a:schemeClr val="tx1"/>
                </a:solidFill>
                <a:latin typeface="Times New Roman" pitchFamily="18" charset="0"/>
                <a:cs typeface="Times New Roman" pitchFamily="18" charset="0"/>
              </a:rPr>
              <a:t>because </a:t>
            </a:r>
            <a:r>
              <a:rPr lang="en-US" sz="2400" dirty="0">
                <a:solidFill>
                  <a:schemeClr val="tx1"/>
                </a:solidFill>
                <a:latin typeface="Times New Roman" pitchFamily="18" charset="0"/>
                <a:cs typeface="Times New Roman" pitchFamily="18" charset="0"/>
              </a:rPr>
              <a:t>the </a:t>
            </a:r>
            <a:r>
              <a:rPr lang="en-US" sz="2400" dirty="0" smtClean="0">
                <a:solidFill>
                  <a:schemeClr val="tx1"/>
                </a:solidFill>
                <a:latin typeface="Times New Roman" pitchFamily="18" charset="0"/>
                <a:cs typeface="Times New Roman" pitchFamily="18" charset="0"/>
              </a:rPr>
              <a:t>explosives </a:t>
            </a:r>
            <a:r>
              <a:rPr lang="en-US" sz="2400" dirty="0">
                <a:solidFill>
                  <a:schemeClr val="tx1"/>
                </a:solidFill>
                <a:latin typeface="Times New Roman" pitchFamily="18" charset="0"/>
                <a:cs typeface="Times New Roman" pitchFamily="18" charset="0"/>
              </a:rPr>
              <a:t>are purchased</a:t>
            </a:r>
            <a:r>
              <a:rPr lang="en-US" sz="2400" dirty="0" smtClean="0">
                <a:solidFill>
                  <a:schemeClr val="tx1"/>
                </a:solidFill>
                <a:latin typeface="Times New Roman" pitchFamily="18" charset="0"/>
                <a:cs typeface="Times New Roman" pitchFamily="18" charset="0"/>
              </a:rPr>
              <a:t>, stored </a:t>
            </a:r>
            <a:r>
              <a:rPr lang="en-US" sz="2400" dirty="0">
                <a:solidFill>
                  <a:schemeClr val="tx1"/>
                </a:solidFill>
                <a:latin typeface="Times New Roman" pitchFamily="18" charset="0"/>
                <a:cs typeface="Times New Roman" pitchFamily="18" charset="0"/>
              </a:rPr>
              <a:t>and used on a weight basis</a:t>
            </a:r>
          </a:p>
          <a:p>
            <a:pPr algn="l">
              <a:buFont typeface="Wingdings" pitchFamily="2" charset="2"/>
              <a:buChar char="§"/>
            </a:pPr>
            <a:endParaRPr lang="en-US" sz="800" dirty="0">
              <a:solidFill>
                <a:schemeClr val="tx1"/>
              </a:solidFill>
              <a:latin typeface="Times New Roman" pitchFamily="18" charset="0"/>
              <a:cs typeface="Times New Roman" pitchFamily="18" charset="0"/>
            </a:endParaRPr>
          </a:p>
          <a:p>
            <a:pPr algn="l">
              <a:lnSpc>
                <a:spcPct val="150000"/>
              </a:lnSpc>
              <a:buFont typeface="Wingdings" pitchFamily="2" charset="2"/>
              <a:buChar char="§"/>
            </a:pPr>
            <a:r>
              <a:rPr lang="en-US" sz="2400" dirty="0">
                <a:solidFill>
                  <a:schemeClr val="tx1"/>
                </a:solidFill>
                <a:latin typeface="Times New Roman" pitchFamily="18" charset="0"/>
                <a:cs typeface="Times New Roman" pitchFamily="18" charset="0"/>
              </a:rPr>
              <a:t> The density of the explosive determines </a:t>
            </a:r>
            <a:r>
              <a:rPr lang="en-AU" sz="2400" dirty="0" smtClean="0">
                <a:solidFill>
                  <a:schemeClr val="tx1"/>
                </a:solidFill>
                <a:latin typeface="Times New Roman" pitchFamily="18" charset="0"/>
                <a:cs typeface="Times New Roman" pitchFamily="18" charset="0"/>
              </a:rPr>
              <a:t>amount </a:t>
            </a:r>
            <a:r>
              <a:rPr lang="en-AU" sz="2400" dirty="0">
                <a:solidFill>
                  <a:schemeClr val="tx1"/>
                </a:solidFill>
                <a:latin typeface="Times New Roman" pitchFamily="18" charset="0"/>
                <a:cs typeface="Times New Roman" pitchFamily="18" charset="0"/>
              </a:rPr>
              <a:t>of </a:t>
            </a:r>
            <a:r>
              <a:rPr lang="en-AU" sz="2400" dirty="0" smtClean="0">
                <a:solidFill>
                  <a:schemeClr val="tx1"/>
                </a:solidFill>
                <a:latin typeface="Times New Roman" pitchFamily="18" charset="0"/>
                <a:cs typeface="Times New Roman" pitchFamily="18" charset="0"/>
              </a:rPr>
              <a:t>explosives</a:t>
            </a:r>
          </a:p>
          <a:p>
            <a:pPr algn="l">
              <a:lnSpc>
                <a:spcPct val="150000"/>
              </a:lnSpc>
            </a:pPr>
            <a:r>
              <a:rPr lang="en-AU" sz="2400" dirty="0">
                <a:solidFill>
                  <a:schemeClr val="tx1"/>
                </a:solidFill>
                <a:latin typeface="Times New Roman" pitchFamily="18" charset="0"/>
                <a:cs typeface="Times New Roman" pitchFamily="18" charset="0"/>
              </a:rPr>
              <a:t> </a:t>
            </a:r>
            <a:r>
              <a:rPr lang="en-AU" sz="2400" dirty="0" smtClean="0">
                <a:solidFill>
                  <a:schemeClr val="tx1"/>
                </a:solidFill>
                <a:latin typeface="Times New Roman" pitchFamily="18" charset="0"/>
                <a:cs typeface="Times New Roman" pitchFamily="18" charset="0"/>
              </a:rPr>
              <a:t>  that </a:t>
            </a:r>
            <a:r>
              <a:rPr lang="en-AU" sz="2400" dirty="0">
                <a:solidFill>
                  <a:schemeClr val="tx1"/>
                </a:solidFill>
                <a:latin typeface="Times New Roman" pitchFamily="18" charset="0"/>
                <a:cs typeface="Times New Roman" pitchFamily="18" charset="0"/>
              </a:rPr>
              <a:t>can be loaded </a:t>
            </a:r>
            <a:r>
              <a:rPr lang="en-AU" sz="2400" dirty="0" smtClean="0">
                <a:solidFill>
                  <a:schemeClr val="tx1"/>
                </a:solidFill>
                <a:latin typeface="Times New Roman" pitchFamily="18" charset="0"/>
                <a:cs typeface="Times New Roman" pitchFamily="18" charset="0"/>
              </a:rPr>
              <a:t>in a </a:t>
            </a:r>
            <a:r>
              <a:rPr lang="en-AU" sz="2400" dirty="0">
                <a:solidFill>
                  <a:schemeClr val="tx1"/>
                </a:solidFill>
                <a:latin typeface="Times New Roman" pitchFamily="18" charset="0"/>
                <a:cs typeface="Times New Roman" pitchFamily="18" charset="0"/>
              </a:rPr>
              <a:t>given hole diameter.</a:t>
            </a:r>
            <a:endParaRPr lang="en-US" sz="2400" dirty="0">
              <a:solidFill>
                <a:schemeClr val="tx1"/>
              </a:solidFill>
              <a:latin typeface="Times New Roman" pitchFamily="18" charset="0"/>
              <a:cs typeface="Times New Roman" pitchFamily="18" charset="0"/>
            </a:endParaRPr>
          </a:p>
          <a:p>
            <a:pPr algn="l">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   - The </a:t>
            </a:r>
            <a:r>
              <a:rPr lang="en-US" sz="2400" dirty="0" smtClean="0">
                <a:solidFill>
                  <a:schemeClr val="tx1"/>
                </a:solidFill>
                <a:latin typeface="Times New Roman" pitchFamily="18" charset="0"/>
                <a:ea typeface="Times New Roman"/>
                <a:cs typeface="Times New Roman" pitchFamily="18" charset="0"/>
              </a:rPr>
              <a:t>loading density</a:t>
            </a:r>
            <a:endParaRPr lang="en-US" sz="2400" dirty="0">
              <a:solidFill>
                <a:schemeClr val="tx1"/>
              </a:solidFill>
            </a:endParaRPr>
          </a:p>
        </p:txBody>
      </p:sp>
    </p:spTree>
    <p:extLst>
      <p:ext uri="{BB962C8B-B14F-4D97-AF65-F5344CB8AC3E}">
        <p14:creationId xmlns:p14="http://schemas.microsoft.com/office/powerpoint/2010/main" val="2398960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06425"/>
            <a:ext cx="5715000" cy="612775"/>
          </a:xfrm>
        </p:spPr>
        <p:txBody>
          <a:bodyPr>
            <a:normAutofit/>
          </a:bodyPr>
          <a:lstStyle/>
          <a:p>
            <a:r>
              <a:rPr lang="en-US" sz="2400" b="1" dirty="0">
                <a:latin typeface="Times New Roman" pitchFamily="18" charset="0"/>
                <a:cs typeface="Times New Roman" pitchFamily="18" charset="0"/>
              </a:rPr>
              <a:t>Detonation P</a:t>
            </a:r>
            <a:r>
              <a:rPr lang="en-US" sz="2400" b="1" dirty="0" smtClean="0">
                <a:latin typeface="Times New Roman" pitchFamily="18" charset="0"/>
                <a:cs typeface="Times New Roman" pitchFamily="18" charset="0"/>
              </a:rPr>
              <a:t>ressure</a:t>
            </a:r>
            <a:endParaRPr lang="en-US" sz="2400" b="1" dirty="0"/>
          </a:p>
        </p:txBody>
      </p:sp>
      <p:sp>
        <p:nvSpPr>
          <p:cNvPr id="3" name="Subtitle 2"/>
          <p:cNvSpPr>
            <a:spLocks noGrp="1"/>
          </p:cNvSpPr>
          <p:nvPr>
            <p:ph type="subTitle" idx="1"/>
          </p:nvPr>
        </p:nvSpPr>
        <p:spPr>
          <a:xfrm>
            <a:off x="304800" y="1143000"/>
            <a:ext cx="8534400" cy="1905000"/>
          </a:xfrm>
        </p:spPr>
        <p:txBody>
          <a:bodyPr/>
          <a:lstStyle/>
          <a:p>
            <a:pPr algn="l"/>
            <a:r>
              <a:rPr lang="en-US" sz="2400" dirty="0">
                <a:solidFill>
                  <a:schemeClr val="tx1"/>
                </a:solidFill>
                <a:latin typeface="Times New Roman" pitchFamily="18" charset="0"/>
                <a:cs typeface="Times New Roman" pitchFamily="18" charset="0"/>
              </a:rPr>
              <a:t>The detonation pressure is the pressure associated with the reaction zone of a detonating explosive. </a:t>
            </a:r>
            <a:r>
              <a:rPr lang="en-US" sz="2400" dirty="0" smtClean="0">
                <a:solidFill>
                  <a:schemeClr val="tx1"/>
                </a:solidFill>
                <a:latin typeface="Times New Roman" pitchFamily="18" charset="0"/>
                <a:cs typeface="Times New Roman" pitchFamily="18" charset="0"/>
              </a:rPr>
              <a:t>It is </a:t>
            </a:r>
            <a:r>
              <a:rPr lang="en-US" sz="2400" dirty="0">
                <a:solidFill>
                  <a:schemeClr val="tx1"/>
                </a:solidFill>
                <a:latin typeface="Times New Roman" pitchFamily="18" charset="0"/>
                <a:cs typeface="Times New Roman" pitchFamily="18" charset="0"/>
              </a:rPr>
              <a:t>measured </a:t>
            </a:r>
            <a:r>
              <a:rPr lang="en-US" sz="2400" dirty="0" smtClean="0">
                <a:solidFill>
                  <a:schemeClr val="tx1"/>
                </a:solidFill>
                <a:latin typeface="Times New Roman" pitchFamily="18" charset="0"/>
                <a:cs typeface="Times New Roman" pitchFamily="18" charset="0"/>
              </a:rPr>
              <a:t>behind </a:t>
            </a:r>
            <a:r>
              <a:rPr lang="en-US" sz="2400" dirty="0">
                <a:solidFill>
                  <a:schemeClr val="tx1"/>
                </a:solidFill>
                <a:latin typeface="Times New Roman" pitchFamily="18" charset="0"/>
                <a:cs typeface="Times New Roman" pitchFamily="18" charset="0"/>
              </a:rPr>
              <a:t>the detonation front, during propagation through an explosive column. This </a:t>
            </a:r>
            <a:r>
              <a:rPr lang="en-US" sz="2400" dirty="0" smtClean="0">
                <a:solidFill>
                  <a:schemeClr val="tx1"/>
                </a:solidFill>
                <a:latin typeface="Times New Roman" pitchFamily="18" charset="0"/>
                <a:cs typeface="Times New Roman" pitchFamily="18" charset="0"/>
              </a:rPr>
              <a:t>pressure </a:t>
            </a:r>
            <a:r>
              <a:rPr lang="en-US" sz="2400" dirty="0">
                <a:solidFill>
                  <a:schemeClr val="tx1"/>
                </a:solidFill>
                <a:latin typeface="Times New Roman" pitchFamily="18" charset="0"/>
                <a:cs typeface="Times New Roman" pitchFamily="18" charset="0"/>
              </a:rPr>
              <a:t>can be estimated using the following formula</a:t>
            </a:r>
            <a:r>
              <a:rPr lang="en-US" sz="2400" dirty="0" smtClean="0">
                <a:solidFill>
                  <a:schemeClr val="tx1"/>
                </a:solidFill>
                <a:latin typeface="Times New Roman" pitchFamily="18" charset="0"/>
                <a:cs typeface="Times New Roman" pitchFamily="18" charset="0"/>
              </a:rPr>
              <a:t>:</a:t>
            </a:r>
            <a:endParaRPr lang="en-US" dirty="0"/>
          </a:p>
        </p:txBody>
      </p:sp>
      <p:pic>
        <p:nvPicPr>
          <p:cNvPr id="4" name="Picture 3" descr="scan0005.gif"/>
          <p:cNvPicPr/>
          <p:nvPr/>
        </p:nvPicPr>
        <p:blipFill>
          <a:blip r:embed="rId2" cstate="print"/>
          <a:srcRect l="41081" t="68805" r="39210" b="25804"/>
          <a:stretch>
            <a:fillRect/>
          </a:stretch>
        </p:blipFill>
        <p:spPr>
          <a:xfrm>
            <a:off x="2209800" y="2743200"/>
            <a:ext cx="3276600" cy="762000"/>
          </a:xfrm>
          <a:prstGeom prst="rect">
            <a:avLst/>
          </a:prstGeom>
        </p:spPr>
      </p:pic>
      <p:sp>
        <p:nvSpPr>
          <p:cNvPr id="5" name="Subtitle 2"/>
          <p:cNvSpPr txBox="1">
            <a:spLocks/>
          </p:cNvSpPr>
          <p:nvPr/>
        </p:nvSpPr>
        <p:spPr>
          <a:xfrm>
            <a:off x="1767136" y="3429000"/>
            <a:ext cx="5167064" cy="1905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Times New Roman" pitchFamily="18" charset="0"/>
                <a:cs typeface="Times New Roman" pitchFamily="18" charset="0"/>
              </a:rPr>
              <a:t>Where:</a:t>
            </a:r>
          </a:p>
          <a:p>
            <a:pPr algn="l"/>
            <a:r>
              <a:rPr lang="en-US" sz="2400" dirty="0" err="1" smtClean="0">
                <a:solidFill>
                  <a:schemeClr val="tx1"/>
                </a:solidFill>
                <a:latin typeface="Times New Roman" pitchFamily="18" charset="0"/>
                <a:cs typeface="Times New Roman" pitchFamily="18" charset="0"/>
              </a:rPr>
              <a:t>P</a:t>
            </a:r>
            <a:r>
              <a:rPr lang="en-US" sz="2400" baseline="-25000" dirty="0" err="1" smtClean="0">
                <a:solidFill>
                  <a:schemeClr val="tx1"/>
                </a:solidFill>
                <a:latin typeface="Times New Roman" pitchFamily="18" charset="0"/>
                <a:cs typeface="Times New Roman" pitchFamily="18" charset="0"/>
              </a:rPr>
              <a:t>d</a:t>
            </a:r>
            <a:r>
              <a:rPr lang="en-US" sz="2400" dirty="0" smtClean="0">
                <a:solidFill>
                  <a:schemeClr val="tx1"/>
                </a:solidFill>
                <a:latin typeface="Times New Roman" pitchFamily="18" charset="0"/>
                <a:cs typeface="Times New Roman" pitchFamily="18" charset="0"/>
              </a:rPr>
              <a:t> = Detonation pressure (</a:t>
            </a:r>
            <a:r>
              <a:rPr lang="en-US" sz="2400" dirty="0" err="1" smtClean="0">
                <a:solidFill>
                  <a:schemeClr val="tx1"/>
                </a:solidFill>
                <a:latin typeface="Times New Roman" pitchFamily="18" charset="0"/>
                <a:cs typeface="Times New Roman" pitchFamily="18" charset="0"/>
              </a:rPr>
              <a:t>MPa</a:t>
            </a:r>
            <a:r>
              <a:rPr lang="en-US" sz="2400" dirty="0" smtClean="0">
                <a:solidFill>
                  <a:schemeClr val="tx1"/>
                </a:solidFill>
                <a:latin typeface="Times New Roman" pitchFamily="18" charset="0"/>
                <a:cs typeface="Times New Roman" pitchFamily="18" charset="0"/>
              </a:rPr>
              <a:t>)</a:t>
            </a:r>
          </a:p>
          <a:p>
            <a:pPr algn="l"/>
            <a:r>
              <a:rPr lang="en-US" sz="2400" i="1" dirty="0" err="1" smtClean="0">
                <a:solidFill>
                  <a:schemeClr val="tx1"/>
                </a:solidFill>
                <a:latin typeface="Times New Roman" pitchFamily="18" charset="0"/>
                <a:cs typeface="Times New Roman" pitchFamily="18" charset="0"/>
              </a:rPr>
              <a:t>ρ</a:t>
            </a:r>
            <a:r>
              <a:rPr lang="en-US" sz="2400" baseline="-25000" dirty="0" err="1" smtClean="0">
                <a:solidFill>
                  <a:schemeClr val="tx1"/>
                </a:solidFill>
                <a:latin typeface="Times New Roman" pitchFamily="18" charset="0"/>
                <a:cs typeface="Times New Roman" pitchFamily="18" charset="0"/>
              </a:rPr>
              <a:t>e</a:t>
            </a:r>
            <a:r>
              <a:rPr lang="en-US" sz="2400" dirty="0" smtClean="0">
                <a:solidFill>
                  <a:schemeClr val="tx1"/>
                </a:solidFill>
                <a:latin typeface="Times New Roman" pitchFamily="18" charset="0"/>
                <a:cs typeface="Times New Roman" pitchFamily="18" charset="0"/>
              </a:rPr>
              <a:t> = Density of explosive (kg/m</a:t>
            </a:r>
            <a:r>
              <a:rPr lang="en-US" sz="2400" baseline="30000" dirty="0" smtClean="0">
                <a:solidFill>
                  <a:schemeClr val="tx1"/>
                </a:solidFill>
                <a:latin typeface="Times New Roman" pitchFamily="18" charset="0"/>
                <a:cs typeface="Times New Roman" pitchFamily="18" charset="0"/>
              </a:rPr>
              <a:t>3</a:t>
            </a:r>
            <a:r>
              <a:rPr lang="en-US" sz="2400" dirty="0" smtClean="0">
                <a:solidFill>
                  <a:schemeClr val="tx1"/>
                </a:solidFill>
                <a:latin typeface="Times New Roman" pitchFamily="18" charset="0"/>
                <a:cs typeface="Times New Roman" pitchFamily="18" charset="0"/>
              </a:rPr>
              <a:t>)</a:t>
            </a:r>
          </a:p>
          <a:p>
            <a:pPr algn="l"/>
            <a:r>
              <a:rPr lang="en-US" sz="2400" dirty="0" smtClean="0">
                <a:solidFill>
                  <a:schemeClr val="tx1"/>
                </a:solidFill>
                <a:latin typeface="Times New Roman" pitchFamily="18" charset="0"/>
                <a:cs typeface="Times New Roman" pitchFamily="18" charset="0"/>
              </a:rPr>
              <a:t>C</a:t>
            </a:r>
            <a:r>
              <a:rPr lang="en-US" sz="2400" baseline="-25000" dirty="0" smtClean="0">
                <a:solidFill>
                  <a:schemeClr val="tx1"/>
                </a:solidFill>
                <a:latin typeface="Times New Roman" pitchFamily="18" charset="0"/>
                <a:cs typeface="Times New Roman" pitchFamily="18" charset="0"/>
              </a:rPr>
              <a:t>d </a:t>
            </a:r>
            <a:r>
              <a:rPr lang="en-US" sz="2400" dirty="0" smtClean="0">
                <a:solidFill>
                  <a:schemeClr val="tx1"/>
                </a:solidFill>
                <a:latin typeface="Times New Roman" pitchFamily="18" charset="0"/>
                <a:cs typeface="Times New Roman" pitchFamily="18" charset="0"/>
              </a:rPr>
              <a:t>= Velocity of detonation (m/s)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86427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04" y="813718"/>
            <a:ext cx="7817296" cy="634082"/>
          </a:xfrm>
        </p:spPr>
        <p:txBody>
          <a:bodyPr>
            <a:normAutofit/>
          </a:bodyPr>
          <a:lstStyle/>
          <a:p>
            <a:r>
              <a:rPr lang="en-US" sz="2400" b="1" dirty="0" smtClean="0">
                <a:effectLst/>
                <a:latin typeface="Times New Roman" pitchFamily="18" charset="0"/>
                <a:ea typeface="Times New Roman"/>
                <a:cs typeface="Times New Roman" pitchFamily="18" charset="0"/>
              </a:rPr>
              <a:t>Sensitivity to Initiation and Detonation Stability</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371600"/>
            <a:ext cx="8077200" cy="3657600"/>
          </a:xfrm>
        </p:spPr>
        <p:txBody>
          <a:bodyPr>
            <a:normAutofit/>
          </a:bodyPr>
          <a:lstStyle/>
          <a:p>
            <a:pPr marL="0" marR="0" indent="0">
              <a:lnSpc>
                <a:spcPct val="150000"/>
              </a:lnSpc>
              <a:spcBef>
                <a:spcPts val="0"/>
              </a:spcBef>
              <a:spcAft>
                <a:spcPts val="0"/>
              </a:spcAft>
              <a:buNone/>
            </a:pPr>
            <a:r>
              <a:rPr lang="en-US" sz="2400" dirty="0" smtClean="0">
                <a:effectLst/>
                <a:latin typeface="Times New Roman" pitchFamily="18" charset="0"/>
                <a:ea typeface="Times New Roman"/>
                <a:cs typeface="Times New Roman" pitchFamily="18" charset="0"/>
              </a:rPr>
              <a:t>The explosive should not be highly sensitive to initiation and detonation. </a:t>
            </a:r>
          </a:p>
          <a:p>
            <a:pPr marL="0" marR="0" indent="0" algn="just">
              <a:spcBef>
                <a:spcPts val="0"/>
              </a:spcBef>
              <a:spcAft>
                <a:spcPts val="0"/>
              </a:spcAft>
              <a:buNone/>
            </a:pPr>
            <a:endParaRPr lang="en-US" sz="800" dirty="0">
              <a:latin typeface="Times New Roman" pitchFamily="18" charset="0"/>
              <a:ea typeface="Times New Roman"/>
              <a:cs typeface="Times New Roman" pitchFamily="18" charset="0"/>
            </a:endParaRPr>
          </a:p>
          <a:p>
            <a:pPr marL="0" marR="0" indent="0" algn="just">
              <a:lnSpc>
                <a:spcPct val="150000"/>
              </a:lnSpc>
              <a:spcBef>
                <a:spcPts val="0"/>
              </a:spcBef>
              <a:spcAft>
                <a:spcPts val="0"/>
              </a:spcAft>
              <a:buNone/>
            </a:pPr>
            <a:r>
              <a:rPr lang="en-US" sz="2400" dirty="0" smtClean="0">
                <a:effectLst/>
                <a:latin typeface="Times New Roman" pitchFamily="18" charset="0"/>
                <a:ea typeface="Times New Roman"/>
                <a:cs typeface="Times New Roman" pitchFamily="18" charset="0"/>
              </a:rPr>
              <a:t>Normally, the explosive is initiated by the use of a detonator. Some explosives are initiated by using special primers consisting of an explosive with a high detonation velocity.</a:t>
            </a:r>
          </a:p>
          <a:p>
            <a:pPr marL="0" marR="0" indent="0" algn="just">
              <a:lnSpc>
                <a:spcPct val="150000"/>
              </a:lnSpc>
              <a:spcBef>
                <a:spcPts val="0"/>
              </a:spcBef>
              <a:spcAft>
                <a:spcPts val="0"/>
              </a:spcAft>
              <a:buNone/>
            </a:pPr>
            <a:r>
              <a:rPr lang="en-US" sz="2400" dirty="0" smtClean="0">
                <a:latin typeface="Times New Roman" pitchFamily="18" charset="0"/>
                <a:ea typeface="Times New Roman"/>
                <a:cs typeface="Times New Roman" pitchFamily="18" charset="0"/>
              </a:rPr>
              <a:t>The d</a:t>
            </a:r>
            <a:r>
              <a:rPr lang="en-US" sz="2400" dirty="0" smtClean="0">
                <a:effectLst/>
                <a:latin typeface="Times New Roman" pitchFamily="18" charset="0"/>
                <a:ea typeface="Times New Roman"/>
                <a:cs typeface="Times New Roman" pitchFamily="18" charset="0"/>
              </a:rPr>
              <a:t>etonation of an explosive must be  stable.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87432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911225"/>
            <a:ext cx="5638800" cy="536575"/>
          </a:xfrm>
        </p:spPr>
        <p:txBody>
          <a:bodyPr>
            <a:normAutofit/>
          </a:bodyPr>
          <a:lstStyle/>
          <a:p>
            <a:r>
              <a:rPr lang="en-US" sz="2400" b="1" dirty="0" smtClean="0">
                <a:latin typeface="Times New Roman" pitchFamily="18" charset="0"/>
                <a:cs typeface="Times New Roman" pitchFamily="18" charset="0"/>
              </a:rPr>
              <a:t>Sensitivity</a:t>
            </a:r>
            <a:endParaRPr lang="en-US" sz="2400" b="1" dirty="0"/>
          </a:p>
        </p:txBody>
      </p:sp>
      <p:sp>
        <p:nvSpPr>
          <p:cNvPr id="3" name="Subtitle 2"/>
          <p:cNvSpPr>
            <a:spLocks noGrp="1"/>
          </p:cNvSpPr>
          <p:nvPr>
            <p:ph type="subTitle" idx="1"/>
          </p:nvPr>
        </p:nvSpPr>
        <p:spPr>
          <a:xfrm>
            <a:off x="381000" y="1295400"/>
            <a:ext cx="8077200" cy="2819400"/>
          </a:xfrm>
        </p:spPr>
        <p:txBody>
          <a:bodyPr>
            <a:normAutofit/>
          </a:bodyPr>
          <a:lstStyle/>
          <a:p>
            <a:pPr algn="l">
              <a:lnSpc>
                <a:spcPct val="150000"/>
              </a:lnSpc>
              <a:spcBef>
                <a:spcPts val="0"/>
              </a:spcBef>
            </a:pPr>
            <a:r>
              <a:rPr lang="en-US" sz="2400" dirty="0">
                <a:solidFill>
                  <a:schemeClr val="tx1"/>
                </a:solidFill>
                <a:latin typeface="Times New Roman" pitchFamily="18" charset="0"/>
                <a:ea typeface="Times New Roman"/>
                <a:cs typeface="Times New Roman" pitchFamily="18" charset="0"/>
              </a:rPr>
              <a:t>Safety in handling is demanded whenever, explosives are being transported </a:t>
            </a:r>
          </a:p>
          <a:p>
            <a:pPr algn="l">
              <a:spcBef>
                <a:spcPts val="0"/>
              </a:spcBef>
            </a:pPr>
            <a:r>
              <a:rPr lang="en-US" sz="800" dirty="0">
                <a:solidFill>
                  <a:schemeClr val="tx1"/>
                </a:solidFill>
                <a:latin typeface="Times New Roman" pitchFamily="18" charset="0"/>
                <a:ea typeface="Times New Roman"/>
                <a:cs typeface="Times New Roman" pitchFamily="18" charset="0"/>
              </a:rPr>
              <a:t> </a:t>
            </a:r>
          </a:p>
          <a:p>
            <a:pPr algn="l">
              <a:lnSpc>
                <a:spcPct val="150000"/>
              </a:lnSpc>
              <a:spcBef>
                <a:spcPts val="0"/>
              </a:spcBef>
            </a:pPr>
            <a:r>
              <a:rPr lang="en-US" sz="2400" dirty="0">
                <a:solidFill>
                  <a:schemeClr val="tx1"/>
                </a:solidFill>
                <a:latin typeface="Times New Roman" pitchFamily="18" charset="0"/>
                <a:ea typeface="Times New Roman"/>
                <a:cs typeface="Times New Roman" pitchFamily="18" charset="0"/>
              </a:rPr>
              <a:t>Explosives are subjected to extensive tests before they can be approved by appropriate authorities.</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38988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94929"/>
            <a:ext cx="5615880" cy="648071"/>
          </a:xfrm>
        </p:spPr>
        <p:txBody>
          <a:bodyPr>
            <a:normAutofit/>
          </a:bodyPr>
          <a:lstStyle/>
          <a:p>
            <a:r>
              <a:rPr lang="en-US" sz="2400" b="1" dirty="0" smtClean="0">
                <a:latin typeface="Times New Roman" pitchFamily="18" charset="0"/>
                <a:cs typeface="Times New Roman" pitchFamily="18" charset="0"/>
              </a:rPr>
              <a:t>Water Resistance</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1143000"/>
            <a:ext cx="8538592" cy="3276600"/>
          </a:xfrm>
        </p:spPr>
        <p:txBody>
          <a:bodyPr>
            <a:normAutofit/>
          </a:bodyPr>
          <a:lstStyle/>
          <a:p>
            <a:pPr algn="l"/>
            <a:r>
              <a:rPr lang="en-US" sz="2400" dirty="0" smtClean="0">
                <a:solidFill>
                  <a:schemeClr val="tx1"/>
                </a:solidFill>
                <a:latin typeface="Times New Roman" pitchFamily="18" charset="0"/>
                <a:cs typeface="Times New Roman" pitchFamily="18" charset="0"/>
              </a:rPr>
              <a:t>Water resistance is the ability of an explosive to withstand water penetration. </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The water resistance of an explosive depends on the packing as well as its inherent ability to repel water.</a:t>
            </a:r>
            <a:r>
              <a:rPr lang="en-US" sz="2400" b="1" dirty="0" smtClean="0">
                <a:solidFill>
                  <a:schemeClr val="tx1"/>
                </a:solidFill>
                <a:latin typeface="Times New Roman" pitchFamily="18" charset="0"/>
                <a:cs typeface="Times New Roman" pitchFamily="18" charset="0"/>
              </a:rPr>
              <a:t> </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Explosives which have inherent water resistance properties can be used in water filled blast-holes if proper packaging material, such as plastics are used. </a:t>
            </a:r>
          </a:p>
          <a:p>
            <a:pPr algn="l"/>
            <a:endParaRPr lang="en-US" sz="19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5661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13110"/>
            <a:ext cx="4419600" cy="706090"/>
          </a:xfrm>
        </p:spPr>
        <p:txBody>
          <a:bodyPr>
            <a:normAutofit/>
          </a:bodyPr>
          <a:lstStyle/>
          <a:p>
            <a:r>
              <a:rPr lang="en-US" sz="2400" b="1" dirty="0" smtClean="0">
                <a:latin typeface="Times New Roman" pitchFamily="18" charset="0"/>
                <a:cs typeface="Times New Roman" pitchFamily="18" charset="0"/>
              </a:rPr>
              <a:t>Fume Characteristics</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1242120" y="1143000"/>
            <a:ext cx="6301680" cy="4038600"/>
          </a:xfrm>
        </p:spPr>
        <p:txBody>
          <a:bodyPr>
            <a:normAutofit/>
          </a:bodyPr>
          <a:lstStyle/>
          <a:p>
            <a:pPr marL="0" indent="0">
              <a:buNone/>
            </a:pPr>
            <a:r>
              <a:rPr lang="en-US" sz="2400" dirty="0" smtClean="0">
                <a:latin typeface="Times New Roman" pitchFamily="18" charset="0"/>
                <a:cs typeface="Times New Roman" pitchFamily="18" charset="0"/>
              </a:rPr>
              <a:t>Fumes produced contain:</a:t>
            </a:r>
          </a:p>
          <a:p>
            <a:pPr marL="0" indent="0">
              <a:buNone/>
            </a:pPr>
            <a:r>
              <a:rPr lang="en-US" sz="2400" dirty="0" smtClean="0">
                <a:latin typeface="Times New Roman" pitchFamily="18" charset="0"/>
                <a:cs typeface="Times New Roman" pitchFamily="18" charset="0"/>
              </a:rPr>
              <a:t>Non- toxic  e.g. CO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N &amp; steam</a:t>
            </a:r>
          </a:p>
          <a:p>
            <a:pPr marL="0" indent="0">
              <a:buNone/>
            </a:pPr>
            <a:r>
              <a:rPr lang="en-US" sz="2400" dirty="0" smtClean="0">
                <a:latin typeface="Times New Roman" pitchFamily="18" charset="0"/>
                <a:cs typeface="Times New Roman" pitchFamily="18" charset="0"/>
              </a:rPr>
              <a:t>Poisonous e.g. CO,  </a:t>
            </a:r>
            <a:r>
              <a:rPr lang="en-US" sz="2400" dirty="0" err="1" smtClean="0">
                <a:latin typeface="Times New Roman" pitchFamily="18" charset="0"/>
                <a:cs typeface="Times New Roman" pitchFamily="18" charset="0"/>
              </a:rPr>
              <a:t>Nox</a:t>
            </a:r>
            <a:r>
              <a:rPr lang="en-US" sz="2400" dirty="0" smtClean="0">
                <a:latin typeface="Times New Roman" pitchFamily="18" charset="0"/>
                <a:cs typeface="Times New Roman" pitchFamily="18" charset="0"/>
              </a:rPr>
              <a:t> </a:t>
            </a:r>
          </a:p>
          <a:p>
            <a:pPr marL="0" indent="0">
              <a:buNone/>
            </a:pPr>
            <a:endParaRPr lang="en-US" sz="8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Carbon monoxide (CO) </a:t>
            </a:r>
          </a:p>
          <a:p>
            <a:pPr>
              <a:buFont typeface="Wingdings" pitchFamily="2" charset="2"/>
              <a:buChar char="Ø"/>
            </a:pPr>
            <a:r>
              <a:rPr lang="en-US" sz="2400" dirty="0" smtClean="0">
                <a:latin typeface="Times New Roman" pitchFamily="18" charset="0"/>
                <a:cs typeface="Times New Roman" pitchFamily="18" charset="0"/>
              </a:rPr>
              <a:t>0.1 % extremely toxic,  collapse,</a:t>
            </a:r>
          </a:p>
          <a:p>
            <a:pPr>
              <a:buFont typeface="Wingdings" pitchFamily="2" charset="2"/>
              <a:buChar char="Ø"/>
            </a:pPr>
            <a:r>
              <a:rPr lang="en-US" sz="2400" dirty="0" smtClean="0">
                <a:latin typeface="Times New Roman" pitchFamily="18" charset="0"/>
                <a:cs typeface="Times New Roman" pitchFamily="18" charset="0"/>
              </a:rPr>
              <a:t>1% immediate death</a:t>
            </a:r>
          </a:p>
          <a:p>
            <a:pPr>
              <a:buFont typeface="Wingdings" pitchFamily="2" charset="2"/>
              <a:buChar char="Ø"/>
            </a:pPr>
            <a:r>
              <a:rPr lang="en-US" sz="2400" dirty="0" err="1" smtClean="0">
                <a:latin typeface="Times New Roman" pitchFamily="18" charset="0"/>
                <a:cs typeface="Times New Roman" pitchFamily="18" charset="0"/>
              </a:rPr>
              <a:t>Colourless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odourless</a:t>
            </a:r>
            <a:r>
              <a:rPr lang="en-US" sz="2400" dirty="0" smtClean="0">
                <a:latin typeface="Times New Roman" pitchFamily="18" charset="0"/>
                <a:cs typeface="Times New Roman" pitchFamily="18" charset="0"/>
              </a:rPr>
              <a:t>, tasteless</a:t>
            </a:r>
          </a:p>
          <a:p>
            <a:pPr marL="0" indent="0">
              <a:buNone/>
            </a:pPr>
            <a:endParaRPr lang="en-US" sz="8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Preferred explosives produce less noxious gasses</a:t>
            </a:r>
          </a:p>
          <a:p>
            <a:pPr marL="0" indent="0">
              <a:buNone/>
            </a:pPr>
            <a:endParaRPr lang="en-US" sz="2800" dirty="0">
              <a:latin typeface="Times New Roman" pitchFamily="18" charset="0"/>
              <a:cs typeface="Times New Roman" pitchFamily="18" charset="0"/>
            </a:endParaRPr>
          </a:p>
          <a:p>
            <a:pPr marL="0" indent="0">
              <a:buNone/>
            </a:pPr>
            <a:endParaRPr lang="en-US"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0122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066800"/>
            <a:ext cx="5105400" cy="3276600"/>
          </a:xfrm>
        </p:spPr>
        <p:txBody>
          <a:bodyPr>
            <a:normAutofit/>
          </a:bodyPr>
          <a:lstStyle/>
          <a:p>
            <a:pPr algn="l"/>
            <a:r>
              <a:rPr lang="en-US" sz="2400" dirty="0">
                <a:solidFill>
                  <a:schemeClr val="tx1"/>
                </a:solidFill>
                <a:latin typeface="Times New Roman" pitchFamily="18" charset="0"/>
                <a:cs typeface="Times New Roman" pitchFamily="18" charset="0"/>
              </a:rPr>
              <a:t>Oxides of nitrogen</a:t>
            </a:r>
            <a:endParaRPr lang="en-US" sz="2400" dirty="0" smtClean="0">
              <a:solidFill>
                <a:schemeClr val="tx1"/>
              </a:solidFill>
              <a:latin typeface="Times New Roman" pitchFamily="18" charset="0"/>
              <a:cs typeface="Times New Roman" pitchFamily="18" charset="0"/>
            </a:endParaRPr>
          </a:p>
          <a:p>
            <a:pPr algn="l"/>
            <a:endParaRPr lang="en-US" sz="800" dirty="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NO - </a:t>
            </a:r>
            <a:r>
              <a:rPr lang="en-US" sz="2400" dirty="0">
                <a:solidFill>
                  <a:schemeClr val="tx1"/>
                </a:solidFill>
                <a:latin typeface="Times New Roman" pitchFamily="18" charset="0"/>
                <a:cs typeface="Times New Roman" pitchFamily="18" charset="0"/>
              </a:rPr>
              <a:t>Nitric oxide</a:t>
            </a:r>
          </a:p>
          <a:p>
            <a:pPr algn="l"/>
            <a:r>
              <a:rPr lang="en-US" sz="2400" dirty="0">
                <a:solidFill>
                  <a:schemeClr val="tx1"/>
                </a:solidFill>
                <a:latin typeface="Times New Roman" pitchFamily="18" charset="0"/>
                <a:cs typeface="Times New Roman" pitchFamily="18" charset="0"/>
              </a:rPr>
              <a:t>N</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O </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Nitrous oxide  &amp;</a:t>
            </a:r>
          </a:p>
          <a:p>
            <a:pPr algn="l"/>
            <a:r>
              <a:rPr lang="en-US" sz="2400" dirty="0">
                <a:solidFill>
                  <a:schemeClr val="tx1"/>
                </a:solidFill>
                <a:latin typeface="Times New Roman" pitchFamily="18" charset="0"/>
                <a:cs typeface="Times New Roman" pitchFamily="18" charset="0"/>
              </a:rPr>
              <a:t>NO</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Nitrogen dioxide  - Most toxic</a:t>
            </a:r>
          </a:p>
          <a:p>
            <a:pPr algn="l"/>
            <a:endParaRPr lang="en-US" sz="800" dirty="0">
              <a:solidFill>
                <a:schemeClr val="tx1"/>
              </a:solidFill>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At 100 ppm (0.01%)  – coughing</a:t>
            </a:r>
          </a:p>
          <a:p>
            <a:pPr algn="l"/>
            <a:r>
              <a:rPr lang="en-US" sz="2400" dirty="0">
                <a:solidFill>
                  <a:schemeClr val="tx1"/>
                </a:solidFill>
                <a:latin typeface="Times New Roman" pitchFamily="18" charset="0"/>
                <a:cs typeface="Times New Roman" pitchFamily="18" charset="0"/>
              </a:rPr>
              <a:t>At 200 ppm  (0.02%) – Fatal </a:t>
            </a:r>
          </a:p>
          <a:p>
            <a:endParaRPr lang="en-US" dirty="0"/>
          </a:p>
        </p:txBody>
      </p:sp>
    </p:spTree>
    <p:extLst>
      <p:ext uri="{BB962C8B-B14F-4D97-AF65-F5344CB8AC3E}">
        <p14:creationId xmlns:p14="http://schemas.microsoft.com/office/powerpoint/2010/main" val="1526152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85800"/>
            <a:ext cx="5486400" cy="762000"/>
          </a:xfrm>
        </p:spPr>
        <p:txBody>
          <a:bodyPr>
            <a:noAutofit/>
          </a:bodyPr>
          <a:lstStyle/>
          <a:p>
            <a:r>
              <a:rPr lang="en-US" sz="2400" b="1" dirty="0" smtClean="0">
                <a:latin typeface="Times New Roman" pitchFamily="18" charset="0"/>
                <a:cs typeface="Times New Roman" pitchFamily="18" charset="0"/>
              </a:rPr>
              <a:t>Blasting Techniques</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1371600"/>
            <a:ext cx="8077200" cy="2971800"/>
          </a:xfrm>
        </p:spPr>
        <p:txBody>
          <a:bodyPr>
            <a:normAutofit/>
          </a:bodyPr>
          <a:lstStyle/>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Blasting is used in open pit, underground mining, quarrying and civil engineering operations</a:t>
            </a:r>
          </a:p>
          <a:p>
            <a:pPr marL="457200" indent="-457200" algn="l">
              <a:buFont typeface="Wingdings" pitchFamily="2" charset="2"/>
              <a:buChar char="§"/>
            </a:pPr>
            <a:endParaRPr lang="en-US" sz="800" dirty="0" smtClean="0">
              <a:solidFill>
                <a:schemeClr val="tx1"/>
              </a:solidFill>
              <a:latin typeface="Times New Roman" pitchFamily="18" charset="0"/>
              <a:cs typeface="Times New Roman" pitchFamily="18" charset="0"/>
            </a:endParaRPr>
          </a:p>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Good blast design and execution are essential to successful mining operations</a:t>
            </a:r>
          </a:p>
          <a:p>
            <a:pPr marL="457200" indent="-457200" algn="l">
              <a:buFont typeface="Wingdings" pitchFamily="2" charset="2"/>
              <a:buChar char="§"/>
            </a:pPr>
            <a:endParaRPr lang="en-US" sz="800" dirty="0" smtClean="0">
              <a:solidFill>
                <a:schemeClr val="tx1"/>
              </a:solidFill>
              <a:latin typeface="Times New Roman" pitchFamily="18" charset="0"/>
              <a:cs typeface="Times New Roman" pitchFamily="18" charset="0"/>
            </a:endParaRPr>
          </a:p>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Improper or poor practices in blasting can have a severely negative impact on the economics of a mine.</a:t>
            </a:r>
          </a:p>
        </p:txBody>
      </p:sp>
    </p:spTree>
    <p:extLst>
      <p:ext uri="{BB962C8B-B14F-4D97-AF65-F5344CB8AC3E}">
        <p14:creationId xmlns:p14="http://schemas.microsoft.com/office/powerpoint/2010/main" val="26474784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61318"/>
            <a:ext cx="4343400" cy="634082"/>
          </a:xfrm>
        </p:spPr>
        <p:txBody>
          <a:bodyPr>
            <a:normAutofit/>
          </a:bodyPr>
          <a:lstStyle/>
          <a:p>
            <a:r>
              <a:rPr lang="en-US" sz="2400" b="1" dirty="0" smtClean="0">
                <a:latin typeface="Times New Roman" pitchFamily="18" charset="0"/>
                <a:cs typeface="Times New Roman" pitchFamily="18" charset="0"/>
              </a:rPr>
              <a:t>Storage Properties</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556320" y="1277145"/>
            <a:ext cx="8130480" cy="2837655"/>
          </a:xfrm>
        </p:spPr>
        <p:txBody>
          <a:bodyPr>
            <a:normAutofit/>
          </a:bodyPr>
          <a:lstStyle/>
          <a:p>
            <a:r>
              <a:rPr lang="en-US" sz="2400" dirty="0" smtClean="0">
                <a:latin typeface="Times New Roman" pitchFamily="18" charset="0"/>
                <a:cs typeface="Times New Roman" pitchFamily="18" charset="0"/>
              </a:rPr>
              <a:t>Explosives deteriorate and shelf life is affected by climate and type of magazine</a:t>
            </a:r>
          </a:p>
          <a:p>
            <a:endParaRPr lang="en-US" sz="8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Therefore, explosive manufactures specify the storage properties or shelf life</a:t>
            </a:r>
          </a:p>
          <a:p>
            <a:endParaRPr lang="en-US" sz="8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Nitroglycerine products are the most susceptible to deterioration during storage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20983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6553200" cy="609600"/>
          </a:xfrm>
        </p:spPr>
        <p:txBody>
          <a:bodyPr>
            <a:normAutofit/>
          </a:bodyPr>
          <a:lstStyle/>
          <a:p>
            <a:r>
              <a:rPr lang="en-US" sz="2400" b="1" dirty="0">
                <a:latin typeface="Times New Roman" pitchFamily="18" charset="0"/>
                <a:cs typeface="Times New Roman" pitchFamily="18" charset="0"/>
              </a:rPr>
              <a:t>Oxygen balance of explosive </a:t>
            </a:r>
            <a:r>
              <a:rPr lang="en-US" sz="2400" b="1" dirty="0" smtClean="0">
                <a:latin typeface="Times New Roman" pitchFamily="18" charset="0"/>
                <a:cs typeface="Times New Roman" pitchFamily="18" charset="0"/>
              </a:rPr>
              <a:t>substances</a:t>
            </a:r>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a:xfrm>
            <a:off x="533400" y="1143000"/>
            <a:ext cx="8001000" cy="3048000"/>
          </a:xfrm>
        </p:spPr>
        <p:txBody>
          <a:bodyPr>
            <a:normAutofit/>
          </a:bodyPr>
          <a:lstStyle/>
          <a:p>
            <a:pPr algn="just"/>
            <a:r>
              <a:rPr lang="en-US" sz="2400" dirty="0">
                <a:solidFill>
                  <a:schemeClr val="tx1"/>
                </a:solidFill>
                <a:latin typeface="Times New Roman" pitchFamily="18" charset="0"/>
                <a:cs typeface="Times New Roman" pitchFamily="18" charset="0"/>
              </a:rPr>
              <a:t>Oxygen balance (</a:t>
            </a:r>
            <a:r>
              <a:rPr lang="en-US" sz="2400" dirty="0" smtClean="0">
                <a:solidFill>
                  <a:schemeClr val="tx1"/>
                </a:solidFill>
                <a:latin typeface="Times New Roman" pitchFamily="18" charset="0"/>
                <a:cs typeface="Times New Roman" pitchFamily="18" charset="0"/>
              </a:rPr>
              <a:t>OB) </a:t>
            </a:r>
            <a:r>
              <a:rPr lang="en-US" sz="2400" dirty="0">
                <a:solidFill>
                  <a:schemeClr val="tx1"/>
                </a:solidFill>
                <a:latin typeface="Times New Roman" pitchFamily="18" charset="0"/>
                <a:cs typeface="Times New Roman" pitchFamily="18" charset="0"/>
              </a:rPr>
              <a:t>is an expression that is used to indicate the degree to which an explosive can be </a:t>
            </a:r>
            <a:r>
              <a:rPr lang="en-US" sz="2400" b="1" dirty="0">
                <a:solidFill>
                  <a:schemeClr val="tx1"/>
                </a:solidFill>
                <a:latin typeface="Times New Roman" pitchFamily="18" charset="0"/>
                <a:cs typeface="Times New Roman" pitchFamily="18" charset="0"/>
              </a:rPr>
              <a:t>oxidized</a:t>
            </a:r>
            <a:r>
              <a:rPr lang="en-US" sz="2400" dirty="0" smtClean="0">
                <a:solidFill>
                  <a:schemeClr val="tx1"/>
                </a:solidFill>
                <a:latin typeface="Times New Roman" pitchFamily="18" charset="0"/>
                <a:cs typeface="Times New Roman" pitchFamily="18" charset="0"/>
              </a:rPr>
              <a:t>.</a:t>
            </a:r>
          </a:p>
          <a:p>
            <a:pPr algn="just"/>
            <a:endParaRPr lang="en-US" sz="800" dirty="0" smtClean="0">
              <a:solidFill>
                <a:schemeClr val="tx1"/>
              </a:solidFill>
              <a:latin typeface="Times New Roman" pitchFamily="18" charset="0"/>
              <a:cs typeface="Times New Roman" pitchFamily="18" charset="0"/>
            </a:endParaRPr>
          </a:p>
          <a:p>
            <a:pPr algn="just"/>
            <a:r>
              <a:rPr lang="en-US" sz="2400" dirty="0" smtClean="0">
                <a:solidFill>
                  <a:schemeClr val="tx1"/>
                </a:solidFill>
                <a:latin typeface="Times New Roman" pitchFamily="18" charset="0"/>
                <a:cs typeface="Times New Roman" pitchFamily="18" charset="0"/>
              </a:rPr>
              <a:t>If </a:t>
            </a:r>
            <a:r>
              <a:rPr lang="en-US" sz="2400" dirty="0">
                <a:solidFill>
                  <a:schemeClr val="tx1"/>
                </a:solidFill>
                <a:latin typeface="Times New Roman" pitchFamily="18" charset="0"/>
                <a:cs typeface="Times New Roman" pitchFamily="18" charset="0"/>
              </a:rPr>
              <a:t>an explosive molecule contains just enough oxygen to form carbon dioxide from carbon, water from hydrogen molecules, all of its sulfur dioxide from sulfur, and all metal oxides from metals with no excess, the molecule is said to have a </a:t>
            </a:r>
            <a:r>
              <a:rPr lang="en-US" sz="2400" b="1" dirty="0">
                <a:solidFill>
                  <a:schemeClr val="tx1"/>
                </a:solidFill>
                <a:latin typeface="Times New Roman" pitchFamily="18" charset="0"/>
                <a:cs typeface="Times New Roman" pitchFamily="18" charset="0"/>
              </a:rPr>
              <a:t>zero oxygen balance</a:t>
            </a:r>
            <a:r>
              <a:rPr lang="en-US" sz="2400" dirty="0" smtClean="0">
                <a:solidFill>
                  <a:schemeClr val="tx1"/>
                </a:solidFill>
                <a:latin typeface="Times New Roman" pitchFamily="18" charset="0"/>
                <a:cs typeface="Times New Roman" pitchFamily="18" charset="0"/>
              </a:rPr>
              <a:t>.</a:t>
            </a:r>
          </a:p>
          <a:p>
            <a:pPr algn="just"/>
            <a:endParaRPr lang="en-US" sz="19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90441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696200" cy="838200"/>
          </a:xfrm>
        </p:spPr>
        <p:txBody>
          <a:bodyPr>
            <a:normAutofit/>
          </a:bodyPr>
          <a:lstStyle/>
          <a:p>
            <a:r>
              <a:rPr lang="en-US" sz="2400" b="1" dirty="0" smtClean="0">
                <a:latin typeface="Times New Roman" pitchFamily="18" charset="0"/>
                <a:cs typeface="Times New Roman" pitchFamily="18" charset="0"/>
              </a:rPr>
              <a:t>Calculation </a:t>
            </a:r>
            <a:r>
              <a:rPr lang="en-US" sz="2400" b="1" dirty="0">
                <a:latin typeface="Times New Roman" pitchFamily="18" charset="0"/>
                <a:cs typeface="Times New Roman" pitchFamily="18" charset="0"/>
              </a:rPr>
              <a:t>of Oxygen </a:t>
            </a:r>
            <a:r>
              <a:rPr lang="en-US" sz="2400" b="1" dirty="0" smtClean="0">
                <a:latin typeface="Times New Roman" pitchFamily="18" charset="0"/>
                <a:cs typeface="Times New Roman" pitchFamily="18" charset="0"/>
              </a:rPr>
              <a:t>Balance – Traditional method</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1371600"/>
            <a:ext cx="8382000" cy="3733800"/>
          </a:xfrm>
        </p:spPr>
        <p:txBody>
          <a:bodyPr>
            <a:normAutofit/>
          </a:bodyPr>
          <a:lstStyle/>
          <a:p>
            <a:pPr algn="l">
              <a:lnSpc>
                <a:spcPct val="120000"/>
              </a:lnSpc>
            </a:pPr>
            <a:r>
              <a:rPr lang="en-US" sz="2400" dirty="0" smtClean="0">
                <a:solidFill>
                  <a:schemeClr val="tx1"/>
                </a:solidFill>
                <a:latin typeface="Times New Roman" pitchFamily="18" charset="0"/>
                <a:cs typeface="Times New Roman" pitchFamily="18" charset="0"/>
              </a:rPr>
              <a:t>Consider the following explosive chemical reaction:</a:t>
            </a:r>
          </a:p>
          <a:p>
            <a:pPr algn="l">
              <a:lnSpc>
                <a:spcPct val="120000"/>
              </a:lnSpc>
            </a:pPr>
            <a:endParaRPr lang="en-US" sz="800" dirty="0" smtClean="0">
              <a:solidFill>
                <a:schemeClr val="tx1"/>
              </a:solidFill>
              <a:latin typeface="Times New Roman" pitchFamily="18" charset="0"/>
              <a:cs typeface="Times New Roman" pitchFamily="18" charset="0"/>
            </a:endParaRPr>
          </a:p>
          <a:p>
            <a:pPr algn="l">
              <a:lnSpc>
                <a:spcPct val="120000"/>
              </a:lnSpc>
            </a:pPr>
            <a:r>
              <a:rPr lang="en-US" sz="2400" b="1" dirty="0" smtClean="0">
                <a:solidFill>
                  <a:schemeClr val="tx1"/>
                </a:solidFill>
                <a:latin typeface="Times New Roman" pitchFamily="18" charset="0"/>
                <a:cs typeface="Times New Roman" pitchFamily="18" charset="0"/>
              </a:rPr>
              <a:t>3NH</a:t>
            </a:r>
            <a:r>
              <a:rPr lang="en-US" sz="2400" b="1" baseline="-25000" dirty="0" smtClean="0">
                <a:solidFill>
                  <a:schemeClr val="tx1"/>
                </a:solidFill>
                <a:latin typeface="Times New Roman" pitchFamily="18" charset="0"/>
                <a:cs typeface="Times New Roman" pitchFamily="18" charset="0"/>
              </a:rPr>
              <a:t>4</a:t>
            </a:r>
            <a:r>
              <a:rPr lang="en-US" sz="2400" b="1" dirty="0" smtClean="0">
                <a:solidFill>
                  <a:schemeClr val="tx1"/>
                </a:solidFill>
                <a:latin typeface="Times New Roman" pitchFamily="18" charset="0"/>
                <a:cs typeface="Times New Roman" pitchFamily="18" charset="0"/>
              </a:rPr>
              <a:t>NO</a:t>
            </a:r>
            <a:r>
              <a:rPr lang="en-US" sz="2400" b="1" baseline="-25000" dirty="0" smtClean="0">
                <a:solidFill>
                  <a:schemeClr val="tx1"/>
                </a:solidFill>
                <a:latin typeface="Times New Roman" pitchFamily="18" charset="0"/>
                <a:cs typeface="Times New Roman" pitchFamily="18" charset="0"/>
              </a:rPr>
              <a:t>3</a:t>
            </a:r>
            <a:r>
              <a:rPr lang="en-US" sz="2400" b="1" dirty="0" smtClean="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 CH</a:t>
            </a:r>
            <a:r>
              <a:rPr lang="en-US" sz="2400" b="1" baseline="-25000" dirty="0">
                <a:solidFill>
                  <a:schemeClr val="tx1"/>
                </a:solidFill>
                <a:latin typeface="Times New Roman" pitchFamily="18" charset="0"/>
                <a:cs typeface="Times New Roman" pitchFamily="18" charset="0"/>
              </a:rPr>
              <a:t>2</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a:t>
            </a:r>
          </a:p>
          <a:p>
            <a:pPr marL="514350" indent="-514350" algn="l">
              <a:lnSpc>
                <a:spcPct val="120000"/>
              </a:lnSpc>
              <a:buFont typeface="+mj-lt"/>
              <a:buAutoNum type="arabicPeriod"/>
            </a:pPr>
            <a:endParaRPr lang="en-US" sz="800" dirty="0">
              <a:solidFill>
                <a:schemeClr val="tx1"/>
              </a:solidFill>
              <a:latin typeface="Times New Roman" pitchFamily="18" charset="0"/>
              <a:cs typeface="Times New Roman" pitchFamily="18" charset="0"/>
            </a:endParaRPr>
          </a:p>
          <a:p>
            <a:pPr marL="514350" indent="-514350" algn="l">
              <a:buFont typeface="+mj-lt"/>
              <a:buAutoNum type="arabicPeriod"/>
            </a:pPr>
            <a:r>
              <a:rPr lang="en-US" sz="2400" dirty="0" smtClean="0">
                <a:solidFill>
                  <a:schemeClr val="tx1"/>
                </a:solidFill>
                <a:latin typeface="Times New Roman" pitchFamily="18" charset="0"/>
                <a:cs typeface="Times New Roman" pitchFamily="18" charset="0"/>
              </a:rPr>
              <a:t>Complete the chemical reaction: Left side and right side</a:t>
            </a:r>
          </a:p>
          <a:p>
            <a:pPr marL="514350" indent="-514350" algn="l">
              <a:buFont typeface="+mj-lt"/>
              <a:buAutoNum type="arabicPeriod"/>
            </a:pPr>
            <a:r>
              <a:rPr lang="en-US" sz="2400" dirty="0" smtClean="0">
                <a:solidFill>
                  <a:schemeClr val="tx1"/>
                </a:solidFill>
                <a:latin typeface="Times New Roman" pitchFamily="18" charset="0"/>
                <a:cs typeface="Times New Roman" pitchFamily="18" charset="0"/>
              </a:rPr>
              <a:t>Balance equation: left side and right side</a:t>
            </a:r>
          </a:p>
          <a:p>
            <a:pPr marL="514350" indent="-514350" algn="l">
              <a:buFont typeface="+mj-lt"/>
              <a:buAutoNum type="arabicPeriod"/>
            </a:pPr>
            <a:r>
              <a:rPr lang="en-US" sz="2400" dirty="0" smtClean="0">
                <a:solidFill>
                  <a:schemeClr val="tx1"/>
                </a:solidFill>
                <a:latin typeface="Times New Roman" pitchFamily="18" charset="0"/>
                <a:cs typeface="Times New Roman" pitchFamily="18" charset="0"/>
              </a:rPr>
              <a:t>Consider some explosive properties</a:t>
            </a:r>
          </a:p>
          <a:p>
            <a:pPr marL="914400" lvl="1" indent="-457200" algn="l">
              <a:buFont typeface="Wingdings" pitchFamily="2" charset="2"/>
              <a:buChar char="§"/>
            </a:pPr>
            <a:r>
              <a:rPr lang="en-US" sz="2400" dirty="0">
                <a:solidFill>
                  <a:schemeClr val="tx1"/>
                </a:solidFill>
                <a:latin typeface="Times New Roman" pitchFamily="18" charset="0"/>
                <a:cs typeface="Times New Roman" pitchFamily="18" charset="0"/>
              </a:rPr>
              <a:t>Effective </a:t>
            </a:r>
            <a:r>
              <a:rPr lang="en-US" sz="2400" dirty="0" smtClean="0">
                <a:solidFill>
                  <a:schemeClr val="tx1"/>
                </a:solidFill>
                <a:latin typeface="Times New Roman" pitchFamily="18" charset="0"/>
                <a:cs typeface="Times New Roman" pitchFamily="18" charset="0"/>
              </a:rPr>
              <a:t>energy, VOD, Density, DP, Sensitivity and Fume characteristics</a:t>
            </a:r>
          </a:p>
        </p:txBody>
      </p:sp>
    </p:spTree>
    <p:extLst>
      <p:ext uri="{BB962C8B-B14F-4D97-AF65-F5344CB8AC3E}">
        <p14:creationId xmlns:p14="http://schemas.microsoft.com/office/powerpoint/2010/main" val="2508466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6425"/>
            <a:ext cx="6400800" cy="536575"/>
          </a:xfrm>
        </p:spPr>
        <p:txBody>
          <a:bodyPr>
            <a:normAutofit/>
          </a:bodyPr>
          <a:lstStyle/>
          <a:p>
            <a:r>
              <a:rPr lang="en-US" sz="2800" b="1" dirty="0" smtClean="0">
                <a:latin typeface="Times New Roman" pitchFamily="18" charset="0"/>
                <a:cs typeface="Times New Roman" pitchFamily="18" charset="0"/>
              </a:rPr>
              <a:t>Example:</a:t>
            </a:r>
            <a:r>
              <a:rPr lang="en-US" sz="2800" dirty="0" smtClean="0">
                <a:latin typeface="Times New Roman" pitchFamily="18" charset="0"/>
                <a:cs typeface="Times New Roman" pitchFamily="18" charset="0"/>
              </a:rPr>
              <a:t> 3NH</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a:t>
            </a:r>
            <a:endParaRPr lang="en-US" sz="2800" dirty="0"/>
          </a:p>
        </p:txBody>
      </p:sp>
      <p:sp>
        <p:nvSpPr>
          <p:cNvPr id="3" name="Subtitle 2"/>
          <p:cNvSpPr>
            <a:spLocks noGrp="1"/>
          </p:cNvSpPr>
          <p:nvPr>
            <p:ph type="subTitle" idx="1"/>
          </p:nvPr>
        </p:nvSpPr>
        <p:spPr>
          <a:xfrm>
            <a:off x="533400" y="1219200"/>
            <a:ext cx="7924800" cy="3886200"/>
          </a:xfrm>
        </p:spPr>
        <p:txBody>
          <a:bodyPr>
            <a:normAutofit/>
          </a:bodyPr>
          <a:lstStyle/>
          <a:p>
            <a:pPr algn="l"/>
            <a:r>
              <a:rPr lang="en-US" sz="2400" dirty="0" smtClean="0">
                <a:solidFill>
                  <a:schemeClr val="tx1"/>
                </a:solidFill>
                <a:latin typeface="Times New Roman" pitchFamily="18" charset="0"/>
                <a:cs typeface="Times New Roman" pitchFamily="18" charset="0"/>
              </a:rPr>
              <a:t>Products of chemical reaction of explosives (fumes produced):</a:t>
            </a:r>
          </a:p>
          <a:p>
            <a:pPr algn="l"/>
            <a:endParaRPr lang="en-US" sz="800" dirty="0" smtClean="0">
              <a:solidFill>
                <a:schemeClr val="tx1"/>
              </a:solidFill>
              <a:latin typeface="Times New Roman" pitchFamily="18" charset="0"/>
              <a:cs typeface="Times New Roman" pitchFamily="18" charset="0"/>
            </a:endParaRPr>
          </a:p>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Water or steam </a:t>
            </a:r>
          </a:p>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Gases – noxious and less noxious gases</a:t>
            </a:r>
          </a:p>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Therefore explosive (3NH</a:t>
            </a:r>
            <a:r>
              <a:rPr lang="en-US" sz="2400" baseline="-25000" dirty="0" smtClean="0">
                <a:solidFill>
                  <a:schemeClr val="tx1"/>
                </a:solidFill>
                <a:latin typeface="Times New Roman" pitchFamily="18" charset="0"/>
                <a:cs typeface="Times New Roman" pitchFamily="18" charset="0"/>
              </a:rPr>
              <a:t>4</a:t>
            </a:r>
            <a:r>
              <a:rPr lang="en-US" sz="2400" dirty="0" smtClean="0">
                <a:solidFill>
                  <a:schemeClr val="tx1"/>
                </a:solidFill>
                <a:latin typeface="Times New Roman" pitchFamily="18" charset="0"/>
                <a:cs typeface="Times New Roman" pitchFamily="18" charset="0"/>
              </a:rPr>
              <a:t>NO</a:t>
            </a:r>
            <a:r>
              <a:rPr lang="en-US" sz="2400" baseline="-25000" dirty="0" smtClean="0">
                <a:solidFill>
                  <a:schemeClr val="tx1"/>
                </a:solidFill>
                <a:latin typeface="Times New Roman" pitchFamily="18" charset="0"/>
                <a:cs typeface="Times New Roman" pitchFamily="18" charset="0"/>
              </a:rPr>
              <a:t>3</a:t>
            </a:r>
            <a:r>
              <a:rPr lang="en-US" sz="2400" dirty="0" smtClean="0">
                <a:solidFill>
                  <a:schemeClr val="tx1"/>
                </a:solidFill>
                <a:latin typeface="Times New Roman" pitchFamily="18" charset="0"/>
                <a:cs typeface="Times New Roman" pitchFamily="18" charset="0"/>
              </a:rPr>
              <a:t> + CH</a:t>
            </a:r>
            <a:r>
              <a:rPr lang="en-US" sz="2400" baseline="-25000" dirty="0" smtClean="0">
                <a:solidFill>
                  <a:schemeClr val="tx1"/>
                </a:solidFill>
                <a:latin typeface="Times New Roman" pitchFamily="18" charset="0"/>
                <a:cs typeface="Times New Roman" pitchFamily="18" charset="0"/>
              </a:rPr>
              <a:t>2</a:t>
            </a:r>
            <a:r>
              <a:rPr lang="en-US" sz="2400" dirty="0" smtClean="0">
                <a:solidFill>
                  <a:schemeClr val="tx1"/>
                </a:solidFill>
                <a:latin typeface="Times New Roman" pitchFamily="18" charset="0"/>
                <a:cs typeface="Times New Roman" pitchFamily="18" charset="0"/>
              </a:rPr>
              <a:t>) will produce:</a:t>
            </a:r>
          </a:p>
          <a:p>
            <a:pPr algn="l"/>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H</a:t>
            </a:r>
            <a:r>
              <a:rPr lang="en-US" sz="2400" baseline="-25000" dirty="0" smtClean="0">
                <a:solidFill>
                  <a:schemeClr val="tx1"/>
                </a:solidFill>
                <a:latin typeface="Times New Roman" pitchFamily="18" charset="0"/>
                <a:cs typeface="Times New Roman" pitchFamily="18" charset="0"/>
              </a:rPr>
              <a:t>2</a:t>
            </a:r>
            <a:r>
              <a:rPr lang="en-US" sz="2400" dirty="0" smtClean="0">
                <a:solidFill>
                  <a:schemeClr val="tx1"/>
                </a:solidFill>
                <a:latin typeface="Times New Roman" pitchFamily="18" charset="0"/>
                <a:cs typeface="Times New Roman" pitchFamily="18" charset="0"/>
              </a:rPr>
              <a:t>0, CO and N</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Thus: </a:t>
            </a:r>
            <a:r>
              <a:rPr lang="en-US" sz="2400" dirty="0">
                <a:solidFill>
                  <a:schemeClr val="tx1"/>
                </a:solidFill>
                <a:latin typeface="Times New Roman" pitchFamily="18" charset="0"/>
                <a:cs typeface="Times New Roman" pitchFamily="18" charset="0"/>
              </a:rPr>
              <a:t>3NH</a:t>
            </a:r>
            <a:r>
              <a:rPr lang="en-US" sz="2400" baseline="-25000" dirty="0">
                <a:solidFill>
                  <a:schemeClr val="tx1"/>
                </a:solidFill>
                <a:latin typeface="Times New Roman" pitchFamily="18" charset="0"/>
                <a:cs typeface="Times New Roman" pitchFamily="18" charset="0"/>
              </a:rPr>
              <a:t>4</a:t>
            </a:r>
            <a:r>
              <a:rPr lang="en-US" sz="2400" dirty="0">
                <a:solidFill>
                  <a:schemeClr val="tx1"/>
                </a:solidFill>
                <a:latin typeface="Times New Roman" pitchFamily="18" charset="0"/>
                <a:cs typeface="Times New Roman" pitchFamily="18" charset="0"/>
              </a:rPr>
              <a:t>NO</a:t>
            </a:r>
            <a:r>
              <a:rPr lang="en-US" sz="2400" baseline="-25000" dirty="0">
                <a:solidFill>
                  <a:schemeClr val="tx1"/>
                </a:solidFill>
                <a:latin typeface="Times New Roman" pitchFamily="18" charset="0"/>
                <a:cs typeface="Times New Roman" pitchFamily="18" charset="0"/>
              </a:rPr>
              <a:t>3</a:t>
            </a:r>
            <a:r>
              <a:rPr lang="en-US" sz="2400" dirty="0">
                <a:solidFill>
                  <a:schemeClr val="tx1"/>
                </a:solidFill>
                <a:latin typeface="Times New Roman" pitchFamily="18" charset="0"/>
                <a:cs typeface="Times New Roman" pitchFamily="18" charset="0"/>
              </a:rPr>
              <a:t> + </a:t>
            </a:r>
            <a:r>
              <a:rPr lang="en-US" sz="2400" dirty="0" smtClean="0">
                <a:solidFill>
                  <a:schemeClr val="tx1"/>
                </a:solidFill>
                <a:latin typeface="Times New Roman" pitchFamily="18" charset="0"/>
                <a:cs typeface="Times New Roman" pitchFamily="18" charset="0"/>
              </a:rPr>
              <a:t>C</a:t>
            </a:r>
            <a:r>
              <a:rPr lang="en-US" sz="2400" dirty="0">
                <a:solidFill>
                  <a:schemeClr val="tx1"/>
                </a:solidFill>
                <a:latin typeface="Times New Roman" pitchFamily="18" charset="0"/>
                <a:cs typeface="Times New Roman" pitchFamily="18" charset="0"/>
              </a:rPr>
              <a:t> H</a:t>
            </a:r>
            <a:r>
              <a:rPr lang="en-US" sz="2400" baseline="-25000" dirty="0">
                <a:solidFill>
                  <a:schemeClr val="tx1"/>
                </a:solidFill>
                <a:latin typeface="Times New Roman" pitchFamily="18" charset="0"/>
                <a:cs typeface="Times New Roman" pitchFamily="18" charset="0"/>
              </a:rPr>
              <a:t>2</a:t>
            </a:r>
            <a:r>
              <a:rPr lang="en-US" sz="2400" dirty="0" smtClean="0">
                <a:solidFill>
                  <a:schemeClr val="tx1"/>
                </a:solidFill>
                <a:latin typeface="Times New Roman" pitchFamily="18" charset="0"/>
                <a:cs typeface="Times New Roman" pitchFamily="18" charset="0"/>
              </a:rPr>
              <a:t> = (H</a:t>
            </a:r>
            <a:r>
              <a:rPr lang="en-US" sz="2400" baseline="-25000" dirty="0" smtClean="0">
                <a:solidFill>
                  <a:schemeClr val="tx1"/>
                </a:solidFill>
                <a:latin typeface="Times New Roman" pitchFamily="18" charset="0"/>
                <a:cs typeface="Times New Roman" pitchFamily="18" charset="0"/>
              </a:rPr>
              <a:t>2</a:t>
            </a:r>
            <a:r>
              <a:rPr lang="en-US" sz="2400" dirty="0" smtClean="0">
                <a:solidFill>
                  <a:schemeClr val="tx1"/>
                </a:solidFill>
                <a:latin typeface="Times New Roman" pitchFamily="18" charset="0"/>
                <a:cs typeface="Times New Roman" pitchFamily="18" charset="0"/>
              </a:rPr>
              <a:t>0</a:t>
            </a:r>
            <a:r>
              <a:rPr lang="en-US" sz="2400" dirty="0">
                <a:solidFill>
                  <a:schemeClr val="tx1"/>
                </a:solidFill>
                <a:latin typeface="Times New Roman" pitchFamily="18" charset="0"/>
                <a:cs typeface="Times New Roman" pitchFamily="18" charset="0"/>
              </a:rPr>
              <a:t>, CO and </a:t>
            </a:r>
            <a:r>
              <a:rPr lang="en-US" sz="2400" dirty="0" smtClean="0">
                <a:solidFill>
                  <a:schemeClr val="tx1"/>
                </a:solidFill>
                <a:latin typeface="Times New Roman" pitchFamily="18" charset="0"/>
                <a:cs typeface="Times New Roman" pitchFamily="18" charset="0"/>
              </a:rPr>
              <a:t>N)</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Now balance the equation</a:t>
            </a:r>
            <a:endParaRPr lang="en-US" sz="2400" dirty="0">
              <a:solidFill>
                <a:schemeClr val="tx1"/>
              </a:solidFill>
              <a:latin typeface="Times New Roman" pitchFamily="18" charset="0"/>
              <a:cs typeface="Times New Roman" pitchFamily="18" charset="0"/>
            </a:endParaRPr>
          </a:p>
          <a:p>
            <a:pPr algn="l"/>
            <a:endParaRPr lang="en-US" sz="2800" baseline="-25000" dirty="0">
              <a:solidFill>
                <a:schemeClr val="tx1"/>
              </a:solidFill>
              <a:latin typeface="Times New Roman" pitchFamily="18" charset="0"/>
              <a:cs typeface="Times New Roman" pitchFamily="18" charset="0"/>
            </a:endParaRPr>
          </a:p>
          <a:p>
            <a:pPr algn="l"/>
            <a:endParaRPr lang="en-US" sz="28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27773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987425"/>
            <a:ext cx="7162800" cy="536575"/>
          </a:xfrm>
        </p:spPr>
        <p:txBody>
          <a:bodyPr>
            <a:noAutofit/>
          </a:bodyPr>
          <a:lstStyle/>
          <a:p>
            <a:r>
              <a:rPr lang="en-US" sz="2400" b="1" dirty="0" smtClean="0">
                <a:latin typeface="Times New Roman" pitchFamily="18" charset="0"/>
                <a:cs typeface="Times New Roman" pitchFamily="18" charset="0"/>
              </a:rPr>
              <a:t>Balancing explosive chemical reaction equation</a:t>
            </a:r>
            <a:endParaRPr lang="en-US" sz="2400" b="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69090977"/>
              </p:ext>
            </p:extLst>
          </p:nvPr>
        </p:nvGraphicFramePr>
        <p:xfrm>
          <a:off x="304800" y="1693862"/>
          <a:ext cx="8382001" cy="2523744"/>
        </p:xfrm>
        <a:graphic>
          <a:graphicData uri="http://schemas.openxmlformats.org/drawingml/2006/table">
            <a:tbl>
              <a:tblPr firstRow="1" firstCol="1" bandRow="1"/>
              <a:tblGrid>
                <a:gridCol w="1905000"/>
                <a:gridCol w="2590800"/>
                <a:gridCol w="1676400"/>
                <a:gridCol w="2209801"/>
              </a:tblGrid>
              <a:tr h="0">
                <a:tc gridSpan="2">
                  <a:txBody>
                    <a:bodyPr/>
                    <a:lstStyle/>
                    <a:p>
                      <a:pPr algn="ctr">
                        <a:lnSpc>
                          <a:spcPct val="115000"/>
                        </a:lnSpc>
                        <a:spcAft>
                          <a:spcPts val="0"/>
                        </a:spcAft>
                      </a:pPr>
                      <a:r>
                        <a:rPr lang="en-US" sz="2400" dirty="0">
                          <a:effectLst/>
                          <a:latin typeface="Times New Roman"/>
                          <a:ea typeface="Calibri"/>
                          <a:cs typeface="Times New Roman"/>
                        </a:rPr>
                        <a:t>Left </a:t>
                      </a:r>
                      <a:r>
                        <a:rPr lang="en-US" sz="2400" dirty="0" smtClean="0">
                          <a:effectLst/>
                          <a:latin typeface="Times New Roman"/>
                          <a:ea typeface="Calibri"/>
                          <a:cs typeface="Times New Roman"/>
                        </a:rPr>
                        <a:t>side (</a:t>
                      </a:r>
                      <a:r>
                        <a:rPr lang="en-US" sz="2400" kern="1200" dirty="0" smtClean="0">
                          <a:solidFill>
                            <a:prstClr val="black"/>
                          </a:solidFill>
                          <a:latin typeface="Times New Roman" pitchFamily="18" charset="0"/>
                          <a:ea typeface="+mn-ea"/>
                          <a:cs typeface="Times New Roman" pitchFamily="18" charset="0"/>
                        </a:rPr>
                        <a:t>3NH</a:t>
                      </a:r>
                      <a:r>
                        <a:rPr lang="en-US" sz="2400" kern="1200" baseline="-25000" dirty="0" smtClean="0">
                          <a:solidFill>
                            <a:prstClr val="black"/>
                          </a:solidFill>
                          <a:latin typeface="Times New Roman" pitchFamily="18" charset="0"/>
                          <a:ea typeface="+mn-ea"/>
                          <a:cs typeface="Times New Roman" pitchFamily="18" charset="0"/>
                        </a:rPr>
                        <a:t>4</a:t>
                      </a:r>
                      <a:r>
                        <a:rPr lang="en-US" sz="2400" kern="1200" dirty="0" smtClean="0">
                          <a:solidFill>
                            <a:prstClr val="black"/>
                          </a:solidFill>
                          <a:latin typeface="Times New Roman" pitchFamily="18" charset="0"/>
                          <a:ea typeface="+mn-ea"/>
                          <a:cs typeface="Times New Roman" pitchFamily="18" charset="0"/>
                        </a:rPr>
                        <a:t>NO</a:t>
                      </a:r>
                      <a:r>
                        <a:rPr lang="en-US" sz="2400" kern="1200" baseline="-25000" dirty="0" smtClean="0">
                          <a:solidFill>
                            <a:prstClr val="black"/>
                          </a:solidFill>
                          <a:latin typeface="Times New Roman" pitchFamily="18" charset="0"/>
                          <a:ea typeface="+mn-ea"/>
                          <a:cs typeface="Times New Roman" pitchFamily="18" charset="0"/>
                        </a:rPr>
                        <a:t>3</a:t>
                      </a:r>
                      <a:r>
                        <a:rPr lang="en-US" sz="2400" kern="1200" dirty="0" smtClean="0">
                          <a:solidFill>
                            <a:prstClr val="black"/>
                          </a:solidFill>
                          <a:latin typeface="Times New Roman" pitchFamily="18" charset="0"/>
                          <a:ea typeface="+mn-ea"/>
                          <a:cs typeface="Times New Roman" pitchFamily="18" charset="0"/>
                        </a:rPr>
                        <a:t> + CH</a:t>
                      </a:r>
                      <a:r>
                        <a:rPr lang="en-US" sz="2400" kern="1200" baseline="-25000" dirty="0" smtClean="0">
                          <a:solidFill>
                            <a:prstClr val="black"/>
                          </a:solidFill>
                          <a:latin typeface="Times New Roman" pitchFamily="18" charset="0"/>
                          <a:ea typeface="+mn-ea"/>
                          <a:cs typeface="Times New Roman" pitchFamily="18" charset="0"/>
                        </a:rPr>
                        <a:t>2</a:t>
                      </a:r>
                      <a:r>
                        <a:rPr lang="en-US" sz="2400" kern="1200" dirty="0" smtClean="0">
                          <a:solidFill>
                            <a:prstClr val="black"/>
                          </a:solidFill>
                          <a:latin typeface="Times New Roman" pitchFamily="18" charset="0"/>
                          <a:ea typeface="+mn-ea"/>
                          <a:cs typeface="Times New Roman" pitchFamily="18" charset="0"/>
                        </a:rPr>
                        <a:t>)</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effectLst/>
                          <a:latin typeface="Times New Roman"/>
                          <a:ea typeface="Calibri"/>
                          <a:cs typeface="Times New Roman"/>
                        </a:rPr>
                        <a:t>Right </a:t>
                      </a:r>
                      <a:r>
                        <a:rPr lang="en-US" sz="2400" dirty="0" smtClean="0">
                          <a:effectLst/>
                          <a:latin typeface="Times New Roman"/>
                          <a:ea typeface="Calibri"/>
                          <a:cs typeface="Times New Roman"/>
                        </a:rPr>
                        <a:t>side </a:t>
                      </a:r>
                      <a:r>
                        <a:rPr lang="en-US" sz="2400" dirty="0" smtClean="0">
                          <a:solidFill>
                            <a:schemeClr val="tx1"/>
                          </a:solidFill>
                          <a:latin typeface="Times New Roman" pitchFamily="18" charset="0"/>
                          <a:cs typeface="Times New Roman" pitchFamily="18" charset="0"/>
                        </a:rPr>
                        <a:t>(H</a:t>
                      </a:r>
                      <a:r>
                        <a:rPr lang="en-US" sz="2400" baseline="-25000" dirty="0" smtClean="0">
                          <a:solidFill>
                            <a:schemeClr val="tx1"/>
                          </a:solidFill>
                          <a:latin typeface="Times New Roman" pitchFamily="18" charset="0"/>
                          <a:cs typeface="Times New Roman" pitchFamily="18" charset="0"/>
                        </a:rPr>
                        <a:t>2</a:t>
                      </a:r>
                      <a:r>
                        <a:rPr lang="en-US" sz="2400" dirty="0" smtClean="0">
                          <a:solidFill>
                            <a:schemeClr val="tx1"/>
                          </a:solidFill>
                          <a:latin typeface="Times New Roman" pitchFamily="18" charset="0"/>
                          <a:cs typeface="Times New Roman" pitchFamily="18" charset="0"/>
                        </a:rPr>
                        <a:t>0, CO and 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lnSpc>
                          <a:spcPct val="115000"/>
                        </a:lnSpc>
                        <a:spcAft>
                          <a:spcPts val="0"/>
                        </a:spcAft>
                      </a:pPr>
                      <a:r>
                        <a:rPr lang="en-US" sz="2400" dirty="0">
                          <a:effectLst/>
                          <a:latin typeface="Times New Roman"/>
                          <a:ea typeface="Calibri"/>
                          <a:cs typeface="Times New Roman"/>
                        </a:rPr>
                        <a:t>Element</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a:ea typeface="Calibri"/>
                          <a:cs typeface="Times New Roman"/>
                        </a:rPr>
                        <a:t>Number</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a:ea typeface="Calibri"/>
                          <a:cs typeface="Times New Roman"/>
                        </a:rPr>
                        <a:t>Element</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Times New Roman"/>
                          <a:ea typeface="Calibri"/>
                          <a:cs typeface="Times New Roman"/>
                        </a:rPr>
                        <a:t>Number</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dirty="0">
                          <a:effectLst/>
                          <a:latin typeface="Times New Roman"/>
                          <a:ea typeface="Calibri"/>
                          <a:cs typeface="Times New Roman"/>
                        </a:rPr>
                        <a:t>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a:ea typeface="Calibri"/>
                          <a:cs typeface="Times New Roman"/>
                        </a:rPr>
                        <a:t>3 + 3 = 6</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smtClean="0">
                          <a:effectLst/>
                          <a:latin typeface="Times New Roman"/>
                          <a:ea typeface="Calibri"/>
                          <a:cs typeface="Times New Roman"/>
                        </a:rPr>
                        <a:t>H</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smtClean="0">
                          <a:effectLst/>
                          <a:latin typeface="Times New Roman"/>
                          <a:ea typeface="Calibri"/>
                          <a:cs typeface="Times New Roman"/>
                        </a:rPr>
                        <a:t>7 x 2 </a:t>
                      </a:r>
                      <a:r>
                        <a:rPr lang="en-US" sz="2400" dirty="0">
                          <a:effectLst/>
                          <a:latin typeface="Times New Roman"/>
                          <a:ea typeface="Calibri"/>
                          <a:cs typeface="Times New Roman"/>
                        </a:rPr>
                        <a:t>= 14</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dirty="0">
                          <a:effectLst/>
                          <a:latin typeface="Times New Roman"/>
                          <a:ea typeface="Calibri"/>
                          <a:cs typeface="Times New Roman"/>
                        </a:rPr>
                        <a:t>H</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a:ea typeface="Calibri"/>
                          <a:cs typeface="Times New Roman"/>
                        </a:rPr>
                        <a:t>(</a:t>
                      </a:r>
                      <a:r>
                        <a:rPr lang="en-US" sz="2400" dirty="0" smtClean="0">
                          <a:effectLst/>
                          <a:latin typeface="Times New Roman"/>
                          <a:ea typeface="Calibri"/>
                          <a:cs typeface="Times New Roman"/>
                        </a:rPr>
                        <a:t>3 x 4</a:t>
                      </a:r>
                      <a:r>
                        <a:rPr lang="en-US" sz="2400" dirty="0">
                          <a:effectLst/>
                          <a:latin typeface="Times New Roman"/>
                          <a:ea typeface="Calibri"/>
                          <a:cs typeface="Times New Roman"/>
                        </a:rPr>
                        <a:t>) + 2 = 14</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Times New Roman"/>
                          <a:ea typeface="Calibri"/>
                          <a:cs typeface="Times New Roman"/>
                        </a:rPr>
                        <a:t>O</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a:ea typeface="Calibri"/>
                          <a:cs typeface="Times New Roman"/>
                        </a:rPr>
                        <a:t>7 + 2 = 9</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a:effectLst/>
                          <a:latin typeface="Times New Roman"/>
                          <a:ea typeface="Calibri"/>
                          <a:cs typeface="Times New Roman"/>
                        </a:rPr>
                        <a:t>O</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Times New Roman"/>
                          <a:ea typeface="Calibri"/>
                          <a:cs typeface="Times New Roman"/>
                        </a:rPr>
                        <a:t>3 x 3 = 9</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Times New Roman"/>
                          <a:ea typeface="Calibri"/>
                          <a:cs typeface="Times New Roman"/>
                        </a:rPr>
                        <a:t>C</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a:ea typeface="Calibri"/>
                          <a:cs typeface="Times New Roman"/>
                        </a:rPr>
                        <a:t>1</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a:effectLst/>
                          <a:latin typeface="Times New Roman"/>
                          <a:ea typeface="Calibri"/>
                          <a:cs typeface="Times New Roman"/>
                        </a:rPr>
                        <a:t>C</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Times New Roman"/>
                          <a:ea typeface="Calibri"/>
                          <a:cs typeface="Times New Roman"/>
                        </a:rPr>
                        <a:t>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a:ea typeface="Calibri"/>
                          <a:cs typeface="Times New Roman"/>
                        </a:rPr>
                        <a:t>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smtClean="0">
                          <a:effectLst/>
                          <a:latin typeface="Times New Roman"/>
                          <a:ea typeface="Calibri"/>
                          <a:cs typeface="Times New Roman"/>
                        </a:rPr>
                        <a:t>3 x 2 </a:t>
                      </a:r>
                      <a:r>
                        <a:rPr lang="en-US" sz="2400" dirty="0">
                          <a:effectLst/>
                          <a:latin typeface="Times New Roman"/>
                          <a:ea typeface="Calibri"/>
                          <a:cs typeface="Times New Roman"/>
                        </a:rPr>
                        <a:t>= 6</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304800" y="4343400"/>
            <a:ext cx="5257800" cy="584775"/>
          </a:xfrm>
          <a:prstGeom prst="rect">
            <a:avLst/>
          </a:prstGeom>
        </p:spPr>
        <p:txBody>
          <a:bodyPr wrap="square">
            <a:spAutoFit/>
          </a:bodyPr>
          <a:lstStyle/>
          <a:p>
            <a:r>
              <a:rPr lang="en-US" sz="2400" dirty="0" smtClean="0">
                <a:solidFill>
                  <a:prstClr val="black"/>
                </a:solidFill>
                <a:latin typeface="Times New Roman" pitchFamily="18" charset="0"/>
                <a:ea typeface="+mj-ea"/>
                <a:cs typeface="Times New Roman" pitchFamily="18" charset="0"/>
              </a:rPr>
              <a:t>Therefore right side: 7H</a:t>
            </a:r>
            <a:r>
              <a:rPr lang="en-US" sz="2400" baseline="-25000" dirty="0" smtClean="0">
                <a:solidFill>
                  <a:prstClr val="black"/>
                </a:solidFill>
                <a:latin typeface="Times New Roman" pitchFamily="18" charset="0"/>
                <a:ea typeface="+mj-ea"/>
                <a:cs typeface="Times New Roman" pitchFamily="18" charset="0"/>
              </a:rPr>
              <a:t>2</a:t>
            </a:r>
            <a:r>
              <a:rPr lang="en-US" sz="2400" dirty="0" smtClean="0">
                <a:solidFill>
                  <a:prstClr val="black"/>
                </a:solidFill>
                <a:latin typeface="Times New Roman" pitchFamily="18" charset="0"/>
                <a:ea typeface="+mj-ea"/>
                <a:cs typeface="Times New Roman" pitchFamily="18" charset="0"/>
              </a:rPr>
              <a:t>0 </a:t>
            </a:r>
            <a:r>
              <a:rPr lang="en-US" sz="2400" dirty="0">
                <a:solidFill>
                  <a:prstClr val="black"/>
                </a:solidFill>
                <a:latin typeface="Times New Roman" pitchFamily="18" charset="0"/>
                <a:ea typeface="+mj-ea"/>
                <a:cs typeface="Times New Roman" pitchFamily="18" charset="0"/>
              </a:rPr>
              <a:t>+ CO</a:t>
            </a:r>
            <a:r>
              <a:rPr lang="en-US" sz="2400" baseline="-25000" dirty="0">
                <a:solidFill>
                  <a:prstClr val="black"/>
                </a:solidFill>
                <a:latin typeface="Times New Roman" pitchFamily="18" charset="0"/>
                <a:ea typeface="+mj-ea"/>
                <a:cs typeface="Times New Roman" pitchFamily="18" charset="0"/>
              </a:rPr>
              <a:t>2</a:t>
            </a:r>
            <a:r>
              <a:rPr lang="en-US" sz="2400" dirty="0">
                <a:solidFill>
                  <a:prstClr val="black"/>
                </a:solidFill>
                <a:latin typeface="Times New Roman" pitchFamily="18" charset="0"/>
                <a:ea typeface="+mj-ea"/>
                <a:cs typeface="Times New Roman" pitchFamily="18" charset="0"/>
              </a:rPr>
              <a:t> + </a:t>
            </a:r>
            <a:r>
              <a:rPr lang="en-US" sz="2400" dirty="0" smtClean="0">
                <a:solidFill>
                  <a:prstClr val="black"/>
                </a:solidFill>
                <a:latin typeface="Times New Roman" pitchFamily="18" charset="0"/>
                <a:ea typeface="+mj-ea"/>
                <a:cs typeface="Times New Roman" pitchFamily="18" charset="0"/>
              </a:rPr>
              <a:t>3</a:t>
            </a:r>
            <a:r>
              <a:rPr lang="en-US" sz="2400"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a:p>
            <a:endParaRPr lang="en-US" sz="800" dirty="0" smtClean="0">
              <a:solidFill>
                <a:prstClr val="black"/>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509713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216025"/>
            <a:ext cx="7239000" cy="536575"/>
          </a:xfrm>
        </p:spPr>
        <p:txBody>
          <a:bodyPr>
            <a:noAutofit/>
          </a:bodyPr>
          <a:lstStyle/>
          <a:p>
            <a:r>
              <a:rPr lang="en-US" sz="2400" b="1" dirty="0" smtClean="0">
                <a:latin typeface="Times New Roman" pitchFamily="18" charset="0"/>
                <a:cs typeface="Times New Roman" pitchFamily="18" charset="0"/>
              </a:rPr>
              <a:t>Balancing explosive chemical reaction equation</a:t>
            </a:r>
            <a:endParaRPr lang="en-US" sz="2400" b="1" dirty="0">
              <a:latin typeface="Times New Roman" pitchFamily="18" charset="0"/>
              <a:cs typeface="Times New Roman" pitchFamily="18" charset="0"/>
            </a:endParaRPr>
          </a:p>
        </p:txBody>
      </p:sp>
      <p:sp>
        <p:nvSpPr>
          <p:cNvPr id="2" name="Rectangle 1"/>
          <p:cNvSpPr/>
          <p:nvPr/>
        </p:nvSpPr>
        <p:spPr>
          <a:xfrm>
            <a:off x="457200" y="1752600"/>
            <a:ext cx="8077200" cy="2431435"/>
          </a:xfrm>
          <a:prstGeom prst="rect">
            <a:avLst/>
          </a:prstGeom>
        </p:spPr>
        <p:txBody>
          <a:bodyPr wrap="square">
            <a:spAutoFit/>
          </a:bodyPr>
          <a:lstStyle/>
          <a:p>
            <a:r>
              <a:rPr lang="en-US" sz="2400" dirty="0" smtClean="0">
                <a:solidFill>
                  <a:prstClr val="black"/>
                </a:solidFill>
                <a:latin typeface="Times New Roman" pitchFamily="18" charset="0"/>
                <a:ea typeface="+mj-ea"/>
                <a:cs typeface="Times New Roman" pitchFamily="18" charset="0"/>
              </a:rPr>
              <a:t>Balanced equation: 3NH</a:t>
            </a:r>
            <a:r>
              <a:rPr lang="en-US" sz="2400" baseline="-25000" dirty="0" smtClean="0">
                <a:solidFill>
                  <a:prstClr val="black"/>
                </a:solidFill>
                <a:latin typeface="Times New Roman" pitchFamily="18" charset="0"/>
                <a:ea typeface="+mj-ea"/>
                <a:cs typeface="Times New Roman" pitchFamily="18" charset="0"/>
              </a:rPr>
              <a:t>4</a:t>
            </a:r>
            <a:r>
              <a:rPr lang="en-US" sz="2400" dirty="0" smtClean="0">
                <a:solidFill>
                  <a:prstClr val="black"/>
                </a:solidFill>
                <a:latin typeface="Times New Roman" pitchFamily="18" charset="0"/>
                <a:ea typeface="+mj-ea"/>
                <a:cs typeface="Times New Roman" pitchFamily="18" charset="0"/>
              </a:rPr>
              <a:t>NO</a:t>
            </a:r>
            <a:r>
              <a:rPr lang="en-US" sz="2400" baseline="-25000" dirty="0" smtClean="0">
                <a:solidFill>
                  <a:prstClr val="black"/>
                </a:solidFill>
                <a:latin typeface="Times New Roman" pitchFamily="18" charset="0"/>
                <a:ea typeface="+mj-ea"/>
                <a:cs typeface="Times New Roman" pitchFamily="18" charset="0"/>
              </a:rPr>
              <a:t>3</a:t>
            </a:r>
            <a:r>
              <a:rPr lang="en-US" sz="2400" dirty="0" smtClean="0">
                <a:solidFill>
                  <a:prstClr val="black"/>
                </a:solidFill>
                <a:latin typeface="Times New Roman" pitchFamily="18" charset="0"/>
                <a:ea typeface="+mj-ea"/>
                <a:cs typeface="Times New Roman" pitchFamily="18" charset="0"/>
              </a:rPr>
              <a:t> </a:t>
            </a:r>
            <a:r>
              <a:rPr lang="en-US" sz="2400" dirty="0">
                <a:solidFill>
                  <a:prstClr val="black"/>
                </a:solidFill>
                <a:latin typeface="Times New Roman" pitchFamily="18" charset="0"/>
                <a:ea typeface="+mj-ea"/>
                <a:cs typeface="Times New Roman" pitchFamily="18" charset="0"/>
              </a:rPr>
              <a:t>+ CH</a:t>
            </a:r>
            <a:r>
              <a:rPr lang="en-US" sz="2400" baseline="-25000" dirty="0">
                <a:solidFill>
                  <a:prstClr val="black"/>
                </a:solidFill>
                <a:latin typeface="Times New Roman" pitchFamily="18" charset="0"/>
                <a:ea typeface="+mj-ea"/>
                <a:cs typeface="Times New Roman" pitchFamily="18" charset="0"/>
              </a:rPr>
              <a:t>2</a:t>
            </a:r>
            <a:r>
              <a:rPr lang="en-US" sz="2400" dirty="0">
                <a:solidFill>
                  <a:prstClr val="black"/>
                </a:solidFill>
                <a:latin typeface="Times New Roman" pitchFamily="18" charset="0"/>
                <a:ea typeface="+mj-ea"/>
                <a:cs typeface="Times New Roman" pitchFamily="18" charset="0"/>
              </a:rPr>
              <a:t> = 7H</a:t>
            </a:r>
            <a:r>
              <a:rPr lang="en-US" sz="2400" baseline="-25000" dirty="0">
                <a:solidFill>
                  <a:prstClr val="black"/>
                </a:solidFill>
                <a:latin typeface="Times New Roman" pitchFamily="18" charset="0"/>
                <a:ea typeface="+mj-ea"/>
                <a:cs typeface="Times New Roman" pitchFamily="18" charset="0"/>
              </a:rPr>
              <a:t>2</a:t>
            </a:r>
            <a:r>
              <a:rPr lang="en-US" sz="2400" dirty="0">
                <a:solidFill>
                  <a:prstClr val="black"/>
                </a:solidFill>
                <a:latin typeface="Times New Roman" pitchFamily="18" charset="0"/>
                <a:ea typeface="+mj-ea"/>
                <a:cs typeface="Times New Roman" pitchFamily="18" charset="0"/>
              </a:rPr>
              <a:t>0 + CO</a:t>
            </a:r>
            <a:r>
              <a:rPr lang="en-US" sz="2400" baseline="-25000" dirty="0">
                <a:solidFill>
                  <a:prstClr val="black"/>
                </a:solidFill>
                <a:latin typeface="Times New Roman" pitchFamily="18" charset="0"/>
                <a:ea typeface="+mj-ea"/>
                <a:cs typeface="Times New Roman" pitchFamily="18" charset="0"/>
              </a:rPr>
              <a:t>2</a:t>
            </a:r>
            <a:r>
              <a:rPr lang="en-US" sz="2400" dirty="0">
                <a:solidFill>
                  <a:prstClr val="black"/>
                </a:solidFill>
                <a:latin typeface="Times New Roman" pitchFamily="18" charset="0"/>
                <a:ea typeface="+mj-ea"/>
                <a:cs typeface="Times New Roman" pitchFamily="18" charset="0"/>
              </a:rPr>
              <a:t> + </a:t>
            </a:r>
            <a:r>
              <a:rPr lang="en-US" sz="2400" dirty="0" smtClean="0">
                <a:solidFill>
                  <a:prstClr val="black"/>
                </a:solidFill>
                <a:latin typeface="Times New Roman" pitchFamily="18" charset="0"/>
                <a:ea typeface="+mj-ea"/>
                <a:cs typeface="Times New Roman" pitchFamily="18" charset="0"/>
              </a:rPr>
              <a:t>3</a:t>
            </a:r>
            <a:r>
              <a:rPr lang="en-US" sz="2400"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a:p>
            <a:endParaRPr lang="en-US" sz="800" dirty="0" smtClean="0">
              <a:solidFill>
                <a:prstClr val="black"/>
              </a:solidFill>
              <a:latin typeface="Times New Roman" pitchFamily="18" charset="0"/>
              <a:ea typeface="+mj-ea"/>
              <a:cs typeface="Times New Roman" pitchFamily="18" charset="0"/>
            </a:endParaRPr>
          </a:p>
          <a:p>
            <a:r>
              <a:rPr lang="en-US" sz="2400" dirty="0">
                <a:latin typeface="Times New Roman" pitchFamily="18" charset="0"/>
                <a:cs typeface="Times New Roman" pitchFamily="18" charset="0"/>
              </a:rPr>
              <a:t>Consider some explosive </a:t>
            </a:r>
            <a:r>
              <a:rPr lang="en-US" sz="2400" dirty="0" smtClean="0">
                <a:latin typeface="Times New Roman" pitchFamily="18" charset="0"/>
                <a:cs typeface="Times New Roman" pitchFamily="18" charset="0"/>
              </a:rPr>
              <a:t>properties:</a:t>
            </a:r>
            <a:endParaRPr lang="en-US" sz="2400" dirty="0">
              <a:latin typeface="Times New Roman" pitchFamily="18" charset="0"/>
              <a:cs typeface="Times New Roman" pitchFamily="18" charset="0"/>
            </a:endParaRPr>
          </a:p>
          <a:p>
            <a:pPr marL="457200" indent="-457200">
              <a:buFont typeface="Wingdings" pitchFamily="2" charset="2"/>
              <a:buChar char="§"/>
            </a:pPr>
            <a:r>
              <a:rPr lang="en-US" sz="2400" dirty="0">
                <a:latin typeface="Times New Roman" pitchFamily="18" charset="0"/>
                <a:cs typeface="Times New Roman" pitchFamily="18" charset="0"/>
              </a:rPr>
              <a:t>Fume </a:t>
            </a:r>
            <a:r>
              <a:rPr lang="en-US" sz="2400" dirty="0" smtClean="0">
                <a:latin typeface="Times New Roman" pitchFamily="18" charset="0"/>
                <a:cs typeface="Times New Roman" pitchFamily="18" charset="0"/>
              </a:rPr>
              <a:t>characteristics: </a:t>
            </a:r>
            <a:r>
              <a:rPr lang="en-US" sz="2400" dirty="0" smtClean="0">
                <a:solidFill>
                  <a:prstClr val="black"/>
                </a:solidFill>
                <a:latin typeface="Times New Roman" pitchFamily="18" charset="0"/>
                <a:cs typeface="Times New Roman" pitchFamily="18" charset="0"/>
              </a:rPr>
              <a:t>H</a:t>
            </a:r>
            <a:r>
              <a:rPr lang="en-US" sz="2400" baseline="-25000" dirty="0" smtClean="0">
                <a:solidFill>
                  <a:prstClr val="black"/>
                </a:solidFill>
                <a:latin typeface="Times New Roman" pitchFamily="18" charset="0"/>
                <a:cs typeface="Times New Roman" pitchFamily="18" charset="0"/>
              </a:rPr>
              <a:t>2</a:t>
            </a:r>
            <a:r>
              <a:rPr lang="en-US" sz="2400" dirty="0" smtClean="0">
                <a:solidFill>
                  <a:prstClr val="black"/>
                </a:solidFill>
                <a:latin typeface="Times New Roman" pitchFamily="18" charset="0"/>
                <a:cs typeface="Times New Roman" pitchFamily="18" charset="0"/>
              </a:rPr>
              <a:t>0, CO</a:t>
            </a:r>
            <a:r>
              <a:rPr lang="en-US" sz="2400" baseline="-25000" dirty="0" smtClean="0">
                <a:solidFill>
                  <a:prstClr val="black"/>
                </a:solidFill>
                <a:latin typeface="Times New Roman" pitchFamily="18" charset="0"/>
                <a:cs typeface="Times New Roman" pitchFamily="18" charset="0"/>
              </a:rPr>
              <a:t>2</a:t>
            </a:r>
            <a:r>
              <a:rPr lang="en-US" sz="2400" dirty="0" smtClean="0">
                <a:solidFill>
                  <a:prstClr val="black"/>
                </a:solidFill>
                <a:latin typeface="Times New Roman" pitchFamily="18" charset="0"/>
                <a:cs typeface="Times New Roman" pitchFamily="18" charset="0"/>
              </a:rPr>
              <a:t> and N are less toxic</a:t>
            </a:r>
          </a:p>
          <a:p>
            <a:pPr marL="457200" indent="-457200">
              <a:buFont typeface="Wingdings" pitchFamily="2" charset="2"/>
              <a:buChar char="§"/>
            </a:pPr>
            <a:r>
              <a:rPr lang="en-US" sz="2400" dirty="0" smtClean="0">
                <a:solidFill>
                  <a:prstClr val="black"/>
                </a:solidFill>
                <a:latin typeface="Times New Roman" pitchFamily="18" charset="0"/>
                <a:cs typeface="Times New Roman" pitchFamily="18" charset="0"/>
              </a:rPr>
              <a:t>The reaction  has balanced o</a:t>
            </a:r>
            <a:r>
              <a:rPr lang="en-US" sz="2400" dirty="0" smtClean="0">
                <a:latin typeface="Times New Roman" pitchFamily="18" charset="0"/>
                <a:cs typeface="Times New Roman" pitchFamily="18" charset="0"/>
              </a:rPr>
              <a:t>xygen</a:t>
            </a:r>
          </a:p>
          <a:p>
            <a:pPr marL="457200" indent="-457200">
              <a:buFont typeface="Wingdings" pitchFamily="2" charset="2"/>
              <a:buChar char="§"/>
            </a:pPr>
            <a:r>
              <a:rPr lang="en-US" sz="2400" dirty="0" smtClean="0">
                <a:latin typeface="Times New Roman" pitchFamily="18" charset="0"/>
                <a:cs typeface="Times New Roman" pitchFamily="18" charset="0"/>
              </a:rPr>
              <a:t>The explosive has high density and </a:t>
            </a:r>
            <a:r>
              <a:rPr lang="en-US" sz="2400" dirty="0">
                <a:latin typeface="Times New Roman" pitchFamily="18" charset="0"/>
                <a:cs typeface="Times New Roman" pitchFamily="18" charset="0"/>
              </a:rPr>
              <a:t>detonation pressure </a:t>
            </a:r>
            <a:r>
              <a:rPr lang="en-US" sz="2400" dirty="0" smtClean="0">
                <a:latin typeface="Times New Roman" pitchFamily="18" charset="0"/>
                <a:cs typeface="Times New Roman" pitchFamily="18" charset="0"/>
              </a:rPr>
              <a:t> and will produce more energy.</a:t>
            </a:r>
            <a:endParaRPr lang="en-US" sz="2400" dirty="0"/>
          </a:p>
        </p:txBody>
      </p:sp>
    </p:spTree>
    <p:extLst>
      <p:ext uri="{BB962C8B-B14F-4D97-AF65-F5344CB8AC3E}">
        <p14:creationId xmlns:p14="http://schemas.microsoft.com/office/powerpoint/2010/main" val="3901336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5257800" cy="609599"/>
          </a:xfrm>
        </p:spPr>
        <p:txBody>
          <a:bodyPr>
            <a:normAutofit fontScale="90000"/>
          </a:bodyPr>
          <a:lstStyle/>
          <a:p>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2700" b="1" dirty="0" smtClean="0">
                <a:latin typeface="Times New Roman" pitchFamily="18" charset="0"/>
                <a:cs typeface="Times New Roman" pitchFamily="18" charset="0"/>
              </a:rPr>
              <a:t>Zero </a:t>
            </a:r>
            <a:r>
              <a:rPr lang="en-US" sz="2700" b="1" dirty="0">
                <a:latin typeface="Times New Roman" pitchFamily="18" charset="0"/>
                <a:cs typeface="Times New Roman" pitchFamily="18" charset="0"/>
              </a:rPr>
              <a:t>Oxygen Balance (</a:t>
            </a:r>
            <a:r>
              <a:rPr lang="en-US" sz="2700" b="1" dirty="0" smtClean="0">
                <a:latin typeface="Times New Roman" pitchFamily="18" charset="0"/>
                <a:cs typeface="Times New Roman" pitchFamily="18" charset="0"/>
              </a:rPr>
              <a:t>ZOB)</a:t>
            </a:r>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1524000"/>
            <a:ext cx="8382000" cy="2438400"/>
          </a:xfrm>
        </p:spPr>
        <p:txBody>
          <a:bodyPr>
            <a:normAutofit/>
          </a:bodyPr>
          <a:lstStyle/>
          <a:p>
            <a:pPr algn="l">
              <a:lnSpc>
                <a:spcPct val="120000"/>
              </a:lnSpc>
            </a:pPr>
            <a:r>
              <a:rPr lang="en-US" sz="2400" dirty="0" smtClean="0">
                <a:solidFill>
                  <a:schemeClr val="tx1"/>
                </a:solidFill>
                <a:latin typeface="Times New Roman" pitchFamily="18" charset="0"/>
                <a:cs typeface="Times New Roman" pitchFamily="18" charset="0"/>
              </a:rPr>
              <a:t>Consider the following explosives chemical reactions:</a:t>
            </a:r>
          </a:p>
          <a:p>
            <a:pPr marL="514350" indent="-514350" algn="l">
              <a:lnSpc>
                <a:spcPct val="120000"/>
              </a:lnSpc>
              <a:buFont typeface="+mj-lt"/>
              <a:buAutoNum type="arabicPeriod"/>
            </a:pPr>
            <a:r>
              <a:rPr lang="en-US" sz="2400" dirty="0" smtClean="0">
                <a:solidFill>
                  <a:schemeClr val="tx1"/>
                </a:solidFill>
                <a:latin typeface="Times New Roman" pitchFamily="18" charset="0"/>
                <a:cs typeface="Times New Roman" pitchFamily="18" charset="0"/>
              </a:rPr>
              <a:t>3NH</a:t>
            </a:r>
            <a:r>
              <a:rPr lang="en-US" sz="2400" baseline="-25000" dirty="0" smtClean="0">
                <a:solidFill>
                  <a:schemeClr val="tx1"/>
                </a:solidFill>
                <a:latin typeface="Times New Roman" pitchFamily="18" charset="0"/>
                <a:cs typeface="Times New Roman" pitchFamily="18" charset="0"/>
              </a:rPr>
              <a:t>4</a:t>
            </a:r>
            <a:r>
              <a:rPr lang="en-US" sz="2400" dirty="0" smtClean="0">
                <a:solidFill>
                  <a:schemeClr val="tx1"/>
                </a:solidFill>
                <a:latin typeface="Times New Roman" pitchFamily="18" charset="0"/>
                <a:cs typeface="Times New Roman" pitchFamily="18" charset="0"/>
              </a:rPr>
              <a:t>NO</a:t>
            </a:r>
            <a:r>
              <a:rPr lang="en-US" sz="2400" baseline="-25000" dirty="0" smtClean="0">
                <a:solidFill>
                  <a:schemeClr val="tx1"/>
                </a:solidFill>
                <a:latin typeface="Times New Roman" pitchFamily="18" charset="0"/>
                <a:cs typeface="Times New Roman" pitchFamily="18" charset="0"/>
              </a:rPr>
              <a:t>3</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CH</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 7H</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0 + CO</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+ 3N</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+ 930 kcal/kg</a:t>
            </a:r>
          </a:p>
          <a:p>
            <a:pPr marL="514350" indent="-514350" algn="l">
              <a:lnSpc>
                <a:spcPct val="120000"/>
              </a:lnSpc>
              <a:buFont typeface="+mj-lt"/>
              <a:buAutoNum type="arabicPeriod"/>
            </a:pPr>
            <a:r>
              <a:rPr lang="en-US" sz="2400" dirty="0">
                <a:solidFill>
                  <a:schemeClr val="tx1"/>
                </a:solidFill>
                <a:latin typeface="Times New Roman" pitchFamily="18" charset="0"/>
                <a:cs typeface="Times New Roman" pitchFamily="18" charset="0"/>
              </a:rPr>
              <a:t>2NH</a:t>
            </a:r>
            <a:r>
              <a:rPr lang="en-US" sz="2400" baseline="-25000" dirty="0">
                <a:solidFill>
                  <a:schemeClr val="tx1"/>
                </a:solidFill>
                <a:latin typeface="Times New Roman" pitchFamily="18" charset="0"/>
                <a:cs typeface="Times New Roman" pitchFamily="18" charset="0"/>
              </a:rPr>
              <a:t>4</a:t>
            </a:r>
            <a:r>
              <a:rPr lang="en-US" sz="2400" dirty="0">
                <a:solidFill>
                  <a:schemeClr val="tx1"/>
                </a:solidFill>
                <a:latin typeface="Times New Roman" pitchFamily="18" charset="0"/>
                <a:cs typeface="Times New Roman" pitchFamily="18" charset="0"/>
              </a:rPr>
              <a:t>NO</a:t>
            </a:r>
            <a:r>
              <a:rPr lang="en-US" sz="2400" baseline="-25000" dirty="0">
                <a:solidFill>
                  <a:schemeClr val="tx1"/>
                </a:solidFill>
                <a:latin typeface="Times New Roman" pitchFamily="18" charset="0"/>
                <a:cs typeface="Times New Roman" pitchFamily="18" charset="0"/>
              </a:rPr>
              <a:t>3</a:t>
            </a:r>
            <a:r>
              <a:rPr lang="en-US" sz="2400" dirty="0">
                <a:solidFill>
                  <a:schemeClr val="tx1"/>
                </a:solidFill>
                <a:latin typeface="Times New Roman" pitchFamily="18" charset="0"/>
                <a:cs typeface="Times New Roman" pitchFamily="18" charset="0"/>
              </a:rPr>
              <a:t> + CH</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 5H</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0 + CO + 2N</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+ 810 kcal/kg</a:t>
            </a:r>
          </a:p>
          <a:p>
            <a:pPr marL="514350" indent="-514350" algn="l">
              <a:lnSpc>
                <a:spcPct val="120000"/>
              </a:lnSpc>
              <a:buFont typeface="+mj-lt"/>
              <a:buAutoNum type="arabicPeriod"/>
            </a:pPr>
            <a:r>
              <a:rPr lang="en-US" sz="2400" dirty="0">
                <a:solidFill>
                  <a:schemeClr val="tx1"/>
                </a:solidFill>
                <a:latin typeface="Times New Roman" pitchFamily="18" charset="0"/>
                <a:cs typeface="Times New Roman" pitchFamily="18" charset="0"/>
              </a:rPr>
              <a:t>5NH</a:t>
            </a:r>
            <a:r>
              <a:rPr lang="en-US" sz="2400" baseline="-25000" dirty="0">
                <a:solidFill>
                  <a:schemeClr val="tx1"/>
                </a:solidFill>
                <a:latin typeface="Times New Roman" pitchFamily="18" charset="0"/>
                <a:cs typeface="Times New Roman" pitchFamily="18" charset="0"/>
              </a:rPr>
              <a:t>4</a:t>
            </a:r>
            <a:r>
              <a:rPr lang="en-US" sz="2400" dirty="0">
                <a:solidFill>
                  <a:schemeClr val="tx1"/>
                </a:solidFill>
                <a:latin typeface="Times New Roman" pitchFamily="18" charset="0"/>
                <a:cs typeface="Times New Roman" pitchFamily="18" charset="0"/>
              </a:rPr>
              <a:t>NO</a:t>
            </a:r>
            <a:r>
              <a:rPr lang="en-US" sz="2400" baseline="-25000" dirty="0">
                <a:solidFill>
                  <a:schemeClr val="tx1"/>
                </a:solidFill>
                <a:latin typeface="Times New Roman" pitchFamily="18" charset="0"/>
                <a:cs typeface="Times New Roman" pitchFamily="18" charset="0"/>
              </a:rPr>
              <a:t>3</a:t>
            </a:r>
            <a:r>
              <a:rPr lang="en-US" sz="2400" dirty="0">
                <a:solidFill>
                  <a:schemeClr val="tx1"/>
                </a:solidFill>
                <a:latin typeface="Times New Roman" pitchFamily="18" charset="0"/>
                <a:cs typeface="Times New Roman" pitchFamily="18" charset="0"/>
              </a:rPr>
              <a:t> + CH</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 11H</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0 + CO</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+ 4N</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+ 2NO + 600 </a:t>
            </a:r>
            <a:r>
              <a:rPr lang="en-US" sz="2400" dirty="0" smtClean="0">
                <a:solidFill>
                  <a:schemeClr val="tx1"/>
                </a:solidFill>
                <a:latin typeface="Times New Roman" pitchFamily="18" charset="0"/>
                <a:cs typeface="Times New Roman" pitchFamily="18" charset="0"/>
              </a:rPr>
              <a:t>kcal/kg</a:t>
            </a:r>
            <a:r>
              <a:rPr lang="en-US" sz="2400" dirty="0">
                <a:solidFill>
                  <a:schemeClr val="tx1"/>
                </a:solidFill>
                <a:latin typeface="Times New Roman" pitchFamily="18" charset="0"/>
                <a:cs typeface="Times New Roman" pitchFamily="18" charset="0"/>
              </a:rPr>
              <a:t> </a:t>
            </a:r>
          </a:p>
          <a:p>
            <a:pPr algn="l"/>
            <a:endParaRPr lang="en-US" sz="12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691423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458200" cy="3200400"/>
          </a:xfrm>
        </p:spPr>
        <p:txBody>
          <a:bodyPr>
            <a:normAutofit fontScale="90000"/>
          </a:bodyPr>
          <a:lstStyle/>
          <a:p>
            <a:pPr>
              <a:lnSpc>
                <a:spcPct val="150000"/>
              </a:lnSpc>
            </a:pP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b="1" dirty="0" smtClean="0">
                <a:latin typeface="Times New Roman" pitchFamily="18" charset="0"/>
                <a:cs typeface="Times New Roman" pitchFamily="18" charset="0"/>
              </a:rPr>
              <a:t>Types of Explosives</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 and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Basic Blasting Theory</a:t>
            </a: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
            </a:r>
            <a:br>
              <a:rPr lang="en-US" sz="3100" dirty="0" smtClean="0">
                <a:latin typeface="Arial" pitchFamily="34" charset="0"/>
                <a:cs typeface="Arial" pitchFamily="34" charset="0"/>
              </a:rPr>
            </a:br>
            <a:endParaRPr lang="en-US" sz="3100" dirty="0"/>
          </a:p>
        </p:txBody>
      </p:sp>
    </p:spTree>
    <p:extLst>
      <p:ext uri="{BB962C8B-B14F-4D97-AF65-F5344CB8AC3E}">
        <p14:creationId xmlns:p14="http://schemas.microsoft.com/office/powerpoint/2010/main" val="1240614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257800" cy="571872"/>
          </a:xfrm>
        </p:spPr>
        <p:txBody>
          <a:bodyPr>
            <a:normAutofit/>
          </a:bodyPr>
          <a:lstStyle/>
          <a:p>
            <a:pPr algn="ctr"/>
            <a:r>
              <a:rPr lang="en-US" sz="2400" dirty="0" smtClean="0">
                <a:latin typeface="Times New Roman" pitchFamily="18" charset="0"/>
                <a:cs typeface="Times New Roman" pitchFamily="18" charset="0"/>
              </a:rPr>
              <a:t>Classification </a:t>
            </a:r>
            <a:r>
              <a:rPr lang="en-US" sz="2400" dirty="0">
                <a:latin typeface="Times New Roman" pitchFamily="18" charset="0"/>
                <a:cs typeface="Times New Roman" pitchFamily="18" charset="0"/>
              </a:rPr>
              <a:t>of E</a:t>
            </a:r>
            <a:r>
              <a:rPr lang="en-US" sz="2400" dirty="0" smtClean="0">
                <a:latin typeface="Times New Roman" pitchFamily="18" charset="0"/>
                <a:cs typeface="Times New Roman" pitchFamily="18" charset="0"/>
              </a:rPr>
              <a:t>xplosives</a:t>
            </a:r>
            <a:endParaRPr lang="en-US" sz="2400" dirty="0">
              <a:latin typeface="Times New Roman" pitchFamily="18" charset="0"/>
              <a:cs typeface="Times New Roman" pitchFamily="18" charset="0"/>
            </a:endParaRPr>
          </a:p>
        </p:txBody>
      </p:sp>
      <p:pic>
        <p:nvPicPr>
          <p:cNvPr id="5" name="Picture 4"/>
          <p:cNvPicPr>
            <a:picLocks noChangeAspect="1"/>
          </p:cNvPicPr>
          <p:nvPr/>
        </p:nvPicPr>
        <p:blipFill rotWithShape="1">
          <a:blip r:embed="rId2" cstate="print">
            <a:lum bright="-20000" contrast="40000"/>
          </a:blip>
          <a:srcRect l="1556" t="2064" r="1223" b="2486"/>
          <a:stretch/>
        </p:blipFill>
        <p:spPr>
          <a:xfrm>
            <a:off x="381000" y="729066"/>
            <a:ext cx="8305800" cy="5138334"/>
          </a:xfrm>
          <a:prstGeom prst="rect">
            <a:avLst/>
          </a:prstGeom>
        </p:spPr>
      </p:pic>
    </p:spTree>
    <p:extLst>
      <p:ext uri="{BB962C8B-B14F-4D97-AF65-F5344CB8AC3E}">
        <p14:creationId xmlns:p14="http://schemas.microsoft.com/office/powerpoint/2010/main" val="13527293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1219200"/>
          </a:xfrm>
        </p:spPr>
        <p:txBody>
          <a:bodyPr>
            <a:noAutofit/>
          </a:bodyPr>
          <a:lstStyle/>
          <a:p>
            <a:pPr algn="just">
              <a:lnSpc>
                <a:spcPct val="150000"/>
              </a:lnSpc>
              <a:spcBef>
                <a:spcPts val="0"/>
              </a:spcBef>
              <a:buNone/>
            </a:pPr>
            <a:r>
              <a:rPr lang="en-US" sz="2400" b="1" dirty="0" smtClean="0">
                <a:solidFill>
                  <a:srgbClr val="FF0000"/>
                </a:solidFill>
                <a:effectLst/>
                <a:latin typeface="Times New Roman" pitchFamily="18" charset="0"/>
                <a:ea typeface="Times New Roman"/>
                <a:cs typeface="Times New Roman" pitchFamily="18" charset="0"/>
              </a:rPr>
              <a:t>Initiating Explosives</a:t>
            </a:r>
            <a:r>
              <a:rPr lang="en-US" sz="2400" dirty="0" smtClean="0">
                <a:effectLst/>
                <a:latin typeface="Times New Roman" pitchFamily="18" charset="0"/>
                <a:ea typeface="Times New Roman"/>
                <a:cs typeface="Times New Roman" pitchFamily="18" charset="0"/>
              </a:rPr>
              <a:t>:</a:t>
            </a:r>
          </a:p>
          <a:p>
            <a:pPr algn="just">
              <a:lnSpc>
                <a:spcPct val="150000"/>
              </a:lnSpc>
              <a:spcBef>
                <a:spcPts val="0"/>
              </a:spcBef>
              <a:buNone/>
            </a:pPr>
            <a:r>
              <a:rPr lang="en-US" sz="2400" dirty="0" smtClean="0">
                <a:effectLst/>
                <a:latin typeface="Times New Roman" pitchFamily="18" charset="0"/>
                <a:ea typeface="Times New Roman"/>
                <a:cs typeface="Times New Roman" pitchFamily="18" charset="0"/>
              </a:rPr>
              <a:t>These are used only as a charge in detonators and detonating cord</a:t>
            </a:r>
            <a:endParaRPr lang="en-US" sz="2400" dirty="0">
              <a:latin typeface="Times New Roman" pitchFamily="18" charset="0"/>
              <a:ea typeface="Times New Roman"/>
              <a:cs typeface="Times New Roman" pitchFamily="18" charset="0"/>
            </a:endParaRPr>
          </a:p>
        </p:txBody>
      </p:sp>
      <p:pic>
        <p:nvPicPr>
          <p:cNvPr id="1026" name="Picture 2" descr="http://www.nitroerg.pl/sites/default/files/styles/duze_zdjecie/public/zapalniki%20elektrycz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76400"/>
            <a:ext cx="2832249" cy="4260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oricaminingservices.com/uploads/TDS/Dynadet%20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209800"/>
            <a:ext cx="5120382" cy="204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9473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990600"/>
            <a:ext cx="7543800" cy="4343400"/>
          </a:xfrm>
        </p:spPr>
        <p:txBody>
          <a:bodyPr>
            <a:normAutofit/>
          </a:bodyPr>
          <a:lstStyle/>
          <a:p>
            <a:pPr algn="l">
              <a:lnSpc>
                <a:spcPct val="150000"/>
              </a:lnSpc>
            </a:pPr>
            <a:r>
              <a:rPr lang="en-US" sz="2400" b="1" dirty="0" smtClean="0">
                <a:solidFill>
                  <a:schemeClr val="tx1"/>
                </a:solidFill>
                <a:latin typeface="Times New Roman" pitchFamily="18" charset="0"/>
                <a:cs typeface="Times New Roman" pitchFamily="18" charset="0"/>
              </a:rPr>
              <a:t>Blast </a:t>
            </a:r>
            <a:r>
              <a:rPr lang="en-US" sz="2400" b="1" dirty="0" err="1" smtClean="0">
                <a:solidFill>
                  <a:schemeClr val="tx1"/>
                </a:solidFill>
                <a:latin typeface="Times New Roman" pitchFamily="18" charset="0"/>
                <a:cs typeface="Times New Roman" pitchFamily="18" charset="0"/>
              </a:rPr>
              <a:t>optimisation</a:t>
            </a:r>
            <a:r>
              <a:rPr lang="en-US" sz="2400" b="1"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depends </a:t>
            </a:r>
            <a:r>
              <a:rPr lang="en-US" sz="2400" dirty="0" smtClean="0">
                <a:solidFill>
                  <a:schemeClr val="tx1"/>
                </a:solidFill>
                <a:latin typeface="Times New Roman" pitchFamily="18" charset="0"/>
                <a:cs typeface="Times New Roman" pitchFamily="18" charset="0"/>
              </a:rPr>
              <a:t>on principal parameters including:</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rock’s characteristics;</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properties and quantities of explosives;</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Blast </a:t>
            </a:r>
            <a:r>
              <a:rPr lang="en-US" sz="2400" dirty="0">
                <a:solidFill>
                  <a:schemeClr val="tx1"/>
                </a:solidFill>
                <a:latin typeface="Times New Roman" pitchFamily="18" charset="0"/>
                <a:cs typeface="Times New Roman" pitchFamily="18" charset="0"/>
              </a:rPr>
              <a:t>geometry; </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Blast </a:t>
            </a:r>
            <a:r>
              <a:rPr lang="en-US" sz="2400" dirty="0">
                <a:solidFill>
                  <a:schemeClr val="tx1"/>
                </a:solidFill>
                <a:latin typeface="Times New Roman" pitchFamily="18" charset="0"/>
                <a:cs typeface="Times New Roman" pitchFamily="18" charset="0"/>
              </a:rPr>
              <a:t>size;</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priming method; and</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initiation </a:t>
            </a:r>
            <a:r>
              <a:rPr lang="en-US" sz="2400" dirty="0" smtClean="0">
                <a:solidFill>
                  <a:schemeClr val="tx1"/>
                </a:solidFill>
                <a:latin typeface="Times New Roman" pitchFamily="18" charset="0"/>
                <a:cs typeface="Times New Roman" pitchFamily="18" charset="0"/>
              </a:rPr>
              <a:t>sequence.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84206"/>
            <a:ext cx="4495800" cy="582594"/>
          </a:xfrm>
        </p:spPr>
        <p:txBody>
          <a:bodyPr>
            <a:normAutofit/>
          </a:bodyPr>
          <a:lstStyle/>
          <a:p>
            <a:pPr algn="ctr"/>
            <a:r>
              <a:rPr lang="en-GB" sz="2800" dirty="0" smtClean="0">
                <a:latin typeface="Times New Roman" pitchFamily="18" charset="0"/>
                <a:cs typeface="Times New Roman" pitchFamily="18" charset="0"/>
              </a:rPr>
              <a:t>Example of Detonators</a:t>
            </a:r>
            <a:endParaRPr lang="en-GB" sz="2800" dirty="0">
              <a:latin typeface="Times New Roman" pitchFamily="18" charset="0"/>
              <a:cs typeface="Times New Roman" pitchFamily="18" charset="0"/>
            </a:endParaRPr>
          </a:p>
        </p:txBody>
      </p:sp>
      <p:sp>
        <p:nvSpPr>
          <p:cNvPr id="6" name="Slide Number Placeholder 5"/>
          <p:cNvSpPr>
            <a:spLocks noGrp="1"/>
          </p:cNvSpPr>
          <p:nvPr>
            <p:ph type="sldNum" sz="quarter" idx="4294967295"/>
          </p:nvPr>
        </p:nvSpPr>
        <p:spPr>
          <a:xfrm>
            <a:off x="8129016" y="5734050"/>
            <a:ext cx="609600" cy="521208"/>
          </a:xfrm>
          <a:prstGeom prst="rect">
            <a:avLst/>
          </a:prstGeom>
        </p:spPr>
        <p:txBody>
          <a:bodyPr/>
          <a:lstStyle/>
          <a:p>
            <a:fld id="{D5733ECA-E07C-4913-90BC-8B87C20A1234}" type="slidenum">
              <a:rPr lang="en-US" smtClean="0"/>
              <a:pPr/>
              <a:t>40</a:t>
            </a:fld>
            <a:endParaRPr lang="en-US"/>
          </a:p>
        </p:txBody>
      </p:sp>
      <p:pic>
        <p:nvPicPr>
          <p:cNvPr id="69634" name="Picture 2" descr="http://www.oricaminingservices.com/uploads/TDS/i-kon%20Detonator_1.jpg"/>
          <p:cNvPicPr>
            <a:picLocks noChangeAspect="1" noChangeArrowheads="1"/>
          </p:cNvPicPr>
          <p:nvPr/>
        </p:nvPicPr>
        <p:blipFill>
          <a:blip r:embed="rId2" cstate="print"/>
          <a:srcRect/>
          <a:stretch>
            <a:fillRect/>
          </a:stretch>
        </p:blipFill>
        <p:spPr bwMode="auto">
          <a:xfrm>
            <a:off x="714348" y="928670"/>
            <a:ext cx="2857520" cy="2167402"/>
          </a:xfrm>
          <a:prstGeom prst="rect">
            <a:avLst/>
          </a:prstGeom>
          <a:noFill/>
        </p:spPr>
      </p:pic>
      <p:pic>
        <p:nvPicPr>
          <p:cNvPr id="69636" name="Picture 4" descr="http://www.tracefireandsafety.com/VFRE-99/Recognition/Initiation/ElectricDet.jpg"/>
          <p:cNvPicPr>
            <a:picLocks noChangeAspect="1" noChangeArrowheads="1"/>
          </p:cNvPicPr>
          <p:nvPr/>
        </p:nvPicPr>
        <p:blipFill>
          <a:blip r:embed="rId3" cstate="print"/>
          <a:srcRect/>
          <a:stretch>
            <a:fillRect/>
          </a:stretch>
        </p:blipFill>
        <p:spPr bwMode="auto">
          <a:xfrm>
            <a:off x="4576762" y="990600"/>
            <a:ext cx="3729038" cy="4506231"/>
          </a:xfrm>
          <a:prstGeom prst="rect">
            <a:avLst/>
          </a:prstGeom>
          <a:noFill/>
        </p:spPr>
      </p:pic>
      <p:pic>
        <p:nvPicPr>
          <p:cNvPr id="69640" name="Picture 8" descr="http://www.oricaminingservices.com/Resource.ashx?File=/4/250Exel_Connectadet.jpg"/>
          <p:cNvPicPr>
            <a:picLocks noChangeAspect="1" noChangeArrowheads="1"/>
          </p:cNvPicPr>
          <p:nvPr/>
        </p:nvPicPr>
        <p:blipFill>
          <a:blip r:embed="rId4" cstate="print"/>
          <a:srcRect/>
          <a:stretch>
            <a:fillRect/>
          </a:stretch>
        </p:blipFill>
        <p:spPr bwMode="auto">
          <a:xfrm>
            <a:off x="533400" y="3048000"/>
            <a:ext cx="3886200" cy="2755381"/>
          </a:xfrm>
          <a:prstGeom prst="rect">
            <a:avLst/>
          </a:prstGeom>
          <a:noFill/>
        </p:spPr>
      </p:pic>
    </p:spTree>
    <p:extLst>
      <p:ext uri="{BB962C8B-B14F-4D97-AF65-F5344CB8AC3E}">
        <p14:creationId xmlns:p14="http://schemas.microsoft.com/office/powerpoint/2010/main" val="278099449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990600"/>
            <a:ext cx="4953000" cy="762000"/>
          </a:xfrm>
        </p:spPr>
        <p:txBody>
          <a:bodyPr>
            <a:normAutofit/>
          </a:bodyPr>
          <a:lstStyle/>
          <a:p>
            <a:r>
              <a:rPr lang="en-US" sz="2400" dirty="0" err="1" smtClean="0">
                <a:latin typeface="Times New Roman" pitchFamily="18" charset="0"/>
                <a:cs typeface="Times New Roman" pitchFamily="18" charset="0"/>
              </a:rPr>
              <a:t>Nonel</a:t>
            </a:r>
            <a:r>
              <a:rPr lang="en-US" sz="2400" dirty="0" smtClean="0">
                <a:latin typeface="Times New Roman" pitchFamily="18" charset="0"/>
                <a:cs typeface="Times New Roman" pitchFamily="18" charset="0"/>
              </a:rPr>
              <a:t> Detonator </a:t>
            </a:r>
            <a:r>
              <a:rPr lang="en-US" sz="2400" dirty="0">
                <a:latin typeface="Times New Roman" pitchFamily="18" charset="0"/>
                <a:cs typeface="Times New Roman" pitchFamily="18" charset="0"/>
              </a:rPr>
              <a:t>with 25ms </a:t>
            </a:r>
            <a:r>
              <a:rPr lang="en-US" sz="2400" dirty="0" smtClean="0">
                <a:latin typeface="Times New Roman" pitchFamily="18" charset="0"/>
                <a:cs typeface="Times New Roman" pitchFamily="18" charset="0"/>
              </a:rPr>
              <a:t>Delay</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039" y="1676400"/>
            <a:ext cx="617708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569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4419600" cy="457200"/>
          </a:xfrm>
        </p:spPr>
        <p:txBody>
          <a:bodyPr>
            <a:normAutofit/>
          </a:bodyPr>
          <a:lstStyle/>
          <a:p>
            <a:pPr algn="ctr"/>
            <a:r>
              <a:rPr lang="en-GB" sz="2400" b="1" dirty="0" smtClean="0">
                <a:latin typeface="Times New Roman" pitchFamily="18" charset="0"/>
                <a:cs typeface="Times New Roman" pitchFamily="18" charset="0"/>
              </a:rPr>
              <a:t>Detonating Cord</a:t>
            </a:r>
          </a:p>
        </p:txBody>
      </p:sp>
      <p:sp>
        <p:nvSpPr>
          <p:cNvPr id="3" name="Content Placeholder 2"/>
          <p:cNvSpPr>
            <a:spLocks noGrp="1"/>
          </p:cNvSpPr>
          <p:nvPr>
            <p:ph sz="quarter" idx="1"/>
          </p:nvPr>
        </p:nvSpPr>
        <p:spPr>
          <a:xfrm>
            <a:off x="590520" y="1524000"/>
            <a:ext cx="7715280" cy="1209692"/>
          </a:xfrm>
        </p:spPr>
        <p:txBody>
          <a:bodyPr>
            <a:normAutofit/>
          </a:bodyPr>
          <a:lstStyle/>
          <a:p>
            <a:pPr marL="0" indent="0">
              <a:buNone/>
            </a:pPr>
            <a:r>
              <a:rPr lang="en-GB" sz="2400" dirty="0" smtClean="0">
                <a:latin typeface="Times New Roman" pitchFamily="18" charset="0"/>
                <a:cs typeface="Times New Roman" pitchFamily="18" charset="0"/>
              </a:rPr>
              <a:t>Detonating cord is a strong, flexible linear explosive which consists of a continuous core of high explosive, covered by a plastic ‘jacket’</a:t>
            </a:r>
          </a:p>
        </p:txBody>
      </p:sp>
      <p:sp>
        <p:nvSpPr>
          <p:cNvPr id="6" name="Slide Number Placeholder 5"/>
          <p:cNvSpPr>
            <a:spLocks noGrp="1"/>
          </p:cNvSpPr>
          <p:nvPr>
            <p:ph type="sldNum" sz="quarter" idx="4294967295"/>
          </p:nvPr>
        </p:nvSpPr>
        <p:spPr>
          <a:xfrm>
            <a:off x="8129016" y="5734050"/>
            <a:ext cx="609600" cy="521208"/>
          </a:xfrm>
          <a:prstGeom prst="rect">
            <a:avLst/>
          </a:prstGeom>
        </p:spPr>
        <p:txBody>
          <a:bodyPr/>
          <a:lstStyle/>
          <a:p>
            <a:fld id="{D5733ECA-E07C-4913-90BC-8B87C20A1234}" type="slidenum">
              <a:rPr lang="en-US" smtClean="0"/>
              <a:pPr/>
              <a:t>42</a:t>
            </a:fld>
            <a:endParaRPr lang="en-US"/>
          </a:p>
        </p:txBody>
      </p:sp>
      <p:pic>
        <p:nvPicPr>
          <p:cNvPr id="4" name="Picture 2"/>
          <p:cNvPicPr>
            <a:picLocks noChangeAspect="1" noChangeArrowheads="1"/>
          </p:cNvPicPr>
          <p:nvPr/>
        </p:nvPicPr>
        <p:blipFill>
          <a:blip r:embed="rId2" cstate="print"/>
          <a:srcRect/>
          <a:stretch>
            <a:fillRect/>
          </a:stretch>
        </p:blipFill>
        <p:spPr bwMode="auto">
          <a:xfrm>
            <a:off x="666721" y="2743200"/>
            <a:ext cx="3524279" cy="3012278"/>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191000" y="2743200"/>
            <a:ext cx="3948114" cy="2900478"/>
          </a:xfrm>
          <a:prstGeom prst="rect">
            <a:avLst/>
          </a:prstGeom>
          <a:noFill/>
          <a:ln w="9525">
            <a:noFill/>
            <a:miter lim="800000"/>
            <a:headEnd/>
            <a:tailEnd/>
          </a:ln>
          <a:effectLst/>
        </p:spPr>
      </p:pic>
    </p:spTree>
    <p:extLst>
      <p:ext uri="{BB962C8B-B14F-4D97-AF65-F5344CB8AC3E}">
        <p14:creationId xmlns:p14="http://schemas.microsoft.com/office/powerpoint/2010/main" val="400860652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924800" cy="5257800"/>
          </a:xfrm>
        </p:spPr>
        <p:txBody>
          <a:bodyPr>
            <a:noAutofit/>
          </a:bodyPr>
          <a:lstStyle/>
          <a:p>
            <a:pPr algn="just">
              <a:spcBef>
                <a:spcPts val="0"/>
              </a:spcBef>
              <a:buNone/>
            </a:pPr>
            <a:r>
              <a:rPr lang="en-US" sz="2400" b="1" dirty="0" smtClean="0">
                <a:effectLst/>
                <a:latin typeface="Times New Roman" pitchFamily="18" charset="0"/>
                <a:ea typeface="Times New Roman"/>
                <a:cs typeface="Times New Roman" pitchFamily="18" charset="0"/>
              </a:rPr>
              <a:t>	High Explosives</a:t>
            </a:r>
            <a:r>
              <a:rPr lang="en-US" sz="2400" b="1" dirty="0" smtClean="0">
                <a:latin typeface="Times New Roman" pitchFamily="18" charset="0"/>
                <a:ea typeface="Times New Roman"/>
                <a:cs typeface="Times New Roman" pitchFamily="18" charset="0"/>
              </a:rPr>
              <a:t>:</a:t>
            </a:r>
          </a:p>
          <a:p>
            <a:pPr algn="just">
              <a:spcBef>
                <a:spcPts val="0"/>
              </a:spcBef>
              <a:buNone/>
            </a:pPr>
            <a:endParaRPr lang="en-US" sz="800" dirty="0" smtClean="0">
              <a:effectLst/>
              <a:latin typeface="Times New Roman" pitchFamily="18" charset="0"/>
              <a:ea typeface="Times New Roman"/>
              <a:cs typeface="Times New Roman" pitchFamily="18" charset="0"/>
            </a:endParaRPr>
          </a:p>
          <a:p>
            <a:pPr algn="just">
              <a:lnSpc>
                <a:spcPct val="150000"/>
              </a:lnSpc>
              <a:spcBef>
                <a:spcPts val="0"/>
              </a:spcBef>
              <a:buNone/>
            </a:pPr>
            <a:r>
              <a:rPr lang="en-US" sz="2400" dirty="0" smtClean="0">
                <a:effectLst/>
                <a:latin typeface="Times New Roman" pitchFamily="18" charset="0"/>
                <a:ea typeface="Times New Roman"/>
                <a:cs typeface="Times New Roman" pitchFamily="18" charset="0"/>
              </a:rPr>
              <a:t>	The reaction of these explosives is supersonic and generates a high pressure shock wave accompanied by rapid expansion of the reactive products.</a:t>
            </a:r>
          </a:p>
          <a:p>
            <a:pPr algn="just">
              <a:lnSpc>
                <a:spcPct val="150000"/>
              </a:lnSpc>
              <a:spcBef>
                <a:spcPts val="0"/>
              </a:spcBef>
              <a:buNone/>
            </a:pPr>
            <a:r>
              <a:rPr lang="en-US" sz="800" dirty="0" smtClean="0">
                <a:effectLst/>
                <a:latin typeface="Times New Roman" pitchFamily="18" charset="0"/>
                <a:ea typeface="Times New Roman"/>
                <a:cs typeface="Times New Roman" pitchFamily="18" charset="0"/>
              </a:rPr>
              <a:t>	</a:t>
            </a:r>
          </a:p>
          <a:p>
            <a:pPr algn="just">
              <a:lnSpc>
                <a:spcPct val="150000"/>
              </a:lnSpc>
              <a:spcBef>
                <a:spcPts val="0"/>
              </a:spcBef>
              <a:buNone/>
            </a:pPr>
            <a:r>
              <a:rPr lang="en-US" sz="2400" dirty="0">
                <a:latin typeface="Times New Roman" pitchFamily="18" charset="0"/>
                <a:ea typeface="Times New Roman"/>
                <a:cs typeface="Times New Roman" pitchFamily="18" charset="0"/>
              </a:rPr>
              <a:t>	</a:t>
            </a:r>
            <a:r>
              <a:rPr lang="en-US" sz="2400" dirty="0" smtClean="0">
                <a:effectLst/>
                <a:latin typeface="Times New Roman" pitchFamily="18" charset="0"/>
                <a:ea typeface="Times New Roman"/>
                <a:cs typeface="Times New Roman" pitchFamily="18" charset="0"/>
              </a:rPr>
              <a:t>Examples:</a:t>
            </a:r>
          </a:p>
          <a:p>
            <a:pPr algn="just">
              <a:lnSpc>
                <a:spcPct val="150000"/>
              </a:lnSpc>
              <a:spcBef>
                <a:spcPts val="0"/>
              </a:spcBef>
              <a:buNone/>
            </a:pPr>
            <a:r>
              <a:rPr lang="en-US" sz="2400" dirty="0" smtClean="0">
                <a:latin typeface="Times New Roman" pitchFamily="18" charset="0"/>
                <a:cs typeface="Times New Roman" pitchFamily="18" charset="0"/>
              </a:rPr>
              <a:t>	Trinitrotoluene (</a:t>
            </a:r>
            <a:r>
              <a:rPr lang="en-US" sz="2400" dirty="0" smtClean="0">
                <a:effectLst/>
                <a:latin typeface="Times New Roman" pitchFamily="18" charset="0"/>
                <a:ea typeface="Times New Roman"/>
                <a:cs typeface="Times New Roman" pitchFamily="18" charset="0"/>
              </a:rPr>
              <a:t>TNT);</a:t>
            </a:r>
          </a:p>
          <a:p>
            <a:pPr algn="just">
              <a:lnSpc>
                <a:spcPct val="150000"/>
              </a:lnSpc>
              <a:spcBef>
                <a:spcPts val="0"/>
              </a:spcBef>
              <a:buNone/>
            </a:pPr>
            <a:r>
              <a:rPr lang="en-US" sz="2400" dirty="0">
                <a:latin typeface="Times New Roman" pitchFamily="18" charset="0"/>
                <a:ea typeface="Times New Roman"/>
                <a:cs typeface="Times New Roman" pitchFamily="18" charset="0"/>
              </a:rPr>
              <a:t>	</a:t>
            </a:r>
            <a:r>
              <a:rPr lang="en-US" sz="2400" dirty="0" err="1">
                <a:latin typeface="Times New Roman" pitchFamily="18" charset="0"/>
                <a:cs typeface="Times New Roman" pitchFamily="18" charset="0"/>
              </a:rPr>
              <a:t>Pentaerythritol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tetranitrate</a:t>
            </a:r>
            <a:r>
              <a:rPr lang="en-US" sz="2400" dirty="0">
                <a:latin typeface="Times New Roman" pitchFamily="18" charset="0"/>
                <a:cs typeface="Times New Roman" pitchFamily="18" charset="0"/>
              </a:rPr>
              <a:t> (PETN)</a:t>
            </a:r>
          </a:p>
          <a:p>
            <a:pPr algn="just">
              <a:lnSpc>
                <a:spcPct val="150000"/>
              </a:lnSpc>
              <a:spcBef>
                <a:spcPts val="0"/>
              </a:spcBef>
              <a:buNone/>
            </a:pPr>
            <a:r>
              <a:rPr lang="en-US" sz="2400" dirty="0" smtClean="0">
                <a:latin typeface="Times New Roman" pitchFamily="18" charset="0"/>
                <a:ea typeface="Times New Roman"/>
                <a:cs typeface="Times New Roman" pitchFamily="18" charset="0"/>
              </a:rPr>
              <a:t>	N</a:t>
            </a:r>
            <a:r>
              <a:rPr lang="en-US" sz="2400" dirty="0" smtClean="0">
                <a:effectLst/>
                <a:latin typeface="Times New Roman" pitchFamily="18" charset="0"/>
                <a:ea typeface="Times New Roman"/>
                <a:cs typeface="Times New Roman" pitchFamily="18" charset="0"/>
              </a:rPr>
              <a:t>itroglycerin, and</a:t>
            </a:r>
          </a:p>
          <a:p>
            <a:pPr algn="just">
              <a:lnSpc>
                <a:spcPct val="150000"/>
              </a:lnSpc>
              <a:spcBef>
                <a:spcPts val="0"/>
              </a:spcBef>
              <a:buNone/>
            </a:pPr>
            <a:r>
              <a:rPr lang="en-US" sz="2400" dirty="0" smtClean="0">
                <a:latin typeface="Times New Roman" pitchFamily="18" charset="0"/>
                <a:ea typeface="Times New Roman"/>
                <a:cs typeface="Times New Roman" pitchFamily="18" charset="0"/>
              </a:rPr>
              <a:t>	D</a:t>
            </a:r>
            <a:r>
              <a:rPr lang="en-US" sz="2400" dirty="0" smtClean="0">
                <a:effectLst/>
                <a:latin typeface="Times New Roman" pitchFamily="18" charset="0"/>
                <a:ea typeface="Times New Roman"/>
                <a:cs typeface="Times New Roman" pitchFamily="18" charset="0"/>
              </a:rPr>
              <a:t>ynamites.</a:t>
            </a:r>
          </a:p>
        </p:txBody>
      </p:sp>
    </p:spTree>
    <p:extLst>
      <p:ext uri="{BB962C8B-B14F-4D97-AF65-F5344CB8AC3E}">
        <p14:creationId xmlns:p14="http://schemas.microsoft.com/office/powerpoint/2010/main" val="422586119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2001"/>
            <a:ext cx="5867400" cy="533399"/>
          </a:xfrm>
        </p:spPr>
        <p:txBody>
          <a:bodyPr>
            <a:normAutofit/>
          </a:bodyPr>
          <a:lstStyle/>
          <a:p>
            <a:r>
              <a:rPr lang="en-US" sz="2400" dirty="0">
                <a:latin typeface="Times New Roman" pitchFamily="18" charset="0"/>
                <a:cs typeface="Times New Roman" pitchFamily="18" charset="0"/>
              </a:rPr>
              <a:t>Inserting detonators into </a:t>
            </a:r>
            <a:r>
              <a:rPr lang="en-US" sz="2400" dirty="0" smtClean="0">
                <a:latin typeface="Times New Roman" pitchFamily="18" charset="0"/>
                <a:cs typeface="Times New Roman" pitchFamily="18" charset="0"/>
              </a:rPr>
              <a:t>Explosives - Priming</a:t>
            </a:r>
            <a:endParaRPr lang="en-US" sz="2400" dirty="0">
              <a:latin typeface="Times New Roman" pitchFamily="18" charset="0"/>
              <a:cs typeface="Times New Roman" pitchFamily="18" charset="0"/>
            </a:endParaRPr>
          </a:p>
        </p:txBody>
      </p:sp>
      <p:pic>
        <p:nvPicPr>
          <p:cNvPr id="4" name="Picture 3" descr="https://upload.wikimedia.org/wikipedia/commons/thumb/6/6d/Eod2.jpg/250px-Eod2.jpg">
            <a:hlinkClick r:id="rId2"/>
          </p:cNvPr>
          <p:cNvPicPr/>
          <p:nvPr/>
        </p:nvPicPr>
        <p:blipFill>
          <a:blip r:embed="rId3" cstate="print"/>
          <a:srcRect/>
          <a:stretch>
            <a:fillRect/>
          </a:stretch>
        </p:blipFill>
        <p:spPr bwMode="auto">
          <a:xfrm>
            <a:off x="1295400" y="1447800"/>
            <a:ext cx="6324600" cy="3581400"/>
          </a:xfrm>
          <a:prstGeom prst="rect">
            <a:avLst/>
          </a:prstGeom>
          <a:noFill/>
          <a:ln w="9525">
            <a:noFill/>
            <a:miter lim="800000"/>
            <a:headEnd/>
            <a:tailEnd/>
          </a:ln>
        </p:spPr>
      </p:pic>
      <p:sp>
        <p:nvSpPr>
          <p:cNvPr id="5" name="Title 1"/>
          <p:cNvSpPr txBox="1">
            <a:spLocks/>
          </p:cNvSpPr>
          <p:nvPr/>
        </p:nvSpPr>
        <p:spPr>
          <a:xfrm>
            <a:off x="1524000" y="5181600"/>
            <a:ext cx="5867400" cy="533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Times New Roman" pitchFamily="18" charset="0"/>
                <a:cs typeface="Times New Roman" pitchFamily="18" charset="0"/>
              </a:rPr>
              <a:t>Trinitrotoluene </a:t>
            </a:r>
            <a:r>
              <a:rPr lang="en-US" sz="2400" dirty="0">
                <a:latin typeface="Times New Roman" pitchFamily="18" charset="0"/>
                <a:cs typeface="Times New Roman" pitchFamily="18" charset="0"/>
              </a:rPr>
              <a:t>(</a:t>
            </a:r>
            <a:r>
              <a:rPr lang="en-US" sz="2400" dirty="0">
                <a:latin typeface="Times New Roman" pitchFamily="18" charset="0"/>
                <a:ea typeface="Times New Roman"/>
                <a:cs typeface="Times New Roman" pitchFamily="18" charset="0"/>
              </a:rPr>
              <a:t>TNT</a:t>
            </a:r>
            <a:r>
              <a:rPr lang="en-US" sz="2400" dirty="0" smtClean="0">
                <a:latin typeface="Times New Roman" pitchFamily="18" charset="0"/>
                <a:ea typeface="Times New Roman"/>
                <a:cs typeface="Times New Roman" pitchFamily="18" charset="0"/>
              </a:rPr>
              <a:t>) High Explosives</a:t>
            </a:r>
            <a:endParaRPr lang="en-US" sz="2400" dirty="0">
              <a:latin typeface="Times New Roman" pitchFamily="18" charset="0"/>
              <a:cs typeface="Times New Roman" pitchFamily="18" charset="0"/>
            </a:endParaRPr>
          </a:p>
        </p:txBody>
      </p:sp>
      <p:sp>
        <p:nvSpPr>
          <p:cNvPr id="3" name="Rectangle 2"/>
          <p:cNvSpPr/>
          <p:nvPr/>
        </p:nvSpPr>
        <p:spPr>
          <a:xfrm>
            <a:off x="3422550" y="3244334"/>
            <a:ext cx="2298899" cy="369332"/>
          </a:xfrm>
          <a:prstGeom prst="rect">
            <a:avLst/>
          </a:prstGeom>
        </p:spPr>
        <p:txBody>
          <a:bodyPr wrap="none">
            <a:spAutoFit/>
          </a:bodyPr>
          <a:lstStyle/>
          <a:p>
            <a:r>
              <a:rPr lang="en-US" dirty="0">
                <a:latin typeface="Times New Roman" pitchFamily="18" charset="0"/>
                <a:cs typeface="Times New Roman" pitchFamily="18" charset="0"/>
              </a:rPr>
              <a:t>Trinitrotoluene (</a:t>
            </a:r>
            <a:r>
              <a:rPr lang="en-US" dirty="0">
                <a:latin typeface="Times New Roman" pitchFamily="18" charset="0"/>
                <a:ea typeface="Times New Roman"/>
                <a:cs typeface="Times New Roman" pitchFamily="18" charset="0"/>
              </a:rPr>
              <a:t>TNT);</a:t>
            </a:r>
            <a:endParaRPr lang="en-US" dirty="0"/>
          </a:p>
        </p:txBody>
      </p:sp>
    </p:spTree>
    <p:extLst>
      <p:ext uri="{BB962C8B-B14F-4D97-AF65-F5344CB8AC3E}">
        <p14:creationId xmlns:p14="http://schemas.microsoft.com/office/powerpoint/2010/main" val="1427074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1040"/>
            <a:ext cx="7162800" cy="725760"/>
          </a:xfrm>
        </p:spPr>
        <p:txBody>
          <a:bodyPr>
            <a:noAutofit/>
          </a:bodyPr>
          <a:lstStyle/>
          <a:p>
            <a:pPr algn="l"/>
            <a:r>
              <a:rPr lang="en-GB" sz="2400" dirty="0" smtClean="0">
                <a:latin typeface="Times New Roman" pitchFamily="18" charset="0"/>
                <a:cs typeface="Times New Roman" pitchFamily="18" charset="0"/>
              </a:rPr>
              <a:t>Charging Explosives – Placing Explosives in Blast-holes</a:t>
            </a:r>
            <a:endParaRPr lang="en-GB" sz="2400"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D5733ECA-E07C-4913-90BC-8B87C20A1234}" type="slidenum">
              <a:rPr lang="en-US" smtClean="0"/>
              <a:pPr/>
              <a:t>45</a:t>
            </a:fld>
            <a:endParaRPr lang="en-US"/>
          </a:p>
        </p:txBody>
      </p:sp>
      <p:pic>
        <p:nvPicPr>
          <p:cNvPr id="1028" name="Picture 4" descr="http://0.static.wix.com/media/28823c_d46f5d09f20e966d955ffe871f7bf699.jpg_1024"/>
          <p:cNvPicPr>
            <a:picLocks noChangeAspect="1" noChangeArrowheads="1"/>
          </p:cNvPicPr>
          <p:nvPr/>
        </p:nvPicPr>
        <p:blipFill>
          <a:blip r:embed="rId2" cstate="print"/>
          <a:srcRect/>
          <a:stretch>
            <a:fillRect/>
          </a:stretch>
        </p:blipFill>
        <p:spPr bwMode="auto">
          <a:xfrm>
            <a:off x="1066800" y="1009650"/>
            <a:ext cx="6172200" cy="4629150"/>
          </a:xfrm>
          <a:prstGeom prst="rect">
            <a:avLst/>
          </a:prstGeom>
          <a:noFill/>
        </p:spPr>
      </p:pic>
    </p:spTree>
    <p:extLst>
      <p:ext uri="{BB962C8B-B14F-4D97-AF65-F5344CB8AC3E}">
        <p14:creationId xmlns:p14="http://schemas.microsoft.com/office/powerpoint/2010/main" val="341424596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33400"/>
            <a:ext cx="6553200" cy="914400"/>
          </a:xfrm>
        </p:spPr>
        <p:txBody>
          <a:bodyPr>
            <a:noAutofit/>
          </a:bodyPr>
          <a:lstStyle/>
          <a:p>
            <a:pPr algn="ctr">
              <a:spcBef>
                <a:spcPts val="0"/>
              </a:spcBef>
              <a:buNone/>
            </a:pPr>
            <a:r>
              <a:rPr lang="en-US" sz="2400" dirty="0" smtClean="0">
                <a:effectLst/>
                <a:latin typeface="Times New Roman" pitchFamily="18" charset="0"/>
                <a:ea typeface="Times New Roman"/>
                <a:cs typeface="Times New Roman" pitchFamily="18" charset="0"/>
              </a:rPr>
              <a:t>Low explosives (deflagrating</a:t>
            </a:r>
            <a:r>
              <a:rPr lang="en-US" sz="2400" dirty="0" smtClean="0">
                <a:latin typeface="Times New Roman" pitchFamily="18" charset="0"/>
                <a:ea typeface="Times New Roman"/>
                <a:cs typeface="Times New Roman" pitchFamily="18" charset="0"/>
              </a:rPr>
              <a:t>)</a:t>
            </a:r>
            <a:r>
              <a:rPr lang="en-US" sz="2400" dirty="0" smtClean="0">
                <a:effectLst/>
                <a:latin typeface="Times New Roman" pitchFamily="18" charset="0"/>
                <a:ea typeface="Times New Roman"/>
                <a:cs typeface="Times New Roman" pitchFamily="18" charset="0"/>
              </a:rPr>
              <a:t>: -  VOD &lt; 2000 m/</a:t>
            </a:r>
            <a:r>
              <a:rPr lang="en-US" sz="2400" dirty="0" smtClean="0">
                <a:latin typeface="Times New Roman" pitchFamily="18" charset="0"/>
                <a:ea typeface="Times New Roman"/>
                <a:cs typeface="Times New Roman" pitchFamily="18" charset="0"/>
              </a:rPr>
              <a:t>s</a:t>
            </a:r>
          </a:p>
          <a:p>
            <a:pPr algn="ctr">
              <a:spcBef>
                <a:spcPts val="0"/>
              </a:spcBef>
              <a:buNone/>
            </a:pPr>
            <a:r>
              <a:rPr lang="en-US" sz="2400" dirty="0" smtClean="0">
                <a:latin typeface="Times New Roman" pitchFamily="18" charset="0"/>
                <a:ea typeface="Times New Roman"/>
                <a:cs typeface="Times New Roman" pitchFamily="18" charset="0"/>
              </a:rPr>
              <a:t>e.g. Gun powder and fireworks</a:t>
            </a:r>
          </a:p>
        </p:txBody>
      </p:sp>
      <p:pic>
        <p:nvPicPr>
          <p:cNvPr id="3074" name="Picture 2" descr="http://www.anton-paar.com/fileadmin/images/Applications/explosiv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306" y="1433357"/>
            <a:ext cx="5734694" cy="420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1925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133600" y="609600"/>
            <a:ext cx="4876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Times New Roman" pitchFamily="18" charset="0"/>
                <a:cs typeface="Times New Roman" pitchFamily="18" charset="0"/>
              </a:rPr>
              <a:t>Mining Explosives</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4" y="1295400"/>
            <a:ext cx="632480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78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772400" cy="4191000"/>
          </a:xfrm>
        </p:spPr>
        <p:txBody>
          <a:bodyPr>
            <a:noAutofit/>
          </a:bodyPr>
          <a:lstStyle/>
          <a:p>
            <a:pPr marL="0" indent="0">
              <a:spcBef>
                <a:spcPts val="0"/>
              </a:spcBef>
              <a:buNone/>
            </a:pPr>
            <a:r>
              <a:rPr lang="en-US" sz="2400" dirty="0" smtClean="0">
                <a:solidFill>
                  <a:srgbClr val="FF0000"/>
                </a:solidFill>
                <a:effectLst/>
                <a:latin typeface="Times New Roman" pitchFamily="18" charset="0"/>
                <a:ea typeface="Times New Roman"/>
                <a:cs typeface="Times New Roman" pitchFamily="18" charset="0"/>
              </a:rPr>
              <a:t>Blasting agents: </a:t>
            </a:r>
          </a:p>
          <a:p>
            <a:pPr marL="0" indent="0">
              <a:spcBef>
                <a:spcPts val="0"/>
              </a:spcBef>
              <a:buNone/>
            </a:pPr>
            <a:endParaRPr lang="en-US" sz="800" dirty="0" smtClean="0">
              <a:effectLst/>
              <a:latin typeface="Times New Roman" pitchFamily="18" charset="0"/>
              <a:ea typeface="Times New Roman"/>
              <a:cs typeface="Times New Roman" pitchFamily="18" charset="0"/>
            </a:endParaRPr>
          </a:p>
          <a:p>
            <a:pPr marL="0" indent="0">
              <a:spcBef>
                <a:spcPts val="0"/>
              </a:spcBef>
              <a:buNone/>
            </a:pPr>
            <a:r>
              <a:rPr lang="en-US" sz="2400" dirty="0" smtClean="0">
                <a:effectLst/>
                <a:latin typeface="Times New Roman" pitchFamily="18" charset="0"/>
                <a:ea typeface="Times New Roman"/>
                <a:cs typeface="Times New Roman" pitchFamily="18" charset="0"/>
              </a:rPr>
              <a:t>A blasting agent consists primarily of inorganic nitrates and carbonaceous fuels, and may contain additional non-explosive substances such as powdered aluminum. </a:t>
            </a:r>
          </a:p>
          <a:p>
            <a:pPr marL="0" indent="0">
              <a:spcBef>
                <a:spcPts val="0"/>
              </a:spcBef>
              <a:buNone/>
            </a:pPr>
            <a:endParaRPr lang="en-US" sz="800" dirty="0" smtClean="0">
              <a:effectLst/>
              <a:latin typeface="Times New Roman" pitchFamily="18" charset="0"/>
              <a:ea typeface="Times New Roman"/>
              <a:cs typeface="Times New Roman" pitchFamily="18" charset="0"/>
            </a:endParaRPr>
          </a:p>
          <a:p>
            <a:pPr marL="0" indent="0">
              <a:spcBef>
                <a:spcPts val="0"/>
              </a:spcBef>
              <a:buNone/>
            </a:pPr>
            <a:r>
              <a:rPr lang="en-US" sz="2400" dirty="0" smtClean="0">
                <a:effectLst/>
                <a:latin typeface="Times New Roman" pitchFamily="18" charset="0"/>
                <a:ea typeface="Times New Roman"/>
                <a:cs typeface="Times New Roman" pitchFamily="18" charset="0"/>
              </a:rPr>
              <a:t>Blasting agents include:</a:t>
            </a:r>
          </a:p>
          <a:p>
            <a:pPr marL="0" indent="0">
              <a:spcBef>
                <a:spcPts val="0"/>
              </a:spcBef>
              <a:buNone/>
            </a:pPr>
            <a:endParaRPr lang="en-US" sz="800" dirty="0" smtClean="0">
              <a:effectLst/>
              <a:latin typeface="Times New Roman" pitchFamily="18" charset="0"/>
              <a:ea typeface="Times New Roman"/>
              <a:cs typeface="Times New Roman" pitchFamily="18" charset="0"/>
            </a:endParaRPr>
          </a:p>
          <a:p>
            <a:pPr>
              <a:spcBef>
                <a:spcPts val="0"/>
              </a:spcBef>
              <a:buFont typeface="Wingdings" pitchFamily="2" charset="2"/>
              <a:buChar char="§"/>
            </a:pPr>
            <a:r>
              <a:rPr lang="en-US" sz="2400" dirty="0" smtClean="0">
                <a:latin typeface="Times New Roman" pitchFamily="18" charset="0"/>
                <a:ea typeface="Times New Roman"/>
                <a:cs typeface="Times New Roman" pitchFamily="18" charset="0"/>
              </a:rPr>
              <a:t>Ammonium nitrate fuel oil (ANFO)</a:t>
            </a:r>
          </a:p>
          <a:p>
            <a:pPr>
              <a:spcBef>
                <a:spcPts val="0"/>
              </a:spcBef>
              <a:buFont typeface="Wingdings" pitchFamily="2" charset="2"/>
              <a:buChar char="§"/>
            </a:pPr>
            <a:r>
              <a:rPr lang="en-US" sz="2400" dirty="0" smtClean="0">
                <a:effectLst/>
                <a:latin typeface="Times New Roman" pitchFamily="18" charset="0"/>
                <a:ea typeface="Times New Roman"/>
                <a:cs typeface="Times New Roman" pitchFamily="18" charset="0"/>
              </a:rPr>
              <a:t>Bulk emulsions</a:t>
            </a:r>
          </a:p>
          <a:p>
            <a:pPr>
              <a:spcBef>
                <a:spcPts val="0"/>
              </a:spcBef>
              <a:buFont typeface="Wingdings" pitchFamily="2" charset="2"/>
              <a:buChar char="§"/>
            </a:pPr>
            <a:r>
              <a:rPr lang="en-US" sz="2400" dirty="0" smtClean="0">
                <a:latin typeface="Times New Roman" pitchFamily="18" charset="0"/>
                <a:ea typeface="Times New Roman"/>
                <a:cs typeface="Times New Roman" pitchFamily="18" charset="0"/>
              </a:rPr>
              <a:t>Slurries</a:t>
            </a:r>
          </a:p>
          <a:p>
            <a:pPr>
              <a:spcBef>
                <a:spcPts val="0"/>
              </a:spcBef>
              <a:buFont typeface="Wingdings" pitchFamily="2" charset="2"/>
              <a:buChar char="§"/>
            </a:pPr>
            <a:r>
              <a:rPr lang="en-US" sz="2400" dirty="0" smtClean="0">
                <a:effectLst/>
                <a:latin typeface="Times New Roman" pitchFamily="18" charset="0"/>
                <a:ea typeface="Times New Roman"/>
                <a:cs typeface="Times New Roman" pitchFamily="18" charset="0"/>
              </a:rPr>
              <a:t>Water gels</a:t>
            </a:r>
          </a:p>
          <a:p>
            <a:pPr marL="0" indent="0">
              <a:spcBef>
                <a:spcPts val="0"/>
              </a:spcBef>
              <a:buNone/>
            </a:pPr>
            <a:endParaRPr lang="en-US" sz="2800" dirty="0">
              <a:latin typeface="Arial" pitchFamily="34" charset="0"/>
              <a:ea typeface="Times New Roman"/>
              <a:cs typeface="Arial" pitchFamily="34" charset="0"/>
            </a:endParaRPr>
          </a:p>
        </p:txBody>
      </p:sp>
    </p:spTree>
    <p:extLst>
      <p:ext uri="{BB962C8B-B14F-4D97-AF65-F5344CB8AC3E}">
        <p14:creationId xmlns:p14="http://schemas.microsoft.com/office/powerpoint/2010/main" val="34360209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0200" y="304800"/>
            <a:ext cx="1981200" cy="431799"/>
          </a:xfrm>
        </p:spPr>
        <p:txBody>
          <a:bodyPr>
            <a:noAutofit/>
          </a:bodyPr>
          <a:lstStyle/>
          <a:p>
            <a:r>
              <a:rPr lang="en-US" sz="2400" dirty="0" smtClean="0">
                <a:latin typeface="Times New Roman" pitchFamily="18" charset="0"/>
                <a:cs typeface="Times New Roman" pitchFamily="18" charset="0"/>
              </a:rPr>
              <a:t>ANFO</a:t>
            </a:r>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228600"/>
            <a:ext cx="1981200" cy="457200"/>
          </a:xfrm>
        </p:spPr>
        <p:txBody>
          <a:bodyPr>
            <a:noAutofit/>
          </a:bodyPr>
          <a:lstStyle/>
          <a:p>
            <a:r>
              <a:rPr lang="en-US" sz="2400" dirty="0" smtClean="0">
                <a:solidFill>
                  <a:schemeClr val="tx1"/>
                </a:solidFill>
                <a:latin typeface="Times New Roman" pitchFamily="18" charset="0"/>
                <a:cs typeface="Times New Roman" pitchFamily="18" charset="0"/>
              </a:rPr>
              <a:t>Emulsion</a:t>
            </a:r>
            <a:endParaRPr lang="en-US" sz="2400" dirty="0">
              <a:solidFill>
                <a:schemeClr val="tx1"/>
              </a:solidFill>
              <a:latin typeface="Times New Roman" pitchFamily="18" charset="0"/>
              <a:cs typeface="Times New Roman" pitchFamily="18" charset="0"/>
            </a:endParaRPr>
          </a:p>
        </p:txBody>
      </p:sp>
      <p:pic>
        <p:nvPicPr>
          <p:cNvPr id="4098" name="Picture 2" descr="Image result for bulk emulsion explosiv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94" y="609600"/>
            <a:ext cx="3512706" cy="24947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ulk emulsion explosive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85800"/>
            <a:ext cx="3908924"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bulk emulsion explosive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bulk emulsion explosives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Image result for bulk emulsion explosives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657600"/>
            <a:ext cx="3108960" cy="2220686"/>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5486400" y="3276600"/>
            <a:ext cx="19812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itchFamily="18" charset="0"/>
                <a:cs typeface="Times New Roman" pitchFamily="18" charset="0"/>
              </a:rPr>
              <a:t>Slurries</a:t>
            </a:r>
            <a:endParaRPr lang="en-US" sz="2400" dirty="0">
              <a:solidFill>
                <a:schemeClr val="tx1"/>
              </a:solidFill>
              <a:latin typeface="Times New Roman" pitchFamily="18" charset="0"/>
              <a:cs typeface="Times New Roman" pitchFamily="18" charset="0"/>
            </a:endParaRPr>
          </a:p>
        </p:txBody>
      </p:sp>
      <p:pic>
        <p:nvPicPr>
          <p:cNvPr id="4107" name="Picture 11" descr="C:\Users\kangwa\Documents\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22" y="3657600"/>
            <a:ext cx="3678278"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1143000" y="3276600"/>
            <a:ext cx="19812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itchFamily="18" charset="0"/>
                <a:cs typeface="Times New Roman" pitchFamily="18" charset="0"/>
              </a:rPr>
              <a:t>Water gels</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03739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2057400"/>
            <a:ext cx="3124200" cy="914400"/>
          </a:xfrm>
        </p:spPr>
        <p:txBody>
          <a:bodyPr>
            <a:normAutofit/>
          </a:bodyPr>
          <a:lstStyle/>
          <a:p>
            <a:pPr algn="l"/>
            <a:r>
              <a:rPr lang="en-US" sz="2400" b="1" dirty="0" smtClean="0">
                <a:solidFill>
                  <a:schemeClr val="tx1"/>
                </a:solidFill>
                <a:latin typeface="Times New Roman" pitchFamily="18" charset="0"/>
                <a:cs typeface="Times New Roman" pitchFamily="18" charset="0"/>
              </a:rPr>
              <a:t>Blasting Terminology</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95031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latin typeface="Times New Roman" pitchFamily="18" charset="0"/>
                <a:cs typeface="Times New Roman" pitchFamily="18" charset="0"/>
              </a:rPr>
              <a:t>Basic Blasting Theory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592196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90550"/>
            <a:ext cx="4953000" cy="552450"/>
          </a:xfrm>
        </p:spPr>
        <p:txBody>
          <a:bodyPr/>
          <a:lstStyle/>
          <a:p>
            <a:pPr>
              <a:defRPr/>
            </a:pPr>
            <a:r>
              <a:rPr lang="en-GB" sz="2800" dirty="0" smtClean="0">
                <a:latin typeface="Times New Roman" pitchFamily="18" charset="0"/>
                <a:cs typeface="Times New Roman" pitchFamily="18" charset="0"/>
              </a:rPr>
              <a:t>Detonation of an explosive</a:t>
            </a:r>
            <a:endParaRPr lang="en-GB" sz="2800" dirty="0">
              <a:latin typeface="Times New Roman" pitchFamily="18" charset="0"/>
              <a:cs typeface="Times New Roman" pitchFamily="18" charset="0"/>
            </a:endParaRPr>
          </a:p>
        </p:txBody>
      </p:sp>
      <p:sp>
        <p:nvSpPr>
          <p:cNvPr id="5" name="Rectangle 4"/>
          <p:cNvSpPr/>
          <p:nvPr/>
        </p:nvSpPr>
        <p:spPr>
          <a:xfrm>
            <a:off x="457200" y="1066800"/>
            <a:ext cx="7848600" cy="3539430"/>
          </a:xfrm>
          <a:prstGeom prst="rect">
            <a:avLst/>
          </a:prstGeom>
        </p:spPr>
        <p:txBody>
          <a:bodyPr wrap="square">
            <a:spAutoFit/>
          </a:bodyPr>
          <a:lstStyle/>
          <a:p>
            <a:pPr algn="just">
              <a:defRPr/>
            </a:pPr>
            <a:r>
              <a:rPr lang="en-GB" sz="2400" dirty="0">
                <a:latin typeface="Times New Roman" pitchFamily="18" charset="0"/>
                <a:cs typeface="Times New Roman" pitchFamily="18" charset="0"/>
              </a:rPr>
              <a:t>When an explosive detonates in a blast </a:t>
            </a:r>
            <a:r>
              <a:rPr lang="en-GB" sz="2400" dirty="0" smtClean="0">
                <a:latin typeface="Times New Roman" pitchFamily="18" charset="0"/>
                <a:cs typeface="Times New Roman" pitchFamily="18" charset="0"/>
              </a:rPr>
              <a:t>hole, </a:t>
            </a:r>
            <a:r>
              <a:rPr lang="en-GB" sz="2400" dirty="0">
                <a:latin typeface="Times New Roman" pitchFamily="18" charset="0"/>
                <a:cs typeface="Times New Roman" pitchFamily="18" charset="0"/>
              </a:rPr>
              <a:t>it rapidly transforms into gases at very high temperature and </a:t>
            </a:r>
            <a:r>
              <a:rPr lang="en-GB" sz="2400" dirty="0" smtClean="0">
                <a:latin typeface="Times New Roman" pitchFamily="18" charset="0"/>
                <a:cs typeface="Times New Roman" pitchFamily="18" charset="0"/>
              </a:rPr>
              <a:t>pressure - </a:t>
            </a:r>
            <a:r>
              <a:rPr lang="en-US" sz="2400" dirty="0">
                <a:solidFill>
                  <a:srgbClr val="C00000"/>
                </a:solidFill>
                <a:latin typeface="Times New Roman" pitchFamily="18" charset="0"/>
                <a:cs typeface="Times New Roman" pitchFamily="18" charset="0"/>
              </a:rPr>
              <a:t>exothermic reaction </a:t>
            </a:r>
          </a:p>
          <a:p>
            <a:pPr algn="just">
              <a:defRPr/>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chemical reactions take place </a:t>
            </a:r>
            <a:r>
              <a:rPr lang="en-GB" sz="2400" dirty="0" smtClean="0">
                <a:latin typeface="Times New Roman" pitchFamily="18" charset="0"/>
                <a:cs typeface="Times New Roman" pitchFamily="18" charset="0"/>
              </a:rPr>
              <a:t>and travels </a:t>
            </a:r>
            <a:r>
              <a:rPr lang="en-GB" sz="2400" dirty="0">
                <a:latin typeface="Times New Roman" pitchFamily="18" charset="0"/>
                <a:cs typeface="Times New Roman" pitchFamily="18" charset="0"/>
              </a:rPr>
              <a:t>along the explosive column faster than the acoustic </a:t>
            </a:r>
            <a:r>
              <a:rPr lang="en-GB" sz="2400" dirty="0" smtClean="0">
                <a:latin typeface="Times New Roman" pitchFamily="18" charset="0"/>
                <a:cs typeface="Times New Roman" pitchFamily="18" charset="0"/>
              </a:rPr>
              <a:t>velocity.</a:t>
            </a:r>
          </a:p>
          <a:p>
            <a:r>
              <a:rPr lang="en-US" sz="2400" dirty="0" smtClean="0">
                <a:latin typeface="Times New Roman" pitchFamily="18" charset="0"/>
                <a:cs typeface="Times New Roman" pitchFamily="18" charset="0"/>
              </a:rPr>
              <a:t>- Chapman-</a:t>
            </a:r>
            <a:r>
              <a:rPr lang="en-US" sz="2400" dirty="0" err="1" smtClean="0">
                <a:latin typeface="Times New Roman" pitchFamily="18" charset="0"/>
                <a:cs typeface="Times New Roman" pitchFamily="18" charset="0"/>
              </a:rPr>
              <a:t>Jouget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(C-J) process.</a:t>
            </a:r>
          </a:p>
          <a:p>
            <a:endParaRPr lang="en-US" sz="800" dirty="0" smtClean="0">
              <a:latin typeface="Times New Roman" pitchFamily="18" charset="0"/>
              <a:cs typeface="Times New Roman" pitchFamily="18" charset="0"/>
            </a:endParaRPr>
          </a:p>
          <a:p>
            <a:pPr marL="457200" indent="-457200" algn="just">
              <a:buFont typeface="Wingdings" pitchFamily="2" charset="2"/>
              <a:buChar char="§"/>
              <a:defRPr/>
            </a:pPr>
            <a:r>
              <a:rPr lang="en-GB" sz="2400" dirty="0" smtClean="0">
                <a:latin typeface="Times New Roman" pitchFamily="18" charset="0"/>
                <a:cs typeface="Times New Roman" pitchFamily="18" charset="0"/>
              </a:rPr>
              <a:t>Creates a </a:t>
            </a:r>
            <a:r>
              <a:rPr lang="en-GB" sz="2400" dirty="0">
                <a:latin typeface="Times New Roman" pitchFamily="18" charset="0"/>
                <a:cs typeface="Times New Roman" pitchFamily="18" charset="0"/>
              </a:rPr>
              <a:t>shock </a:t>
            </a:r>
            <a:r>
              <a:rPr lang="en-GB" sz="2400" dirty="0" smtClean="0">
                <a:latin typeface="Times New Roman" pitchFamily="18" charset="0"/>
                <a:cs typeface="Times New Roman" pitchFamily="18" charset="0"/>
              </a:rPr>
              <a:t>condition</a:t>
            </a:r>
            <a:endParaRPr lang="en-GB" sz="2400" dirty="0">
              <a:latin typeface="Times New Roman" pitchFamily="18" charset="0"/>
              <a:cs typeface="Times New Roman" pitchFamily="18" charset="0"/>
            </a:endParaRPr>
          </a:p>
          <a:p>
            <a:pPr marL="457200" indent="-457200" algn="just">
              <a:buFont typeface="Wingdings" pitchFamily="2" charset="2"/>
              <a:buChar char="§"/>
              <a:defRPr/>
            </a:pPr>
            <a:r>
              <a:rPr lang="en-GB" sz="2400" dirty="0" smtClean="0">
                <a:latin typeface="Times New Roman" pitchFamily="18" charset="0"/>
                <a:cs typeface="Times New Roman" pitchFamily="18" charset="0"/>
              </a:rPr>
              <a:t>Shock </a:t>
            </a:r>
            <a:r>
              <a:rPr lang="en-GB" sz="2400" dirty="0">
                <a:latin typeface="Times New Roman" pitchFamily="18" charset="0"/>
                <a:cs typeface="Times New Roman" pitchFamily="18" charset="0"/>
              </a:rPr>
              <a:t>loading onto the blast hole </a:t>
            </a:r>
            <a:r>
              <a:rPr lang="en-GB" sz="2400" dirty="0" smtClean="0">
                <a:latin typeface="Times New Roman" pitchFamily="18" charset="0"/>
                <a:cs typeface="Times New Roman" pitchFamily="18" charset="0"/>
              </a:rPr>
              <a:t>wall</a:t>
            </a:r>
          </a:p>
          <a:p>
            <a:pPr marL="457200" indent="-457200" algn="just">
              <a:buFont typeface="Wingdings" pitchFamily="2" charset="2"/>
              <a:buChar char="§"/>
              <a:defRPr/>
            </a:pPr>
            <a:r>
              <a:rPr lang="en-GB" sz="2400" dirty="0" smtClean="0">
                <a:latin typeface="Times New Roman" pitchFamily="18" charset="0"/>
                <a:cs typeface="Times New Roman" pitchFamily="18" charset="0"/>
              </a:rPr>
              <a:t>Result in compressive stresses and </a:t>
            </a:r>
            <a:r>
              <a:rPr lang="en-GB" sz="2400" dirty="0">
                <a:latin typeface="Times New Roman" pitchFamily="18" charset="0"/>
                <a:cs typeface="Times New Roman" pitchFamily="18" charset="0"/>
              </a:rPr>
              <a:t>crush the </a:t>
            </a:r>
            <a:r>
              <a:rPr lang="en-GB" sz="2400" dirty="0" smtClean="0">
                <a:latin typeface="Times New Roman" pitchFamily="18" charset="0"/>
                <a:cs typeface="Times New Roman" pitchFamily="18" charset="0"/>
              </a:rPr>
              <a:t>rock</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1486927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ui_3_10_0_1_1452505801763_841" descr="detonation wave is a shock wave in a reacting (explosive) material ..."/>
          <p:cNvPicPr/>
          <p:nvPr/>
        </p:nvPicPr>
        <p:blipFill>
          <a:blip r:embed="rId2" cstate="print"/>
          <a:srcRect b="3252"/>
          <a:stretch>
            <a:fillRect/>
          </a:stretch>
        </p:blipFill>
        <p:spPr bwMode="auto">
          <a:xfrm>
            <a:off x="1089720" y="838200"/>
            <a:ext cx="7063680" cy="4572000"/>
          </a:xfrm>
          <a:prstGeom prst="rect">
            <a:avLst/>
          </a:prstGeom>
          <a:noFill/>
          <a:ln w="9525">
            <a:noFill/>
            <a:miter lim="800000"/>
            <a:headEnd/>
            <a:tailEnd/>
          </a:ln>
        </p:spPr>
      </p:pic>
    </p:spTree>
    <p:extLst>
      <p:ext uri="{BB962C8B-B14F-4D97-AF65-F5344CB8AC3E}">
        <p14:creationId xmlns:p14="http://schemas.microsoft.com/office/powerpoint/2010/main" val="63757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ui_3_10_0_1_1452505801763_1225" descr="&lt;b&gt;EXPLOSIVES&lt;/b&gt;: Types and Properties | Coal Trading Blog"/>
          <p:cNvPicPr/>
          <p:nvPr/>
        </p:nvPicPr>
        <p:blipFill>
          <a:blip r:embed="rId2" cstate="print"/>
          <a:srcRect/>
          <a:stretch>
            <a:fillRect/>
          </a:stretch>
        </p:blipFill>
        <p:spPr bwMode="auto">
          <a:xfrm>
            <a:off x="1305744" y="990600"/>
            <a:ext cx="7000056" cy="4572000"/>
          </a:xfrm>
          <a:prstGeom prst="rect">
            <a:avLst/>
          </a:prstGeom>
          <a:noFill/>
          <a:ln w="9525">
            <a:noFill/>
            <a:miter lim="800000"/>
            <a:headEnd/>
            <a:tailEnd/>
          </a:ln>
        </p:spPr>
      </p:pic>
    </p:spTree>
    <p:extLst>
      <p:ext uri="{BB962C8B-B14F-4D97-AF65-F5344CB8AC3E}">
        <p14:creationId xmlns:p14="http://schemas.microsoft.com/office/powerpoint/2010/main" val="2583284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6536" y="1295400"/>
            <a:ext cx="7681664" cy="2590800"/>
          </a:xfrm>
        </p:spPr>
        <p:txBody>
          <a:bodyPr>
            <a:normAutofit/>
          </a:bodyPr>
          <a:lstStyle/>
          <a:p>
            <a:pPr algn="l"/>
            <a:r>
              <a:rPr lang="en-US" sz="2400" dirty="0" smtClean="0">
                <a:solidFill>
                  <a:schemeClr val="tx1"/>
                </a:solidFill>
                <a:latin typeface="Times New Roman" pitchFamily="18" charset="0"/>
                <a:cs typeface="Times New Roman" pitchFamily="18" charset="0"/>
              </a:rPr>
              <a:t>The energy liberated in the zone of chemical reaction continuously maintains a high pressure in the shock wave. Thus, detonation is a self-supporting process.</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In an explosive charge, detonation creates an intense mechanical or thermal action</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5925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800600"/>
            <a:ext cx="7924800" cy="1066800"/>
          </a:xfrm>
        </p:spPr>
        <p:txBody>
          <a:bodyPr>
            <a:normAutofit/>
          </a:bodyPr>
          <a:lstStyle/>
          <a:p>
            <a:pPr algn="l">
              <a:lnSpc>
                <a:spcPct val="110000"/>
              </a:lnSpc>
            </a:pPr>
            <a:r>
              <a:rPr lang="en-US" sz="2400" dirty="0" smtClean="0">
                <a:solidFill>
                  <a:schemeClr val="tx1"/>
                </a:solidFill>
                <a:latin typeface="Times New Roman" pitchFamily="18" charset="0"/>
                <a:cs typeface="Times New Roman" pitchFamily="18" charset="0"/>
              </a:rPr>
              <a:t>Diagram of a detonation wave: </a:t>
            </a:r>
            <a:r>
              <a:rPr lang="en-US" sz="2400" i="1" dirty="0" smtClean="0">
                <a:solidFill>
                  <a:schemeClr val="tx1"/>
                </a:solidFill>
                <a:latin typeface="Times New Roman" pitchFamily="18" charset="0"/>
                <a:cs typeface="Times New Roman" pitchFamily="18" charset="0"/>
              </a:rPr>
              <a:t>(A)</a:t>
            </a:r>
            <a:r>
              <a:rPr lang="en-US" sz="2400" dirty="0" smtClean="0">
                <a:solidFill>
                  <a:schemeClr val="tx1"/>
                </a:solidFill>
                <a:latin typeface="Times New Roman" pitchFamily="18" charset="0"/>
                <a:cs typeface="Times New Roman" pitchFamily="18" charset="0"/>
              </a:rPr>
              <a:t> shock wave front. The arrow shows the direction of propagation of the wave.</a:t>
            </a:r>
          </a:p>
          <a:p>
            <a:endParaRPr lang="en-US" dirty="0"/>
          </a:p>
        </p:txBody>
      </p:sp>
      <p:pic>
        <p:nvPicPr>
          <p:cNvPr id="4" name="Picture 3" descr="http://img.tfd.com/ggse/a3/gsed_0001_0008_0_img1527.png"/>
          <p:cNvPicPr/>
          <p:nvPr/>
        </p:nvPicPr>
        <p:blipFill>
          <a:blip r:embed="rId2" cstate="print"/>
          <a:srcRect/>
          <a:stretch>
            <a:fillRect/>
          </a:stretch>
        </p:blipFill>
        <p:spPr bwMode="auto">
          <a:xfrm>
            <a:off x="549756" y="533400"/>
            <a:ext cx="7679844" cy="4267200"/>
          </a:xfrm>
          <a:prstGeom prst="rect">
            <a:avLst/>
          </a:prstGeom>
          <a:noFill/>
          <a:ln w="9525">
            <a:noFill/>
            <a:miter lim="800000"/>
            <a:headEnd/>
            <a:tailEnd/>
          </a:ln>
        </p:spPr>
      </p:pic>
    </p:spTree>
    <p:extLst>
      <p:ext uri="{BB962C8B-B14F-4D97-AF65-F5344CB8AC3E}">
        <p14:creationId xmlns:p14="http://schemas.microsoft.com/office/powerpoint/2010/main" val="197076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965200" y="909935"/>
            <a:ext cx="5969000" cy="461665"/>
          </a:xfrm>
          <a:prstGeom prst="rect">
            <a:avLst/>
          </a:prstGeom>
          <a:noFill/>
          <a:ln w="9525">
            <a:noFill/>
            <a:miter lim="800000"/>
            <a:headEnd/>
            <a:tailEnd/>
          </a:ln>
        </p:spPr>
        <p:txBody>
          <a:bodyPr wrap="square" anchor="ctr">
            <a:spAutoFit/>
          </a:bodyPr>
          <a:lstStyle/>
          <a:p>
            <a:pPr algn="ctr">
              <a:defRPr/>
            </a:pPr>
            <a:r>
              <a:rPr lang="en-US" sz="2400" dirty="0" smtClean="0">
                <a:latin typeface="Times New Roman" pitchFamily="18" charset="0"/>
                <a:cs typeface="Times New Roman" pitchFamily="18" charset="0"/>
              </a:rPr>
              <a:t>Blasting Theory – Three Principal Stages</a:t>
            </a:r>
            <a:endParaRPr lang="en-US" altLang="zh-CN" sz="2400" dirty="0">
              <a:latin typeface="Times New Roman" pitchFamily="18" charset="0"/>
              <a:ea typeface="SimSun" pitchFamily="2" charset="-122"/>
              <a:cs typeface="Times New Roman" pitchFamily="18" charset="0"/>
            </a:endParaRPr>
          </a:p>
        </p:txBody>
      </p:sp>
      <p:sp>
        <p:nvSpPr>
          <p:cNvPr id="4099" name="Text Box 10"/>
          <p:cNvSpPr txBox="1">
            <a:spLocks noChangeArrowheads="1"/>
          </p:cNvSpPr>
          <p:nvPr/>
        </p:nvSpPr>
        <p:spPr bwMode="auto">
          <a:xfrm>
            <a:off x="711200" y="1371600"/>
            <a:ext cx="736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stage:</a:t>
            </a:r>
          </a:p>
          <a:p>
            <a:pPr algn="just" eaLnBrk="1" hangingPunct="1"/>
            <a:r>
              <a:rPr lang="en-US" sz="2400" dirty="0" smtClean="0">
                <a:latin typeface="Times New Roman" pitchFamily="18" charset="0"/>
                <a:cs typeface="Times New Roman" pitchFamily="18" charset="0"/>
              </a:rPr>
              <a:t>After initiation,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blast-hole expands due </a:t>
            </a:r>
            <a:r>
              <a:rPr lang="en-US" sz="2400" dirty="0">
                <a:latin typeface="Times New Roman" pitchFamily="18" charset="0"/>
                <a:cs typeface="Times New Roman" pitchFamily="18" charset="0"/>
              </a:rPr>
              <a:t>to the high pressure upon detonation</a:t>
            </a:r>
            <a:r>
              <a:rPr lang="en-US" sz="2400" b="1" dirty="0" smtClean="0">
                <a:latin typeface="Times New Roman" pitchFamily="18" charset="0"/>
                <a:cs typeface="Times New Roman" pitchFamily="18" charset="0"/>
              </a:rPr>
              <a:t>.</a:t>
            </a:r>
            <a:endParaRPr lang="en-US" sz="2400" b="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2" y="2571929"/>
            <a:ext cx="6406457" cy="276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0701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533400" y="1525012"/>
            <a:ext cx="800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stage: </a:t>
            </a:r>
            <a:endParaRPr lang="en-US" sz="2400" dirty="0">
              <a:latin typeface="Times New Roman" pitchFamily="18" charset="0"/>
              <a:cs typeface="Times New Roman" pitchFamily="18" charset="0"/>
            </a:endParaRPr>
          </a:p>
          <a:p>
            <a:pPr algn="just" eaLnBrk="1" hangingPunct="1">
              <a:spcBef>
                <a:spcPct val="50000"/>
              </a:spcBef>
              <a:buFont typeface="Wingdings" pitchFamily="2" charset="2"/>
              <a:buChar char="Ø"/>
            </a:pPr>
            <a:r>
              <a:rPr lang="en-US" sz="2400" dirty="0">
                <a:latin typeface="Times New Roman" pitchFamily="18" charset="0"/>
                <a:cs typeface="Times New Roman" pitchFamily="18" charset="0"/>
              </a:rPr>
              <a:t>Compressive stress waves emanate in all directions from the </a:t>
            </a:r>
            <a:r>
              <a:rPr lang="en-US" sz="2400" dirty="0" smtClean="0">
                <a:latin typeface="Times New Roman" pitchFamily="18" charset="0"/>
                <a:cs typeface="Times New Roman" pitchFamily="18" charset="0"/>
              </a:rPr>
              <a:t>blast-hole </a:t>
            </a:r>
            <a:r>
              <a:rPr lang="en-US" sz="2400" dirty="0">
                <a:latin typeface="Times New Roman" pitchFamily="18" charset="0"/>
                <a:cs typeface="Times New Roman" pitchFamily="18" charset="0"/>
              </a:rPr>
              <a:t>with a velocity equal to the sonic wave velocity in the rock.  </a:t>
            </a:r>
          </a:p>
          <a:p>
            <a:pPr algn="just" eaLnBrk="1" hangingPunct="1">
              <a:spcBef>
                <a:spcPct val="50000"/>
              </a:spcBef>
              <a:buFont typeface="Wingdings" pitchFamily="2" charset="2"/>
              <a:buChar char="Ø"/>
            </a:pPr>
            <a:r>
              <a:rPr lang="en-US" sz="2400" dirty="0" smtClean="0">
                <a:latin typeface="Times New Roman" pitchFamily="18" charset="0"/>
                <a:cs typeface="Times New Roman" pitchFamily="18" charset="0"/>
              </a:rPr>
              <a:t>Upon reaching free face, compressive </a:t>
            </a:r>
            <a:r>
              <a:rPr lang="en-US" sz="2400" dirty="0">
                <a:latin typeface="Times New Roman" pitchFamily="18" charset="0"/>
                <a:cs typeface="Times New Roman" pitchFamily="18" charset="0"/>
              </a:rPr>
              <a:t>stress waves reflect </a:t>
            </a:r>
            <a:r>
              <a:rPr lang="en-US" sz="2400" dirty="0" smtClean="0">
                <a:latin typeface="Times New Roman" pitchFamily="18" charset="0"/>
                <a:cs typeface="Times New Roman" pitchFamily="18" charset="0"/>
              </a:rPr>
              <a:t>causing </a:t>
            </a:r>
            <a:r>
              <a:rPr lang="en-US" sz="2400" dirty="0">
                <a:latin typeface="Times New Roman" pitchFamily="18" charset="0"/>
                <a:cs typeface="Times New Roman" pitchFamily="18" charset="0"/>
              </a:rPr>
              <a:t>tensile stresses in the rock mass between the </a:t>
            </a:r>
            <a:r>
              <a:rPr lang="en-US" sz="2400" dirty="0" smtClean="0">
                <a:latin typeface="Times New Roman" pitchFamily="18" charset="0"/>
                <a:cs typeface="Times New Roman" pitchFamily="18" charset="0"/>
              </a:rPr>
              <a:t>blast-hole </a:t>
            </a:r>
            <a:r>
              <a:rPr lang="en-US" sz="2400" dirty="0">
                <a:latin typeface="Times New Roman" pitchFamily="18" charset="0"/>
                <a:cs typeface="Times New Roman" pitchFamily="18" charset="0"/>
              </a:rPr>
              <a:t>and the free face. </a:t>
            </a:r>
          </a:p>
        </p:txBody>
      </p:sp>
    </p:spTree>
    <p:extLst>
      <p:ext uri="{BB962C8B-B14F-4D97-AF65-F5344CB8AC3E}">
        <p14:creationId xmlns:p14="http://schemas.microsoft.com/office/powerpoint/2010/main" val="20045688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533400" y="762000"/>
            <a:ext cx="8001000" cy="4495800"/>
          </a:xfrm>
        </p:spPr>
        <p:txBody>
          <a:bodyPr/>
          <a:lstStyle/>
          <a:p>
            <a:pPr marL="0" indent="0" algn="just">
              <a:buNone/>
            </a:pPr>
            <a:r>
              <a:rPr lang="en-US" sz="2400" dirty="0" smtClean="0">
                <a:latin typeface="Times New Roman" pitchFamily="18" charset="0"/>
                <a:cs typeface="Times New Roman" pitchFamily="18" charset="0"/>
              </a:rPr>
              <a:t>If the tensile strength of the rock is exceeded, the rock breaks in the burden area creating cracks.</a:t>
            </a:r>
            <a:endParaRPr lang="en-GB" dirty="0" smtClean="0"/>
          </a:p>
        </p:txBody>
      </p:sp>
      <p:pic>
        <p:nvPicPr>
          <p:cNvPr id="6148" name="Picture 8"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6764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358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09600" y="1665744"/>
            <a:ext cx="7696200" cy="2677656"/>
          </a:xfrm>
          <a:prstGeom prst="rect">
            <a:avLst/>
          </a:prstGeom>
          <a:noFill/>
          <a:ln w="9525">
            <a:noFill/>
            <a:miter lim="800000"/>
            <a:headEnd/>
            <a:tailEnd/>
          </a:ln>
        </p:spPr>
        <p:txBody>
          <a:bodyPr wrap="square">
            <a:spAutoFit/>
          </a:bodyPr>
          <a:lstStyle/>
          <a:p>
            <a:pPr>
              <a:spcBef>
                <a:spcPct val="50000"/>
              </a:spcBef>
              <a:defRPr/>
            </a:pPr>
            <a:r>
              <a:rPr lang="en-US" sz="24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stage: </a:t>
            </a:r>
            <a:endParaRPr lang="en-US" sz="2400" dirty="0">
              <a:latin typeface="Times New Roman" pitchFamily="18" charset="0"/>
              <a:cs typeface="Times New Roman" pitchFamily="18" charset="0"/>
            </a:endParaRPr>
          </a:p>
          <a:p>
            <a:pPr algn="just">
              <a:spcBef>
                <a:spcPct val="50000"/>
              </a:spcBef>
              <a:defRPr/>
            </a:pPr>
            <a:r>
              <a:rPr lang="en-US" sz="2400" dirty="0">
                <a:latin typeface="Times New Roman" pitchFamily="18" charset="0"/>
                <a:cs typeface="Times New Roman" pitchFamily="18" charset="0"/>
              </a:rPr>
              <a:t>The released gas volume “enters” the </a:t>
            </a:r>
            <a:r>
              <a:rPr lang="en-US" sz="2400" dirty="0" smtClean="0">
                <a:latin typeface="Times New Roman" pitchFamily="18" charset="0"/>
                <a:cs typeface="Times New Roman" pitchFamily="18" charset="0"/>
              </a:rPr>
              <a:t>cracks </a:t>
            </a:r>
            <a:r>
              <a:rPr lang="en-US" sz="2400" dirty="0">
                <a:latin typeface="Times New Roman" pitchFamily="18" charset="0"/>
                <a:cs typeface="Times New Roman" pitchFamily="18" charset="0"/>
              </a:rPr>
              <a:t>under high </a:t>
            </a:r>
            <a:r>
              <a:rPr lang="en-US" sz="2400" dirty="0" smtClean="0">
                <a:latin typeface="Times New Roman" pitchFamily="18" charset="0"/>
                <a:cs typeface="Times New Roman" pitchFamily="18" charset="0"/>
              </a:rPr>
              <a:t>pressure - expanding </a:t>
            </a:r>
            <a:r>
              <a:rPr lang="en-US" sz="2400" dirty="0">
                <a:latin typeface="Times New Roman" pitchFamily="18" charset="0"/>
                <a:cs typeface="Times New Roman" pitchFamily="18" charset="0"/>
              </a:rPr>
              <a:t>the cracks. </a:t>
            </a:r>
          </a:p>
          <a:p>
            <a:pPr algn="just">
              <a:spcBef>
                <a:spcPct val="50000"/>
              </a:spcBef>
              <a:defRPr/>
            </a:pPr>
            <a:r>
              <a:rPr lang="en-US" sz="2400" dirty="0">
                <a:latin typeface="Times New Roman" pitchFamily="18" charset="0"/>
                <a:cs typeface="Times New Roman" pitchFamily="18" charset="0"/>
              </a:rPr>
              <a:t>If the distance between the </a:t>
            </a:r>
            <a:r>
              <a:rPr lang="en-US" sz="2400" dirty="0" smtClean="0">
                <a:latin typeface="Times New Roman" pitchFamily="18" charset="0"/>
                <a:cs typeface="Times New Roman" pitchFamily="18" charset="0"/>
              </a:rPr>
              <a:t>blast-hole </a:t>
            </a:r>
            <a:r>
              <a:rPr lang="en-US" sz="2400" dirty="0">
                <a:latin typeface="Times New Roman" pitchFamily="18" charset="0"/>
                <a:cs typeface="Times New Roman" pitchFamily="18" charset="0"/>
              </a:rPr>
              <a:t>and the free face is correctly </a:t>
            </a:r>
            <a:r>
              <a:rPr lang="en-US" sz="2400" dirty="0" smtClean="0">
                <a:latin typeface="Times New Roman" pitchFamily="18" charset="0"/>
                <a:cs typeface="Times New Roman" pitchFamily="18" charset="0"/>
              </a:rPr>
              <a:t>designed, </a:t>
            </a:r>
            <a:r>
              <a:rPr lang="en-US" sz="2400" dirty="0">
                <a:latin typeface="Times New Roman" pitchFamily="18" charset="0"/>
                <a:cs typeface="Times New Roman" pitchFamily="18" charset="0"/>
              </a:rPr>
              <a:t>the rock between the </a:t>
            </a:r>
            <a:r>
              <a:rPr lang="en-US" sz="2400" dirty="0" smtClean="0">
                <a:latin typeface="Times New Roman" pitchFamily="18" charset="0"/>
                <a:cs typeface="Times New Roman" pitchFamily="18" charset="0"/>
              </a:rPr>
              <a:t>blast-hole </a:t>
            </a:r>
            <a:r>
              <a:rPr lang="en-US" sz="2400" dirty="0">
                <a:latin typeface="Times New Roman" pitchFamily="18" charset="0"/>
                <a:cs typeface="Times New Roman" pitchFamily="18" charset="0"/>
              </a:rPr>
              <a:t>and the free face will yield and be thrown forward.</a:t>
            </a:r>
          </a:p>
        </p:txBody>
      </p:sp>
    </p:spTree>
    <p:extLst>
      <p:ext uri="{BB962C8B-B14F-4D97-AF65-F5344CB8AC3E}">
        <p14:creationId xmlns:p14="http://schemas.microsoft.com/office/powerpoint/2010/main" val="3891461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914400"/>
            <a:ext cx="7772400" cy="4343400"/>
          </a:xfrm>
        </p:spPr>
        <p:txBody>
          <a:bodyPr>
            <a:normAutofit/>
          </a:bodyPr>
          <a:lstStyle/>
          <a:p>
            <a:pPr algn="l"/>
            <a:r>
              <a:rPr lang="en-US" sz="2400" b="1" dirty="0">
                <a:solidFill>
                  <a:schemeClr val="tx1"/>
                </a:solidFill>
                <a:latin typeface="Times New Roman" pitchFamily="18" charset="0"/>
                <a:cs typeface="Times New Roman" pitchFamily="18" charset="0"/>
              </a:rPr>
              <a:t>Free face:</a:t>
            </a:r>
            <a:endParaRPr lang="en-US" sz="2400" dirty="0">
              <a:solidFill>
                <a:schemeClr val="tx1"/>
              </a:solidFill>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This is an exposed rock surface towards which the explosive charge can break out.  </a:t>
            </a:r>
          </a:p>
          <a:p>
            <a:pPr algn="l"/>
            <a:endParaRPr lang="en-US" sz="800" b="1"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Blast-hole </a:t>
            </a:r>
            <a:r>
              <a:rPr lang="en-US" sz="2400" b="1" dirty="0">
                <a:solidFill>
                  <a:schemeClr val="tx1"/>
                </a:solidFill>
                <a:latin typeface="Times New Roman" pitchFamily="18" charset="0"/>
                <a:cs typeface="Times New Roman" pitchFamily="18" charset="0"/>
              </a:rPr>
              <a:t>diameter (D):</a:t>
            </a:r>
            <a:endParaRPr lang="en-US" sz="2400" dirty="0">
              <a:solidFill>
                <a:schemeClr val="tx1"/>
              </a:solidFill>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The relation between blast hole diameter and face height is approximately</a:t>
            </a:r>
            <a:r>
              <a:rPr lang="en-US" sz="2400" dirty="0" smtClean="0">
                <a:solidFill>
                  <a:schemeClr val="tx1"/>
                </a:solidFill>
                <a:latin typeface="Times New Roman" pitchFamily="18" charset="0"/>
                <a:cs typeface="Times New Roman" pitchFamily="18" charset="0"/>
              </a:rPr>
              <a:t>: </a:t>
            </a:r>
          </a:p>
          <a:p>
            <a:pPr algn="l"/>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D </a:t>
            </a:r>
            <a:r>
              <a:rPr lang="en-US" sz="2400" dirty="0">
                <a:solidFill>
                  <a:schemeClr val="tx1"/>
                </a:solidFill>
                <a:latin typeface="Times New Roman" pitchFamily="18" charset="0"/>
                <a:cs typeface="Times New Roman" pitchFamily="18" charset="0"/>
              </a:rPr>
              <a:t>= 0.001 to 0.02 </a:t>
            </a:r>
            <a:r>
              <a:rPr lang="en-US" sz="2400" dirty="0" smtClean="0">
                <a:solidFill>
                  <a:schemeClr val="tx1"/>
                </a:solidFill>
                <a:latin typeface="Times New Roman" pitchFamily="18" charset="0"/>
                <a:cs typeface="Times New Roman" pitchFamily="18" charset="0"/>
              </a:rPr>
              <a:t>H</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Generally</a:t>
            </a:r>
            <a:r>
              <a:rPr lang="en-US" sz="2400" dirty="0">
                <a:solidFill>
                  <a:schemeClr val="tx1"/>
                </a:solidFill>
                <a:latin typeface="Times New Roman" pitchFamily="18" charset="0"/>
                <a:cs typeface="Times New Roman" pitchFamily="18" charset="0"/>
              </a:rPr>
              <a:t>, the cost of drilling and blasting decreases as hole diameter increases.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31838"/>
            <a:ext cx="2895600" cy="792162"/>
          </a:xfrm>
        </p:spPr>
        <p:txBody>
          <a:bodyPr>
            <a:normAutofit/>
          </a:bodyPr>
          <a:lstStyle/>
          <a:p>
            <a:pPr>
              <a:defRPr/>
            </a:pPr>
            <a:r>
              <a:rPr lang="en-GB" sz="2400" dirty="0" smtClean="0">
                <a:latin typeface="Times New Roman" pitchFamily="18" charset="0"/>
                <a:cs typeface="Times New Roman" pitchFamily="18" charset="0"/>
              </a:rPr>
              <a:t>3</a:t>
            </a:r>
            <a:r>
              <a:rPr lang="en-GB" sz="2400" baseline="30000" dirty="0" smtClean="0">
                <a:latin typeface="Times New Roman" pitchFamily="18" charset="0"/>
                <a:cs typeface="Times New Roman" pitchFamily="18" charset="0"/>
              </a:rPr>
              <a:t>rd</a:t>
            </a:r>
            <a:r>
              <a:rPr lang="en-GB" sz="2400" dirty="0" smtClean="0">
                <a:latin typeface="Times New Roman" pitchFamily="18" charset="0"/>
                <a:cs typeface="Times New Roman" pitchFamily="18" charset="0"/>
              </a:rPr>
              <a:t> Stage</a:t>
            </a:r>
            <a:endParaRPr lang="en-GB" sz="2400" dirty="0">
              <a:latin typeface="Times New Roman" pitchFamily="18" charset="0"/>
              <a:cs typeface="Times New Roman" pitchFamily="18" charset="0"/>
            </a:endParaRPr>
          </a:p>
        </p:txBody>
      </p:sp>
      <p:pic>
        <p:nvPicPr>
          <p:cNvPr id="8195" name="Picture 5"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157" y="1447800"/>
            <a:ext cx="512544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886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609600" y="1730276"/>
            <a:ext cx="787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n-US" sz="2400" dirty="0">
                <a:latin typeface="Times New Roman" pitchFamily="18" charset="0"/>
                <a:cs typeface="Times New Roman" pitchFamily="18" charset="0"/>
              </a:rPr>
              <a:t>The explosives reaction in the blast hole is very fast and the effective work of the explosive is considered completed when the </a:t>
            </a:r>
            <a:r>
              <a:rPr lang="en-US" sz="2400" dirty="0" smtClean="0">
                <a:latin typeface="Times New Roman" pitchFamily="18" charset="0"/>
                <a:cs typeface="Times New Roman" pitchFamily="18" charset="0"/>
              </a:rPr>
              <a:t>blast-hole </a:t>
            </a:r>
            <a:r>
              <a:rPr lang="en-US" sz="2400" dirty="0">
                <a:latin typeface="Times New Roman" pitchFamily="18" charset="0"/>
                <a:cs typeface="Times New Roman" pitchFamily="18" charset="0"/>
              </a:rPr>
              <a:t>volume has expanded to 10 times its original volume which takes approximately 5 </a:t>
            </a:r>
            <a:r>
              <a:rPr lang="en-US" sz="2400" dirty="0" smtClean="0">
                <a:latin typeface="Times New Roman" pitchFamily="18" charset="0"/>
                <a:cs typeface="Times New Roman" pitchFamily="18" charset="0"/>
              </a:rPr>
              <a:t>milliseconds</a:t>
            </a:r>
            <a:endParaRPr lang="en-US" sz="2400" dirty="0">
              <a:latin typeface="Times New Roman" pitchFamily="18" charset="0"/>
              <a:cs typeface="Times New Roman" pitchFamily="18" charset="0"/>
            </a:endParaRPr>
          </a:p>
        </p:txBody>
      </p:sp>
      <p:sp>
        <p:nvSpPr>
          <p:cNvPr id="3" name="TextBox 2"/>
          <p:cNvSpPr txBox="1"/>
          <p:nvPr/>
        </p:nvSpPr>
        <p:spPr>
          <a:xfrm>
            <a:off x="1295400" y="1290935"/>
            <a:ext cx="5486400" cy="461665"/>
          </a:xfrm>
          <a:prstGeom prst="rect">
            <a:avLst/>
          </a:prstGeom>
          <a:noFill/>
        </p:spPr>
        <p:txBody>
          <a:bodyPr wrap="square">
            <a:spAutoFit/>
          </a:bodyPr>
          <a:lstStyle/>
          <a:p>
            <a:pPr algn="ctr">
              <a:defRPr/>
            </a:pPr>
            <a:r>
              <a:rPr lang="en-GB" sz="2400" dirty="0" smtClean="0">
                <a:latin typeface="Times New Roman" pitchFamily="18" charset="0"/>
                <a:cs typeface="Times New Roman" pitchFamily="18" charset="0"/>
              </a:rPr>
              <a:t>Explosive Reaction</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4110586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6"/>
          <p:cNvSpPr txBox="1">
            <a:spLocks noChangeArrowheads="1"/>
          </p:cNvSpPr>
          <p:nvPr/>
        </p:nvSpPr>
        <p:spPr bwMode="auto">
          <a:xfrm>
            <a:off x="685800" y="1062335"/>
            <a:ext cx="6705600" cy="461665"/>
          </a:xfrm>
          <a:prstGeom prst="rect">
            <a:avLst/>
          </a:prstGeom>
          <a:noFill/>
          <a:ln w="9525">
            <a:noFill/>
            <a:miter lim="800000"/>
            <a:headEnd/>
            <a:tailEnd/>
          </a:ln>
        </p:spPr>
        <p:txBody>
          <a:bodyPr wrap="square">
            <a:spAutoFit/>
          </a:bodyPr>
          <a:lstStyle/>
          <a:p>
            <a:pPr algn="ctr">
              <a:spcBef>
                <a:spcPct val="50000"/>
              </a:spcBef>
              <a:defRPr/>
            </a:pPr>
            <a:r>
              <a:rPr lang="en-US" altLang="zh-CN" sz="2400" dirty="0" smtClean="0">
                <a:latin typeface="Times New Roman" pitchFamily="18" charset="0"/>
                <a:ea typeface="SimSun" pitchFamily="2" charset="-122"/>
                <a:cs typeface="Times New Roman" pitchFamily="18" charset="0"/>
              </a:rPr>
              <a:t>Expansion of the blast-hole is related to time </a:t>
            </a:r>
            <a:endParaRPr lang="en-US" sz="2400" dirty="0">
              <a:latin typeface="Times New Roman" pitchFamily="18" charset="0"/>
              <a:cs typeface="Times New Roman" pitchFamily="18" charset="0"/>
            </a:endParaRPr>
          </a:p>
        </p:txBody>
      </p:sp>
      <p:sp>
        <p:nvSpPr>
          <p:cNvPr id="10243" name="Text Box 7"/>
          <p:cNvSpPr txBox="1">
            <a:spLocks noChangeArrowheads="1"/>
          </p:cNvSpPr>
          <p:nvPr/>
        </p:nvSpPr>
        <p:spPr bwMode="auto">
          <a:xfrm>
            <a:off x="533400" y="1586567"/>
            <a:ext cx="80010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ct val="150000"/>
              </a:lnSpc>
            </a:pPr>
            <a:r>
              <a:rPr lang="en-US" sz="2400" dirty="0" smtClean="0">
                <a:latin typeface="Times New Roman" pitchFamily="18" charset="0"/>
                <a:cs typeface="Times New Roman" pitchFamily="18" charset="0"/>
              </a:rPr>
              <a:t>From </a:t>
            </a:r>
            <a:r>
              <a:rPr lang="en-US" sz="2400" dirty="0">
                <a:latin typeface="Times New Roman" pitchFamily="18" charset="0"/>
                <a:cs typeface="Times New Roman" pitchFamily="18" charset="0"/>
              </a:rPr>
              <a:t>initiation of  </a:t>
            </a:r>
            <a:r>
              <a:rPr lang="en-US" sz="2400" dirty="0" smtClean="0">
                <a:latin typeface="Times New Roman" pitchFamily="18" charset="0"/>
                <a:cs typeface="Times New Roman" pitchFamily="18" charset="0"/>
              </a:rPr>
              <a:t>shockwave</a:t>
            </a:r>
            <a:r>
              <a:rPr lang="en-US" sz="2400" dirty="0">
                <a:latin typeface="Times New Roman" pitchFamily="18" charset="0"/>
                <a:cs typeface="Times New Roman" pitchFamily="18" charset="0"/>
              </a:rPr>
              <a:t>,   the </a:t>
            </a:r>
            <a:r>
              <a:rPr lang="en-US" sz="2400" dirty="0" smtClean="0">
                <a:latin typeface="Times New Roman" pitchFamily="18" charset="0"/>
                <a:cs typeface="Times New Roman" pitchFamily="18" charset="0"/>
              </a:rPr>
              <a:t>blast-hole </a:t>
            </a:r>
            <a:r>
              <a:rPr lang="en-US" sz="2400" dirty="0">
                <a:latin typeface="Times New Roman" pitchFamily="18" charset="0"/>
                <a:cs typeface="Times New Roman" pitchFamily="18" charset="0"/>
              </a:rPr>
              <a:t>expands to double its original volume (2Vo). The </a:t>
            </a:r>
            <a:r>
              <a:rPr lang="en-US" sz="2400" dirty="0" smtClean="0">
                <a:latin typeface="Times New Roman" pitchFamily="18" charset="0"/>
                <a:cs typeface="Times New Roman" pitchFamily="18" charset="0"/>
              </a:rPr>
              <a:t>blast-hole </a:t>
            </a:r>
            <a:r>
              <a:rPr lang="en-US" sz="2400" dirty="0">
                <a:latin typeface="Times New Roman" pitchFamily="18" charset="0"/>
                <a:cs typeface="Times New Roman" pitchFamily="18" charset="0"/>
              </a:rPr>
              <a:t>will stay at this volume for relatively long time (0.1 to 0.4 </a:t>
            </a:r>
            <a:r>
              <a:rPr lang="en-US" sz="2400" dirty="0" err="1">
                <a:latin typeface="Times New Roman" pitchFamily="18" charset="0"/>
                <a:cs typeface="Times New Roman" pitchFamily="18" charset="0"/>
              </a:rPr>
              <a:t>ms</a:t>
            </a:r>
            <a:r>
              <a:rPr lang="en-US" sz="2400" dirty="0">
                <a:latin typeface="Times New Roman" pitchFamily="18" charset="0"/>
                <a:cs typeface="Times New Roman" pitchFamily="18" charset="0"/>
              </a:rPr>
              <a:t>) before radial cracks start to open.</a:t>
            </a:r>
          </a:p>
          <a:p>
            <a:pPr eaLnBrk="1" hangingPunct="1">
              <a:buFont typeface="Wingdings" pitchFamily="2" charset="2"/>
              <a:buChar char="ü"/>
            </a:pPr>
            <a:endParaRPr lang="en-US" sz="4400" dirty="0"/>
          </a:p>
        </p:txBody>
      </p:sp>
    </p:spTree>
    <p:extLst>
      <p:ext uri="{BB962C8B-B14F-4D97-AF65-F5344CB8AC3E}">
        <p14:creationId xmlns:p14="http://schemas.microsoft.com/office/powerpoint/2010/main" val="8129470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11425"/>
            <a:ext cx="4419600" cy="1146175"/>
          </a:xfrm>
        </p:spPr>
        <p:txBody>
          <a:bodyPr>
            <a:normAutofit/>
          </a:bodyPr>
          <a:lstStyle/>
          <a:p>
            <a:r>
              <a:rPr lang="en-US" sz="2400" dirty="0" smtClean="0">
                <a:latin typeface="Times New Roman" pitchFamily="18" charset="0"/>
                <a:cs typeface="Times New Roman" pitchFamily="18" charset="0"/>
              </a:rPr>
              <a:t>Tutorial Questions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259615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8534400" cy="5791200"/>
          </a:xfrm>
        </p:spPr>
        <p:txBody>
          <a:bodyPr>
            <a:normAutofit/>
          </a:bodyPr>
          <a:lstStyle/>
          <a:p>
            <a:pPr marL="514350" indent="-514350" algn="l">
              <a:buAutoNum type="arabicPeriod"/>
            </a:pPr>
            <a:r>
              <a:rPr lang="en-US" sz="2400" dirty="0" smtClean="0">
                <a:solidFill>
                  <a:schemeClr val="tx1"/>
                </a:solidFill>
                <a:latin typeface="Times New Roman" pitchFamily="18" charset="0"/>
                <a:cs typeface="Times New Roman" pitchFamily="18" charset="0"/>
              </a:rPr>
              <a:t>With reference to blasting, differentiate between:</a:t>
            </a:r>
          </a:p>
          <a:p>
            <a:pPr marL="971550" lvl="1" indent="-514350" algn="l">
              <a:buFont typeface="+mj-lt"/>
              <a:buAutoNum type="alphaLcParenR"/>
            </a:pPr>
            <a:r>
              <a:rPr lang="en-US" sz="2400" dirty="0" smtClean="0">
                <a:solidFill>
                  <a:schemeClr val="tx1"/>
                </a:solidFill>
                <a:latin typeface="Times New Roman" pitchFamily="18" charset="0"/>
                <a:cs typeface="Times New Roman" pitchFamily="18" charset="0"/>
              </a:rPr>
              <a:t>Primer and initiator</a:t>
            </a:r>
          </a:p>
          <a:p>
            <a:pPr marL="971550" lvl="1" indent="-514350" algn="l">
              <a:buFont typeface="+mj-lt"/>
              <a:buAutoNum type="alphaLcParenR"/>
            </a:pPr>
            <a:r>
              <a:rPr lang="en-US" sz="2400" dirty="0" smtClean="0">
                <a:solidFill>
                  <a:schemeClr val="tx1"/>
                </a:solidFill>
                <a:latin typeface="Times New Roman" pitchFamily="18" charset="0"/>
                <a:cs typeface="Times New Roman" pitchFamily="18" charset="0"/>
              </a:rPr>
              <a:t>Spacing and burden</a:t>
            </a:r>
          </a:p>
          <a:p>
            <a:pPr marL="971550" lvl="1" indent="-514350" algn="l">
              <a:buFont typeface="+mj-lt"/>
              <a:buAutoNum type="alphaLcParenR"/>
            </a:pPr>
            <a:r>
              <a:rPr lang="en-US" sz="2400" dirty="0" smtClean="0">
                <a:solidFill>
                  <a:schemeClr val="tx1"/>
                </a:solidFill>
                <a:latin typeface="Times New Roman" pitchFamily="18" charset="0"/>
                <a:cs typeface="Times New Roman" pitchFamily="18" charset="0"/>
              </a:rPr>
              <a:t>Primary and secondary </a:t>
            </a:r>
            <a:r>
              <a:rPr lang="en-US" sz="2400" dirty="0" smtClean="0">
                <a:solidFill>
                  <a:schemeClr val="tx1"/>
                </a:solidFill>
                <a:latin typeface="Times New Roman" pitchFamily="18" charset="0"/>
                <a:cs typeface="Times New Roman" pitchFamily="18" charset="0"/>
              </a:rPr>
              <a:t>blasting</a:t>
            </a:r>
          </a:p>
          <a:p>
            <a:pPr marL="971550" lvl="1" indent="-514350" algn="l">
              <a:buFont typeface="+mj-lt"/>
              <a:buAutoNum type="alphaLcParenR"/>
            </a:pPr>
            <a:r>
              <a:rPr lang="en-US" sz="2400" dirty="0" smtClean="0">
                <a:solidFill>
                  <a:schemeClr val="tx1"/>
                </a:solidFill>
                <a:latin typeface="Times New Roman" pitchFamily="18" charset="0"/>
                <a:cs typeface="Times New Roman" pitchFamily="18" charset="0"/>
              </a:rPr>
              <a:t>Exothermic and endothermic reactions</a:t>
            </a:r>
            <a:endParaRPr lang="en-US" sz="2400" dirty="0" smtClean="0">
              <a:solidFill>
                <a:schemeClr val="tx1"/>
              </a:solidFill>
              <a:latin typeface="Times New Roman" pitchFamily="18" charset="0"/>
              <a:cs typeface="Times New Roman" pitchFamily="18" charset="0"/>
            </a:endParaRPr>
          </a:p>
          <a:p>
            <a:pPr marL="514350" lvl="0" indent="-514350" algn="l">
              <a:buFont typeface="Arial" pitchFamily="34" charset="0"/>
              <a:buAutoNum type="arabicPeriod"/>
            </a:pPr>
            <a:r>
              <a:rPr lang="en-US" sz="2400" dirty="0" smtClean="0">
                <a:solidFill>
                  <a:schemeClr val="tx1"/>
                </a:solidFill>
                <a:latin typeface="Times New Roman" pitchFamily="18" charset="0"/>
                <a:cs typeface="Times New Roman" pitchFamily="18" charset="0"/>
              </a:rPr>
              <a:t>List </a:t>
            </a:r>
            <a:r>
              <a:rPr lang="en-US" sz="2400" dirty="0">
                <a:solidFill>
                  <a:schemeClr val="tx1"/>
                </a:solidFill>
                <a:latin typeface="Times New Roman" pitchFamily="18" charset="0"/>
                <a:cs typeface="Times New Roman" pitchFamily="18" charset="0"/>
              </a:rPr>
              <a:t>five reasons why stemming is important in charging blast holes with explosives</a:t>
            </a:r>
            <a:r>
              <a:rPr lang="en-US" sz="2400" dirty="0" smtClean="0">
                <a:solidFill>
                  <a:schemeClr val="tx1"/>
                </a:solidFill>
                <a:latin typeface="Times New Roman" pitchFamily="18" charset="0"/>
                <a:cs typeface="Times New Roman" pitchFamily="18" charset="0"/>
              </a:rPr>
              <a:t>?</a:t>
            </a:r>
          </a:p>
          <a:p>
            <a:pPr marL="514350" lvl="0" indent="-514350" algn="l">
              <a:buFont typeface="+mj-lt"/>
              <a:buAutoNum type="arabicPeriod"/>
            </a:pPr>
            <a:r>
              <a:rPr lang="en-US" sz="2400" dirty="0">
                <a:solidFill>
                  <a:prstClr val="black"/>
                </a:solidFill>
                <a:latin typeface="Times New Roman" pitchFamily="18" charset="0"/>
                <a:cs typeface="Times New Roman" pitchFamily="18" charset="0"/>
              </a:rPr>
              <a:t>Explain why fume characteristic property is important when considering underground explosives</a:t>
            </a:r>
          </a:p>
          <a:p>
            <a:pPr marL="514350" indent="-514350" algn="l">
              <a:buFont typeface="Arial" pitchFamily="34" charset="0"/>
              <a:buAutoNum type="arabicPeriod"/>
            </a:pPr>
            <a:r>
              <a:rPr lang="en-US" sz="2400" dirty="0" smtClean="0">
                <a:solidFill>
                  <a:schemeClr val="tx1"/>
                </a:solidFill>
                <a:latin typeface="Times New Roman" pitchFamily="18" charset="0"/>
                <a:cs typeface="Times New Roman" pitchFamily="18" charset="0"/>
              </a:rPr>
              <a:t>If </a:t>
            </a:r>
            <a:r>
              <a:rPr lang="en-US" sz="2400" dirty="0">
                <a:solidFill>
                  <a:schemeClr val="tx1"/>
                </a:solidFill>
                <a:latin typeface="Times New Roman" pitchFamily="18" charset="0"/>
                <a:cs typeface="Times New Roman" pitchFamily="18" charset="0"/>
              </a:rPr>
              <a:t>an 88mm diameter hole is charged with 64mm diameter cartridges, calculate the decoupling </a:t>
            </a:r>
            <a:r>
              <a:rPr lang="en-US" sz="2400" dirty="0" smtClean="0">
                <a:solidFill>
                  <a:schemeClr val="tx1"/>
                </a:solidFill>
                <a:latin typeface="Times New Roman" pitchFamily="18" charset="0"/>
                <a:cs typeface="Times New Roman" pitchFamily="18" charset="0"/>
              </a:rPr>
              <a:t>ratio</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415186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969" y="152400"/>
            <a:ext cx="7774231" cy="536575"/>
          </a:xfrm>
        </p:spPr>
        <p:txBody>
          <a:bodyPr>
            <a:normAutofit/>
          </a:bodyPr>
          <a:lstStyle/>
          <a:p>
            <a:r>
              <a:rPr lang="en-US" sz="2400" dirty="0" smtClean="0">
                <a:latin typeface="Times New Roman" pitchFamily="18" charset="0"/>
                <a:cs typeface="Times New Roman" pitchFamily="18" charset="0"/>
              </a:rPr>
              <a:t>Q5.  Name the following blasting accessories / explosives:</a:t>
            </a:r>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609600"/>
            <a:ext cx="457200" cy="457200"/>
          </a:xfrm>
        </p:spPr>
        <p:txBody>
          <a:bodyPr>
            <a:normAutofit/>
          </a:bodyPr>
          <a:lstStyle/>
          <a:p>
            <a:r>
              <a:rPr lang="en-US" sz="2400" dirty="0" smtClean="0">
                <a:solidFill>
                  <a:schemeClr val="tx1"/>
                </a:solidFill>
                <a:latin typeface="Times New Roman" pitchFamily="18" charset="0"/>
                <a:cs typeface="Times New Roman" pitchFamily="18" charset="0"/>
              </a:rPr>
              <a:t>1</a:t>
            </a:r>
            <a:endParaRPr lang="en-US" sz="24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5400000" flipV="1">
            <a:off x="-1030531" y="2325931"/>
            <a:ext cx="3429000" cy="75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a:xfrm>
            <a:off x="1828800" y="609600"/>
            <a:ext cx="45720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itchFamily="18" charset="0"/>
                <a:cs typeface="Times New Roman" pitchFamily="18" charset="0"/>
              </a:rPr>
              <a:t>2</a:t>
            </a:r>
            <a:endParaRPr lang="en-US" sz="2400"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3836" y="2284560"/>
            <a:ext cx="3429004" cy="84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5"/>
          <a:stretch>
            <a:fillRect/>
          </a:stretch>
        </p:blipFill>
        <p:spPr>
          <a:xfrm>
            <a:off x="2667000" y="1066800"/>
            <a:ext cx="2476500" cy="2476500"/>
          </a:xfrm>
          <a:prstGeom prst="rect">
            <a:avLst/>
          </a:prstGeom>
        </p:spPr>
      </p:pic>
      <p:sp>
        <p:nvSpPr>
          <p:cNvPr id="8" name="Subtitle 2"/>
          <p:cNvSpPr txBox="1">
            <a:spLocks/>
          </p:cNvSpPr>
          <p:nvPr/>
        </p:nvSpPr>
        <p:spPr>
          <a:xfrm>
            <a:off x="3657600" y="609600"/>
            <a:ext cx="45720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itchFamily="18" charset="0"/>
                <a:cs typeface="Times New Roman" pitchFamily="18" charset="0"/>
              </a:rPr>
              <a:t>3</a:t>
            </a:r>
            <a:endParaRPr lang="en-US" sz="2400" dirty="0">
              <a:solidFill>
                <a:schemeClr val="tx1"/>
              </a:solidFill>
              <a:latin typeface="Times New Roman" pitchFamily="18" charset="0"/>
              <a:cs typeface="Times New Roman" pitchFamily="18" charset="0"/>
            </a:endParaRPr>
          </a:p>
        </p:txBody>
      </p:sp>
      <p:sp>
        <p:nvSpPr>
          <p:cNvPr id="10" name="Subtitle 2"/>
          <p:cNvSpPr txBox="1">
            <a:spLocks/>
          </p:cNvSpPr>
          <p:nvPr/>
        </p:nvSpPr>
        <p:spPr>
          <a:xfrm>
            <a:off x="7772400" y="609600"/>
            <a:ext cx="45720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itchFamily="18" charset="0"/>
                <a:cs typeface="Times New Roman" pitchFamily="18" charset="0"/>
              </a:rPr>
              <a:t>5</a:t>
            </a:r>
            <a:endParaRPr lang="en-US" sz="2400" dirty="0">
              <a:solidFill>
                <a:schemeClr val="tx1"/>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191000"/>
            <a:ext cx="2209800" cy="242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Image result for bulk emulsion explosives images"/>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343400"/>
            <a:ext cx="2790825" cy="1993265"/>
          </a:xfrm>
          <a:prstGeom prst="rect">
            <a:avLst/>
          </a:prstGeom>
          <a:noFill/>
          <a:extLst/>
        </p:spPr>
      </p:pic>
      <p:sp>
        <p:nvSpPr>
          <p:cNvPr id="14" name="Subtitle 2"/>
          <p:cNvSpPr txBox="1">
            <a:spLocks/>
          </p:cNvSpPr>
          <p:nvPr/>
        </p:nvSpPr>
        <p:spPr>
          <a:xfrm>
            <a:off x="4477034" y="3810000"/>
            <a:ext cx="45720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itchFamily="18" charset="0"/>
                <a:cs typeface="Times New Roman" pitchFamily="18" charset="0"/>
              </a:rPr>
              <a:t>7</a:t>
            </a:r>
            <a:endParaRPr lang="en-US" sz="2400" dirty="0">
              <a:solidFill>
                <a:schemeClr val="tx1"/>
              </a:solidFill>
              <a:latin typeface="Times New Roman" pitchFamily="18" charset="0"/>
              <a:cs typeface="Times New Roman" pitchFamily="18" charset="0"/>
            </a:endParaRPr>
          </a:p>
        </p:txBody>
      </p:sp>
      <p:sp>
        <p:nvSpPr>
          <p:cNvPr id="15" name="Subtitle 2"/>
          <p:cNvSpPr txBox="1">
            <a:spLocks/>
          </p:cNvSpPr>
          <p:nvPr/>
        </p:nvSpPr>
        <p:spPr>
          <a:xfrm>
            <a:off x="7315200" y="3886200"/>
            <a:ext cx="45720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itchFamily="18" charset="0"/>
                <a:cs typeface="Times New Roman" pitchFamily="18" charset="0"/>
              </a:rPr>
              <a:t>8</a:t>
            </a:r>
            <a:endParaRPr lang="en-US" sz="2400" dirty="0">
              <a:solidFill>
                <a:schemeClr val="tx1"/>
              </a:solidFill>
              <a:latin typeface="Times New Roman" pitchFamily="18" charset="0"/>
              <a:cs typeface="Times New Roman" pitchFamily="18" charset="0"/>
            </a:endParaRPr>
          </a:p>
        </p:txBody>
      </p:sp>
      <p:sp>
        <p:nvSpPr>
          <p:cNvPr id="16" name="Subtitle 2"/>
          <p:cNvSpPr txBox="1">
            <a:spLocks/>
          </p:cNvSpPr>
          <p:nvPr/>
        </p:nvSpPr>
        <p:spPr>
          <a:xfrm>
            <a:off x="1905000" y="4419600"/>
            <a:ext cx="45720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itchFamily="18" charset="0"/>
                <a:cs typeface="Times New Roman" pitchFamily="18" charset="0"/>
              </a:rPr>
              <a:t>6</a:t>
            </a:r>
            <a:endParaRPr lang="en-US" sz="2400"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249" y="4800600"/>
            <a:ext cx="3210520" cy="157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1066800"/>
            <a:ext cx="1923092"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Subtitle 2"/>
          <p:cNvSpPr txBox="1">
            <a:spLocks/>
          </p:cNvSpPr>
          <p:nvPr/>
        </p:nvSpPr>
        <p:spPr>
          <a:xfrm>
            <a:off x="5867400" y="609600"/>
            <a:ext cx="45720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itchFamily="18" charset="0"/>
                <a:cs typeface="Times New Roman" pitchFamily="18" charset="0"/>
              </a:rPr>
              <a:t>4</a:t>
            </a:r>
            <a:endParaRPr lang="en-US" sz="2400" dirty="0">
              <a:solidFill>
                <a:schemeClr val="tx1"/>
              </a:solidFill>
              <a:latin typeface="Times New Roman" pitchFamily="18" charset="0"/>
              <a:cs typeface="Times New Roman" pitchFamily="18" charset="0"/>
            </a:endParaRPr>
          </a:p>
        </p:txBody>
      </p:sp>
      <p:pic>
        <p:nvPicPr>
          <p:cNvPr id="20" name="Picture 19"/>
          <p:cNvPicPr/>
          <p:nvPr/>
        </p:nvPicPr>
        <p:blipFill>
          <a:blip r:embed="rId10"/>
          <a:stretch>
            <a:fillRect/>
          </a:stretch>
        </p:blipFill>
        <p:spPr>
          <a:xfrm>
            <a:off x="5468060" y="1066800"/>
            <a:ext cx="1389940" cy="2476500"/>
          </a:xfrm>
          <a:prstGeom prst="rect">
            <a:avLst/>
          </a:prstGeom>
        </p:spPr>
      </p:pic>
    </p:spTree>
    <p:extLst>
      <p:ext uri="{BB962C8B-B14F-4D97-AF65-F5344CB8AC3E}">
        <p14:creationId xmlns:p14="http://schemas.microsoft.com/office/powerpoint/2010/main" val="2574952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458200" cy="5334000"/>
          </a:xfrm>
        </p:spPr>
        <p:txBody>
          <a:bodyPr>
            <a:normAutofit lnSpcReduction="10000"/>
          </a:bodyPr>
          <a:lstStyle/>
          <a:p>
            <a:pPr lvl="0" algn="l"/>
            <a:r>
              <a:rPr lang="en-US" sz="2400" dirty="0" smtClean="0">
                <a:solidFill>
                  <a:prstClr val="black"/>
                </a:solidFill>
                <a:latin typeface="Times New Roman" pitchFamily="18" charset="0"/>
                <a:cs typeface="Times New Roman" pitchFamily="18" charset="0"/>
              </a:rPr>
              <a:t>6.   a</a:t>
            </a:r>
            <a:r>
              <a:rPr lang="en-US" sz="2400" dirty="0" smtClean="0">
                <a:solidFill>
                  <a:prstClr val="black"/>
                </a:solidFill>
                <a:latin typeface="Times New Roman" pitchFamily="18" charset="0"/>
                <a:cs typeface="Times New Roman" pitchFamily="18" charset="0"/>
              </a:rPr>
              <a:t>) Given </a:t>
            </a:r>
            <a:r>
              <a:rPr lang="en-US" sz="2400" dirty="0">
                <a:solidFill>
                  <a:prstClr val="black"/>
                </a:solidFill>
                <a:latin typeface="Times New Roman" pitchFamily="18" charset="0"/>
                <a:cs typeface="Times New Roman" pitchFamily="18" charset="0"/>
              </a:rPr>
              <a:t>70 Kilo-bars detonation pressure of emulsion </a:t>
            </a:r>
            <a:endParaRPr lang="en-US" sz="2400" dirty="0" smtClean="0">
              <a:solidFill>
                <a:prstClr val="black"/>
              </a:solidFill>
              <a:latin typeface="Times New Roman" pitchFamily="18" charset="0"/>
              <a:cs typeface="Times New Roman" pitchFamily="18" charset="0"/>
            </a:endParaRPr>
          </a:p>
          <a:p>
            <a:pPr lvl="0" algn="l"/>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explosive </a:t>
            </a:r>
            <a:r>
              <a:rPr lang="en-US" sz="2400" dirty="0">
                <a:solidFill>
                  <a:prstClr val="black"/>
                </a:solidFill>
                <a:latin typeface="Times New Roman" pitchFamily="18" charset="0"/>
                <a:cs typeface="Times New Roman" pitchFamily="18" charset="0"/>
              </a:rPr>
              <a:t>and 230 m/s velocity of detonation, calculate density </a:t>
            </a:r>
            <a:endParaRPr lang="en-US" sz="2400" dirty="0" smtClean="0">
              <a:solidFill>
                <a:prstClr val="black"/>
              </a:solidFill>
              <a:latin typeface="Times New Roman" pitchFamily="18" charset="0"/>
              <a:cs typeface="Times New Roman" pitchFamily="18" charset="0"/>
            </a:endParaRPr>
          </a:p>
          <a:p>
            <a:pPr lvl="0" algn="l"/>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of </a:t>
            </a:r>
            <a:r>
              <a:rPr lang="en-US" sz="2400" dirty="0">
                <a:solidFill>
                  <a:prstClr val="black"/>
                </a:solidFill>
                <a:latin typeface="Times New Roman" pitchFamily="18" charset="0"/>
                <a:cs typeface="Times New Roman" pitchFamily="18" charset="0"/>
              </a:rPr>
              <a:t>the explosive </a:t>
            </a:r>
          </a:p>
          <a:p>
            <a:pPr lvl="0" algn="l"/>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b</a:t>
            </a:r>
            <a:r>
              <a:rPr lang="en-US" sz="2400" dirty="0">
                <a:solidFill>
                  <a:prstClr val="black"/>
                </a:solidFill>
                <a:latin typeface="Times New Roman" pitchFamily="18" charset="0"/>
                <a:cs typeface="Times New Roman" pitchFamily="18" charset="0"/>
              </a:rPr>
              <a:t>) With reference to your answer, explain the  type of </a:t>
            </a:r>
            <a:r>
              <a:rPr lang="en-US" sz="2400" dirty="0" smtClean="0">
                <a:solidFill>
                  <a:prstClr val="black"/>
                </a:solidFill>
                <a:latin typeface="Times New Roman" pitchFamily="18" charset="0"/>
                <a:cs typeface="Times New Roman" pitchFamily="18" charset="0"/>
              </a:rPr>
              <a:t>explosive </a:t>
            </a:r>
          </a:p>
          <a:p>
            <a:pPr lvl="0" algn="l"/>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and rock shattering effect </a:t>
            </a:r>
          </a:p>
          <a:p>
            <a:pPr lvl="0" algn="l"/>
            <a:r>
              <a:rPr lang="en-US" sz="2400" dirty="0" smtClean="0">
                <a:solidFill>
                  <a:schemeClr val="tx1"/>
                </a:solidFill>
                <a:latin typeface="Times New Roman" pitchFamily="18" charset="0"/>
                <a:cs typeface="Times New Roman" pitchFamily="18" charset="0"/>
              </a:rPr>
              <a:t>7.   A </a:t>
            </a:r>
            <a:r>
              <a:rPr lang="en-US" sz="2400" dirty="0">
                <a:solidFill>
                  <a:schemeClr val="tx1"/>
                </a:solidFill>
                <a:latin typeface="Times New Roman" pitchFamily="18" charset="0"/>
                <a:cs typeface="Times New Roman" pitchFamily="18" charset="0"/>
              </a:rPr>
              <a:t>mine working on a rock of  Andesite with an estimated </a:t>
            </a:r>
            <a:endParaRPr lang="en-US" sz="2400" dirty="0" smtClean="0">
              <a:solidFill>
                <a:schemeClr val="tx1"/>
              </a:solidFill>
              <a:latin typeface="Times New Roman" pitchFamily="18" charset="0"/>
              <a:cs typeface="Times New Roman" pitchFamily="18" charset="0"/>
            </a:endParaRPr>
          </a:p>
          <a:p>
            <a:pPr lvl="0" algn="l"/>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production </a:t>
            </a:r>
            <a:r>
              <a:rPr lang="en-US" sz="2400" dirty="0">
                <a:solidFill>
                  <a:schemeClr val="tx1"/>
                </a:solidFill>
                <a:latin typeface="Times New Roman" pitchFamily="18" charset="0"/>
                <a:cs typeface="Times New Roman" pitchFamily="18" charset="0"/>
              </a:rPr>
              <a:t>of about 120,000 </a:t>
            </a:r>
            <a:r>
              <a:rPr lang="en-US" sz="2400" dirty="0" err="1">
                <a:solidFill>
                  <a:schemeClr val="tx1"/>
                </a:solidFill>
                <a:latin typeface="Times New Roman" pitchFamily="18" charset="0"/>
                <a:cs typeface="Times New Roman" pitchFamily="18" charset="0"/>
              </a:rPr>
              <a:t>tonnes</a:t>
            </a:r>
            <a:r>
              <a:rPr lang="en-US" sz="2400" dirty="0">
                <a:solidFill>
                  <a:schemeClr val="tx1"/>
                </a:solidFill>
                <a:latin typeface="Times New Roman" pitchFamily="18" charset="0"/>
                <a:cs typeface="Times New Roman" pitchFamily="18" charset="0"/>
              </a:rPr>
              <a:t> per month. What is </a:t>
            </a:r>
            <a:r>
              <a:rPr lang="en-US" sz="2400" dirty="0" smtClean="0">
                <a:solidFill>
                  <a:schemeClr val="tx1"/>
                </a:solidFill>
                <a:latin typeface="Times New Roman" pitchFamily="18" charset="0"/>
                <a:cs typeface="Times New Roman" pitchFamily="18" charset="0"/>
              </a:rPr>
              <a:t>the</a:t>
            </a:r>
          </a:p>
          <a:p>
            <a:pPr lvl="0" algn="l"/>
            <a:r>
              <a:rPr lang="en-US" sz="2400" dirty="0" smtClean="0">
                <a:solidFill>
                  <a:schemeClr val="tx1"/>
                </a:solidFill>
                <a:latin typeface="Times New Roman" pitchFamily="18" charset="0"/>
                <a:cs typeface="Times New Roman" pitchFamily="18" charset="0"/>
              </a:rPr>
              <a:t>      estimated </a:t>
            </a:r>
            <a:r>
              <a:rPr lang="en-US" sz="2400" dirty="0">
                <a:solidFill>
                  <a:schemeClr val="tx1"/>
                </a:solidFill>
                <a:latin typeface="Times New Roman" pitchFamily="18" charset="0"/>
                <a:cs typeface="Times New Roman" pitchFamily="18" charset="0"/>
              </a:rPr>
              <a:t>requirement of explosives per month? Assume </a:t>
            </a:r>
            <a:r>
              <a:rPr lang="en-US" sz="2400" dirty="0" smtClean="0">
                <a:solidFill>
                  <a:schemeClr val="tx1"/>
                </a:solidFill>
                <a:latin typeface="Times New Roman" pitchFamily="18" charset="0"/>
                <a:cs typeface="Times New Roman" pitchFamily="18" charset="0"/>
              </a:rPr>
              <a:t>that</a:t>
            </a:r>
          </a:p>
          <a:p>
            <a:pPr lvl="0" algn="l"/>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the SG </a:t>
            </a:r>
            <a:r>
              <a:rPr lang="en-US" sz="2400" dirty="0">
                <a:solidFill>
                  <a:schemeClr val="tx1"/>
                </a:solidFill>
                <a:latin typeface="Times New Roman" pitchFamily="18" charset="0"/>
                <a:cs typeface="Times New Roman" pitchFamily="18" charset="0"/>
              </a:rPr>
              <a:t>of Andesite is 2.7 and the powder factor for andesite </a:t>
            </a:r>
            <a:endParaRPr lang="en-US" sz="2400" dirty="0" smtClean="0">
              <a:solidFill>
                <a:schemeClr val="tx1"/>
              </a:solidFill>
              <a:latin typeface="Times New Roman" pitchFamily="18" charset="0"/>
              <a:cs typeface="Times New Roman" pitchFamily="18" charset="0"/>
            </a:endParaRPr>
          </a:p>
          <a:p>
            <a:pPr lvl="0" algn="l"/>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is </a:t>
            </a:r>
            <a:r>
              <a:rPr lang="en-US" sz="2400" dirty="0">
                <a:solidFill>
                  <a:schemeClr val="tx1"/>
                </a:solidFill>
                <a:latin typeface="Times New Roman" pitchFamily="18" charset="0"/>
                <a:cs typeface="Times New Roman" pitchFamily="18" charset="0"/>
              </a:rPr>
              <a:t>0.7 </a:t>
            </a:r>
            <a:r>
              <a:rPr lang="en-US" sz="2400" dirty="0" smtClean="0">
                <a:solidFill>
                  <a:schemeClr val="tx1"/>
                </a:solidFill>
                <a:latin typeface="Times New Roman" pitchFamily="18" charset="0"/>
                <a:cs typeface="Times New Roman" pitchFamily="18" charset="0"/>
              </a:rPr>
              <a:t>kg/m</a:t>
            </a:r>
            <a:r>
              <a:rPr lang="en-US" sz="2400" baseline="30000" dirty="0" smtClean="0">
                <a:solidFill>
                  <a:schemeClr val="tx1"/>
                </a:solidFill>
                <a:latin typeface="Times New Roman" pitchFamily="18" charset="0"/>
                <a:cs typeface="Times New Roman" pitchFamily="18" charset="0"/>
              </a:rPr>
              <a:t>3</a:t>
            </a:r>
          </a:p>
          <a:p>
            <a:pPr algn="l"/>
            <a:r>
              <a:rPr lang="en-US" sz="2400" dirty="0" smtClean="0">
                <a:solidFill>
                  <a:schemeClr val="tx1"/>
                </a:solidFill>
                <a:latin typeface="Times New Roman" pitchFamily="18" charset="0"/>
                <a:cs typeface="Times New Roman" pitchFamily="18" charset="0"/>
              </a:rPr>
              <a:t>8.   </a:t>
            </a:r>
            <a:r>
              <a:rPr lang="en-US" sz="2400" dirty="0" smtClean="0">
                <a:solidFill>
                  <a:schemeClr val="tx1"/>
                </a:solidFill>
                <a:latin typeface="Times New Roman" pitchFamily="18" charset="0"/>
                <a:cs typeface="Times New Roman" pitchFamily="18" charset="0"/>
              </a:rPr>
              <a:t>Complete </a:t>
            </a:r>
            <a:r>
              <a:rPr lang="en-US" sz="2400" dirty="0">
                <a:solidFill>
                  <a:schemeClr val="tx1"/>
                </a:solidFill>
                <a:latin typeface="Times New Roman" pitchFamily="18" charset="0"/>
                <a:cs typeface="Times New Roman" pitchFamily="18" charset="0"/>
              </a:rPr>
              <a:t>the following explosive chemical reaction </a:t>
            </a:r>
            <a:r>
              <a:rPr lang="en-US" sz="2400" dirty="0" smtClean="0">
                <a:solidFill>
                  <a:schemeClr val="tx1"/>
                </a:solidFill>
                <a:latin typeface="Times New Roman" pitchFamily="18" charset="0"/>
                <a:cs typeface="Times New Roman" pitchFamily="18" charset="0"/>
              </a:rPr>
              <a:t> and </a:t>
            </a:r>
          </a:p>
          <a:p>
            <a:pPr algn="l"/>
            <a:r>
              <a:rPr lang="en-US" sz="2400" dirty="0" smtClean="0">
                <a:solidFill>
                  <a:schemeClr val="tx1"/>
                </a:solidFill>
                <a:latin typeface="Times New Roman" pitchFamily="18" charset="0"/>
                <a:cs typeface="Times New Roman" pitchFamily="18" charset="0"/>
              </a:rPr>
              <a:t>      analysis </a:t>
            </a:r>
            <a:r>
              <a:rPr lang="en-US" sz="2400" dirty="0">
                <a:solidFill>
                  <a:schemeClr val="tx1"/>
                </a:solidFill>
                <a:latin typeface="Times New Roman" pitchFamily="18" charset="0"/>
                <a:cs typeface="Times New Roman" pitchFamily="18" charset="0"/>
              </a:rPr>
              <a:t>it using explosives properties:</a:t>
            </a:r>
          </a:p>
          <a:p>
            <a:pPr algn="l"/>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21NH</a:t>
            </a:r>
            <a:r>
              <a:rPr lang="en-US" sz="2400" baseline="-25000" dirty="0" smtClean="0">
                <a:solidFill>
                  <a:schemeClr val="tx1"/>
                </a:solidFill>
                <a:latin typeface="Times New Roman" pitchFamily="18" charset="0"/>
                <a:cs typeface="Times New Roman" pitchFamily="18" charset="0"/>
              </a:rPr>
              <a:t>4</a:t>
            </a:r>
            <a:r>
              <a:rPr lang="en-US" sz="2400" dirty="0" smtClean="0">
                <a:solidFill>
                  <a:schemeClr val="tx1"/>
                </a:solidFill>
                <a:latin typeface="Times New Roman" pitchFamily="18" charset="0"/>
                <a:cs typeface="Times New Roman" pitchFamily="18" charset="0"/>
              </a:rPr>
              <a:t>NO</a:t>
            </a:r>
            <a:r>
              <a:rPr lang="en-US" sz="2400" baseline="-25000" dirty="0" smtClean="0">
                <a:solidFill>
                  <a:schemeClr val="tx1"/>
                </a:solidFill>
                <a:latin typeface="Times New Roman" pitchFamily="18" charset="0"/>
                <a:cs typeface="Times New Roman" pitchFamily="18" charset="0"/>
              </a:rPr>
              <a:t>3</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+ 2C</a:t>
            </a:r>
            <a:r>
              <a:rPr lang="en-US" sz="2400" baseline="-25000" dirty="0">
                <a:solidFill>
                  <a:schemeClr val="tx1"/>
                </a:solidFill>
                <a:latin typeface="Times New Roman" pitchFamily="18" charset="0"/>
                <a:cs typeface="Times New Roman" pitchFamily="18" charset="0"/>
              </a:rPr>
              <a:t>6</a:t>
            </a:r>
            <a:r>
              <a:rPr lang="en-US" sz="2400" dirty="0">
                <a:solidFill>
                  <a:schemeClr val="tx1"/>
                </a:solidFill>
                <a:latin typeface="Times New Roman" pitchFamily="18" charset="0"/>
                <a:cs typeface="Times New Roman" pitchFamily="18" charset="0"/>
              </a:rPr>
              <a:t>H</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CH</a:t>
            </a:r>
            <a:r>
              <a:rPr lang="en-US" sz="2400" baseline="-25000" dirty="0">
                <a:solidFill>
                  <a:schemeClr val="tx1"/>
                </a:solidFill>
                <a:latin typeface="Times New Roman" pitchFamily="18" charset="0"/>
                <a:cs typeface="Times New Roman" pitchFamily="18" charset="0"/>
              </a:rPr>
              <a:t>3</a:t>
            </a:r>
            <a:r>
              <a:rPr lang="en-US" sz="2400" dirty="0">
                <a:solidFill>
                  <a:schemeClr val="tx1"/>
                </a:solidFill>
                <a:latin typeface="Times New Roman" pitchFamily="18" charset="0"/>
                <a:cs typeface="Times New Roman" pitchFamily="18" charset="0"/>
              </a:rPr>
              <a:t>(NO</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a:t>
            </a:r>
            <a:r>
              <a:rPr lang="en-US" sz="2400" baseline="-25000" dirty="0">
                <a:solidFill>
                  <a:schemeClr val="tx1"/>
                </a:solidFill>
                <a:latin typeface="Times New Roman" pitchFamily="18" charset="0"/>
                <a:cs typeface="Times New Roman" pitchFamily="18" charset="0"/>
              </a:rPr>
              <a:t>3</a:t>
            </a: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84257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914400"/>
            <a:ext cx="7620000" cy="4495800"/>
          </a:xfrm>
        </p:spPr>
        <p:txBody>
          <a:bodyPr>
            <a:normAutofit/>
          </a:bodyPr>
          <a:lstStyle/>
          <a:p>
            <a:pPr algn="l"/>
            <a:r>
              <a:rPr lang="en-US" sz="2400" b="1" dirty="0" smtClean="0">
                <a:solidFill>
                  <a:schemeClr val="tx1"/>
                </a:solidFill>
                <a:latin typeface="Times New Roman" pitchFamily="18" charset="0"/>
                <a:cs typeface="Times New Roman" pitchFamily="18" charset="0"/>
              </a:rPr>
              <a:t>Face </a:t>
            </a:r>
            <a:r>
              <a:rPr lang="en-US" sz="2400" b="1" dirty="0">
                <a:solidFill>
                  <a:schemeClr val="tx1"/>
                </a:solidFill>
                <a:latin typeface="Times New Roman" pitchFamily="18" charset="0"/>
                <a:cs typeface="Times New Roman" pitchFamily="18" charset="0"/>
              </a:rPr>
              <a:t>height (H):</a:t>
            </a:r>
            <a:endParaRPr lang="en-US" sz="2400" dirty="0">
              <a:solidFill>
                <a:schemeClr val="tx1"/>
              </a:solidFill>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This is the vertical distance in </a:t>
            </a:r>
            <a:r>
              <a:rPr lang="en-US" sz="2400" dirty="0" err="1">
                <a:solidFill>
                  <a:schemeClr val="tx1"/>
                </a:solidFill>
                <a:latin typeface="Times New Roman" pitchFamily="18" charset="0"/>
                <a:cs typeface="Times New Roman" pitchFamily="18" charset="0"/>
              </a:rPr>
              <a:t>metres</a:t>
            </a:r>
            <a:r>
              <a:rPr lang="en-US" sz="2400" dirty="0">
                <a:solidFill>
                  <a:schemeClr val="tx1"/>
                </a:solidFill>
                <a:latin typeface="Times New Roman" pitchFamily="18" charset="0"/>
                <a:cs typeface="Times New Roman" pitchFamily="18" charset="0"/>
              </a:rPr>
              <a:t> between the top and floor of the </a:t>
            </a:r>
            <a:r>
              <a:rPr lang="en-US" sz="2400" dirty="0" smtClean="0">
                <a:solidFill>
                  <a:schemeClr val="tx1"/>
                </a:solidFill>
                <a:latin typeface="Times New Roman" pitchFamily="18" charset="0"/>
                <a:cs typeface="Times New Roman" pitchFamily="18" charset="0"/>
              </a:rPr>
              <a:t>bench.</a:t>
            </a:r>
          </a:p>
          <a:p>
            <a:pPr algn="l"/>
            <a:endParaRPr lang="en-US" sz="800" dirty="0">
              <a:solidFill>
                <a:schemeClr val="tx1"/>
              </a:solidFill>
              <a:latin typeface="Times New Roman" pitchFamily="18" charset="0"/>
              <a:cs typeface="Times New Roman" pitchFamily="18" charset="0"/>
            </a:endParaRPr>
          </a:p>
          <a:p>
            <a:pPr algn="l"/>
            <a:r>
              <a:rPr lang="en-US" sz="2400" b="1" dirty="0">
                <a:solidFill>
                  <a:schemeClr val="tx1"/>
                </a:solidFill>
                <a:latin typeface="Times New Roman" pitchFamily="18" charset="0"/>
                <a:cs typeface="Times New Roman" pitchFamily="18" charset="0"/>
              </a:rPr>
              <a:t>Burden (B) :</a:t>
            </a:r>
            <a:endParaRPr lang="en-US" sz="2400" dirty="0">
              <a:solidFill>
                <a:schemeClr val="tx1"/>
              </a:solidFill>
              <a:latin typeface="Times New Roman" pitchFamily="18" charset="0"/>
              <a:cs typeface="Times New Roman" pitchFamily="18" charset="0"/>
            </a:endParaRPr>
          </a:p>
          <a:p>
            <a:pPr algn="l"/>
            <a:r>
              <a:rPr lang="en-US" sz="2400" dirty="0">
                <a:solidFill>
                  <a:schemeClr val="tx1"/>
                </a:solidFill>
                <a:latin typeface="Times New Roman" pitchFamily="18" charset="0"/>
                <a:cs typeface="Times New Roman" pitchFamily="18" charset="0"/>
              </a:rPr>
              <a:t>This is the distance in </a:t>
            </a:r>
            <a:r>
              <a:rPr lang="en-US" sz="2400" dirty="0" err="1">
                <a:solidFill>
                  <a:schemeClr val="tx1"/>
                </a:solidFill>
                <a:latin typeface="Times New Roman" pitchFamily="18" charset="0"/>
                <a:cs typeface="Times New Roman" pitchFamily="18" charset="0"/>
              </a:rPr>
              <a:t>metres</a:t>
            </a:r>
            <a:r>
              <a:rPr lang="en-US" sz="2400" dirty="0">
                <a:solidFill>
                  <a:schemeClr val="tx1"/>
                </a:solidFill>
                <a:latin typeface="Times New Roman" pitchFamily="18" charset="0"/>
                <a:cs typeface="Times New Roman" pitchFamily="18" charset="0"/>
              </a:rPr>
              <a:t> from a </a:t>
            </a:r>
            <a:r>
              <a:rPr lang="en-US" sz="2400" dirty="0" smtClean="0">
                <a:solidFill>
                  <a:schemeClr val="tx1"/>
                </a:solidFill>
                <a:latin typeface="Times New Roman" pitchFamily="18" charset="0"/>
                <a:cs typeface="Times New Roman" pitchFamily="18" charset="0"/>
              </a:rPr>
              <a:t>blast hole </a:t>
            </a:r>
            <a:r>
              <a:rPr lang="en-US" sz="2400" dirty="0">
                <a:solidFill>
                  <a:schemeClr val="tx1"/>
                </a:solidFill>
                <a:latin typeface="Times New Roman" pitchFamily="18" charset="0"/>
                <a:cs typeface="Times New Roman" pitchFamily="18" charset="0"/>
              </a:rPr>
              <a:t>to the nearest free face and has the following approximate relation</a:t>
            </a:r>
            <a:r>
              <a:rPr lang="en-US" sz="2400" dirty="0" smtClean="0">
                <a:solidFill>
                  <a:schemeClr val="tx1"/>
                </a:solidFill>
                <a:latin typeface="Times New Roman" pitchFamily="18" charset="0"/>
                <a:cs typeface="Times New Roman" pitchFamily="18" charset="0"/>
              </a:rPr>
              <a:t>:</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B </a:t>
            </a:r>
            <a:r>
              <a:rPr lang="en-US" sz="2400" dirty="0">
                <a:solidFill>
                  <a:schemeClr val="tx1"/>
                </a:solidFill>
                <a:latin typeface="Times New Roman" pitchFamily="18" charset="0"/>
                <a:cs typeface="Times New Roman" pitchFamily="18" charset="0"/>
              </a:rPr>
              <a:t>= 25D to 30D for hard </a:t>
            </a:r>
            <a:r>
              <a:rPr lang="en-US" sz="2400" dirty="0" smtClean="0">
                <a:solidFill>
                  <a:schemeClr val="tx1"/>
                </a:solidFill>
                <a:latin typeface="Times New Roman" pitchFamily="18" charset="0"/>
                <a:cs typeface="Times New Roman" pitchFamily="18" charset="0"/>
              </a:rPr>
              <a:t>rock</a:t>
            </a:r>
          </a:p>
          <a:p>
            <a:pPr algn="l"/>
            <a:r>
              <a:rPr lang="en-US" sz="2400" dirty="0" smtClean="0">
                <a:solidFill>
                  <a:schemeClr val="tx1"/>
                </a:solidFill>
                <a:latin typeface="Times New Roman" pitchFamily="18" charset="0"/>
                <a:cs typeface="Times New Roman" pitchFamily="18" charset="0"/>
              </a:rPr>
              <a:t>B </a:t>
            </a:r>
            <a:r>
              <a:rPr lang="en-US" sz="2400" dirty="0">
                <a:solidFill>
                  <a:schemeClr val="tx1"/>
                </a:solidFill>
                <a:latin typeface="Times New Roman" pitchFamily="18" charset="0"/>
                <a:cs typeface="Times New Roman" pitchFamily="18" charset="0"/>
              </a:rPr>
              <a:t>= 30D to 35D for medium </a:t>
            </a:r>
            <a:r>
              <a:rPr lang="en-US" sz="2400" dirty="0" smtClean="0">
                <a:solidFill>
                  <a:schemeClr val="tx1"/>
                </a:solidFill>
                <a:latin typeface="Times New Roman" pitchFamily="18" charset="0"/>
                <a:cs typeface="Times New Roman" pitchFamily="18" charset="0"/>
              </a:rPr>
              <a:t>rock</a:t>
            </a:r>
          </a:p>
          <a:p>
            <a:pPr algn="l"/>
            <a:r>
              <a:rPr lang="en-US" sz="2400" dirty="0" smtClean="0">
                <a:solidFill>
                  <a:schemeClr val="tx1"/>
                </a:solidFill>
                <a:latin typeface="Times New Roman" pitchFamily="18" charset="0"/>
                <a:cs typeface="Times New Roman" pitchFamily="18" charset="0"/>
              </a:rPr>
              <a:t>B </a:t>
            </a:r>
            <a:r>
              <a:rPr lang="en-US" sz="2400" dirty="0">
                <a:solidFill>
                  <a:schemeClr val="tx1"/>
                </a:solidFill>
                <a:latin typeface="Times New Roman" pitchFamily="18" charset="0"/>
                <a:cs typeface="Times New Roman" pitchFamily="18" charset="0"/>
              </a:rPr>
              <a:t>= 35D to 40D for soft rock. </a:t>
            </a:r>
            <a:endParaRPr lang="en-US" sz="1400" b="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55520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066800"/>
            <a:ext cx="8153400" cy="3962400"/>
          </a:xfrm>
        </p:spPr>
        <p:txBody>
          <a:bodyPr>
            <a:normAutofit/>
          </a:bodyPr>
          <a:lstStyle/>
          <a:p>
            <a:pPr algn="l"/>
            <a:r>
              <a:rPr lang="en-US" sz="2400" b="1" dirty="0" smtClean="0">
                <a:solidFill>
                  <a:schemeClr val="tx1"/>
                </a:solidFill>
                <a:latin typeface="Times New Roman" pitchFamily="18" charset="0"/>
                <a:cs typeface="Times New Roman" pitchFamily="18" charset="0"/>
              </a:rPr>
              <a:t>Spacing </a:t>
            </a:r>
            <a:r>
              <a:rPr lang="en-US" sz="2400" b="1" dirty="0">
                <a:solidFill>
                  <a:schemeClr val="tx1"/>
                </a:solidFill>
                <a:latin typeface="Times New Roman" pitchFamily="18" charset="0"/>
                <a:cs typeface="Times New Roman" pitchFamily="18" charset="0"/>
              </a:rPr>
              <a:t>(S)</a:t>
            </a:r>
            <a:r>
              <a:rPr lang="en-US" sz="2400" dirty="0">
                <a:solidFill>
                  <a:schemeClr val="tx1"/>
                </a:solidFill>
                <a:latin typeface="Times New Roman" pitchFamily="18" charset="0"/>
                <a:cs typeface="Times New Roman" pitchFamily="18" charset="0"/>
              </a:rPr>
              <a:t>:</a:t>
            </a:r>
          </a:p>
          <a:p>
            <a:pPr algn="l"/>
            <a:r>
              <a:rPr lang="en-US" sz="2400" dirty="0">
                <a:solidFill>
                  <a:schemeClr val="tx1"/>
                </a:solidFill>
                <a:latin typeface="Times New Roman" pitchFamily="18" charset="0"/>
                <a:cs typeface="Times New Roman" pitchFamily="18" charset="0"/>
              </a:rPr>
              <a:t>This is the distance in </a:t>
            </a:r>
            <a:r>
              <a:rPr lang="en-US" sz="2400" dirty="0" err="1">
                <a:solidFill>
                  <a:schemeClr val="tx1"/>
                </a:solidFill>
                <a:latin typeface="Times New Roman" pitchFamily="18" charset="0"/>
                <a:cs typeface="Times New Roman" pitchFamily="18" charset="0"/>
              </a:rPr>
              <a:t>metres</a:t>
            </a:r>
            <a:r>
              <a:rPr lang="en-US" sz="2400" dirty="0">
                <a:solidFill>
                  <a:schemeClr val="tx1"/>
                </a:solidFill>
                <a:latin typeface="Times New Roman" pitchFamily="18" charset="0"/>
                <a:cs typeface="Times New Roman" pitchFamily="18" charset="0"/>
              </a:rPr>
              <a:t> between adjacent </a:t>
            </a:r>
            <a:r>
              <a:rPr lang="en-US" sz="2400" dirty="0" smtClean="0">
                <a:solidFill>
                  <a:schemeClr val="tx1"/>
                </a:solidFill>
                <a:latin typeface="Times New Roman" pitchFamily="18" charset="0"/>
                <a:cs typeface="Times New Roman" pitchFamily="18" charset="0"/>
              </a:rPr>
              <a:t>blast-holes </a:t>
            </a:r>
            <a:r>
              <a:rPr lang="en-US" sz="2400" dirty="0">
                <a:solidFill>
                  <a:schemeClr val="tx1"/>
                </a:solidFill>
                <a:latin typeface="Times New Roman" pitchFamily="18" charset="0"/>
                <a:cs typeface="Times New Roman" pitchFamily="18" charset="0"/>
              </a:rPr>
              <a:t>and is measured perpendicular to the burden. Usually the relation between drilled burden and spacing is:</a:t>
            </a:r>
          </a:p>
          <a:p>
            <a:pPr algn="l"/>
            <a:r>
              <a:rPr lang="en-US" sz="2400" dirty="0">
                <a:solidFill>
                  <a:schemeClr val="tx1"/>
                </a:solidFill>
                <a:latin typeface="Times New Roman" pitchFamily="18" charset="0"/>
                <a:cs typeface="Times New Roman" pitchFamily="18" charset="0"/>
              </a:rPr>
              <a:t>S = 1 to </a:t>
            </a:r>
            <a:r>
              <a:rPr lang="en-US" sz="2400" dirty="0" smtClean="0">
                <a:solidFill>
                  <a:schemeClr val="tx1"/>
                </a:solidFill>
                <a:latin typeface="Times New Roman" pitchFamily="18" charset="0"/>
                <a:cs typeface="Times New Roman" pitchFamily="18" charset="0"/>
              </a:rPr>
              <a:t>1.8B</a:t>
            </a:r>
            <a:endParaRPr lang="en-US" sz="2400" dirty="0">
              <a:solidFill>
                <a:schemeClr val="tx1"/>
              </a:solidFill>
              <a:latin typeface="Times New Roman" pitchFamily="18" charset="0"/>
              <a:cs typeface="Times New Roman" pitchFamily="18" charset="0"/>
            </a:endParaRPr>
          </a:p>
          <a:p>
            <a:pPr algn="l"/>
            <a:endParaRPr lang="en-US" sz="800"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Hole </a:t>
            </a:r>
            <a:r>
              <a:rPr lang="en-US" sz="2400" b="1" dirty="0">
                <a:solidFill>
                  <a:schemeClr val="tx1"/>
                </a:solidFill>
                <a:latin typeface="Times New Roman" pitchFamily="18" charset="0"/>
                <a:cs typeface="Times New Roman" pitchFamily="18" charset="0"/>
              </a:rPr>
              <a:t>angle (α ):</a:t>
            </a:r>
            <a:endParaRPr lang="en-US" sz="2400" dirty="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This is a hole inclination measured in degrees. If </a:t>
            </a:r>
            <a:r>
              <a:rPr lang="en-US" sz="2400" dirty="0">
                <a:solidFill>
                  <a:schemeClr val="tx1"/>
                </a:solidFill>
                <a:latin typeface="Times New Roman" pitchFamily="18" charset="0"/>
                <a:cs typeface="Times New Roman" pitchFamily="18" charset="0"/>
              </a:rPr>
              <a:t>the strata conditions permit, inclined blast-holes allow better distribution of the </a:t>
            </a:r>
            <a:r>
              <a:rPr lang="en-US" sz="2400" dirty="0" smtClean="0">
                <a:solidFill>
                  <a:schemeClr val="tx1"/>
                </a:solidFill>
                <a:latin typeface="Times New Roman" pitchFamily="18" charset="0"/>
                <a:cs typeface="Times New Roman" pitchFamily="18" charset="0"/>
              </a:rPr>
              <a:t>explosives.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04801"/>
            <a:ext cx="4648200" cy="533399"/>
          </a:xfrm>
        </p:spPr>
        <p:txBody>
          <a:bodyPr>
            <a:normAutofit/>
          </a:bodyPr>
          <a:lstStyle/>
          <a:p>
            <a:r>
              <a:rPr lang="en-US" sz="2400" dirty="0" smtClean="0">
                <a:latin typeface="Times New Roman" pitchFamily="18" charset="0"/>
                <a:cs typeface="Times New Roman" pitchFamily="18" charset="0"/>
              </a:rPr>
              <a:t>Blasting Terminology</a:t>
            </a:r>
            <a:endParaRPr lang="en-US" sz="2400" dirty="0">
              <a:latin typeface="Times New Roman" pitchFamily="18" charset="0"/>
              <a:cs typeface="Times New Roman" pitchFamily="18" charset="0"/>
            </a:endParaRPr>
          </a:p>
        </p:txBody>
      </p:sp>
      <p:pic>
        <p:nvPicPr>
          <p:cNvPr id="5" name="Picture 4" descr="https://html1-f.scribdassets.com/3kdbxe4gow4ya47w/images/3-1be832cfc2.jpg"/>
          <p:cNvPicPr/>
          <p:nvPr/>
        </p:nvPicPr>
        <p:blipFill>
          <a:blip r:embed="rId2" cstate="print">
            <a:lum bright="-10000"/>
          </a:blip>
          <a:srcRect l="1018" t="44770" r="7758"/>
          <a:stretch>
            <a:fillRect/>
          </a:stretch>
        </p:blipFill>
        <p:spPr bwMode="auto">
          <a:xfrm>
            <a:off x="685800" y="838200"/>
            <a:ext cx="7848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2180</Words>
  <Application>Microsoft Office PowerPoint</Application>
  <PresentationFormat>On-screen Show (4:3)</PresentationFormat>
  <Paragraphs>356</Paragraphs>
  <Slides>66</Slides>
  <Notes>3</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Basic Principles of Rock Blasting By  Dr. S. Kangwa</vt:lpstr>
      <vt:lpstr>PowerPoint Presentation</vt:lpstr>
      <vt:lpstr>Blasting Techniques</vt:lpstr>
      <vt:lpstr>PowerPoint Presentation</vt:lpstr>
      <vt:lpstr>PowerPoint Presentation</vt:lpstr>
      <vt:lpstr>PowerPoint Presentation</vt:lpstr>
      <vt:lpstr>PowerPoint Presentation</vt:lpstr>
      <vt:lpstr>PowerPoint Presentation</vt:lpstr>
      <vt:lpstr>Blasting Terminology</vt:lpstr>
      <vt:lpstr>PowerPoint Presentation</vt:lpstr>
      <vt:lpstr>PowerPoint Presentation</vt:lpstr>
      <vt:lpstr>Stemming</vt:lpstr>
      <vt:lpstr>PowerPoint Presentation</vt:lpstr>
      <vt:lpstr>PowerPoint Presentation</vt:lpstr>
      <vt:lpstr>PowerPoint Presentation</vt:lpstr>
      <vt:lpstr>PowerPoint Presentation</vt:lpstr>
      <vt:lpstr>PowerPoint Presentation</vt:lpstr>
      <vt:lpstr>Explosives</vt:lpstr>
      <vt:lpstr>PowerPoint Presentation</vt:lpstr>
      <vt:lpstr>PowerPoint Presentation</vt:lpstr>
      <vt:lpstr>Effective energy</vt:lpstr>
      <vt:lpstr>Velocity of Detonation</vt:lpstr>
      <vt:lpstr>Density</vt:lpstr>
      <vt:lpstr>Detonation Pressure</vt:lpstr>
      <vt:lpstr>Sensitivity to Initiation and Detonation Stability</vt:lpstr>
      <vt:lpstr>Sensitivity</vt:lpstr>
      <vt:lpstr>Water Resistance</vt:lpstr>
      <vt:lpstr>Fume Characteristics</vt:lpstr>
      <vt:lpstr>PowerPoint Presentation</vt:lpstr>
      <vt:lpstr>Storage Properties</vt:lpstr>
      <vt:lpstr>Oxygen balance of explosive substances</vt:lpstr>
      <vt:lpstr>Calculation of Oxygen Balance – Traditional method</vt:lpstr>
      <vt:lpstr>Example: 3NH4NO3 + CH2 = </vt:lpstr>
      <vt:lpstr>Balancing explosive chemical reaction equation</vt:lpstr>
      <vt:lpstr>Balancing explosive chemical reaction equation</vt:lpstr>
      <vt:lpstr> Zero Oxygen Balance (ZOB) </vt:lpstr>
      <vt:lpstr>  Types of Explosives  and  Basic Blasting Theory  </vt:lpstr>
      <vt:lpstr>Classification of Explosives</vt:lpstr>
      <vt:lpstr>PowerPoint Presentation</vt:lpstr>
      <vt:lpstr>Example of Detonators</vt:lpstr>
      <vt:lpstr>Nonel Detonator with 25ms Delay</vt:lpstr>
      <vt:lpstr>Detonating Cord</vt:lpstr>
      <vt:lpstr>PowerPoint Presentation</vt:lpstr>
      <vt:lpstr>Inserting detonators into Explosives - Priming</vt:lpstr>
      <vt:lpstr>Charging Explosives – Placing Explosives in Blast-holes</vt:lpstr>
      <vt:lpstr>PowerPoint Presentation</vt:lpstr>
      <vt:lpstr>PowerPoint Presentation</vt:lpstr>
      <vt:lpstr>PowerPoint Presentation</vt:lpstr>
      <vt:lpstr>ANFO</vt:lpstr>
      <vt:lpstr>Basic Blasting Theory</vt:lpstr>
      <vt:lpstr>Detonation of an explosive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3rd Stage</vt:lpstr>
      <vt:lpstr>PowerPoint Presentation</vt:lpstr>
      <vt:lpstr>PowerPoint Presentation</vt:lpstr>
      <vt:lpstr>Tutorial Questions</vt:lpstr>
      <vt:lpstr>PowerPoint Presentation</vt:lpstr>
      <vt:lpstr>Q5.  Name the following blasting accessories / explosives: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Blasting</dc:title>
  <dc:creator>kangwa</dc:creator>
  <cp:lastModifiedBy>kangwa</cp:lastModifiedBy>
  <cp:revision>81</cp:revision>
  <dcterms:created xsi:type="dcterms:W3CDTF">2016-02-26T09:49:39Z</dcterms:created>
  <dcterms:modified xsi:type="dcterms:W3CDTF">2023-08-01T08:58:09Z</dcterms:modified>
</cp:coreProperties>
</file>