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04" r:id="rId3"/>
    <p:sldId id="294" r:id="rId4"/>
    <p:sldId id="296" r:id="rId5"/>
    <p:sldId id="289" r:id="rId6"/>
    <p:sldId id="287" r:id="rId7"/>
    <p:sldId id="314" r:id="rId8"/>
    <p:sldId id="309" r:id="rId9"/>
    <p:sldId id="264" r:id="rId10"/>
    <p:sldId id="306" r:id="rId11"/>
    <p:sldId id="307" r:id="rId12"/>
    <p:sldId id="319" r:id="rId13"/>
    <p:sldId id="308" r:id="rId14"/>
    <p:sldId id="266" r:id="rId15"/>
    <p:sldId id="338" r:id="rId16"/>
    <p:sldId id="337" r:id="rId17"/>
    <p:sldId id="297" r:id="rId18"/>
    <p:sldId id="312" r:id="rId19"/>
    <p:sldId id="268" r:id="rId20"/>
    <p:sldId id="269" r:id="rId21"/>
    <p:sldId id="310" r:id="rId22"/>
    <p:sldId id="311" r:id="rId23"/>
    <p:sldId id="279" r:id="rId24"/>
    <p:sldId id="342" r:id="rId25"/>
    <p:sldId id="315" r:id="rId26"/>
    <p:sldId id="317" r:id="rId27"/>
    <p:sldId id="316" r:id="rId28"/>
    <p:sldId id="318" r:id="rId29"/>
    <p:sldId id="339" r:id="rId30"/>
    <p:sldId id="340" r:id="rId31"/>
    <p:sldId id="341" r:id="rId32"/>
    <p:sldId id="326" r:id="rId33"/>
    <p:sldId id="321" r:id="rId34"/>
    <p:sldId id="343" r:id="rId35"/>
    <p:sldId id="322" r:id="rId36"/>
    <p:sldId id="327" r:id="rId37"/>
    <p:sldId id="328" r:id="rId38"/>
    <p:sldId id="329" r:id="rId39"/>
    <p:sldId id="330" r:id="rId40"/>
    <p:sldId id="336" r:id="rId41"/>
    <p:sldId id="335" r:id="rId42"/>
    <p:sldId id="333" r:id="rId43"/>
    <p:sldId id="323" r:id="rId44"/>
    <p:sldId id="33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66A40-4CD6-4E30-9CAC-6B88381992D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5489A686-2B41-4B5A-B7A6-BE9E5F2A25D1}">
      <dgm:prSet phldrT="[Text]" custT="1"/>
      <dgm:spPr>
        <a:solidFill>
          <a:schemeClr val="accent6">
            <a:lumMod val="50000"/>
          </a:schemeClr>
        </a:solidFill>
      </dgm:spPr>
      <dgm:t>
        <a:bodyPr/>
        <a:lstStyle/>
        <a:p>
          <a:r>
            <a:rPr lang="en-US" sz="2800" b="1" dirty="0">
              <a:latin typeface="Britannic Bold" pitchFamily="34" charset="0"/>
            </a:rPr>
            <a:t>Mining </a:t>
          </a:r>
        </a:p>
        <a:p>
          <a:r>
            <a:rPr lang="en-US" sz="2800" b="1" dirty="0">
              <a:latin typeface="Britannic Bold" pitchFamily="34" charset="0"/>
            </a:rPr>
            <a:t>industry</a:t>
          </a:r>
        </a:p>
      </dgm:t>
    </dgm:pt>
    <dgm:pt modelId="{D60CDD94-2AC0-4F0C-B282-83B4B933BED9}" type="parTrans" cxnId="{900DC236-FA3D-480A-8940-09E8CA0B96FB}">
      <dgm:prSet/>
      <dgm:spPr/>
      <dgm:t>
        <a:bodyPr/>
        <a:lstStyle/>
        <a:p>
          <a:endParaRPr lang="en-US"/>
        </a:p>
      </dgm:t>
    </dgm:pt>
    <dgm:pt modelId="{6679D1A8-EDF0-4290-8949-822E303EEDD4}" type="sibTrans" cxnId="{900DC236-FA3D-480A-8940-09E8CA0B96FB}">
      <dgm:prSet/>
      <dgm:spPr/>
      <dgm:t>
        <a:bodyPr/>
        <a:lstStyle/>
        <a:p>
          <a:endParaRPr lang="en-US"/>
        </a:p>
      </dgm:t>
    </dgm:pt>
    <dgm:pt modelId="{15094193-201F-4A34-BA96-7271AA9B6981}">
      <dgm:prSet phldrT="[Text]" custT="1"/>
      <dgm:spPr>
        <a:solidFill>
          <a:schemeClr val="accent2"/>
        </a:solidFill>
      </dgm:spPr>
      <dgm:t>
        <a:bodyPr/>
        <a:lstStyle/>
        <a:p>
          <a:r>
            <a:rPr lang="en-US" sz="2400"/>
            <a:t>PESTLE</a:t>
          </a:r>
        </a:p>
        <a:p>
          <a:r>
            <a:rPr lang="en-US" sz="2400"/>
            <a:t>factors</a:t>
          </a:r>
        </a:p>
      </dgm:t>
    </dgm:pt>
    <dgm:pt modelId="{B9EC843A-B8C8-4A24-8D7C-3C45AA602A6E}" type="parTrans" cxnId="{42BB9E34-574E-47E1-B731-15F578A6756D}">
      <dgm:prSet/>
      <dgm:spPr/>
      <dgm:t>
        <a:bodyPr/>
        <a:lstStyle/>
        <a:p>
          <a:endParaRPr lang="en-US"/>
        </a:p>
      </dgm:t>
    </dgm:pt>
    <dgm:pt modelId="{F0B4A580-ED01-4174-844B-8438B3F921FA}" type="sibTrans" cxnId="{42BB9E34-574E-47E1-B731-15F578A6756D}">
      <dgm:prSet/>
      <dgm:spPr/>
      <dgm:t>
        <a:bodyPr/>
        <a:lstStyle/>
        <a:p>
          <a:endParaRPr lang="en-US"/>
        </a:p>
      </dgm:t>
    </dgm:pt>
    <dgm:pt modelId="{DEEB0600-B1BE-4235-AB47-F4D5721B20E1}">
      <dgm:prSet phldrT="[Text]" custT="1"/>
      <dgm:spPr>
        <a:solidFill>
          <a:schemeClr val="accent6">
            <a:lumMod val="75000"/>
          </a:schemeClr>
        </a:solidFill>
      </dgm:spPr>
      <dgm:t>
        <a:bodyPr/>
        <a:lstStyle/>
        <a:p>
          <a:r>
            <a:rPr lang="en-US" sz="2400" dirty="0" smtClean="0"/>
            <a:t>Geology</a:t>
          </a:r>
          <a:endParaRPr lang="en-US" sz="2400" dirty="0"/>
        </a:p>
      </dgm:t>
    </dgm:pt>
    <dgm:pt modelId="{5D1ED96B-3A28-4C31-B855-23A3DC2E41FF}" type="parTrans" cxnId="{4C77F82A-05E7-4B0D-B5C1-FF05ED93AAAC}">
      <dgm:prSet/>
      <dgm:spPr/>
      <dgm:t>
        <a:bodyPr/>
        <a:lstStyle/>
        <a:p>
          <a:endParaRPr lang="en-US"/>
        </a:p>
      </dgm:t>
    </dgm:pt>
    <dgm:pt modelId="{3E8DA906-497D-48D3-AF9E-5E5EB2EC56CF}" type="sibTrans" cxnId="{4C77F82A-05E7-4B0D-B5C1-FF05ED93AAAC}">
      <dgm:prSet/>
      <dgm:spPr/>
      <dgm:t>
        <a:bodyPr/>
        <a:lstStyle/>
        <a:p>
          <a:endParaRPr lang="en-US"/>
        </a:p>
      </dgm:t>
    </dgm:pt>
    <dgm:pt modelId="{3963AE66-D5BC-4B13-BA62-623B97E4B863}">
      <dgm:prSet phldrT="[Text]" custT="1"/>
      <dgm:spPr/>
      <dgm:t>
        <a:bodyPr/>
        <a:lstStyle/>
        <a:p>
          <a:r>
            <a:rPr lang="en-US" sz="2400"/>
            <a:t>Mining</a:t>
          </a:r>
        </a:p>
      </dgm:t>
    </dgm:pt>
    <dgm:pt modelId="{A718462C-0A6D-4BA6-9CEE-F2B21EEFC077}" type="parTrans" cxnId="{44BBB21B-42DE-4D35-90D8-B7E392D4CCA0}">
      <dgm:prSet/>
      <dgm:spPr/>
      <dgm:t>
        <a:bodyPr/>
        <a:lstStyle/>
        <a:p>
          <a:endParaRPr lang="en-US"/>
        </a:p>
      </dgm:t>
    </dgm:pt>
    <dgm:pt modelId="{E192F10A-413B-4A32-8583-B48E5082D582}" type="sibTrans" cxnId="{44BBB21B-42DE-4D35-90D8-B7E392D4CCA0}">
      <dgm:prSet/>
      <dgm:spPr/>
      <dgm:t>
        <a:bodyPr/>
        <a:lstStyle/>
        <a:p>
          <a:endParaRPr lang="en-US"/>
        </a:p>
      </dgm:t>
    </dgm:pt>
    <dgm:pt modelId="{C75DA0C2-5D55-4FEB-92F5-565E959D625E}">
      <dgm:prSet phldrT="[Text]" custT="1"/>
      <dgm:spPr>
        <a:solidFill>
          <a:schemeClr val="bg1">
            <a:lumMod val="50000"/>
          </a:schemeClr>
        </a:solidFill>
      </dgm:spPr>
      <dgm:t>
        <a:bodyPr/>
        <a:lstStyle/>
        <a:p>
          <a:r>
            <a:rPr lang="en-US" sz="2400"/>
            <a:t>Metallugy</a:t>
          </a:r>
        </a:p>
      </dgm:t>
    </dgm:pt>
    <dgm:pt modelId="{D50ACADC-D61B-4164-BB9F-B91B9D6A5FB0}" type="parTrans" cxnId="{A3CABE25-CA3D-40E0-8422-A36EC09B0E49}">
      <dgm:prSet/>
      <dgm:spPr/>
      <dgm:t>
        <a:bodyPr/>
        <a:lstStyle/>
        <a:p>
          <a:endParaRPr lang="en-US"/>
        </a:p>
      </dgm:t>
    </dgm:pt>
    <dgm:pt modelId="{F8D84E26-9FA3-44B3-BA94-21AE1F1D5C17}" type="sibTrans" cxnId="{A3CABE25-CA3D-40E0-8422-A36EC09B0E49}">
      <dgm:prSet/>
      <dgm:spPr/>
      <dgm:t>
        <a:bodyPr/>
        <a:lstStyle/>
        <a:p>
          <a:endParaRPr lang="en-US"/>
        </a:p>
      </dgm:t>
    </dgm:pt>
    <dgm:pt modelId="{D6642C70-D35E-4DB5-A75B-6159E6F353C1}">
      <dgm:prSet phldrT="[Text]" custT="1"/>
      <dgm:spPr>
        <a:solidFill>
          <a:schemeClr val="accent3"/>
        </a:solidFill>
      </dgm:spPr>
      <dgm:t>
        <a:bodyPr/>
        <a:lstStyle/>
        <a:p>
          <a:r>
            <a:rPr lang="en-US" sz="2400"/>
            <a:t>Marketing</a:t>
          </a:r>
        </a:p>
      </dgm:t>
    </dgm:pt>
    <dgm:pt modelId="{7579D43F-7D73-448E-A552-46C22F5CC51D}" type="parTrans" cxnId="{CE2E09C7-303E-4FD9-9754-A02437728F5E}">
      <dgm:prSet/>
      <dgm:spPr/>
      <dgm:t>
        <a:bodyPr/>
        <a:lstStyle/>
        <a:p>
          <a:endParaRPr lang="en-US"/>
        </a:p>
      </dgm:t>
    </dgm:pt>
    <dgm:pt modelId="{3C590037-478A-4EE1-99E1-FF9C1043F18D}" type="sibTrans" cxnId="{CE2E09C7-303E-4FD9-9754-A02437728F5E}">
      <dgm:prSet/>
      <dgm:spPr/>
      <dgm:t>
        <a:bodyPr/>
        <a:lstStyle/>
        <a:p>
          <a:endParaRPr lang="en-US"/>
        </a:p>
      </dgm:t>
    </dgm:pt>
    <dgm:pt modelId="{E5F1A238-4015-4EE0-86DC-5BA0057C207C}">
      <dgm:prSet phldrT="[Text]" custT="1"/>
      <dgm:spPr>
        <a:solidFill>
          <a:srgbClr val="00B0F0"/>
        </a:solidFill>
      </dgm:spPr>
      <dgm:t>
        <a:bodyPr/>
        <a:lstStyle/>
        <a:p>
          <a:r>
            <a:rPr lang="en-US" sz="2400" dirty="0"/>
            <a:t>Sale &amp; taxes</a:t>
          </a:r>
        </a:p>
      </dgm:t>
    </dgm:pt>
    <dgm:pt modelId="{04A8CE44-F31E-49B9-A3FD-3BC5614770C5}" type="parTrans" cxnId="{62BD6E9B-2FCF-4F47-913D-29ECDEE12910}">
      <dgm:prSet/>
      <dgm:spPr/>
      <dgm:t>
        <a:bodyPr/>
        <a:lstStyle/>
        <a:p>
          <a:endParaRPr lang="en-US"/>
        </a:p>
      </dgm:t>
    </dgm:pt>
    <dgm:pt modelId="{366DFF92-7440-49AD-A91D-3C12310643BB}" type="sibTrans" cxnId="{62BD6E9B-2FCF-4F47-913D-29ECDEE12910}">
      <dgm:prSet/>
      <dgm:spPr/>
      <dgm:t>
        <a:bodyPr/>
        <a:lstStyle/>
        <a:p>
          <a:endParaRPr lang="en-US"/>
        </a:p>
      </dgm:t>
    </dgm:pt>
    <dgm:pt modelId="{A9E19B6C-9033-45C7-8A7B-94DB9AAFF50C}" type="pres">
      <dgm:prSet presAssocID="{67766A40-4CD6-4E30-9CAC-6B88381992DC}" presName="Name0" presStyleCnt="0">
        <dgm:presLayoutVars>
          <dgm:chMax val="1"/>
          <dgm:chPref val="1"/>
          <dgm:dir/>
          <dgm:animOne val="branch"/>
          <dgm:animLvl val="lvl"/>
        </dgm:presLayoutVars>
      </dgm:prSet>
      <dgm:spPr/>
      <dgm:t>
        <a:bodyPr/>
        <a:lstStyle/>
        <a:p>
          <a:endParaRPr lang="en-US"/>
        </a:p>
      </dgm:t>
    </dgm:pt>
    <dgm:pt modelId="{AA0212EE-C34D-4770-A2A3-BA31D9633F6A}" type="pres">
      <dgm:prSet presAssocID="{5489A686-2B41-4B5A-B7A6-BE9E5F2A25D1}" presName="Parent" presStyleLbl="node0" presStyleIdx="0" presStyleCnt="1" custLinFactNeighborX="2431" custLinFactNeighborY="-1873">
        <dgm:presLayoutVars>
          <dgm:chMax val="6"/>
          <dgm:chPref val="6"/>
        </dgm:presLayoutVars>
      </dgm:prSet>
      <dgm:spPr/>
      <dgm:t>
        <a:bodyPr/>
        <a:lstStyle/>
        <a:p>
          <a:endParaRPr lang="en-US"/>
        </a:p>
      </dgm:t>
    </dgm:pt>
    <dgm:pt modelId="{612516FB-874A-4B20-95E6-04EFE75226A7}" type="pres">
      <dgm:prSet presAssocID="{15094193-201F-4A34-BA96-7271AA9B6981}" presName="Accent1" presStyleCnt="0"/>
      <dgm:spPr/>
    </dgm:pt>
    <dgm:pt modelId="{7E86D1C2-F03C-4194-885C-C3913B265F27}" type="pres">
      <dgm:prSet presAssocID="{15094193-201F-4A34-BA96-7271AA9B6981}" presName="Accent" presStyleLbl="bgShp" presStyleIdx="0" presStyleCnt="6"/>
      <dgm:spPr/>
    </dgm:pt>
    <dgm:pt modelId="{775646DC-6156-4F39-9C8D-5E5CAA5D9327}" type="pres">
      <dgm:prSet presAssocID="{15094193-201F-4A34-BA96-7271AA9B6981}" presName="Child1" presStyleLbl="node1" presStyleIdx="0" presStyleCnt="6" custScaleX="119647">
        <dgm:presLayoutVars>
          <dgm:chMax val="0"/>
          <dgm:chPref val="0"/>
          <dgm:bulletEnabled val="1"/>
        </dgm:presLayoutVars>
      </dgm:prSet>
      <dgm:spPr/>
      <dgm:t>
        <a:bodyPr/>
        <a:lstStyle/>
        <a:p>
          <a:endParaRPr lang="en-US"/>
        </a:p>
      </dgm:t>
    </dgm:pt>
    <dgm:pt modelId="{F9B68A0F-2057-4DAA-9494-2B97B0566E43}" type="pres">
      <dgm:prSet presAssocID="{DEEB0600-B1BE-4235-AB47-F4D5721B20E1}" presName="Accent2" presStyleCnt="0"/>
      <dgm:spPr/>
    </dgm:pt>
    <dgm:pt modelId="{D822CA7B-8230-4928-96BB-7CE11131B3ED}" type="pres">
      <dgm:prSet presAssocID="{DEEB0600-B1BE-4235-AB47-F4D5721B20E1}" presName="Accent" presStyleLbl="bgShp" presStyleIdx="1" presStyleCnt="6"/>
      <dgm:spPr/>
    </dgm:pt>
    <dgm:pt modelId="{59980448-174E-4D11-8480-4DC7BD1BA966}" type="pres">
      <dgm:prSet presAssocID="{DEEB0600-B1BE-4235-AB47-F4D5721B20E1}" presName="Child2" presStyleLbl="node1" presStyleIdx="1" presStyleCnt="6" custScaleX="113566" custLinFactNeighborX="5887" custLinFactNeighborY="5843">
        <dgm:presLayoutVars>
          <dgm:chMax val="0"/>
          <dgm:chPref val="0"/>
          <dgm:bulletEnabled val="1"/>
        </dgm:presLayoutVars>
      </dgm:prSet>
      <dgm:spPr/>
      <dgm:t>
        <a:bodyPr/>
        <a:lstStyle/>
        <a:p>
          <a:endParaRPr lang="en-US"/>
        </a:p>
      </dgm:t>
    </dgm:pt>
    <dgm:pt modelId="{9410B194-8B51-423A-954C-B55ADD4CEC29}" type="pres">
      <dgm:prSet presAssocID="{3963AE66-D5BC-4B13-BA62-623B97E4B863}" presName="Accent3" presStyleCnt="0"/>
      <dgm:spPr/>
    </dgm:pt>
    <dgm:pt modelId="{32C55A23-572A-47E4-8508-6B9B693F9DB5}" type="pres">
      <dgm:prSet presAssocID="{3963AE66-D5BC-4B13-BA62-623B97E4B863}" presName="Accent" presStyleLbl="bgShp" presStyleIdx="2" presStyleCnt="6"/>
      <dgm:spPr/>
    </dgm:pt>
    <dgm:pt modelId="{4C6565A2-3658-4A0F-B228-2DCF7602D7D7}" type="pres">
      <dgm:prSet presAssocID="{3963AE66-D5BC-4B13-BA62-623B97E4B863}" presName="Child3" presStyleLbl="node1" presStyleIdx="2" presStyleCnt="6" custScaleX="107235" custScaleY="110599">
        <dgm:presLayoutVars>
          <dgm:chMax val="0"/>
          <dgm:chPref val="0"/>
          <dgm:bulletEnabled val="1"/>
        </dgm:presLayoutVars>
      </dgm:prSet>
      <dgm:spPr/>
      <dgm:t>
        <a:bodyPr/>
        <a:lstStyle/>
        <a:p>
          <a:endParaRPr lang="en-US"/>
        </a:p>
      </dgm:t>
    </dgm:pt>
    <dgm:pt modelId="{8D77C4F6-03FE-45C4-A9D6-50A1C8F5A187}" type="pres">
      <dgm:prSet presAssocID="{C75DA0C2-5D55-4FEB-92F5-565E959D625E}" presName="Accent4" presStyleCnt="0"/>
      <dgm:spPr/>
    </dgm:pt>
    <dgm:pt modelId="{02F5CE14-89BF-4CDB-BD30-F56932678248}" type="pres">
      <dgm:prSet presAssocID="{C75DA0C2-5D55-4FEB-92F5-565E959D625E}" presName="Accent" presStyleLbl="bgShp" presStyleIdx="3" presStyleCnt="6"/>
      <dgm:spPr/>
    </dgm:pt>
    <dgm:pt modelId="{86C215B9-2C39-4578-864B-5F5EF13D5A90}" type="pres">
      <dgm:prSet presAssocID="{C75DA0C2-5D55-4FEB-92F5-565E959D625E}" presName="Child4" presStyleLbl="node1" presStyleIdx="3" presStyleCnt="6" custScaleX="122180" custLinFactNeighborX="-1266" custLinFactNeighborY="-3659">
        <dgm:presLayoutVars>
          <dgm:chMax val="0"/>
          <dgm:chPref val="0"/>
          <dgm:bulletEnabled val="1"/>
        </dgm:presLayoutVars>
      </dgm:prSet>
      <dgm:spPr/>
      <dgm:t>
        <a:bodyPr/>
        <a:lstStyle/>
        <a:p>
          <a:endParaRPr lang="en-US"/>
        </a:p>
      </dgm:t>
    </dgm:pt>
    <dgm:pt modelId="{4626879A-3317-4B23-99C1-244DF837762F}" type="pres">
      <dgm:prSet presAssocID="{D6642C70-D35E-4DB5-A75B-6159E6F353C1}" presName="Accent5" presStyleCnt="0"/>
      <dgm:spPr/>
    </dgm:pt>
    <dgm:pt modelId="{6A577FF1-A18E-48DD-BF38-F4E1C4FB46FB}" type="pres">
      <dgm:prSet presAssocID="{D6642C70-D35E-4DB5-A75B-6159E6F353C1}" presName="Accent" presStyleLbl="bgShp" presStyleIdx="4" presStyleCnt="6"/>
      <dgm:spPr/>
    </dgm:pt>
    <dgm:pt modelId="{3CAF73EC-D01F-4C6E-9FE1-1AD9F2CAE385}" type="pres">
      <dgm:prSet presAssocID="{D6642C70-D35E-4DB5-A75B-6159E6F353C1}" presName="Child5" presStyleLbl="node1" presStyleIdx="4" presStyleCnt="6" custScaleX="125328" custLinFactNeighborY="-3660">
        <dgm:presLayoutVars>
          <dgm:chMax val="0"/>
          <dgm:chPref val="0"/>
          <dgm:bulletEnabled val="1"/>
        </dgm:presLayoutVars>
      </dgm:prSet>
      <dgm:spPr/>
      <dgm:t>
        <a:bodyPr/>
        <a:lstStyle/>
        <a:p>
          <a:endParaRPr lang="en-US"/>
        </a:p>
      </dgm:t>
    </dgm:pt>
    <dgm:pt modelId="{5E20B996-0DE3-4B98-BAEE-E00945D300A5}" type="pres">
      <dgm:prSet presAssocID="{E5F1A238-4015-4EE0-86DC-5BA0057C207C}" presName="Accent6" presStyleCnt="0"/>
      <dgm:spPr/>
    </dgm:pt>
    <dgm:pt modelId="{D9D1E2D5-89FF-4775-AABE-78C6002C8870}" type="pres">
      <dgm:prSet presAssocID="{E5F1A238-4015-4EE0-86DC-5BA0057C207C}" presName="Accent" presStyleLbl="bgShp" presStyleIdx="5" presStyleCnt="6" custLinFactNeighborX="4126" custLinFactNeighborY="15962"/>
      <dgm:spPr/>
    </dgm:pt>
    <dgm:pt modelId="{BFDB00DB-0447-4A00-BB6C-E8555304FBB2}" type="pres">
      <dgm:prSet presAssocID="{E5F1A238-4015-4EE0-86DC-5BA0057C207C}" presName="Child6" presStyleLbl="node1" presStyleIdx="5" presStyleCnt="6" custScaleX="108951" custScaleY="118332">
        <dgm:presLayoutVars>
          <dgm:chMax val="0"/>
          <dgm:chPref val="0"/>
          <dgm:bulletEnabled val="1"/>
        </dgm:presLayoutVars>
      </dgm:prSet>
      <dgm:spPr/>
      <dgm:t>
        <a:bodyPr/>
        <a:lstStyle/>
        <a:p>
          <a:endParaRPr lang="en-US"/>
        </a:p>
      </dgm:t>
    </dgm:pt>
  </dgm:ptLst>
  <dgm:cxnLst>
    <dgm:cxn modelId="{059072D2-7373-4041-A1BD-5C1B307217C2}" type="presOf" srcId="{67766A40-4CD6-4E30-9CAC-6B88381992DC}" destId="{A9E19B6C-9033-45C7-8A7B-94DB9AAFF50C}" srcOrd="0" destOrd="0" presId="urn:microsoft.com/office/officeart/2011/layout/HexagonRadial"/>
    <dgm:cxn modelId="{6370A8A7-AEF3-4A0F-8A26-5ED98139BC90}" type="presOf" srcId="{E5F1A238-4015-4EE0-86DC-5BA0057C207C}" destId="{BFDB00DB-0447-4A00-BB6C-E8555304FBB2}" srcOrd="0" destOrd="0" presId="urn:microsoft.com/office/officeart/2011/layout/HexagonRadial"/>
    <dgm:cxn modelId="{44BBB21B-42DE-4D35-90D8-B7E392D4CCA0}" srcId="{5489A686-2B41-4B5A-B7A6-BE9E5F2A25D1}" destId="{3963AE66-D5BC-4B13-BA62-623B97E4B863}" srcOrd="2" destOrd="0" parTransId="{A718462C-0A6D-4BA6-9CEE-F2B21EEFC077}" sibTransId="{E192F10A-413B-4A32-8583-B48E5082D582}"/>
    <dgm:cxn modelId="{94833C8C-22DB-452E-AE72-959B2BCBDD9D}" type="presOf" srcId="{C75DA0C2-5D55-4FEB-92F5-565E959D625E}" destId="{86C215B9-2C39-4578-864B-5F5EF13D5A90}" srcOrd="0" destOrd="0" presId="urn:microsoft.com/office/officeart/2011/layout/HexagonRadial"/>
    <dgm:cxn modelId="{CE2E09C7-303E-4FD9-9754-A02437728F5E}" srcId="{5489A686-2B41-4B5A-B7A6-BE9E5F2A25D1}" destId="{D6642C70-D35E-4DB5-A75B-6159E6F353C1}" srcOrd="4" destOrd="0" parTransId="{7579D43F-7D73-448E-A552-46C22F5CC51D}" sibTransId="{3C590037-478A-4EE1-99E1-FF9C1043F18D}"/>
    <dgm:cxn modelId="{7B26B3D2-CF3D-44C0-8028-D04CD344B619}" type="presOf" srcId="{DEEB0600-B1BE-4235-AB47-F4D5721B20E1}" destId="{59980448-174E-4D11-8480-4DC7BD1BA966}" srcOrd="0" destOrd="0" presId="urn:microsoft.com/office/officeart/2011/layout/HexagonRadial"/>
    <dgm:cxn modelId="{4DF0A526-4B6F-4049-80F2-C8A474A18F35}" type="presOf" srcId="{5489A686-2B41-4B5A-B7A6-BE9E5F2A25D1}" destId="{AA0212EE-C34D-4770-A2A3-BA31D9633F6A}" srcOrd="0" destOrd="0" presId="urn:microsoft.com/office/officeart/2011/layout/HexagonRadial"/>
    <dgm:cxn modelId="{4C77F82A-05E7-4B0D-B5C1-FF05ED93AAAC}" srcId="{5489A686-2B41-4B5A-B7A6-BE9E5F2A25D1}" destId="{DEEB0600-B1BE-4235-AB47-F4D5721B20E1}" srcOrd="1" destOrd="0" parTransId="{5D1ED96B-3A28-4C31-B855-23A3DC2E41FF}" sibTransId="{3E8DA906-497D-48D3-AF9E-5E5EB2EC56CF}"/>
    <dgm:cxn modelId="{A3CABE25-CA3D-40E0-8422-A36EC09B0E49}" srcId="{5489A686-2B41-4B5A-B7A6-BE9E5F2A25D1}" destId="{C75DA0C2-5D55-4FEB-92F5-565E959D625E}" srcOrd="3" destOrd="0" parTransId="{D50ACADC-D61B-4164-BB9F-B91B9D6A5FB0}" sibTransId="{F8D84E26-9FA3-44B3-BA94-21AE1F1D5C17}"/>
    <dgm:cxn modelId="{4262984B-A537-4DD5-AC4A-5C91B22F1DEE}" type="presOf" srcId="{15094193-201F-4A34-BA96-7271AA9B6981}" destId="{775646DC-6156-4F39-9C8D-5E5CAA5D9327}" srcOrd="0" destOrd="0" presId="urn:microsoft.com/office/officeart/2011/layout/HexagonRadial"/>
    <dgm:cxn modelId="{900DC236-FA3D-480A-8940-09E8CA0B96FB}" srcId="{67766A40-4CD6-4E30-9CAC-6B88381992DC}" destId="{5489A686-2B41-4B5A-B7A6-BE9E5F2A25D1}" srcOrd="0" destOrd="0" parTransId="{D60CDD94-2AC0-4F0C-B282-83B4B933BED9}" sibTransId="{6679D1A8-EDF0-4290-8949-822E303EEDD4}"/>
    <dgm:cxn modelId="{05A690FC-ED08-40BF-9F3B-B1006170EBE3}" type="presOf" srcId="{3963AE66-D5BC-4B13-BA62-623B97E4B863}" destId="{4C6565A2-3658-4A0F-B228-2DCF7602D7D7}" srcOrd="0" destOrd="0" presId="urn:microsoft.com/office/officeart/2011/layout/HexagonRadial"/>
    <dgm:cxn modelId="{62BD6E9B-2FCF-4F47-913D-29ECDEE12910}" srcId="{5489A686-2B41-4B5A-B7A6-BE9E5F2A25D1}" destId="{E5F1A238-4015-4EE0-86DC-5BA0057C207C}" srcOrd="5" destOrd="0" parTransId="{04A8CE44-F31E-49B9-A3FD-3BC5614770C5}" sibTransId="{366DFF92-7440-49AD-A91D-3C12310643BB}"/>
    <dgm:cxn modelId="{0A15098A-0214-4DEB-8FE8-5D2F5EB19CF0}" type="presOf" srcId="{D6642C70-D35E-4DB5-A75B-6159E6F353C1}" destId="{3CAF73EC-D01F-4C6E-9FE1-1AD9F2CAE385}" srcOrd="0" destOrd="0" presId="urn:microsoft.com/office/officeart/2011/layout/HexagonRadial"/>
    <dgm:cxn modelId="{42BB9E34-574E-47E1-B731-15F578A6756D}" srcId="{5489A686-2B41-4B5A-B7A6-BE9E5F2A25D1}" destId="{15094193-201F-4A34-BA96-7271AA9B6981}" srcOrd="0" destOrd="0" parTransId="{B9EC843A-B8C8-4A24-8D7C-3C45AA602A6E}" sibTransId="{F0B4A580-ED01-4174-844B-8438B3F921FA}"/>
    <dgm:cxn modelId="{5F08D138-44D9-4117-AF1B-3876DB3AD98E}" type="presParOf" srcId="{A9E19B6C-9033-45C7-8A7B-94DB9AAFF50C}" destId="{AA0212EE-C34D-4770-A2A3-BA31D9633F6A}" srcOrd="0" destOrd="0" presId="urn:microsoft.com/office/officeart/2011/layout/HexagonRadial"/>
    <dgm:cxn modelId="{3946E558-F8E3-46B5-B82B-001C52E130EA}" type="presParOf" srcId="{A9E19B6C-9033-45C7-8A7B-94DB9AAFF50C}" destId="{612516FB-874A-4B20-95E6-04EFE75226A7}" srcOrd="1" destOrd="0" presId="urn:microsoft.com/office/officeart/2011/layout/HexagonRadial"/>
    <dgm:cxn modelId="{DAB0CFE0-0C68-4700-A589-F7D008132A0A}" type="presParOf" srcId="{612516FB-874A-4B20-95E6-04EFE75226A7}" destId="{7E86D1C2-F03C-4194-885C-C3913B265F27}" srcOrd="0" destOrd="0" presId="urn:microsoft.com/office/officeart/2011/layout/HexagonRadial"/>
    <dgm:cxn modelId="{D9C9FABF-49AD-412C-86B0-1F5ABE9D9714}" type="presParOf" srcId="{A9E19B6C-9033-45C7-8A7B-94DB9AAFF50C}" destId="{775646DC-6156-4F39-9C8D-5E5CAA5D9327}" srcOrd="2" destOrd="0" presId="urn:microsoft.com/office/officeart/2011/layout/HexagonRadial"/>
    <dgm:cxn modelId="{7B3AFF03-C8E3-4789-9F8E-2FBFA31C452C}" type="presParOf" srcId="{A9E19B6C-9033-45C7-8A7B-94DB9AAFF50C}" destId="{F9B68A0F-2057-4DAA-9494-2B97B0566E43}" srcOrd="3" destOrd="0" presId="urn:microsoft.com/office/officeart/2011/layout/HexagonRadial"/>
    <dgm:cxn modelId="{098713B5-217B-489B-AF97-800AF1AC0B93}" type="presParOf" srcId="{F9B68A0F-2057-4DAA-9494-2B97B0566E43}" destId="{D822CA7B-8230-4928-96BB-7CE11131B3ED}" srcOrd="0" destOrd="0" presId="urn:microsoft.com/office/officeart/2011/layout/HexagonRadial"/>
    <dgm:cxn modelId="{056FD0B4-76CB-4F0C-855A-55B177A02B9F}" type="presParOf" srcId="{A9E19B6C-9033-45C7-8A7B-94DB9AAFF50C}" destId="{59980448-174E-4D11-8480-4DC7BD1BA966}" srcOrd="4" destOrd="0" presId="urn:microsoft.com/office/officeart/2011/layout/HexagonRadial"/>
    <dgm:cxn modelId="{7153C9CE-2779-47F8-8E6A-24D9F9F24749}" type="presParOf" srcId="{A9E19B6C-9033-45C7-8A7B-94DB9AAFF50C}" destId="{9410B194-8B51-423A-954C-B55ADD4CEC29}" srcOrd="5" destOrd="0" presId="urn:microsoft.com/office/officeart/2011/layout/HexagonRadial"/>
    <dgm:cxn modelId="{E66949E8-6469-4152-907F-3E6F19B1D86C}" type="presParOf" srcId="{9410B194-8B51-423A-954C-B55ADD4CEC29}" destId="{32C55A23-572A-47E4-8508-6B9B693F9DB5}" srcOrd="0" destOrd="0" presId="urn:microsoft.com/office/officeart/2011/layout/HexagonRadial"/>
    <dgm:cxn modelId="{654B0C95-24D4-43C3-9A4F-8B39B193FD12}" type="presParOf" srcId="{A9E19B6C-9033-45C7-8A7B-94DB9AAFF50C}" destId="{4C6565A2-3658-4A0F-B228-2DCF7602D7D7}" srcOrd="6" destOrd="0" presId="urn:microsoft.com/office/officeart/2011/layout/HexagonRadial"/>
    <dgm:cxn modelId="{41B89CF0-85E7-447C-8884-C4AAEAD00401}" type="presParOf" srcId="{A9E19B6C-9033-45C7-8A7B-94DB9AAFF50C}" destId="{8D77C4F6-03FE-45C4-A9D6-50A1C8F5A187}" srcOrd="7" destOrd="0" presId="urn:microsoft.com/office/officeart/2011/layout/HexagonRadial"/>
    <dgm:cxn modelId="{ED50B4F6-5655-4623-91C4-2492DB3A8E05}" type="presParOf" srcId="{8D77C4F6-03FE-45C4-A9D6-50A1C8F5A187}" destId="{02F5CE14-89BF-4CDB-BD30-F56932678248}" srcOrd="0" destOrd="0" presId="urn:microsoft.com/office/officeart/2011/layout/HexagonRadial"/>
    <dgm:cxn modelId="{56723DA2-6C6B-440B-B232-EF782FB62B14}" type="presParOf" srcId="{A9E19B6C-9033-45C7-8A7B-94DB9AAFF50C}" destId="{86C215B9-2C39-4578-864B-5F5EF13D5A90}" srcOrd="8" destOrd="0" presId="urn:microsoft.com/office/officeart/2011/layout/HexagonRadial"/>
    <dgm:cxn modelId="{03DC7389-985A-4BC0-93F2-171689AA193C}" type="presParOf" srcId="{A9E19B6C-9033-45C7-8A7B-94DB9AAFF50C}" destId="{4626879A-3317-4B23-99C1-244DF837762F}" srcOrd="9" destOrd="0" presId="urn:microsoft.com/office/officeart/2011/layout/HexagonRadial"/>
    <dgm:cxn modelId="{C2598FC9-FD5C-44D7-B080-C6702F38FB24}" type="presParOf" srcId="{4626879A-3317-4B23-99C1-244DF837762F}" destId="{6A577FF1-A18E-48DD-BF38-F4E1C4FB46FB}" srcOrd="0" destOrd="0" presId="urn:microsoft.com/office/officeart/2011/layout/HexagonRadial"/>
    <dgm:cxn modelId="{91E2D9A4-72DB-4455-B1AE-BE3356E84B71}" type="presParOf" srcId="{A9E19B6C-9033-45C7-8A7B-94DB9AAFF50C}" destId="{3CAF73EC-D01F-4C6E-9FE1-1AD9F2CAE385}" srcOrd="10" destOrd="0" presId="urn:microsoft.com/office/officeart/2011/layout/HexagonRadial"/>
    <dgm:cxn modelId="{917598FC-1301-4AC1-8FCA-52EE27200349}" type="presParOf" srcId="{A9E19B6C-9033-45C7-8A7B-94DB9AAFF50C}" destId="{5E20B996-0DE3-4B98-BAEE-E00945D300A5}" srcOrd="11" destOrd="0" presId="urn:microsoft.com/office/officeart/2011/layout/HexagonRadial"/>
    <dgm:cxn modelId="{B2859A52-B731-49BC-84B5-7C3B050C5B9A}" type="presParOf" srcId="{5E20B996-0DE3-4B98-BAEE-E00945D300A5}" destId="{D9D1E2D5-89FF-4775-AABE-78C6002C8870}" srcOrd="0" destOrd="0" presId="urn:microsoft.com/office/officeart/2011/layout/HexagonRadial"/>
    <dgm:cxn modelId="{9EED4100-7CC5-4E46-A678-C4D6E4D23A2C}" type="presParOf" srcId="{A9E19B6C-9033-45C7-8A7B-94DB9AAFF50C}" destId="{BFDB00DB-0447-4A00-BB6C-E8555304FBB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212EE-C34D-4770-A2A3-BA31D9633F6A}">
      <dsp:nvSpPr>
        <dsp:cNvPr id="0" name=""/>
        <dsp:cNvSpPr/>
      </dsp:nvSpPr>
      <dsp:spPr>
        <a:xfrm>
          <a:off x="2330987" y="1613084"/>
          <a:ext cx="2093411" cy="1810885"/>
        </a:xfrm>
        <a:prstGeom prst="hexagon">
          <a:avLst>
            <a:gd name="adj" fmla="val 28570"/>
            <a:gd name="vf" fmla="val 11547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latin typeface="Britannic Bold" pitchFamily="34" charset="0"/>
            </a:rPr>
            <a:t>Mining </a:t>
          </a:r>
        </a:p>
        <a:p>
          <a:pPr lvl="0" algn="ctr" defTabSz="1244600">
            <a:lnSpc>
              <a:spcPct val="90000"/>
            </a:lnSpc>
            <a:spcBef>
              <a:spcPct val="0"/>
            </a:spcBef>
            <a:spcAft>
              <a:spcPct val="35000"/>
            </a:spcAft>
          </a:pPr>
          <a:r>
            <a:rPr lang="en-US" sz="2800" b="1" kern="1200" dirty="0">
              <a:latin typeface="Britannic Bold" pitchFamily="34" charset="0"/>
            </a:rPr>
            <a:t>industry</a:t>
          </a:r>
        </a:p>
      </dsp:txBody>
      <dsp:txXfrm>
        <a:off x="2677895" y="1913173"/>
        <a:ext cx="1399595" cy="1210707"/>
      </dsp:txXfrm>
    </dsp:sp>
    <dsp:sp modelId="{D822CA7B-8230-4928-96BB-7CE11131B3ED}">
      <dsp:nvSpPr>
        <dsp:cNvPr id="0" name=""/>
        <dsp:cNvSpPr/>
      </dsp:nvSpPr>
      <dsp:spPr>
        <a:xfrm>
          <a:off x="3590973" y="780615"/>
          <a:ext cx="789837" cy="6805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646DC-6156-4F39-9C8D-5E5CAA5D9327}">
      <dsp:nvSpPr>
        <dsp:cNvPr id="0" name=""/>
        <dsp:cNvSpPr/>
      </dsp:nvSpPr>
      <dsp:spPr>
        <a:xfrm>
          <a:off x="2304404" y="0"/>
          <a:ext cx="2052586" cy="1484139"/>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t>PESTLE</a:t>
          </a:r>
        </a:p>
        <a:p>
          <a:pPr lvl="0" algn="ctr" defTabSz="1066800">
            <a:lnSpc>
              <a:spcPct val="90000"/>
            </a:lnSpc>
            <a:spcBef>
              <a:spcPct val="0"/>
            </a:spcBef>
            <a:spcAft>
              <a:spcPct val="35000"/>
            </a:spcAft>
          </a:pPr>
          <a:r>
            <a:rPr lang="en-US" sz="2400" kern="1200"/>
            <a:t>factors</a:t>
          </a:r>
        </a:p>
      </dsp:txBody>
      <dsp:txXfrm>
        <a:off x="2616792" y="225875"/>
        <a:ext cx="1427810" cy="1032389"/>
      </dsp:txXfrm>
    </dsp:sp>
    <dsp:sp modelId="{32C55A23-572A-47E4-8508-6B9B693F9DB5}">
      <dsp:nvSpPr>
        <dsp:cNvPr id="0" name=""/>
        <dsp:cNvSpPr/>
      </dsp:nvSpPr>
      <dsp:spPr>
        <a:xfrm>
          <a:off x="4512776" y="2052881"/>
          <a:ext cx="789837" cy="6805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80448-174E-4D11-8480-4DC7BD1BA966}">
      <dsp:nvSpPr>
        <dsp:cNvPr id="0" name=""/>
        <dsp:cNvSpPr/>
      </dsp:nvSpPr>
      <dsp:spPr>
        <a:xfrm>
          <a:off x="4030903" y="999563"/>
          <a:ext cx="1948265" cy="1484139"/>
        </a:xfrm>
        <a:prstGeom prst="hexagon">
          <a:avLst>
            <a:gd name="adj" fmla="val 2857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Geology</a:t>
          </a:r>
          <a:endParaRPr lang="en-US" sz="2400" kern="1200" dirty="0"/>
        </a:p>
      </dsp:txBody>
      <dsp:txXfrm>
        <a:off x="4334598" y="1230910"/>
        <a:ext cx="1340875" cy="1021445"/>
      </dsp:txXfrm>
    </dsp:sp>
    <dsp:sp modelId="{02F5CE14-89BF-4CDB-BD30-F56932678248}">
      <dsp:nvSpPr>
        <dsp:cNvPr id="0" name=""/>
        <dsp:cNvSpPr/>
      </dsp:nvSpPr>
      <dsp:spPr>
        <a:xfrm>
          <a:off x="3872432" y="3489030"/>
          <a:ext cx="789837" cy="6805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565A2-3658-4A0F-B228-2DCF7602D7D7}">
      <dsp:nvSpPr>
        <dsp:cNvPr id="0" name=""/>
        <dsp:cNvSpPr/>
      </dsp:nvSpPr>
      <dsp:spPr>
        <a:xfrm>
          <a:off x="3984215" y="2628741"/>
          <a:ext cx="1839654" cy="164144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t>Mining</a:t>
          </a:r>
        </a:p>
      </dsp:txBody>
      <dsp:txXfrm>
        <a:off x="4295347" y="2906351"/>
        <a:ext cx="1217390" cy="1086223"/>
      </dsp:txXfrm>
    </dsp:sp>
    <dsp:sp modelId="{6A577FF1-A18E-48DD-BF38-F4E1C4FB46FB}">
      <dsp:nvSpPr>
        <dsp:cNvPr id="0" name=""/>
        <dsp:cNvSpPr/>
      </dsp:nvSpPr>
      <dsp:spPr>
        <a:xfrm>
          <a:off x="2283991" y="3638108"/>
          <a:ext cx="789837" cy="6805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215B9-2C39-4578-864B-5F5EF13D5A90}">
      <dsp:nvSpPr>
        <dsp:cNvPr id="0" name=""/>
        <dsp:cNvSpPr/>
      </dsp:nvSpPr>
      <dsp:spPr>
        <a:xfrm>
          <a:off x="2260958" y="3566955"/>
          <a:ext cx="2096041" cy="1484139"/>
        </a:xfrm>
        <a:prstGeom prst="hexagon">
          <a:avLst>
            <a:gd name="adj" fmla="val 28570"/>
            <a:gd name="vf" fmla="val 11547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t>Metallugy</a:t>
          </a:r>
        </a:p>
      </dsp:txBody>
      <dsp:txXfrm>
        <a:off x="2576968" y="3790711"/>
        <a:ext cx="1464021" cy="1036627"/>
      </dsp:txXfrm>
    </dsp:sp>
    <dsp:sp modelId="{D9D1E2D5-89FF-4775-AABE-78C6002C8870}">
      <dsp:nvSpPr>
        <dsp:cNvPr id="0" name=""/>
        <dsp:cNvSpPr/>
      </dsp:nvSpPr>
      <dsp:spPr>
        <a:xfrm>
          <a:off x="1379682" y="2474982"/>
          <a:ext cx="789837" cy="6805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F73EC-D01F-4C6E-9FE1-1AD9F2CAE385}">
      <dsp:nvSpPr>
        <dsp:cNvPr id="0" name=""/>
        <dsp:cNvSpPr/>
      </dsp:nvSpPr>
      <dsp:spPr>
        <a:xfrm>
          <a:off x="675024" y="2654095"/>
          <a:ext cx="2150046" cy="1484139"/>
        </a:xfrm>
        <a:prstGeom prst="hexagon">
          <a:avLst>
            <a:gd name="adj" fmla="val 28570"/>
            <a:gd name="vf" fmla="val 1154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t>Marketing</a:t>
          </a:r>
        </a:p>
      </dsp:txBody>
      <dsp:txXfrm>
        <a:off x="995534" y="2875337"/>
        <a:ext cx="1509026" cy="1041655"/>
      </dsp:txXfrm>
    </dsp:sp>
    <dsp:sp modelId="{BFDB00DB-0447-4A00-BB6C-E8555304FBB2}">
      <dsp:nvSpPr>
        <dsp:cNvPr id="0" name=""/>
        <dsp:cNvSpPr/>
      </dsp:nvSpPr>
      <dsp:spPr>
        <a:xfrm>
          <a:off x="815501" y="774767"/>
          <a:ext cx="1869093" cy="1756212"/>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Sale &amp; taxes</a:t>
          </a:r>
        </a:p>
      </dsp:txBody>
      <dsp:txXfrm>
        <a:off x="1144255" y="1083666"/>
        <a:ext cx="1211585" cy="113841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1B30EF-DF85-4107-9E2F-6238E66DC0A4}"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B30EF-DF85-4107-9E2F-6238E66DC0A4}"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B30EF-DF85-4107-9E2F-6238E66DC0A4}"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B30EF-DF85-4107-9E2F-6238E66DC0A4}"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B30EF-DF85-4107-9E2F-6238E66DC0A4}"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1B30EF-DF85-4107-9E2F-6238E66DC0A4}"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B30EF-DF85-4107-9E2F-6238E66DC0A4}" type="datetimeFigureOut">
              <a:rPr lang="en-US" smtClean="0"/>
              <a:pPr/>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B30EF-DF85-4107-9E2F-6238E66DC0A4}" type="datetimeFigureOut">
              <a:rPr lang="en-US" smtClean="0"/>
              <a:pPr/>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B30EF-DF85-4107-9E2F-6238E66DC0A4}" type="datetimeFigureOut">
              <a:rPr lang="en-US" smtClean="0"/>
              <a:pPr/>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B30EF-DF85-4107-9E2F-6238E66DC0A4}"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B30EF-DF85-4107-9E2F-6238E66DC0A4}"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D6A88-BD10-4212-B77F-99A0935036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B30EF-DF85-4107-9E2F-6238E66DC0A4}" type="datetimeFigureOut">
              <a:rPr lang="en-US" smtClean="0"/>
              <a:pPr/>
              <a:t>5/9/2023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D6A88-BD10-4212-B77F-99A0935036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09800"/>
            <a:ext cx="8229600" cy="3886200"/>
          </a:xfrm>
        </p:spPr>
        <p:txBody>
          <a:bodyPr>
            <a:normAutofit/>
          </a:bodyPr>
          <a:lstStyle/>
          <a:p>
            <a:r>
              <a:rPr lang="en-US" sz="2400" b="1" dirty="0" smtClean="0">
                <a:solidFill>
                  <a:schemeClr val="tx1"/>
                </a:solidFill>
                <a:latin typeface="Times New Roman" pitchFamily="18" charset="0"/>
                <a:cs typeface="Times New Roman" pitchFamily="18" charset="0"/>
              </a:rPr>
              <a:t>THE UNIVERSITY OF ZAMBIA</a:t>
            </a:r>
          </a:p>
          <a:p>
            <a:r>
              <a:rPr lang="en-US" sz="2400" b="1" dirty="0" smtClean="0">
                <a:solidFill>
                  <a:schemeClr val="tx1"/>
                </a:solidFill>
                <a:latin typeface="Times New Roman" pitchFamily="18" charset="0"/>
                <a:cs typeface="Times New Roman" pitchFamily="18" charset="0"/>
              </a:rPr>
              <a:t>SCHOOL OF MINES</a:t>
            </a:r>
          </a:p>
          <a:p>
            <a:pPr>
              <a:lnSpc>
                <a:spcPct val="150000"/>
              </a:lnSpc>
            </a:pPr>
            <a:r>
              <a:rPr lang="en-US" sz="2400" b="1" dirty="0" smtClean="0">
                <a:solidFill>
                  <a:schemeClr val="tx1"/>
                </a:solidFill>
                <a:latin typeface="Times New Roman" pitchFamily="18" charset="0"/>
                <a:cs typeface="Times New Roman" pitchFamily="18" charset="0"/>
              </a:rPr>
              <a:t>DEPARTMENT OF MINING ENGINEERING</a:t>
            </a:r>
          </a:p>
          <a:p>
            <a:pPr>
              <a:lnSpc>
                <a:spcPct val="150000"/>
              </a:lnSpc>
            </a:pPr>
            <a:endParaRPr lang="en-US" sz="1400" b="1" dirty="0" smtClean="0">
              <a:solidFill>
                <a:schemeClr val="tx1"/>
              </a:solidFill>
              <a:latin typeface="Times New Roman" pitchFamily="18" charset="0"/>
              <a:cs typeface="Times New Roman" pitchFamily="18" charset="0"/>
            </a:endParaRPr>
          </a:p>
          <a:p>
            <a:pPr>
              <a:lnSpc>
                <a:spcPct val="150000"/>
              </a:lnSpc>
            </a:pPr>
            <a:r>
              <a:rPr lang="en-US" sz="2400" b="1" dirty="0">
                <a:solidFill>
                  <a:srgbClr val="FF0000"/>
                </a:solidFill>
                <a:latin typeface="Arial" pitchFamily="34" charset="0"/>
                <a:cs typeface="Arial" pitchFamily="34" charset="0"/>
              </a:rPr>
              <a:t>COURSE: </a:t>
            </a:r>
            <a:r>
              <a:rPr lang="en-US" sz="2400" b="1" dirty="0" smtClean="0">
                <a:solidFill>
                  <a:srgbClr val="FF0000"/>
                </a:solidFill>
                <a:latin typeface="Arial" pitchFamily="34" charset="0"/>
                <a:cs typeface="Arial" pitchFamily="34" charset="0"/>
              </a:rPr>
              <a:t>GMM </a:t>
            </a:r>
            <a:r>
              <a:rPr lang="en-US" sz="2400" b="1" dirty="0" smtClean="0">
                <a:solidFill>
                  <a:srgbClr val="FF0000"/>
                </a:solidFill>
                <a:latin typeface="Arial" pitchFamily="34" charset="0"/>
                <a:cs typeface="Arial" pitchFamily="34" charset="0"/>
              </a:rPr>
              <a:t>2110</a:t>
            </a:r>
          </a:p>
          <a:p>
            <a:pPr>
              <a:lnSpc>
                <a:spcPct val="150000"/>
              </a:lnSpc>
            </a:pPr>
            <a:r>
              <a:rPr lang="en-US" sz="2400" b="1" dirty="0" smtClean="0">
                <a:solidFill>
                  <a:srgbClr val="FF0000"/>
                </a:solidFill>
                <a:latin typeface="Arial" pitchFamily="34" charset="0"/>
                <a:cs typeface="Arial" pitchFamily="34" charset="0"/>
              </a:rPr>
              <a:t>Lecture 1</a:t>
            </a:r>
            <a:endParaRPr lang="en-US" sz="2400" b="1" dirty="0" smtClean="0">
              <a:solidFill>
                <a:srgbClr val="FF000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7CD557A-EF11-4446-9690-7142978A45B7}" type="datetime1">
              <a:rPr lang="en-US" smtClean="0"/>
              <a:t>5/9/2023</a:t>
            </a:fld>
            <a:endParaRPr lang="en-US"/>
          </a:p>
        </p:txBody>
      </p:sp>
      <p:sp>
        <p:nvSpPr>
          <p:cNvPr id="5" name="Slide Number Placeholder 4"/>
          <p:cNvSpPr>
            <a:spLocks noGrp="1"/>
          </p:cNvSpPr>
          <p:nvPr>
            <p:ph type="sldNum" sz="quarter" idx="12"/>
          </p:nvPr>
        </p:nvSpPr>
        <p:spPr/>
        <p:txBody>
          <a:bodyPr/>
          <a:lstStyle/>
          <a:p>
            <a:fld id="{E698295A-4811-4182-820A-E17260A6CBD4}" type="slidenum">
              <a:rPr lang="en-US" smtClean="0"/>
              <a:t>1</a:t>
            </a:fld>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74624237"/>
              </p:ext>
            </p:extLst>
          </p:nvPr>
        </p:nvGraphicFramePr>
        <p:xfrm>
          <a:off x="3617120" y="533400"/>
          <a:ext cx="1183480" cy="1600200"/>
        </p:xfrm>
        <a:graphic>
          <a:graphicData uri="http://schemas.openxmlformats.org/presentationml/2006/ole">
            <mc:AlternateContent xmlns:mc="http://schemas.openxmlformats.org/markup-compatibility/2006">
              <mc:Choice xmlns:v="urn:schemas-microsoft-com:vml" Requires="v">
                <p:oleObj spid="_x0000_s1028" r:id="rId3" imgW="5729766" imgH="7771758" progId="CorelPHOTOPAINT.Image.13">
                  <p:embed/>
                </p:oleObj>
              </mc:Choice>
              <mc:Fallback>
                <p:oleObj r:id="rId3" imgW="5729766" imgH="7771758" progId="CorelPHOTOPAINT.Image.1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120" y="533400"/>
                        <a:ext cx="1183480" cy="1600200"/>
                      </a:xfrm>
                      <a:prstGeom prst="rect">
                        <a:avLst/>
                      </a:prstGeom>
                      <a:noFill/>
                    </p:spPr>
                  </p:pic>
                </p:oleObj>
              </mc:Fallback>
            </mc:AlternateContent>
          </a:graphicData>
        </a:graphic>
      </p:graphicFrame>
    </p:spTree>
    <p:extLst>
      <p:ext uri="{BB962C8B-B14F-4D97-AF65-F5344CB8AC3E}">
        <p14:creationId xmlns:p14="http://schemas.microsoft.com/office/powerpoint/2010/main" val="387754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6019800" cy="457200"/>
          </a:xfrm>
        </p:spPr>
        <p:txBody>
          <a:bodyPr>
            <a:normAutofit fontScale="90000"/>
          </a:bodyPr>
          <a:lstStyle/>
          <a:p>
            <a:r>
              <a:rPr lang="en-US" sz="2700" b="1" dirty="0" smtClean="0">
                <a:latin typeface="Times New Roman" pitchFamily="18" charset="0"/>
                <a:cs typeface="Times New Roman" pitchFamily="18" charset="0"/>
              </a:rPr>
              <a:t>Contribution</a:t>
            </a:r>
            <a:endParaRPr lang="en-US" sz="31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071546"/>
              </p:ext>
            </p:extLst>
          </p:nvPr>
        </p:nvGraphicFramePr>
        <p:xfrm>
          <a:off x="762001" y="935456"/>
          <a:ext cx="7924799" cy="5236744"/>
        </p:xfrm>
        <a:graphic>
          <a:graphicData uri="http://schemas.openxmlformats.org/drawingml/2006/table">
            <a:tbl>
              <a:tblPr firstRow="1" firstCol="1" bandRow="1"/>
              <a:tblGrid>
                <a:gridCol w="2883208"/>
                <a:gridCol w="3000907"/>
                <a:gridCol w="2040684"/>
              </a:tblGrid>
              <a:tr h="453425">
                <a:tc>
                  <a:txBody>
                    <a:bodyPr/>
                    <a:lstStyle/>
                    <a:p>
                      <a:pPr algn="l" fontAlgn="base">
                        <a:lnSpc>
                          <a:spcPct val="115000"/>
                        </a:lnSpc>
                        <a:spcAft>
                          <a:spcPts val="0"/>
                        </a:spcAft>
                      </a:pPr>
                      <a:r>
                        <a:rPr lang="en-US" sz="2400" b="1" dirty="0">
                          <a:effectLst/>
                          <a:latin typeface="Times New Roman"/>
                          <a:ea typeface="Times New Roman"/>
                          <a:cs typeface="Times New Roman"/>
                        </a:rPr>
                        <a:t>Need or use</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15000"/>
                        </a:lnSpc>
                        <a:spcAft>
                          <a:spcPts val="0"/>
                        </a:spcAft>
                      </a:pPr>
                      <a:r>
                        <a:rPr lang="en-US" sz="2400" b="1">
                          <a:effectLst/>
                          <a:latin typeface="Times New Roman"/>
                          <a:ea typeface="Times New Roman"/>
                          <a:cs typeface="Times New Roman"/>
                        </a:rPr>
                        <a:t>Purpose</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15000"/>
                        </a:lnSpc>
                        <a:spcAft>
                          <a:spcPts val="0"/>
                        </a:spcAft>
                      </a:pPr>
                      <a:r>
                        <a:rPr lang="en-US" sz="2400" b="1">
                          <a:effectLst/>
                          <a:latin typeface="Times New Roman"/>
                          <a:ea typeface="Times New Roman"/>
                          <a:cs typeface="Times New Roman"/>
                        </a:rPr>
                        <a:t>Age</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494">
                <a:tc>
                  <a:txBody>
                    <a:bodyPr/>
                    <a:lstStyle/>
                    <a:p>
                      <a:pPr algn="l" fontAlgn="base">
                        <a:lnSpc>
                          <a:spcPct val="100000"/>
                        </a:lnSpc>
                        <a:spcAft>
                          <a:spcPts val="0"/>
                        </a:spcAft>
                      </a:pPr>
                      <a:r>
                        <a:rPr lang="en-US" sz="2400" dirty="0">
                          <a:effectLst/>
                          <a:latin typeface="Times New Roman"/>
                          <a:ea typeface="Times New Roman"/>
                          <a:cs typeface="Times New Roman"/>
                        </a:rPr>
                        <a:t>Tools and utensils</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smtClean="0">
                          <a:effectLst/>
                          <a:latin typeface="Times New Roman"/>
                          <a:ea typeface="Times New Roman"/>
                          <a:cs typeface="Times New Roman"/>
                        </a:rPr>
                        <a:t>Shelter and domestic use</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a:effectLst/>
                          <a:latin typeface="Times New Roman"/>
                          <a:ea typeface="Times New Roman"/>
                          <a:cs typeface="Times New Roman"/>
                        </a:rPr>
                        <a:t>Prehistoric</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086">
                <a:tc>
                  <a:txBody>
                    <a:bodyPr/>
                    <a:lstStyle/>
                    <a:p>
                      <a:pPr algn="l" fontAlgn="base">
                        <a:lnSpc>
                          <a:spcPct val="100000"/>
                        </a:lnSpc>
                        <a:spcAft>
                          <a:spcPts val="0"/>
                        </a:spcAft>
                      </a:pPr>
                      <a:r>
                        <a:rPr lang="en-US" sz="2400" dirty="0">
                          <a:effectLst/>
                          <a:latin typeface="Times New Roman"/>
                          <a:ea typeface="Times New Roman"/>
                          <a:cs typeface="Times New Roman"/>
                        </a:rPr>
                        <a:t>Weapons</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Hunting, defense, warfare</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a:effectLst/>
                          <a:latin typeface="Times New Roman"/>
                          <a:ea typeface="Times New Roman"/>
                          <a:cs typeface="Times New Roman"/>
                        </a:rPr>
                        <a:t>Prehistoric</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914">
                <a:tc>
                  <a:txBody>
                    <a:bodyPr/>
                    <a:lstStyle/>
                    <a:p>
                      <a:pPr algn="l" fontAlgn="base">
                        <a:lnSpc>
                          <a:spcPct val="100000"/>
                        </a:lnSpc>
                        <a:spcAft>
                          <a:spcPts val="0"/>
                        </a:spcAft>
                      </a:pPr>
                      <a:r>
                        <a:rPr lang="en-US" sz="2400" dirty="0">
                          <a:effectLst/>
                          <a:latin typeface="Times New Roman"/>
                          <a:ea typeface="Times New Roman"/>
                          <a:cs typeface="Times New Roman"/>
                        </a:rPr>
                        <a:t>Ornaments and decoration</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Jewelry, cosmetics, dye</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a:effectLst/>
                          <a:latin typeface="Times New Roman"/>
                          <a:ea typeface="Times New Roman"/>
                          <a:cs typeface="Times New Roman"/>
                        </a:rPr>
                        <a:t>Ancient</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l" fontAlgn="base">
                        <a:lnSpc>
                          <a:spcPct val="100000"/>
                        </a:lnSpc>
                        <a:spcAft>
                          <a:spcPts val="0"/>
                        </a:spcAft>
                      </a:pPr>
                      <a:r>
                        <a:rPr lang="en-US" sz="2400">
                          <a:effectLst/>
                          <a:latin typeface="Times New Roman"/>
                          <a:ea typeface="Times New Roman"/>
                          <a:cs typeface="Times New Roman"/>
                        </a:rPr>
                        <a:t>Tools and equipment</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Agriculture</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Early</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25">
                <a:tc>
                  <a:txBody>
                    <a:bodyPr/>
                    <a:lstStyle/>
                    <a:p>
                      <a:pPr algn="l" fontAlgn="base">
                        <a:lnSpc>
                          <a:spcPct val="100000"/>
                        </a:lnSpc>
                        <a:spcAft>
                          <a:spcPts val="0"/>
                        </a:spcAft>
                      </a:pPr>
                      <a:r>
                        <a:rPr lang="en-US" sz="2400">
                          <a:effectLst/>
                          <a:latin typeface="Times New Roman"/>
                          <a:ea typeface="Times New Roman"/>
                          <a:cs typeface="Times New Roman"/>
                        </a:rPr>
                        <a:t>Currency</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Monetary exchange</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Early</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25">
                <a:tc>
                  <a:txBody>
                    <a:bodyPr/>
                    <a:lstStyle/>
                    <a:p>
                      <a:pPr algn="l" fontAlgn="base">
                        <a:lnSpc>
                          <a:spcPct val="100000"/>
                        </a:lnSpc>
                        <a:spcAft>
                          <a:spcPts val="0"/>
                        </a:spcAft>
                      </a:pPr>
                      <a:r>
                        <a:rPr lang="en-US" sz="2400">
                          <a:effectLst/>
                          <a:latin typeface="Times New Roman"/>
                          <a:ea typeface="Times New Roman"/>
                          <a:cs typeface="Times New Roman"/>
                        </a:rPr>
                        <a:t>Structures and devices</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Shelter and transport</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Early</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50">
                <a:tc>
                  <a:txBody>
                    <a:bodyPr/>
                    <a:lstStyle/>
                    <a:p>
                      <a:pPr algn="l" fontAlgn="base">
                        <a:lnSpc>
                          <a:spcPct val="100000"/>
                        </a:lnSpc>
                        <a:spcAft>
                          <a:spcPts val="0"/>
                        </a:spcAft>
                      </a:pPr>
                      <a:r>
                        <a:rPr lang="en-US" sz="2400">
                          <a:effectLst/>
                          <a:latin typeface="Times New Roman"/>
                          <a:ea typeface="Times New Roman"/>
                          <a:cs typeface="Times New Roman"/>
                        </a:rPr>
                        <a:t>Energy</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a:effectLst/>
                          <a:latin typeface="Times New Roman"/>
                          <a:ea typeface="Times New Roman"/>
                          <a:cs typeface="Times New Roman"/>
                        </a:rPr>
                        <a:t>Heat and power</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Modern</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l" fontAlgn="base">
                        <a:lnSpc>
                          <a:spcPct val="100000"/>
                        </a:lnSpc>
                        <a:spcAft>
                          <a:spcPts val="0"/>
                        </a:spcAft>
                      </a:pPr>
                      <a:r>
                        <a:rPr lang="en-US" sz="2400">
                          <a:effectLst/>
                          <a:latin typeface="Times New Roman"/>
                          <a:ea typeface="Times New Roman"/>
                          <a:cs typeface="Times New Roman"/>
                        </a:rPr>
                        <a:t>Machinery/equipment</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a:effectLst/>
                          <a:latin typeface="Times New Roman"/>
                          <a:ea typeface="Times New Roman"/>
                          <a:cs typeface="Times New Roman"/>
                        </a:rPr>
                        <a:t>Industry</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Modern</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25">
                <a:tc>
                  <a:txBody>
                    <a:bodyPr/>
                    <a:lstStyle/>
                    <a:p>
                      <a:pPr algn="l" fontAlgn="base">
                        <a:lnSpc>
                          <a:spcPct val="100000"/>
                        </a:lnSpc>
                        <a:spcAft>
                          <a:spcPts val="0"/>
                        </a:spcAft>
                      </a:pPr>
                      <a:r>
                        <a:rPr lang="en-US" sz="2400">
                          <a:effectLst/>
                          <a:latin typeface="Times New Roman"/>
                          <a:ea typeface="Times New Roman"/>
                          <a:cs typeface="Times New Roman"/>
                        </a:rPr>
                        <a:t>Nuclear fission</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a:effectLst/>
                          <a:latin typeface="Times New Roman"/>
                          <a:ea typeface="Times New Roman"/>
                          <a:cs typeface="Times New Roman"/>
                        </a:rPr>
                        <a:t>Power, warfare</a:t>
                      </a:r>
                      <a:endParaRPr lang="en-US" sz="2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00000"/>
                        </a:lnSpc>
                        <a:spcAft>
                          <a:spcPts val="0"/>
                        </a:spcAft>
                      </a:pPr>
                      <a:r>
                        <a:rPr lang="en-US" sz="2400" dirty="0">
                          <a:effectLst/>
                          <a:latin typeface="Times New Roman"/>
                          <a:ea typeface="Times New Roman"/>
                          <a:cs typeface="Times New Roman"/>
                        </a:rPr>
                        <a:t>Modern</a:t>
                      </a:r>
                      <a:endParaRPr lang="en-US"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6821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57200"/>
            <a:ext cx="6477000" cy="457200"/>
          </a:xfrm>
        </p:spPr>
        <p:txBody>
          <a:bodyPr>
            <a:noAutofit/>
          </a:bodyPr>
          <a:lstStyle/>
          <a:p>
            <a:r>
              <a:rPr lang="en-US" sz="2400" b="1" dirty="0" smtClean="0">
                <a:latin typeface="Times New Roman" pitchFamily="18" charset="0"/>
                <a:cs typeface="Times New Roman" pitchFamily="18" charset="0"/>
              </a:rPr>
              <a:t>Facet of the mining industry</a:t>
            </a:r>
            <a:endParaRPr lang="en-US" sz="2400" b="1"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579023117"/>
              </p:ext>
            </p:extLst>
          </p:nvPr>
        </p:nvGraphicFramePr>
        <p:xfrm>
          <a:off x="1219200" y="914400"/>
          <a:ext cx="6553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79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85800"/>
            <a:ext cx="5029200" cy="457200"/>
          </a:xfrm>
        </p:spPr>
        <p:txBody>
          <a:bodyPr>
            <a:noAutofit/>
          </a:bodyPr>
          <a:lstStyle/>
          <a:p>
            <a:pPr lvl="0">
              <a:lnSpc>
                <a:spcPct val="150000"/>
              </a:lnSpc>
            </a:pPr>
            <a:r>
              <a:rPr lang="en-US" sz="2400" b="1" dirty="0" smtClean="0">
                <a:latin typeface="Times New Roman" pitchFamily="18" charset="0"/>
                <a:cs typeface="Times New Roman" pitchFamily="18" charset="0"/>
              </a:rPr>
              <a:t>PESTLE Factors Affecting Mining</a:t>
            </a:r>
            <a:endParaRPr lang="en-US" sz="24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172200" cy="386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952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3048000" cy="457200"/>
          </a:xfrm>
        </p:spPr>
        <p:txBody>
          <a:bodyPr>
            <a:normAutofit/>
          </a:bodyPr>
          <a:lstStyle/>
          <a:p>
            <a:r>
              <a:rPr lang="en-US" sz="2400" b="1" dirty="0" smtClean="0">
                <a:solidFill>
                  <a:srgbClr val="C00000"/>
                </a:solidFill>
                <a:latin typeface="Times New Roman" pitchFamily="18" charset="0"/>
                <a:cs typeface="Times New Roman" pitchFamily="18" charset="0"/>
              </a:rPr>
              <a:t>Mining </a:t>
            </a:r>
            <a:r>
              <a:rPr lang="en-US" sz="2400" b="1" dirty="0">
                <a:solidFill>
                  <a:srgbClr val="C00000"/>
                </a:solidFill>
                <a:latin typeface="Times New Roman" pitchFamily="18" charset="0"/>
                <a:cs typeface="Times New Roman" pitchFamily="18" charset="0"/>
              </a:rPr>
              <a:t>Evolution </a:t>
            </a:r>
          </a:p>
        </p:txBody>
      </p:sp>
      <p:sp>
        <p:nvSpPr>
          <p:cNvPr id="3" name="Subtitle 2"/>
          <p:cNvSpPr>
            <a:spLocks noGrp="1"/>
          </p:cNvSpPr>
          <p:nvPr>
            <p:ph type="subTitle" idx="1"/>
          </p:nvPr>
        </p:nvSpPr>
        <p:spPr>
          <a:xfrm>
            <a:off x="1066800" y="838200"/>
            <a:ext cx="6705600" cy="5257800"/>
          </a:xfrm>
        </p:spPr>
        <p:txBody>
          <a:bodyPr>
            <a:normAutofit fontScale="85000" lnSpcReduction="10000"/>
          </a:bodyPr>
          <a:lstStyle/>
          <a:p>
            <a:pPr algn="l"/>
            <a:r>
              <a:rPr lang="en-US" sz="2600" b="1" dirty="0" smtClean="0">
                <a:solidFill>
                  <a:schemeClr val="tx1"/>
                </a:solidFill>
                <a:latin typeface="Times New Roman" pitchFamily="18" charset="0"/>
                <a:cs typeface="Times New Roman" pitchFamily="18" charset="0"/>
              </a:rPr>
              <a:t>1. Traditional mining</a:t>
            </a:r>
            <a:endParaRPr lang="en-US" sz="2600" dirty="0" smtClean="0">
              <a:solidFill>
                <a:schemeClr val="tx1"/>
              </a:solidFill>
              <a:latin typeface="Times New Roman" pitchFamily="18" charset="0"/>
              <a:cs typeface="Times New Roman" pitchFamily="18" charset="0"/>
            </a:endParaRP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Use of crude methods</a:t>
            </a: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Shallow trenches</a:t>
            </a: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Application of rudimentary equipment</a:t>
            </a:r>
          </a:p>
          <a:p>
            <a:pPr algn="l"/>
            <a:r>
              <a:rPr lang="en-US" sz="2600" b="1" dirty="0" smtClean="0">
                <a:solidFill>
                  <a:schemeClr val="tx1"/>
                </a:solidFill>
                <a:latin typeface="Times New Roman" pitchFamily="18" charset="0"/>
                <a:cs typeface="Times New Roman" pitchFamily="18" charset="0"/>
              </a:rPr>
              <a:t>2. Basic mining</a:t>
            </a: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Use of handheld tools –sacks, pick and shovel</a:t>
            </a: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Animal transport</a:t>
            </a: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Use of wagons</a:t>
            </a:r>
          </a:p>
          <a:p>
            <a:pPr algn="l"/>
            <a:r>
              <a:rPr lang="en-US" sz="2600" b="1" dirty="0">
                <a:solidFill>
                  <a:schemeClr val="tx1"/>
                </a:solidFill>
                <a:latin typeface="Times New Roman" pitchFamily="18" charset="0"/>
                <a:cs typeface="Times New Roman" pitchFamily="18" charset="0"/>
              </a:rPr>
              <a:t>3. Artisanal mining</a:t>
            </a:r>
          </a:p>
          <a:p>
            <a:pPr marL="914400" lvl="1" indent="-457200" algn="l">
              <a:buFont typeface="Wingdings" pitchFamily="2" charset="2"/>
              <a:buChar char="§"/>
            </a:pPr>
            <a:r>
              <a:rPr lang="en-US" sz="2600" dirty="0">
                <a:solidFill>
                  <a:schemeClr val="tx1"/>
                </a:solidFill>
                <a:latin typeface="Times New Roman" pitchFamily="18" charset="0"/>
                <a:cs typeface="Times New Roman" pitchFamily="18" charset="0"/>
              </a:rPr>
              <a:t>Application some modern methods in small-scale mining</a:t>
            </a:r>
          </a:p>
          <a:p>
            <a:pPr algn="l"/>
            <a:endParaRPr lang="en-US" sz="900" dirty="0">
              <a:solidFill>
                <a:schemeClr val="tx1"/>
              </a:solidFill>
              <a:latin typeface="Times New Roman" pitchFamily="18" charset="0"/>
              <a:cs typeface="Times New Roman" pitchFamily="18" charset="0"/>
            </a:endParaRPr>
          </a:p>
          <a:p>
            <a:pPr algn="l"/>
            <a:r>
              <a:rPr lang="en-US" sz="2600" b="1" dirty="0">
                <a:solidFill>
                  <a:schemeClr val="tx1"/>
                </a:solidFill>
                <a:latin typeface="Times New Roman" pitchFamily="18" charset="0"/>
                <a:cs typeface="Times New Roman" pitchFamily="18" charset="0"/>
              </a:rPr>
              <a:t>4. Modern </a:t>
            </a:r>
            <a:r>
              <a:rPr lang="en-US" sz="2600" b="1" dirty="0" smtClean="0">
                <a:solidFill>
                  <a:schemeClr val="tx1"/>
                </a:solidFill>
                <a:latin typeface="Times New Roman" pitchFamily="18" charset="0"/>
                <a:cs typeface="Times New Roman" pitchFamily="18" charset="0"/>
              </a:rPr>
              <a:t>mining</a:t>
            </a:r>
          </a:p>
          <a:p>
            <a:pPr marL="914400" lvl="1" indent="-457200" algn="l">
              <a:buFont typeface="Wingdings" pitchFamily="2" charset="2"/>
              <a:buChar char="§"/>
            </a:pPr>
            <a:r>
              <a:rPr lang="en-US" sz="2600" dirty="0" err="1" smtClean="0">
                <a:solidFill>
                  <a:schemeClr val="tx1"/>
                </a:solidFill>
                <a:latin typeface="Times New Roman" pitchFamily="18" charset="0"/>
                <a:cs typeface="Times New Roman" pitchFamily="18" charset="0"/>
              </a:rPr>
              <a:t>Mechanised</a:t>
            </a:r>
            <a:r>
              <a:rPr lang="en-US" sz="2600" dirty="0" smtClean="0">
                <a:solidFill>
                  <a:schemeClr val="tx1"/>
                </a:solidFill>
                <a:latin typeface="Times New Roman" pitchFamily="18" charset="0"/>
                <a:cs typeface="Times New Roman" pitchFamily="18" charset="0"/>
              </a:rPr>
              <a:t> mining</a:t>
            </a:r>
          </a:p>
          <a:p>
            <a:pPr marL="914400" lvl="1" indent="-457200" algn="l">
              <a:buFont typeface="Wingdings" pitchFamily="2" charset="2"/>
              <a:buChar char="§"/>
            </a:pPr>
            <a:r>
              <a:rPr lang="en-US" sz="2600" dirty="0" smtClean="0">
                <a:solidFill>
                  <a:schemeClr val="tx1"/>
                </a:solidFill>
                <a:latin typeface="Times New Roman" pitchFamily="18" charset="0"/>
                <a:cs typeface="Times New Roman" pitchFamily="18" charset="0"/>
              </a:rPr>
              <a:t>Use of high-tech equipment</a:t>
            </a:r>
          </a:p>
          <a:p>
            <a:pPr algn="l"/>
            <a:endParaRPr lang="en-US" sz="2800" b="1" dirty="0" smtClean="0">
              <a:solidFill>
                <a:schemeClr val="tx1"/>
              </a:solidFill>
              <a:latin typeface="Times New Roman" pitchFamily="18" charset="0"/>
              <a:cs typeface="Times New Roman" pitchFamily="18" charset="0"/>
            </a:endParaRPr>
          </a:p>
          <a:p>
            <a:pPr algn="l"/>
            <a:endParaRPr lang="en-US" sz="2800" b="1" dirty="0">
              <a:solidFill>
                <a:schemeClr val="tx1"/>
              </a:solidFill>
              <a:latin typeface="Times New Roman" pitchFamily="18" charset="0"/>
              <a:cs typeface="Times New Roman" pitchFamily="18" charset="0"/>
            </a:endParaRPr>
          </a:p>
          <a:p>
            <a:pPr marL="457200" indent="-457200" algn="l">
              <a:buFont typeface="Wingdings" pitchFamily="2" charset="2"/>
              <a:buChar char="§"/>
            </a:pPr>
            <a:endParaRPr lang="en-US" sz="2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63282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8305800" cy="4724400"/>
          </a:xfrm>
        </p:spPr>
        <p:txBody>
          <a:bodyPr>
            <a:normAutofit fontScale="92500" lnSpcReduction="10000"/>
          </a:bodyPr>
          <a:lstStyle/>
          <a:p>
            <a:pPr algn="l">
              <a:lnSpc>
                <a:spcPct val="150000"/>
              </a:lnSpc>
            </a:pPr>
            <a:r>
              <a:rPr lang="en-US" sz="2400" b="1" dirty="0" smtClean="0">
                <a:solidFill>
                  <a:schemeClr val="tx1"/>
                </a:solidFill>
                <a:latin typeface="Times New Roman" pitchFamily="18" charset="0"/>
                <a:cs typeface="Times New Roman" pitchFamily="18" charset="0"/>
              </a:rPr>
              <a:t>Descriptive of common terms used in mining</a:t>
            </a:r>
            <a:endParaRPr lang="en-US" sz="2400" dirty="0" smtClean="0">
              <a:solidFill>
                <a:schemeClr val="tx1"/>
              </a:solidFill>
              <a:latin typeface="Times New Roman" pitchFamily="18" charset="0"/>
              <a:cs typeface="Times New Roman" pitchFamily="18" charset="0"/>
            </a:endParaRPr>
          </a:p>
          <a:p>
            <a:pPr algn="l">
              <a:lnSpc>
                <a:spcPct val="150000"/>
              </a:lnSpc>
              <a:spcBef>
                <a:spcPts val="0"/>
              </a:spcBef>
            </a:pPr>
            <a:r>
              <a:rPr lang="en-US" sz="2400" dirty="0" smtClean="0">
                <a:solidFill>
                  <a:srgbClr val="C00000"/>
                </a:solidFill>
                <a:latin typeface="Times New Roman" pitchFamily="18" charset="0"/>
                <a:cs typeface="Times New Roman" pitchFamily="18" charset="0"/>
              </a:rPr>
              <a:t>Ore deposit </a:t>
            </a:r>
            <a:r>
              <a:rPr lang="en-US" sz="2400" dirty="0" smtClean="0">
                <a:solidFill>
                  <a:schemeClr val="tx1"/>
                </a:solidFill>
                <a:latin typeface="Times New Roman" pitchFamily="18" charset="0"/>
                <a:cs typeface="Times New Roman" pitchFamily="18" charset="0"/>
              </a:rPr>
              <a:t>- Minerals in sufficient concentration</a:t>
            </a:r>
          </a:p>
          <a:p>
            <a:pPr lvl="0" algn="l">
              <a:lnSpc>
                <a:spcPct val="150000"/>
              </a:lnSpc>
              <a:buFont typeface="Wingdings" pitchFamily="2" charset="2"/>
              <a:buChar char="§"/>
            </a:pPr>
            <a:r>
              <a:rPr lang="en-US" sz="2400" dirty="0" smtClean="0">
                <a:solidFill>
                  <a:srgbClr val="C00000"/>
                </a:solidFill>
                <a:latin typeface="Times New Roman" pitchFamily="18" charset="0"/>
                <a:cs typeface="Times New Roman" pitchFamily="18" charset="0"/>
              </a:rPr>
              <a:t> Ore</a:t>
            </a:r>
            <a:r>
              <a:rPr lang="en-US" sz="2400" dirty="0" smtClean="0">
                <a:solidFill>
                  <a:schemeClr val="tx1"/>
                </a:solidFill>
                <a:latin typeface="Times New Roman" pitchFamily="18" charset="0"/>
                <a:cs typeface="Times New Roman" pitchFamily="18" charset="0"/>
              </a:rPr>
              <a:t> is mineral that can be extracted from the ground at a profit</a:t>
            </a:r>
          </a:p>
          <a:p>
            <a:pPr lvl="0" algn="l">
              <a:lnSpc>
                <a:spcPct val="110000"/>
              </a:lnSpc>
              <a:buFont typeface="Wingdings" pitchFamily="2" charset="2"/>
              <a:buChar char="§"/>
            </a:pPr>
            <a:r>
              <a:rPr lang="en-US" sz="2400" dirty="0" smtClean="0">
                <a:solidFill>
                  <a:srgbClr val="C00000"/>
                </a:solidFill>
                <a:latin typeface="Times New Roman" pitchFamily="18" charset="0"/>
                <a:cs typeface="Times New Roman" pitchFamily="18" charset="0"/>
              </a:rPr>
              <a:t> Ore</a:t>
            </a:r>
            <a:r>
              <a:rPr lang="en-US" sz="2400" dirty="0" smtClean="0">
                <a:solidFill>
                  <a:schemeClr val="tx1"/>
                </a:solidFill>
                <a:latin typeface="Times New Roman" pitchFamily="18" charset="0"/>
                <a:cs typeface="Times New Roman" pitchFamily="18" charset="0"/>
              </a:rPr>
              <a:t> - naturally occurring mineral aggregate of economic importance, </a:t>
            </a:r>
          </a:p>
          <a:p>
            <a:pPr lvl="0" algn="l">
              <a:lnSpc>
                <a:spcPct val="110000"/>
              </a:lnSpc>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from which one or more valuable constituents may be recovered by</a:t>
            </a:r>
          </a:p>
          <a:p>
            <a:pPr lvl="0" algn="l">
              <a:lnSpc>
                <a:spcPct val="110000"/>
              </a:lnSpc>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treatment</a:t>
            </a:r>
          </a:p>
          <a:p>
            <a:pPr lvl="0" algn="l">
              <a:lnSpc>
                <a:spcPct val="150000"/>
              </a:lnSpc>
            </a:pPr>
            <a:r>
              <a:rPr lang="en-US" sz="900" dirty="0">
                <a:solidFill>
                  <a:schemeClr val="tx1"/>
                </a:solidFill>
                <a:latin typeface="Times New Roman" pitchFamily="18" charset="0"/>
                <a:cs typeface="Times New Roman" pitchFamily="18" charset="0"/>
              </a:rPr>
              <a:t> </a:t>
            </a:r>
            <a:r>
              <a:rPr lang="en-US" sz="900" dirty="0" smtClean="0">
                <a:solidFill>
                  <a:schemeClr val="tx1"/>
                </a:solidFill>
                <a:latin typeface="Times New Roman" pitchFamily="18" charset="0"/>
                <a:cs typeface="Times New Roman" pitchFamily="18" charset="0"/>
              </a:rPr>
              <a:t> </a:t>
            </a:r>
          </a:p>
          <a:p>
            <a:pPr lvl="0" algn="l">
              <a:lnSpc>
                <a:spcPct val="150000"/>
              </a:lnSpc>
            </a:pPr>
            <a:r>
              <a:rPr lang="en-US" sz="2400" dirty="0" smtClean="0">
                <a:solidFill>
                  <a:srgbClr val="C00000"/>
                </a:solidFill>
                <a:latin typeface="Times New Roman" pitchFamily="18" charset="0"/>
                <a:cs typeface="Times New Roman" pitchFamily="18" charset="0"/>
              </a:rPr>
              <a:t>Ore </a:t>
            </a:r>
            <a:r>
              <a:rPr lang="en-US" sz="2400" dirty="0">
                <a:solidFill>
                  <a:srgbClr val="C00000"/>
                </a:solidFill>
                <a:latin typeface="Times New Roman" pitchFamily="18" charset="0"/>
                <a:cs typeface="Times New Roman" pitchFamily="18" charset="0"/>
              </a:rPr>
              <a:t>body </a:t>
            </a:r>
            <a:r>
              <a:rPr lang="en-US" sz="2400" dirty="0">
                <a:solidFill>
                  <a:schemeClr val="tx1"/>
                </a:solidFill>
                <a:latin typeface="Times New Roman" pitchFamily="18" charset="0"/>
                <a:cs typeface="Times New Roman" pitchFamily="18" charset="0"/>
              </a:rPr>
              <a:t>is a mass of ore of any shape and characteristics which may include low-grade and waste as well as valuable minerals but is separate in form and character from the surrounding country rock.</a:t>
            </a:r>
          </a:p>
          <a:p>
            <a:pPr lvl="0" algn="l"/>
            <a:endParaRPr lang="en-US" sz="800" dirty="0">
              <a:solidFill>
                <a:schemeClr val="tx1"/>
              </a:solidFill>
              <a:latin typeface="Times New Roman" pitchFamily="18" charset="0"/>
              <a:cs typeface="Times New Roman" pitchFamily="18" charset="0"/>
            </a:endParaRPr>
          </a:p>
          <a:p>
            <a:pPr lvl="0" algn="l">
              <a:lnSpc>
                <a:spcPct val="150000"/>
              </a:lnSpc>
              <a:buFont typeface="Wingdings" pitchFamily="2" charset="2"/>
              <a:buChar char="§"/>
            </a:pPr>
            <a:endParaRPr lang="en-US" sz="2400" dirty="0" smtClean="0">
              <a:solidFill>
                <a:schemeClr val="tx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685800"/>
            <a:ext cx="8305800" cy="4953000"/>
          </a:xfrm>
        </p:spPr>
        <p:txBody>
          <a:bodyPr>
            <a:normAutofit/>
          </a:bodyPr>
          <a:lstStyle/>
          <a:p>
            <a:pPr algn="l"/>
            <a:r>
              <a:rPr lang="en-US" sz="2400" b="1" dirty="0" smtClean="0">
                <a:solidFill>
                  <a:srgbClr val="C00000"/>
                </a:solidFill>
                <a:latin typeface="Times New Roman" pitchFamily="18" charset="0"/>
                <a:cs typeface="Times New Roman" pitchFamily="18" charset="0"/>
              </a:rPr>
              <a:t>Recover</a:t>
            </a:r>
            <a:r>
              <a:rPr lang="en-US" sz="2400" b="1" dirty="0" smtClean="0">
                <a:solidFill>
                  <a:schemeClr val="tx1"/>
                </a:solidFill>
                <a:latin typeface="Times New Roman" pitchFamily="18" charset="0"/>
                <a:cs typeface="Times New Roman" pitchFamily="18" charset="0"/>
              </a:rPr>
              <a:t>y</a:t>
            </a:r>
            <a:r>
              <a:rPr lang="en-US" sz="2400" dirty="0" smtClean="0">
                <a:solidFill>
                  <a:schemeClr val="tx1"/>
                </a:solidFill>
                <a:latin typeface="Times New Roman" pitchFamily="18" charset="0"/>
                <a:cs typeface="Times New Roman" pitchFamily="18" charset="0"/>
              </a:rPr>
              <a:t> - </a:t>
            </a:r>
            <a:r>
              <a:rPr lang="en-US" sz="2400" dirty="0">
                <a:solidFill>
                  <a:schemeClr val="tx1"/>
                </a:solidFill>
                <a:latin typeface="Times New Roman" pitchFamily="18" charset="0"/>
                <a:cs typeface="Times New Roman" pitchFamily="18" charset="0"/>
              </a:rPr>
              <a:t>Mining Recovery is usually a percentage estimate of </a:t>
            </a:r>
            <a:r>
              <a:rPr lang="en-US" sz="2400" dirty="0" err="1">
                <a:solidFill>
                  <a:schemeClr val="tx1"/>
                </a:solidFill>
                <a:latin typeface="Times New Roman" pitchFamily="18" charset="0"/>
                <a:cs typeface="Times New Roman" pitchFamily="18" charset="0"/>
              </a:rPr>
              <a:t>insitu</a:t>
            </a:r>
            <a:r>
              <a:rPr lang="en-US" sz="2400" dirty="0">
                <a:solidFill>
                  <a:schemeClr val="tx1"/>
                </a:solidFill>
                <a:latin typeface="Times New Roman" pitchFamily="18" charset="0"/>
                <a:cs typeface="Times New Roman" pitchFamily="18" charset="0"/>
              </a:rPr>
              <a:t> ore recovered after mining has taken place. </a:t>
            </a:r>
            <a:endParaRPr lang="en-US" sz="2400" dirty="0" smtClean="0">
              <a:solidFill>
                <a:schemeClr val="tx1"/>
              </a:solidFill>
              <a:latin typeface="Times New Roman" pitchFamily="18" charset="0"/>
              <a:cs typeface="Times New Roman" pitchFamily="18" charset="0"/>
            </a:endParaRP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It </a:t>
            </a:r>
            <a:r>
              <a:rPr lang="en-US" sz="2400" dirty="0">
                <a:solidFill>
                  <a:schemeClr val="tx1"/>
                </a:solidFill>
                <a:latin typeface="Times New Roman" pitchFamily="18" charset="0"/>
                <a:cs typeface="Times New Roman" pitchFamily="18" charset="0"/>
              </a:rPr>
              <a:t>is frequently described as mining loss which is economic </a:t>
            </a:r>
            <a:r>
              <a:rPr lang="en-US" sz="2400" dirty="0" err="1">
                <a:solidFill>
                  <a:schemeClr val="tx1"/>
                </a:solidFill>
                <a:latin typeface="Times New Roman" pitchFamily="18" charset="0"/>
                <a:cs typeface="Times New Roman" pitchFamily="18" charset="0"/>
              </a:rPr>
              <a:t>mineralisation</a:t>
            </a:r>
            <a:r>
              <a:rPr lang="en-US" sz="2400" dirty="0">
                <a:solidFill>
                  <a:schemeClr val="tx1"/>
                </a:solidFill>
                <a:latin typeface="Times New Roman" pitchFamily="18" charset="0"/>
                <a:cs typeface="Times New Roman" pitchFamily="18" charset="0"/>
              </a:rPr>
              <a:t> that has been lost during the mining activity. </a:t>
            </a:r>
            <a:endParaRPr lang="en-US" sz="2400" dirty="0" smtClean="0">
              <a:solidFill>
                <a:schemeClr val="tx1"/>
              </a:solidFill>
              <a:latin typeface="Times New Roman" pitchFamily="18" charset="0"/>
              <a:cs typeface="Times New Roman" pitchFamily="18" charset="0"/>
            </a:endParaRPr>
          </a:p>
          <a:p>
            <a:pPr algn="l"/>
            <a:endParaRPr lang="en-US" sz="800" dirty="0">
              <a:solidFill>
                <a:schemeClr val="tx1"/>
              </a:solidFill>
              <a:latin typeface="Times New Roman" pitchFamily="18" charset="0"/>
              <a:cs typeface="Times New Roman" pitchFamily="18" charset="0"/>
            </a:endParaRPr>
          </a:p>
          <a:p>
            <a:pPr algn="l"/>
            <a:r>
              <a:rPr lang="en-US" sz="2400" b="1" dirty="0" smtClean="0">
                <a:solidFill>
                  <a:srgbClr val="C00000"/>
                </a:solidFill>
                <a:latin typeface="Times New Roman" pitchFamily="18" charset="0"/>
                <a:cs typeface="Times New Roman" pitchFamily="18" charset="0"/>
              </a:rPr>
              <a:t>Mining </a:t>
            </a:r>
            <a:r>
              <a:rPr lang="en-US" sz="2400" b="1" dirty="0">
                <a:solidFill>
                  <a:srgbClr val="C00000"/>
                </a:solidFill>
                <a:latin typeface="Times New Roman" pitchFamily="18" charset="0"/>
                <a:cs typeface="Times New Roman" pitchFamily="18" charset="0"/>
              </a:rPr>
              <a:t>Dilution </a:t>
            </a:r>
            <a:r>
              <a:rPr lang="en-US" sz="2400" dirty="0">
                <a:solidFill>
                  <a:schemeClr val="tx1"/>
                </a:solidFill>
                <a:latin typeface="Times New Roman" pitchFamily="18" charset="0"/>
                <a:cs typeface="Times New Roman" pitchFamily="18" charset="0"/>
              </a:rPr>
              <a:t>is the percentage of material added to the </a:t>
            </a:r>
            <a:r>
              <a:rPr lang="en-US" sz="2400" dirty="0" err="1">
                <a:solidFill>
                  <a:schemeClr val="tx1"/>
                </a:solidFill>
                <a:latin typeface="Times New Roman" pitchFamily="18" charset="0"/>
                <a:cs typeface="Times New Roman" pitchFamily="18" charset="0"/>
              </a:rPr>
              <a:t>insitu</a:t>
            </a:r>
            <a:r>
              <a:rPr lang="en-US" sz="2400" dirty="0">
                <a:solidFill>
                  <a:schemeClr val="tx1"/>
                </a:solidFill>
                <a:latin typeface="Times New Roman" pitchFamily="18" charset="0"/>
                <a:cs typeface="Times New Roman" pitchFamily="18" charset="0"/>
              </a:rPr>
              <a:t> ore during </a:t>
            </a:r>
            <a:r>
              <a:rPr lang="en-US" sz="2400" dirty="0" smtClean="0">
                <a:solidFill>
                  <a:schemeClr val="tx1"/>
                </a:solidFill>
                <a:latin typeface="Times New Roman" pitchFamily="18" charset="0"/>
                <a:cs typeface="Times New Roman" pitchFamily="18" charset="0"/>
              </a:rPr>
              <a:t>mining.</a:t>
            </a:r>
            <a:endParaRPr lang="en-US" sz="2400" dirty="0">
              <a:solidFill>
                <a:schemeClr val="tx1"/>
              </a:solidFill>
              <a:latin typeface="Times New Roman" pitchFamily="18" charset="0"/>
              <a:cs typeface="Times New Roman" pitchFamily="18" charset="0"/>
            </a:endParaRP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It is a </a:t>
            </a:r>
            <a:r>
              <a:rPr lang="en-US" sz="2400" dirty="0">
                <a:solidFill>
                  <a:schemeClr val="tx1"/>
                </a:solidFill>
                <a:latin typeface="Times New Roman" pitchFamily="18" charset="0"/>
                <a:cs typeface="Times New Roman" pitchFamily="18" charset="0"/>
              </a:rPr>
              <a:t>mass of ore of any shape and characteristics which </a:t>
            </a:r>
            <a:r>
              <a:rPr lang="en-US" sz="2400" dirty="0" smtClean="0">
                <a:solidFill>
                  <a:schemeClr val="tx1"/>
                </a:solidFill>
                <a:latin typeface="Times New Roman" pitchFamily="18" charset="0"/>
                <a:cs typeface="Times New Roman" pitchFamily="18" charset="0"/>
              </a:rPr>
              <a:t>ore </a:t>
            </a:r>
            <a:r>
              <a:rPr lang="en-US" sz="2400" dirty="0">
                <a:solidFill>
                  <a:schemeClr val="tx1"/>
                </a:solidFill>
                <a:latin typeface="Times New Roman" pitchFamily="18" charset="0"/>
                <a:cs typeface="Times New Roman" pitchFamily="18" charset="0"/>
              </a:rPr>
              <a:t>recovery is defined as the ratio of the number of </a:t>
            </a:r>
            <a:r>
              <a:rPr lang="en-US" sz="2400" dirty="0" err="1">
                <a:solidFill>
                  <a:schemeClr val="tx1"/>
                </a:solidFill>
                <a:latin typeface="Times New Roman" pitchFamily="18" charset="0"/>
                <a:cs typeface="Times New Roman" pitchFamily="18" charset="0"/>
              </a:rPr>
              <a:t>tonnes</a:t>
            </a:r>
            <a:r>
              <a:rPr lang="en-US" sz="2400" dirty="0">
                <a:solidFill>
                  <a:schemeClr val="tx1"/>
                </a:solidFill>
                <a:latin typeface="Times New Roman" pitchFamily="18" charset="0"/>
                <a:cs typeface="Times New Roman" pitchFamily="18" charset="0"/>
              </a:rPr>
              <a:t> of ore drawn against the total amount of or </a:t>
            </a:r>
            <a:r>
              <a:rPr lang="en-US" sz="2400" dirty="0" smtClean="0">
                <a:solidFill>
                  <a:schemeClr val="tx1"/>
                </a:solidFill>
                <a:latin typeface="Times New Roman" pitchFamily="18" charset="0"/>
                <a:cs typeface="Times New Roman" pitchFamily="18" charset="0"/>
              </a:rPr>
              <a:t>blasted</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Dilution </a:t>
            </a:r>
            <a:r>
              <a:rPr lang="en-US" sz="2400" dirty="0">
                <a:solidFill>
                  <a:schemeClr val="tx1"/>
                </a:solidFill>
                <a:latin typeface="Times New Roman" pitchFamily="18" charset="0"/>
                <a:cs typeface="Times New Roman" pitchFamily="18" charset="0"/>
              </a:rPr>
              <a:t>is a portion of waste material incorporated into the ore during its extraction and transport to the processing plant, thus reducing the grades of ore previously estimated</a:t>
            </a:r>
          </a:p>
          <a:p>
            <a:pPr algn="l"/>
            <a:endParaRPr lang="en-US" sz="2600" dirty="0" smtClean="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59786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14400"/>
            <a:ext cx="7010400" cy="3657600"/>
          </a:xfrm>
        </p:spPr>
        <p:txBody>
          <a:bodyPr>
            <a:normAutofit/>
          </a:bodyPr>
          <a:lstStyle/>
          <a:p>
            <a:pPr algn="l"/>
            <a:r>
              <a:rPr lang="en-US" sz="2400" dirty="0" smtClean="0">
                <a:solidFill>
                  <a:srgbClr val="C00000"/>
                </a:solidFill>
                <a:latin typeface="Times New Roman" pitchFamily="18" charset="0"/>
                <a:cs typeface="Times New Roman" pitchFamily="18" charset="0"/>
              </a:rPr>
              <a:t>Ore </a:t>
            </a:r>
            <a:r>
              <a:rPr lang="en-US" sz="2400" dirty="0">
                <a:solidFill>
                  <a:srgbClr val="C00000"/>
                </a:solidFill>
                <a:latin typeface="Times New Roman" pitchFamily="18" charset="0"/>
                <a:cs typeface="Times New Roman" pitchFamily="18" charset="0"/>
              </a:rPr>
              <a:t>recovery and dilution </a:t>
            </a:r>
            <a:r>
              <a:rPr lang="en-US" sz="2400" dirty="0">
                <a:solidFill>
                  <a:schemeClr val="tx1"/>
                </a:solidFill>
                <a:latin typeface="Times New Roman" pitchFamily="18" charset="0"/>
                <a:cs typeface="Times New Roman" pitchFamily="18" charset="0"/>
              </a:rPr>
              <a:t>are dependent on each other therefore achieving a certain recovery entails accepting a certain level of </a:t>
            </a:r>
            <a:r>
              <a:rPr lang="en-US" sz="2400" dirty="0" smtClean="0">
                <a:solidFill>
                  <a:schemeClr val="tx1"/>
                </a:solidFill>
                <a:latin typeface="Times New Roman" pitchFamily="18" charset="0"/>
                <a:cs typeface="Times New Roman" pitchFamily="18" charset="0"/>
              </a:rPr>
              <a:t>dilution</a:t>
            </a:r>
            <a:endParaRPr lang="en-US" sz="2400" dirty="0">
              <a:solidFill>
                <a:schemeClr val="tx1"/>
              </a:solidFill>
              <a:latin typeface="Times New Roman" pitchFamily="18" charset="0"/>
              <a:cs typeface="Times New Roman" pitchFamily="18" charset="0"/>
            </a:endParaRPr>
          </a:p>
          <a:p>
            <a:pPr algn="l"/>
            <a:r>
              <a:rPr lang="en-US" sz="800" dirty="0">
                <a:solidFill>
                  <a:schemeClr val="tx1"/>
                </a:solidFill>
                <a:latin typeface="Times New Roman" pitchFamily="18" charset="0"/>
                <a:cs typeface="Times New Roman" pitchFamily="18" charset="0"/>
              </a:rPr>
              <a:t> </a:t>
            </a:r>
          </a:p>
          <a:p>
            <a:pPr algn="l"/>
            <a:r>
              <a:rPr lang="en-US" sz="2400" dirty="0" smtClean="0">
                <a:solidFill>
                  <a:schemeClr val="tx1"/>
                </a:solidFill>
                <a:latin typeface="Times New Roman" pitchFamily="18" charset="0"/>
                <a:cs typeface="Times New Roman" pitchFamily="18" charset="0"/>
              </a:rPr>
              <a:t>Ore </a:t>
            </a:r>
            <a:r>
              <a:rPr lang="en-US" sz="2400" dirty="0">
                <a:solidFill>
                  <a:schemeClr val="tx1"/>
                </a:solidFill>
                <a:latin typeface="Times New Roman" pitchFamily="18" charset="0"/>
                <a:cs typeface="Times New Roman" pitchFamily="18" charset="0"/>
              </a:rPr>
              <a:t>dilution </a:t>
            </a:r>
            <a:r>
              <a:rPr lang="en-US" sz="2400" dirty="0" smtClean="0">
                <a:solidFill>
                  <a:schemeClr val="tx1"/>
                </a:solidFill>
                <a:latin typeface="Times New Roman" pitchFamily="18" charset="0"/>
                <a:cs typeface="Times New Roman" pitchFamily="18" charset="0"/>
              </a:rPr>
              <a:t>categories:</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Internal dilution</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External </a:t>
            </a:r>
            <a:r>
              <a:rPr lang="en-US" sz="2400" dirty="0">
                <a:solidFill>
                  <a:schemeClr val="tx1"/>
                </a:solidFill>
                <a:latin typeface="Times New Roman" pitchFamily="18" charset="0"/>
                <a:cs typeface="Times New Roman" pitchFamily="18" charset="0"/>
              </a:rPr>
              <a:t>dilution and ore loss</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Planned dilution</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Unplanned dilution</a:t>
            </a:r>
          </a:p>
          <a:p>
            <a:endParaRPr lang="en-US" dirty="0"/>
          </a:p>
        </p:txBody>
      </p:sp>
    </p:spTree>
    <p:extLst>
      <p:ext uri="{BB962C8B-B14F-4D97-AF65-F5344CB8AC3E}">
        <p14:creationId xmlns:p14="http://schemas.microsoft.com/office/powerpoint/2010/main" val="317526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3505200" cy="2860431"/>
          </a:xfrm>
          <a:prstGeom prst="rect">
            <a:avLst/>
          </a:prstGeom>
          <a:noFill/>
          <a:ln>
            <a:noFill/>
          </a:ln>
        </p:spPr>
      </p:pic>
      <p:pic>
        <p:nvPicPr>
          <p:cNvPr id="3" name="Picture 2" descr="Image result for underground mining images"/>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04800"/>
            <a:ext cx="3200400" cy="2860431"/>
          </a:xfrm>
          <a:prstGeom prst="rect">
            <a:avLst/>
          </a:prstGeom>
          <a:noFill/>
          <a:ln>
            <a:noFill/>
          </a:ln>
        </p:spPr>
      </p:pic>
      <p:pic>
        <p:nvPicPr>
          <p:cNvPr id="4" name="Picture 3" descr="Image result for mine shaft images"/>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11769"/>
            <a:ext cx="3429000" cy="2936631"/>
          </a:xfrm>
          <a:prstGeom prst="rect">
            <a:avLst/>
          </a:prstGeom>
          <a:noFill/>
          <a:ln>
            <a:noFill/>
          </a:ln>
        </p:spPr>
      </p:pic>
    </p:spTree>
    <p:extLst>
      <p:ext uri="{BB962C8B-B14F-4D97-AF65-F5344CB8AC3E}">
        <p14:creationId xmlns:p14="http://schemas.microsoft.com/office/powerpoint/2010/main" val="61649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09800"/>
            <a:ext cx="5334000" cy="685800"/>
          </a:xfrm>
        </p:spPr>
        <p:txBody>
          <a:bodyPr>
            <a:normAutofit fontScale="90000"/>
          </a:bodyPr>
          <a:lstStyle/>
          <a:p>
            <a:r>
              <a:rPr lang="en-US" sz="2800" dirty="0" smtClean="0">
                <a:latin typeface="Times New Roman" pitchFamily="18" charset="0"/>
                <a:cs typeface="Times New Roman" pitchFamily="18" charset="0"/>
              </a:rPr>
              <a:t>Definitions of common mining terms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7562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7160097"/>
              </p:ext>
            </p:extLst>
          </p:nvPr>
        </p:nvGraphicFramePr>
        <p:xfrm>
          <a:off x="685800" y="1466336"/>
          <a:ext cx="7696200" cy="3311715"/>
        </p:xfrm>
        <a:graphic>
          <a:graphicData uri="http://schemas.openxmlformats.org/drawingml/2006/table">
            <a:tbl>
              <a:tblPr/>
              <a:tblGrid>
                <a:gridCol w="2728283"/>
                <a:gridCol w="2494138"/>
                <a:gridCol w="2473779"/>
              </a:tblGrid>
              <a:tr h="400560">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Recovery</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smtClean="0">
                          <a:latin typeface="Times New Roman" pitchFamily="18" charset="0"/>
                          <a:ea typeface="Calibri"/>
                          <a:cs typeface="Times New Roman" pitchFamily="18" charset="0"/>
                        </a:rPr>
                        <a:t>Grade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Hanging-wall</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560">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Dilution</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Crosscut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Footwall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69">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Free 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Ramp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Cut </a:t>
                      </a:r>
                      <a:r>
                        <a:rPr lang="en-US" sz="2400" dirty="0" smtClean="0">
                          <a:latin typeface="Times New Roman" pitchFamily="18" charset="0"/>
                          <a:ea typeface="Calibri"/>
                          <a:cs typeface="Times New Roman" pitchFamily="18" charset="0"/>
                        </a:rPr>
                        <a:t>off grade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69">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Shaft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err="1">
                          <a:latin typeface="Times New Roman" pitchFamily="18" charset="0"/>
                          <a:ea typeface="Calibri"/>
                          <a:cs typeface="Times New Roman" pitchFamily="18" charset="0"/>
                        </a:rPr>
                        <a:t>Tramming</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ea typeface="Calibri"/>
                          <a:cs typeface="Times New Roman" pitchFamily="18" charset="0"/>
                        </a:rPr>
                        <a:t>Country rock</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024">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Winze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ea typeface="Calibri"/>
                          <a:cs typeface="Times New Roman" pitchFamily="18" charset="0"/>
                        </a:rPr>
                        <a:t>Cut (blasting)</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Gangue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69">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Raise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Overburden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Ore pass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69">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err="1">
                          <a:latin typeface="Times New Roman" pitchFamily="18" charset="0"/>
                          <a:ea typeface="Calibri"/>
                          <a:cs typeface="Times New Roman" pitchFamily="18" charset="0"/>
                        </a:rPr>
                        <a:t>Adit</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Slot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531">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Drive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Stripping Ratio</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Hole spacing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763000" cy="8382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2200" b="1" dirty="0" smtClean="0">
                <a:latin typeface="Times New Roman" pitchFamily="18" charset="0"/>
                <a:cs typeface="Times New Roman" pitchFamily="18" charset="0"/>
              </a:rPr>
              <a:t>COURSE GMM 2110</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INTRODUCTION TO GEOLOGY, MINING &amp; METALLURGY</a:t>
            </a:r>
            <a:r>
              <a:rPr lang="en-US" dirty="0"/>
              <a:t> </a:t>
            </a:r>
            <a:br>
              <a:rPr lang="en-US" dirty="0"/>
            </a:br>
            <a:r>
              <a:rPr lang="en-US" dirty="0"/>
              <a:t/>
            </a:r>
            <a:br>
              <a:rPr lang="en-US" dirty="0"/>
            </a:br>
            <a:endParaRPr lang="en-US" dirty="0"/>
          </a:p>
        </p:txBody>
      </p:sp>
      <p:pic>
        <p:nvPicPr>
          <p:cNvPr id="5" name="Picture 4" descr="Image result for mining images"/>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2303585" cy="2590800"/>
          </a:xfrm>
          <a:prstGeom prst="rect">
            <a:avLst/>
          </a:prstGeom>
          <a:noFill/>
          <a:ln>
            <a:noFill/>
          </a:ln>
        </p:spPr>
      </p:pic>
      <p:pic>
        <p:nvPicPr>
          <p:cNvPr id="6" name="Picture 5"/>
          <p:cNvPicPr/>
          <p:nvPr/>
        </p:nvPicPr>
        <p:blipFill>
          <a:blip r:embed="rId3"/>
          <a:stretch>
            <a:fillRect/>
          </a:stretch>
        </p:blipFill>
        <p:spPr>
          <a:xfrm>
            <a:off x="152400" y="2209800"/>
            <a:ext cx="2590800" cy="25908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1244"/>
            <a:ext cx="3280929" cy="251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149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1842757"/>
              </p:ext>
            </p:extLst>
          </p:nvPr>
        </p:nvGraphicFramePr>
        <p:xfrm>
          <a:off x="914399" y="1139421"/>
          <a:ext cx="7315201" cy="3356379"/>
        </p:xfrm>
        <a:graphic>
          <a:graphicData uri="http://schemas.openxmlformats.org/drawingml/2006/table">
            <a:tbl>
              <a:tblPr/>
              <a:tblGrid>
                <a:gridCol w="2286001"/>
                <a:gridCol w="2819400"/>
                <a:gridCol w="2209800"/>
              </a:tblGrid>
              <a:tr h="412664">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Drift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Cage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Ring burden</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Haulage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Skip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err="1">
                          <a:latin typeface="Times New Roman" pitchFamily="18" charset="0"/>
                          <a:ea typeface="Calibri"/>
                          <a:cs typeface="Times New Roman" pitchFamily="18" charset="0"/>
                        </a:rPr>
                        <a:t>Underbreak</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Undercut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itchFamily="18" charset="0"/>
                          <a:ea typeface="Calibri"/>
                          <a:cs typeface="Times New Roman" pitchFamily="18" charset="0"/>
                        </a:rPr>
                        <a:t>Overbreak</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00000"/>
                        </a:lnSpc>
                        <a:spcBef>
                          <a:spcPts val="0"/>
                        </a:spcBef>
                        <a:spcAft>
                          <a:spcPts val="0"/>
                        </a:spcAft>
                      </a:pPr>
                      <a:r>
                        <a:rPr lang="en-US" sz="2400" dirty="0" err="1">
                          <a:latin typeface="Times New Roman" pitchFamily="18" charset="0"/>
                          <a:ea typeface="Calibri"/>
                          <a:cs typeface="Times New Roman" pitchFamily="18" charset="0"/>
                        </a:rPr>
                        <a:t>Drawpoint</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Overcut</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ea typeface="Calibri"/>
                          <a:cs typeface="Times New Roman" pitchFamily="18" charset="0"/>
                        </a:rPr>
                        <a:t>Ore chute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00000"/>
                        </a:lnSpc>
                        <a:spcBef>
                          <a:spcPts val="0"/>
                        </a:spcBef>
                        <a:spcAft>
                          <a:spcPts val="0"/>
                        </a:spcAft>
                      </a:pPr>
                      <a:r>
                        <a:rPr lang="en-US" sz="2400" dirty="0" err="1">
                          <a:latin typeface="Times New Roman" pitchFamily="18" charset="0"/>
                          <a:ea typeface="Calibri"/>
                          <a:cs typeface="Times New Roman" pitchFamily="18" charset="0"/>
                        </a:rPr>
                        <a:t>Ladderway</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err="1">
                          <a:latin typeface="Times New Roman" pitchFamily="18" charset="0"/>
                          <a:ea typeface="Calibri"/>
                          <a:cs typeface="Times New Roman" pitchFamily="18" charset="0"/>
                        </a:rPr>
                        <a:t>Stope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Beam</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Chute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Muck / Mucking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itchFamily="18" charset="0"/>
                          <a:ea typeface="Calibri"/>
                          <a:cs typeface="Times New Roman" pitchFamily="18" charset="0"/>
                        </a:rPr>
                        <a:t>Tramdrift</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315">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Pillar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smtClean="0">
                          <a:latin typeface="Times New Roman" pitchFamily="18" charset="0"/>
                          <a:ea typeface="Calibri"/>
                          <a:cs typeface="Times New Roman" pitchFamily="18" charset="0"/>
                        </a:rPr>
                        <a:t>Strike</a:t>
                      </a:r>
                      <a:endParaRPr lang="en-US"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latin typeface="Times New Roman" pitchFamily="18" charset="0"/>
                          <a:ea typeface="Calibri"/>
                          <a:cs typeface="Times New Roman" pitchFamily="18" charset="0"/>
                        </a:rPr>
                        <a:t>Toe burden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ining terminology images"/>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6781800" cy="5562600"/>
          </a:xfrm>
          <a:prstGeom prst="rect">
            <a:avLst/>
          </a:prstGeom>
          <a:noFill/>
          <a:ln>
            <a:noFill/>
          </a:ln>
        </p:spPr>
      </p:pic>
    </p:spTree>
    <p:extLst>
      <p:ext uri="{BB962C8B-B14F-4D97-AF65-F5344CB8AC3E}">
        <p14:creationId xmlns:p14="http://schemas.microsoft.com/office/powerpoint/2010/main" val="102533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ining terminology images"/>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553200" cy="5105400"/>
          </a:xfrm>
          <a:prstGeom prst="rect">
            <a:avLst/>
          </a:prstGeom>
          <a:noFill/>
          <a:ln>
            <a:noFill/>
          </a:ln>
        </p:spPr>
      </p:pic>
    </p:spTree>
    <p:extLst>
      <p:ext uri="{BB962C8B-B14F-4D97-AF65-F5344CB8AC3E}">
        <p14:creationId xmlns:p14="http://schemas.microsoft.com/office/powerpoint/2010/main" val="7590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2362200" cy="457199"/>
          </a:xfrm>
        </p:spPr>
        <p:txBody>
          <a:bodyPr>
            <a:normAutofit fontScale="90000"/>
          </a:bodyPr>
          <a:lstStyle/>
          <a:p>
            <a:r>
              <a:rPr lang="en-US" sz="2400" b="1" dirty="0" smtClean="0">
                <a:latin typeface="Times New Roman" pitchFamily="18" charset="0"/>
                <a:cs typeface="Times New Roman" pitchFamily="18" charset="0"/>
              </a:rPr>
              <a:t>MINE LAYOUT</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a:xfrm>
            <a:off x="914400" y="1066800"/>
            <a:ext cx="7696200" cy="3962400"/>
          </a:xfrm>
        </p:spPr>
        <p:txBody>
          <a:bodyPr>
            <a:normAutofit/>
          </a:bodyPr>
          <a:lstStyle/>
          <a:p>
            <a:pPr algn="l"/>
            <a:r>
              <a:rPr lang="en-US" sz="2400" dirty="0" smtClean="0">
                <a:solidFill>
                  <a:schemeClr val="tx1"/>
                </a:solidFill>
                <a:latin typeface="Times New Roman" pitchFamily="18" charset="0"/>
                <a:cs typeface="Times New Roman" pitchFamily="18" charset="0"/>
              </a:rPr>
              <a:t>Before mining proper commences, there is need to determine and plan the locations (in relation to the ore body) of:</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Shafts</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Processing plants (Concentrator, Smelter, Refinery)</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Effluent (dam)</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Mine waste disposal sites (dumps)</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Offices and workshops</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Road network, and</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Other operation sites</a:t>
            </a:r>
          </a:p>
          <a:p>
            <a:pPr algn="l"/>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219200" y="1219200"/>
            <a:ext cx="6400800" cy="5029200"/>
          </a:xfrm>
          <a:prstGeom prst="rect">
            <a:avLst/>
          </a:prstGeom>
        </p:spPr>
      </p:pic>
      <p:sp>
        <p:nvSpPr>
          <p:cNvPr id="3" name="Title 1"/>
          <p:cNvSpPr>
            <a:spLocks noGrp="1"/>
          </p:cNvSpPr>
          <p:nvPr>
            <p:ph type="ctrTitle"/>
          </p:nvPr>
        </p:nvSpPr>
        <p:spPr>
          <a:xfrm>
            <a:off x="2971800" y="750278"/>
            <a:ext cx="2362200" cy="457199"/>
          </a:xfrm>
        </p:spPr>
        <p:txBody>
          <a:bodyPr>
            <a:normAutofit fontScale="90000"/>
          </a:bodyPr>
          <a:lstStyle/>
          <a:p>
            <a:r>
              <a:rPr lang="en-US" sz="2400" b="1" dirty="0" smtClean="0">
                <a:latin typeface="Times New Roman" pitchFamily="18" charset="0"/>
                <a:cs typeface="Times New Roman" pitchFamily="18" charset="0"/>
              </a:rPr>
              <a:t>MINE LAYOUT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01191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447800"/>
            <a:ext cx="6400800" cy="1447800"/>
          </a:xfrm>
        </p:spPr>
        <p:txBody>
          <a:bodyPr>
            <a:normAutofit/>
          </a:bodyPr>
          <a:lstStyle/>
          <a:p>
            <a:r>
              <a:rPr lang="en-US" sz="2400" b="1" dirty="0" smtClean="0">
                <a:solidFill>
                  <a:schemeClr val="tx1"/>
                </a:solidFill>
                <a:latin typeface="Times New Roman" pitchFamily="18" charset="0"/>
                <a:cs typeface="Times New Roman" pitchFamily="18" charset="0"/>
              </a:rPr>
              <a:t>LIFE CYCLE OF MINE</a:t>
            </a:r>
          </a:p>
          <a:p>
            <a:endParaRPr lang="en-US" sz="2400" b="1" dirty="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Five stages of the life of a mine</a:t>
            </a:r>
          </a:p>
        </p:txBody>
      </p:sp>
    </p:spTree>
    <p:extLst>
      <p:ext uri="{BB962C8B-B14F-4D97-AF65-F5344CB8AC3E}">
        <p14:creationId xmlns:p14="http://schemas.microsoft.com/office/powerpoint/2010/main" val="3510503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rmAutofit fontScale="90000"/>
          </a:bodyPr>
          <a:lstStyle/>
          <a:p>
            <a:r>
              <a:rPr lang="en-US" b="1" dirty="0" smtClean="0"/>
              <a:t/>
            </a:r>
            <a:br>
              <a:rPr lang="en-US" b="1" dirty="0" smtClean="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105400" cy="42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52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838199"/>
          </a:xfrm>
        </p:spPr>
        <p:txBody>
          <a:bodyPr>
            <a:normAutofit fontScale="90000"/>
          </a:bodyPr>
          <a:lstStyle/>
          <a:p>
            <a:r>
              <a:rPr lang="en-US" b="1" dirty="0" smtClean="0"/>
              <a:t/>
            </a:r>
            <a:br>
              <a:rPr lang="en-US" b="1" dirty="0" smtClean="0"/>
            </a:br>
            <a:endParaRPr lang="en-US" dirty="0"/>
          </a:p>
        </p:txBody>
      </p:sp>
      <p:pic>
        <p:nvPicPr>
          <p:cNvPr id="4" name="Picture 3" descr="Image result for life cycle of a mine"/>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5791200" cy="4724400"/>
          </a:xfrm>
          <a:prstGeom prst="rect">
            <a:avLst/>
          </a:prstGeom>
          <a:noFill/>
          <a:ln>
            <a:noFill/>
          </a:ln>
        </p:spPr>
      </p:pic>
    </p:spTree>
    <p:extLst>
      <p:ext uri="{BB962C8B-B14F-4D97-AF65-F5344CB8AC3E}">
        <p14:creationId xmlns:p14="http://schemas.microsoft.com/office/powerpoint/2010/main" val="559558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763000" cy="6553200"/>
          </a:xfrm>
        </p:spPr>
        <p:txBody>
          <a:bodyPr>
            <a:normAutofit lnSpcReduction="10000"/>
          </a:bodyPr>
          <a:lstStyle/>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Prospecting – Search for ore (mineral deposit)</a:t>
            </a:r>
          </a:p>
          <a:p>
            <a:pPr marL="971550" lvl="1" indent="-514350" algn="l">
              <a:buFont typeface="Wingdings" pitchFamily="2" charset="2"/>
              <a:buChar char="§"/>
            </a:pPr>
            <a:r>
              <a:rPr lang="en-US" sz="2400" dirty="0" smtClean="0">
                <a:solidFill>
                  <a:schemeClr val="tx1"/>
                </a:solidFill>
                <a:latin typeface="Times New Roman" pitchFamily="18" charset="0"/>
                <a:cs typeface="Times New Roman" pitchFamily="18" charset="0"/>
              </a:rPr>
              <a:t>Prerequisite of geologic maps</a:t>
            </a:r>
          </a:p>
          <a:p>
            <a:pPr marL="971550" lvl="1" indent="-514350" algn="l">
              <a:buFont typeface="Wingdings" pitchFamily="2" charset="2"/>
              <a:buChar char="§"/>
            </a:pPr>
            <a:r>
              <a:rPr lang="en-US" sz="2400" dirty="0" smtClean="0">
                <a:solidFill>
                  <a:schemeClr val="tx1"/>
                </a:solidFill>
                <a:latin typeface="Times New Roman" pitchFamily="18" charset="0"/>
                <a:cs typeface="Times New Roman" pitchFamily="18" charset="0"/>
              </a:rPr>
              <a:t>Regional approach - natural setting</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Exploration – Defining extent and value of ore</a:t>
            </a:r>
          </a:p>
          <a:p>
            <a:pPr marL="971550" lvl="1" indent="-514350" algn="l">
              <a:buFont typeface="Wingdings" pitchFamily="2" charset="2"/>
              <a:buChar char="§"/>
            </a:pPr>
            <a:r>
              <a:rPr lang="en-US" sz="2400" dirty="0" smtClean="0">
                <a:solidFill>
                  <a:schemeClr val="tx1"/>
                </a:solidFill>
                <a:latin typeface="Times New Roman" pitchFamily="18" charset="0"/>
                <a:cs typeface="Times New Roman" pitchFamily="18" charset="0"/>
              </a:rPr>
              <a:t>Delineating and evaluation</a:t>
            </a:r>
          </a:p>
          <a:p>
            <a:pPr marL="971550" lvl="1" indent="-514350" algn="l">
              <a:buFont typeface="Wingdings" pitchFamily="2" charset="2"/>
              <a:buChar char="§"/>
            </a:pPr>
            <a:r>
              <a:rPr lang="en-US" sz="2400" dirty="0" smtClean="0">
                <a:solidFill>
                  <a:schemeClr val="tx1"/>
                </a:solidFill>
                <a:latin typeface="Times New Roman" pitchFamily="18" charset="0"/>
                <a:cs typeface="Times New Roman" pitchFamily="18" charset="0"/>
              </a:rPr>
              <a:t>Mineral resources classification and reserve estimation</a:t>
            </a:r>
          </a:p>
          <a:p>
            <a:pPr marL="971550" lvl="1" indent="-514350" algn="l">
              <a:buFont typeface="Wingdings" pitchFamily="2" charset="2"/>
              <a:buChar char="§"/>
            </a:pPr>
            <a:r>
              <a:rPr lang="en-US" sz="2400" dirty="0" smtClean="0">
                <a:solidFill>
                  <a:schemeClr val="tx1"/>
                </a:solidFill>
                <a:latin typeface="Times New Roman" pitchFamily="18" charset="0"/>
                <a:cs typeface="Times New Roman" pitchFamily="18" charset="0"/>
              </a:rPr>
              <a:t>To ascertain economic extraction</a:t>
            </a:r>
          </a:p>
          <a:p>
            <a:pPr lvl="0" algn="l"/>
            <a:r>
              <a:rPr lang="en-US" sz="2400" dirty="0">
                <a:solidFill>
                  <a:schemeClr val="tx1"/>
                </a:solidFill>
                <a:latin typeface="Times New Roman" pitchFamily="18" charset="0"/>
                <a:cs typeface="Times New Roman" pitchFamily="18" charset="0"/>
              </a:rPr>
              <a:t>3.  Development - opening up ore deposit for </a:t>
            </a:r>
            <a:r>
              <a:rPr lang="en-US" sz="2400" dirty="0" smtClean="0">
                <a:solidFill>
                  <a:schemeClr val="tx1"/>
                </a:solidFill>
                <a:latin typeface="Times New Roman" pitchFamily="18" charset="0"/>
                <a:cs typeface="Times New Roman" pitchFamily="18" charset="0"/>
              </a:rPr>
              <a:t>production</a:t>
            </a:r>
            <a:endParaRPr lang="en-US" sz="2400" dirty="0">
              <a:solidFill>
                <a:schemeClr val="tx1"/>
              </a:solidFill>
              <a:latin typeface="Times New Roman" pitchFamily="18" charset="0"/>
              <a:cs typeface="Times New Roman" pitchFamily="18" charset="0"/>
            </a:endParaRPr>
          </a:p>
          <a:p>
            <a:pPr lvl="1" algn="l">
              <a:buFont typeface="Wingdings" pitchFamily="2" charset="2"/>
              <a:buChar char="§"/>
            </a:pPr>
            <a:r>
              <a:rPr lang="en-US" sz="2400" dirty="0">
                <a:solidFill>
                  <a:schemeClr val="tx1"/>
                </a:solidFill>
                <a:latin typeface="Times New Roman" pitchFamily="18" charset="0"/>
                <a:cs typeface="Times New Roman" pitchFamily="18" charset="0"/>
              </a:rPr>
              <a:t> Access to the ore body</a:t>
            </a:r>
          </a:p>
          <a:p>
            <a:pPr lvl="1" algn="l">
              <a:buFont typeface="Wingdings" pitchFamily="2" charset="2"/>
              <a:buChar char="§"/>
            </a:pPr>
            <a:r>
              <a:rPr lang="en-US" sz="2400" dirty="0">
                <a:solidFill>
                  <a:schemeClr val="tx1"/>
                </a:solidFill>
                <a:latin typeface="Times New Roman" pitchFamily="18" charset="0"/>
                <a:cs typeface="Times New Roman" pitchFamily="18" charset="0"/>
              </a:rPr>
              <a:t> Provision for materials handling</a:t>
            </a:r>
          </a:p>
          <a:p>
            <a:pPr lvl="0" algn="l"/>
            <a:r>
              <a:rPr lang="en-US" sz="2400" dirty="0">
                <a:solidFill>
                  <a:schemeClr val="tx1"/>
                </a:solidFill>
                <a:latin typeface="Times New Roman" pitchFamily="18" charset="0"/>
                <a:cs typeface="Times New Roman" pitchFamily="18" charset="0"/>
              </a:rPr>
              <a:t>4.  Exploitation – Actual ore recovery</a:t>
            </a:r>
          </a:p>
          <a:p>
            <a:pPr lvl="1" algn="l">
              <a:buFont typeface="Wingdings" pitchFamily="2" charset="2"/>
              <a:buChar char="§"/>
            </a:pPr>
            <a:r>
              <a:rPr lang="en-US" sz="2400" dirty="0">
                <a:solidFill>
                  <a:schemeClr val="tx1"/>
                </a:solidFill>
                <a:latin typeface="Times New Roman" pitchFamily="18" charset="0"/>
                <a:cs typeface="Times New Roman" pitchFamily="18" charset="0"/>
              </a:rPr>
              <a:t> Selection of mining methods</a:t>
            </a:r>
          </a:p>
          <a:p>
            <a:pPr lvl="1" algn="l">
              <a:buFont typeface="Wingdings" pitchFamily="2" charset="2"/>
              <a:buChar char="§"/>
            </a:pPr>
            <a:r>
              <a:rPr lang="en-US" sz="2400" dirty="0">
                <a:solidFill>
                  <a:schemeClr val="tx1"/>
                </a:solidFill>
                <a:latin typeface="Times New Roman" pitchFamily="18" charset="0"/>
                <a:cs typeface="Times New Roman" pitchFamily="18" charset="0"/>
              </a:rPr>
              <a:t> Use of mining techniques</a:t>
            </a:r>
          </a:p>
          <a:p>
            <a:pPr lvl="0" algn="l"/>
            <a:r>
              <a:rPr lang="en-US" sz="2400" dirty="0">
                <a:solidFill>
                  <a:schemeClr val="tx1"/>
                </a:solidFill>
                <a:latin typeface="Times New Roman" pitchFamily="18" charset="0"/>
                <a:cs typeface="Times New Roman" pitchFamily="18" charset="0"/>
              </a:rPr>
              <a:t>5.  Reclamation – mine closure </a:t>
            </a:r>
          </a:p>
          <a:p>
            <a:pPr lvl="1" algn="l">
              <a:buFont typeface="Wingdings" pitchFamily="2" charset="2"/>
              <a:buChar char="§"/>
            </a:pPr>
            <a:r>
              <a:rPr lang="en-US" sz="2400" dirty="0">
                <a:solidFill>
                  <a:schemeClr val="tx1"/>
                </a:solidFill>
                <a:latin typeface="Times New Roman" pitchFamily="18" charset="0"/>
                <a:cs typeface="Times New Roman" pitchFamily="18" charset="0"/>
              </a:rPr>
              <a:t> Environmental impact control</a:t>
            </a:r>
          </a:p>
          <a:p>
            <a:pPr lvl="1" algn="l">
              <a:buFont typeface="Wingdings" pitchFamily="2" charset="2"/>
              <a:buChar char="§"/>
            </a:pPr>
            <a:r>
              <a:rPr lang="en-US" sz="2400" dirty="0">
                <a:solidFill>
                  <a:schemeClr val="tx1"/>
                </a:solidFill>
                <a:latin typeface="Times New Roman" pitchFamily="18" charset="0"/>
                <a:cs typeface="Times New Roman" pitchFamily="18" charset="0"/>
              </a:rPr>
              <a:t> Restoration of land disturbed by the mining </a:t>
            </a:r>
            <a:r>
              <a:rPr lang="en-US" sz="2400" dirty="0" smtClean="0">
                <a:solidFill>
                  <a:schemeClr val="tx1"/>
                </a:solidFill>
                <a:latin typeface="Times New Roman" pitchFamily="18" charset="0"/>
                <a:cs typeface="Times New Roman" pitchFamily="18" charset="0"/>
              </a:rPr>
              <a:t>activities</a:t>
            </a:r>
            <a:endParaRPr lang="en-US" dirty="0"/>
          </a:p>
        </p:txBody>
      </p:sp>
    </p:spTree>
    <p:extLst>
      <p:ext uri="{BB962C8B-B14F-4D97-AF65-F5344CB8AC3E}">
        <p14:creationId xmlns:p14="http://schemas.microsoft.com/office/powerpoint/2010/main" val="391559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4648200" cy="533400"/>
          </a:xfrm>
        </p:spPr>
        <p:txBody>
          <a:bodyPr>
            <a:normAutofit/>
          </a:bodyPr>
          <a:lstStyle/>
          <a:p>
            <a:r>
              <a:rPr lang="en-US" sz="2400" b="1" dirty="0" smtClean="0">
                <a:latin typeface="Times New Roman" pitchFamily="18" charset="0"/>
                <a:cs typeface="Times New Roman" pitchFamily="18" charset="0"/>
              </a:rPr>
              <a:t>Mineral Resource Classification</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1371600"/>
            <a:ext cx="8077200" cy="3276600"/>
          </a:xfrm>
        </p:spPr>
        <p:txBody>
          <a:bodyPr>
            <a:normAutofit/>
          </a:bodyPr>
          <a:lstStyle/>
          <a:p>
            <a:pPr algn="l"/>
            <a:r>
              <a:rPr lang="en-US" sz="2400" dirty="0" smtClean="0">
                <a:solidFill>
                  <a:schemeClr val="tx1"/>
                </a:solidFill>
                <a:latin typeface="Times New Roman" pitchFamily="18" charset="0"/>
                <a:cs typeface="Times New Roman" pitchFamily="18" charset="0"/>
              </a:rPr>
              <a:t>Classification of mineral resources is based on their geologic certainty and economic value.</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Mineral deposits can be classified as:</a:t>
            </a:r>
          </a:p>
          <a:p>
            <a:pPr lvl="0" algn="l"/>
            <a:r>
              <a:rPr lang="en-US" sz="2400" b="1" dirty="0" smtClean="0">
                <a:solidFill>
                  <a:schemeClr val="tx1"/>
                </a:solidFill>
                <a:latin typeface="Times New Roman" pitchFamily="18" charset="0"/>
                <a:cs typeface="Times New Roman" pitchFamily="18" charset="0"/>
              </a:rPr>
              <a:t>Mineral resources</a:t>
            </a:r>
            <a:r>
              <a:rPr lang="en-US" sz="2400" dirty="0" smtClean="0">
                <a:solidFill>
                  <a:schemeClr val="tx1"/>
                </a:solidFill>
                <a:latin typeface="Times New Roman" pitchFamily="18" charset="0"/>
                <a:cs typeface="Times New Roman" pitchFamily="18" charset="0"/>
              </a:rPr>
              <a:t> that are potentially valuable, and for which reasonable prospects exist for eventual economic extraction.</a:t>
            </a:r>
          </a:p>
          <a:p>
            <a:pPr lvl="0" algn="l"/>
            <a:endParaRPr lang="en-US" sz="800" dirty="0" smtClean="0">
              <a:solidFill>
                <a:schemeClr val="tx1"/>
              </a:solidFill>
              <a:latin typeface="Times New Roman" pitchFamily="18" charset="0"/>
              <a:cs typeface="Times New Roman" pitchFamily="18" charset="0"/>
            </a:endParaRPr>
          </a:p>
          <a:p>
            <a:pPr lvl="0" algn="l"/>
            <a:r>
              <a:rPr lang="en-US" sz="2400" b="1" dirty="0" smtClean="0">
                <a:solidFill>
                  <a:schemeClr val="tx1"/>
                </a:solidFill>
                <a:latin typeface="Times New Roman" pitchFamily="18" charset="0"/>
                <a:cs typeface="Times New Roman" pitchFamily="18" charset="0"/>
              </a:rPr>
              <a:t>Mineral reserves</a:t>
            </a:r>
            <a:r>
              <a:rPr lang="en-US" sz="2400" dirty="0" smtClean="0">
                <a:solidFill>
                  <a:schemeClr val="tx1"/>
                </a:solidFill>
                <a:latin typeface="Times New Roman" pitchFamily="18" charset="0"/>
                <a:cs typeface="Times New Roman" pitchFamily="18" charset="0"/>
              </a:rPr>
              <a:t> or </a:t>
            </a:r>
            <a:r>
              <a:rPr lang="en-US" sz="2400" b="1" dirty="0" smtClean="0">
                <a:solidFill>
                  <a:schemeClr val="tx1"/>
                </a:solidFill>
                <a:latin typeface="Times New Roman" pitchFamily="18" charset="0"/>
                <a:cs typeface="Times New Roman" pitchFamily="18" charset="0"/>
              </a:rPr>
              <a:t>Ore reserves</a:t>
            </a:r>
            <a:r>
              <a:rPr lang="en-US" sz="2400" dirty="0" smtClean="0">
                <a:solidFill>
                  <a:schemeClr val="tx1"/>
                </a:solidFill>
                <a:latin typeface="Times New Roman" pitchFamily="18" charset="0"/>
                <a:cs typeface="Times New Roman" pitchFamily="18" charset="0"/>
              </a:rPr>
              <a:t> that are valuable and legally and economically and technically feasible to extract.</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5888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381000"/>
            <a:ext cx="6324600" cy="5791200"/>
          </a:xfrm>
        </p:spPr>
        <p:txBody>
          <a:bodyPr>
            <a:normAutofit/>
          </a:bodyPr>
          <a:lstStyle/>
          <a:p>
            <a:r>
              <a:rPr lang="en-US" sz="2400" b="1" dirty="0" smtClean="0">
                <a:solidFill>
                  <a:srgbClr val="002060"/>
                </a:solidFill>
                <a:latin typeface="Times New Roman" pitchFamily="18" charset="0"/>
                <a:cs typeface="Times New Roman" pitchFamily="18" charset="0"/>
              </a:rPr>
              <a:t>INTRODUCTION TO MINING</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 </a:t>
            </a:r>
            <a:br>
              <a:rPr lang="en-US" sz="2400" b="1" dirty="0" smtClean="0">
                <a:solidFill>
                  <a:srgbClr val="002060"/>
                </a:solidFill>
                <a:latin typeface="Times New Roman" pitchFamily="18" charset="0"/>
                <a:cs typeface="Times New Roman" pitchFamily="18" charset="0"/>
              </a:rPr>
            </a:br>
            <a:r>
              <a:rPr lang="en-US" sz="2400" b="1" dirty="0">
                <a:solidFill>
                  <a:srgbClr val="002060"/>
                </a:solidFill>
                <a:latin typeface="Times New Roman" pitchFamily="18" charset="0"/>
                <a:cs typeface="Times New Roman" pitchFamily="18" charset="0"/>
              </a:rPr>
              <a:t/>
            </a:r>
            <a:br>
              <a:rPr lang="en-US" sz="2400" b="1" dirty="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
            </a:r>
            <a:br>
              <a:rPr lang="en-US" sz="2400" b="1" dirty="0" smtClean="0">
                <a:solidFill>
                  <a:srgbClr val="002060"/>
                </a:solidFill>
                <a:latin typeface="Times New Roman" pitchFamily="18" charset="0"/>
                <a:cs typeface="Times New Roman" pitchFamily="18" charset="0"/>
              </a:rPr>
            </a:br>
            <a:r>
              <a:rPr lang="en-US" sz="2400" b="1" dirty="0">
                <a:solidFill>
                  <a:srgbClr val="002060"/>
                </a:solidFill>
                <a:latin typeface="Times New Roman" pitchFamily="18" charset="0"/>
                <a:cs typeface="Times New Roman" pitchFamily="18" charset="0"/>
              </a:rPr>
              <a:t/>
            </a:r>
            <a:br>
              <a:rPr lang="en-US" sz="2400" b="1" dirty="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
            </a:r>
            <a:br>
              <a:rPr lang="en-US" sz="2400" b="1" dirty="0" smtClean="0">
                <a:solidFill>
                  <a:srgbClr val="002060"/>
                </a:solidFill>
                <a:latin typeface="Times New Roman" pitchFamily="18" charset="0"/>
                <a:cs typeface="Times New Roman" pitchFamily="18" charset="0"/>
              </a:rPr>
            </a:br>
            <a:r>
              <a:rPr lang="en-US" sz="2400" b="1" dirty="0">
                <a:solidFill>
                  <a:srgbClr val="002060"/>
                </a:solidFill>
                <a:latin typeface="Times New Roman" pitchFamily="18" charset="0"/>
                <a:cs typeface="Times New Roman" pitchFamily="18" charset="0"/>
              </a:rPr>
              <a:t/>
            </a:r>
            <a:br>
              <a:rPr lang="en-US" sz="2400" b="1" dirty="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
            </a:r>
            <a:br>
              <a:rPr lang="en-US" sz="2400" b="1" dirty="0" smtClean="0">
                <a:solidFill>
                  <a:srgbClr val="002060"/>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By </a:t>
            </a:r>
            <a:br>
              <a:rPr lang="en-US" sz="2400" b="1" dirty="0" smtClean="0">
                <a:latin typeface="Times New Roman" pitchFamily="18" charset="0"/>
                <a:cs typeface="Times New Roman" pitchFamily="18" charset="0"/>
              </a:rPr>
            </a:br>
            <a:r>
              <a:rPr lang="en-US" sz="800" b="1" dirty="0">
                <a:latin typeface="Times New Roman" pitchFamily="18" charset="0"/>
                <a:cs typeface="Times New Roman" pitchFamily="18" charset="0"/>
              </a:rPr>
              <a:t/>
            </a:r>
            <a:br>
              <a:rPr lang="en-US" sz="800" b="1" dirty="0">
                <a:latin typeface="Times New Roman" pitchFamily="18" charset="0"/>
                <a:cs typeface="Times New Roman" pitchFamily="18" charset="0"/>
              </a:rPr>
            </a:br>
            <a:r>
              <a:rPr lang="en-US" sz="2400" b="1" dirty="0" smtClean="0">
                <a:solidFill>
                  <a:srgbClr val="C00000"/>
                </a:solidFill>
                <a:latin typeface="Times New Roman" pitchFamily="18" charset="0"/>
                <a:cs typeface="Times New Roman" pitchFamily="18" charset="0"/>
              </a:rPr>
              <a:t>Dr. S. </a:t>
            </a:r>
            <a:r>
              <a:rPr lang="en-US" sz="2400" b="1" dirty="0" err="1" smtClean="0">
                <a:solidFill>
                  <a:srgbClr val="C00000"/>
                </a:solidFill>
                <a:latin typeface="Times New Roman" pitchFamily="18" charset="0"/>
                <a:cs typeface="Times New Roman" pitchFamily="18" charset="0"/>
              </a:rPr>
              <a:t>Kangwa</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University of Zambia</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School of Mines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E-mail:</a:t>
            </a:r>
            <a:r>
              <a:rPr lang="en-US" sz="2400" b="1" dirty="0" smtClean="0">
                <a:solidFill>
                  <a:schemeClr val="accent6">
                    <a:lumMod val="50000"/>
                  </a:schemeClr>
                </a:solidFill>
                <a:latin typeface="Times New Roman" pitchFamily="18" charset="0"/>
                <a:cs typeface="Times New Roman" pitchFamily="18" charset="0"/>
              </a:rPr>
              <a:t> sam.kangwa@unza.zm</a:t>
            </a:r>
            <a:r>
              <a:rPr lang="en-US" sz="2400" dirty="0">
                <a:latin typeface="Times New Roman" pitchFamily="18" charset="0"/>
                <a:cs typeface="Times New Roman" pitchFamily="18" charset="0"/>
              </a:rPr>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691" y="914400"/>
            <a:ext cx="414250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mage result for mine shaft images"/>
          <p:cNvPicPr/>
          <p:nvPr/>
        </p:nvPicPr>
        <p:blipFill rotWithShape="1">
          <a:blip r:embed="rId3">
            <a:extLst>
              <a:ext uri="{28A0092B-C50C-407E-A947-70E740481C1C}">
                <a14:useLocalDpi xmlns:a14="http://schemas.microsoft.com/office/drawing/2010/main" val="0"/>
              </a:ext>
            </a:extLst>
          </a:blip>
          <a:srcRect t="4348"/>
          <a:stretch/>
        </p:blipFill>
        <p:spPr bwMode="auto">
          <a:xfrm>
            <a:off x="5815446" y="914400"/>
            <a:ext cx="1956954" cy="2971800"/>
          </a:xfrm>
          <a:prstGeom prst="rect">
            <a:avLst/>
          </a:prstGeom>
          <a:noFill/>
          <a:ln>
            <a:noFill/>
          </a:ln>
        </p:spPr>
      </p:pic>
    </p:spTree>
    <p:extLst>
      <p:ext uri="{BB962C8B-B14F-4D97-AF65-F5344CB8AC3E}">
        <p14:creationId xmlns:p14="http://schemas.microsoft.com/office/powerpoint/2010/main" val="1556547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lassification of copper ore reserves"/>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77200" cy="5867400"/>
          </a:xfrm>
          <a:prstGeom prst="rect">
            <a:avLst/>
          </a:prstGeom>
          <a:noFill/>
          <a:ln>
            <a:noFill/>
          </a:ln>
        </p:spPr>
      </p:pic>
    </p:spTree>
    <p:extLst>
      <p:ext uri="{BB962C8B-B14F-4D97-AF65-F5344CB8AC3E}">
        <p14:creationId xmlns:p14="http://schemas.microsoft.com/office/powerpoint/2010/main" val="106068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3276600" cy="457200"/>
          </a:xfrm>
        </p:spPr>
        <p:txBody>
          <a:bodyPr>
            <a:normAutofit/>
          </a:bodyPr>
          <a:lstStyle/>
          <a:p>
            <a:r>
              <a:rPr lang="en-US" sz="2400" b="1" dirty="0" smtClean="0">
                <a:latin typeface="Times New Roman" pitchFamily="18" charset="0"/>
                <a:cs typeface="Times New Roman" pitchFamily="18" charset="0"/>
              </a:rPr>
              <a:t>Resource into Reserves</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1066800"/>
            <a:ext cx="7696200" cy="3581400"/>
          </a:xfrm>
        </p:spPr>
        <p:txBody>
          <a:bodyPr/>
          <a:lstStyle/>
          <a:p>
            <a:pPr algn="l"/>
            <a:r>
              <a:rPr lang="en-US" sz="2400" dirty="0" smtClean="0">
                <a:solidFill>
                  <a:schemeClr val="tx1"/>
                </a:solidFill>
                <a:latin typeface="Times New Roman" pitchFamily="18" charset="0"/>
                <a:cs typeface="Times New Roman" pitchFamily="18" charset="0"/>
              </a:rPr>
              <a:t>Generally the conversion of resources into reserves requires the application of various modifying factors.</a:t>
            </a:r>
          </a:p>
          <a:p>
            <a:pPr algn="l"/>
            <a:endParaRPr lang="en-US" sz="800" dirty="0">
              <a:solidFill>
                <a:schemeClr val="tx1"/>
              </a:solidFill>
              <a:latin typeface="Times New Roman" pitchFamily="18" charset="0"/>
              <a:cs typeface="Times New Roman" pitchFamily="18" charset="0"/>
            </a:endParaRPr>
          </a:p>
          <a:p>
            <a:pPr lvl="0" algn="l"/>
            <a:r>
              <a:rPr lang="en-US" sz="2400" dirty="0">
                <a:solidFill>
                  <a:schemeClr val="tx1"/>
                </a:solidFill>
                <a:latin typeface="Times New Roman" pitchFamily="18" charset="0"/>
                <a:cs typeface="Times New Roman" pitchFamily="18" charset="0"/>
              </a:rPr>
              <a:t>Modifying factors include:</a:t>
            </a:r>
          </a:p>
          <a:p>
            <a:pPr lvl="0" algn="l"/>
            <a:endParaRPr lang="en-US" sz="800" dirty="0">
              <a:solidFill>
                <a:schemeClr val="tx1"/>
              </a:solidFill>
              <a:latin typeface="Times New Roman" pitchFamily="18" charset="0"/>
              <a:cs typeface="Times New Roman" pitchFamily="18" charset="0"/>
            </a:endParaRPr>
          </a:p>
          <a:p>
            <a:pPr lvl="0" algn="l">
              <a:buFont typeface="Wingdings" pitchFamily="2" charset="2"/>
              <a:buChar char="§"/>
            </a:pPr>
            <a:r>
              <a:rPr lang="en-US" sz="2400" dirty="0">
                <a:solidFill>
                  <a:schemeClr val="tx1"/>
                </a:solidFill>
                <a:latin typeface="Times New Roman" pitchFamily="18" charset="0"/>
                <a:cs typeface="Times New Roman" pitchFamily="18" charset="0"/>
              </a:rPr>
              <a:t> Mining and geological factors</a:t>
            </a:r>
          </a:p>
          <a:p>
            <a:pPr lvl="0" algn="l">
              <a:buFont typeface="Wingdings" pitchFamily="2" charset="2"/>
              <a:buChar char="§"/>
            </a:pPr>
            <a:r>
              <a:rPr lang="en-US" sz="2400" dirty="0">
                <a:solidFill>
                  <a:schemeClr val="tx1"/>
                </a:solidFill>
                <a:latin typeface="Times New Roman" pitchFamily="18" charset="0"/>
                <a:cs typeface="Times New Roman" pitchFamily="18" charset="0"/>
              </a:rPr>
              <a:t> Sufficient knowledge of the geology of the deposit</a:t>
            </a:r>
          </a:p>
          <a:p>
            <a:pPr lvl="0" algn="l">
              <a:buFont typeface="Wingdings" pitchFamily="2" charset="2"/>
              <a:buChar char="§"/>
            </a:pPr>
            <a:r>
              <a:rPr lang="en-US" sz="2400" dirty="0">
                <a:solidFill>
                  <a:schemeClr val="tx1"/>
                </a:solidFill>
                <a:latin typeface="Times New Roman" pitchFamily="18" charset="0"/>
                <a:cs typeface="Times New Roman" pitchFamily="18" charset="0"/>
              </a:rPr>
              <a:t> Extraction and mine plans based on ore models</a:t>
            </a:r>
          </a:p>
          <a:p>
            <a:pPr lvl="0" algn="l">
              <a:buFont typeface="Wingdings" pitchFamily="2" charset="2"/>
              <a:buChar char="§"/>
            </a:pPr>
            <a:r>
              <a:rPr lang="en-US" sz="2400" dirty="0">
                <a:solidFill>
                  <a:schemeClr val="tx1"/>
                </a:solidFill>
                <a:latin typeface="Times New Roman" pitchFamily="18" charset="0"/>
                <a:cs typeface="Times New Roman" pitchFamily="18" charset="0"/>
              </a:rPr>
              <a:t> Sufficient geotechnical </a:t>
            </a:r>
            <a:r>
              <a:rPr lang="en-US" sz="2400" dirty="0" smtClean="0">
                <a:solidFill>
                  <a:schemeClr val="tx1"/>
                </a:solidFill>
                <a:latin typeface="Times New Roman" pitchFamily="18" charset="0"/>
                <a:cs typeface="Times New Roman" pitchFamily="18" charset="0"/>
              </a:rPr>
              <a:t>information </a:t>
            </a:r>
            <a:endParaRPr lang="en-US" sz="2800" dirty="0" smtClean="0">
              <a:solidFill>
                <a:schemeClr val="tx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1834793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0"/>
            <a:ext cx="1676400" cy="533399"/>
          </a:xfrm>
        </p:spPr>
        <p:txBody>
          <a:bodyPr>
            <a:normAutofit/>
          </a:bodyPr>
          <a:lstStyle/>
          <a:p>
            <a:r>
              <a:rPr lang="en-US" sz="2400" b="1" dirty="0" smtClean="0">
                <a:latin typeface="Times New Roman" pitchFamily="18" charset="0"/>
                <a:cs typeface="Times New Roman" pitchFamily="18" charset="0"/>
              </a:rPr>
              <a:t>Ore Grade</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143000" y="1447800"/>
            <a:ext cx="6400800" cy="2438400"/>
          </a:xfrm>
        </p:spPr>
        <p:txBody>
          <a:bodyPr>
            <a:normAutofit/>
          </a:bodyPr>
          <a:lstStyle/>
          <a:p>
            <a:pPr algn="l"/>
            <a:r>
              <a:rPr lang="en-US" sz="2400" dirty="0" smtClean="0">
                <a:solidFill>
                  <a:schemeClr val="tx1"/>
                </a:solidFill>
                <a:latin typeface="Times New Roman" pitchFamily="18" charset="0"/>
                <a:cs typeface="Times New Roman" pitchFamily="18" charset="0"/>
              </a:rPr>
              <a:t>Ore grade is the percentage of each valuable mineral in an ore.</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The average grade of a block of ore is calculated from the average grades of the sampled openings which bound it.</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421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1"/>
            <a:ext cx="1600200" cy="609599"/>
          </a:xfrm>
        </p:spPr>
        <p:txBody>
          <a:bodyPr>
            <a:normAutofit/>
          </a:bodyPr>
          <a:lstStyle/>
          <a:p>
            <a:r>
              <a:rPr lang="en-US" sz="2400" b="1" dirty="0" smtClean="0">
                <a:latin typeface="Times New Roman" pitchFamily="18" charset="0"/>
                <a:cs typeface="Times New Roman" pitchFamily="18" charset="0"/>
              </a:rPr>
              <a:t>Ore Grade</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1295400"/>
            <a:ext cx="8839200" cy="4191000"/>
          </a:xfrm>
        </p:spPr>
        <p:txBody>
          <a:bodyPr>
            <a:normAutofit/>
          </a:bodyPr>
          <a:lstStyle/>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The concentration of a valuable mineral within an ore.</a:t>
            </a: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Grade is the percentage of each valuable mineral in an ore.</a:t>
            </a: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The average grade of a block of ore is calculated from the average grades.</a:t>
            </a:r>
          </a:p>
          <a:p>
            <a:pPr marL="457200" indent="-457200" algn="l">
              <a:buFont typeface="Wingdings" pitchFamily="2" charset="2"/>
              <a:buChar char="§"/>
            </a:pPr>
            <a:r>
              <a:rPr lang="en-GB" sz="2400" dirty="0" smtClean="0">
                <a:solidFill>
                  <a:schemeClr val="tx1"/>
                </a:solidFill>
                <a:latin typeface="Times New Roman" pitchFamily="18" charset="0"/>
                <a:cs typeface="Times New Roman" pitchFamily="18" charset="0"/>
              </a:rPr>
              <a:t>The </a:t>
            </a:r>
            <a:r>
              <a:rPr lang="en-GB" sz="2400" dirty="0">
                <a:solidFill>
                  <a:schemeClr val="tx1"/>
                </a:solidFill>
                <a:latin typeface="Times New Roman" pitchFamily="18" charset="0"/>
                <a:cs typeface="Times New Roman" pitchFamily="18" charset="0"/>
              </a:rPr>
              <a:t>most important factor in the profitability of a mine is usually the price of the </a:t>
            </a:r>
            <a:r>
              <a:rPr lang="en-GB" sz="2400" dirty="0" smtClean="0">
                <a:solidFill>
                  <a:schemeClr val="tx1"/>
                </a:solidFill>
                <a:latin typeface="Times New Roman" pitchFamily="18" charset="0"/>
                <a:cs typeface="Times New Roman" pitchFamily="18" charset="0"/>
              </a:rPr>
              <a:t>metal</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07414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2971800" cy="457200"/>
          </a:xfrm>
        </p:spPr>
        <p:txBody>
          <a:bodyPr>
            <a:normAutofit fontScale="90000"/>
          </a:bodyPr>
          <a:lstStyle/>
          <a:p>
            <a:r>
              <a:rPr lang="en-US" sz="2800" b="1" dirty="0" smtClean="0">
                <a:latin typeface="Times New Roman" pitchFamily="18" charset="0"/>
                <a:cs typeface="Times New Roman" pitchFamily="18" charset="0"/>
              </a:rPr>
              <a:t>Reserve Estimates</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762000" y="685800"/>
            <a:ext cx="7543800" cy="5638800"/>
          </a:xfrm>
        </p:spPr>
        <p:txBody>
          <a:bodyPr>
            <a:normAutofit/>
          </a:bodyPr>
          <a:lstStyle/>
          <a:p>
            <a:pPr algn="l"/>
            <a:r>
              <a:rPr lang="en-US" sz="2400" dirty="0" smtClean="0">
                <a:solidFill>
                  <a:schemeClr val="tx1"/>
                </a:solidFill>
                <a:latin typeface="Times New Roman" pitchFamily="18" charset="0"/>
                <a:cs typeface="Times New Roman" pitchFamily="18" charset="0"/>
              </a:rPr>
              <a:t>Estimation of defined mineral resources and reserves:</a:t>
            </a:r>
          </a:p>
          <a:p>
            <a:pPr algn="l">
              <a:buFont typeface="Wingdings" pitchFamily="2" charset="2"/>
              <a:buChar char="§"/>
            </a:pPr>
            <a:r>
              <a:rPr lang="en-US" sz="2400" dirty="0" smtClean="0">
                <a:solidFill>
                  <a:schemeClr val="tx1"/>
                </a:solidFill>
                <a:latin typeface="Times New Roman" pitchFamily="18" charset="0"/>
                <a:cs typeface="Times New Roman" pitchFamily="18" charset="0"/>
              </a:rPr>
              <a:t> Extent </a:t>
            </a:r>
          </a:p>
          <a:p>
            <a:pPr algn="l">
              <a:buFont typeface="Wingdings" pitchFamily="2" charset="2"/>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Average grade</a:t>
            </a:r>
          </a:p>
          <a:p>
            <a:pPr algn="l">
              <a:buFont typeface="Wingdings" pitchFamily="2" charset="2"/>
              <a:buChar char="§"/>
            </a:pPr>
            <a:r>
              <a:rPr lang="en-US" sz="2400" dirty="0" smtClean="0">
                <a:solidFill>
                  <a:schemeClr val="tx1"/>
                </a:solidFill>
                <a:latin typeface="Times New Roman" pitchFamily="18" charset="0"/>
                <a:cs typeface="Times New Roman" pitchFamily="18" charset="0"/>
              </a:rPr>
              <a:t> Tonnage</a:t>
            </a:r>
          </a:p>
          <a:p>
            <a:pPr algn="l">
              <a:buFont typeface="Wingdings" pitchFamily="2" charset="2"/>
              <a:buChar char="§"/>
            </a:pPr>
            <a:r>
              <a:rPr lang="en-US" sz="2400" dirty="0" smtClean="0">
                <a:solidFill>
                  <a:schemeClr val="tx1"/>
                </a:solidFill>
                <a:latin typeface="Times New Roman" pitchFamily="18" charset="0"/>
                <a:cs typeface="Times New Roman" pitchFamily="18" charset="0"/>
              </a:rPr>
              <a:t> Mineral content</a:t>
            </a:r>
          </a:p>
          <a:p>
            <a:pPr algn="l"/>
            <a:endParaRPr lang="en-US" sz="800" dirty="0" smtClean="0">
              <a:solidFill>
                <a:schemeClr val="tx1"/>
              </a:solidFill>
              <a:latin typeface="Times New Roman" pitchFamily="18" charset="0"/>
              <a:cs typeface="Times New Roman" pitchFamily="18" charset="0"/>
            </a:endParaRPr>
          </a:p>
          <a:p>
            <a:pPr algn="l"/>
            <a:r>
              <a:rPr lang="en-US" sz="2400" dirty="0" smtClean="0">
                <a:solidFill>
                  <a:srgbClr val="C00000"/>
                </a:solidFill>
                <a:latin typeface="Times New Roman" pitchFamily="18" charset="0"/>
                <a:cs typeface="Times New Roman" pitchFamily="18" charset="0"/>
              </a:rPr>
              <a:t>Data Required</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Spatial </a:t>
            </a:r>
            <a:r>
              <a:rPr lang="en-US" sz="2400" dirty="0">
                <a:solidFill>
                  <a:schemeClr val="tx1"/>
                </a:solidFill>
                <a:latin typeface="Times New Roman" pitchFamily="18" charset="0"/>
                <a:cs typeface="Times New Roman" pitchFamily="18" charset="0"/>
              </a:rPr>
              <a:t>raw data  for reserve estimates </a:t>
            </a:r>
            <a:r>
              <a:rPr lang="en-US" sz="2400" dirty="0" smtClean="0">
                <a:solidFill>
                  <a:schemeClr val="tx1"/>
                </a:solidFill>
                <a:latin typeface="Times New Roman" pitchFamily="18" charset="0"/>
                <a:cs typeface="Times New Roman" pitchFamily="18" charset="0"/>
              </a:rPr>
              <a:t>derived </a:t>
            </a:r>
            <a:r>
              <a:rPr lang="en-US" sz="2400" dirty="0">
                <a:solidFill>
                  <a:schemeClr val="tx1"/>
                </a:solidFill>
                <a:latin typeface="Times New Roman" pitchFamily="18" charset="0"/>
                <a:cs typeface="Times New Roman" pitchFamily="18" charset="0"/>
              </a:rPr>
              <a:t>from sampling of the deposit.</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average grade of the deposit is based on assay of samples.</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tonnage of an ore deposit is calculated from the measurements of area and volume and then converted to tonnage</a:t>
            </a:r>
            <a:r>
              <a:rPr lang="en-US" sz="2400" dirty="0" smtClean="0">
                <a:solidFill>
                  <a:schemeClr val="tx1"/>
                </a:solidFill>
                <a:latin typeface="Times New Roman" pitchFamily="18" charset="0"/>
                <a:cs typeface="Times New Roman" pitchFamily="18" charset="0"/>
              </a:rPr>
              <a:t>.</a:t>
            </a:r>
            <a:endParaRPr lang="en-US" sz="2400" dirty="0"/>
          </a:p>
        </p:txBody>
      </p:sp>
    </p:spTree>
    <p:extLst>
      <p:ext uri="{BB962C8B-B14F-4D97-AF65-F5344CB8AC3E}">
        <p14:creationId xmlns:p14="http://schemas.microsoft.com/office/powerpoint/2010/main" val="1467675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6172200" cy="609600"/>
          </a:xfrm>
        </p:spPr>
        <p:txBody>
          <a:bodyPr>
            <a:noAutofit/>
          </a:bodyPr>
          <a:lstStyle/>
          <a:p>
            <a:r>
              <a:rPr lang="en-US" sz="2400" b="1" dirty="0" smtClean="0">
                <a:latin typeface="Times New Roman" pitchFamily="18" charset="0"/>
                <a:cs typeface="Times New Roman" pitchFamily="18" charset="0"/>
              </a:rPr>
              <a:t>Estimation of reserves - Volume of ore body</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838200"/>
            <a:ext cx="8534400" cy="5334000"/>
          </a:xfrm>
        </p:spPr>
        <p:txBody>
          <a:bodyPr>
            <a:normAutofit/>
          </a:bodyPr>
          <a:lstStyle/>
          <a:p>
            <a:pPr algn="l"/>
            <a:r>
              <a:rPr lang="en-US" sz="2400" dirty="0" smtClean="0">
                <a:solidFill>
                  <a:schemeClr val="tx1"/>
                </a:solidFill>
                <a:latin typeface="Times New Roman" pitchFamily="18" charset="0"/>
                <a:cs typeface="Times New Roman" pitchFamily="18" charset="0"/>
              </a:rPr>
              <a:t>Ore reserves estimation - The following methods may be applied:</a:t>
            </a:r>
          </a:p>
          <a:p>
            <a:pPr marL="514350" indent="-514350" algn="l">
              <a:buFont typeface="+mj-lt"/>
              <a:buAutoNum type="arabicPeriod"/>
            </a:pPr>
            <a:r>
              <a:rPr lang="en-US" sz="2400" dirty="0" smtClean="0">
                <a:solidFill>
                  <a:schemeClr val="tx1"/>
                </a:solidFill>
                <a:latin typeface="Times New Roman" pitchFamily="18" charset="0"/>
                <a:cs typeface="Times New Roman" pitchFamily="18" charset="0"/>
              </a:rPr>
              <a:t>Classical </a:t>
            </a:r>
            <a:r>
              <a:rPr lang="en-US" sz="2400" dirty="0">
                <a:solidFill>
                  <a:schemeClr val="tx1"/>
                </a:solidFill>
                <a:latin typeface="Times New Roman" pitchFamily="18" charset="0"/>
                <a:cs typeface="Times New Roman" pitchFamily="18" charset="0"/>
              </a:rPr>
              <a:t>procedures - Polygon method</a:t>
            </a:r>
          </a:p>
          <a:p>
            <a:pPr marL="514350" indent="-514350" algn="l">
              <a:buFont typeface="+mj-lt"/>
              <a:buAutoNum type="arabicPeriod"/>
            </a:pPr>
            <a:r>
              <a:rPr lang="en-US" sz="2400" dirty="0">
                <a:solidFill>
                  <a:schemeClr val="tx1"/>
                </a:solidFill>
                <a:latin typeface="Times New Roman" pitchFamily="18" charset="0"/>
                <a:cs typeface="Times New Roman" pitchFamily="18" charset="0"/>
              </a:rPr>
              <a:t>Triangle Method  - modification of the polygon method</a:t>
            </a:r>
          </a:p>
          <a:p>
            <a:pPr marL="514350" indent="-514350" algn="l">
              <a:buFont typeface="+mj-lt"/>
              <a:buAutoNum type="arabicPeriod"/>
            </a:pPr>
            <a:r>
              <a:rPr lang="en-US" sz="2400" dirty="0">
                <a:solidFill>
                  <a:schemeClr val="tx1"/>
                </a:solidFill>
                <a:latin typeface="Times New Roman" pitchFamily="18" charset="0"/>
                <a:cs typeface="Times New Roman" pitchFamily="18" charset="0"/>
              </a:rPr>
              <a:t>Section method - blocks of ore are outlined on regularly or evenly spaced cross sections of the ore body</a:t>
            </a:r>
          </a:p>
          <a:p>
            <a:pPr marL="514350" indent="-514350" algn="l">
              <a:buFont typeface="+mj-lt"/>
              <a:buAutoNum type="arabicPeriod"/>
            </a:pPr>
            <a:r>
              <a:rPr lang="en-US" sz="2400" dirty="0">
                <a:solidFill>
                  <a:schemeClr val="tx1"/>
                </a:solidFill>
                <a:latin typeface="Times New Roman" pitchFamily="18" charset="0"/>
                <a:cs typeface="Times New Roman" pitchFamily="18" charset="0"/>
              </a:rPr>
              <a:t>Computer application in calculation of ore reserves and grade is used</a:t>
            </a:r>
            <a:r>
              <a:rPr lang="en-US" sz="2400" dirty="0" smtClean="0">
                <a:solidFill>
                  <a:schemeClr val="tx1"/>
                </a:solidFill>
                <a:latin typeface="Times New Roman" pitchFamily="18" charset="0"/>
                <a:cs typeface="Times New Roman" pitchFamily="18" charset="0"/>
              </a:rPr>
              <a:t>.</a:t>
            </a:r>
          </a:p>
          <a:p>
            <a:pPr marL="514350" indent="-514350" algn="l">
              <a:buFont typeface="+mj-lt"/>
              <a:buAutoNum type="arabicPeriod"/>
            </a:pPr>
            <a:endParaRPr lang="en-US" sz="800" dirty="0">
              <a:solidFill>
                <a:schemeClr val="tx1"/>
              </a:solidFill>
              <a:latin typeface="Times New Roman" pitchFamily="18" charset="0"/>
              <a:cs typeface="Times New Roman" pitchFamily="18" charset="0"/>
            </a:endParaRPr>
          </a:p>
          <a:p>
            <a:pPr algn="l"/>
            <a:r>
              <a:rPr lang="en-US" sz="2400" b="1" dirty="0">
                <a:solidFill>
                  <a:schemeClr val="tx1"/>
                </a:solidFill>
                <a:latin typeface="Times New Roman" pitchFamily="18" charset="0"/>
                <a:cs typeface="Times New Roman" pitchFamily="18" charset="0"/>
              </a:rPr>
              <a:t>For regular ore deposit</a:t>
            </a:r>
            <a:endParaRPr lang="en-US" sz="2400" b="1"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The weight of a block of ore is estimated by first by calculating the volume and then applying a factor to convert volume into tonnage.</a:t>
            </a:r>
          </a:p>
          <a:p>
            <a:pPr algn="l"/>
            <a:r>
              <a:rPr lang="en-US" sz="2400" dirty="0" smtClean="0">
                <a:solidFill>
                  <a:schemeClr val="tx1"/>
                </a:solidFill>
                <a:latin typeface="Times New Roman" pitchFamily="18" charset="0"/>
                <a:cs typeface="Times New Roman" pitchFamily="18" charset="0"/>
              </a:rPr>
              <a:t>Volume = Thickness x Area.</a:t>
            </a:r>
          </a:p>
          <a:p>
            <a:pPr algn="l"/>
            <a:r>
              <a:rPr lang="en-US" sz="2400" dirty="0" smtClean="0">
                <a:solidFill>
                  <a:schemeClr val="tx1"/>
                </a:solidFill>
                <a:latin typeface="Times New Roman" pitchFamily="18" charset="0"/>
                <a:cs typeface="Times New Roman" pitchFamily="18" charset="0"/>
              </a:rPr>
              <a:t>Tonnage = volume x specific gravity</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44882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4572000" cy="609599"/>
          </a:xfrm>
        </p:spPr>
        <p:txBody>
          <a:bodyPr>
            <a:noAutofit/>
          </a:bodyPr>
          <a:lstStyle/>
          <a:p>
            <a:r>
              <a:rPr lang="en-US" sz="2400" b="1" dirty="0" smtClean="0">
                <a:latin typeface="Times New Roman" pitchFamily="18" charset="0"/>
                <a:cs typeface="Times New Roman" pitchFamily="18" charset="0"/>
              </a:rPr>
              <a:t>Computer Applications</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1143000"/>
            <a:ext cx="6324600" cy="3581400"/>
          </a:xfrm>
        </p:spPr>
        <p:txBody>
          <a:bodyPr>
            <a:normAutofit/>
          </a:bodyPr>
          <a:lstStyle/>
          <a:p>
            <a:pPr algn="l"/>
            <a:r>
              <a:rPr lang="en-US" sz="2400" dirty="0" smtClean="0">
                <a:solidFill>
                  <a:schemeClr val="tx1"/>
                </a:solidFill>
                <a:latin typeface="Times New Roman" pitchFamily="18" charset="0"/>
                <a:cs typeface="Times New Roman" pitchFamily="18" charset="0"/>
              </a:rPr>
              <a:t>Computer application in calculation of ore reserves and grade is used.</a:t>
            </a:r>
          </a:p>
          <a:p>
            <a:pPr algn="l"/>
            <a:endParaRPr lang="en-US" sz="800" dirty="0" smtClean="0">
              <a:solidFill>
                <a:schemeClr val="tx1"/>
              </a:solidFill>
              <a:latin typeface="Times New Roman" pitchFamily="18" charset="0"/>
              <a:cs typeface="Times New Roman" pitchFamily="18" charset="0"/>
            </a:endParaRPr>
          </a:p>
          <a:p>
            <a:pPr algn="l">
              <a:buFont typeface="Wingdings" pitchFamily="2" charset="2"/>
              <a:buChar char="§"/>
            </a:pPr>
            <a:r>
              <a:rPr lang="en-US" sz="2400" dirty="0" smtClean="0">
                <a:solidFill>
                  <a:schemeClr val="tx1"/>
                </a:solidFill>
                <a:latin typeface="Times New Roman" pitchFamily="18" charset="0"/>
                <a:cs typeface="Times New Roman" pitchFamily="18" charset="0"/>
              </a:rPr>
              <a:t> Use of computer software</a:t>
            </a:r>
          </a:p>
          <a:p>
            <a:pPr algn="l">
              <a:buFont typeface="Wingdings" pitchFamily="2" charset="2"/>
              <a:buChar char="§"/>
            </a:pPr>
            <a:r>
              <a:rPr lang="en-US" sz="2400" dirty="0" smtClean="0">
                <a:solidFill>
                  <a:schemeClr val="tx1"/>
                </a:solidFill>
                <a:latin typeface="Times New Roman" pitchFamily="18" charset="0"/>
                <a:cs typeface="Times New Roman" pitchFamily="18" charset="0"/>
              </a:rPr>
              <a:t> Data entry</a:t>
            </a:r>
          </a:p>
          <a:p>
            <a:pPr algn="l">
              <a:buFont typeface="Wingdings" pitchFamily="2" charset="2"/>
              <a:buChar char="§"/>
            </a:pPr>
            <a:r>
              <a:rPr lang="en-US" sz="2400" dirty="0" smtClean="0">
                <a:solidFill>
                  <a:schemeClr val="tx1"/>
                </a:solidFill>
                <a:latin typeface="Times New Roman" pitchFamily="18" charset="0"/>
                <a:cs typeface="Times New Roman" pitchFamily="18" charset="0"/>
              </a:rPr>
              <a:t> Analysis of data</a:t>
            </a:r>
          </a:p>
          <a:p>
            <a:pPr algn="l">
              <a:buFont typeface="Wingdings" pitchFamily="2" charset="2"/>
              <a:buChar char="§"/>
            </a:pPr>
            <a:r>
              <a:rPr lang="en-US" sz="2400" dirty="0" smtClean="0">
                <a:solidFill>
                  <a:schemeClr val="tx1"/>
                </a:solidFill>
                <a:latin typeface="Times New Roman" pitchFamily="18" charset="0"/>
                <a:cs typeface="Times New Roman" pitchFamily="18" charset="0"/>
              </a:rPr>
              <a:t> Computation to calculate ore reserves and</a:t>
            </a:r>
          </a:p>
          <a:p>
            <a:pPr algn="l"/>
            <a:r>
              <a:rPr lang="en-US" sz="2400" dirty="0" smtClean="0">
                <a:solidFill>
                  <a:schemeClr val="tx1"/>
                </a:solidFill>
                <a:latin typeface="Times New Roman" pitchFamily="18" charset="0"/>
                <a:cs typeface="Times New Roman" pitchFamily="18" charset="0"/>
              </a:rPr>
              <a:t>   grade</a:t>
            </a:r>
          </a:p>
        </p:txBody>
      </p:sp>
    </p:spTree>
    <p:extLst>
      <p:ext uri="{BB962C8B-B14F-4D97-AF65-F5344CB8AC3E}">
        <p14:creationId xmlns:p14="http://schemas.microsoft.com/office/powerpoint/2010/main" val="2601646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3200400" cy="609600"/>
          </a:xfrm>
        </p:spPr>
        <p:txBody>
          <a:bodyPr>
            <a:noAutofit/>
          </a:bodyPr>
          <a:lstStyle/>
          <a:p>
            <a:r>
              <a:rPr lang="en-US" sz="2400" b="1" dirty="0" smtClean="0">
                <a:latin typeface="Times New Roman" pitchFamily="18" charset="0"/>
                <a:cs typeface="Times New Roman" pitchFamily="18" charset="0"/>
              </a:rPr>
              <a:t>Volume of Ore Body</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1143000"/>
            <a:ext cx="8077200" cy="4343400"/>
          </a:xfrm>
        </p:spPr>
        <p:txBody>
          <a:bodyPr>
            <a:normAutofit fontScale="47500" lnSpcReduction="20000"/>
          </a:bodyPr>
          <a:lstStyle/>
          <a:p>
            <a:pPr algn="l">
              <a:lnSpc>
                <a:spcPct val="120000"/>
              </a:lnSpc>
            </a:pPr>
            <a:r>
              <a:rPr lang="en-US" sz="5100" b="1" dirty="0" smtClean="0">
                <a:solidFill>
                  <a:schemeClr val="tx1"/>
                </a:solidFill>
                <a:latin typeface="Times New Roman" pitchFamily="18" charset="0"/>
                <a:cs typeface="Times New Roman" pitchFamily="18" charset="0"/>
              </a:rPr>
              <a:t>Volume</a:t>
            </a:r>
          </a:p>
          <a:p>
            <a:pPr algn="l">
              <a:lnSpc>
                <a:spcPct val="120000"/>
              </a:lnSpc>
            </a:pPr>
            <a:r>
              <a:rPr lang="en-US" sz="1700" dirty="0" smtClean="0">
                <a:solidFill>
                  <a:schemeClr val="tx1"/>
                </a:solidFill>
                <a:latin typeface="Times New Roman" pitchFamily="18" charset="0"/>
                <a:cs typeface="Times New Roman" pitchFamily="18" charset="0"/>
              </a:rPr>
              <a:t/>
            </a:r>
            <a:br>
              <a:rPr lang="en-US" sz="1700" dirty="0" smtClean="0">
                <a:solidFill>
                  <a:schemeClr val="tx1"/>
                </a:solidFill>
                <a:latin typeface="Times New Roman" pitchFamily="18" charset="0"/>
                <a:cs typeface="Times New Roman" pitchFamily="18" charset="0"/>
              </a:rPr>
            </a:br>
            <a:r>
              <a:rPr lang="en-US" sz="5100" dirty="0" smtClean="0">
                <a:solidFill>
                  <a:schemeClr val="tx1"/>
                </a:solidFill>
                <a:latin typeface="Times New Roman" pitchFamily="18" charset="0"/>
                <a:cs typeface="Times New Roman" pitchFamily="18" charset="0"/>
              </a:rPr>
              <a:t>The weight of a block of ore is estimated by first calculating the volume and then applying a factor to convert volume into tonnage.</a:t>
            </a:r>
          </a:p>
          <a:p>
            <a:pPr algn="l">
              <a:lnSpc>
                <a:spcPct val="120000"/>
              </a:lnSpc>
            </a:pPr>
            <a:endParaRPr lang="en-US" sz="1700" dirty="0" smtClean="0">
              <a:solidFill>
                <a:schemeClr val="tx1"/>
              </a:solidFill>
              <a:latin typeface="Times New Roman" pitchFamily="18" charset="0"/>
              <a:cs typeface="Times New Roman" pitchFamily="18" charset="0"/>
            </a:endParaRPr>
          </a:p>
          <a:p>
            <a:pPr algn="l">
              <a:lnSpc>
                <a:spcPct val="120000"/>
              </a:lnSpc>
            </a:pPr>
            <a:r>
              <a:rPr lang="en-US" sz="5100" dirty="0" smtClean="0">
                <a:solidFill>
                  <a:schemeClr val="tx1"/>
                </a:solidFill>
                <a:latin typeface="Times New Roman" pitchFamily="18" charset="0"/>
                <a:cs typeface="Times New Roman" pitchFamily="18" charset="0"/>
              </a:rPr>
              <a:t>Volume is average thickness times area.</a:t>
            </a:r>
          </a:p>
          <a:p>
            <a:pPr algn="l">
              <a:lnSpc>
                <a:spcPct val="120000"/>
              </a:lnSpc>
            </a:pPr>
            <a:r>
              <a:rPr lang="en-US" sz="1700" dirty="0" smtClean="0">
                <a:solidFill>
                  <a:schemeClr val="tx1"/>
                </a:solidFill>
                <a:latin typeface="Times New Roman" pitchFamily="18" charset="0"/>
                <a:cs typeface="Times New Roman" pitchFamily="18" charset="0"/>
              </a:rPr>
              <a:t> </a:t>
            </a:r>
          </a:p>
          <a:p>
            <a:pPr algn="l">
              <a:lnSpc>
                <a:spcPct val="120000"/>
              </a:lnSpc>
            </a:pPr>
            <a:r>
              <a:rPr lang="en-US" sz="5100" dirty="0" smtClean="0">
                <a:solidFill>
                  <a:schemeClr val="tx1"/>
                </a:solidFill>
                <a:latin typeface="Times New Roman" pitchFamily="18" charset="0"/>
                <a:cs typeface="Times New Roman" pitchFamily="18" charset="0"/>
              </a:rPr>
              <a:t>The average thickness will have been determined while computing the average assay.</a:t>
            </a:r>
          </a:p>
          <a:p>
            <a:pPr algn="l">
              <a:lnSpc>
                <a:spcPct val="120000"/>
              </a:lnSpc>
            </a:pPr>
            <a:endParaRPr lang="en-US" sz="2000" dirty="0" smtClean="0">
              <a:solidFill>
                <a:schemeClr val="tx1"/>
              </a:solidFill>
              <a:latin typeface="Times New Roman" pitchFamily="18" charset="0"/>
              <a:cs typeface="Times New Roman" pitchFamily="18" charset="0"/>
            </a:endParaRPr>
          </a:p>
          <a:p>
            <a:pPr algn="l">
              <a:lnSpc>
                <a:spcPct val="120000"/>
              </a:lnSpc>
            </a:pPr>
            <a:r>
              <a:rPr lang="en-US" sz="5100" dirty="0" smtClean="0">
                <a:solidFill>
                  <a:schemeClr val="tx1"/>
                </a:solidFill>
                <a:latin typeface="Times New Roman" pitchFamily="18" charset="0"/>
                <a:cs typeface="Times New Roman" pitchFamily="18" charset="0"/>
              </a:rPr>
              <a:t>Area is either calculated by mensuration or is measured on the longitudinal section by means of a </a:t>
            </a:r>
            <a:r>
              <a:rPr lang="en-US" sz="5100" dirty="0" err="1" smtClean="0">
                <a:solidFill>
                  <a:schemeClr val="tx1"/>
                </a:solidFill>
                <a:latin typeface="Times New Roman" pitchFamily="18" charset="0"/>
                <a:cs typeface="Times New Roman" pitchFamily="18" charset="0"/>
              </a:rPr>
              <a:t>planimeter</a:t>
            </a:r>
            <a:r>
              <a:rPr lang="en-US" sz="5100" dirty="0" smtClean="0">
                <a:solidFill>
                  <a:schemeClr val="tx1"/>
                </a:solidFill>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693409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85801"/>
            <a:ext cx="3276600" cy="457199"/>
          </a:xfrm>
        </p:spPr>
        <p:txBody>
          <a:bodyPr>
            <a:noAutofit/>
          </a:bodyPr>
          <a:lstStyle/>
          <a:p>
            <a:r>
              <a:rPr lang="en-US" sz="2400" b="1" dirty="0" smtClean="0">
                <a:latin typeface="Times New Roman" pitchFamily="18" charset="0"/>
                <a:cs typeface="Times New Roman" pitchFamily="18" charset="0"/>
              </a:rPr>
              <a:t>Volume of Ore Body</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1143000"/>
            <a:ext cx="8153400" cy="3962400"/>
          </a:xfrm>
        </p:spPr>
        <p:txBody>
          <a:bodyPr>
            <a:normAutofit fontScale="25000" lnSpcReduction="20000"/>
          </a:bodyPr>
          <a:lstStyle/>
          <a:p>
            <a:pPr algn="l"/>
            <a:r>
              <a:rPr lang="en-US" sz="9600" dirty="0" smtClean="0">
                <a:solidFill>
                  <a:schemeClr val="tx1"/>
                </a:solidFill>
                <a:latin typeface="Times New Roman" pitchFamily="18" charset="0"/>
                <a:cs typeface="Times New Roman" pitchFamily="18" charset="0"/>
              </a:rPr>
              <a:t>Volume</a:t>
            </a:r>
            <a:br>
              <a:rPr lang="en-US" sz="9600" dirty="0" smtClean="0">
                <a:solidFill>
                  <a:schemeClr val="tx1"/>
                </a:solidFill>
                <a:latin typeface="Times New Roman" pitchFamily="18" charset="0"/>
                <a:cs typeface="Times New Roman" pitchFamily="18" charset="0"/>
              </a:rPr>
            </a:br>
            <a:endParaRPr lang="en-US" dirty="0" smtClean="0">
              <a:solidFill>
                <a:schemeClr val="tx1"/>
              </a:solidFill>
              <a:latin typeface="Times New Roman" pitchFamily="18" charset="0"/>
              <a:cs typeface="Times New Roman" pitchFamily="18" charset="0"/>
            </a:endParaRPr>
          </a:p>
          <a:p>
            <a:pPr algn="l"/>
            <a:r>
              <a:rPr lang="en-US" sz="9600" dirty="0" smtClean="0">
                <a:solidFill>
                  <a:schemeClr val="tx1"/>
                </a:solidFill>
                <a:latin typeface="Times New Roman" pitchFamily="18" charset="0"/>
                <a:cs typeface="Times New Roman" pitchFamily="18" charset="0"/>
              </a:rPr>
              <a:t>If widths have been measured horizontally, the area is measured directly on a longitudinal section, but if true widths are used the area as shown on the longitudinal section needs to be divided by the sine of the dip in order to correct for the foreshortening in the projection.</a:t>
            </a:r>
          </a:p>
          <a:p>
            <a:pPr algn="l"/>
            <a:endParaRPr lang="en-US" dirty="0" smtClean="0">
              <a:solidFill>
                <a:schemeClr val="tx1"/>
              </a:solidFill>
              <a:latin typeface="Times New Roman" pitchFamily="18" charset="0"/>
              <a:cs typeface="Times New Roman" pitchFamily="18" charset="0"/>
            </a:endParaRPr>
          </a:p>
          <a:p>
            <a:pPr algn="l"/>
            <a:r>
              <a:rPr lang="en-US" sz="9600" dirty="0" smtClean="0">
                <a:solidFill>
                  <a:schemeClr val="tx1"/>
                </a:solidFill>
                <a:latin typeface="Times New Roman" pitchFamily="18" charset="0"/>
                <a:cs typeface="Times New Roman" pitchFamily="18" charset="0"/>
              </a:rPr>
              <a:t>Although the procedure just outlined is for ore on a steep vein, analogous methods would be used, of course, for a fiat-lying </a:t>
            </a:r>
            <a:r>
              <a:rPr lang="en-US" sz="9600" dirty="0" err="1" smtClean="0">
                <a:solidFill>
                  <a:schemeClr val="tx1"/>
                </a:solidFill>
                <a:latin typeface="Times New Roman" pitchFamily="18" charset="0"/>
                <a:cs typeface="Times New Roman" pitchFamily="18" charset="0"/>
              </a:rPr>
              <a:t>orebody</a:t>
            </a:r>
            <a:r>
              <a:rPr lang="en-US" sz="9600" dirty="0" smtClean="0">
                <a:solidFill>
                  <a:schemeClr val="tx1"/>
                </a:solidFill>
                <a:latin typeface="Times New Roman" pitchFamily="18" charset="0"/>
                <a:cs typeface="Times New Roman" pitchFamily="18" charset="0"/>
              </a:rPr>
              <a:t> depicted on a composite plan.</a:t>
            </a:r>
          </a:p>
          <a:p>
            <a:pPr algn="l"/>
            <a:endParaRPr lang="en-US" dirty="0" smtClean="0">
              <a:solidFill>
                <a:schemeClr val="tx1"/>
              </a:solidFill>
              <a:latin typeface="Times New Roman" pitchFamily="18" charset="0"/>
              <a:cs typeface="Times New Roman" pitchFamily="18" charset="0"/>
            </a:endParaRPr>
          </a:p>
          <a:p>
            <a:pPr algn="l"/>
            <a:r>
              <a:rPr lang="en-US" sz="9600" dirty="0" smtClean="0">
                <a:solidFill>
                  <a:schemeClr val="tx1"/>
                </a:solidFill>
                <a:latin typeface="Times New Roman" pitchFamily="18" charset="0"/>
                <a:cs typeface="Times New Roman" pitchFamily="18" charset="0"/>
              </a:rPr>
              <a:t>For the volumes of thick or pipe-like </a:t>
            </a:r>
            <a:r>
              <a:rPr lang="en-US" sz="9600" dirty="0" err="1" smtClean="0">
                <a:solidFill>
                  <a:schemeClr val="tx1"/>
                </a:solidFill>
                <a:latin typeface="Times New Roman" pitchFamily="18" charset="0"/>
                <a:cs typeface="Times New Roman" pitchFamily="18" charset="0"/>
              </a:rPr>
              <a:t>orebodies</a:t>
            </a:r>
            <a:r>
              <a:rPr lang="en-US" sz="9600" dirty="0" smtClean="0">
                <a:solidFill>
                  <a:schemeClr val="tx1"/>
                </a:solidFill>
                <a:latin typeface="Times New Roman" pitchFamily="18" charset="0"/>
                <a:cs typeface="Times New Roman" pitchFamily="18" charset="0"/>
              </a:rPr>
              <a:t>, it may be convenient to use the </a:t>
            </a:r>
            <a:r>
              <a:rPr lang="en-US" sz="9600" dirty="0" err="1" smtClean="0">
                <a:solidFill>
                  <a:schemeClr val="tx1"/>
                </a:solidFill>
                <a:latin typeface="Times New Roman" pitchFamily="18" charset="0"/>
                <a:cs typeface="Times New Roman" pitchFamily="18" charset="0"/>
              </a:rPr>
              <a:t>prismoidal</a:t>
            </a:r>
            <a:r>
              <a:rPr lang="en-US" sz="9600" dirty="0" smtClean="0">
                <a:solidFill>
                  <a:schemeClr val="tx1"/>
                </a:solidFill>
                <a:latin typeface="Times New Roman" pitchFamily="18" charset="0"/>
                <a:cs typeface="Times New Roman" pitchFamily="18" charset="0"/>
              </a:rPr>
              <a:t> formula </a:t>
            </a:r>
            <a:r>
              <a:rPr lang="en-US" sz="9800" dirty="0" smtClean="0">
                <a:solidFill>
                  <a:schemeClr val="tx1"/>
                </a:solidFill>
                <a:latin typeface="Arial" pitchFamily="34" charset="0"/>
                <a:cs typeface="Arial" pitchFamily="34" charset="0"/>
              </a:rPr>
              <a:t/>
            </a:r>
            <a:br>
              <a:rPr lang="en-US" sz="9800" dirty="0" smtClean="0">
                <a:solidFill>
                  <a:schemeClr val="tx1"/>
                </a:solidFill>
                <a:latin typeface="Arial" pitchFamily="34" charset="0"/>
                <a:cs typeface="Arial" pitchFamily="34" charset="0"/>
              </a:rPr>
            </a:br>
            <a:r>
              <a:rPr lang="en-US" sz="3400" dirty="0" smtClean="0">
                <a:solidFill>
                  <a:schemeClr val="tx1"/>
                </a:solidFill>
                <a:latin typeface="Arial" pitchFamily="34" charset="0"/>
                <a:cs typeface="Arial" pitchFamily="34" charset="0"/>
              </a:rPr>
              <a:t/>
            </a:r>
            <a:br>
              <a:rPr lang="en-US" sz="3400" dirty="0" smtClean="0">
                <a:solidFill>
                  <a:schemeClr val="tx1"/>
                </a:solidFill>
                <a:latin typeface="Arial" pitchFamily="34" charset="0"/>
                <a:cs typeface="Arial" pitchFamily="34" charset="0"/>
              </a:rPr>
            </a:br>
            <a:r>
              <a:rPr lang="en-US" sz="3400" dirty="0" smtClean="0">
                <a:solidFill>
                  <a:schemeClr val="tx1"/>
                </a:solidFill>
                <a:latin typeface="Arial" pitchFamily="34" charset="0"/>
                <a:cs typeface="Arial" pitchFamily="34" charset="0"/>
              </a:rPr>
              <a:t/>
            </a:r>
            <a:br>
              <a:rPr lang="en-US" sz="3400" dirty="0" smtClean="0">
                <a:solidFill>
                  <a:schemeClr val="tx1"/>
                </a:solidFill>
                <a:latin typeface="Arial" pitchFamily="34" charset="0"/>
                <a:cs typeface="Arial" pitchFamily="34" charset="0"/>
              </a:rPr>
            </a:br>
            <a:r>
              <a:rPr lang="en-US" sz="3400" dirty="0" smtClean="0">
                <a:solidFill>
                  <a:schemeClr val="tx1"/>
                </a:solidFill>
                <a:latin typeface="Arial" pitchFamily="34" charset="0"/>
                <a:cs typeface="Arial" pitchFamily="34" charset="0"/>
              </a:rPr>
              <a:t/>
            </a:r>
            <a:br>
              <a:rPr lang="en-US" sz="3400" dirty="0" smtClean="0">
                <a:solidFill>
                  <a:schemeClr val="tx1"/>
                </a:solidFill>
                <a:latin typeface="Arial" pitchFamily="34" charset="0"/>
                <a:cs typeface="Arial" pitchFamily="34" charset="0"/>
              </a:rPr>
            </a:br>
            <a:r>
              <a:rPr lang="en-US" dirty="0" smtClean="0"/>
              <a:t/>
            </a:r>
            <a:br>
              <a:rPr lang="en-US" dirty="0" smtClean="0"/>
            </a:br>
            <a:endParaRPr lang="en-US" dirty="0"/>
          </a:p>
        </p:txBody>
      </p:sp>
    </p:spTree>
    <p:extLst>
      <p:ext uri="{BB962C8B-B14F-4D97-AF65-F5344CB8AC3E}">
        <p14:creationId xmlns:p14="http://schemas.microsoft.com/office/powerpoint/2010/main" val="19580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38201"/>
            <a:ext cx="2057400" cy="609599"/>
          </a:xfrm>
        </p:spPr>
        <p:txBody>
          <a:bodyPr>
            <a:noAutofit/>
          </a:bodyPr>
          <a:lstStyle/>
          <a:p>
            <a:r>
              <a:rPr lang="en-US" sz="2400" b="1" dirty="0" smtClean="0">
                <a:latin typeface="Times New Roman" pitchFamily="18" charset="0"/>
                <a:cs typeface="Times New Roman" pitchFamily="18" charset="0"/>
              </a:rPr>
              <a:t>Tonnage</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1447800"/>
            <a:ext cx="8001000" cy="3352800"/>
          </a:xfrm>
        </p:spPr>
        <p:txBody>
          <a:bodyPr>
            <a:normAutofit/>
          </a:bodyPr>
          <a:lstStyle/>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Conversion of volume into tonnage is very simple where metric measurements are in use. </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All that is necessary is to multiply the volume in cubic meters by the specific gravity to get metric tons. </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If the volume is expressed in cubic feet, divide it by the tonnage-volume factor (the number of cubic feet in a ton of ore). </a:t>
            </a:r>
          </a:p>
          <a:p>
            <a:pPr marL="342900" indent="-342900" algn="l">
              <a:buFont typeface="Wingdings" pitchFamily="2" charset="2"/>
              <a:buChar char="§"/>
            </a:pPr>
            <a:r>
              <a:rPr lang="en-US" sz="2400" dirty="0" smtClean="0">
                <a:solidFill>
                  <a:schemeClr val="tx1"/>
                </a:solidFill>
                <a:latin typeface="Times New Roman" pitchFamily="18" charset="0"/>
                <a:cs typeface="Times New Roman" pitchFamily="18" charset="0"/>
              </a:rPr>
              <a:t>This factor may be obtained in one of several ways: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172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62000"/>
            <a:ext cx="6477000" cy="4953000"/>
          </a:xfrm>
        </p:spPr>
        <p:txBody>
          <a:bodyPr>
            <a:normAutofit/>
          </a:bodyPr>
          <a:lstStyle/>
          <a:p>
            <a:pPr lvl="0" algn="l"/>
            <a:r>
              <a:rPr lang="en-US" sz="2400" b="1" dirty="0" smtClean="0">
                <a:solidFill>
                  <a:schemeClr val="tx1"/>
                </a:solidFill>
                <a:latin typeface="Times New Roman" pitchFamily="18" charset="0"/>
                <a:cs typeface="Times New Roman" pitchFamily="18" charset="0"/>
              </a:rPr>
              <a:t>COURSE OUTLINE</a:t>
            </a:r>
          </a:p>
          <a:p>
            <a:pPr lvl="0" algn="l"/>
            <a:r>
              <a:rPr lang="en-US" sz="800" b="1" dirty="0" smtClean="0">
                <a:solidFill>
                  <a:schemeClr val="tx1"/>
                </a:solidFill>
                <a:latin typeface="Times New Roman" pitchFamily="18" charset="0"/>
                <a:cs typeface="Times New Roman" pitchFamily="18" charset="0"/>
              </a:rPr>
              <a:t> </a:t>
            </a:r>
          </a:p>
          <a:p>
            <a:pPr lvl="0" algn="l">
              <a:buFont typeface="Wingdings" pitchFamily="2" charset="2"/>
              <a:buChar char="§"/>
            </a:pP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Mining technology &amp; </a:t>
            </a:r>
            <a:r>
              <a:rPr lang="en-US" sz="2400" dirty="0">
                <a:solidFill>
                  <a:schemeClr val="tx1"/>
                </a:solidFill>
                <a:latin typeface="Times New Roman" pitchFamily="18" charset="0"/>
                <a:cs typeface="Times New Roman" pitchFamily="18" charset="0"/>
              </a:rPr>
              <a:t>distinctive </a:t>
            </a:r>
            <a:r>
              <a:rPr lang="en-US" sz="2400" dirty="0" smtClean="0">
                <a:solidFill>
                  <a:schemeClr val="tx1"/>
                </a:solidFill>
                <a:latin typeface="Times New Roman" pitchFamily="18" charset="0"/>
                <a:cs typeface="Times New Roman" pitchFamily="18" charset="0"/>
              </a:rPr>
              <a:t>features</a:t>
            </a:r>
          </a:p>
          <a:p>
            <a:pPr algn="l">
              <a:buFont typeface="Wingdings" pitchFamily="2" charset="2"/>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Five Stages of the life of a </a:t>
            </a:r>
            <a:r>
              <a:rPr lang="en-US" sz="2400" dirty="0" smtClean="0">
                <a:solidFill>
                  <a:schemeClr val="tx1"/>
                </a:solidFill>
                <a:latin typeface="Times New Roman" pitchFamily="18" charset="0"/>
                <a:cs typeface="Times New Roman" pitchFamily="18" charset="0"/>
              </a:rPr>
              <a:t>mine</a:t>
            </a:r>
          </a:p>
          <a:p>
            <a:pPr lvl="0" algn="l">
              <a:buFont typeface="Wingdings" pitchFamily="2" charset="2"/>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Mineral resources, grade &amp; reserves estimations</a:t>
            </a:r>
          </a:p>
          <a:p>
            <a:pPr algn="l">
              <a:buFont typeface="Wingdings" pitchFamily="2" charset="2"/>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Introduction to Mining </a:t>
            </a:r>
            <a:r>
              <a:rPr lang="en-US" sz="2400" dirty="0" smtClean="0">
                <a:solidFill>
                  <a:schemeClr val="tx1"/>
                </a:solidFill>
                <a:latin typeface="Times New Roman" pitchFamily="18" charset="0"/>
                <a:cs typeface="Times New Roman" pitchFamily="18" charset="0"/>
              </a:rPr>
              <a:t>Methods </a:t>
            </a:r>
          </a:p>
          <a:p>
            <a:pPr lvl="0" algn="l">
              <a:buFont typeface="Wingdings" pitchFamily="2" charset="2"/>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Rock drilling </a:t>
            </a:r>
            <a:r>
              <a:rPr lang="en-US" sz="2400" dirty="0">
                <a:solidFill>
                  <a:schemeClr val="tx1"/>
                </a:solidFill>
                <a:latin typeface="Times New Roman" pitchFamily="18" charset="0"/>
                <a:cs typeface="Times New Roman" pitchFamily="18" charset="0"/>
              </a:rPr>
              <a:t>and </a:t>
            </a:r>
            <a:r>
              <a:rPr lang="en-US" sz="2400" dirty="0" smtClean="0">
                <a:solidFill>
                  <a:schemeClr val="tx1"/>
                </a:solidFill>
                <a:latin typeface="Times New Roman" pitchFamily="18" charset="0"/>
                <a:cs typeface="Times New Roman" pitchFamily="18" charset="0"/>
              </a:rPr>
              <a:t>blasting</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Excavation </a:t>
            </a:r>
            <a:r>
              <a:rPr lang="en-US" sz="2400" dirty="0">
                <a:solidFill>
                  <a:schemeClr val="tx1"/>
                </a:solidFill>
                <a:latin typeface="Times New Roman" pitchFamily="18" charset="0"/>
                <a:cs typeface="Times New Roman" pitchFamily="18" charset="0"/>
              </a:rPr>
              <a:t>and development </a:t>
            </a:r>
            <a:r>
              <a:rPr lang="en-US" sz="2400" dirty="0" smtClean="0">
                <a:solidFill>
                  <a:schemeClr val="tx1"/>
                </a:solidFill>
                <a:latin typeface="Times New Roman" pitchFamily="18" charset="0"/>
                <a:cs typeface="Times New Roman" pitchFamily="18" charset="0"/>
              </a:rPr>
              <a:t>procedures</a:t>
            </a:r>
          </a:p>
          <a:p>
            <a:pPr lvl="0" algn="l">
              <a:buFont typeface="Wingdings" pitchFamily="2" charset="2"/>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Support systems – mine support</a:t>
            </a: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Process of shaft sinking</a:t>
            </a:r>
          </a:p>
          <a:p>
            <a:pPr lvl="0" algn="l">
              <a:buFont typeface="Wingdings" pitchFamily="2" charset="2"/>
              <a:buChar char="§"/>
            </a:pPr>
            <a:endParaRPr lang="en-US" sz="1200" dirty="0" smtClean="0">
              <a:solidFill>
                <a:schemeClr val="tx1"/>
              </a:solidFill>
              <a:latin typeface="Times New Roman" pitchFamily="18" charset="0"/>
              <a:cs typeface="Times New Roman" pitchFamily="18" charset="0"/>
            </a:endParaRPr>
          </a:p>
          <a:p>
            <a:pPr lvl="0" algn="l">
              <a:buFont typeface="Wingdings" pitchFamily="2" charset="2"/>
              <a:buChar char="§"/>
            </a:pPr>
            <a:r>
              <a:rPr lang="en-US" sz="2400" dirty="0" smtClean="0">
                <a:solidFill>
                  <a:schemeClr val="tx1"/>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Test or Quiz </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99547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514600"/>
            <a:ext cx="3657600" cy="609600"/>
          </a:xfrm>
        </p:spPr>
        <p:txBody>
          <a:bodyPr>
            <a:normAutofit/>
          </a:bodyPr>
          <a:lstStyle/>
          <a:p>
            <a:r>
              <a:rPr lang="en-US" sz="2400" b="1" dirty="0" smtClean="0">
                <a:latin typeface="Times New Roman" pitchFamily="18" charset="0"/>
                <a:cs typeface="Times New Roman" pitchFamily="18" charset="0"/>
              </a:rPr>
              <a:t>Tutorial Questions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68828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14400"/>
            <a:ext cx="7239000" cy="3810000"/>
          </a:xfrm>
        </p:spPr>
        <p:txBody>
          <a:bodyPr>
            <a:normAutofit/>
          </a:bodyPr>
          <a:lstStyle/>
          <a:p>
            <a:pPr algn="l"/>
            <a:r>
              <a:rPr lang="en-US" sz="2400" b="1" dirty="0" smtClean="0">
                <a:solidFill>
                  <a:schemeClr val="tx1"/>
                </a:solidFill>
                <a:latin typeface="Times New Roman" pitchFamily="18" charset="0"/>
                <a:cs typeface="Times New Roman" pitchFamily="18" charset="0"/>
              </a:rPr>
              <a:t>Q</a:t>
            </a:r>
            <a:r>
              <a:rPr lang="en-US" sz="2400" dirty="0" smtClean="0">
                <a:solidFill>
                  <a:schemeClr val="tx1"/>
                </a:solidFill>
                <a:latin typeface="Times New Roman" pitchFamily="18" charset="0"/>
                <a:cs typeface="Times New Roman" pitchFamily="18" charset="0"/>
              </a:rPr>
              <a:t>1. With reference to mining and with help of diagrams, differentiate between:</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Crosscut and drive</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Winze and raise</a:t>
            </a:r>
          </a:p>
          <a:p>
            <a:pPr marL="971550" lvl="1" indent="-514350" algn="l">
              <a:buFont typeface="+mj-lt"/>
              <a:buAutoNum type="alphaLcParenR"/>
            </a:pPr>
            <a:r>
              <a:rPr lang="en-US" sz="2400" dirty="0" err="1" smtClean="0">
                <a:solidFill>
                  <a:schemeClr val="tx1"/>
                </a:solidFill>
                <a:latin typeface="Times New Roman" pitchFamily="18" charset="0"/>
                <a:cs typeface="Times New Roman" pitchFamily="18" charset="0"/>
              </a:rPr>
              <a:t>Hangingwall</a:t>
            </a:r>
            <a:r>
              <a:rPr lang="en-US" sz="2400" dirty="0" smtClean="0">
                <a:solidFill>
                  <a:schemeClr val="tx1"/>
                </a:solidFill>
                <a:latin typeface="Times New Roman" pitchFamily="18" charset="0"/>
                <a:cs typeface="Times New Roman" pitchFamily="18" charset="0"/>
              </a:rPr>
              <a:t> and footwall</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Level and haulage</a:t>
            </a:r>
          </a:p>
          <a:p>
            <a:pPr marL="971550" lvl="1" indent="-514350" algn="l">
              <a:buFont typeface="+mj-lt"/>
              <a:buAutoNum type="alphaLcParenR"/>
            </a:pPr>
            <a:r>
              <a:rPr lang="en-US" sz="2400" dirty="0" smtClean="0">
                <a:solidFill>
                  <a:schemeClr val="tx1"/>
                </a:solidFill>
                <a:latin typeface="Times New Roman" pitchFamily="18" charset="0"/>
                <a:cs typeface="Times New Roman" pitchFamily="18" charset="0"/>
              </a:rPr>
              <a:t>Ring burden and toe burden</a:t>
            </a:r>
          </a:p>
          <a:p>
            <a:pPr marL="971550" lvl="1" indent="-514350" algn="l">
              <a:buFont typeface="+mj-lt"/>
              <a:buAutoNum type="alphaLcParenR"/>
            </a:pPr>
            <a:r>
              <a:rPr lang="en-US" sz="2400" dirty="0">
                <a:solidFill>
                  <a:schemeClr val="tx1"/>
                </a:solidFill>
                <a:latin typeface="Times New Roman" pitchFamily="18" charset="0"/>
                <a:cs typeface="Times New Roman" pitchFamily="18" charset="0"/>
              </a:rPr>
              <a:t>Ore deposit and ore </a:t>
            </a:r>
            <a:r>
              <a:rPr lang="en-US" sz="2400" dirty="0" smtClean="0">
                <a:solidFill>
                  <a:schemeClr val="tx1"/>
                </a:solidFill>
                <a:latin typeface="Times New Roman" pitchFamily="18" charset="0"/>
                <a:cs typeface="Times New Roman" pitchFamily="18" charset="0"/>
              </a:rPr>
              <a:t>body</a:t>
            </a:r>
            <a:endParaRPr lang="en-US" sz="2400" dirty="0"/>
          </a:p>
        </p:txBody>
      </p:sp>
    </p:spTree>
    <p:extLst>
      <p:ext uri="{BB962C8B-B14F-4D97-AF65-F5344CB8AC3E}">
        <p14:creationId xmlns:p14="http://schemas.microsoft.com/office/powerpoint/2010/main" val="2212388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3400"/>
            <a:ext cx="7696200" cy="5486400"/>
          </a:xfrm>
        </p:spPr>
        <p:txBody>
          <a:bodyPr>
            <a:normAutofit lnSpcReduction="10000"/>
          </a:bodyPr>
          <a:lstStyle/>
          <a:p>
            <a:pPr algn="l"/>
            <a:r>
              <a:rPr lang="en-US" sz="2400" b="1" dirty="0" smtClean="0">
                <a:solidFill>
                  <a:schemeClr val="tx1"/>
                </a:solidFill>
                <a:latin typeface="Times New Roman" pitchFamily="18" charset="0"/>
                <a:cs typeface="Times New Roman" pitchFamily="18" charset="0"/>
              </a:rPr>
              <a:t>Q2. </a:t>
            </a:r>
            <a:r>
              <a:rPr lang="en-US" sz="2400" dirty="0" smtClean="0">
                <a:solidFill>
                  <a:schemeClr val="tx1"/>
                </a:solidFill>
                <a:latin typeface="Times New Roman" pitchFamily="18" charset="0"/>
                <a:cs typeface="Times New Roman" pitchFamily="18" charset="0"/>
              </a:rPr>
              <a:t>Explain the following mining terms:</a:t>
            </a:r>
          </a:p>
          <a:p>
            <a:pPr marL="1371600" lvl="2" indent="-457200" algn="l">
              <a:buFont typeface="+mj-lt"/>
              <a:buAutoNum type="alphaLcParenR"/>
            </a:pPr>
            <a:r>
              <a:rPr lang="en-US" dirty="0" smtClean="0">
                <a:solidFill>
                  <a:schemeClr val="tx1"/>
                </a:solidFill>
                <a:latin typeface="Times New Roman" pitchFamily="18" charset="0"/>
                <a:cs typeface="Times New Roman" pitchFamily="18" charset="0"/>
              </a:rPr>
              <a:t>Ore grade</a:t>
            </a:r>
          </a:p>
          <a:p>
            <a:pPr marL="1371600" lvl="2" indent="-457200" algn="l">
              <a:buFont typeface="+mj-lt"/>
              <a:buAutoNum type="alphaLcParenR"/>
            </a:pPr>
            <a:r>
              <a:rPr lang="en-US" dirty="0" smtClean="0">
                <a:solidFill>
                  <a:schemeClr val="tx1"/>
                </a:solidFill>
                <a:latin typeface="Times New Roman" pitchFamily="18" charset="0"/>
                <a:cs typeface="Times New Roman" pitchFamily="18" charset="0"/>
              </a:rPr>
              <a:t>Recovery</a:t>
            </a:r>
          </a:p>
          <a:p>
            <a:pPr marL="1371600" lvl="2" indent="-457200" algn="l">
              <a:buFont typeface="+mj-lt"/>
              <a:buAutoNum type="alphaLcParenR"/>
            </a:pPr>
            <a:r>
              <a:rPr lang="en-US" dirty="0" smtClean="0">
                <a:solidFill>
                  <a:schemeClr val="tx1"/>
                </a:solidFill>
                <a:latin typeface="Times New Roman" pitchFamily="18" charset="0"/>
                <a:cs typeface="Times New Roman" pitchFamily="18" charset="0"/>
              </a:rPr>
              <a:t>Dilution</a:t>
            </a:r>
          </a:p>
          <a:p>
            <a:pPr marL="1371600" lvl="2" indent="-457200" algn="l">
              <a:buFont typeface="+mj-lt"/>
              <a:buAutoNum type="alphaLcParenR"/>
            </a:pPr>
            <a:r>
              <a:rPr lang="en-US" dirty="0" smtClean="0">
                <a:solidFill>
                  <a:schemeClr val="tx1"/>
                </a:solidFill>
                <a:latin typeface="Times New Roman" pitchFamily="18" charset="0"/>
                <a:cs typeface="Times New Roman" pitchFamily="18" charset="0"/>
              </a:rPr>
              <a:t>Types of dilution</a:t>
            </a:r>
          </a:p>
          <a:p>
            <a:pPr algn="l"/>
            <a:endParaRPr lang="en-US" sz="9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Q3</a:t>
            </a:r>
            <a:r>
              <a:rPr lang="en-US" sz="2400" dirty="0" smtClean="0">
                <a:solidFill>
                  <a:schemeClr val="tx1"/>
                </a:solidFill>
                <a:latin typeface="Times New Roman" pitchFamily="18" charset="0"/>
                <a:cs typeface="Times New Roman" pitchFamily="18" charset="0"/>
              </a:rPr>
              <a:t>. Explain factors that determine a cut off grade</a:t>
            </a:r>
          </a:p>
          <a:p>
            <a:pPr algn="l"/>
            <a:endParaRPr lang="en-US" sz="8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Q4.</a:t>
            </a:r>
            <a:r>
              <a:rPr lang="en-US" sz="2400" dirty="0">
                <a:solidFill>
                  <a:schemeClr val="tx1"/>
                </a:solidFill>
                <a:latin typeface="Times New Roman" pitchFamily="18" charset="0"/>
                <a:cs typeface="Times New Roman" pitchFamily="18" charset="0"/>
              </a:rPr>
              <a:t>	Differentiate between:</a:t>
            </a:r>
          </a:p>
          <a:p>
            <a:pPr marL="1428750" lvl="2" indent="-514350" algn="l">
              <a:buFont typeface="+mj-lt"/>
              <a:buAutoNum type="alphaLcParenR"/>
            </a:pPr>
            <a:r>
              <a:rPr lang="en-US" dirty="0">
                <a:solidFill>
                  <a:schemeClr val="tx1"/>
                </a:solidFill>
                <a:latin typeface="Times New Roman" pitchFamily="18" charset="0"/>
                <a:cs typeface="Times New Roman" pitchFamily="18" charset="0"/>
              </a:rPr>
              <a:t>Prospecting and exploration</a:t>
            </a:r>
          </a:p>
          <a:p>
            <a:pPr marL="1428750" lvl="2" indent="-514350" algn="l">
              <a:buFont typeface="+mj-lt"/>
              <a:buAutoNum type="alphaLcParenR"/>
            </a:pPr>
            <a:r>
              <a:rPr lang="en-US" dirty="0">
                <a:solidFill>
                  <a:schemeClr val="tx1"/>
                </a:solidFill>
                <a:latin typeface="Times New Roman" pitchFamily="18" charset="0"/>
                <a:cs typeface="Times New Roman" pitchFamily="18" charset="0"/>
              </a:rPr>
              <a:t>Mineral resources and mineral </a:t>
            </a:r>
            <a:r>
              <a:rPr lang="en-US" dirty="0" smtClean="0">
                <a:solidFill>
                  <a:schemeClr val="tx1"/>
                </a:solidFill>
                <a:latin typeface="Times New Roman" pitchFamily="18" charset="0"/>
                <a:cs typeface="Times New Roman" pitchFamily="18" charset="0"/>
              </a:rPr>
              <a:t>reserves</a:t>
            </a:r>
          </a:p>
          <a:p>
            <a:pPr marL="1428750" lvl="2" indent="-514350" algn="l">
              <a:buFont typeface="+mj-lt"/>
              <a:buAutoNum type="alphaLcParenR"/>
            </a:pPr>
            <a:endParaRPr lang="en-US" sz="900" dirty="0" smtClean="0">
              <a:solidFill>
                <a:schemeClr val="tx1"/>
              </a:solidFill>
              <a:latin typeface="Times New Roman" pitchFamily="18" charset="0"/>
              <a:cs typeface="Times New Roman" pitchFamily="18" charset="0"/>
            </a:endParaRPr>
          </a:p>
          <a:p>
            <a:pPr marL="514350" indent="-514350" algn="l"/>
            <a:r>
              <a:rPr lang="en-US" sz="2400" b="1" dirty="0" smtClean="0">
                <a:solidFill>
                  <a:schemeClr val="tx1"/>
                </a:solidFill>
                <a:latin typeface="Times New Roman" pitchFamily="18" charset="0"/>
                <a:cs typeface="Times New Roman" pitchFamily="18" charset="0"/>
              </a:rPr>
              <a:t>Q5.</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Given a cylindrical-like ore body;</a:t>
            </a:r>
          </a:p>
          <a:p>
            <a:pPr marL="514350" indent="-514350" algn="l"/>
            <a:r>
              <a:rPr lang="en-US" sz="2400" dirty="0">
                <a:solidFill>
                  <a:schemeClr val="tx1"/>
                </a:solidFill>
                <a:latin typeface="Times New Roman" pitchFamily="18" charset="0"/>
                <a:cs typeface="Times New Roman" pitchFamily="18" charset="0"/>
              </a:rPr>
              <a:t>        r = 164m, h = 387m and rock density of </a:t>
            </a:r>
            <a:r>
              <a:rPr lang="en-US" sz="2400" dirty="0" smtClean="0">
                <a:solidFill>
                  <a:schemeClr val="tx1"/>
                </a:solidFill>
                <a:latin typeface="Times New Roman" pitchFamily="18" charset="0"/>
                <a:cs typeface="Times New Roman" pitchFamily="18" charset="0"/>
              </a:rPr>
              <a:t>2.5</a:t>
            </a:r>
            <a:r>
              <a:rPr lang="en-US" sz="2400" dirty="0">
                <a:solidFill>
                  <a:schemeClr val="tx1"/>
                </a:solidFill>
                <a:latin typeface="Times New Roman" pitchFamily="18" charset="0"/>
                <a:cs typeface="Times New Roman" pitchFamily="18" charset="0"/>
              </a:rPr>
              <a:t>. Estimate the total tonnage of the ore-body. </a:t>
            </a:r>
            <a:endParaRPr lang="en-US" sz="24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84308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0"/>
            <a:ext cx="6934200" cy="1676400"/>
          </a:xfrm>
        </p:spPr>
        <p:txBody>
          <a:bodyPr>
            <a:normAutofit/>
          </a:bodyPr>
          <a:lstStyle/>
          <a:p>
            <a:pPr algn="l"/>
            <a:r>
              <a:rPr lang="en-US" sz="2400" b="1" dirty="0" smtClean="0">
                <a:solidFill>
                  <a:schemeClr val="tx1"/>
                </a:solidFill>
                <a:latin typeface="Times New Roman" pitchFamily="18" charset="0"/>
                <a:cs typeface="Times New Roman" pitchFamily="18" charset="0"/>
              </a:rPr>
              <a:t>Q6.</a:t>
            </a:r>
          </a:p>
          <a:p>
            <a:pPr algn="l"/>
            <a:r>
              <a:rPr lang="en-US" sz="2400" dirty="0" smtClean="0">
                <a:solidFill>
                  <a:schemeClr val="tx1"/>
                </a:solidFill>
                <a:latin typeface="Times New Roman" pitchFamily="18" charset="0"/>
                <a:cs typeface="Times New Roman" pitchFamily="18" charset="0"/>
              </a:rPr>
              <a:t>With </a:t>
            </a:r>
            <a:r>
              <a:rPr lang="en-US" sz="2400" dirty="0">
                <a:solidFill>
                  <a:schemeClr val="tx1"/>
                </a:solidFill>
                <a:latin typeface="Times New Roman" pitchFamily="18" charset="0"/>
                <a:cs typeface="Times New Roman" pitchFamily="18" charset="0"/>
              </a:rPr>
              <a:t>reference to the </a:t>
            </a:r>
            <a:r>
              <a:rPr lang="en-US" sz="2400" dirty="0" smtClean="0">
                <a:solidFill>
                  <a:schemeClr val="tx1"/>
                </a:solidFill>
                <a:latin typeface="Times New Roman" pitchFamily="18" charset="0"/>
                <a:cs typeface="Times New Roman" pitchFamily="18" charset="0"/>
              </a:rPr>
              <a:t>copper </a:t>
            </a:r>
            <a:r>
              <a:rPr lang="en-US" sz="2400" dirty="0">
                <a:solidFill>
                  <a:schemeClr val="tx1"/>
                </a:solidFill>
                <a:latin typeface="Times New Roman" pitchFamily="18" charset="0"/>
                <a:cs typeface="Times New Roman" pitchFamily="18" charset="0"/>
              </a:rPr>
              <a:t>ore-body below, calculate the tonnage and grade if refined copper is </a:t>
            </a:r>
            <a:r>
              <a:rPr lang="en-US" sz="2400" dirty="0" smtClean="0">
                <a:solidFill>
                  <a:schemeClr val="tx1"/>
                </a:solidFill>
                <a:latin typeface="Times New Roman" pitchFamily="18" charset="0"/>
                <a:cs typeface="Times New Roman" pitchFamily="18" charset="0"/>
              </a:rPr>
              <a:t>72,000T, take SG as 2.5. </a:t>
            </a:r>
            <a:endParaRPr lang="en-US" sz="24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6400800" cy="27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68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3429000" cy="457200"/>
          </a:xfrm>
        </p:spPr>
        <p:txBody>
          <a:bodyPr>
            <a:normAutofit/>
          </a:bodyPr>
          <a:lstStyle/>
          <a:p>
            <a:r>
              <a:rPr lang="en-US" sz="2400" b="1" dirty="0" smtClean="0">
                <a:latin typeface="Times New Roman" pitchFamily="18" charset="0"/>
                <a:cs typeface="Times New Roman" pitchFamily="18" charset="0"/>
              </a:rPr>
              <a:t>Q7.</a:t>
            </a:r>
            <a:r>
              <a:rPr lang="en-US" sz="2400" dirty="0" smtClean="0">
                <a:latin typeface="Times New Roman" pitchFamily="18" charset="0"/>
                <a:cs typeface="Times New Roman" pitchFamily="18" charset="0"/>
              </a:rPr>
              <a:t> Estimation of Profit</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1676400"/>
            <a:ext cx="8077200" cy="2667000"/>
          </a:xfrm>
        </p:spPr>
        <p:txBody>
          <a:bodyPr>
            <a:normAutofit/>
          </a:bodyPr>
          <a:lstStyle/>
          <a:p>
            <a:pPr algn="l"/>
            <a:r>
              <a:rPr lang="en-US" sz="2400" b="1" dirty="0" smtClean="0">
                <a:solidFill>
                  <a:schemeClr val="tx1"/>
                </a:solidFill>
                <a:latin typeface="Times New Roman" pitchFamily="18" charset="0"/>
                <a:cs typeface="Times New Roman" pitchFamily="18" charset="0"/>
              </a:rPr>
              <a:t>a)</a:t>
            </a:r>
            <a:r>
              <a:rPr lang="en-US" sz="2400" dirty="0" smtClean="0">
                <a:solidFill>
                  <a:schemeClr val="tx1"/>
                </a:solidFill>
                <a:latin typeface="Times New Roman" pitchFamily="18" charset="0"/>
                <a:cs typeface="Times New Roman" pitchFamily="18" charset="0"/>
              </a:rPr>
              <a:t> Estimate the unit profit in mining and processing of 0.6% copper ore deposit if the selling price of copper in concentrate is US$1.63 per kg and overall unit costs are US$7.50 per </a:t>
            </a:r>
            <a:r>
              <a:rPr lang="en-US" sz="2400" dirty="0" err="1" smtClean="0">
                <a:solidFill>
                  <a:schemeClr val="tx1"/>
                </a:solidFill>
                <a:latin typeface="Times New Roman" pitchFamily="18" charset="0"/>
                <a:cs typeface="Times New Roman" pitchFamily="18" charset="0"/>
              </a:rPr>
              <a:t>tonne</a:t>
            </a:r>
            <a:r>
              <a:rPr lang="en-US" sz="2400" dirty="0" smtClean="0">
                <a:solidFill>
                  <a:schemeClr val="tx1"/>
                </a:solidFill>
                <a:latin typeface="Times New Roman" pitchFamily="18" charset="0"/>
                <a:cs typeface="Times New Roman" pitchFamily="18" charset="0"/>
              </a:rPr>
              <a:t>. Overall recovery is 92%</a:t>
            </a:r>
          </a:p>
          <a:p>
            <a:pPr algn="l"/>
            <a:endParaRPr lang="en-US" sz="8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b) </a:t>
            </a:r>
            <a:r>
              <a:rPr lang="en-US" sz="2400" dirty="0" smtClean="0">
                <a:solidFill>
                  <a:schemeClr val="tx1"/>
                </a:solidFill>
                <a:latin typeface="Times New Roman" pitchFamily="18" charset="0"/>
                <a:cs typeface="Times New Roman" pitchFamily="18" charset="0"/>
              </a:rPr>
              <a:t>Calculate the cut-off grade for the same copper deposit</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3796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762001"/>
            <a:ext cx="3505200" cy="380999"/>
          </a:xfrm>
        </p:spPr>
        <p:txBody>
          <a:bodyPr>
            <a:normAutofit fontScale="90000"/>
          </a:bodyPr>
          <a:lstStyle/>
          <a:p>
            <a:r>
              <a:rPr lang="en-US" sz="2700" b="1" dirty="0" smtClean="0">
                <a:solidFill>
                  <a:srgbClr val="C00000"/>
                </a:solidFill>
                <a:latin typeface="Times New Roman" pitchFamily="18" charset="0"/>
                <a:cs typeface="Times New Roman" pitchFamily="18" charset="0"/>
              </a:rPr>
              <a:t/>
            </a:r>
            <a:br>
              <a:rPr lang="en-US" sz="2700" b="1" dirty="0" smtClean="0">
                <a:solidFill>
                  <a:srgbClr val="C00000"/>
                </a:solidFill>
                <a:latin typeface="Times New Roman" pitchFamily="18" charset="0"/>
                <a:cs typeface="Times New Roman" pitchFamily="18" charset="0"/>
              </a:rPr>
            </a:br>
            <a:r>
              <a:rPr lang="en-US" sz="2700" b="1" dirty="0" smtClean="0">
                <a:solidFill>
                  <a:srgbClr val="C00000"/>
                </a:solidFill>
                <a:latin typeface="Times New Roman" pitchFamily="18" charset="0"/>
                <a:cs typeface="Times New Roman" pitchFamily="18" charset="0"/>
              </a:rPr>
              <a:t>References</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1143000"/>
            <a:ext cx="7772400" cy="4191000"/>
          </a:xfrm>
        </p:spPr>
        <p:txBody>
          <a:bodyPr>
            <a:normAutofit/>
          </a:bodyPr>
          <a:lstStyle/>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Introductory Mining Engineering by Howard L. Hartman</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SME Mining Engineering Handbook, volumes 1 &amp; 2 by Cummins and Given</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Thomas, L. J. An Introduction to Mining; Methuen of Australia and Son</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Zambia Mining and Mineral Act</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Guide to the mining regulations</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Explosives regulations</a:t>
            </a:r>
          </a:p>
          <a:p>
            <a:pPr marL="514350" lvl="0" indent="-514350" algn="l">
              <a:buFont typeface="+mj-lt"/>
              <a:buAutoNum type="arabicPeriod"/>
            </a:pPr>
            <a:r>
              <a:rPr lang="en-US" sz="2400" dirty="0" smtClean="0">
                <a:solidFill>
                  <a:schemeClr val="tx1"/>
                </a:solidFill>
                <a:latin typeface="Times New Roman" pitchFamily="18" charset="0"/>
                <a:cs typeface="Times New Roman" pitchFamily="18" charset="0"/>
              </a:rPr>
              <a:t>Google – online research</a:t>
            </a:r>
          </a:p>
          <a:p>
            <a:endParaRPr lang="en-US" dirty="0"/>
          </a:p>
        </p:txBody>
      </p:sp>
    </p:spTree>
    <p:extLst>
      <p:ext uri="{BB962C8B-B14F-4D97-AF65-F5344CB8AC3E}">
        <p14:creationId xmlns:p14="http://schemas.microsoft.com/office/powerpoint/2010/main" val="1753861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828800"/>
            <a:ext cx="6553200" cy="685800"/>
          </a:xfrm>
        </p:spPr>
        <p:txBody>
          <a:bodyPr>
            <a:normAutofit/>
          </a:bodyPr>
          <a:lstStyle/>
          <a:p>
            <a:endParaRPr lang="en-US" sz="800" dirty="0" smtClean="0">
              <a:solidFill>
                <a:schemeClr val="tx1"/>
              </a:solidFill>
            </a:endParaRPr>
          </a:p>
          <a:p>
            <a:r>
              <a:rPr lang="en-US" sz="2400" dirty="0">
                <a:solidFill>
                  <a:schemeClr val="tx1"/>
                </a:solidFill>
                <a:latin typeface="Times New Roman" pitchFamily="18" charset="0"/>
                <a:cs typeface="Times New Roman" pitchFamily="18" charset="0"/>
              </a:rPr>
              <a:t>Mining </a:t>
            </a:r>
            <a:r>
              <a:rPr lang="en-US" sz="2400" dirty="0" smtClean="0">
                <a:solidFill>
                  <a:schemeClr val="tx1"/>
                </a:solidFill>
                <a:latin typeface="Times New Roman" pitchFamily="18" charset="0"/>
                <a:cs typeface="Times New Roman" pitchFamily="18" charset="0"/>
              </a:rPr>
              <a:t>Technology </a:t>
            </a:r>
            <a:r>
              <a:rPr lang="en-US" sz="2400" dirty="0">
                <a:solidFill>
                  <a:schemeClr val="tx1"/>
                </a:solidFill>
                <a:latin typeface="Times New Roman" pitchFamily="18" charset="0"/>
                <a:cs typeface="Times New Roman" pitchFamily="18" charset="0"/>
              </a:rPr>
              <a:t>&amp; </a:t>
            </a:r>
            <a:r>
              <a:rPr lang="en-US" sz="2400" dirty="0" smtClean="0">
                <a:solidFill>
                  <a:schemeClr val="tx1"/>
                </a:solidFill>
                <a:latin typeface="Times New Roman" pitchFamily="18" charset="0"/>
                <a:cs typeface="Times New Roman" pitchFamily="18" charset="0"/>
              </a:rPr>
              <a:t>Distinctive Features</a:t>
            </a:r>
            <a:endParaRPr lang="en-US" sz="2400" dirty="0">
              <a:solidFill>
                <a:schemeClr val="tx1"/>
              </a:solidFill>
            </a:endParaRPr>
          </a:p>
        </p:txBody>
      </p:sp>
    </p:spTree>
    <p:extLst>
      <p:ext uri="{BB962C8B-B14F-4D97-AF65-F5344CB8AC3E}">
        <p14:creationId xmlns:p14="http://schemas.microsoft.com/office/powerpoint/2010/main" val="3132286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1000"/>
            <a:ext cx="8305800" cy="5715000"/>
          </a:xfrm>
        </p:spPr>
        <p:txBody>
          <a:bodyPr>
            <a:normAutofit/>
          </a:bodyPr>
          <a:lstStyle/>
          <a:p>
            <a:pPr algn="l"/>
            <a:r>
              <a:rPr lang="en-US" sz="2400" b="1" dirty="0">
                <a:solidFill>
                  <a:srgbClr val="C00000"/>
                </a:solidFill>
                <a:latin typeface="Times New Roman" pitchFamily="18" charset="0"/>
                <a:cs typeface="Times New Roman" pitchFamily="18" charset="0"/>
              </a:rPr>
              <a:t>What is mining?</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8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400" b="1" dirty="0" smtClean="0">
                <a:solidFill>
                  <a:schemeClr val="tx1"/>
                </a:solidFill>
                <a:latin typeface="Times New Roman" pitchFamily="18" charset="0"/>
                <a:cs typeface="Times New Roman" pitchFamily="18" charset="0"/>
              </a:rPr>
              <a:t>Mining</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is defined as the act, process or work of extracting minerals or coal from their natural environment and transporting them to the point of processing or </a:t>
            </a:r>
            <a:r>
              <a:rPr lang="en-US" sz="2400" dirty="0" smtClean="0">
                <a:solidFill>
                  <a:schemeClr val="tx1"/>
                </a:solidFill>
                <a:latin typeface="Times New Roman" pitchFamily="18" charset="0"/>
                <a:cs typeface="Times New Roman" pitchFamily="18" charset="0"/>
              </a:rPr>
              <a:t>use</a:t>
            </a:r>
          </a:p>
          <a:p>
            <a:pPr marL="457200" indent="-457200" algn="l">
              <a:buFont typeface="Wingdings" pitchFamily="2" charset="2"/>
              <a:buChar char="§"/>
            </a:pPr>
            <a:endParaRPr lang="en-US" sz="800" dirty="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400" b="1" dirty="0" smtClean="0">
                <a:solidFill>
                  <a:schemeClr val="tx1"/>
                </a:solidFill>
                <a:latin typeface="Times New Roman" pitchFamily="18" charset="0"/>
                <a:cs typeface="Times New Roman" pitchFamily="18" charset="0"/>
              </a:rPr>
              <a:t>Mining techniques </a:t>
            </a:r>
            <a:r>
              <a:rPr lang="en-US" sz="2400" dirty="0">
                <a:solidFill>
                  <a:schemeClr val="tx1"/>
                </a:solidFill>
                <a:latin typeface="Times New Roman" pitchFamily="18" charset="0"/>
                <a:cs typeface="Times New Roman" pitchFamily="18" charset="0"/>
              </a:rPr>
              <a:t>are applied to extracting metallic minerals, such as ores of copper, zinc, lead or gold; </a:t>
            </a:r>
            <a:r>
              <a:rPr lang="en-US" sz="2400" dirty="0" smtClean="0">
                <a:solidFill>
                  <a:schemeClr val="tx1"/>
                </a:solidFill>
                <a:latin typeface="Times New Roman" pitchFamily="18" charset="0"/>
                <a:cs typeface="Times New Roman" pitchFamily="18" charset="0"/>
              </a:rPr>
              <a:t>and </a:t>
            </a:r>
            <a:r>
              <a:rPr lang="en-US" sz="2400" dirty="0">
                <a:solidFill>
                  <a:schemeClr val="tx1"/>
                </a:solidFill>
                <a:latin typeface="Times New Roman" pitchFamily="18" charset="0"/>
                <a:cs typeface="Times New Roman" pitchFamily="18" charset="0"/>
              </a:rPr>
              <a:t>fuels such as coal, anthracite, lignite and </a:t>
            </a:r>
            <a:r>
              <a:rPr lang="en-US" sz="2400" dirty="0" smtClean="0">
                <a:solidFill>
                  <a:schemeClr val="tx1"/>
                </a:solidFill>
                <a:latin typeface="Times New Roman" pitchFamily="18" charset="0"/>
                <a:cs typeface="Times New Roman" pitchFamily="18" charset="0"/>
              </a:rPr>
              <a:t>tar; </a:t>
            </a:r>
            <a:r>
              <a:rPr lang="en-US" sz="2400" dirty="0">
                <a:solidFill>
                  <a:schemeClr val="tx1"/>
                </a:solidFill>
                <a:latin typeface="Times New Roman" pitchFamily="18" charset="0"/>
                <a:cs typeface="Times New Roman" pitchFamily="18" charset="0"/>
              </a:rPr>
              <a:t>and </a:t>
            </a:r>
            <a:r>
              <a:rPr lang="en-US" sz="2400" dirty="0" smtClean="0">
                <a:solidFill>
                  <a:schemeClr val="tx1"/>
                </a:solidFill>
                <a:latin typeface="Times New Roman" pitchFamily="18" charset="0"/>
                <a:cs typeface="Times New Roman" pitchFamily="18" charset="0"/>
              </a:rPr>
              <a:t>nonmetallic </a:t>
            </a:r>
            <a:r>
              <a:rPr lang="en-US" sz="2400" dirty="0">
                <a:solidFill>
                  <a:schemeClr val="tx1"/>
                </a:solidFill>
                <a:latin typeface="Times New Roman" pitchFamily="18" charset="0"/>
                <a:cs typeface="Times New Roman" pitchFamily="18" charset="0"/>
              </a:rPr>
              <a:t>minerals, such as limestone, sand and gravel, clay and stone, sulfur and </a:t>
            </a:r>
            <a:r>
              <a:rPr lang="en-US" sz="2400" dirty="0" smtClean="0">
                <a:solidFill>
                  <a:schemeClr val="tx1"/>
                </a:solidFill>
                <a:latin typeface="Times New Roman" pitchFamily="18" charset="0"/>
                <a:cs typeface="Times New Roman" pitchFamily="18" charset="0"/>
              </a:rPr>
              <a:t>salt</a:t>
            </a:r>
          </a:p>
          <a:p>
            <a:pPr marL="457200" indent="-457200" algn="l">
              <a:buFont typeface="Wingdings" pitchFamily="2" charset="2"/>
              <a:buChar char="§"/>
            </a:pPr>
            <a:endParaRPr lang="en-US" sz="8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400" dirty="0" smtClean="0">
                <a:solidFill>
                  <a:schemeClr val="tx1"/>
                </a:solidFill>
                <a:latin typeface="Times New Roman" pitchFamily="18" charset="0"/>
                <a:cs typeface="Times New Roman" pitchFamily="18" charset="0"/>
              </a:rPr>
              <a:t>Mining </a:t>
            </a:r>
            <a:r>
              <a:rPr lang="en-US" sz="2400" dirty="0">
                <a:solidFill>
                  <a:schemeClr val="tx1"/>
                </a:solidFill>
                <a:latin typeface="Times New Roman" pitchFamily="18" charset="0"/>
                <a:cs typeface="Times New Roman" pitchFamily="18" charset="0"/>
              </a:rPr>
              <a:t>therefore is the activity, occupation, and industry concerned with the extraction of minerals while </a:t>
            </a:r>
            <a:r>
              <a:rPr lang="en-US" sz="2400" b="1" dirty="0">
                <a:solidFill>
                  <a:schemeClr val="tx1"/>
                </a:solidFill>
                <a:latin typeface="Times New Roman" pitchFamily="18" charset="0"/>
                <a:cs typeface="Times New Roman" pitchFamily="18" charset="0"/>
              </a:rPr>
              <a:t>Mining Engineering </a:t>
            </a:r>
            <a:r>
              <a:rPr lang="en-US" sz="2400" dirty="0">
                <a:solidFill>
                  <a:schemeClr val="tx1"/>
                </a:solidFill>
                <a:latin typeface="Times New Roman" pitchFamily="18" charset="0"/>
                <a:cs typeface="Times New Roman" pitchFamily="18" charset="0"/>
              </a:rPr>
              <a:t>is the art and science applied to the processes of mining and the operation of </a:t>
            </a:r>
            <a:r>
              <a:rPr lang="en-US" sz="2400" dirty="0" smtClean="0">
                <a:solidFill>
                  <a:schemeClr val="tx1"/>
                </a:solidFill>
                <a:latin typeface="Times New Roman" pitchFamily="18" charset="0"/>
                <a:cs typeface="Times New Roman" pitchFamily="18" charset="0"/>
              </a:rPr>
              <a:t>mines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0474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762000"/>
            <a:ext cx="7391400" cy="3886200"/>
          </a:xfrm>
        </p:spPr>
        <p:txBody>
          <a:bodyPr>
            <a:normAutofit/>
          </a:bodyPr>
          <a:lstStyle/>
          <a:p>
            <a:pPr algn="l">
              <a:lnSpc>
                <a:spcPct val="150000"/>
              </a:lnSpc>
              <a:spcBef>
                <a:spcPts val="0"/>
              </a:spcBef>
            </a:pPr>
            <a:r>
              <a:rPr lang="en-US" sz="2400" b="1" dirty="0" smtClean="0">
                <a:solidFill>
                  <a:schemeClr val="tx1"/>
                </a:solidFill>
                <a:latin typeface="Times New Roman" pitchFamily="18" charset="0"/>
                <a:cs typeface="Times New Roman" pitchFamily="18" charset="0"/>
              </a:rPr>
              <a:t>Mining is a business venture </a:t>
            </a:r>
            <a:r>
              <a:rPr lang="en-US" sz="2400" dirty="0" smtClean="0">
                <a:solidFill>
                  <a:schemeClr val="tx1"/>
                </a:solidFill>
                <a:latin typeface="Times New Roman" pitchFamily="18" charset="0"/>
                <a:cs typeface="Times New Roman" pitchFamily="18" charset="0"/>
              </a:rPr>
              <a:t>with emphasis on:</a:t>
            </a:r>
          </a:p>
          <a:p>
            <a:pPr marL="457200" indent="-457200" algn="l">
              <a:lnSpc>
                <a:spcPct val="150000"/>
              </a:lnSpc>
              <a:spcBef>
                <a:spcPts val="0"/>
              </a:spcBef>
              <a:buFont typeface="Wingdings" pitchFamily="2" charset="2"/>
              <a:buChar char="§"/>
            </a:pPr>
            <a:r>
              <a:rPr lang="en-US" sz="2400" dirty="0" smtClean="0">
                <a:solidFill>
                  <a:schemeClr val="tx1"/>
                </a:solidFill>
                <a:latin typeface="Times New Roman" pitchFamily="18" charset="0"/>
                <a:cs typeface="Times New Roman" pitchFamily="18" charset="0"/>
              </a:rPr>
              <a:t>High productivity</a:t>
            </a:r>
          </a:p>
          <a:p>
            <a:pPr marL="457200" indent="-457200" algn="l">
              <a:lnSpc>
                <a:spcPct val="150000"/>
              </a:lnSpc>
              <a:spcBef>
                <a:spcPts val="0"/>
              </a:spcBef>
              <a:buFont typeface="Wingdings" pitchFamily="2" charset="2"/>
              <a:buChar char="§"/>
            </a:pPr>
            <a:r>
              <a:rPr lang="en-US" sz="2400" dirty="0" smtClean="0">
                <a:solidFill>
                  <a:schemeClr val="tx1"/>
                </a:solidFill>
                <a:latin typeface="Times New Roman" pitchFamily="18" charset="0"/>
                <a:cs typeface="Times New Roman" pitchFamily="18" charset="0"/>
              </a:rPr>
              <a:t>Cost effective – less operational cost, high revenue</a:t>
            </a:r>
          </a:p>
          <a:p>
            <a:pPr marL="457200" indent="-457200" algn="l">
              <a:lnSpc>
                <a:spcPct val="150000"/>
              </a:lnSpc>
              <a:spcBef>
                <a:spcPts val="0"/>
              </a:spcBef>
              <a:buFont typeface="Wingdings" pitchFamily="2" charset="2"/>
              <a:buChar char="§"/>
            </a:pPr>
            <a:r>
              <a:rPr lang="en-US" sz="2400" dirty="0" smtClean="0">
                <a:solidFill>
                  <a:schemeClr val="tx1"/>
                </a:solidFill>
                <a:latin typeface="Times New Roman" pitchFamily="18" charset="0"/>
                <a:cs typeface="Times New Roman" pitchFamily="18" charset="0"/>
              </a:rPr>
              <a:t>Safety – accidents are expensive and affect production </a:t>
            </a:r>
          </a:p>
          <a:p>
            <a:pPr marL="457200" indent="-457200" algn="l">
              <a:lnSpc>
                <a:spcPct val="150000"/>
              </a:lnSpc>
              <a:spcBef>
                <a:spcPts val="0"/>
              </a:spcBef>
              <a:buFont typeface="Wingdings" pitchFamily="2" charset="2"/>
              <a:buChar char="§"/>
            </a:pPr>
            <a:r>
              <a:rPr lang="en-US" sz="2400" dirty="0" smtClean="0">
                <a:solidFill>
                  <a:schemeClr val="tx1"/>
                </a:solidFill>
                <a:latin typeface="Times New Roman" pitchFamily="18" charset="0"/>
                <a:cs typeface="Times New Roman" pitchFamily="18" charset="0"/>
              </a:rPr>
              <a:t>Environmental </a:t>
            </a:r>
            <a:r>
              <a:rPr lang="en-US" sz="2400" dirty="0">
                <a:solidFill>
                  <a:schemeClr val="tx1"/>
                </a:solidFill>
                <a:latin typeface="Times New Roman" pitchFamily="18" charset="0"/>
                <a:cs typeface="Times New Roman" pitchFamily="18" charset="0"/>
              </a:rPr>
              <a:t>controls </a:t>
            </a:r>
            <a:r>
              <a:rPr lang="en-US" sz="2400" dirty="0" smtClean="0">
                <a:solidFill>
                  <a:schemeClr val="tx1"/>
                </a:solidFill>
                <a:latin typeface="Times New Roman" pitchFamily="18" charset="0"/>
                <a:cs typeface="Times New Roman" pitchFamily="18" charset="0"/>
              </a:rPr>
              <a:t>– depends on local laws</a:t>
            </a:r>
            <a:endParaRPr lang="en-US" sz="2400" dirty="0">
              <a:solidFill>
                <a:schemeClr val="tx1"/>
              </a:solidFill>
              <a:latin typeface="Times New Roman" pitchFamily="18" charset="0"/>
              <a:cs typeface="Times New Roman" pitchFamily="18" charset="0"/>
            </a:endParaRPr>
          </a:p>
          <a:p>
            <a:pPr algn="l"/>
            <a:endParaRPr lang="en-US" sz="800" dirty="0" smtClean="0">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Since mining </a:t>
            </a:r>
            <a:r>
              <a:rPr lang="en-US" sz="2400" dirty="0">
                <a:solidFill>
                  <a:schemeClr val="tx1"/>
                </a:solidFill>
                <a:latin typeface="Times New Roman" pitchFamily="18" charset="0"/>
                <a:cs typeface="Times New Roman" pitchFamily="18" charset="0"/>
              </a:rPr>
              <a:t>is a business </a:t>
            </a:r>
            <a:r>
              <a:rPr lang="en-US" sz="2400" dirty="0" smtClean="0">
                <a:solidFill>
                  <a:schemeClr val="tx1"/>
                </a:solidFill>
                <a:latin typeface="Times New Roman" pitchFamily="18" charset="0"/>
                <a:cs typeface="Times New Roman" pitchFamily="18" charset="0"/>
              </a:rPr>
              <a:t>venture, the mine owners are businessmen whose objective is to maximize profit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52477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295400"/>
            <a:ext cx="6400800" cy="3810000"/>
          </a:xfrm>
        </p:spPr>
        <p:txBody>
          <a:bodyPr>
            <a:normAutofit fontScale="92500" lnSpcReduction="10000"/>
          </a:bodyPr>
          <a:lstStyle/>
          <a:p>
            <a:pPr algn="l"/>
            <a:endParaRPr lang="en-US" sz="1100" dirty="0" smtClean="0">
              <a:solidFill>
                <a:schemeClr val="tx1"/>
              </a:solidFill>
              <a:latin typeface="Arial" pitchFamily="34" charset="0"/>
              <a:cs typeface="Arial" pitchFamily="34" charset="0"/>
            </a:endParaRPr>
          </a:p>
          <a:p>
            <a:pPr algn="l">
              <a:lnSpc>
                <a:spcPct val="150000"/>
              </a:lnSpc>
            </a:pPr>
            <a:r>
              <a:rPr lang="en-US" sz="2400" dirty="0" smtClean="0">
                <a:solidFill>
                  <a:schemeClr val="tx1"/>
                </a:solidFill>
                <a:latin typeface="Arial" pitchFamily="34" charset="0"/>
                <a:cs typeface="Arial" pitchFamily="34" charset="0"/>
              </a:rPr>
              <a:t>Mining Contribution to global </a:t>
            </a:r>
            <a:r>
              <a:rPr lang="en-US" sz="2400" dirty="0">
                <a:solidFill>
                  <a:schemeClr val="tx1"/>
                </a:solidFill>
                <a:latin typeface="Arial" pitchFamily="34" charset="0"/>
                <a:cs typeface="Arial" pitchFamily="34" charset="0"/>
              </a:rPr>
              <a:t>civilization and </a:t>
            </a:r>
            <a:r>
              <a:rPr lang="en-US" sz="2400" dirty="0" smtClean="0">
                <a:solidFill>
                  <a:schemeClr val="tx1"/>
                </a:solidFill>
                <a:latin typeface="Arial" pitchFamily="34" charset="0"/>
                <a:cs typeface="Arial" pitchFamily="34" charset="0"/>
              </a:rPr>
              <a:t>development</a:t>
            </a:r>
          </a:p>
          <a:p>
            <a:pPr marL="571500" indent="-571500" algn="l">
              <a:lnSpc>
                <a:spcPct val="150000"/>
              </a:lnSpc>
              <a:buFont typeface="Arial" pitchFamily="34" charset="0"/>
              <a:buChar char="•"/>
            </a:pPr>
            <a:r>
              <a:rPr lang="en-US" sz="2400" dirty="0" smtClean="0">
                <a:solidFill>
                  <a:schemeClr val="tx1"/>
                </a:solidFill>
                <a:latin typeface="Arial" pitchFamily="34" charset="0"/>
                <a:cs typeface="Arial" pitchFamily="34" charset="0"/>
              </a:rPr>
              <a:t>Early domestic and industrial tools</a:t>
            </a:r>
          </a:p>
          <a:p>
            <a:pPr marL="571500" indent="-571500" algn="l">
              <a:lnSpc>
                <a:spcPct val="150000"/>
              </a:lnSpc>
              <a:buFont typeface="Arial" pitchFamily="34" charset="0"/>
              <a:buChar char="•"/>
            </a:pPr>
            <a:r>
              <a:rPr lang="en-US" sz="2400" dirty="0" smtClean="0">
                <a:solidFill>
                  <a:schemeClr val="tx1"/>
                </a:solidFill>
                <a:latin typeface="Arial" pitchFamily="34" charset="0"/>
                <a:cs typeface="Arial" pitchFamily="34" charset="0"/>
              </a:rPr>
              <a:t>Equipment and ornaments</a:t>
            </a:r>
          </a:p>
          <a:p>
            <a:pPr marL="571500" indent="-571500" algn="l">
              <a:lnSpc>
                <a:spcPct val="150000"/>
              </a:lnSpc>
              <a:buFont typeface="Arial" pitchFamily="34" charset="0"/>
              <a:buChar char="•"/>
            </a:pPr>
            <a:r>
              <a:rPr lang="en-US" sz="2400" dirty="0" smtClean="0">
                <a:solidFill>
                  <a:schemeClr val="tx1"/>
                </a:solidFill>
                <a:latin typeface="Arial" pitchFamily="34" charset="0"/>
                <a:cs typeface="Arial" pitchFamily="34" charset="0"/>
              </a:rPr>
              <a:t>Building material</a:t>
            </a:r>
          </a:p>
          <a:p>
            <a:pPr marL="571500" indent="-571500" algn="l">
              <a:lnSpc>
                <a:spcPct val="150000"/>
              </a:lnSpc>
              <a:buFont typeface="Arial" pitchFamily="34" charset="0"/>
              <a:buChar char="•"/>
            </a:pPr>
            <a:r>
              <a:rPr lang="en-US" sz="2400" dirty="0" smtClean="0">
                <a:solidFill>
                  <a:schemeClr val="tx1"/>
                </a:solidFill>
                <a:latin typeface="Arial" pitchFamily="34" charset="0"/>
                <a:cs typeface="Arial" pitchFamily="34" charset="0"/>
              </a:rPr>
              <a:t>Economic development</a:t>
            </a:r>
          </a:p>
          <a:p>
            <a:pPr lvl="1" algn="l">
              <a:spcBef>
                <a:spcPts val="0"/>
              </a:spcBef>
            </a:pPr>
            <a:r>
              <a:rPr lang="en-US" sz="3400" dirty="0" smtClean="0">
                <a:solidFill>
                  <a:schemeClr val="tx1"/>
                </a:solidFill>
                <a:latin typeface="Arial" pitchFamily="34" charset="0"/>
                <a:cs typeface="Arial" pitchFamily="34" charset="0"/>
              </a:rPr>
              <a:t> </a:t>
            </a:r>
            <a:endParaRPr lang="en-US" sz="11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1385</Words>
  <Application>Microsoft Office PowerPoint</Application>
  <PresentationFormat>On-screen Show (4:3)</PresentationFormat>
  <Paragraphs>313</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CorelPHOTOPAINT.Image.13</vt:lpstr>
      <vt:lpstr>PowerPoint Presentation</vt:lpstr>
      <vt:lpstr>  COURSE GMM 2110 INTRODUCTION TO GEOLOGY, MINING &amp; METALLURGY   </vt:lpstr>
      <vt:lpstr>INTRODUCTION TO MINING           By   Dr. S. Kangwa University of Zambia School of Mines E-mail: sam.kangwa@unza.zm </vt:lpstr>
      <vt:lpstr>PowerPoint Presentation</vt:lpstr>
      <vt:lpstr> References </vt:lpstr>
      <vt:lpstr>PowerPoint Presentation</vt:lpstr>
      <vt:lpstr>PowerPoint Presentation</vt:lpstr>
      <vt:lpstr>PowerPoint Presentation</vt:lpstr>
      <vt:lpstr>PowerPoint Presentation</vt:lpstr>
      <vt:lpstr>Contribution</vt:lpstr>
      <vt:lpstr>Facet of the mining industry</vt:lpstr>
      <vt:lpstr>PESTLE Factors Affecting Mining</vt:lpstr>
      <vt:lpstr>Mining Evolution </vt:lpstr>
      <vt:lpstr>PowerPoint Presentation</vt:lpstr>
      <vt:lpstr>PowerPoint Presentation</vt:lpstr>
      <vt:lpstr>PowerPoint Presentation</vt:lpstr>
      <vt:lpstr>PowerPoint Presentation</vt:lpstr>
      <vt:lpstr>Definitions of common mining terms</vt:lpstr>
      <vt:lpstr>PowerPoint Presentation</vt:lpstr>
      <vt:lpstr>PowerPoint Presentation</vt:lpstr>
      <vt:lpstr>PowerPoint Presentation</vt:lpstr>
      <vt:lpstr>PowerPoint Presentation</vt:lpstr>
      <vt:lpstr>MINE LAYOUT</vt:lpstr>
      <vt:lpstr>MINE LAYOUT</vt:lpstr>
      <vt:lpstr>PowerPoint Presentation</vt:lpstr>
      <vt:lpstr> </vt:lpstr>
      <vt:lpstr> </vt:lpstr>
      <vt:lpstr>PowerPoint Presentation</vt:lpstr>
      <vt:lpstr>Mineral Resource Classification</vt:lpstr>
      <vt:lpstr>PowerPoint Presentation</vt:lpstr>
      <vt:lpstr>Resource into Reserves</vt:lpstr>
      <vt:lpstr>Ore Grade</vt:lpstr>
      <vt:lpstr>Ore Grade</vt:lpstr>
      <vt:lpstr>Reserve Estimates</vt:lpstr>
      <vt:lpstr>Estimation of reserves - Volume of ore body</vt:lpstr>
      <vt:lpstr>Computer Applications</vt:lpstr>
      <vt:lpstr>Volume of Ore Body</vt:lpstr>
      <vt:lpstr>Volume of Ore Body</vt:lpstr>
      <vt:lpstr>Tonnage</vt:lpstr>
      <vt:lpstr>Tutorial Questions</vt:lpstr>
      <vt:lpstr>PowerPoint Presentation</vt:lpstr>
      <vt:lpstr>PowerPoint Presentation</vt:lpstr>
      <vt:lpstr>PowerPoint Presentation</vt:lpstr>
      <vt:lpstr>Q7. Estimation of Profit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MIN 2019 INTRODUCTION TO MINING</dc:title>
  <dc:creator>kangwa</dc:creator>
  <cp:lastModifiedBy>kangwa</cp:lastModifiedBy>
  <cp:revision>113</cp:revision>
  <dcterms:created xsi:type="dcterms:W3CDTF">2015-10-19T07:46:20Z</dcterms:created>
  <dcterms:modified xsi:type="dcterms:W3CDTF">2023-05-09T09:14:30Z</dcterms:modified>
</cp:coreProperties>
</file>