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290" r:id="rId3"/>
    <p:sldId id="285" r:id="rId4"/>
    <p:sldId id="284" r:id="rId5"/>
    <p:sldId id="296" r:id="rId6"/>
    <p:sldId id="277" r:id="rId7"/>
    <p:sldId id="278" r:id="rId8"/>
    <p:sldId id="286" r:id="rId9"/>
    <p:sldId id="288" r:id="rId10"/>
    <p:sldId id="289" r:id="rId11"/>
    <p:sldId id="291" r:id="rId12"/>
    <p:sldId id="297" r:id="rId13"/>
    <p:sldId id="298" r:id="rId14"/>
    <p:sldId id="299" r:id="rId15"/>
    <p:sldId id="293" r:id="rId16"/>
    <p:sldId id="294" r:id="rId17"/>
    <p:sldId id="295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0BF3-6517-4539-B03B-0596F23771A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2BD8C-2634-44F9-A01D-B5612E087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5C5E-45E0-4638-B5E6-4AF438B0A11B}" type="datetime1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6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896A-E583-4711-937C-3C8E642F3A8B}" type="datetime1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CA1-C3FF-4566-B7A1-0C2D956EFE6C}" type="datetime1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C08-9093-424E-A165-8FCD6C65BF65}" type="datetime1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989D-4BD1-4759-B44B-CC93CA49FA5C}" type="datetime1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CF5-5032-478C-B629-1E57220CA0C7}" type="datetime1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778-6CBC-4291-AB21-48428EBAB606}" type="datetime1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B713-7C88-495D-8F73-AEF2743551FF}" type="datetime1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3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6777-6308-4F45-9F14-C9C66915FFB2}" type="datetime1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2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4861-F973-4384-ACDE-B1452F1DA7D6}" type="datetime1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88F1-894F-44AF-AB25-F911DC2AA2E4}" type="datetime1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5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C245-8929-4CDD-A191-79E254736A20}" type="datetime1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BEA4-35AC-4E48-BBFE-56545D2EA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3030"/>
            <a:ext cx="10515600" cy="7984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7182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minerals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8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far the most important groups are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silicates, carbonates, oxides </a:t>
            </a:r>
          </a:p>
          <a:p>
            <a:pPr>
              <a:spcAft>
                <a:spcPts val="80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Silicates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principal building blocks of silicates are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en-GB" sz="36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36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tetrahedra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There are numerous different ways to arrange the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tetrahedra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(show diagram from the book) </a:t>
            </a:r>
            <a:endParaRPr lang="en-GB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stage, I 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expect you to know all the different silicate types in detail. </a:t>
            </a:r>
            <a:endParaRPr lang="en-GB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arrangement of these </a:t>
            </a:r>
            <a:r>
              <a:rPr lang="en-GB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tetrahedra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well the chemical composition of the silicates as they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certain properties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580347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 way we arrange them we produce certain gaps between the </a:t>
            </a:r>
            <a:r>
              <a:rPr lang="en-GB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tetrahedra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allow the mineral to incorporate different cations. </a:t>
            </a:r>
            <a:endParaRPr lang="en-GB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“gaps” are called sites and are named differently. </a:t>
            </a:r>
          </a:p>
          <a:p>
            <a:endParaRPr lang="en-GB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 of the </a:t>
            </a:r>
            <a:r>
              <a:rPr lang="en-GB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tetrahedra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certain physical properties of the minerals. </a:t>
            </a:r>
            <a:endParaRPr lang="en-GB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331676"/>
            <a:ext cx="10515600" cy="239864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summary, we can say for a fact that, each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mineral is characterized by:</a:t>
            </a:r>
          </a:p>
          <a:p>
            <a:pPr lvl="1"/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composition</a:t>
            </a:r>
          </a:p>
          <a:p>
            <a:pPr lvl="1"/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crystal structure</a:t>
            </a:r>
          </a:p>
          <a:p>
            <a:pPr lvl="1"/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stability range (Pressure und Temperature)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79198" y="5224289"/>
            <a:ext cx="2157211" cy="741840"/>
          </a:xfrm>
        </p:spPr>
        <p:txBody>
          <a:bodyPr/>
          <a:lstStyle/>
          <a:p>
            <a:pPr algn="l"/>
            <a:r>
              <a:rPr lang="en-GB" sz="1800" b="1" dirty="0">
                <a:solidFill>
                  <a:schemeClr val="tx1"/>
                </a:solidFill>
              </a:rPr>
              <a:t>Graphite has a hexagonal structure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1" y="2635564"/>
            <a:ext cx="2403320" cy="180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94" y="2685663"/>
            <a:ext cx="2309104" cy="17552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05587" y="2730321"/>
            <a:ext cx="374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Diamond is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pure carbon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C,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as is graphite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5646" y="5198849"/>
            <a:ext cx="1926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Diamond has a dense, cubic structure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1" y="4553920"/>
            <a:ext cx="2403320" cy="2330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094" y="4543414"/>
            <a:ext cx="2309104" cy="2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8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mineralogy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r>
              <a:rPr lang="en-GB" sz="3900" b="1" dirty="0">
                <a:latin typeface="Arial" panose="020B0604020202020204" pitchFamily="34" charset="0"/>
                <a:cs typeface="Arial" panose="020B0604020202020204" pitchFamily="34" charset="0"/>
              </a:rPr>
              <a:t>of Minerals in </a:t>
            </a:r>
            <a:r>
              <a:rPr lang="en-GB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Silicates</a:t>
            </a:r>
            <a:endParaRPr lang="en-GB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Silicates are the most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rock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forming minerals on Earth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Silicates are composed of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combination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b="1" dirty="0"/>
              <a:t>SiO</a:t>
            </a:r>
            <a:r>
              <a:rPr lang="en-GB" sz="3200" b="1" baseline="30000" dirty="0"/>
              <a:t>4</a:t>
            </a:r>
            <a:endParaRPr lang="en-GB" sz="3200" dirty="0"/>
          </a:p>
          <a:p>
            <a:pPr marL="0" indent="0">
              <a:buNone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Tetrahedrons and 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Cations: </a:t>
            </a:r>
            <a:r>
              <a:rPr lang="en-GB" sz="3200" b="1" dirty="0" smtClean="0"/>
              <a:t>K</a:t>
            </a:r>
            <a:r>
              <a:rPr lang="en-GB" sz="3200" b="1" baseline="30000" dirty="0"/>
              <a:t>+</a:t>
            </a:r>
            <a:r>
              <a:rPr lang="en-GB" sz="3200" b="1" dirty="0"/>
              <a:t>, Na</a:t>
            </a:r>
            <a:r>
              <a:rPr lang="en-GB" sz="3200" b="1" baseline="30000" dirty="0"/>
              <a:t>+</a:t>
            </a:r>
            <a:r>
              <a:rPr lang="en-GB" sz="3200" b="1" dirty="0"/>
              <a:t>, Ca</a:t>
            </a:r>
            <a:r>
              <a:rPr lang="en-GB" sz="3200" b="1" baseline="30000" dirty="0"/>
              <a:t>2+</a:t>
            </a:r>
            <a:r>
              <a:rPr lang="en-GB" sz="3200" b="1" dirty="0"/>
              <a:t>, Mg</a:t>
            </a:r>
            <a:r>
              <a:rPr lang="en-GB" sz="3200" b="1" baseline="30000" dirty="0"/>
              <a:t>2+</a:t>
            </a:r>
            <a:r>
              <a:rPr lang="en-GB" sz="3200" b="1" dirty="0"/>
              <a:t>, Fe</a:t>
            </a:r>
            <a:r>
              <a:rPr lang="en-GB" sz="3200" b="1" baseline="30000" dirty="0"/>
              <a:t>2+</a:t>
            </a:r>
            <a:r>
              <a:rPr lang="en-GB" sz="3200" b="1" dirty="0"/>
              <a:t> or Al</a:t>
            </a:r>
            <a:r>
              <a:rPr lang="en-GB" sz="3200" b="1" baseline="30000" dirty="0"/>
              <a:t>3+</a:t>
            </a:r>
            <a:endParaRPr lang="en-GB" sz="3200" dirty="0"/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1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92" y="231820"/>
            <a:ext cx="9452020" cy="5945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2"/>
                </a:solidFill>
              </a:rPr>
              <a:t>The </a:t>
            </a:r>
            <a:r>
              <a:rPr lang="en-GB" sz="3600" b="1" dirty="0" smtClean="0">
                <a:solidFill>
                  <a:schemeClr val="accent2"/>
                </a:solidFill>
              </a:rPr>
              <a:t>SiO</a:t>
            </a:r>
            <a:r>
              <a:rPr lang="en-GB" sz="3600" b="1" baseline="30000" dirty="0" smtClean="0">
                <a:solidFill>
                  <a:schemeClr val="accent2"/>
                </a:solidFill>
              </a:rPr>
              <a:t>4 </a:t>
            </a:r>
            <a:r>
              <a:rPr lang="en-GB" sz="3600" b="1" dirty="0" smtClean="0">
                <a:solidFill>
                  <a:schemeClr val="accent2"/>
                </a:solidFill>
              </a:rPr>
              <a:t> </a:t>
            </a:r>
            <a:r>
              <a:rPr lang="en-GB" sz="3600" b="1" dirty="0">
                <a:solidFill>
                  <a:schemeClr val="accent2"/>
                </a:solidFill>
              </a:rPr>
              <a:t>Tetrahedrons</a:t>
            </a:r>
          </a:p>
          <a:p>
            <a:r>
              <a:rPr lang="en-GB" sz="3200" b="1" dirty="0"/>
              <a:t>Silicates are the most important rock </a:t>
            </a:r>
            <a:r>
              <a:rPr lang="en-GB" sz="3200" b="1" dirty="0" smtClean="0"/>
              <a:t>forming minerals </a:t>
            </a:r>
          </a:p>
          <a:p>
            <a:r>
              <a:rPr lang="en-GB" sz="3200" b="1" dirty="0" smtClean="0"/>
              <a:t>They </a:t>
            </a:r>
            <a:r>
              <a:rPr lang="en-GB" sz="3200" b="1" dirty="0"/>
              <a:t>are composed of a very </a:t>
            </a:r>
            <a:r>
              <a:rPr lang="en-GB" sz="3200" b="1" dirty="0" smtClean="0"/>
              <a:t>stable molecule </a:t>
            </a:r>
            <a:r>
              <a:rPr lang="en-GB" sz="3200" b="1" dirty="0"/>
              <a:t>made up of Silicon and Oxygen </a:t>
            </a:r>
            <a:r>
              <a:rPr lang="en-GB" sz="3200" b="1" dirty="0" smtClean="0"/>
              <a:t>atoms</a:t>
            </a:r>
            <a:endParaRPr lang="en-GB" sz="3200" b="1" dirty="0"/>
          </a:p>
          <a:p>
            <a:r>
              <a:rPr lang="en-GB" sz="3200" b="1" dirty="0"/>
              <a:t>Those form through covalent bonds a </a:t>
            </a:r>
            <a:r>
              <a:rPr lang="en-GB" sz="3200" b="1" dirty="0">
                <a:solidFill>
                  <a:schemeClr val="accent2"/>
                </a:solidFill>
              </a:rPr>
              <a:t>SiO</a:t>
            </a:r>
            <a:r>
              <a:rPr lang="en-GB" sz="3200" b="1" baseline="30000" dirty="0">
                <a:solidFill>
                  <a:schemeClr val="accent2"/>
                </a:solidFill>
              </a:rPr>
              <a:t>4 </a:t>
            </a:r>
            <a:r>
              <a:rPr lang="en-GB" sz="3200" b="1" dirty="0" smtClean="0"/>
              <a:t>tetrahedron</a:t>
            </a:r>
            <a:endParaRPr lang="en-GB" sz="3200" b="1" dirty="0"/>
          </a:p>
          <a:p>
            <a:r>
              <a:rPr lang="en-GB" sz="3200" b="1" dirty="0"/>
              <a:t>These </a:t>
            </a:r>
            <a:r>
              <a:rPr lang="en-GB" sz="3200" b="1" dirty="0" err="1"/>
              <a:t>tetrahedra</a:t>
            </a:r>
            <a:r>
              <a:rPr lang="en-GB" sz="3200" b="1" dirty="0"/>
              <a:t> can be combined in </a:t>
            </a:r>
            <a:r>
              <a:rPr lang="en-GB" sz="3200" b="1" dirty="0" smtClean="0"/>
              <a:t>multiple ways, e.g. </a:t>
            </a:r>
          </a:p>
          <a:p>
            <a:pPr lvl="1"/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arranged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sharing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oxygen atom or </a:t>
            </a:r>
            <a:endParaRPr lang="en-GB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adding different cations</a:t>
            </a:r>
            <a:endParaRPr lang="en-GB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633" y="231820"/>
            <a:ext cx="2500079" cy="58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273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silicates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15</a:t>
            </a:fld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8200" y="1386835"/>
            <a:ext cx="370806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Neso-silicate [SiO</a:t>
            </a:r>
            <a:r>
              <a:rPr kumimoji="0" lang="en-GB" alt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kumimoji="0" lang="en-GB" alt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</a:t>
            </a:r>
            <a:endParaRPr kumimoji="0" lang="en-GB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8" y="2187054"/>
            <a:ext cx="3832791" cy="34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787166" y="1116539"/>
            <a:ext cx="524170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Soro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-silicate </a:t>
            </a:r>
            <a:r>
              <a:rPr lang="en-GB" sz="2800" b="1" dirty="0" smtClean="0"/>
              <a:t>[</a:t>
            </a:r>
            <a:r>
              <a:rPr lang="en-GB" sz="2800" b="1" dirty="0"/>
              <a:t>Si</a:t>
            </a:r>
            <a:r>
              <a:rPr lang="en-GB" sz="2800" b="1" baseline="-25000" dirty="0"/>
              <a:t>2</a:t>
            </a:r>
            <a:r>
              <a:rPr lang="en-GB" sz="2800" b="1" dirty="0"/>
              <a:t>O</a:t>
            </a:r>
            <a:r>
              <a:rPr lang="en-GB" sz="2800" b="1" baseline="-25000" dirty="0"/>
              <a:t>7</a:t>
            </a:r>
            <a:r>
              <a:rPr lang="en-GB" sz="2800" b="1" dirty="0"/>
              <a:t>]</a:t>
            </a:r>
            <a:r>
              <a:rPr lang="en-GB" sz="2800" b="1" baseline="30000" dirty="0"/>
              <a:t>6-</a:t>
            </a:r>
            <a:r>
              <a:rPr lang="en-GB" sz="2800" b="1" dirty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06" y="2076602"/>
            <a:ext cx="2397788" cy="36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7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5806" y="1499582"/>
            <a:ext cx="2968849" cy="2789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806" y="298269"/>
            <a:ext cx="24449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cyclo</a:t>
            </a: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-silicate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325126"/>
            <a:ext cx="746223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Inosilicates, </a:t>
            </a: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Phyllo-silicate, Single Chain-silicate, Double chain-silicates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847084" y="1431564"/>
            <a:ext cx="4335553" cy="4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1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47020"/>
            <a:ext cx="476822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Tecto-silicate</a:t>
            </a:r>
            <a:r>
              <a:rPr lang="en-GB" sz="2800" b="1" dirty="0"/>
              <a:t>[Al</a:t>
            </a:r>
            <a:r>
              <a:rPr lang="en-GB" sz="2800" b="1" baseline="-25000" dirty="0"/>
              <a:t>x</a:t>
            </a:r>
            <a:r>
              <a:rPr lang="en-GB" sz="2800" b="1" dirty="0"/>
              <a:t>Si</a:t>
            </a:r>
            <a:r>
              <a:rPr lang="en-GB" sz="2800" b="1" baseline="-25000" dirty="0"/>
              <a:t>y</a:t>
            </a:r>
            <a:r>
              <a:rPr lang="en-GB" sz="2800" b="1" dirty="0"/>
              <a:t>O</a:t>
            </a:r>
            <a:r>
              <a:rPr lang="en-GB" sz="2800" b="1" baseline="-25000" dirty="0"/>
              <a:t>2</a:t>
            </a:r>
            <a:r>
              <a:rPr lang="en-GB" sz="2800" b="1" dirty="0"/>
              <a:t>(</a:t>
            </a:r>
            <a:r>
              <a:rPr lang="en-GB" sz="2800" b="1" dirty="0" err="1"/>
              <a:t>x+y</a:t>
            </a:r>
            <a:r>
              <a:rPr lang="en-GB" sz="2800" b="1" dirty="0"/>
              <a:t>)]</a:t>
            </a:r>
            <a:r>
              <a:rPr lang="en-GB" sz="2800" b="1" baseline="30000" dirty="0"/>
              <a:t>x-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0" y="1073776"/>
            <a:ext cx="3739770" cy="405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981259" y="347020"/>
            <a:ext cx="2601994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Phyllo-silicate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073776"/>
            <a:ext cx="4129960" cy="385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51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152"/>
            <a:ext cx="6602069" cy="4237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85" y="2345281"/>
            <a:ext cx="5341285" cy="38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1" y="266134"/>
            <a:ext cx="7107655" cy="46772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84395" y="26613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Quartz frequently forms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hexagonal prisms and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pyramids.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It is the hardest of the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most common minerals.</a:t>
            </a:r>
            <a:endParaRPr lang="en-GB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15" y="2045623"/>
            <a:ext cx="4328699" cy="28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83"/>
            <a:ext cx="10515600" cy="598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What is a mineral?</a:t>
            </a:r>
          </a:p>
          <a:p>
            <a:r>
              <a:rPr lang="en-GB" sz="3200" dirty="0"/>
              <a:t> </a:t>
            </a:r>
            <a:r>
              <a:rPr lang="en-GB" sz="3200" b="1" dirty="0"/>
              <a:t>A solid with a highly ordered atomic arrangement and a definite (but not necessarily fixed) homogenous chemical composition. </a:t>
            </a:r>
          </a:p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Internal structural framework of atoms/ions arranged in a regular repeating geometric pattern. -&gt; crystalline </a:t>
            </a:r>
            <a:endParaRPr lang="en-GB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Implies </a:t>
            </a: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the composition of a mineral can be expressed by a specific chemical formula. </a:t>
            </a:r>
          </a:p>
          <a:p>
            <a:pPr lvl="1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e.g Quartz Si:O 1:2-&gt; SiO2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8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9499" y="123202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</a:rPr>
              <a:t>Tecto-silicate</a:t>
            </a:r>
          </a:p>
          <a:p>
            <a:r>
              <a:rPr lang="en-GB" sz="2800" b="1" dirty="0">
                <a:latin typeface="Arial" panose="020B0604020202020204" pitchFamily="34" charset="0"/>
              </a:rPr>
              <a:t>Forms of Silica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</a:rPr>
              <a:t>Silica (SiO2) most</a:t>
            </a:r>
          </a:p>
          <a:p>
            <a:r>
              <a:rPr lang="en-GB" sz="2400" b="1" dirty="0">
                <a:latin typeface="Arial" panose="020B0604020202020204" pitchFamily="34" charset="0"/>
              </a:rPr>
              <a:t>commonly occurs as</a:t>
            </a:r>
          </a:p>
          <a:p>
            <a:r>
              <a:rPr lang="en-GB" sz="2400" b="1" dirty="0">
                <a:latin typeface="Arial" panose="020B0604020202020204" pitchFamily="34" charset="0"/>
              </a:rPr>
              <a:t>quartz.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</a:rPr>
              <a:t>It can however occur in</a:t>
            </a:r>
          </a:p>
          <a:p>
            <a:r>
              <a:rPr lang="en-GB" sz="2400" b="1" dirty="0" err="1">
                <a:latin typeface="Arial" panose="020B0604020202020204" pitchFamily="34" charset="0"/>
              </a:rPr>
              <a:t>microcrystaline</a:t>
            </a:r>
            <a:r>
              <a:rPr lang="en-GB" sz="2400" b="1" dirty="0">
                <a:latin typeface="Arial" panose="020B0604020202020204" pitchFamily="34" charset="0"/>
              </a:rPr>
              <a:t> </a:t>
            </a:r>
            <a:r>
              <a:rPr lang="en-GB" sz="2400" b="1" dirty="0" err="1" smtClean="0">
                <a:latin typeface="Arial" panose="020B0604020202020204" pitchFamily="34" charset="0"/>
              </a:rPr>
              <a:t>variaties</a:t>
            </a:r>
            <a:r>
              <a:rPr lang="en-GB" sz="2400" b="1" dirty="0" smtClean="0">
                <a:latin typeface="Arial" panose="020B0604020202020204" pitchFamily="34" charset="0"/>
              </a:rPr>
              <a:t>:</a:t>
            </a:r>
            <a:endParaRPr lang="en-GB" sz="24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</a:rPr>
              <a:t>Flint, </a:t>
            </a:r>
            <a:endParaRPr lang="en-GB" sz="2400" b="1" dirty="0" smtClean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Arial" panose="020B0604020202020204" pitchFamily="34" charset="0"/>
              </a:rPr>
              <a:t>Chert</a:t>
            </a:r>
            <a:r>
              <a:rPr lang="en-GB" sz="2400" b="1" dirty="0" smtClean="0">
                <a:latin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</a:rPr>
              <a:t>and </a:t>
            </a:r>
            <a:endParaRPr lang="en-GB" sz="2400" b="1" dirty="0" smtClean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</a:rPr>
              <a:t>Agate</a:t>
            </a:r>
            <a:endParaRPr lang="en-GB" sz="2400" b="1" dirty="0">
              <a:latin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</a:rPr>
              <a:t>forms, which form from</a:t>
            </a:r>
          </a:p>
          <a:p>
            <a:r>
              <a:rPr lang="en-GB" sz="2400" b="1" dirty="0">
                <a:latin typeface="Arial" panose="020B0604020202020204" pitchFamily="34" charset="0"/>
              </a:rPr>
              <a:t>low T fluids.</a:t>
            </a:r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30813"/>
            <a:ext cx="3200400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225" y="1738648"/>
            <a:ext cx="3954949" cy="2245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215" y="4098520"/>
            <a:ext cx="2976898" cy="22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7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397690"/>
            <a:ext cx="8126374" cy="5974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1" y="362284"/>
            <a:ext cx="3368762" cy="34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0" y="227191"/>
            <a:ext cx="9224838" cy="5193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53" y="5420194"/>
            <a:ext cx="3267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7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" y="112066"/>
            <a:ext cx="9607638" cy="60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79057"/>
            <a:ext cx="9299282" cy="62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6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" y="785610"/>
            <a:ext cx="7493457" cy="5477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98" y="785610"/>
            <a:ext cx="4412620" cy="3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3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04641"/>
            <a:ext cx="9472165" cy="4184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4288665"/>
            <a:ext cx="9478848" cy="8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2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6" y="111080"/>
            <a:ext cx="8718930" cy="5116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86234" y="901521"/>
            <a:ext cx="2913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</a:rPr>
              <a:t>Garnet is common in metamorphic rocks formed under </a:t>
            </a:r>
            <a:r>
              <a:rPr lang="en-GB" sz="2800" b="1" dirty="0" smtClean="0">
                <a:latin typeface="Arial" panose="020B0604020202020204" pitchFamily="34" charset="0"/>
              </a:rPr>
              <a:t>high pressure</a:t>
            </a:r>
            <a:r>
              <a:rPr lang="en-GB" sz="2800" b="1" dirty="0">
                <a:latin typeface="Arial" panose="020B0604020202020204" pitchFamily="34" charset="0"/>
              </a:rPr>
              <a:t>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1313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5162" y="0"/>
            <a:ext cx="109416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</a:rPr>
              <a:t>Non-</a:t>
            </a:r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silcate</a:t>
            </a: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</a:rPr>
              <a:t> 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Luckily there </a:t>
            </a:r>
            <a:r>
              <a:rPr lang="en-GB" sz="2800" b="1" dirty="0" smtClean="0">
                <a:latin typeface="Arial" panose="020B0604020202020204" pitchFamily="34" charset="0"/>
              </a:rPr>
              <a:t>aren’t that </a:t>
            </a:r>
            <a:r>
              <a:rPr lang="en-GB" sz="2800" b="1" dirty="0">
                <a:latin typeface="Arial" panose="020B0604020202020204" pitchFamily="34" charset="0"/>
              </a:rPr>
              <a:t>many which </a:t>
            </a:r>
            <a:r>
              <a:rPr lang="en-GB" sz="2800" b="1" dirty="0" smtClean="0">
                <a:latin typeface="Arial" panose="020B0604020202020204" pitchFamily="34" charset="0"/>
              </a:rPr>
              <a:t>are of </a:t>
            </a:r>
            <a:r>
              <a:rPr lang="en-GB" sz="2800" b="1" dirty="0">
                <a:latin typeface="Arial" panose="020B0604020202020204" pitchFamily="34" charset="0"/>
              </a:rPr>
              <a:t>importance. </a:t>
            </a:r>
            <a:endParaRPr lang="en-GB" sz="2800" b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</a:rPr>
              <a:t>But those </a:t>
            </a:r>
            <a:r>
              <a:rPr lang="en-GB" sz="2800" b="1" dirty="0">
                <a:latin typeface="Arial" panose="020B0604020202020204" pitchFamily="34" charset="0"/>
              </a:rPr>
              <a:t>few are </a:t>
            </a:r>
            <a:r>
              <a:rPr lang="en-GB" sz="2800" b="1" dirty="0" smtClean="0">
                <a:latin typeface="Arial" panose="020B0604020202020204" pitchFamily="34" charset="0"/>
              </a:rPr>
              <a:t>either Very common And </a:t>
            </a:r>
            <a:r>
              <a:rPr lang="en-GB" sz="2800" b="1" dirty="0">
                <a:latin typeface="Arial" panose="020B0604020202020204" pitchFamily="34" charset="0"/>
              </a:rPr>
              <a:t>play an </a:t>
            </a:r>
            <a:r>
              <a:rPr lang="en-GB" sz="2800" b="1" dirty="0" smtClean="0">
                <a:latin typeface="Arial" panose="020B0604020202020204" pitchFamily="34" charset="0"/>
              </a:rPr>
              <a:t>important role </a:t>
            </a:r>
            <a:r>
              <a:rPr lang="en-GB" sz="2800" b="1" dirty="0">
                <a:latin typeface="Arial" panose="020B0604020202020204" pitchFamily="34" charset="0"/>
              </a:rPr>
              <a:t>in </a:t>
            </a:r>
            <a:r>
              <a:rPr lang="en-GB" sz="2800" b="1" dirty="0" smtClean="0">
                <a:latin typeface="Arial" panose="020B0604020202020204" pitchFamily="34" charset="0"/>
              </a:rPr>
              <a:t>earth processes</a:t>
            </a:r>
            <a:endParaRPr lang="en-GB" sz="2800" b="1" dirty="0">
              <a:latin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Are an important </a:t>
            </a:r>
            <a:r>
              <a:rPr lang="en-GB" sz="2800" b="1" dirty="0" smtClean="0">
                <a:latin typeface="Arial" panose="020B0604020202020204" pitchFamily="34" charset="0"/>
              </a:rPr>
              <a:t>for economic reasons</a:t>
            </a:r>
            <a:endParaRPr lang="en-GB" sz="28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</a:rPr>
              <a:t>most important ones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Carbonates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Arial" panose="020B0604020202020204" pitchFamily="34" charset="0"/>
              </a:rPr>
              <a:t>Sulfates</a:t>
            </a:r>
            <a:endParaRPr lang="en-GB" sz="28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Oxides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Fluorides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Arial" panose="020B0604020202020204" pitchFamily="34" charset="0"/>
              </a:rPr>
              <a:t>Sulfides</a:t>
            </a:r>
            <a:endParaRPr lang="en-GB" sz="28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Phosphates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</a:rPr>
              <a:t>Native minerals (elements)</a:t>
            </a:r>
          </a:p>
          <a:p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</a:rPr>
              <a:t>economic 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reasons.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75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5442" cy="3335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59" y="3410410"/>
            <a:ext cx="3884993" cy="3057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252" y="3410409"/>
            <a:ext cx="4333974" cy="30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Most minerals </a:t>
            </a:r>
            <a:r>
              <a:rPr lang="en-GB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however, </a:t>
            </a: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are solid solutions: </a:t>
            </a:r>
            <a:endParaRPr lang="en-GB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omposition </a:t>
            </a: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can vary in certain limits: e.g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Olivine 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(</a:t>
            </a:r>
            <a:r>
              <a:rPr lang="en-GB" sz="32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Fe,Mg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):</a:t>
            </a:r>
            <a:r>
              <a:rPr lang="en-GB" sz="32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Si:O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 2:1:4  (</a:t>
            </a:r>
            <a:r>
              <a:rPr lang="en-GB" sz="32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Mg,Fe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2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SiO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4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endParaRPr lang="en-GB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but 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can be anything between the two end-members </a:t>
            </a:r>
            <a:endParaRPr lang="en-GB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Forsterite</a:t>
            </a:r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Mg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2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SiO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4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 and </a:t>
            </a:r>
            <a:endParaRPr lang="en-GB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Fayalite</a:t>
            </a:r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Fe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2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SiO</a:t>
            </a:r>
            <a:r>
              <a:rPr lang="en-GB" sz="1800" b="1" dirty="0">
                <a:solidFill>
                  <a:srgbClr val="00B050"/>
                </a:solidFill>
                <a:latin typeface="Calibri" panose="020F0502020204030204" pitchFamily="34" charset="0"/>
              </a:rPr>
              <a:t>4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. </a:t>
            </a:r>
            <a:endParaRPr lang="en-GB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 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this case we have a complete solid solution between Fe and Mg. </a:t>
            </a:r>
            <a:endParaRPr lang="en-GB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hand, other minerals show immiscibility (e.g. solvus) at certain conditions e. g. </a:t>
            </a:r>
          </a:p>
          <a:p>
            <a:pPr marL="742950" lvl="1" indent="-285750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CaMgSi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Mg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we have a solid solution between two types but not the third one</a:t>
            </a:r>
            <a:endParaRPr lang="en-GB" dirty="0">
              <a:latin typeface="Cambria" panose="02040503050406030204" pitchFamily="18" charset="0"/>
            </a:endParaRPr>
          </a:p>
          <a:p>
            <a:pPr lvl="1"/>
            <a:endParaRPr lang="en-GB" sz="32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20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7936"/>
            <a:ext cx="10432294" cy="63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4" y="3992"/>
            <a:ext cx="9277307" cy="64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110358"/>
            <a:ext cx="10261273" cy="62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56" y="20180"/>
            <a:ext cx="7868992" cy="671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10" y="20180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Cleavage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4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9"/>
            <a:ext cx="10515600" cy="6048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we learn about minerals? 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Minerals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blocks of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Minerals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record the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and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rock, </a:t>
            </a:r>
          </a:p>
          <a:p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type, composition and shape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define the rock type-&gt; Geology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3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366"/>
            <a:ext cx="10515600" cy="5790597"/>
          </a:xfrm>
        </p:spPr>
        <p:txBody>
          <a:bodyPr/>
          <a:lstStyle/>
          <a:p>
            <a:r>
              <a:rPr lang="en-GB" sz="3200" b="1" dirty="0"/>
              <a:t>Mineral </a:t>
            </a:r>
            <a:r>
              <a:rPr lang="en-GB" sz="3200" b="1" dirty="0">
                <a:solidFill>
                  <a:srgbClr val="FF0000"/>
                </a:solidFill>
              </a:rPr>
              <a:t>chemistry </a:t>
            </a:r>
            <a:r>
              <a:rPr lang="en-GB" sz="3200" b="1" dirty="0"/>
              <a:t>defines the chemical composition of a rocks-&gt; </a:t>
            </a:r>
            <a:r>
              <a:rPr lang="en-GB" sz="3200" b="1" dirty="0">
                <a:solidFill>
                  <a:srgbClr val="FF0000"/>
                </a:solidFill>
              </a:rPr>
              <a:t>Geochemistry</a:t>
            </a:r>
            <a:r>
              <a:rPr lang="en-GB" sz="3200" b="1" dirty="0"/>
              <a:t> </a:t>
            </a:r>
          </a:p>
          <a:p>
            <a:r>
              <a:rPr lang="en-GB" sz="3200" b="1" dirty="0"/>
              <a:t>Mineral properties define the </a:t>
            </a:r>
            <a:r>
              <a:rPr lang="en-GB" sz="3200" b="1" dirty="0">
                <a:solidFill>
                  <a:srgbClr val="FF0000"/>
                </a:solidFill>
              </a:rPr>
              <a:t>physical</a:t>
            </a:r>
            <a:r>
              <a:rPr lang="en-GB" sz="3200" b="1" dirty="0"/>
              <a:t> properties of rocks-&gt; </a:t>
            </a:r>
            <a:r>
              <a:rPr lang="en-GB" sz="3200" b="1" dirty="0">
                <a:solidFill>
                  <a:srgbClr val="FF0000"/>
                </a:solidFill>
              </a:rPr>
              <a:t>Geophysical/rheology </a:t>
            </a:r>
          </a:p>
          <a:p>
            <a:r>
              <a:rPr lang="en-GB" sz="3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two rocks can have the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chemical composition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have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names 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(differences in grain size and how the grains are arranged)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1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941"/>
            <a:ext cx="10515600" cy="595802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Fusibility</a:t>
            </a:r>
            <a:r>
              <a:rPr lang="en-GB" sz="3200" b="1" dirty="0"/>
              <a:t> of minerals control the </a:t>
            </a:r>
            <a:r>
              <a:rPr lang="en-GB" sz="3200" b="1" dirty="0">
                <a:solidFill>
                  <a:srgbClr val="CC3399"/>
                </a:solidFill>
              </a:rPr>
              <a:t>composition of a melt </a:t>
            </a:r>
            <a:r>
              <a:rPr lang="en-GB" sz="3200" b="1" dirty="0"/>
              <a:t>derived from a rock-&gt;igneous petrology </a:t>
            </a:r>
          </a:p>
          <a:p>
            <a:r>
              <a:rPr lang="en-GB" sz="3200" b="1" dirty="0" smtClean="0"/>
              <a:t>Minerals </a:t>
            </a:r>
            <a:r>
              <a:rPr lang="en-GB" sz="3200" b="1" dirty="0"/>
              <a:t>react to changing </a:t>
            </a:r>
            <a:r>
              <a:rPr lang="en-GB" sz="3200" b="1" dirty="0" err="1">
                <a:solidFill>
                  <a:srgbClr val="CC3399"/>
                </a:solidFill>
              </a:rPr>
              <a:t>P,T</a:t>
            </a:r>
            <a:r>
              <a:rPr lang="en-GB" sz="3200" b="1" dirty="0">
                <a:solidFill>
                  <a:srgbClr val="CC3399"/>
                </a:solidFill>
              </a:rPr>
              <a:t> </a:t>
            </a:r>
            <a:r>
              <a:rPr lang="en-GB" sz="3200" b="1" dirty="0"/>
              <a:t>conditions-&gt; </a:t>
            </a:r>
            <a:r>
              <a:rPr lang="en-GB" sz="3200" b="1" dirty="0">
                <a:solidFill>
                  <a:srgbClr val="CC3399"/>
                </a:solidFill>
              </a:rPr>
              <a:t>metamorphic petrology </a:t>
            </a:r>
          </a:p>
          <a:p>
            <a:r>
              <a:rPr lang="en-GB" sz="3200" b="1" dirty="0" smtClean="0"/>
              <a:t>Minerals </a:t>
            </a:r>
            <a:r>
              <a:rPr lang="en-GB" sz="3200" b="1" dirty="0"/>
              <a:t>control </a:t>
            </a:r>
            <a:r>
              <a:rPr lang="en-GB" sz="3200" b="1" dirty="0" smtClean="0"/>
              <a:t>the </a:t>
            </a:r>
            <a:r>
              <a:rPr lang="en-GB" sz="3200" b="1" dirty="0"/>
              <a:t>composition of </a:t>
            </a:r>
            <a:r>
              <a:rPr lang="en-GB" sz="3200" b="1" dirty="0">
                <a:solidFill>
                  <a:srgbClr val="CC3399"/>
                </a:solidFill>
              </a:rPr>
              <a:t>seawater</a:t>
            </a:r>
            <a:r>
              <a:rPr lang="en-GB" sz="3200" b="1" dirty="0"/>
              <a:t> through weathering </a:t>
            </a:r>
            <a:r>
              <a:rPr lang="en-GB" sz="3200" b="1" dirty="0" smtClean="0"/>
              <a:t> </a:t>
            </a:r>
            <a:r>
              <a:rPr lang="en-GB" sz="3200" b="1" dirty="0"/>
              <a:t>input in the ocean, </a:t>
            </a:r>
            <a:r>
              <a:rPr lang="en-GB" sz="3200" b="1" dirty="0" smtClean="0"/>
              <a:t>also from </a:t>
            </a:r>
            <a:r>
              <a:rPr lang="en-GB" sz="3200" b="1" dirty="0" smtClean="0">
                <a:solidFill>
                  <a:srgbClr val="C00000"/>
                </a:solidFill>
              </a:rPr>
              <a:t>alteration of oceanic crust 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3200" b="1" dirty="0"/>
              <a:t>So essentially minerals control </a:t>
            </a:r>
            <a:r>
              <a:rPr lang="en-GB" sz="3200" b="1" dirty="0">
                <a:solidFill>
                  <a:srgbClr val="C00000"/>
                </a:solidFill>
              </a:rPr>
              <a:t>everything</a:t>
            </a:r>
            <a:r>
              <a:rPr lang="en-GB" sz="3200" b="1" dirty="0"/>
              <a:t>, and </a:t>
            </a:r>
            <a:endParaRPr lang="en-GB" sz="3200" b="1" dirty="0" smtClean="0"/>
          </a:p>
          <a:p>
            <a:r>
              <a:rPr lang="en-GB" sz="3200" b="1" dirty="0" smtClean="0"/>
              <a:t>Without </a:t>
            </a:r>
            <a:r>
              <a:rPr lang="en-GB" sz="3200" b="1" dirty="0"/>
              <a:t>a solid understanding of minerals it is impossible to understand </a:t>
            </a:r>
            <a:r>
              <a:rPr lang="en-GB" sz="3200" b="1" dirty="0">
                <a:solidFill>
                  <a:srgbClr val="C00000"/>
                </a:solidFill>
              </a:rPr>
              <a:t>earth processes</a:t>
            </a:r>
            <a:r>
              <a:rPr lang="en-GB" sz="3200" b="1" dirty="0"/>
              <a:t>. </a:t>
            </a:r>
            <a:endParaRPr lang="en-GB" sz="3200" b="1" dirty="0" smtClean="0"/>
          </a:p>
          <a:p>
            <a:endParaRPr lang="en-GB" sz="3200" b="1" dirty="0"/>
          </a:p>
          <a:p>
            <a:r>
              <a:rPr lang="en-GB" sz="3200" b="1" dirty="0" smtClean="0">
                <a:solidFill>
                  <a:srgbClr val="FF0000"/>
                </a:solidFill>
              </a:rPr>
              <a:t>Bad news:</a:t>
            </a:r>
            <a:r>
              <a:rPr lang="en-GB" sz="3200" b="1" dirty="0" smtClean="0"/>
              <a:t> </a:t>
            </a:r>
          </a:p>
          <a:p>
            <a:pPr lvl="1"/>
            <a:r>
              <a:rPr lang="en-GB" sz="2800" b="1" dirty="0" smtClean="0"/>
              <a:t>there are about 4000 </a:t>
            </a:r>
            <a:r>
              <a:rPr lang="en-GB" sz="2800" b="1" dirty="0"/>
              <a:t>different minerals, </a:t>
            </a:r>
            <a:endParaRPr lang="en-GB" sz="2800" b="1" dirty="0" smtClean="0"/>
          </a:p>
          <a:p>
            <a:r>
              <a:rPr lang="en-GB" sz="3200" b="1" dirty="0" smtClean="0">
                <a:solidFill>
                  <a:srgbClr val="FF0000"/>
                </a:solidFill>
              </a:rPr>
              <a:t>Good news:</a:t>
            </a:r>
          </a:p>
          <a:p>
            <a:pPr lvl="1"/>
            <a:r>
              <a:rPr lang="en-GB" sz="2800" b="1" dirty="0" smtClean="0"/>
              <a:t>most </a:t>
            </a:r>
            <a:r>
              <a:rPr lang="en-GB" sz="2800" b="1" dirty="0"/>
              <a:t>rocks of the accessible earth are &gt;95% made up by </a:t>
            </a:r>
            <a:r>
              <a:rPr lang="en-GB" sz="2800" b="1" dirty="0" smtClean="0"/>
              <a:t>only a </a:t>
            </a:r>
            <a:r>
              <a:rPr lang="en-GB" sz="2800" b="1" dirty="0"/>
              <a:t>two handfuls of minerals. </a:t>
            </a:r>
          </a:p>
        </p:txBody>
      </p:sp>
    </p:spTree>
    <p:extLst>
      <p:ext uri="{BB962C8B-B14F-4D97-AF65-F5344CB8AC3E}">
        <p14:creationId xmlns:p14="http://schemas.microsoft.com/office/powerpoint/2010/main" val="38723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2460" y="200218"/>
            <a:ext cx="1134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</a:rPr>
              <a:t> </a:t>
            </a:r>
            <a:endParaRPr lang="en-GB" dirty="0"/>
          </a:p>
        </p:txBody>
      </p:sp>
      <p:pic>
        <p:nvPicPr>
          <p:cNvPr id="8" name="Picture 2" descr="Image result for solv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7" y="158647"/>
            <a:ext cx="9246757" cy="59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BEA4-35AC-4E48-BBFE-56545D2EAB43}" type="slidenum">
              <a:rPr lang="en-GB" smtClean="0"/>
              <a:t>9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7969" y="0"/>
            <a:ext cx="10264462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minerals: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different ways to describe types of minerals.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common way is to describe them based on their anionic groups: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Oxides (O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sulfides (S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sulfates SO</a:t>
            </a:r>
            <a:r>
              <a:rPr lang="pt-BR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silicates (SiO</a:t>
            </a:r>
            <a:r>
              <a:rPr lang="pt-BR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halites (F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,Br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,Cl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carbonates (CO</a:t>
            </a:r>
            <a:r>
              <a:rPr lang="pt-BR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)etc…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868</Words>
  <Application>Microsoft Office PowerPoint</Application>
  <PresentationFormat>Widescreen</PresentationFormat>
  <Paragraphs>156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Times New Roman</vt:lpstr>
      <vt:lpstr>Office Theme</vt:lpstr>
      <vt:lpstr>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 mineralogy</vt:lpstr>
      <vt:lpstr>PowerPoint Presentation</vt:lpstr>
      <vt:lpstr>Structure of silicates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GGY 2001</dc:title>
  <dc:creator>Sakwiba Musiwa</dc:creator>
  <cp:lastModifiedBy>Sakwiba Musiwa</cp:lastModifiedBy>
  <cp:revision>150</cp:revision>
  <dcterms:created xsi:type="dcterms:W3CDTF">2021-02-02T09:03:28Z</dcterms:created>
  <dcterms:modified xsi:type="dcterms:W3CDTF">2021-04-12T19:06:02Z</dcterms:modified>
</cp:coreProperties>
</file>