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2" r:id="rId2"/>
    <p:sldId id="290" r:id="rId3"/>
    <p:sldId id="263" r:id="rId4"/>
    <p:sldId id="264" r:id="rId5"/>
    <p:sldId id="270" r:id="rId6"/>
    <p:sldId id="267" r:id="rId7"/>
    <p:sldId id="265" r:id="rId8"/>
    <p:sldId id="266" r:id="rId9"/>
    <p:sldId id="268" r:id="rId10"/>
    <p:sldId id="271" r:id="rId11"/>
    <p:sldId id="281" r:id="rId12"/>
    <p:sldId id="282" r:id="rId13"/>
    <p:sldId id="283" r:id="rId14"/>
    <p:sldId id="273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70BF3-6517-4539-B03B-0596F23771A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BD8C-2634-44F9-A01D-B5612E0870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293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05C5E-45E0-4638-B5E6-4AF438B0A11B}" type="datetime1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6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0896A-E583-4711-937C-3C8E642F3A8B}" type="datetime1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2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40CA1-C3FF-4566-B7A1-0C2D956EFE6C}" type="datetime1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74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6C08-9093-424E-A165-8FCD6C65BF65}" type="datetime1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53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989D-4BD1-4759-B44B-CC93CA49FA5C}" type="datetime1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248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9CF5-5032-478C-B629-1E57220CA0C7}" type="datetime1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62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9778-6CBC-4291-AB21-48428EBAB606}" type="datetime1">
              <a:rPr lang="en-GB" smtClean="0"/>
              <a:t>12/04/2021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20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B713-7C88-495D-8F73-AEF2743551FF}" type="datetime1">
              <a:rPr lang="en-GB" smtClean="0"/>
              <a:t>12/04/2021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33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6777-6308-4F45-9F14-C9C66915FFB2}" type="datetime1">
              <a:rPr lang="en-GB" smtClean="0"/>
              <a:t>12/04/2021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427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B4861-F973-4384-ACDE-B1452F1DA7D6}" type="datetime1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82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988F1-894F-44AF-AB25-F911DC2AA2E4}" type="datetime1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65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DC245-8929-4CDD-A191-79E254736A20}" type="datetime1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1BEA4-35AC-4E48-BBFE-56545D2EA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82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56858"/>
          </a:xfrm>
        </p:spPr>
        <p:txBody>
          <a:bodyPr>
            <a:noAutofit/>
          </a:bodyPr>
          <a:lstStyle/>
          <a:p>
            <a:pPr algn="ctr"/>
            <a:r>
              <a:rPr lang="en-GB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1</a:t>
            </a:r>
            <a:endParaRPr lang="en-GB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098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Broad geological time scale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10</a:t>
            </a:fld>
            <a:endParaRPr lang="en-GB"/>
          </a:p>
        </p:txBody>
      </p:sp>
      <p:pic>
        <p:nvPicPr>
          <p:cNvPr id="6" name="Picture 2" descr="Image with no descrip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63" y="2705135"/>
            <a:ext cx="11641473" cy="182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8629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changing (evolving) earth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As already seen, the </a:t>
            </a:r>
            <a:r>
              <a:rPr lang="en-GB" sz="3200" b="1" dirty="0"/>
              <a:t>Sun and its family of planets formed when a cloud of dust and gas condensed </a:t>
            </a:r>
            <a:r>
              <a:rPr lang="en-GB" sz="3200" b="1" dirty="0" smtClean="0"/>
              <a:t>about 4.5 </a:t>
            </a:r>
            <a:r>
              <a:rPr lang="en-GB" sz="3200" b="1" dirty="0"/>
              <a:t>billion years ago. </a:t>
            </a:r>
            <a:endParaRPr lang="en-GB" sz="3200" b="1" dirty="0" smtClean="0"/>
          </a:p>
          <a:p>
            <a:r>
              <a:rPr lang="en-GB" sz="3200" b="1" dirty="0" smtClean="0"/>
              <a:t>Several </a:t>
            </a:r>
            <a:r>
              <a:rPr lang="en-GB" sz="3200" b="1" dirty="0"/>
              <a:t>hundred million years after the Earth took form, an outer crust developed. </a:t>
            </a:r>
            <a:endParaRPr lang="en-GB" sz="3200" b="1" dirty="0" smtClean="0"/>
          </a:p>
          <a:p>
            <a:r>
              <a:rPr lang="en-GB" sz="3200" b="1" dirty="0" smtClean="0"/>
              <a:t>But </a:t>
            </a:r>
            <a:r>
              <a:rPr lang="en-GB" sz="3200" b="1" dirty="0"/>
              <a:t>these surface rocks are no longer available for study: they have disappeared into the interior of our dynamic planet. </a:t>
            </a:r>
            <a:endParaRPr lang="en-GB" sz="3200" b="1" dirty="0" smtClean="0"/>
          </a:p>
          <a:p>
            <a:r>
              <a:rPr lang="en-GB" sz="3200" b="1" dirty="0" smtClean="0"/>
              <a:t>Our </a:t>
            </a:r>
            <a:r>
              <a:rPr lang="en-GB" sz="3200" b="1" dirty="0"/>
              <a:t>only clues to how the Earth formed come from meteorites and the Moon because both formed simultaneously with the planets.</a:t>
            </a:r>
          </a:p>
          <a:p>
            <a:endParaRPr lang="en-GB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241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3306"/>
            <a:ext cx="10515600" cy="678064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changing (evolving) </a:t>
            </a:r>
            <a:r>
              <a:rPr lang="en-GB" sz="3600" b="1" dirty="0" smtClean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earth, conti……</a:t>
            </a:r>
            <a:endParaRPr lang="en-GB" sz="3600" dirty="0">
              <a:solidFill>
                <a:srgbClr val="CC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r>
              <a:rPr lang="en-GB" sz="3200" b="1" dirty="0"/>
              <a:t>As the Earth started to grow, </a:t>
            </a:r>
            <a:r>
              <a:rPr lang="en-GB" sz="3200" b="1" dirty="0" smtClean="0"/>
              <a:t>the </a:t>
            </a:r>
            <a:r>
              <a:rPr lang="en-GB" sz="3200" b="1" dirty="0"/>
              <a:t>heavy iron sank to the </a:t>
            </a:r>
            <a:r>
              <a:rPr lang="en-GB" sz="3200" b="1" dirty="0" smtClean="0"/>
              <a:t>centre, </a:t>
            </a:r>
            <a:r>
              <a:rPr lang="en-GB" sz="3200" b="1" dirty="0"/>
              <a:t>and the lighter silicates rose to the surface. </a:t>
            </a:r>
            <a:endParaRPr lang="en-GB" sz="3200" b="1" dirty="0" smtClean="0"/>
          </a:p>
          <a:p>
            <a:r>
              <a:rPr lang="en-GB" sz="3200" b="1" dirty="0" smtClean="0"/>
              <a:t>Heat </a:t>
            </a:r>
            <a:r>
              <a:rPr lang="en-GB" sz="3200" b="1" dirty="0"/>
              <a:t>generated from impacts of other bodies kept the early Earth molten. </a:t>
            </a:r>
            <a:endParaRPr lang="en-GB" sz="3200" b="1" dirty="0" smtClean="0"/>
          </a:p>
          <a:p>
            <a:r>
              <a:rPr lang="en-GB" sz="3200" b="1" dirty="0" smtClean="0"/>
              <a:t>It is believed that, </a:t>
            </a:r>
            <a:r>
              <a:rPr lang="en-GB" sz="3200" b="1" dirty="0"/>
              <a:t>the planet’s entire outer layer may have been liquid, an idea that came from studying the Moon. </a:t>
            </a:r>
            <a:endParaRPr lang="en-GB" sz="3200" b="1" dirty="0" smtClean="0"/>
          </a:p>
          <a:p>
            <a:r>
              <a:rPr lang="en-GB" sz="3200" b="1" dirty="0" smtClean="0"/>
              <a:t>Rocks </a:t>
            </a:r>
            <a:r>
              <a:rPr lang="en-GB" sz="3200" b="1" dirty="0"/>
              <a:t>of the lunar highlands are believed to have solidified from a similar ocean of molten rock, or magma. </a:t>
            </a:r>
            <a:endParaRPr lang="en-GB" sz="3200" b="1" dirty="0" smtClean="0"/>
          </a:p>
          <a:p>
            <a:r>
              <a:rPr lang="en-GB" sz="3200" b="1" dirty="0" smtClean="0"/>
              <a:t>Unlike </a:t>
            </a:r>
            <a:r>
              <a:rPr lang="en-GB" sz="3200" b="1" dirty="0"/>
              <a:t>the Earth, the Moon is geologically inactive; thus, the cold, solid crust of its magma ocean still exists.</a:t>
            </a:r>
          </a:p>
          <a:p>
            <a:endParaRPr lang="en-GB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470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0638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changing (evolving) earth, conti……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/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242424"/>
                </a:solidFill>
                <a:latin typeface="GT Sectra"/>
              </a:rPr>
              <a:t>The most important clues about the early stages of the solar system come from </a:t>
            </a:r>
            <a:r>
              <a:rPr lang="en-US" altLang="en-US" sz="3200" b="1" dirty="0">
                <a:solidFill>
                  <a:srgbClr val="242424"/>
                </a:solidFill>
                <a:latin typeface="GT Sectra"/>
              </a:rPr>
              <a:t>meteorites</a:t>
            </a:r>
            <a:r>
              <a:rPr lang="en-US" altLang="en-US" sz="3200" b="1" dirty="0" smtClean="0">
                <a:solidFill>
                  <a:srgbClr val="242424"/>
                </a:solidFill>
                <a:latin typeface="GT Sectra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200" b="1" dirty="0">
              <a:solidFill>
                <a:srgbClr val="000000"/>
              </a:solidFill>
              <a:latin typeface="sofia-pro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242424"/>
                </a:solidFill>
                <a:latin typeface="sofia-pro"/>
              </a:rPr>
              <a:t>Some are older than the formation of the Earth. </a:t>
            </a:r>
            <a:endParaRPr lang="en-US" altLang="en-US" sz="3200" dirty="0" smtClean="0">
              <a:solidFill>
                <a:srgbClr val="242424"/>
              </a:solidFill>
              <a:latin typeface="sofia-pro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3200" dirty="0">
              <a:solidFill>
                <a:srgbClr val="242424"/>
              </a:solidFill>
              <a:latin typeface="sofia-pro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242424"/>
                </a:solidFill>
                <a:latin typeface="sofia-pro"/>
              </a:rPr>
              <a:t>They </a:t>
            </a:r>
            <a:r>
              <a:rPr lang="en-US" altLang="en-US" sz="3200" dirty="0">
                <a:solidFill>
                  <a:srgbClr val="242424"/>
                </a:solidFill>
                <a:latin typeface="sofia-pro"/>
              </a:rPr>
              <a:t>reveal how smaller bodies coalesced to form planets, and how our own planet developed after it had formed. </a:t>
            </a:r>
            <a:endParaRPr lang="en-US" altLang="en-US" sz="3200" dirty="0">
              <a:solidFill>
                <a:srgbClr val="000000"/>
              </a:solidFill>
              <a:latin typeface="sofia-pro"/>
            </a:endParaRP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265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14</a:t>
            </a:fld>
            <a:endParaRPr lang="en-GB"/>
          </a:p>
        </p:txBody>
      </p:sp>
      <p:sp>
        <p:nvSpPr>
          <p:cNvPr id="7" name="AutoShape 2" descr="Graphic depicting the early composition of the Earth: the planet's entire outer layer may have been molten."/>
          <p:cNvSpPr>
            <a:spLocks noChangeAspect="1" noChangeArrowheads="1"/>
          </p:cNvSpPr>
          <p:nvPr/>
        </p:nvSpPr>
        <p:spPr bwMode="auto">
          <a:xfrm>
            <a:off x="144463" y="-3651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37" y="667666"/>
            <a:ext cx="5941202" cy="502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262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8941"/>
            <a:ext cx="10515600" cy="637504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3200" b="1" dirty="0">
                <a:solidFill>
                  <a:srgbClr val="CC3399"/>
                </a:solidFill>
              </a:rPr>
              <a:t>What is the </a:t>
            </a:r>
            <a:r>
              <a:rPr lang="en-GB" sz="3200" b="1" dirty="0" smtClean="0">
                <a:solidFill>
                  <a:srgbClr val="CC3399"/>
                </a:solidFill>
              </a:rPr>
              <a:t>Earth made of?</a:t>
            </a:r>
          </a:p>
          <a:p>
            <a:r>
              <a:rPr lang="en-GB" sz="3500" b="1" dirty="0"/>
              <a:t>The great bulk of our planet is composed </a:t>
            </a:r>
            <a:r>
              <a:rPr lang="en-GB" sz="3500" b="1" dirty="0" smtClean="0"/>
              <a:t>of: </a:t>
            </a:r>
          </a:p>
          <a:p>
            <a:pPr lvl="1"/>
            <a:r>
              <a:rPr lang="en-GB" sz="2800" b="1" dirty="0" smtClean="0"/>
              <a:t>oxygen</a:t>
            </a:r>
            <a:r>
              <a:rPr lang="en-GB" sz="2800" b="1" dirty="0"/>
              <a:t>, </a:t>
            </a:r>
            <a:endParaRPr lang="en-GB" sz="2800" b="1" dirty="0" smtClean="0"/>
          </a:p>
          <a:p>
            <a:pPr lvl="1"/>
            <a:r>
              <a:rPr lang="en-GB" sz="2800" b="1" dirty="0" smtClean="0"/>
              <a:t>iron</a:t>
            </a:r>
            <a:r>
              <a:rPr lang="en-GB" sz="2800" b="1" dirty="0"/>
              <a:t>, </a:t>
            </a:r>
            <a:endParaRPr lang="en-GB" sz="2800" b="1" dirty="0" smtClean="0"/>
          </a:p>
          <a:p>
            <a:pPr lvl="1"/>
            <a:r>
              <a:rPr lang="en-GB" sz="2800" b="1" dirty="0" smtClean="0"/>
              <a:t>silicon</a:t>
            </a:r>
            <a:r>
              <a:rPr lang="en-GB" sz="2800" b="1" dirty="0"/>
              <a:t>, and </a:t>
            </a:r>
            <a:endParaRPr lang="en-GB" sz="2800" b="1" dirty="0" smtClean="0"/>
          </a:p>
          <a:p>
            <a:pPr lvl="1"/>
            <a:r>
              <a:rPr lang="en-GB" sz="2800" b="1" dirty="0" smtClean="0"/>
              <a:t>magnesium</a:t>
            </a:r>
            <a:r>
              <a:rPr lang="en-GB" sz="2800" b="1" dirty="0"/>
              <a:t>. </a:t>
            </a:r>
            <a:endParaRPr lang="en-GB" sz="2800" b="1" dirty="0" smtClean="0"/>
          </a:p>
          <a:p>
            <a:r>
              <a:rPr lang="en-GB" sz="3200" b="1" dirty="0" smtClean="0"/>
              <a:t>Since </a:t>
            </a:r>
            <a:r>
              <a:rPr lang="en-GB" sz="3200" b="1" dirty="0"/>
              <a:t>the Earth formed relatively close to the Sun by the aggregation of smaller solid bodies, it is a rocky, solid planet whose atmosphere formed later. </a:t>
            </a:r>
            <a:endParaRPr lang="en-GB" sz="3200" b="1" dirty="0" smtClean="0"/>
          </a:p>
          <a:p>
            <a:r>
              <a:rPr lang="en-US" sz="3200" b="1" dirty="0" smtClean="0"/>
              <a:t>These elements and others form the minerals that form the rocks that the Earth is made of.</a:t>
            </a:r>
            <a:endParaRPr lang="en-GB" sz="3200" b="1" dirty="0" smtClean="0"/>
          </a:p>
          <a:p>
            <a:r>
              <a:rPr lang="en-GB" sz="3200" b="1" dirty="0" smtClean="0"/>
              <a:t>The </a:t>
            </a:r>
            <a:r>
              <a:rPr lang="en-GB" sz="3200" b="1" dirty="0"/>
              <a:t>more remote, giant gas planets, from Jupiter to Neptune, formed predominantly from the lighter, more volatile elements, like hydrogen and helium.</a:t>
            </a:r>
          </a:p>
          <a:p>
            <a:endParaRPr lang="en-GB" b="1" dirty="0">
              <a:solidFill>
                <a:srgbClr val="CC3399"/>
              </a:solidFill>
            </a:endParaRP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307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879"/>
            <a:ext cx="10515600" cy="450761"/>
          </a:xfrm>
        </p:spPr>
        <p:txBody>
          <a:bodyPr>
            <a:noAutofit/>
          </a:bodyPr>
          <a:lstStyle/>
          <a:p>
            <a:r>
              <a:rPr lang="en-GB" sz="3600" b="1" dirty="0" smtClean="0"/>
              <a:t>Chemical composition of the Earth</a:t>
            </a:r>
            <a:endParaRPr lang="en-GB" sz="36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12113" y="927280"/>
            <a:ext cx="6234674" cy="524968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36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3639"/>
            <a:ext cx="10515600" cy="5713324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geology</a:t>
            </a:r>
            <a:r>
              <a:rPr lang="en-GB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ctr">
              <a:buNone/>
            </a:pPr>
            <a:endParaRPr lang="en-GB" sz="3600" b="1" dirty="0"/>
          </a:p>
          <a:p>
            <a:r>
              <a:rPr lang="en-US" sz="3200" b="1" dirty="0"/>
              <a:t>The study of the Earth</a:t>
            </a:r>
          </a:p>
          <a:p>
            <a:r>
              <a:rPr lang="en-US" sz="3200" b="1" dirty="0"/>
              <a:t>Geo – Earth</a:t>
            </a:r>
          </a:p>
          <a:p>
            <a:r>
              <a:rPr lang="en-GB" sz="3200" b="1" dirty="0"/>
              <a:t>More detail : An Earth science concerned with the solid Earth; </a:t>
            </a:r>
          </a:p>
          <a:p>
            <a:pPr lvl="1"/>
            <a:r>
              <a:rPr lang="en-GB" sz="3200" b="1" dirty="0"/>
              <a:t>the rocks of which it is composed, </a:t>
            </a:r>
          </a:p>
          <a:p>
            <a:pPr lvl="1"/>
            <a:r>
              <a:rPr lang="en-GB" sz="3200" b="1" dirty="0"/>
              <a:t>and the processes by which they form and change over time.</a:t>
            </a:r>
            <a:endParaRPr lang="en-GB" sz="3200" b="1" dirty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99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924" y="366042"/>
            <a:ext cx="10515600" cy="43336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Earth – origin and evolution</a:t>
            </a:r>
            <a:endParaRPr lang="en-GB" sz="4000" b="1" dirty="0">
              <a:solidFill>
                <a:srgbClr val="CC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1" dirty="0"/>
              <a:t>How Did the Earth Form?</a:t>
            </a:r>
          </a:p>
          <a:p>
            <a:r>
              <a:rPr lang="en-US" sz="3200" b="1" dirty="0" smtClean="0"/>
              <a:t>Let’s start with the </a:t>
            </a:r>
            <a:r>
              <a:rPr lang="en-US" sz="3200" b="1" dirty="0" smtClean="0">
                <a:solidFill>
                  <a:srgbClr val="FF0000"/>
                </a:solidFill>
              </a:rPr>
              <a:t>Solar</a:t>
            </a:r>
            <a:r>
              <a:rPr lang="en-US" sz="3200" b="1" dirty="0" smtClean="0"/>
              <a:t> System</a:t>
            </a:r>
          </a:p>
          <a:p>
            <a:pPr lvl="1"/>
            <a:r>
              <a:rPr lang="en-GB" sz="2800" b="1" dirty="0" smtClean="0"/>
              <a:t>Composed </a:t>
            </a:r>
            <a:r>
              <a:rPr lang="en-GB" sz="2800" b="1" dirty="0"/>
              <a:t>of a set of radically different types of planets and moons— </a:t>
            </a:r>
            <a:endParaRPr lang="en-GB" sz="2800" b="1" dirty="0" smtClean="0"/>
          </a:p>
          <a:p>
            <a:pPr lvl="1"/>
            <a:r>
              <a:rPr lang="en-GB" sz="2800" b="1" dirty="0" smtClean="0"/>
              <a:t>from </a:t>
            </a:r>
            <a:r>
              <a:rPr lang="en-GB" sz="2800" b="1" dirty="0"/>
              <a:t>the gas giants Jupiter, Saturn, Uranus, and Neptune to the rocky inner planets. </a:t>
            </a:r>
            <a:endParaRPr lang="en-GB" sz="2800" b="1" dirty="0" smtClean="0"/>
          </a:p>
          <a:p>
            <a:pPr lvl="1"/>
            <a:r>
              <a:rPr lang="en-GB" sz="2800" b="1" dirty="0" smtClean="0"/>
              <a:t>Centuries </a:t>
            </a:r>
            <a:r>
              <a:rPr lang="en-GB" sz="2800" b="1" dirty="0"/>
              <a:t>of studying Earth, its </a:t>
            </a:r>
            <a:r>
              <a:rPr lang="en-GB" sz="2800" b="1" dirty="0" smtClean="0"/>
              <a:t>neighbouring </a:t>
            </a:r>
            <a:r>
              <a:rPr lang="en-GB" sz="2800" b="1" dirty="0"/>
              <a:t>planets, and meteorites have enabled the development of models of the birth of the Solar System. </a:t>
            </a:r>
            <a:endParaRPr lang="en-GB" sz="2800" b="1" dirty="0" smtClean="0"/>
          </a:p>
          <a:p>
            <a:pPr lvl="1"/>
            <a:endParaRPr lang="en-GB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888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548"/>
            <a:ext cx="10515600" cy="639427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Earth – origin and </a:t>
            </a:r>
            <a:r>
              <a:rPr lang="en-US" sz="3600" b="1" dirty="0" smtClean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evolution, conti…..</a:t>
            </a:r>
            <a:endParaRPr lang="en-GB" sz="3600" dirty="0">
              <a:solidFill>
                <a:srgbClr val="CC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92500"/>
          </a:bodyPr>
          <a:lstStyle/>
          <a:p>
            <a:pPr lvl="1"/>
            <a:r>
              <a:rPr lang="en-GB" sz="3200" b="1" dirty="0" smtClean="0"/>
              <a:t>Generally </a:t>
            </a:r>
            <a:r>
              <a:rPr lang="en-GB" sz="3200" b="1" dirty="0"/>
              <a:t>agreed that the Sun and planets all coalesced out of the same nebular cloud, </a:t>
            </a:r>
            <a:endParaRPr lang="en-GB" sz="3200" b="1" dirty="0" smtClean="0"/>
          </a:p>
          <a:p>
            <a:pPr lvl="1"/>
            <a:r>
              <a:rPr lang="en-GB" sz="3200" b="1" dirty="0" smtClean="0"/>
              <a:t>But little </a:t>
            </a:r>
            <a:r>
              <a:rPr lang="en-GB" sz="3200" b="1" dirty="0"/>
              <a:t>is known about how Earth obtained its particular chemical composition, </a:t>
            </a:r>
            <a:endParaRPr lang="en-GB" sz="3200" b="1" dirty="0" smtClean="0"/>
          </a:p>
          <a:p>
            <a:pPr lvl="1"/>
            <a:r>
              <a:rPr lang="en-GB" sz="3200" b="1" dirty="0" smtClean="0"/>
              <a:t>Or </a:t>
            </a:r>
            <a:r>
              <a:rPr lang="en-GB" sz="3200" b="1" dirty="0"/>
              <a:t>why the other planets ended up so different from Earth and from each </a:t>
            </a:r>
            <a:r>
              <a:rPr lang="en-GB" sz="3200" b="1" dirty="0" smtClean="0"/>
              <a:t>other, e.g.</a:t>
            </a:r>
          </a:p>
          <a:p>
            <a:pPr lvl="2"/>
            <a:r>
              <a:rPr lang="en-GB" sz="3200" b="1" dirty="0" smtClean="0">
                <a:solidFill>
                  <a:srgbClr val="009900"/>
                </a:solidFill>
              </a:rPr>
              <a:t>why </a:t>
            </a:r>
            <a:r>
              <a:rPr lang="en-GB" sz="3200" b="1" dirty="0">
                <a:solidFill>
                  <a:srgbClr val="009900"/>
                </a:solidFill>
              </a:rPr>
              <a:t>has Earth, unlike every other </a:t>
            </a:r>
            <a:r>
              <a:rPr lang="en-GB" sz="3200" b="1" dirty="0" smtClean="0">
                <a:solidFill>
                  <a:srgbClr val="009900"/>
                </a:solidFill>
              </a:rPr>
              <a:t>planets, </a:t>
            </a:r>
            <a:r>
              <a:rPr lang="en-GB" sz="3200" b="1" dirty="0">
                <a:solidFill>
                  <a:srgbClr val="009900"/>
                </a:solidFill>
              </a:rPr>
              <a:t>retained the unique properties—such as the presence of water—that </a:t>
            </a:r>
            <a:r>
              <a:rPr lang="en-GB" sz="3200" b="1" dirty="0" smtClean="0">
                <a:solidFill>
                  <a:srgbClr val="009900"/>
                </a:solidFill>
              </a:rPr>
              <a:t>allows </a:t>
            </a:r>
            <a:r>
              <a:rPr lang="en-GB" sz="3200" b="1" dirty="0">
                <a:solidFill>
                  <a:srgbClr val="009900"/>
                </a:solidFill>
              </a:rPr>
              <a:t>it to support life? </a:t>
            </a:r>
          </a:p>
          <a:p>
            <a:pPr lvl="1"/>
            <a:r>
              <a:rPr lang="en-GB" sz="3200" b="1" dirty="0"/>
              <a:t>New measurements of Solar System bodies and extrasolar planets and objects, will further advance understanding of the origin of Earth and the Solar System</a:t>
            </a:r>
            <a:r>
              <a:rPr lang="en-GB" sz="3200" b="1" dirty="0" smtClean="0"/>
              <a:t>.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50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5</a:t>
            </a:fld>
            <a:endParaRPr lang="en-GB"/>
          </a:p>
        </p:txBody>
      </p:sp>
      <p:pic>
        <p:nvPicPr>
          <p:cNvPr id="1026" name="Picture 2" descr="https://upload.wikimedia.org/wikipedia/commons/thumb/6/64/Solar-System.pdf/page1-900px-Solar-System.pd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47" y="916147"/>
            <a:ext cx="11654354" cy="4415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84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18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Earth – origin and evolution, conti…..</a:t>
            </a:r>
            <a:endParaRPr lang="en-GB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9403"/>
            <a:ext cx="10515600" cy="4837560"/>
          </a:xfrm>
        </p:spPr>
        <p:txBody>
          <a:bodyPr/>
          <a:lstStyle/>
          <a:p>
            <a:r>
              <a:rPr lang="en-US" sz="3200" b="1" dirty="0"/>
              <a:t>The Earth</a:t>
            </a:r>
          </a:p>
          <a:p>
            <a:pPr lvl="1"/>
            <a:r>
              <a:rPr lang="en-GB" sz="3200" b="1" dirty="0" smtClean="0"/>
              <a:t>Along </a:t>
            </a:r>
            <a:r>
              <a:rPr lang="en-GB" sz="3200" b="1" dirty="0"/>
              <a:t>with the other planets, is believed to have been </a:t>
            </a:r>
            <a:r>
              <a:rPr lang="en-GB" sz="3200" b="1" dirty="0" smtClean="0"/>
              <a:t>formed </a:t>
            </a:r>
            <a:r>
              <a:rPr lang="en-GB" sz="3200" b="1" dirty="0"/>
              <a:t>4.5 billion years ago </a:t>
            </a:r>
          </a:p>
          <a:p>
            <a:pPr lvl="1"/>
            <a:r>
              <a:rPr lang="en-GB" sz="3200" b="1" dirty="0" smtClean="0"/>
              <a:t>As </a:t>
            </a:r>
            <a:r>
              <a:rPr lang="en-GB" sz="3200" b="1" dirty="0"/>
              <a:t>a solidified cloud of dust and gases left over from the creation of the Sun </a:t>
            </a:r>
          </a:p>
          <a:p>
            <a:pPr lvl="1"/>
            <a:r>
              <a:rPr lang="en-GB" sz="3200" b="1" dirty="0"/>
              <a:t>For perhaps 500 million years, the interior of Earth stayed solid and relatively cool, perhaps 1,100°C</a:t>
            </a:r>
            <a:r>
              <a:rPr lang="en-US" sz="3200" b="1" dirty="0"/>
              <a:t> </a:t>
            </a:r>
            <a:endParaRPr lang="en-GB" sz="3200" b="1" dirty="0"/>
          </a:p>
          <a:p>
            <a:endParaRPr lang="en-GB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69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288"/>
            <a:ext cx="10515600" cy="58791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Earth – origin and evolution, conti…..</a:t>
            </a:r>
            <a:endParaRPr lang="en-GB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0200"/>
            <a:ext cx="10515600" cy="5616150"/>
          </a:xfrm>
        </p:spPr>
        <p:txBody>
          <a:bodyPr>
            <a:noAutofit/>
          </a:bodyPr>
          <a:lstStyle/>
          <a:p>
            <a:pPr lvl="1"/>
            <a:r>
              <a:rPr lang="en-GB" sz="3200" b="1" dirty="0"/>
              <a:t>The first 500 million years of Earth’s existence, known as the Hadean </a:t>
            </a:r>
            <a:r>
              <a:rPr lang="en-GB" sz="3200" b="1" dirty="0" smtClean="0"/>
              <a:t>Eon. </a:t>
            </a:r>
          </a:p>
          <a:p>
            <a:pPr lvl="1"/>
            <a:r>
              <a:rPr lang="en-GB" sz="3200" b="1" dirty="0" smtClean="0"/>
              <a:t>It is </a:t>
            </a:r>
            <a:r>
              <a:rPr lang="en-GB" sz="3200" b="1" dirty="0"/>
              <a:t>a critical missing link in understanding how the planet’s atmosphere, oceans, and differentiated layers of core, mantle, and outer crust </a:t>
            </a:r>
            <a:r>
              <a:rPr lang="en-GB" sz="3200" b="1" dirty="0" smtClean="0"/>
              <a:t>developed. </a:t>
            </a:r>
          </a:p>
          <a:p>
            <a:pPr lvl="1"/>
            <a:r>
              <a:rPr lang="en-GB" sz="3200" b="1" dirty="0" smtClean="0"/>
              <a:t>Scientists </a:t>
            </a:r>
            <a:r>
              <a:rPr lang="en-GB" sz="3200" b="1" dirty="0"/>
              <a:t>have almost no idea how fast the surface environment </a:t>
            </a:r>
            <a:r>
              <a:rPr lang="en-GB" sz="3200" b="1" dirty="0" smtClean="0"/>
              <a:t>evolved</a:t>
            </a:r>
          </a:p>
          <a:p>
            <a:pPr lvl="1"/>
            <a:r>
              <a:rPr lang="en-GB" sz="3200" b="1" dirty="0" smtClean="0"/>
              <a:t> How </a:t>
            </a:r>
            <a:r>
              <a:rPr lang="en-GB" sz="3200" b="1" dirty="0"/>
              <a:t>the transition took place, or </a:t>
            </a:r>
            <a:endParaRPr lang="en-GB" sz="3200" b="1" dirty="0" smtClean="0"/>
          </a:p>
          <a:p>
            <a:pPr lvl="1"/>
            <a:r>
              <a:rPr lang="en-GB" sz="3200" b="1" dirty="0" smtClean="0"/>
              <a:t>when </a:t>
            </a:r>
            <a:r>
              <a:rPr lang="en-GB" sz="3200" b="1" dirty="0"/>
              <a:t>conditions became hospitable enough to support life. </a:t>
            </a:r>
            <a:endParaRPr lang="en-GB" sz="32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891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0638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Earth – origin and evolution, conti…..</a:t>
            </a:r>
            <a:endParaRPr lang="en-GB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1377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en-GB" sz="3200" b="1" dirty="0"/>
              <a:t>Some </a:t>
            </a:r>
            <a:r>
              <a:rPr lang="en-GB" sz="3200" b="1" dirty="0" smtClean="0"/>
              <a:t>clues are </a:t>
            </a:r>
            <a:r>
              <a:rPr lang="en-GB" sz="3200" b="1" dirty="0"/>
              <a:t>deduced from Earth’s oldest minerals (zircons), </a:t>
            </a:r>
          </a:p>
          <a:p>
            <a:pPr lvl="1"/>
            <a:r>
              <a:rPr lang="en-GB" sz="3200" b="1" dirty="0"/>
              <a:t>as well as from Earth’s Moon and other planets. </a:t>
            </a:r>
          </a:p>
          <a:p>
            <a:pPr lvl="1"/>
            <a:r>
              <a:rPr lang="en-GB" sz="3200" b="1" dirty="0"/>
              <a:t>These are allowing a clearer picture of the </a:t>
            </a:r>
            <a:r>
              <a:rPr lang="en-GB" sz="3200" b="1" dirty="0" err="1"/>
              <a:t>Hadean</a:t>
            </a:r>
            <a:r>
              <a:rPr lang="en-GB" sz="3200" b="1" dirty="0"/>
              <a:t> Eon to gradually emerge. </a:t>
            </a:r>
          </a:p>
          <a:p>
            <a:pPr marL="685800" lvl="2">
              <a:spcBef>
                <a:spcPts val="1000"/>
              </a:spcBef>
            </a:pPr>
            <a:r>
              <a:rPr lang="en-GB" sz="3200" b="1" dirty="0" smtClean="0"/>
              <a:t>The </a:t>
            </a:r>
            <a:r>
              <a:rPr lang="en-GB" sz="3200" b="1" dirty="0"/>
              <a:t>future is certain to provide additional breakthroughs. </a:t>
            </a:r>
            <a:endParaRPr lang="en-GB" sz="3200" b="1" dirty="0" smtClean="0"/>
          </a:p>
          <a:p>
            <a:endParaRPr lang="en-GB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82108"/>
            <a:ext cx="2743200" cy="365125"/>
          </a:xfrm>
        </p:spPr>
        <p:txBody>
          <a:bodyPr/>
          <a:lstStyle/>
          <a:p>
            <a:fld id="{6011BEA4-35AC-4E48-BBFE-56545D2EAB4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082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Earth – origin and evolution, conti…..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lvl="2">
              <a:spcBef>
                <a:spcPts val="1000"/>
              </a:spcBef>
            </a:pPr>
            <a:r>
              <a:rPr lang="en-GB" sz="3200" b="1" dirty="0"/>
              <a:t>The amount of information that can be extracted from even the tiniest samples of old rocks and minerals is increasing rapidly, and </a:t>
            </a:r>
          </a:p>
          <a:p>
            <a:pPr marL="685800" lvl="2">
              <a:spcBef>
                <a:spcPts val="1000"/>
              </a:spcBef>
            </a:pPr>
            <a:r>
              <a:rPr lang="en-GB" sz="3200" b="1" dirty="0"/>
              <a:t>with concerted effort, it is expected that many more ancient rocks and mineral samples will be found. </a:t>
            </a:r>
          </a:p>
          <a:p>
            <a:endParaRPr lang="en-GB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1BEA4-35AC-4E48-BBFE-56545D2EAB4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262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</TotalTime>
  <Words>840</Words>
  <Application>Microsoft Office PowerPoint</Application>
  <PresentationFormat>Widescreen</PresentationFormat>
  <Paragraphs>83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GT Sectra</vt:lpstr>
      <vt:lpstr>sofia-pro</vt:lpstr>
      <vt:lpstr>Office Theme</vt:lpstr>
      <vt:lpstr>Lesson 1</vt:lpstr>
      <vt:lpstr>PowerPoint Presentation</vt:lpstr>
      <vt:lpstr>The Earth – origin and evolution</vt:lpstr>
      <vt:lpstr>The Earth – origin and evolution, conti…..</vt:lpstr>
      <vt:lpstr>PowerPoint Presentation</vt:lpstr>
      <vt:lpstr>The Earth – origin and evolution, conti…..</vt:lpstr>
      <vt:lpstr>The Earth – origin and evolution, conti…..</vt:lpstr>
      <vt:lpstr>The Earth – origin and evolution, conti…..</vt:lpstr>
      <vt:lpstr>The Earth – origin and evolution, conti…..</vt:lpstr>
      <vt:lpstr>PowerPoint Presentation</vt:lpstr>
      <vt:lpstr>The changing (evolving) earth</vt:lpstr>
      <vt:lpstr>The changing (evolving) earth, conti……</vt:lpstr>
      <vt:lpstr>The changing (evolving) earth, conti……</vt:lpstr>
      <vt:lpstr>PowerPoint Presentation</vt:lpstr>
      <vt:lpstr>PowerPoint Presentation</vt:lpstr>
      <vt:lpstr>Chemical composition of the Earth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GGY 2001</dc:title>
  <dc:creator>Sakwiba Musiwa</dc:creator>
  <cp:lastModifiedBy>Sakwiba Musiwa</cp:lastModifiedBy>
  <cp:revision>97</cp:revision>
  <dcterms:created xsi:type="dcterms:W3CDTF">2021-02-02T09:03:28Z</dcterms:created>
  <dcterms:modified xsi:type="dcterms:W3CDTF">2021-04-12T08:28:24Z</dcterms:modified>
</cp:coreProperties>
</file>