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589E-6A31-406C-8DAD-569B136EF69B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73A12-5A9F-415F-9132-18795C77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6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3A12-5A9F-415F-9132-18795C77FF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3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192-D598-47F3-B180-E8BCDF1D7560}" type="datetime1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0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E094-13E3-4D78-9951-AC5E227E879D}" type="datetime1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0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095A-4592-4093-B9E8-E3E5DCB6B5AA}" type="datetime1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4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A9-8925-4213-855F-0D343C3EFE95}" type="datetime1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8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32AA-E502-4D1B-BFC6-7F45EC9932F8}" type="datetime1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410C-9BCA-449D-A6E1-5C9ABFAD86F2}" type="datetime1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8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4F52-6AB2-4B8B-88FB-520E65A20B9B}" type="datetime1">
              <a:rPr lang="en-GB" smtClean="0"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6E08-FC0A-4831-BA56-84AC40958494}" type="datetime1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A79C-2E8E-408E-973E-95F1309FC55A}" type="datetime1">
              <a:rPr lang="en-GB" smtClean="0"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3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2F34-713A-4097-8294-866DEFBE1906}" type="datetime1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B8E-8067-435B-8EE8-2776DFC21134}" type="datetime1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0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4D84-3DAD-4943-A28A-7B63E473D118}" type="datetime1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7CA8-B5F8-4C60-8787-632020FB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1" y="336751"/>
            <a:ext cx="9144000" cy="65492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Lesson 5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Principles of Plate Tectonics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4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10"/>
            <a:ext cx="10515600" cy="6061053"/>
          </a:xfrm>
        </p:spPr>
        <p:txBody>
          <a:bodyPr/>
          <a:lstStyle/>
          <a:p>
            <a:pPr marL="0" indent="0">
              <a:buNone/>
            </a:pPr>
            <a:r>
              <a:rPr lang="en-GB" sz="3200" b="1" smtClean="0">
                <a:solidFill>
                  <a:srgbClr val="FF0000"/>
                </a:solidFill>
              </a:rPr>
              <a:t>Convergent Boundary/subduction zone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29" y="696185"/>
            <a:ext cx="7018986" cy="46695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651" y="5078832"/>
            <a:ext cx="11093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When both are continental plates, the plates push against each other, creating mountain ranges </a:t>
            </a:r>
          </a:p>
        </p:txBody>
      </p:sp>
    </p:spTree>
    <p:extLst>
      <p:ext uri="{BB962C8B-B14F-4D97-AF65-F5344CB8AC3E}">
        <p14:creationId xmlns:p14="http://schemas.microsoft.com/office/powerpoint/2010/main" val="149765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761"/>
            <a:ext cx="10515600" cy="57262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800" b="1" dirty="0">
                <a:solidFill>
                  <a:srgbClr val="FF0000"/>
                </a:solidFill>
              </a:rPr>
              <a:t>Divergent Boundary 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sz="4000" b="1" dirty="0"/>
              <a:t>Plates separate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3600" b="1" dirty="0" smtClean="0"/>
          </a:p>
          <a:p>
            <a:r>
              <a:rPr lang="en-GB" sz="3600" b="1" dirty="0" smtClean="0"/>
              <a:t>New </a:t>
            </a:r>
            <a:r>
              <a:rPr lang="en-GB" sz="3600" b="1" dirty="0"/>
              <a:t>crust is formed at Divergent </a:t>
            </a:r>
            <a:r>
              <a:rPr lang="en-GB" sz="3600" b="1" dirty="0" smtClean="0"/>
              <a:t>Boundaries 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51" y="1401315"/>
            <a:ext cx="6988838" cy="41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68"/>
            <a:ext cx="10515600" cy="6035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Transform Boundary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Plates </a:t>
            </a:r>
            <a:r>
              <a:rPr lang="en-GB" b="1" dirty="0"/>
              <a:t>slide past one another horizontally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20" y="590483"/>
            <a:ext cx="4836780" cy="47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124"/>
            <a:ext cx="10515600" cy="6040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What happens when earthquakes happen in the ocean? </a:t>
            </a:r>
          </a:p>
          <a:p>
            <a:r>
              <a:rPr lang="en-GB" dirty="0" smtClean="0"/>
              <a:t>TSUNAMI </a:t>
            </a:r>
            <a:r>
              <a:rPr lang="en-GB" dirty="0"/>
              <a:t>wave that brings lots of water to the continents and causes major flooding! </a:t>
            </a:r>
            <a:endParaRPr lang="en-GB" dirty="0" smtClean="0"/>
          </a:p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</a:rPr>
              <a:t>Subduction Zone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One </a:t>
            </a:r>
            <a:r>
              <a:rPr lang="en-GB" b="1" dirty="0"/>
              <a:t>plate slides under another </a:t>
            </a:r>
          </a:p>
          <a:p>
            <a:r>
              <a:rPr lang="en-GB" b="1" dirty="0" smtClean="0"/>
              <a:t>Oceanic </a:t>
            </a:r>
            <a:r>
              <a:rPr lang="en-GB" b="1" dirty="0"/>
              <a:t>trench forms at the subduction </a:t>
            </a:r>
            <a:r>
              <a:rPr lang="en-GB" b="1" dirty="0" smtClean="0"/>
              <a:t>zone </a:t>
            </a:r>
          </a:p>
          <a:p>
            <a:r>
              <a:rPr lang="en-GB" b="1" dirty="0" smtClean="0"/>
              <a:t>Volcanoes </a:t>
            </a:r>
            <a:r>
              <a:rPr lang="en-GB" b="1" dirty="0"/>
              <a:t>may form along this type of </a:t>
            </a:r>
            <a:r>
              <a:rPr lang="en-GB" b="1" dirty="0" smtClean="0"/>
              <a:t>boundary 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99" y="1428908"/>
            <a:ext cx="6920365" cy="32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276"/>
            <a:ext cx="10515600" cy="5674687"/>
          </a:xfrm>
        </p:spPr>
        <p:txBody>
          <a:bodyPr>
            <a:normAutofit/>
          </a:bodyPr>
          <a:lstStyle/>
          <a:p>
            <a:r>
              <a:rPr lang="en-GB" dirty="0"/>
              <a:t>Driving force of Plate tectonics: CONVECTION CURRENTS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87" y="986467"/>
            <a:ext cx="8418847" cy="497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82"/>
            <a:ext cx="10515600" cy="6272011"/>
          </a:xfrm>
        </p:spPr>
        <p:txBody>
          <a:bodyPr>
            <a:normAutofit/>
          </a:bodyPr>
          <a:lstStyle/>
          <a:p>
            <a:r>
              <a:rPr lang="en-GB" sz="3200" b="1" dirty="0"/>
              <a:t>Rock does two things when stress is placed on </a:t>
            </a:r>
            <a:r>
              <a:rPr lang="en-GB" sz="3200" b="1" dirty="0" smtClean="0"/>
              <a:t>it</a:t>
            </a:r>
          </a:p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It </a:t>
            </a:r>
            <a:r>
              <a:rPr lang="en-GB" sz="2800" b="1" dirty="0">
                <a:solidFill>
                  <a:srgbClr val="FF0000"/>
                </a:solidFill>
              </a:rPr>
              <a:t>can fold or fault (break</a:t>
            </a:r>
            <a:r>
              <a:rPr lang="en-GB" sz="28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GB" sz="2800" b="1" dirty="0" smtClean="0">
                <a:solidFill>
                  <a:srgbClr val="C00000"/>
                </a:solidFill>
              </a:rPr>
              <a:t>When </a:t>
            </a:r>
            <a:r>
              <a:rPr lang="en-GB" sz="2800" b="1" dirty="0">
                <a:solidFill>
                  <a:srgbClr val="C00000"/>
                </a:solidFill>
              </a:rPr>
              <a:t>plates push against one another, they form </a:t>
            </a:r>
            <a:r>
              <a:rPr lang="en-GB" sz="2800" b="1" dirty="0" smtClean="0">
                <a:solidFill>
                  <a:srgbClr val="C00000"/>
                </a:solidFill>
              </a:rPr>
              <a:t>MOUNTAINS </a:t>
            </a:r>
            <a:endParaRPr lang="en-GB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88" y="1678553"/>
            <a:ext cx="8593077" cy="44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9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47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Folded Mountains </a:t>
            </a:r>
            <a:r>
              <a:rPr lang="en-GB" sz="3200" dirty="0"/>
              <a:t>– made when rock is squeezed together and pushed upward </a:t>
            </a:r>
          </a:p>
          <a:p>
            <a:r>
              <a:rPr lang="en-GB" sz="3200" b="1" dirty="0"/>
              <a:t>Fault – </a:t>
            </a:r>
            <a:r>
              <a:rPr lang="en-GB" sz="3200" dirty="0"/>
              <a:t>broken rock layers resulting from stress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4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425"/>
            <a:ext cx="10515600" cy="60095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Volcanic Mountains </a:t>
            </a:r>
            <a:r>
              <a:rPr lang="en-GB" b="1" dirty="0"/>
              <a:t>form along broken rock layers at convergent boundaries (continental and oceanic crust) – </a:t>
            </a:r>
            <a:endParaRPr lang="en-GB" b="1" dirty="0" smtClean="0"/>
          </a:p>
          <a:p>
            <a:pPr lvl="1"/>
            <a:r>
              <a:rPr lang="en-GB" sz="2800" b="1" dirty="0" smtClean="0"/>
              <a:t>molten </a:t>
            </a:r>
            <a:r>
              <a:rPr lang="en-GB" sz="2800" b="1" dirty="0"/>
              <a:t>rock erupts to form new material on earth’s surface (Ring of Fire)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69" y="1574765"/>
            <a:ext cx="6317157" cy="5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8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487"/>
            <a:ext cx="10515600" cy="5803476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Nicholas Steno – Law of Superposition </a:t>
            </a:r>
          </a:p>
          <a:p>
            <a:endParaRPr lang="en-GB" dirty="0" smtClean="0"/>
          </a:p>
          <a:p>
            <a:r>
              <a:rPr lang="en-GB" b="1" dirty="0" smtClean="0"/>
              <a:t>Rock </a:t>
            </a:r>
            <a:r>
              <a:rPr lang="en-GB" b="1" dirty="0"/>
              <a:t>layers on the top layer of sedimentary rock are younger than the rock layers on the </a:t>
            </a:r>
            <a:r>
              <a:rPr lang="en-GB" b="1" dirty="0" smtClean="0"/>
              <a:t>bottoms</a:t>
            </a:r>
          </a:p>
          <a:p>
            <a:r>
              <a:rPr lang="en-GB" b="1" dirty="0" smtClean="0"/>
              <a:t>Fossils </a:t>
            </a:r>
            <a:r>
              <a:rPr lang="en-GB" b="1" dirty="0"/>
              <a:t>on the bottom of sedimentary rock are older than fossils on the top </a:t>
            </a:r>
            <a:r>
              <a:rPr lang="en-GB" b="1" dirty="0" smtClean="0"/>
              <a:t>layer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4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James Hutton – Law of Crosscutting </a:t>
            </a:r>
          </a:p>
          <a:p>
            <a:r>
              <a:rPr lang="en-GB" dirty="0"/>
              <a:t>A geologic feature that cuts another is younger in age than the surrounding </a:t>
            </a:r>
            <a:r>
              <a:rPr lang="en-GB" dirty="0" smtClean="0"/>
              <a:t>rock</a:t>
            </a:r>
            <a:endParaRPr lang="en-GB" dirty="0"/>
          </a:p>
          <a:p>
            <a:r>
              <a:rPr lang="en-GB" dirty="0"/>
              <a:t>Section D of rock would be younger than the surrounding </a:t>
            </a:r>
            <a:r>
              <a:rPr lang="en-GB" dirty="0" smtClean="0"/>
              <a:t>rock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46" y="2285003"/>
            <a:ext cx="5383080" cy="42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"/>
            <a:ext cx="10515600" cy="6086811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Starting point – Layers of the Earth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• </a:t>
            </a:r>
            <a:r>
              <a:rPr lang="en-GB" b="1" dirty="0"/>
              <a:t>Crust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• </a:t>
            </a:r>
            <a:r>
              <a:rPr lang="en-GB" b="1" dirty="0"/>
              <a:t>Mantle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• </a:t>
            </a:r>
            <a:r>
              <a:rPr lang="en-GB" b="1" dirty="0"/>
              <a:t>Core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796" y="1051601"/>
            <a:ext cx="8416277" cy="47052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3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82" y="1"/>
            <a:ext cx="10246217" cy="61818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Summary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482" y="831314"/>
            <a:ext cx="7652270" cy="55250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6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0802" y="540913"/>
            <a:ext cx="10867958" cy="58154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6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0" y="193183"/>
            <a:ext cx="9567919" cy="65282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36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65" y="198172"/>
            <a:ext cx="10058399" cy="61581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25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  <a:endParaRPr lang="en-GB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428"/>
            <a:ext cx="10515600" cy="5584535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Crust </a:t>
            </a:r>
            <a:r>
              <a:rPr lang="en-GB" sz="3200" b="1" dirty="0">
                <a:solidFill>
                  <a:srgbClr val="FF0000"/>
                </a:solidFill>
              </a:rPr>
              <a:t>(lithosphere) Plate Movement 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b="1" dirty="0"/>
              <a:t>The crust is broken into plates that </a:t>
            </a:r>
            <a:r>
              <a:rPr lang="en-GB" b="1" dirty="0" smtClean="0"/>
              <a:t>move </a:t>
            </a:r>
            <a:endParaRPr lang="en-GB" b="1" dirty="0"/>
          </a:p>
          <a:p>
            <a:r>
              <a:rPr lang="en-GB" b="1" dirty="0" smtClean="0"/>
              <a:t>Lithosphere </a:t>
            </a:r>
            <a:r>
              <a:rPr lang="en-GB" b="1" dirty="0"/>
              <a:t>is divided into plates that slide around on top of the slowly moving mesosphere (tectonic plates) </a:t>
            </a:r>
          </a:p>
          <a:p>
            <a:r>
              <a:rPr lang="en-GB" b="1" dirty="0" smtClean="0"/>
              <a:t>It </a:t>
            </a:r>
            <a:r>
              <a:rPr lang="en-GB" b="1" dirty="0"/>
              <a:t>occurred after the break-up of Pangaea, </a:t>
            </a:r>
            <a:r>
              <a:rPr lang="en-GB" b="1" dirty="0" smtClean="0"/>
              <a:t>the </a:t>
            </a:r>
            <a:r>
              <a:rPr lang="en-GB" b="1" dirty="0" smtClean="0"/>
              <a:t>S</a:t>
            </a:r>
            <a:r>
              <a:rPr lang="en-GB" b="1" dirty="0" smtClean="0"/>
              <a:t>uper continent, and </a:t>
            </a:r>
            <a:r>
              <a:rPr lang="en-GB" b="1" dirty="0"/>
              <a:t>since then the continents have drifted apart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4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447" y="141668"/>
            <a:ext cx="5311796" cy="6619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3642" y="604561"/>
            <a:ext cx="4669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Diagram showing continental drifting theory from 225 million years ago to the present</a:t>
            </a:r>
            <a:endParaRPr lang="en-GB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5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Theory </a:t>
            </a:r>
            <a:r>
              <a:rPr lang="en-GB" sz="3600" b="1" dirty="0">
                <a:solidFill>
                  <a:srgbClr val="FF0000"/>
                </a:solidFill>
              </a:rPr>
              <a:t>of Continental Drift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</a:p>
          <a:p>
            <a:r>
              <a:rPr lang="en-GB" sz="3200" b="1" dirty="0" smtClean="0"/>
              <a:t>Proposed </a:t>
            </a:r>
            <a:r>
              <a:rPr lang="en-GB" sz="3200" b="1" dirty="0"/>
              <a:t>by </a:t>
            </a:r>
            <a:r>
              <a:rPr lang="en-GB" sz="3200" b="1" dirty="0">
                <a:solidFill>
                  <a:srgbClr val="C00000"/>
                </a:solidFill>
              </a:rPr>
              <a:t>Alfred Wegener </a:t>
            </a:r>
            <a:r>
              <a:rPr lang="en-GB" sz="3200" b="1" dirty="0"/>
              <a:t>in </a:t>
            </a:r>
            <a:r>
              <a:rPr lang="en-GB" sz="3200" b="1" dirty="0" smtClean="0"/>
              <a:t>1912 </a:t>
            </a:r>
          </a:p>
          <a:p>
            <a:r>
              <a:rPr lang="en-GB" sz="3200" b="1" dirty="0" smtClean="0"/>
              <a:t>But </a:t>
            </a:r>
            <a:r>
              <a:rPr lang="en-GB" sz="3200" b="1" dirty="0"/>
              <a:t>not widely accepted until </a:t>
            </a:r>
            <a:r>
              <a:rPr lang="en-GB" sz="3200" b="1" dirty="0">
                <a:solidFill>
                  <a:srgbClr val="C00000"/>
                </a:solidFill>
              </a:rPr>
              <a:t>seafloor spreading</a:t>
            </a:r>
            <a:r>
              <a:rPr lang="en-GB" sz="3200" b="1" dirty="0"/>
              <a:t> was discovered in </a:t>
            </a:r>
            <a:r>
              <a:rPr lang="en-GB" sz="3200" b="1" dirty="0" smtClean="0"/>
              <a:t>1960</a:t>
            </a:r>
            <a:endParaRPr lang="en-GB" sz="3200" b="1" dirty="0"/>
          </a:p>
          <a:p>
            <a:r>
              <a:rPr lang="en-GB" sz="3200" b="1" dirty="0"/>
              <a:t>Evidence to support Continental Drift Theory: </a:t>
            </a:r>
          </a:p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Similar </a:t>
            </a:r>
            <a:r>
              <a:rPr lang="en-GB" sz="2800" b="1" dirty="0">
                <a:solidFill>
                  <a:srgbClr val="FF0000"/>
                </a:solidFill>
              </a:rPr>
              <a:t>plant and animal fossils on the shores of distant continents </a:t>
            </a:r>
          </a:p>
          <a:p>
            <a:pPr lvl="1"/>
            <a:r>
              <a:rPr lang="en-GB" sz="2800" b="1" dirty="0" smtClean="0">
                <a:solidFill>
                  <a:srgbClr val="00B050"/>
                </a:solidFill>
              </a:rPr>
              <a:t>All </a:t>
            </a:r>
            <a:r>
              <a:rPr lang="en-GB" sz="2800" b="1" dirty="0">
                <a:solidFill>
                  <a:srgbClr val="00B050"/>
                </a:solidFill>
              </a:rPr>
              <a:t>land on earth fits together like a jigsaw </a:t>
            </a:r>
            <a:r>
              <a:rPr lang="en-GB" sz="2800" b="1" dirty="0" smtClean="0">
                <a:solidFill>
                  <a:srgbClr val="00B050"/>
                </a:solidFill>
              </a:rPr>
              <a:t>puzzle </a:t>
            </a:r>
            <a:endParaRPr lang="en-GB" sz="2800" b="1" dirty="0">
              <a:solidFill>
                <a:srgbClr val="00B050"/>
              </a:solidFill>
            </a:endParaRPr>
          </a:p>
          <a:p>
            <a:pPr lvl="1"/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Glacier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deposits </a:t>
            </a:r>
          </a:p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Mountain </a:t>
            </a:r>
            <a:r>
              <a:rPr lang="en-GB" sz="2800" b="1" dirty="0">
                <a:solidFill>
                  <a:srgbClr val="FF0000"/>
                </a:solidFill>
              </a:rPr>
              <a:t>ranges from different continents align and are composed of the same </a:t>
            </a:r>
            <a:r>
              <a:rPr lang="en-GB" sz="2800" b="1" dirty="0" smtClean="0">
                <a:solidFill>
                  <a:srgbClr val="FF0000"/>
                </a:solidFill>
              </a:rPr>
              <a:t>materials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25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7" y="923330"/>
            <a:ext cx="8268237" cy="53163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3437" y="0"/>
            <a:ext cx="11505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33339A"/>
                </a:solidFill>
                <a:latin typeface="LiberationSerif-Italic"/>
              </a:rPr>
              <a:t>Alfred Wegner </a:t>
            </a:r>
            <a:r>
              <a:rPr lang="en-GB" sz="2400" b="1" dirty="0">
                <a:solidFill>
                  <a:srgbClr val="000000"/>
                </a:solidFill>
                <a:latin typeface="LiberationSerif"/>
              </a:rPr>
              <a:t>noted South America, Africa, India</a:t>
            </a:r>
            <a:r>
              <a:rPr lang="en-GB" sz="2400" b="1" dirty="0" smtClean="0">
                <a:solidFill>
                  <a:srgbClr val="000000"/>
                </a:solidFill>
                <a:latin typeface="LiberationSerif"/>
              </a:rPr>
              <a:t>, Antarctica</a:t>
            </a:r>
            <a:r>
              <a:rPr lang="en-GB" sz="2400" b="1" dirty="0">
                <a:solidFill>
                  <a:srgbClr val="000000"/>
                </a:solidFill>
                <a:latin typeface="LiberationSerif"/>
              </a:rPr>
              <a:t>, and Australia have almost identical rocks and </a:t>
            </a:r>
            <a:r>
              <a:rPr lang="en-GB" sz="2400" b="1" i="1" dirty="0">
                <a:solidFill>
                  <a:srgbClr val="33339A"/>
                </a:solidFill>
                <a:latin typeface="LiberationSerif-Italic"/>
              </a:rPr>
              <a:t>fossils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3939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68"/>
            <a:ext cx="10515600" cy="603529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Continental drift </a:t>
            </a:r>
            <a:r>
              <a:rPr lang="en-GB" sz="3200" dirty="0"/>
              <a:t>became widely accepted when </a:t>
            </a:r>
            <a:r>
              <a:rPr lang="en-GB" sz="3200" b="1" dirty="0" err="1"/>
              <a:t>Dr.</a:t>
            </a:r>
            <a:r>
              <a:rPr lang="en-GB" sz="3200" b="1" dirty="0"/>
              <a:t> Harry Hess </a:t>
            </a:r>
            <a:r>
              <a:rPr lang="en-GB" sz="3200" dirty="0"/>
              <a:t>discovered </a:t>
            </a:r>
            <a:r>
              <a:rPr lang="en-GB" sz="3200" b="1" dirty="0"/>
              <a:t>seafloor spreading </a:t>
            </a:r>
            <a:r>
              <a:rPr lang="en-GB" sz="3200" dirty="0"/>
              <a:t>in </a:t>
            </a:r>
            <a:r>
              <a:rPr lang="en-GB" sz="3200" dirty="0" smtClean="0"/>
              <a:t>1960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Seafloor </a:t>
            </a:r>
            <a:r>
              <a:rPr lang="en-GB" sz="3200" b="1" dirty="0">
                <a:solidFill>
                  <a:srgbClr val="FF0000"/>
                </a:solidFill>
              </a:rPr>
              <a:t>Spreading </a:t>
            </a:r>
            <a:r>
              <a:rPr lang="en-GB" sz="3200" dirty="0"/>
              <a:t>occurs at divergent plate boundaries which subsequently create mid-ocean </a:t>
            </a:r>
            <a:r>
              <a:rPr lang="en-GB" sz="3200" dirty="0" smtClean="0"/>
              <a:t>ridges</a:t>
            </a:r>
          </a:p>
          <a:p>
            <a:r>
              <a:rPr lang="en-GB" sz="3200" dirty="0" smtClean="0"/>
              <a:t>New </a:t>
            </a:r>
            <a:r>
              <a:rPr lang="en-GB" sz="3200" dirty="0"/>
              <a:t>oceanic crust is formed through </a:t>
            </a:r>
            <a:r>
              <a:rPr lang="en-GB" sz="3200" dirty="0">
                <a:solidFill>
                  <a:srgbClr val="FF0000"/>
                </a:solidFill>
              </a:rPr>
              <a:t>magma rising </a:t>
            </a:r>
            <a:r>
              <a:rPr lang="en-GB" sz="3200" dirty="0"/>
              <a:t>through the gap and </a:t>
            </a:r>
            <a:r>
              <a:rPr lang="en-GB" sz="3200" dirty="0" smtClean="0"/>
              <a:t>cooling</a:t>
            </a:r>
          </a:p>
          <a:p>
            <a:r>
              <a:rPr lang="en-GB" sz="3200" dirty="0" smtClean="0"/>
              <a:t>As </a:t>
            </a:r>
            <a:r>
              <a:rPr lang="en-GB" sz="3200" dirty="0"/>
              <a:t>plates move, the </a:t>
            </a:r>
            <a:r>
              <a:rPr lang="en-GB" sz="3200" dirty="0">
                <a:solidFill>
                  <a:srgbClr val="FF0000"/>
                </a:solidFill>
              </a:rPr>
              <a:t>new crust gradually moves away</a:t>
            </a:r>
            <a:r>
              <a:rPr lang="en-GB" sz="3200" dirty="0"/>
              <a:t> from the </a:t>
            </a:r>
            <a:r>
              <a:rPr lang="en-GB" sz="3200" dirty="0" smtClean="0"/>
              <a:t>ridge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Seafloor </a:t>
            </a:r>
            <a:r>
              <a:rPr lang="en-GB" sz="3200" b="1" dirty="0">
                <a:solidFill>
                  <a:srgbClr val="FF0000"/>
                </a:solidFill>
              </a:rPr>
              <a:t>spreading </a:t>
            </a:r>
            <a:r>
              <a:rPr lang="en-GB" sz="3200" dirty="0"/>
              <a:t>helps explain continental drift in the theory of plate tectonics.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1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176" y="450761"/>
            <a:ext cx="8429760" cy="56023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0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83"/>
            <a:ext cx="10515600" cy="5983780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</a:rPr>
              <a:t>How does continental drift work? </a:t>
            </a:r>
            <a:endParaRPr lang="en-GB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sz="3200" b="1" dirty="0" smtClean="0"/>
              <a:t>Plates </a:t>
            </a:r>
            <a:r>
              <a:rPr lang="en-GB" sz="3200" b="1" dirty="0"/>
              <a:t>collide = convergent boundary </a:t>
            </a:r>
          </a:p>
          <a:p>
            <a:pPr marL="0" indent="0">
              <a:buNone/>
            </a:pPr>
            <a:r>
              <a:rPr lang="en-GB" sz="3200" b="1" dirty="0"/>
              <a:t>• Plates separate = divergent boundary </a:t>
            </a:r>
          </a:p>
          <a:p>
            <a:pPr marL="0" indent="0">
              <a:buNone/>
            </a:pPr>
            <a:r>
              <a:rPr lang="en-GB" sz="3200" b="1" dirty="0"/>
              <a:t>• Plates slide past one another horizontally = transform boundary </a:t>
            </a:r>
          </a:p>
          <a:p>
            <a:pPr marL="0" indent="0">
              <a:buNone/>
            </a:pPr>
            <a:r>
              <a:rPr lang="en-GB" sz="3200" b="1" dirty="0"/>
              <a:t>• Subduction zone = one plate slides under another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7CA8-B5F8-4C60-8787-632020FBA4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3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543</Words>
  <Application>Microsoft Office PowerPoint</Application>
  <PresentationFormat>Widescreen</PresentationFormat>
  <Paragraphs>126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LiberationSerif</vt:lpstr>
      <vt:lpstr>LiberationSerif-Italic</vt:lpstr>
      <vt:lpstr>Times New Roman</vt:lpstr>
      <vt:lpstr>Office Theme</vt:lpstr>
      <vt:lpstr>Lesson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</dc:title>
  <dc:creator>Sakwiba Musiwa</dc:creator>
  <cp:lastModifiedBy>Sakwiba Musiwa</cp:lastModifiedBy>
  <cp:revision>34</cp:revision>
  <dcterms:created xsi:type="dcterms:W3CDTF">2021-06-02T20:11:12Z</dcterms:created>
  <dcterms:modified xsi:type="dcterms:W3CDTF">2021-06-29T20:41:12Z</dcterms:modified>
</cp:coreProperties>
</file>