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90" r:id="rId3"/>
    <p:sldId id="263" r:id="rId4"/>
    <p:sldId id="291" r:id="rId5"/>
    <p:sldId id="296" r:id="rId6"/>
    <p:sldId id="292" r:id="rId7"/>
    <p:sldId id="293" r:id="rId8"/>
    <p:sldId id="294" r:id="rId9"/>
    <p:sldId id="295" r:id="rId10"/>
    <p:sldId id="297" r:id="rId11"/>
    <p:sldId id="298" r:id="rId12"/>
    <p:sldId id="299" r:id="rId13"/>
    <p:sldId id="300" r:id="rId14"/>
    <p:sldId id="301" r:id="rId15"/>
    <p:sldId id="302" r:id="rId16"/>
    <p:sldId id="303" r:id="rId17"/>
    <p:sldId id="304" r:id="rId18"/>
    <p:sldId id="305" r:id="rId19"/>
    <p:sldId id="306" r:id="rId20"/>
    <p:sldId id="309" r:id="rId21"/>
    <p:sldId id="307" r:id="rId22"/>
    <p:sldId id="310" r:id="rId23"/>
    <p:sldId id="308" r:id="rId24"/>
    <p:sldId id="311"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70BF3-6517-4539-B03B-0596F23771A0}" type="datetimeFigureOut">
              <a:rPr lang="en-GB" smtClean="0"/>
              <a:t>02/06/2021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2BD8C-2634-44F9-A01D-B5612E0870E5}" type="slidenum">
              <a:rPr lang="en-GB" smtClean="0"/>
              <a:t>‹#›</a:t>
            </a:fld>
            <a:endParaRPr lang="en-GB"/>
          </a:p>
        </p:txBody>
      </p:sp>
    </p:spTree>
    <p:extLst>
      <p:ext uri="{BB962C8B-B14F-4D97-AF65-F5344CB8AC3E}">
        <p14:creationId xmlns:p14="http://schemas.microsoft.com/office/powerpoint/2010/main" val="374829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B05C5E-45E0-4638-B5E6-4AF438B0A11B}"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40758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50896A-E583-4711-937C-3C8E642F3A8B}"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17022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40CA1-C3FF-4566-B7A1-0C2D956EFE6C}"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418674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5D6C08-9093-424E-A165-8FCD6C65BF65}"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21045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2989D-4BD1-4759-B44B-CC93CA49FA5C}" type="datetime1">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183424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7B9CF5-5032-478C-B629-1E57220CA0C7}"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38236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6E9778-6CBC-4291-AB21-48428EBAB606}" type="datetime1">
              <a:rPr lang="en-GB" smtClean="0"/>
              <a:t>02/06/2021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113020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47B713-7C88-495D-8F73-AEF2743551FF}" type="datetime1">
              <a:rPr lang="en-GB" smtClean="0"/>
              <a:t>02/06/2021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207033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6777-6308-4F45-9F14-C9C66915FFB2}" type="datetime1">
              <a:rPr lang="en-GB" smtClean="0"/>
              <a:t>02/06/2021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164342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B4861-F973-4384-ACDE-B1452F1DA7D6}"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31108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988F1-894F-44AF-AB25-F911DC2AA2E4}" type="datetime1">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1BEA4-35AC-4E48-BBFE-56545D2EAB43}" type="slidenum">
              <a:rPr lang="en-GB" smtClean="0"/>
              <a:t>‹#›</a:t>
            </a:fld>
            <a:endParaRPr lang="en-GB"/>
          </a:p>
        </p:txBody>
      </p:sp>
    </p:spTree>
    <p:extLst>
      <p:ext uri="{BB962C8B-B14F-4D97-AF65-F5344CB8AC3E}">
        <p14:creationId xmlns:p14="http://schemas.microsoft.com/office/powerpoint/2010/main" val="198065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DC245-8929-4CDD-A191-79E254736A20}" type="datetime1">
              <a:rPr lang="en-GB" smtClean="0"/>
              <a:t>02/06/2021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1BEA4-35AC-4E48-BBFE-56545D2EAB43}" type="slidenum">
              <a:rPr lang="en-GB" smtClean="0"/>
              <a:t>‹#›</a:t>
            </a:fld>
            <a:endParaRPr lang="en-GB"/>
          </a:p>
        </p:txBody>
      </p:sp>
    </p:spTree>
    <p:extLst>
      <p:ext uri="{BB962C8B-B14F-4D97-AF65-F5344CB8AC3E}">
        <p14:creationId xmlns:p14="http://schemas.microsoft.com/office/powerpoint/2010/main" val="276348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olcanoes.usgs.gov/vsc/glossary/rhyolite.html" TargetMode="External"/><Relationship Id="rId2" Type="http://schemas.openxmlformats.org/officeDocument/2006/relationships/hyperlink" Target="http://files.smooth-on.com/viscosity_cha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33388"/>
          </a:xfrm>
        </p:spPr>
        <p:txBody>
          <a:bodyPr>
            <a:noAutofit/>
          </a:bodyPr>
          <a:lstStyle/>
          <a:p>
            <a:pPr algn="ctr"/>
            <a:r>
              <a:rPr lang="en-GB" b="1" dirty="0" smtClean="0">
                <a:solidFill>
                  <a:srgbClr val="C00000"/>
                </a:solidFill>
                <a:latin typeface="Arial" panose="020B0604020202020204" pitchFamily="34" charset="0"/>
                <a:cs typeface="Arial" panose="020B0604020202020204" pitchFamily="34" charset="0"/>
              </a:rPr>
              <a:t>Lesson 4</a:t>
            </a:r>
            <a:br>
              <a:rPr lang="en-GB" b="1" dirty="0" smtClean="0">
                <a:solidFill>
                  <a:srgbClr val="C00000"/>
                </a:solidFill>
                <a:latin typeface="Arial" panose="020B0604020202020204" pitchFamily="34" charset="0"/>
                <a:cs typeface="Arial" panose="020B0604020202020204" pitchFamily="34" charset="0"/>
              </a:rPr>
            </a:br>
            <a:r>
              <a:rPr lang="en-GB" b="1" dirty="0">
                <a:solidFill>
                  <a:srgbClr val="C00000"/>
                </a:solidFill>
                <a:latin typeface="Arial" panose="020B0604020202020204" pitchFamily="34" charset="0"/>
                <a:cs typeface="Arial" panose="020B0604020202020204" pitchFamily="34" charset="0"/>
              </a:rPr>
              <a:t/>
            </a:r>
            <a:br>
              <a:rPr lang="en-GB" b="1" dirty="0">
                <a:solidFill>
                  <a:srgbClr val="C00000"/>
                </a:solidFill>
                <a:latin typeface="Arial" panose="020B0604020202020204" pitchFamily="34" charset="0"/>
                <a:cs typeface="Arial" panose="020B0604020202020204" pitchFamily="34" charset="0"/>
              </a:rPr>
            </a:br>
            <a:r>
              <a:rPr lang="en-GB" b="1" dirty="0" smtClean="0">
                <a:solidFill>
                  <a:srgbClr val="C00000"/>
                </a:solidFill>
                <a:latin typeface="Arial" panose="020B0604020202020204" pitchFamily="34" charset="0"/>
                <a:cs typeface="Arial" panose="020B0604020202020204" pitchFamily="34" charset="0"/>
              </a:rPr>
              <a:t/>
            </a:r>
            <a:br>
              <a:rPr lang="en-GB" b="1" dirty="0" smtClean="0">
                <a:solidFill>
                  <a:srgbClr val="C00000"/>
                </a:solidFill>
                <a:latin typeface="Arial" panose="020B0604020202020204" pitchFamily="34" charset="0"/>
                <a:cs typeface="Arial" panose="020B0604020202020204" pitchFamily="34" charset="0"/>
              </a:rPr>
            </a:br>
            <a:r>
              <a:rPr lang="en-GB" b="1" dirty="0" smtClean="0">
                <a:solidFill>
                  <a:srgbClr val="00B050"/>
                </a:solidFill>
                <a:latin typeface="Arial" panose="020B0604020202020204" pitchFamily="34" charset="0"/>
                <a:cs typeface="Arial" panose="020B0604020202020204" pitchFamily="34" charset="0"/>
              </a:rPr>
              <a:t>Magmatism and magmatic systems</a:t>
            </a:r>
            <a:br>
              <a:rPr lang="en-GB" b="1" dirty="0" smtClean="0">
                <a:solidFill>
                  <a:srgbClr val="00B050"/>
                </a:solidFill>
                <a:latin typeface="Arial" panose="020B0604020202020204" pitchFamily="34" charset="0"/>
                <a:cs typeface="Arial" panose="020B0604020202020204" pitchFamily="34" charset="0"/>
              </a:rPr>
            </a:br>
            <a:r>
              <a:rPr lang="en-GB" b="1" dirty="0">
                <a:solidFill>
                  <a:srgbClr val="00B050"/>
                </a:solidFill>
                <a:latin typeface="Arial" panose="020B0604020202020204" pitchFamily="34" charset="0"/>
                <a:cs typeface="Arial" panose="020B0604020202020204" pitchFamily="34" charset="0"/>
              </a:rPr>
              <a:t/>
            </a:r>
            <a:br>
              <a:rPr lang="en-GB" b="1" dirty="0">
                <a:solidFill>
                  <a:srgbClr val="00B050"/>
                </a:solidFill>
                <a:latin typeface="Arial" panose="020B0604020202020204" pitchFamily="34" charset="0"/>
                <a:cs typeface="Arial" panose="020B0604020202020204" pitchFamily="34" charset="0"/>
              </a:rPr>
            </a:br>
            <a:endParaRPr lang="en-GB" b="1" dirty="0">
              <a:solidFill>
                <a:srgbClr val="00B05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1</a:t>
            </a:fld>
            <a:endParaRPr lang="en-GB"/>
          </a:p>
        </p:txBody>
      </p:sp>
    </p:spTree>
    <p:extLst>
      <p:ext uri="{BB962C8B-B14F-4D97-AF65-F5344CB8AC3E}">
        <p14:creationId xmlns:p14="http://schemas.microsoft.com/office/powerpoint/2010/main" val="274909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395"/>
            <a:ext cx="10515600" cy="1325563"/>
          </a:xfrm>
        </p:spPr>
        <p:txBody>
          <a:bodyPr>
            <a:normAutofit/>
          </a:bodyPr>
          <a:lstStyle/>
          <a:p>
            <a:r>
              <a:rPr lang="en-GB" sz="3600" b="1" dirty="0" smtClean="0">
                <a:solidFill>
                  <a:srgbClr val="00B050"/>
                </a:solidFill>
                <a:latin typeface="Arial" panose="020B0604020202020204" pitchFamily="34" charset="0"/>
                <a:cs typeface="Arial" panose="020B0604020202020204" pitchFamily="34" charset="0"/>
              </a:rPr>
              <a:t>Magmatic systems</a:t>
            </a:r>
            <a:endParaRPr lang="en-GB" sz="36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29555"/>
            <a:ext cx="10515600" cy="4747408"/>
          </a:xfrm>
        </p:spPr>
        <p:txBody>
          <a:bodyPr>
            <a:noAutofit/>
          </a:bodyPr>
          <a:lstStyle/>
          <a:p>
            <a:r>
              <a:rPr lang="en-GB" sz="3200" b="1" dirty="0">
                <a:latin typeface="Arial" panose="020B0604020202020204" pitchFamily="34" charset="0"/>
                <a:cs typeface="Arial" panose="020B0604020202020204" pitchFamily="34" charset="0"/>
              </a:rPr>
              <a:t>Magma and lava contain three components: </a:t>
            </a:r>
            <a:endParaRPr lang="en-GB" sz="3200" b="1" dirty="0" smtClean="0">
              <a:latin typeface="Arial" panose="020B0604020202020204" pitchFamily="34" charset="0"/>
              <a:cs typeface="Arial" panose="020B0604020202020204" pitchFamily="34" charset="0"/>
            </a:endParaRPr>
          </a:p>
          <a:p>
            <a:pPr lvl="1"/>
            <a:r>
              <a:rPr lang="en-GB" sz="2800" b="1" dirty="0" smtClean="0">
                <a:solidFill>
                  <a:srgbClr val="CC3399"/>
                </a:solidFill>
                <a:latin typeface="Arial" panose="020B0604020202020204" pitchFamily="34" charset="0"/>
                <a:cs typeface="Arial" panose="020B0604020202020204" pitchFamily="34" charset="0"/>
              </a:rPr>
              <a:t>melt</a:t>
            </a:r>
            <a:r>
              <a:rPr lang="en-GB" sz="2800" b="1" dirty="0">
                <a:solidFill>
                  <a:srgbClr val="CC3399"/>
                </a:solidFill>
                <a:latin typeface="Arial" panose="020B0604020202020204" pitchFamily="34" charset="0"/>
                <a:cs typeface="Arial" panose="020B0604020202020204" pitchFamily="34" charset="0"/>
              </a:rPr>
              <a:t>, </a:t>
            </a:r>
            <a:endParaRPr lang="en-GB" sz="2800" b="1" dirty="0" smtClean="0">
              <a:solidFill>
                <a:srgbClr val="CC3399"/>
              </a:solidFill>
              <a:latin typeface="Arial" panose="020B0604020202020204" pitchFamily="34" charset="0"/>
              <a:cs typeface="Arial" panose="020B0604020202020204" pitchFamily="34" charset="0"/>
            </a:endParaRPr>
          </a:p>
          <a:p>
            <a:pPr lvl="1"/>
            <a:r>
              <a:rPr lang="en-GB" sz="2800" b="1" dirty="0" smtClean="0">
                <a:solidFill>
                  <a:srgbClr val="CC3399"/>
                </a:solidFill>
                <a:latin typeface="Arial" panose="020B0604020202020204" pitchFamily="34" charset="0"/>
                <a:cs typeface="Arial" panose="020B0604020202020204" pitchFamily="34" charset="0"/>
              </a:rPr>
              <a:t>solids</a:t>
            </a:r>
            <a:r>
              <a:rPr lang="en-GB" sz="2800" b="1" dirty="0">
                <a:solidFill>
                  <a:srgbClr val="CC3399"/>
                </a:solidFill>
                <a:latin typeface="Arial" panose="020B0604020202020204" pitchFamily="34" charset="0"/>
                <a:cs typeface="Arial" panose="020B0604020202020204" pitchFamily="34" charset="0"/>
              </a:rPr>
              <a:t>, and </a:t>
            </a:r>
            <a:endParaRPr lang="en-GB" sz="2800" b="1" dirty="0" smtClean="0">
              <a:solidFill>
                <a:srgbClr val="CC3399"/>
              </a:solidFill>
              <a:latin typeface="Arial" panose="020B0604020202020204" pitchFamily="34" charset="0"/>
              <a:cs typeface="Arial" panose="020B0604020202020204" pitchFamily="34" charset="0"/>
            </a:endParaRPr>
          </a:p>
          <a:p>
            <a:pPr lvl="1"/>
            <a:r>
              <a:rPr lang="en-GB" sz="2800" b="1" dirty="0" smtClean="0">
                <a:solidFill>
                  <a:srgbClr val="CC3399"/>
                </a:solidFill>
                <a:latin typeface="Arial" panose="020B0604020202020204" pitchFamily="34" charset="0"/>
                <a:cs typeface="Arial" panose="020B0604020202020204" pitchFamily="34" charset="0"/>
              </a:rPr>
              <a:t>volatiles </a:t>
            </a:r>
          </a:p>
          <a:p>
            <a:r>
              <a:rPr lang="en-GB" sz="3200" b="1" dirty="0" smtClean="0">
                <a:latin typeface="Arial" panose="020B0604020202020204" pitchFamily="34" charset="0"/>
                <a:cs typeface="Arial" panose="020B0604020202020204" pitchFamily="34" charset="0"/>
              </a:rPr>
              <a:t>The </a:t>
            </a:r>
            <a:r>
              <a:rPr lang="en-GB" sz="3200" b="1" dirty="0">
                <a:latin typeface="Arial" panose="020B0604020202020204" pitchFamily="34" charset="0"/>
                <a:cs typeface="Arial" panose="020B0604020202020204" pitchFamily="34" charset="0"/>
              </a:rPr>
              <a:t>melt is made of </a:t>
            </a:r>
            <a:r>
              <a:rPr lang="en-GB" sz="3200" b="1" dirty="0">
                <a:solidFill>
                  <a:srgbClr val="FF0000"/>
                </a:solidFill>
                <a:latin typeface="Arial" panose="020B0604020202020204" pitchFamily="34" charset="0"/>
                <a:cs typeface="Arial" panose="020B0604020202020204" pitchFamily="34" charset="0"/>
              </a:rPr>
              <a:t>ions</a:t>
            </a:r>
            <a:r>
              <a:rPr lang="en-GB" sz="3200" b="1" dirty="0">
                <a:latin typeface="Arial" panose="020B0604020202020204" pitchFamily="34" charset="0"/>
                <a:cs typeface="Arial" panose="020B0604020202020204" pitchFamily="34" charset="0"/>
              </a:rPr>
              <a:t> from minerals that have </a:t>
            </a:r>
            <a:r>
              <a:rPr lang="en-GB" sz="3200" b="1" dirty="0" smtClean="0">
                <a:solidFill>
                  <a:srgbClr val="FF0000"/>
                </a:solidFill>
                <a:latin typeface="Arial" panose="020B0604020202020204" pitchFamily="34" charset="0"/>
                <a:cs typeface="Arial" panose="020B0604020202020204" pitchFamily="34" charset="0"/>
              </a:rPr>
              <a:t>liquefied</a:t>
            </a:r>
          </a:p>
          <a:p>
            <a:r>
              <a:rPr lang="en-GB" sz="3200" b="1" dirty="0" smtClean="0">
                <a:latin typeface="Arial" panose="020B0604020202020204" pitchFamily="34" charset="0"/>
                <a:cs typeface="Arial" panose="020B0604020202020204" pitchFamily="34" charset="0"/>
              </a:rPr>
              <a:t>The </a:t>
            </a:r>
            <a:r>
              <a:rPr lang="en-GB" sz="3200" b="1" dirty="0">
                <a:latin typeface="Arial" panose="020B0604020202020204" pitchFamily="34" charset="0"/>
                <a:cs typeface="Arial" panose="020B0604020202020204" pitchFamily="34" charset="0"/>
              </a:rPr>
              <a:t>solids are made of </a:t>
            </a:r>
            <a:r>
              <a:rPr lang="en-GB" sz="3200" b="1" dirty="0">
                <a:solidFill>
                  <a:srgbClr val="FF0000"/>
                </a:solidFill>
                <a:latin typeface="Arial" panose="020B0604020202020204" pitchFamily="34" charset="0"/>
                <a:cs typeface="Arial" panose="020B0604020202020204" pitchFamily="34" charset="0"/>
              </a:rPr>
              <a:t>crystallized</a:t>
            </a:r>
            <a:r>
              <a:rPr lang="en-GB" sz="3200" b="1" dirty="0">
                <a:latin typeface="Arial" panose="020B0604020202020204" pitchFamily="34" charset="0"/>
                <a:cs typeface="Arial" panose="020B0604020202020204" pitchFamily="34" charset="0"/>
              </a:rPr>
              <a:t> minerals floating in the liquid </a:t>
            </a:r>
            <a:r>
              <a:rPr lang="en-GB" sz="3200" b="1" dirty="0" smtClean="0">
                <a:latin typeface="Arial" panose="020B0604020202020204" pitchFamily="34" charset="0"/>
                <a:cs typeface="Arial" panose="020B0604020202020204" pitchFamily="34" charset="0"/>
              </a:rPr>
              <a:t>melt </a:t>
            </a:r>
          </a:p>
          <a:p>
            <a:r>
              <a:rPr lang="en-GB" sz="3200" b="1" dirty="0" smtClean="0">
                <a:latin typeface="Arial" panose="020B0604020202020204" pitchFamily="34" charset="0"/>
                <a:cs typeface="Arial" panose="020B0604020202020204" pitchFamily="34" charset="0"/>
              </a:rPr>
              <a:t>These </a:t>
            </a:r>
            <a:r>
              <a:rPr lang="en-GB" sz="3200" b="1" dirty="0">
                <a:latin typeface="Arial" panose="020B0604020202020204" pitchFamily="34" charset="0"/>
                <a:cs typeface="Arial" panose="020B0604020202020204" pitchFamily="34" charset="0"/>
              </a:rPr>
              <a:t>may be minerals that have already </a:t>
            </a:r>
            <a:r>
              <a:rPr lang="en-GB" sz="3200" b="1" dirty="0">
                <a:solidFill>
                  <a:srgbClr val="FF0000"/>
                </a:solidFill>
                <a:latin typeface="Arial" panose="020B0604020202020204" pitchFamily="34" charset="0"/>
                <a:cs typeface="Arial" panose="020B0604020202020204" pitchFamily="34" charset="0"/>
              </a:rPr>
              <a:t>cooled</a:t>
            </a:r>
            <a:r>
              <a:rPr lang="en-GB" sz="3200" b="1" dirty="0">
                <a:latin typeface="Arial" panose="020B0604020202020204" pitchFamily="34" charset="0"/>
                <a:cs typeface="Arial" panose="020B0604020202020204" pitchFamily="34" charset="0"/>
              </a:rPr>
              <a:t> </a:t>
            </a:r>
            <a:endParaRPr lang="en-GB" sz="3200" b="1"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10</a:t>
            </a:fld>
            <a:endParaRPr lang="en-GB"/>
          </a:p>
        </p:txBody>
      </p:sp>
    </p:spTree>
    <p:extLst>
      <p:ext uri="{BB962C8B-B14F-4D97-AF65-F5344CB8AC3E}">
        <p14:creationId xmlns:p14="http://schemas.microsoft.com/office/powerpoint/2010/main" val="83732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668"/>
            <a:ext cx="10515600" cy="6035295"/>
          </a:xfrm>
        </p:spPr>
        <p:txBody>
          <a:bodyPr/>
          <a:lstStyle/>
          <a:p>
            <a:r>
              <a:rPr lang="en-GB" sz="3200" b="1" dirty="0">
                <a:latin typeface="Arial" panose="020B0604020202020204" pitchFamily="34" charset="0"/>
                <a:cs typeface="Arial" panose="020B0604020202020204" pitchFamily="34" charset="0"/>
              </a:rPr>
              <a:t>Volatiles are </a:t>
            </a:r>
            <a:r>
              <a:rPr lang="en-GB" sz="3200" b="1" dirty="0">
                <a:solidFill>
                  <a:srgbClr val="FF0000"/>
                </a:solidFill>
                <a:latin typeface="Arial" panose="020B0604020202020204" pitchFamily="34" charset="0"/>
                <a:cs typeface="Arial" panose="020B0604020202020204" pitchFamily="34" charset="0"/>
              </a:rPr>
              <a:t>gaseous </a:t>
            </a:r>
            <a:r>
              <a:rPr lang="en-GB" sz="3200" b="1" dirty="0" smtClean="0">
                <a:solidFill>
                  <a:srgbClr val="FF0000"/>
                </a:solidFill>
                <a:latin typeface="Arial" panose="020B0604020202020204" pitchFamily="34" charset="0"/>
                <a:cs typeface="Arial" panose="020B0604020202020204" pitchFamily="34" charset="0"/>
              </a:rPr>
              <a:t>components </a:t>
            </a:r>
            <a:r>
              <a:rPr lang="en-GB" sz="3200" b="1" dirty="0" smtClean="0">
                <a:latin typeface="Arial" panose="020B0604020202020204" pitchFamily="34" charset="0"/>
                <a:cs typeface="Arial" panose="020B0604020202020204" pitchFamily="34" charset="0"/>
              </a:rPr>
              <a:t>dissolved </a:t>
            </a:r>
            <a:r>
              <a:rPr lang="en-GB" sz="3200" b="1" dirty="0">
                <a:latin typeface="Arial" panose="020B0604020202020204" pitchFamily="34" charset="0"/>
                <a:cs typeface="Arial" panose="020B0604020202020204" pitchFamily="34" charset="0"/>
              </a:rPr>
              <a:t>in the </a:t>
            </a:r>
            <a:r>
              <a:rPr lang="en-GB" sz="3200" b="1" dirty="0" smtClean="0">
                <a:latin typeface="Arial" panose="020B0604020202020204" pitchFamily="34" charset="0"/>
                <a:cs typeface="Arial" panose="020B0604020202020204" pitchFamily="34" charset="0"/>
              </a:rPr>
              <a:t>magma, such as:</a:t>
            </a:r>
          </a:p>
          <a:p>
            <a:pPr lvl="1"/>
            <a:r>
              <a:rPr lang="en-GB" b="1" dirty="0" smtClean="0">
                <a:latin typeface="Arial" panose="020B0604020202020204" pitchFamily="34" charset="0"/>
                <a:cs typeface="Arial" panose="020B0604020202020204" pitchFamily="34" charset="0"/>
              </a:rPr>
              <a:t> </a:t>
            </a:r>
            <a:r>
              <a:rPr lang="en-GB" sz="2800" b="1" dirty="0">
                <a:solidFill>
                  <a:srgbClr val="C00000"/>
                </a:solidFill>
                <a:latin typeface="Arial" panose="020B0604020202020204" pitchFamily="34" charset="0"/>
                <a:cs typeface="Arial" panose="020B0604020202020204" pitchFamily="34" charset="0"/>
              </a:rPr>
              <a:t>water </a:t>
            </a:r>
            <a:r>
              <a:rPr lang="en-GB" sz="2800" b="1" dirty="0" smtClean="0">
                <a:solidFill>
                  <a:srgbClr val="C00000"/>
                </a:solidFill>
                <a:latin typeface="Arial" panose="020B0604020202020204" pitchFamily="34" charset="0"/>
                <a:cs typeface="Arial" panose="020B0604020202020204" pitchFamily="34" charset="0"/>
              </a:rPr>
              <a:t>vapour</a:t>
            </a:r>
            <a:r>
              <a:rPr lang="en-GB" sz="2800" b="1" dirty="0">
                <a:solidFill>
                  <a:srgbClr val="C00000"/>
                </a:solidFill>
                <a:latin typeface="Arial" panose="020B0604020202020204" pitchFamily="34" charset="0"/>
                <a:cs typeface="Arial" panose="020B0604020202020204" pitchFamily="34" charset="0"/>
              </a:rPr>
              <a:t>, </a:t>
            </a:r>
            <a:endParaRPr lang="en-GB" sz="2800" b="1" dirty="0" smtClean="0">
              <a:solidFill>
                <a:srgbClr val="C00000"/>
              </a:solidFill>
              <a:latin typeface="Arial" panose="020B0604020202020204" pitchFamily="34" charset="0"/>
              <a:cs typeface="Arial" panose="020B0604020202020204" pitchFamily="34" charset="0"/>
            </a:endParaRPr>
          </a:p>
          <a:p>
            <a:pPr lvl="1"/>
            <a:r>
              <a:rPr lang="en-GB" sz="2800" b="1" dirty="0" smtClean="0">
                <a:solidFill>
                  <a:srgbClr val="C00000"/>
                </a:solidFill>
                <a:latin typeface="Arial" panose="020B0604020202020204" pitchFamily="34" charset="0"/>
                <a:cs typeface="Arial" panose="020B0604020202020204" pitchFamily="34" charset="0"/>
              </a:rPr>
              <a:t>carbon </a:t>
            </a:r>
            <a:r>
              <a:rPr lang="en-GB" sz="2800" b="1" dirty="0">
                <a:solidFill>
                  <a:srgbClr val="C00000"/>
                </a:solidFill>
                <a:latin typeface="Arial" panose="020B0604020202020204" pitchFamily="34" charset="0"/>
                <a:cs typeface="Arial" panose="020B0604020202020204" pitchFamily="34" charset="0"/>
              </a:rPr>
              <a:t>dioxide, </a:t>
            </a:r>
            <a:endParaRPr lang="en-GB" sz="2800" b="1" dirty="0" smtClean="0">
              <a:solidFill>
                <a:srgbClr val="C00000"/>
              </a:solidFill>
              <a:latin typeface="Arial" panose="020B0604020202020204" pitchFamily="34" charset="0"/>
              <a:cs typeface="Arial" panose="020B0604020202020204" pitchFamily="34" charset="0"/>
            </a:endParaRPr>
          </a:p>
          <a:p>
            <a:pPr lvl="1"/>
            <a:r>
              <a:rPr lang="en-GB" sz="2800" b="1" dirty="0" smtClean="0">
                <a:solidFill>
                  <a:srgbClr val="C00000"/>
                </a:solidFill>
                <a:latin typeface="Arial" panose="020B0604020202020204" pitchFamily="34" charset="0"/>
                <a:cs typeface="Arial" panose="020B0604020202020204" pitchFamily="34" charset="0"/>
              </a:rPr>
              <a:t>sulphur</a:t>
            </a:r>
            <a:r>
              <a:rPr lang="en-GB" sz="2800" b="1" dirty="0">
                <a:solidFill>
                  <a:srgbClr val="C00000"/>
                </a:solidFill>
                <a:latin typeface="Arial" panose="020B0604020202020204" pitchFamily="34" charset="0"/>
                <a:cs typeface="Arial" panose="020B0604020202020204" pitchFamily="34" charset="0"/>
              </a:rPr>
              <a:t>, and </a:t>
            </a:r>
            <a:endParaRPr lang="en-GB" sz="2800" b="1" dirty="0" smtClean="0">
              <a:solidFill>
                <a:srgbClr val="C00000"/>
              </a:solidFill>
              <a:latin typeface="Arial" panose="020B0604020202020204" pitchFamily="34" charset="0"/>
              <a:cs typeface="Arial" panose="020B0604020202020204" pitchFamily="34" charset="0"/>
            </a:endParaRPr>
          </a:p>
          <a:p>
            <a:pPr lvl="1"/>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hlorine</a:t>
            </a:r>
          </a:p>
          <a:p>
            <a:r>
              <a:rPr lang="en-GB" sz="3200" b="1" dirty="0" smtClean="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The presence and amount of these three components affect the </a:t>
            </a:r>
            <a:r>
              <a:rPr lang="en-GB" sz="3200" b="1" dirty="0">
                <a:solidFill>
                  <a:srgbClr val="FF0000"/>
                </a:solidFill>
                <a:latin typeface="Arial" panose="020B0604020202020204" pitchFamily="34" charset="0"/>
                <a:cs typeface="Arial" panose="020B0604020202020204" pitchFamily="34" charset="0"/>
              </a:rPr>
              <a:t>physical </a:t>
            </a:r>
            <a:r>
              <a:rPr lang="en-GB" sz="3200" b="1" dirty="0" smtClean="0">
                <a:solidFill>
                  <a:srgbClr val="FF0000"/>
                </a:solidFill>
                <a:latin typeface="Arial" panose="020B0604020202020204" pitchFamily="34" charset="0"/>
                <a:cs typeface="Arial" panose="020B0604020202020204" pitchFamily="34" charset="0"/>
              </a:rPr>
              <a:t>behaviour</a:t>
            </a:r>
            <a:r>
              <a:rPr lang="en-GB" sz="3200" b="1" dirty="0" smtClean="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of the </a:t>
            </a:r>
            <a:r>
              <a:rPr lang="en-GB" sz="3200" b="1" dirty="0" smtClean="0">
                <a:latin typeface="Arial" panose="020B0604020202020204" pitchFamily="34" charset="0"/>
                <a:cs typeface="Arial" panose="020B0604020202020204" pitchFamily="34" charset="0"/>
              </a:rPr>
              <a:t>magma</a:t>
            </a:r>
            <a:endParaRPr lang="en-GB" sz="3200" b="1" dirty="0">
              <a:latin typeface="Arial" panose="020B0604020202020204" pitchFamily="34" charset="0"/>
              <a:cs typeface="Arial" panose="020B0604020202020204" pitchFamily="34" charset="0"/>
            </a:endParaRPr>
          </a:p>
          <a:p>
            <a:endParaRPr lang="en-GB" b="1"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11</a:t>
            </a:fld>
            <a:endParaRPr lang="en-GB"/>
          </a:p>
        </p:txBody>
      </p:sp>
    </p:spTree>
    <p:extLst>
      <p:ext uri="{BB962C8B-B14F-4D97-AF65-F5344CB8AC3E}">
        <p14:creationId xmlns:p14="http://schemas.microsoft.com/office/powerpoint/2010/main" val="209225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304"/>
            <a:ext cx="10515600" cy="5996659"/>
          </a:xfrm>
        </p:spPr>
        <p:txBody>
          <a:bodyPr/>
          <a:lstStyle/>
          <a:p>
            <a:pPr marL="0" indent="0">
              <a:buNone/>
            </a:pPr>
            <a:r>
              <a:rPr lang="en-GB" sz="3600" b="1" dirty="0" smtClean="0">
                <a:solidFill>
                  <a:srgbClr val="FF0000"/>
                </a:solidFill>
              </a:rPr>
              <a:t>Geothermal gradient</a:t>
            </a:r>
          </a:p>
          <a:p>
            <a:r>
              <a:rPr lang="en-GB" sz="3200" b="1" dirty="0" smtClean="0"/>
              <a:t>Below </a:t>
            </a:r>
            <a:r>
              <a:rPr lang="en-GB" sz="3200" b="1" dirty="0"/>
              <a:t>the surface, the temperature of the Earth </a:t>
            </a:r>
            <a:r>
              <a:rPr lang="en-GB" sz="3200" b="1" dirty="0" smtClean="0"/>
              <a:t>rises </a:t>
            </a:r>
          </a:p>
          <a:p>
            <a:r>
              <a:rPr lang="en-GB" sz="3200" b="1" dirty="0" smtClean="0"/>
              <a:t>This </a:t>
            </a:r>
            <a:r>
              <a:rPr lang="en-GB" sz="3200" b="1" dirty="0"/>
              <a:t>heat is caused by </a:t>
            </a:r>
            <a:r>
              <a:rPr lang="en-GB" sz="3200" b="1" dirty="0">
                <a:solidFill>
                  <a:srgbClr val="C00000"/>
                </a:solidFill>
              </a:rPr>
              <a:t>residual heat left from the formation of Earth and ongoing radioactive </a:t>
            </a:r>
            <a:r>
              <a:rPr lang="en-GB" sz="3200" b="1" dirty="0" smtClean="0">
                <a:solidFill>
                  <a:srgbClr val="C00000"/>
                </a:solidFill>
              </a:rPr>
              <a:t>decay</a:t>
            </a:r>
          </a:p>
          <a:p>
            <a:r>
              <a:rPr lang="en-GB" sz="3200" b="1" dirty="0" smtClean="0"/>
              <a:t>The </a:t>
            </a:r>
            <a:r>
              <a:rPr lang="en-GB" sz="3200" b="1" dirty="0"/>
              <a:t>rate at which temperature increases with depth is called the </a:t>
            </a:r>
            <a:r>
              <a:rPr lang="en-GB" sz="3200" b="1" dirty="0">
                <a:solidFill>
                  <a:srgbClr val="FF0000"/>
                </a:solidFill>
              </a:rPr>
              <a:t>geothermal </a:t>
            </a:r>
            <a:r>
              <a:rPr lang="en-GB" sz="3200" b="1" dirty="0" smtClean="0">
                <a:solidFill>
                  <a:srgbClr val="FF0000"/>
                </a:solidFill>
              </a:rPr>
              <a:t>gradient </a:t>
            </a:r>
          </a:p>
          <a:p>
            <a:r>
              <a:rPr lang="en-GB" sz="3200" b="1" dirty="0" smtClean="0"/>
              <a:t>The </a:t>
            </a:r>
            <a:r>
              <a:rPr lang="en-GB" sz="3200" b="1" dirty="0"/>
              <a:t>average geothermal gradient in the upper </a:t>
            </a:r>
            <a:r>
              <a:rPr lang="en-GB" sz="3200" b="1" dirty="0">
                <a:solidFill>
                  <a:srgbClr val="C00000"/>
                </a:solidFill>
              </a:rPr>
              <a:t>100 km </a:t>
            </a:r>
            <a:r>
              <a:rPr lang="en-GB" sz="3200" b="1" dirty="0" smtClean="0"/>
              <a:t>of </a:t>
            </a:r>
            <a:r>
              <a:rPr lang="en-GB" sz="3200" b="1" dirty="0"/>
              <a:t>the crust is about </a:t>
            </a:r>
            <a:r>
              <a:rPr lang="en-GB" sz="3200" b="1" dirty="0">
                <a:solidFill>
                  <a:srgbClr val="C00000"/>
                </a:solidFill>
              </a:rPr>
              <a:t>25°C per </a:t>
            </a:r>
            <a:r>
              <a:rPr lang="en-GB" sz="3200" b="1" dirty="0" smtClean="0">
                <a:solidFill>
                  <a:srgbClr val="C00000"/>
                </a:solidFill>
              </a:rPr>
              <a:t>kilometre </a:t>
            </a:r>
            <a:r>
              <a:rPr lang="en-GB" sz="3200" b="1" dirty="0"/>
              <a:t>of </a:t>
            </a:r>
            <a:r>
              <a:rPr lang="en-GB" sz="3200" b="1" dirty="0" smtClean="0"/>
              <a:t>depth </a:t>
            </a:r>
          </a:p>
          <a:p>
            <a:r>
              <a:rPr lang="en-GB" sz="3200" b="1" dirty="0" smtClean="0"/>
              <a:t>So </a:t>
            </a:r>
            <a:r>
              <a:rPr lang="en-GB" sz="3200" b="1" dirty="0"/>
              <a:t>for every </a:t>
            </a:r>
            <a:r>
              <a:rPr lang="en-GB" sz="3200" b="1" dirty="0" err="1"/>
              <a:t>kilometer</a:t>
            </a:r>
            <a:r>
              <a:rPr lang="en-GB" sz="3200" b="1" dirty="0"/>
              <a:t> of depth, the temperature increases by about </a:t>
            </a:r>
            <a:r>
              <a:rPr lang="en-GB" sz="3200" b="1" dirty="0" smtClean="0"/>
              <a:t>25°C</a:t>
            </a:r>
            <a:endParaRPr lang="en-GB" sz="3200" b="1" dirty="0"/>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12</a:t>
            </a:fld>
            <a:endParaRPr lang="en-GB"/>
          </a:p>
        </p:txBody>
      </p:sp>
    </p:spTree>
    <p:extLst>
      <p:ext uri="{BB962C8B-B14F-4D97-AF65-F5344CB8AC3E}">
        <p14:creationId xmlns:p14="http://schemas.microsoft.com/office/powerpoint/2010/main" val="427184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11BEA4-35AC-4E48-BBFE-56545D2EAB43}" type="slidenum">
              <a:rPr lang="en-GB" smtClean="0"/>
              <a:t>13</a:t>
            </a:fld>
            <a:endParaRPr lang="en-GB"/>
          </a:p>
        </p:txBody>
      </p:sp>
      <p:pic>
        <p:nvPicPr>
          <p:cNvPr id="6" name="Content Placeholder 5" descr="Diagram showing pressures and temperatures of the geothermal gradient increasing deeper in the earth. The solidus line shows that temperatures need to be much higher or pressure needs to be lower in order for rocks to start to melt.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1537" y="0"/>
            <a:ext cx="5159063" cy="2897746"/>
          </a:xfrm>
          <a:prstGeom prst="rect">
            <a:avLst/>
          </a:prstGeom>
          <a:noFill/>
          <a:ln>
            <a:noFill/>
          </a:ln>
        </p:spPr>
      </p:pic>
      <p:sp>
        <p:nvSpPr>
          <p:cNvPr id="7" name="Rectangle 6"/>
          <p:cNvSpPr/>
          <p:nvPr/>
        </p:nvSpPr>
        <p:spPr>
          <a:xfrm>
            <a:off x="562378" y="2897746"/>
            <a:ext cx="11466490" cy="3785652"/>
          </a:xfrm>
          <a:prstGeom prst="rect">
            <a:avLst/>
          </a:prstGeom>
        </p:spPr>
        <p:txBody>
          <a:bodyPr wrap="square">
            <a:spAutoFit/>
          </a:bodyPr>
          <a:lstStyle/>
          <a:p>
            <a:r>
              <a:rPr lang="en-GB" sz="2400" b="1" dirty="0" smtClean="0">
                <a:latin typeface="Arial" panose="020B0604020202020204" pitchFamily="34" charset="0"/>
                <a:ea typeface="Times New Roman" panose="02020603050405020304" pitchFamily="18" charset="0"/>
                <a:cs typeface="Arial" panose="020B0604020202020204" pitchFamily="34" charset="0"/>
              </a:rPr>
              <a:t>Pressure temperature diagram </a:t>
            </a:r>
            <a:r>
              <a:rPr lang="en-GB" sz="2400" b="1" dirty="0">
                <a:latin typeface="Arial" panose="020B0604020202020204" pitchFamily="34" charset="0"/>
                <a:ea typeface="Times New Roman" panose="02020603050405020304" pitchFamily="18" charset="0"/>
                <a:cs typeface="Arial" panose="020B0604020202020204" pitchFamily="34" charset="0"/>
              </a:rPr>
              <a:t>showing temperature in degrees Celsius on the x-axis and depth below the surface in </a:t>
            </a:r>
            <a:r>
              <a:rPr lang="en-GB" sz="2400" b="1" dirty="0" smtClean="0">
                <a:latin typeface="Arial" panose="020B0604020202020204" pitchFamily="34" charset="0"/>
                <a:ea typeface="Times New Roman" panose="02020603050405020304" pitchFamily="18" charset="0"/>
                <a:cs typeface="Arial" panose="020B0604020202020204" pitchFamily="34" charset="0"/>
              </a:rPr>
              <a:t>km </a:t>
            </a:r>
            <a:r>
              <a:rPr lang="en-GB" sz="2400" b="1" dirty="0">
                <a:latin typeface="Arial" panose="020B0604020202020204" pitchFamily="34" charset="0"/>
                <a:ea typeface="Times New Roman" panose="02020603050405020304" pitchFamily="18" charset="0"/>
                <a:cs typeface="Arial" panose="020B0604020202020204" pitchFamily="34" charset="0"/>
              </a:rPr>
              <a:t>on the </a:t>
            </a:r>
            <a:r>
              <a:rPr lang="en-GB" sz="2400" b="1" dirty="0" smtClean="0">
                <a:latin typeface="Arial" panose="020B0604020202020204" pitchFamily="34" charset="0"/>
                <a:ea typeface="Times New Roman" panose="02020603050405020304" pitchFamily="18" charset="0"/>
                <a:cs typeface="Arial" panose="020B0604020202020204" pitchFamily="34" charset="0"/>
              </a:rPr>
              <a:t>y-axis</a:t>
            </a:r>
          </a:p>
          <a:p>
            <a:endParaRPr lang="en-GB"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ea typeface="Times New Roman" panose="02020603050405020304" pitchFamily="18" charset="0"/>
                <a:cs typeface="Arial" panose="020B0604020202020204" pitchFamily="34" charset="0"/>
              </a:rPr>
              <a:t>The </a:t>
            </a:r>
            <a:r>
              <a:rPr lang="en-GB" sz="2400" b="1" dirty="0">
                <a:latin typeface="Arial" panose="020B0604020202020204" pitchFamily="34" charset="0"/>
                <a:ea typeface="Times New Roman" panose="02020603050405020304" pitchFamily="18" charset="0"/>
                <a:cs typeface="Arial" panose="020B0604020202020204" pitchFamily="34" charset="0"/>
              </a:rPr>
              <a:t>red line is the geothermal gradient and the green solidus line represents the temperature and pressure regime at which </a:t>
            </a:r>
            <a:r>
              <a:rPr lang="en-GB"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melting </a:t>
            </a:r>
            <a:r>
              <a:rPr lang="en-GB"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begins</a:t>
            </a:r>
          </a:p>
          <a:p>
            <a:endParaRPr lang="en-GB" sz="2400" b="1"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ea typeface="Times New Roman" panose="02020603050405020304" pitchFamily="18" charset="0"/>
                <a:cs typeface="Arial" panose="020B0604020202020204" pitchFamily="34" charset="0"/>
              </a:rPr>
              <a:t>Rocks </a:t>
            </a:r>
            <a:r>
              <a:rPr lang="en-GB" sz="2400" b="1" dirty="0">
                <a:latin typeface="Arial" panose="020B0604020202020204" pitchFamily="34" charset="0"/>
                <a:ea typeface="Times New Roman" panose="02020603050405020304" pitchFamily="18" charset="0"/>
                <a:cs typeface="Arial" panose="020B0604020202020204" pitchFamily="34" charset="0"/>
              </a:rPr>
              <a:t>at pressures and temperatures l</a:t>
            </a:r>
            <a:r>
              <a:rPr lang="en-GB"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eft</a:t>
            </a:r>
            <a:r>
              <a:rPr lang="en-GB" sz="2400" b="1" dirty="0">
                <a:latin typeface="Arial" panose="020B0604020202020204" pitchFamily="34" charset="0"/>
                <a:ea typeface="Times New Roman" panose="02020603050405020304" pitchFamily="18" charset="0"/>
                <a:cs typeface="Arial" panose="020B0604020202020204" pitchFamily="34" charset="0"/>
              </a:rPr>
              <a:t> of the green line are </a:t>
            </a:r>
            <a:r>
              <a:rPr lang="en-GB"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solid</a:t>
            </a:r>
            <a:r>
              <a:rPr lang="en-GB" sz="2400" b="1" dirty="0" smtClean="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Arial" panose="020B0604020202020204" pitchFamily="34" charset="0"/>
              <a:buChar char="•"/>
            </a:pPr>
            <a:endParaRPr lang="en-GB"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ea typeface="Times New Roman" panose="02020603050405020304" pitchFamily="18" charset="0"/>
                <a:cs typeface="Arial" panose="020B0604020202020204" pitchFamily="34" charset="0"/>
              </a:rPr>
              <a:t>If </a:t>
            </a:r>
            <a:r>
              <a:rPr lang="en-GB" sz="2400" b="1" dirty="0">
                <a:latin typeface="Arial" panose="020B0604020202020204" pitchFamily="34" charset="0"/>
                <a:ea typeface="Times New Roman" panose="02020603050405020304" pitchFamily="18" charset="0"/>
                <a:cs typeface="Arial" panose="020B0604020202020204" pitchFamily="34" charset="0"/>
              </a:rPr>
              <a:t>pressure/temperature conditions change so that rocks pass to the right of the green line, then they will </a:t>
            </a:r>
            <a:r>
              <a:rPr lang="en-GB"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start to </a:t>
            </a:r>
            <a:r>
              <a:rPr lang="en-GB"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melt </a:t>
            </a:r>
            <a:endParaRPr lang="en-GB"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61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0515600" cy="6048174"/>
          </a:xfrm>
        </p:spPr>
        <p:txBody>
          <a:bodyPr>
            <a:normAutofit/>
          </a:bodyPr>
          <a:lstStyle/>
          <a:p>
            <a:r>
              <a:rPr lang="en-GB" sz="3200" b="1" dirty="0"/>
              <a:t>The depth-temperature graph </a:t>
            </a:r>
            <a:r>
              <a:rPr lang="en-GB" sz="3200" b="1" dirty="0" smtClean="0"/>
              <a:t>illustrates </a:t>
            </a:r>
            <a:r>
              <a:rPr lang="en-GB" sz="3200" b="1" dirty="0"/>
              <a:t>the relationship between the </a:t>
            </a:r>
            <a:r>
              <a:rPr lang="en-GB" sz="3200" b="1" dirty="0">
                <a:solidFill>
                  <a:srgbClr val="FF0000"/>
                </a:solidFill>
              </a:rPr>
              <a:t>geothermal gradient </a:t>
            </a:r>
            <a:r>
              <a:rPr lang="en-GB" sz="3200" b="1" dirty="0"/>
              <a:t>(</a:t>
            </a:r>
            <a:r>
              <a:rPr lang="en-GB" sz="3200" b="1" dirty="0" err="1"/>
              <a:t>geotherm</a:t>
            </a:r>
            <a:r>
              <a:rPr lang="en-GB" sz="3200" b="1" dirty="0"/>
              <a:t>, red line) and the s</a:t>
            </a:r>
            <a:r>
              <a:rPr lang="en-GB" sz="3200" b="1" dirty="0">
                <a:solidFill>
                  <a:srgbClr val="FF0000"/>
                </a:solidFill>
              </a:rPr>
              <a:t>tart of rock melting </a:t>
            </a:r>
            <a:r>
              <a:rPr lang="en-GB" sz="3200" b="1" dirty="0"/>
              <a:t>(solidus, green line</a:t>
            </a:r>
            <a:r>
              <a:rPr lang="en-GB" sz="3200" b="1" dirty="0" smtClean="0"/>
              <a:t>)</a:t>
            </a:r>
          </a:p>
          <a:p>
            <a:r>
              <a:rPr lang="en-GB" sz="3200" b="1" dirty="0" smtClean="0"/>
              <a:t>The </a:t>
            </a:r>
            <a:r>
              <a:rPr lang="en-GB" sz="3200" b="1" dirty="0"/>
              <a:t>geothermal gradient </a:t>
            </a:r>
            <a:r>
              <a:rPr lang="en-GB" sz="3200" b="1" dirty="0">
                <a:solidFill>
                  <a:srgbClr val="FF0000"/>
                </a:solidFill>
              </a:rPr>
              <a:t>changes with depth </a:t>
            </a:r>
            <a:r>
              <a:rPr lang="en-GB" sz="3200" b="1" dirty="0"/>
              <a:t>(which has a </a:t>
            </a:r>
            <a:r>
              <a:rPr lang="en-GB" sz="3200" b="1" dirty="0">
                <a:solidFill>
                  <a:srgbClr val="C00000"/>
                </a:solidFill>
              </a:rPr>
              <a:t>direct relationship to pressure</a:t>
            </a:r>
            <a:r>
              <a:rPr lang="en-GB" sz="3200" b="1" dirty="0"/>
              <a:t>) through the crust into the upper </a:t>
            </a:r>
            <a:r>
              <a:rPr lang="en-GB" sz="3200" b="1" dirty="0" smtClean="0"/>
              <a:t>mantle</a:t>
            </a:r>
          </a:p>
          <a:p>
            <a:r>
              <a:rPr lang="en-GB" sz="3200" b="1" dirty="0" smtClean="0"/>
              <a:t>The </a:t>
            </a:r>
            <a:r>
              <a:rPr lang="en-GB" sz="3200" b="1" dirty="0"/>
              <a:t>area to the left of the green line includes </a:t>
            </a:r>
            <a:r>
              <a:rPr lang="en-GB" sz="3200" b="1" dirty="0">
                <a:solidFill>
                  <a:srgbClr val="C00000"/>
                </a:solidFill>
              </a:rPr>
              <a:t>solid components</a:t>
            </a:r>
            <a:r>
              <a:rPr lang="en-GB" sz="3200" b="1" dirty="0"/>
              <a:t>; </a:t>
            </a:r>
            <a:endParaRPr lang="en-GB" sz="3200" b="1" dirty="0" smtClean="0"/>
          </a:p>
          <a:p>
            <a:pPr lvl="1"/>
            <a:r>
              <a:rPr lang="en-GB" sz="2800" b="1" dirty="0" smtClean="0"/>
              <a:t>to </a:t>
            </a:r>
            <a:r>
              <a:rPr lang="en-GB" sz="2800" b="1" dirty="0"/>
              <a:t>the right is where </a:t>
            </a:r>
            <a:r>
              <a:rPr lang="en-GB" sz="2800" b="1" dirty="0">
                <a:solidFill>
                  <a:srgbClr val="00B050"/>
                </a:solidFill>
              </a:rPr>
              <a:t>liquid components start to </a:t>
            </a:r>
            <a:r>
              <a:rPr lang="en-GB" sz="2800" b="1" dirty="0" smtClean="0">
                <a:solidFill>
                  <a:srgbClr val="00B050"/>
                </a:solidFill>
              </a:rPr>
              <a:t>form</a:t>
            </a:r>
          </a:p>
          <a:p>
            <a:r>
              <a:rPr lang="en-GB" sz="3200" b="1" dirty="0" smtClean="0"/>
              <a:t>The </a:t>
            </a:r>
            <a:r>
              <a:rPr lang="en-GB" sz="3200" b="1" dirty="0"/>
              <a:t>increasing temperature with depth makes the depth of about </a:t>
            </a:r>
            <a:r>
              <a:rPr lang="en-GB" sz="3200" b="1" dirty="0">
                <a:solidFill>
                  <a:srgbClr val="CC3399"/>
                </a:solidFill>
              </a:rPr>
              <a:t>125 </a:t>
            </a:r>
            <a:r>
              <a:rPr lang="en-GB" sz="3200" b="1" dirty="0" smtClean="0">
                <a:solidFill>
                  <a:srgbClr val="CC3399"/>
                </a:solidFill>
              </a:rPr>
              <a:t>km </a:t>
            </a:r>
            <a:r>
              <a:rPr lang="en-GB" sz="3200" b="1" dirty="0" smtClean="0"/>
              <a:t>as </a:t>
            </a:r>
            <a:r>
              <a:rPr lang="en-GB" sz="3200" b="1" dirty="0"/>
              <a:t>the natural </a:t>
            </a:r>
            <a:r>
              <a:rPr lang="en-GB" sz="3200" b="1" dirty="0" smtClean="0"/>
              <a:t>depth at which the geothermal </a:t>
            </a:r>
            <a:r>
              <a:rPr lang="en-GB" sz="3200" b="1" dirty="0"/>
              <a:t>gradient is </a:t>
            </a:r>
            <a:r>
              <a:rPr lang="en-GB" sz="3200" b="1" dirty="0">
                <a:solidFill>
                  <a:srgbClr val="FF0000"/>
                </a:solidFill>
              </a:rPr>
              <a:t>closest to the </a:t>
            </a:r>
            <a:r>
              <a:rPr lang="en-GB" sz="3200" b="1" dirty="0" smtClean="0">
                <a:solidFill>
                  <a:srgbClr val="FF0000"/>
                </a:solidFill>
              </a:rPr>
              <a:t>solidus</a:t>
            </a:r>
            <a:endParaRPr lang="en-GB" sz="3200" b="1" dirty="0">
              <a:solidFill>
                <a:srgbClr val="FF0000"/>
              </a:solidFill>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14</a:t>
            </a:fld>
            <a:endParaRPr lang="en-GB"/>
          </a:p>
        </p:txBody>
      </p:sp>
    </p:spTree>
    <p:extLst>
      <p:ext uri="{BB962C8B-B14F-4D97-AF65-F5344CB8AC3E}">
        <p14:creationId xmlns:p14="http://schemas.microsoft.com/office/powerpoint/2010/main" val="186786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304"/>
            <a:ext cx="10515600" cy="5996659"/>
          </a:xfrm>
        </p:spPr>
        <p:txBody>
          <a:bodyPr>
            <a:normAutofit/>
          </a:bodyPr>
          <a:lstStyle/>
          <a:p>
            <a:r>
              <a:rPr lang="en-GB" sz="3200" b="1" dirty="0"/>
              <a:t>The temperature at </a:t>
            </a:r>
            <a:r>
              <a:rPr lang="en-GB" sz="3200" b="1" dirty="0">
                <a:solidFill>
                  <a:srgbClr val="FF0000"/>
                </a:solidFill>
              </a:rPr>
              <a:t>100 </a:t>
            </a:r>
            <a:r>
              <a:rPr lang="en-GB" sz="3200" b="1" dirty="0" smtClean="0">
                <a:solidFill>
                  <a:srgbClr val="FF0000"/>
                </a:solidFill>
              </a:rPr>
              <a:t>km </a:t>
            </a:r>
            <a:r>
              <a:rPr lang="en-GB" sz="3200" b="1" dirty="0" smtClean="0"/>
              <a:t>depth </a:t>
            </a:r>
            <a:r>
              <a:rPr lang="en-GB" sz="3200" b="1" dirty="0"/>
              <a:t>is </a:t>
            </a:r>
            <a:r>
              <a:rPr lang="en-GB" sz="3200" b="1" dirty="0" smtClean="0"/>
              <a:t>about </a:t>
            </a:r>
            <a:r>
              <a:rPr lang="en-GB" sz="3200" b="1" dirty="0" smtClean="0">
                <a:solidFill>
                  <a:srgbClr val="FF0000"/>
                </a:solidFill>
              </a:rPr>
              <a:t>1,200°C</a:t>
            </a:r>
            <a:r>
              <a:rPr lang="en-GB" sz="3200" b="1" dirty="0" smtClean="0"/>
              <a:t>  </a:t>
            </a:r>
          </a:p>
          <a:p>
            <a:r>
              <a:rPr lang="en-GB" sz="3200" b="1" dirty="0" smtClean="0"/>
              <a:t>At </a:t>
            </a:r>
            <a:r>
              <a:rPr lang="en-GB" sz="3200" b="1" dirty="0"/>
              <a:t>bottom of the crust, </a:t>
            </a:r>
            <a:r>
              <a:rPr lang="en-GB" sz="3200" b="1" dirty="0">
                <a:solidFill>
                  <a:srgbClr val="FF0000"/>
                </a:solidFill>
              </a:rPr>
              <a:t>35 km </a:t>
            </a:r>
            <a:r>
              <a:rPr lang="en-GB" sz="3200" b="1" dirty="0" smtClean="0">
                <a:solidFill>
                  <a:srgbClr val="FF0000"/>
                </a:solidFill>
              </a:rPr>
              <a:t>deep</a:t>
            </a:r>
            <a:r>
              <a:rPr lang="en-GB" sz="3200" b="1" dirty="0"/>
              <a:t>, the pressure is about </a:t>
            </a:r>
            <a:r>
              <a:rPr lang="en-GB" sz="3200" b="1" dirty="0">
                <a:solidFill>
                  <a:srgbClr val="FF0000"/>
                </a:solidFill>
              </a:rPr>
              <a:t>10,000 bars </a:t>
            </a:r>
            <a:endParaRPr lang="en-GB" sz="3200" b="1" dirty="0" smtClean="0">
              <a:solidFill>
                <a:srgbClr val="FF0000"/>
              </a:solidFill>
            </a:endParaRPr>
          </a:p>
          <a:p>
            <a:r>
              <a:rPr lang="en-GB" sz="3200" b="1" dirty="0" smtClean="0"/>
              <a:t>A </a:t>
            </a:r>
            <a:r>
              <a:rPr lang="en-GB" sz="3200" b="1" dirty="0"/>
              <a:t>bar is a measure of pressure, with </a:t>
            </a:r>
            <a:r>
              <a:rPr lang="en-GB" sz="3200" b="1" dirty="0">
                <a:solidFill>
                  <a:srgbClr val="FF0000"/>
                </a:solidFill>
              </a:rPr>
              <a:t>1 bar being normal atmospheric pressure at sea </a:t>
            </a:r>
            <a:r>
              <a:rPr lang="en-GB" sz="3200" b="1" dirty="0" smtClean="0">
                <a:solidFill>
                  <a:srgbClr val="FF0000"/>
                </a:solidFill>
              </a:rPr>
              <a:t>level</a:t>
            </a:r>
          </a:p>
          <a:p>
            <a:r>
              <a:rPr lang="en-GB" sz="3200" b="1" dirty="0" smtClean="0"/>
              <a:t>At </a:t>
            </a:r>
            <a:r>
              <a:rPr lang="en-GB" sz="3200" b="1" dirty="0"/>
              <a:t>these pressures and temperatures, the crust and mantle are </a:t>
            </a:r>
            <a:r>
              <a:rPr lang="en-GB" sz="3200" b="1" dirty="0" smtClean="0">
                <a:solidFill>
                  <a:srgbClr val="FF0000"/>
                </a:solidFill>
              </a:rPr>
              <a:t>solid</a:t>
            </a:r>
          </a:p>
          <a:p>
            <a:r>
              <a:rPr lang="en-GB" sz="3200" b="1" dirty="0" smtClean="0"/>
              <a:t>To </a:t>
            </a:r>
            <a:r>
              <a:rPr lang="en-GB" sz="3200" b="1" dirty="0"/>
              <a:t>a depth of </a:t>
            </a:r>
            <a:r>
              <a:rPr lang="en-GB" sz="3200" b="1" dirty="0">
                <a:solidFill>
                  <a:srgbClr val="FF0000"/>
                </a:solidFill>
              </a:rPr>
              <a:t>150 </a:t>
            </a:r>
            <a:r>
              <a:rPr lang="en-GB" sz="3200" b="1" dirty="0" smtClean="0">
                <a:solidFill>
                  <a:srgbClr val="FF0000"/>
                </a:solidFill>
              </a:rPr>
              <a:t>km</a:t>
            </a:r>
            <a:r>
              <a:rPr lang="en-GB" sz="3200" b="1" dirty="0" smtClean="0"/>
              <a:t>, </a:t>
            </a:r>
            <a:r>
              <a:rPr lang="en-GB" sz="3200" b="1" dirty="0"/>
              <a:t>the geothermal gradient line stays to the </a:t>
            </a:r>
            <a:r>
              <a:rPr lang="en-GB" sz="3200" b="1" dirty="0">
                <a:solidFill>
                  <a:srgbClr val="FF0000"/>
                </a:solidFill>
              </a:rPr>
              <a:t>left of the solidus </a:t>
            </a:r>
            <a:r>
              <a:rPr lang="en-GB" sz="3200" b="1" dirty="0" smtClean="0">
                <a:solidFill>
                  <a:srgbClr val="FF0000"/>
                </a:solidFill>
              </a:rPr>
              <a:t>line</a:t>
            </a:r>
          </a:p>
          <a:p>
            <a:r>
              <a:rPr lang="en-GB" sz="3200" b="1" dirty="0" smtClean="0"/>
              <a:t>This </a:t>
            </a:r>
            <a:r>
              <a:rPr lang="en-GB" sz="3200" b="1" dirty="0"/>
              <a:t>relationship continues through the </a:t>
            </a:r>
            <a:r>
              <a:rPr lang="en-GB" sz="3200" b="1" dirty="0">
                <a:solidFill>
                  <a:srgbClr val="FF0000"/>
                </a:solidFill>
              </a:rPr>
              <a:t>mantle</a:t>
            </a:r>
            <a:r>
              <a:rPr lang="en-GB" sz="3200" b="1" dirty="0"/>
              <a:t> to the </a:t>
            </a:r>
            <a:r>
              <a:rPr lang="en-GB" sz="3200" b="1" dirty="0">
                <a:solidFill>
                  <a:srgbClr val="FF0000"/>
                </a:solidFill>
              </a:rPr>
              <a:t>core-mantle boundary, at 2,880 </a:t>
            </a:r>
            <a:r>
              <a:rPr lang="en-GB" sz="3200" b="1" dirty="0" smtClean="0">
                <a:solidFill>
                  <a:srgbClr val="FF0000"/>
                </a:solidFill>
              </a:rPr>
              <a:t>km</a:t>
            </a:r>
            <a:endParaRPr lang="en-GB" sz="3200" b="1" dirty="0">
              <a:solidFill>
                <a:srgbClr val="FF0000"/>
              </a:solidFill>
            </a:endParaRPr>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15</a:t>
            </a:fld>
            <a:endParaRPr lang="en-GB"/>
          </a:p>
        </p:txBody>
      </p:sp>
    </p:spTree>
    <p:extLst>
      <p:ext uri="{BB962C8B-B14F-4D97-AF65-F5344CB8AC3E}">
        <p14:creationId xmlns:p14="http://schemas.microsoft.com/office/powerpoint/2010/main" val="423210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5945143"/>
          </a:xfrm>
        </p:spPr>
        <p:txBody>
          <a:bodyPr>
            <a:normAutofit/>
          </a:bodyPr>
          <a:lstStyle/>
          <a:p>
            <a:r>
              <a:rPr lang="en-GB" sz="3200" b="1" dirty="0"/>
              <a:t>The solidus line slopes to the </a:t>
            </a:r>
            <a:r>
              <a:rPr lang="en-GB" sz="3200" b="1" dirty="0">
                <a:solidFill>
                  <a:srgbClr val="FF0000"/>
                </a:solidFill>
              </a:rPr>
              <a:t>right</a:t>
            </a:r>
            <a:r>
              <a:rPr lang="en-GB" sz="3200" b="1" dirty="0"/>
              <a:t> because the melting temperature of any substance </a:t>
            </a:r>
            <a:r>
              <a:rPr lang="en-GB" sz="3200" b="1" dirty="0">
                <a:solidFill>
                  <a:srgbClr val="FF0000"/>
                </a:solidFill>
              </a:rPr>
              <a:t>depends on </a:t>
            </a:r>
            <a:r>
              <a:rPr lang="en-GB" sz="3200" b="1" dirty="0" smtClean="0">
                <a:solidFill>
                  <a:srgbClr val="FF0000"/>
                </a:solidFill>
              </a:rPr>
              <a:t>pressure</a:t>
            </a:r>
          </a:p>
          <a:p>
            <a:r>
              <a:rPr lang="en-GB" sz="3200" b="1" dirty="0" smtClean="0"/>
              <a:t>The </a:t>
            </a:r>
            <a:r>
              <a:rPr lang="en-GB" sz="3200" b="1" dirty="0"/>
              <a:t>higher pressure created at greater depth increases the temperature </a:t>
            </a:r>
            <a:r>
              <a:rPr lang="en-GB" sz="3200" b="1" dirty="0">
                <a:solidFill>
                  <a:srgbClr val="FF0000"/>
                </a:solidFill>
              </a:rPr>
              <a:t>needed to melt </a:t>
            </a:r>
            <a:r>
              <a:rPr lang="en-GB" sz="3200" b="1" dirty="0" smtClean="0">
                <a:solidFill>
                  <a:srgbClr val="FF0000"/>
                </a:solidFill>
              </a:rPr>
              <a:t>rock</a:t>
            </a:r>
          </a:p>
          <a:p>
            <a:r>
              <a:rPr lang="en-GB" sz="3200" b="1" dirty="0" smtClean="0"/>
              <a:t>In </a:t>
            </a:r>
            <a:r>
              <a:rPr lang="en-GB" sz="3200" b="1" dirty="0"/>
              <a:t>another example, at sea level with an atmospheric pressure close to 1 bar, water boils at </a:t>
            </a:r>
            <a:r>
              <a:rPr lang="en-GB" sz="3200" b="1" dirty="0" smtClean="0">
                <a:solidFill>
                  <a:srgbClr val="FF0000"/>
                </a:solidFill>
              </a:rPr>
              <a:t>100°C</a:t>
            </a:r>
          </a:p>
          <a:p>
            <a:r>
              <a:rPr lang="en-GB" sz="3200" b="1" dirty="0" smtClean="0"/>
              <a:t>But </a:t>
            </a:r>
            <a:r>
              <a:rPr lang="en-GB" sz="3200" b="1" dirty="0"/>
              <a:t>if the pressure is lowered, </a:t>
            </a:r>
            <a:r>
              <a:rPr lang="en-GB" sz="3200" b="1" dirty="0" smtClean="0"/>
              <a:t>water </a:t>
            </a:r>
            <a:r>
              <a:rPr lang="en-GB" sz="3200" b="1" dirty="0"/>
              <a:t>boils at a </a:t>
            </a:r>
            <a:r>
              <a:rPr lang="en-GB" sz="3200" b="1" dirty="0">
                <a:solidFill>
                  <a:srgbClr val="FF0000"/>
                </a:solidFill>
              </a:rPr>
              <a:t>much lower </a:t>
            </a:r>
            <a:r>
              <a:rPr lang="en-GB" sz="3200" b="1" dirty="0"/>
              <a:t>temperature.</a:t>
            </a:r>
          </a:p>
          <a:p>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16</a:t>
            </a:fld>
            <a:endParaRPr lang="en-GB"/>
          </a:p>
        </p:txBody>
      </p:sp>
    </p:spTree>
    <p:extLst>
      <p:ext uri="{BB962C8B-B14F-4D97-AF65-F5344CB8AC3E}">
        <p14:creationId xmlns:p14="http://schemas.microsoft.com/office/powerpoint/2010/main" val="74308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5842112"/>
          </a:xfrm>
        </p:spPr>
        <p:txBody>
          <a:bodyPr>
            <a:normAutofit fontScale="92500" lnSpcReduction="10000"/>
          </a:bodyPr>
          <a:lstStyle/>
          <a:p>
            <a:pPr marL="0" indent="0">
              <a:buNone/>
            </a:pPr>
            <a:r>
              <a:rPr lang="en-US" sz="3200" b="1" dirty="0" smtClean="0">
                <a:solidFill>
                  <a:srgbClr val="FF0000"/>
                </a:solidFill>
              </a:rPr>
              <a:t>Partial melting</a:t>
            </a:r>
            <a:endParaRPr lang="en-GB" sz="3200" b="1" dirty="0" smtClean="0">
              <a:solidFill>
                <a:srgbClr val="FF0000"/>
              </a:solidFill>
            </a:endParaRPr>
          </a:p>
          <a:p>
            <a:r>
              <a:rPr lang="en-GB" sz="3200" b="1" dirty="0" smtClean="0"/>
              <a:t>There </a:t>
            </a:r>
            <a:r>
              <a:rPr lang="en-GB" sz="3200" b="1" dirty="0"/>
              <a:t>are three principal ways rock </a:t>
            </a:r>
            <a:r>
              <a:rPr lang="en-GB" sz="3200" b="1" dirty="0" smtClean="0"/>
              <a:t>behaviour </a:t>
            </a:r>
            <a:r>
              <a:rPr lang="en-GB" sz="3200" b="1" dirty="0"/>
              <a:t>crosses to the </a:t>
            </a:r>
            <a:r>
              <a:rPr lang="en-GB" sz="3200" b="1" dirty="0">
                <a:solidFill>
                  <a:srgbClr val="FF0000"/>
                </a:solidFill>
              </a:rPr>
              <a:t>right </a:t>
            </a:r>
            <a:r>
              <a:rPr lang="en-GB" sz="3200" b="1" dirty="0"/>
              <a:t>of the green solidus line to create molten magma: </a:t>
            </a:r>
            <a:endParaRPr lang="en-GB" sz="3200" b="1" dirty="0" smtClean="0"/>
          </a:p>
          <a:p>
            <a:pPr lvl="1"/>
            <a:r>
              <a:rPr lang="en-GB" sz="2800" b="1" dirty="0" smtClean="0">
                <a:solidFill>
                  <a:srgbClr val="CC3399"/>
                </a:solidFill>
              </a:rPr>
              <a:t>1</a:t>
            </a:r>
            <a:r>
              <a:rPr lang="en-GB" sz="2800" b="1" dirty="0">
                <a:solidFill>
                  <a:srgbClr val="CC3399"/>
                </a:solidFill>
              </a:rPr>
              <a:t>) decompression melting caused by lowering the pressure, </a:t>
            </a:r>
            <a:endParaRPr lang="en-GB" sz="2800" b="1" dirty="0" smtClean="0">
              <a:solidFill>
                <a:srgbClr val="CC3399"/>
              </a:solidFill>
            </a:endParaRPr>
          </a:p>
          <a:p>
            <a:pPr lvl="1"/>
            <a:r>
              <a:rPr lang="en-GB" sz="2800" b="1" dirty="0" smtClean="0">
                <a:solidFill>
                  <a:srgbClr val="CC3399"/>
                </a:solidFill>
              </a:rPr>
              <a:t>2</a:t>
            </a:r>
            <a:r>
              <a:rPr lang="en-GB" sz="2800" b="1" dirty="0">
                <a:solidFill>
                  <a:srgbClr val="CC3399"/>
                </a:solidFill>
              </a:rPr>
              <a:t>) flux melting caused by adding </a:t>
            </a:r>
            <a:r>
              <a:rPr lang="en-GB" sz="2800" b="1" dirty="0" smtClean="0">
                <a:solidFill>
                  <a:srgbClr val="CC3399"/>
                </a:solidFill>
              </a:rPr>
              <a:t>volatiles, </a:t>
            </a:r>
            <a:r>
              <a:rPr lang="en-GB" sz="2800" b="1" dirty="0">
                <a:solidFill>
                  <a:srgbClr val="CC3399"/>
                </a:solidFill>
              </a:rPr>
              <a:t>and </a:t>
            </a:r>
            <a:endParaRPr lang="en-GB" sz="2800" b="1" dirty="0" smtClean="0">
              <a:solidFill>
                <a:srgbClr val="CC3399"/>
              </a:solidFill>
            </a:endParaRPr>
          </a:p>
          <a:p>
            <a:pPr lvl="1"/>
            <a:r>
              <a:rPr lang="en-GB" sz="2800" b="1" dirty="0" smtClean="0">
                <a:solidFill>
                  <a:srgbClr val="CC3399"/>
                </a:solidFill>
              </a:rPr>
              <a:t>3</a:t>
            </a:r>
            <a:r>
              <a:rPr lang="en-GB" sz="2800" b="1" dirty="0">
                <a:solidFill>
                  <a:srgbClr val="CC3399"/>
                </a:solidFill>
              </a:rPr>
              <a:t>) heat-induced melting caused by increasing the </a:t>
            </a:r>
            <a:r>
              <a:rPr lang="en-GB" sz="2800" b="1" dirty="0" smtClean="0">
                <a:solidFill>
                  <a:srgbClr val="CC3399"/>
                </a:solidFill>
              </a:rPr>
              <a:t>temperature </a:t>
            </a:r>
          </a:p>
          <a:p>
            <a:r>
              <a:rPr lang="en-GB" sz="3200" b="1" dirty="0" smtClean="0"/>
              <a:t>The </a:t>
            </a:r>
            <a:r>
              <a:rPr lang="en-GB" sz="3200" b="1" dirty="0"/>
              <a:t>Bowen’s Reaction Series shows that minerals melt at </a:t>
            </a:r>
            <a:r>
              <a:rPr lang="en-GB" sz="3200" b="1" dirty="0">
                <a:solidFill>
                  <a:srgbClr val="FF0000"/>
                </a:solidFill>
              </a:rPr>
              <a:t>different</a:t>
            </a:r>
            <a:r>
              <a:rPr lang="en-GB" sz="3200" b="1" dirty="0"/>
              <a:t> </a:t>
            </a:r>
            <a:r>
              <a:rPr lang="en-GB" sz="3200" b="1" dirty="0" smtClean="0"/>
              <a:t>temperatures</a:t>
            </a:r>
          </a:p>
          <a:p>
            <a:r>
              <a:rPr lang="en-GB" sz="3200" b="1" dirty="0" smtClean="0"/>
              <a:t>Since </a:t>
            </a:r>
            <a:r>
              <a:rPr lang="en-GB" sz="3200" b="1" dirty="0"/>
              <a:t>magma is a mixture of </a:t>
            </a:r>
            <a:r>
              <a:rPr lang="en-GB" sz="3200" b="1" dirty="0">
                <a:solidFill>
                  <a:srgbClr val="FF0000"/>
                </a:solidFill>
              </a:rPr>
              <a:t>different minerals</a:t>
            </a:r>
            <a:r>
              <a:rPr lang="en-GB" sz="3200" b="1" dirty="0"/>
              <a:t>, the solidus boundary is more of a fuzzy zone rather than a well-defined line; </a:t>
            </a:r>
            <a:r>
              <a:rPr lang="en-GB" sz="3200" b="1" dirty="0">
                <a:solidFill>
                  <a:srgbClr val="FF0000"/>
                </a:solidFill>
              </a:rPr>
              <a:t>some minerals are melted and some remain </a:t>
            </a:r>
            <a:r>
              <a:rPr lang="en-GB" sz="3200" b="1" dirty="0" smtClean="0">
                <a:solidFill>
                  <a:srgbClr val="FF0000"/>
                </a:solidFill>
              </a:rPr>
              <a:t>solid</a:t>
            </a:r>
          </a:p>
          <a:p>
            <a:r>
              <a:rPr lang="en-GB" sz="3200" b="1" dirty="0" smtClean="0"/>
              <a:t>This </a:t>
            </a:r>
            <a:r>
              <a:rPr lang="en-GB" sz="3200" b="1" dirty="0"/>
              <a:t>type of rock </a:t>
            </a:r>
            <a:r>
              <a:rPr lang="en-GB" sz="3200" b="1" dirty="0" smtClean="0"/>
              <a:t>behaviour </a:t>
            </a:r>
            <a:r>
              <a:rPr lang="en-GB" sz="3200" b="1" dirty="0"/>
              <a:t>is called </a:t>
            </a:r>
            <a:r>
              <a:rPr lang="en-GB" sz="3200" b="1" dirty="0">
                <a:solidFill>
                  <a:schemeClr val="accent2">
                    <a:lumMod val="75000"/>
                  </a:schemeClr>
                </a:solidFill>
              </a:rPr>
              <a:t>partial melting</a:t>
            </a:r>
            <a:r>
              <a:rPr lang="en-GB" sz="3200" b="1" dirty="0"/>
              <a:t> and represents real-world magmas, which typically contain solid, liquid, and volatile </a:t>
            </a:r>
            <a:r>
              <a:rPr lang="en-GB" sz="3200" b="1" dirty="0" smtClean="0"/>
              <a:t>components</a:t>
            </a:r>
            <a:endParaRPr lang="en-GB" sz="3200" b="1" dirty="0"/>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17</a:t>
            </a:fld>
            <a:endParaRPr lang="en-GB"/>
          </a:p>
        </p:txBody>
      </p:sp>
    </p:spTree>
    <p:extLst>
      <p:ext uri="{BB962C8B-B14F-4D97-AF65-F5344CB8AC3E}">
        <p14:creationId xmlns:p14="http://schemas.microsoft.com/office/powerpoint/2010/main" val="271767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21972"/>
            <a:ext cx="6438363" cy="5854991"/>
          </a:xfrm>
        </p:spPr>
        <p:txBody>
          <a:bodyPr>
            <a:normAutofit lnSpcReduction="10000"/>
          </a:bodyPr>
          <a:lstStyle/>
          <a:p>
            <a:pPr marL="0" indent="0">
              <a:buNone/>
            </a:pPr>
            <a:r>
              <a:rPr lang="en-US" sz="3600" b="1" dirty="0" smtClean="0">
                <a:solidFill>
                  <a:srgbClr val="FF0000"/>
                </a:solidFill>
              </a:rPr>
              <a:t>Decompression melting</a:t>
            </a:r>
          </a:p>
          <a:p>
            <a:r>
              <a:rPr lang="en-GB" b="1" dirty="0"/>
              <a:t>Magma is created at mid-ocean ridges via </a:t>
            </a:r>
            <a:r>
              <a:rPr lang="en-GB" b="1" dirty="0">
                <a:solidFill>
                  <a:srgbClr val="C00000"/>
                </a:solidFill>
              </a:rPr>
              <a:t>decompression </a:t>
            </a:r>
            <a:r>
              <a:rPr lang="en-GB" b="1" dirty="0" smtClean="0">
                <a:solidFill>
                  <a:srgbClr val="C00000"/>
                </a:solidFill>
              </a:rPr>
              <a:t>melting</a:t>
            </a:r>
          </a:p>
          <a:p>
            <a:r>
              <a:rPr lang="en-GB" b="1" dirty="0" smtClean="0"/>
              <a:t>Strong </a:t>
            </a:r>
            <a:r>
              <a:rPr lang="en-GB" b="1" dirty="0"/>
              <a:t>convection currents cause the solid </a:t>
            </a:r>
            <a:r>
              <a:rPr lang="en-GB" b="1" dirty="0">
                <a:solidFill>
                  <a:srgbClr val="FF0000"/>
                </a:solidFill>
              </a:rPr>
              <a:t>asthenosphere</a:t>
            </a:r>
            <a:r>
              <a:rPr lang="en-GB" b="1" dirty="0"/>
              <a:t> to slowly flow beneath the </a:t>
            </a:r>
            <a:r>
              <a:rPr lang="en-GB" b="1" dirty="0" smtClean="0">
                <a:solidFill>
                  <a:srgbClr val="FF0000"/>
                </a:solidFill>
              </a:rPr>
              <a:t>lithosphere</a:t>
            </a:r>
          </a:p>
          <a:p>
            <a:r>
              <a:rPr lang="en-GB" b="1" dirty="0" smtClean="0"/>
              <a:t>The </a:t>
            </a:r>
            <a:r>
              <a:rPr lang="en-GB" b="1" dirty="0"/>
              <a:t>upper part of the lithosphere (crust) is a </a:t>
            </a:r>
            <a:r>
              <a:rPr lang="en-GB" b="1" dirty="0">
                <a:solidFill>
                  <a:srgbClr val="FF0000"/>
                </a:solidFill>
              </a:rPr>
              <a:t>poor heat conductor</a:t>
            </a:r>
            <a:r>
              <a:rPr lang="en-GB" b="1" dirty="0"/>
              <a:t>, so the temperature remains about the same throughout the </a:t>
            </a:r>
            <a:r>
              <a:rPr lang="en-GB" b="1" dirty="0">
                <a:solidFill>
                  <a:srgbClr val="FF0000"/>
                </a:solidFill>
              </a:rPr>
              <a:t>underlying mantle </a:t>
            </a:r>
            <a:r>
              <a:rPr lang="en-GB" b="1" dirty="0" smtClean="0">
                <a:solidFill>
                  <a:srgbClr val="FF0000"/>
                </a:solidFill>
              </a:rPr>
              <a:t>material</a:t>
            </a:r>
          </a:p>
          <a:p>
            <a:r>
              <a:rPr lang="en-GB" b="1" dirty="0" smtClean="0"/>
              <a:t>Where </a:t>
            </a:r>
            <a:r>
              <a:rPr lang="en-GB" b="1" dirty="0"/>
              <a:t>the convection currents cause mantle material to </a:t>
            </a:r>
            <a:r>
              <a:rPr lang="en-GB" b="1" dirty="0">
                <a:solidFill>
                  <a:srgbClr val="FF0000"/>
                </a:solidFill>
              </a:rPr>
              <a:t>rise</a:t>
            </a:r>
            <a:r>
              <a:rPr lang="en-GB" b="1" dirty="0"/>
              <a:t>, the pressure decreases, which causes the </a:t>
            </a:r>
            <a:r>
              <a:rPr lang="en-GB" b="1" dirty="0">
                <a:solidFill>
                  <a:srgbClr val="FF0000"/>
                </a:solidFill>
              </a:rPr>
              <a:t>melting point to </a:t>
            </a:r>
            <a:r>
              <a:rPr lang="en-GB" b="1" dirty="0" smtClean="0">
                <a:solidFill>
                  <a:srgbClr val="FF0000"/>
                </a:solidFill>
              </a:rPr>
              <a:t>drop </a:t>
            </a:r>
            <a:endParaRPr lang="en-GB" b="1" dirty="0">
              <a:solidFill>
                <a:srgbClr val="FF0000"/>
              </a:solidFill>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18</a:t>
            </a:fld>
            <a:endParaRPr lang="en-GB"/>
          </a:p>
        </p:txBody>
      </p:sp>
      <p:pic>
        <p:nvPicPr>
          <p:cNvPr id="6" name="Picture 5" descr="Ocean-birth.svg_.png"/>
          <p:cNvPicPr/>
          <p:nvPr/>
        </p:nvPicPr>
        <p:blipFill>
          <a:blip r:embed="rId2">
            <a:extLst>
              <a:ext uri="{28A0092B-C50C-407E-A947-70E740481C1C}">
                <a14:useLocalDpi xmlns:a14="http://schemas.microsoft.com/office/drawing/2010/main" val="0"/>
              </a:ext>
            </a:extLst>
          </a:blip>
          <a:srcRect/>
          <a:stretch>
            <a:fillRect/>
          </a:stretch>
        </p:blipFill>
        <p:spPr bwMode="auto">
          <a:xfrm>
            <a:off x="7150748" y="0"/>
            <a:ext cx="4203052" cy="6176963"/>
          </a:xfrm>
          <a:prstGeom prst="rect">
            <a:avLst/>
          </a:prstGeom>
          <a:noFill/>
          <a:ln>
            <a:noFill/>
          </a:ln>
        </p:spPr>
      </p:pic>
    </p:spTree>
    <p:extLst>
      <p:ext uri="{BB962C8B-B14F-4D97-AF65-F5344CB8AC3E}">
        <p14:creationId xmlns:p14="http://schemas.microsoft.com/office/powerpoint/2010/main" val="359885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lstStyle/>
          <a:p>
            <a:r>
              <a:rPr lang="en-GB" sz="3200" b="1" dirty="0"/>
              <a:t>In this situation, the rock at the temperature of the geothermal gradient is </a:t>
            </a:r>
            <a:r>
              <a:rPr lang="en-GB" sz="3200" b="1" dirty="0">
                <a:solidFill>
                  <a:srgbClr val="FF0000"/>
                </a:solidFill>
              </a:rPr>
              <a:t>rising toward </a:t>
            </a:r>
            <a:r>
              <a:rPr lang="en-GB" sz="3200" b="1" dirty="0"/>
              <a:t>the </a:t>
            </a:r>
            <a:r>
              <a:rPr lang="en-GB" sz="3200" b="1" dirty="0" smtClean="0"/>
              <a:t>surface </a:t>
            </a:r>
          </a:p>
          <a:p>
            <a:r>
              <a:rPr lang="en-GB" sz="3200" b="1" dirty="0" smtClean="0"/>
              <a:t>Thus </a:t>
            </a:r>
            <a:r>
              <a:rPr lang="en-GB" sz="3200" b="1" dirty="0"/>
              <a:t>hotter rock is now </a:t>
            </a:r>
            <a:r>
              <a:rPr lang="en-GB" sz="3200" b="1" dirty="0">
                <a:solidFill>
                  <a:srgbClr val="FF0000"/>
                </a:solidFill>
              </a:rPr>
              <a:t>shallower</a:t>
            </a:r>
            <a:r>
              <a:rPr lang="en-GB" sz="3200" b="1" dirty="0"/>
              <a:t>, at a </a:t>
            </a:r>
            <a:r>
              <a:rPr lang="en-GB" sz="3200" b="1" dirty="0">
                <a:solidFill>
                  <a:srgbClr val="FF0000"/>
                </a:solidFill>
              </a:rPr>
              <a:t>lower pressure</a:t>
            </a:r>
            <a:r>
              <a:rPr lang="en-GB" sz="3200" b="1" dirty="0"/>
              <a:t>, and the rock, still at the temperature of the geothermal gradient at its </a:t>
            </a:r>
            <a:r>
              <a:rPr lang="en-GB" sz="3200" b="1" dirty="0">
                <a:solidFill>
                  <a:srgbClr val="FF0000"/>
                </a:solidFill>
              </a:rPr>
              <a:t>old </a:t>
            </a:r>
            <a:r>
              <a:rPr lang="en-GB" sz="3200" b="1" dirty="0" smtClean="0">
                <a:solidFill>
                  <a:srgbClr val="FF0000"/>
                </a:solidFill>
              </a:rPr>
              <a:t>location</a:t>
            </a:r>
          </a:p>
          <a:p>
            <a:r>
              <a:rPr lang="en-GB" sz="3200" b="1" dirty="0" smtClean="0"/>
              <a:t> This shifts </a:t>
            </a:r>
            <a:r>
              <a:rPr lang="en-GB" sz="3200" b="1" dirty="0"/>
              <a:t>past the its </a:t>
            </a:r>
            <a:r>
              <a:rPr lang="en-GB" sz="3200" b="1" dirty="0">
                <a:solidFill>
                  <a:srgbClr val="FF0000"/>
                </a:solidFill>
              </a:rPr>
              <a:t>melting point </a:t>
            </a:r>
            <a:r>
              <a:rPr lang="en-GB" sz="3200" b="1" dirty="0"/>
              <a:t>(shown as the red line crossing over the solidus or green </a:t>
            </a:r>
            <a:r>
              <a:rPr lang="en-GB" sz="3200" b="1" dirty="0" smtClean="0"/>
              <a:t>line) </a:t>
            </a:r>
            <a:r>
              <a:rPr lang="en-GB" sz="3200" b="1" dirty="0"/>
              <a:t>and </a:t>
            </a:r>
            <a:r>
              <a:rPr lang="en-GB" sz="3200" b="1" dirty="0">
                <a:solidFill>
                  <a:srgbClr val="FF0000"/>
                </a:solidFill>
              </a:rPr>
              <a:t>partial melting starts</a:t>
            </a:r>
            <a:endParaRPr lang="en-GB" sz="3200" b="1" dirty="0" smtClean="0">
              <a:solidFill>
                <a:srgbClr val="FF0000"/>
              </a:solidFill>
            </a:endParaRPr>
          </a:p>
          <a:p>
            <a:r>
              <a:rPr lang="en-GB" sz="3200" b="1" dirty="0" smtClean="0"/>
              <a:t>As </a:t>
            </a:r>
            <a:r>
              <a:rPr lang="en-GB" sz="3200" b="1" dirty="0"/>
              <a:t>this magma continues to rise, it </a:t>
            </a:r>
            <a:r>
              <a:rPr lang="en-GB" sz="3200" b="1" dirty="0">
                <a:solidFill>
                  <a:srgbClr val="FF0000"/>
                </a:solidFill>
              </a:rPr>
              <a:t>cools and crystallizes </a:t>
            </a:r>
            <a:r>
              <a:rPr lang="en-GB" sz="3200" b="1" dirty="0"/>
              <a:t>to form new lithospheric </a:t>
            </a:r>
            <a:r>
              <a:rPr lang="en-GB" sz="3200" b="1" dirty="0" smtClean="0"/>
              <a:t>crust</a:t>
            </a:r>
            <a:endParaRPr lang="en-GB" sz="3200" b="1" dirty="0"/>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19</a:t>
            </a:fld>
            <a:endParaRPr lang="en-GB"/>
          </a:p>
        </p:txBody>
      </p:sp>
    </p:spTree>
    <p:extLst>
      <p:ext uri="{BB962C8B-B14F-4D97-AF65-F5344CB8AC3E}">
        <p14:creationId xmlns:p14="http://schemas.microsoft.com/office/powerpoint/2010/main" val="16649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fontScale="92500"/>
          </a:bodyPr>
          <a:lstStyle/>
          <a:p>
            <a:pPr marL="0" indent="0" algn="ctr">
              <a:buNone/>
            </a:pPr>
            <a:r>
              <a:rPr lang="en-GB" sz="4000" b="1" dirty="0">
                <a:solidFill>
                  <a:srgbClr val="C00000"/>
                </a:solidFill>
                <a:latin typeface="Arial" panose="020B0604020202020204" pitchFamily="34" charset="0"/>
                <a:cs typeface="Arial" panose="020B0604020202020204" pitchFamily="34" charset="0"/>
              </a:rPr>
              <a:t>What is </a:t>
            </a:r>
            <a:r>
              <a:rPr lang="en-GB" sz="4000" b="1" dirty="0" smtClean="0">
                <a:solidFill>
                  <a:srgbClr val="C00000"/>
                </a:solidFill>
                <a:latin typeface="Arial" panose="020B0604020202020204" pitchFamily="34" charset="0"/>
                <a:cs typeface="Arial" panose="020B0604020202020204" pitchFamily="34" charset="0"/>
              </a:rPr>
              <a:t>magma?</a:t>
            </a:r>
          </a:p>
          <a:p>
            <a:pPr algn="just"/>
            <a:r>
              <a:rPr lang="en-GB" sz="3900" b="1" dirty="0" smtClean="0"/>
              <a:t>Magma </a:t>
            </a:r>
            <a:r>
              <a:rPr lang="en-GB" sz="3900" b="1" dirty="0"/>
              <a:t>is the </a:t>
            </a:r>
            <a:r>
              <a:rPr lang="en-GB" sz="3900" b="1" dirty="0">
                <a:solidFill>
                  <a:srgbClr val="FF0000"/>
                </a:solidFill>
              </a:rPr>
              <a:t>molten or semi-molten </a:t>
            </a:r>
            <a:r>
              <a:rPr lang="en-GB" sz="3900" b="1" dirty="0"/>
              <a:t>natural material from which all igneous rocks are formed. </a:t>
            </a:r>
            <a:endParaRPr lang="en-GB" sz="3900" b="1" dirty="0" smtClean="0"/>
          </a:p>
          <a:p>
            <a:pPr algn="just"/>
            <a:r>
              <a:rPr lang="en-GB" sz="3900" b="1" dirty="0" smtClean="0"/>
              <a:t>Magma </a:t>
            </a:r>
            <a:r>
              <a:rPr lang="en-GB" sz="3900" b="1" dirty="0"/>
              <a:t>is found </a:t>
            </a:r>
            <a:r>
              <a:rPr lang="en-GB" sz="3900" b="1" dirty="0">
                <a:solidFill>
                  <a:srgbClr val="FF0000"/>
                </a:solidFill>
              </a:rPr>
              <a:t>beneath</a:t>
            </a:r>
            <a:r>
              <a:rPr lang="en-GB" sz="3900" b="1" dirty="0"/>
              <a:t> the surface of the </a:t>
            </a:r>
            <a:r>
              <a:rPr lang="en-GB" sz="3900" b="1" dirty="0" smtClean="0"/>
              <a:t>Earth. </a:t>
            </a:r>
          </a:p>
          <a:p>
            <a:pPr algn="just"/>
            <a:r>
              <a:rPr lang="en-GB" sz="3900" b="1" dirty="0" smtClean="0"/>
              <a:t>Evidence </a:t>
            </a:r>
            <a:r>
              <a:rPr lang="en-GB" sz="3900" b="1" dirty="0"/>
              <a:t>of magmatism has also been discovered on other </a:t>
            </a:r>
            <a:r>
              <a:rPr lang="en-GB" sz="3900" b="1" dirty="0">
                <a:solidFill>
                  <a:srgbClr val="FF0000"/>
                </a:solidFill>
              </a:rPr>
              <a:t>terrestrial planets</a:t>
            </a:r>
            <a:r>
              <a:rPr lang="en-GB" sz="3900" b="1" dirty="0"/>
              <a:t> and some natural satellites. </a:t>
            </a:r>
            <a:endParaRPr lang="en-GB" sz="3900" b="1" dirty="0" smtClean="0"/>
          </a:p>
          <a:p>
            <a:pPr algn="just"/>
            <a:r>
              <a:rPr lang="en-GB" sz="3900" b="1" dirty="0"/>
              <a:t>W</a:t>
            </a:r>
            <a:r>
              <a:rPr lang="en-GB" sz="3900" b="1" dirty="0" smtClean="0"/>
              <a:t>hen </a:t>
            </a:r>
            <a:r>
              <a:rPr lang="en-GB" sz="3900" b="1" dirty="0"/>
              <a:t>red-hot magma comes into contact with seawater, an explosion results</a:t>
            </a:r>
          </a:p>
          <a:p>
            <a:endParaRPr lang="en-GB" sz="39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2</a:t>
            </a:fld>
            <a:endParaRPr lang="en-GB"/>
          </a:p>
        </p:txBody>
      </p:sp>
    </p:spTree>
    <p:extLst>
      <p:ext uri="{BB962C8B-B14F-4D97-AF65-F5344CB8AC3E}">
        <p14:creationId xmlns:p14="http://schemas.microsoft.com/office/powerpoint/2010/main" val="388299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11BEA4-35AC-4E48-BBFE-56545D2EAB43}" type="slidenum">
              <a:rPr lang="en-GB" smtClean="0"/>
              <a:t>20</a:t>
            </a:fld>
            <a:endParaRPr lang="en-GB"/>
          </a:p>
        </p:txBody>
      </p:sp>
      <p:pic>
        <p:nvPicPr>
          <p:cNvPr id="6" name="Picture 5" descr="Many features are labeled on the diagram, but the main idea is the ocean plate descending below the continental"/>
          <p:cNvPicPr/>
          <p:nvPr/>
        </p:nvPicPr>
        <p:blipFill>
          <a:blip r:embed="rId2">
            <a:extLst>
              <a:ext uri="{28A0092B-C50C-407E-A947-70E740481C1C}">
                <a14:useLocalDpi xmlns:a14="http://schemas.microsoft.com/office/drawing/2010/main" val="0"/>
              </a:ext>
            </a:extLst>
          </a:blip>
          <a:srcRect/>
          <a:stretch>
            <a:fillRect/>
          </a:stretch>
        </p:blipFill>
        <p:spPr bwMode="auto">
          <a:xfrm>
            <a:off x="1468192" y="1004552"/>
            <a:ext cx="9453092" cy="5716923"/>
          </a:xfrm>
          <a:prstGeom prst="rect">
            <a:avLst/>
          </a:prstGeom>
          <a:noFill/>
          <a:ln>
            <a:noFill/>
          </a:ln>
        </p:spPr>
      </p:pic>
      <p:sp>
        <p:nvSpPr>
          <p:cNvPr id="7" name="TextBox 6"/>
          <p:cNvSpPr txBox="1"/>
          <p:nvPr/>
        </p:nvSpPr>
        <p:spPr>
          <a:xfrm>
            <a:off x="296214" y="206062"/>
            <a:ext cx="5389617" cy="646331"/>
          </a:xfrm>
          <a:prstGeom prst="rect">
            <a:avLst/>
          </a:prstGeom>
          <a:noFill/>
        </p:spPr>
        <p:txBody>
          <a:bodyPr wrap="none" rtlCol="0">
            <a:spAutoFit/>
          </a:bodyPr>
          <a:lstStyle/>
          <a:p>
            <a:r>
              <a:rPr lang="en-US" sz="3600" dirty="0" smtClean="0">
                <a:solidFill>
                  <a:srgbClr val="FF0000"/>
                </a:solidFill>
              </a:rPr>
              <a:t>Flux induced partial melting</a:t>
            </a:r>
            <a:endParaRPr lang="en-GB" sz="3600" dirty="0">
              <a:solidFill>
                <a:srgbClr val="FF0000"/>
              </a:solidFill>
            </a:endParaRPr>
          </a:p>
        </p:txBody>
      </p:sp>
    </p:spTree>
    <p:extLst>
      <p:ext uri="{BB962C8B-B14F-4D97-AF65-F5344CB8AC3E}">
        <p14:creationId xmlns:p14="http://schemas.microsoft.com/office/powerpoint/2010/main" val="59746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a:bodyPr>
          <a:lstStyle/>
          <a:p>
            <a:pPr marL="0" indent="0">
              <a:buNone/>
            </a:pPr>
            <a:r>
              <a:rPr lang="en-GB" sz="3600" b="1" dirty="0">
                <a:solidFill>
                  <a:srgbClr val="FF0000"/>
                </a:solidFill>
              </a:rPr>
              <a:t>Flux melting</a:t>
            </a:r>
            <a:r>
              <a:rPr lang="en-GB" sz="3600" dirty="0">
                <a:solidFill>
                  <a:srgbClr val="FF0000"/>
                </a:solidFill>
              </a:rPr>
              <a:t> or </a:t>
            </a:r>
            <a:r>
              <a:rPr lang="en-GB" sz="3600" b="1" dirty="0">
                <a:solidFill>
                  <a:srgbClr val="FF0000"/>
                </a:solidFill>
              </a:rPr>
              <a:t>fluid-induced melting</a:t>
            </a:r>
            <a:r>
              <a:rPr lang="en-GB" dirty="0"/>
              <a:t> </a:t>
            </a:r>
            <a:endParaRPr lang="en-GB" dirty="0" smtClean="0"/>
          </a:p>
          <a:p>
            <a:r>
              <a:rPr lang="en-GB" sz="3200" b="1" dirty="0"/>
              <a:t>O</a:t>
            </a:r>
            <a:r>
              <a:rPr lang="en-GB" sz="3200" b="1" dirty="0" smtClean="0"/>
              <a:t>ccurs </a:t>
            </a:r>
            <a:r>
              <a:rPr lang="en-GB" sz="3200" b="1" dirty="0"/>
              <a:t>in </a:t>
            </a:r>
            <a:r>
              <a:rPr lang="en-GB" sz="3200" b="1" dirty="0">
                <a:solidFill>
                  <a:srgbClr val="FF0000"/>
                </a:solidFill>
              </a:rPr>
              <a:t>island arcs </a:t>
            </a:r>
            <a:r>
              <a:rPr lang="en-GB" sz="3200" b="1" dirty="0"/>
              <a:t>and </a:t>
            </a:r>
            <a:r>
              <a:rPr lang="en-GB" sz="3200" b="1" dirty="0">
                <a:solidFill>
                  <a:srgbClr val="FF0000"/>
                </a:solidFill>
              </a:rPr>
              <a:t>subduction zones </a:t>
            </a:r>
            <a:r>
              <a:rPr lang="en-GB" sz="3200" b="1" dirty="0"/>
              <a:t>when </a:t>
            </a:r>
            <a:r>
              <a:rPr lang="en-GB" sz="3200" b="1" dirty="0" smtClean="0"/>
              <a:t>volatiles, water and gases, </a:t>
            </a:r>
            <a:r>
              <a:rPr lang="en-GB" sz="3200" b="1" dirty="0"/>
              <a:t>are added to mantle material (see </a:t>
            </a:r>
            <a:r>
              <a:rPr lang="en-GB" sz="3200" b="1" dirty="0" smtClean="0"/>
              <a:t>figure)</a:t>
            </a:r>
          </a:p>
          <a:p>
            <a:r>
              <a:rPr lang="en-GB" sz="3200" b="1" dirty="0" smtClean="0"/>
              <a:t>The </a:t>
            </a:r>
            <a:r>
              <a:rPr lang="en-GB" sz="3200" b="1" dirty="0" err="1"/>
              <a:t>subducting</a:t>
            </a:r>
            <a:r>
              <a:rPr lang="en-GB" sz="3200" b="1" dirty="0"/>
              <a:t> slab contains </a:t>
            </a:r>
            <a:r>
              <a:rPr lang="en-GB" sz="3200" b="1" dirty="0">
                <a:solidFill>
                  <a:srgbClr val="FF0000"/>
                </a:solidFill>
              </a:rPr>
              <a:t>oceanic lithosphere</a:t>
            </a:r>
            <a:r>
              <a:rPr lang="en-GB" sz="3200" b="1" dirty="0"/>
              <a:t> and </a:t>
            </a:r>
            <a:r>
              <a:rPr lang="en-GB" sz="3200" b="1" dirty="0">
                <a:solidFill>
                  <a:srgbClr val="FF0000"/>
                </a:solidFill>
              </a:rPr>
              <a:t>hydrated </a:t>
            </a:r>
            <a:r>
              <a:rPr lang="en-GB" sz="3200" b="1" dirty="0" smtClean="0">
                <a:solidFill>
                  <a:srgbClr val="FF0000"/>
                </a:solidFill>
              </a:rPr>
              <a:t>minerals</a:t>
            </a:r>
            <a:r>
              <a:rPr lang="en-GB" sz="3200" b="1" dirty="0" smtClean="0"/>
              <a:t> and sediments</a:t>
            </a:r>
          </a:p>
          <a:p>
            <a:r>
              <a:rPr lang="en-GB" sz="3200" b="1" dirty="0" smtClean="0"/>
              <a:t>These </a:t>
            </a:r>
            <a:r>
              <a:rPr lang="en-GB" sz="3200" b="1" dirty="0"/>
              <a:t>hydrated </a:t>
            </a:r>
            <a:r>
              <a:rPr lang="en-GB" sz="3200" b="1" dirty="0" smtClean="0"/>
              <a:t>mineral forms </a:t>
            </a:r>
            <a:r>
              <a:rPr lang="en-GB" sz="3200" b="1" dirty="0"/>
              <a:t>are created when </a:t>
            </a:r>
            <a:r>
              <a:rPr lang="en-GB" sz="3200" b="1" dirty="0">
                <a:solidFill>
                  <a:srgbClr val="FF0000"/>
                </a:solidFill>
              </a:rPr>
              <a:t>water ions bond</a:t>
            </a:r>
            <a:r>
              <a:rPr lang="en-GB" sz="3200" b="1" dirty="0"/>
              <a:t> with the crystal structure of silicate </a:t>
            </a:r>
            <a:r>
              <a:rPr lang="en-GB" sz="3200" b="1" dirty="0" smtClean="0"/>
              <a:t>minerals</a:t>
            </a:r>
          </a:p>
          <a:p>
            <a:r>
              <a:rPr lang="en-GB" sz="3200" b="1" dirty="0"/>
              <a:t>As the slab </a:t>
            </a:r>
            <a:r>
              <a:rPr lang="en-GB" sz="3200" b="1" dirty="0">
                <a:solidFill>
                  <a:srgbClr val="FF0000"/>
                </a:solidFill>
              </a:rPr>
              <a:t>descends into the hot mantle</a:t>
            </a:r>
            <a:r>
              <a:rPr lang="en-GB" sz="3200" b="1" dirty="0"/>
              <a:t>, the increased temperature causes the hydrated minerals to </a:t>
            </a:r>
            <a:r>
              <a:rPr lang="en-GB" sz="3200" b="1" dirty="0">
                <a:solidFill>
                  <a:srgbClr val="FF0000"/>
                </a:solidFill>
              </a:rPr>
              <a:t>emit water </a:t>
            </a:r>
            <a:r>
              <a:rPr lang="en-GB" sz="3200" b="1" dirty="0" smtClean="0">
                <a:solidFill>
                  <a:srgbClr val="FF0000"/>
                </a:solidFill>
              </a:rPr>
              <a:t>vapour </a:t>
            </a:r>
            <a:r>
              <a:rPr lang="en-GB" sz="3200" b="1" dirty="0">
                <a:solidFill>
                  <a:srgbClr val="FF0000"/>
                </a:solidFill>
              </a:rPr>
              <a:t>and other volatile </a:t>
            </a:r>
            <a:r>
              <a:rPr lang="en-GB" sz="3200" b="1" dirty="0" smtClean="0">
                <a:solidFill>
                  <a:srgbClr val="FF0000"/>
                </a:solidFill>
              </a:rPr>
              <a:t>gases</a:t>
            </a:r>
            <a:r>
              <a:rPr lang="en-GB" sz="3200" b="1" dirty="0" smtClean="0"/>
              <a:t> </a:t>
            </a:r>
          </a:p>
          <a:p>
            <a:r>
              <a:rPr lang="en-GB" sz="3200" b="1" dirty="0" smtClean="0"/>
              <a:t>These </a:t>
            </a:r>
            <a:r>
              <a:rPr lang="en-GB" sz="3200" b="1" dirty="0"/>
              <a:t>are expelled from the slab-like water being squeezed out of a </a:t>
            </a:r>
            <a:r>
              <a:rPr lang="en-GB" sz="3200" b="1" dirty="0" smtClean="0">
                <a:solidFill>
                  <a:srgbClr val="FF0000"/>
                </a:solidFill>
              </a:rPr>
              <a:t>sponge</a:t>
            </a:r>
            <a:endParaRPr lang="en-GB" sz="3200" b="1" dirty="0">
              <a:solidFill>
                <a:srgbClr val="FF0000"/>
              </a:solidFill>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21</a:t>
            </a:fld>
            <a:endParaRPr lang="en-GB"/>
          </a:p>
        </p:txBody>
      </p:sp>
    </p:spTree>
    <p:extLst>
      <p:ext uri="{BB962C8B-B14F-4D97-AF65-F5344CB8AC3E}">
        <p14:creationId xmlns:p14="http://schemas.microsoft.com/office/powerpoint/2010/main" val="242734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5970901"/>
          </a:xfrm>
        </p:spPr>
        <p:txBody>
          <a:bodyPr/>
          <a:lstStyle/>
          <a:p>
            <a:r>
              <a:rPr lang="en-GB" sz="3200" b="1" dirty="0"/>
              <a:t>The volatiles </a:t>
            </a:r>
            <a:r>
              <a:rPr lang="en-GB" sz="3200" b="1" dirty="0">
                <a:solidFill>
                  <a:srgbClr val="FF0000"/>
                </a:solidFill>
              </a:rPr>
              <a:t>dissolve </a:t>
            </a:r>
            <a:r>
              <a:rPr lang="en-GB" sz="3200" b="1" dirty="0"/>
              <a:t>into the overlying </a:t>
            </a:r>
            <a:r>
              <a:rPr lang="en-GB" sz="3200" b="1" dirty="0" err="1">
                <a:solidFill>
                  <a:srgbClr val="FF0000"/>
                </a:solidFill>
              </a:rPr>
              <a:t>asthenospheric</a:t>
            </a:r>
            <a:r>
              <a:rPr lang="en-GB" sz="3200" b="1" dirty="0">
                <a:solidFill>
                  <a:srgbClr val="FF0000"/>
                </a:solidFill>
              </a:rPr>
              <a:t> mantle</a:t>
            </a:r>
            <a:r>
              <a:rPr lang="en-GB" sz="3200" b="1" dirty="0"/>
              <a:t> and decrease its melting </a:t>
            </a:r>
            <a:r>
              <a:rPr lang="en-GB" sz="3200" b="1" dirty="0" smtClean="0"/>
              <a:t>point</a:t>
            </a:r>
          </a:p>
          <a:p>
            <a:r>
              <a:rPr lang="en-GB" sz="3200" b="1" dirty="0" smtClean="0"/>
              <a:t>In </a:t>
            </a:r>
            <a:r>
              <a:rPr lang="en-GB" sz="3200" b="1" dirty="0"/>
              <a:t>this situation the applied pressure and temperature have </a:t>
            </a:r>
            <a:r>
              <a:rPr lang="en-GB" sz="3200" b="1" dirty="0">
                <a:solidFill>
                  <a:srgbClr val="FF0000"/>
                </a:solidFill>
              </a:rPr>
              <a:t>not changed</a:t>
            </a:r>
            <a:r>
              <a:rPr lang="en-GB" sz="3200" b="1" dirty="0"/>
              <a:t>, the mantle’s melting point has been lowered by the addition of </a:t>
            </a:r>
            <a:r>
              <a:rPr lang="en-GB" sz="3200" b="1" dirty="0">
                <a:solidFill>
                  <a:srgbClr val="FF0000"/>
                </a:solidFill>
              </a:rPr>
              <a:t>volatile </a:t>
            </a:r>
            <a:r>
              <a:rPr lang="en-GB" sz="3200" b="1" dirty="0" smtClean="0">
                <a:solidFill>
                  <a:srgbClr val="FF0000"/>
                </a:solidFill>
              </a:rPr>
              <a:t>substances</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22</a:t>
            </a:fld>
            <a:endParaRPr lang="en-GB"/>
          </a:p>
        </p:txBody>
      </p:sp>
    </p:spTree>
    <p:extLst>
      <p:ext uri="{BB962C8B-B14F-4D97-AF65-F5344CB8AC3E}">
        <p14:creationId xmlns:p14="http://schemas.microsoft.com/office/powerpoint/2010/main" val="114724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0515600" cy="6592686"/>
          </a:xfrm>
        </p:spPr>
        <p:txBody>
          <a:bodyPr>
            <a:normAutofit fontScale="92500" lnSpcReduction="20000"/>
          </a:bodyPr>
          <a:lstStyle/>
          <a:p>
            <a:pPr marL="0" indent="0">
              <a:buNone/>
            </a:pPr>
            <a:r>
              <a:rPr lang="en-GB" sz="3600" b="1" dirty="0">
                <a:solidFill>
                  <a:srgbClr val="FF0000"/>
                </a:solidFill>
              </a:rPr>
              <a:t>Heat-induced </a:t>
            </a:r>
            <a:r>
              <a:rPr lang="en-GB" sz="3600" b="1" dirty="0" smtClean="0">
                <a:solidFill>
                  <a:srgbClr val="FF0000"/>
                </a:solidFill>
              </a:rPr>
              <a:t>melting </a:t>
            </a:r>
          </a:p>
          <a:p>
            <a:r>
              <a:rPr lang="en-GB" sz="3200" b="1" dirty="0" smtClean="0"/>
              <a:t>This transforms </a:t>
            </a:r>
            <a:r>
              <a:rPr lang="en-GB" sz="3200" b="1" dirty="0"/>
              <a:t>solid mantle into liquid magma by simply </a:t>
            </a:r>
            <a:r>
              <a:rPr lang="en-GB" sz="3200" b="1" dirty="0">
                <a:solidFill>
                  <a:srgbClr val="FF0000"/>
                </a:solidFill>
              </a:rPr>
              <a:t>applying </a:t>
            </a:r>
            <a:r>
              <a:rPr lang="en-GB" sz="3200" b="1" dirty="0" smtClean="0">
                <a:solidFill>
                  <a:srgbClr val="FF0000"/>
                </a:solidFill>
              </a:rPr>
              <a:t>heat</a:t>
            </a:r>
            <a:endParaRPr lang="en-GB" sz="3200" b="1" dirty="0" smtClean="0"/>
          </a:p>
          <a:p>
            <a:r>
              <a:rPr lang="en-GB" sz="3200" b="1" dirty="0" smtClean="0"/>
              <a:t>Is considered to be the </a:t>
            </a:r>
            <a:r>
              <a:rPr lang="en-GB" sz="3200" b="1" dirty="0" smtClean="0">
                <a:solidFill>
                  <a:srgbClr val="FF0000"/>
                </a:solidFill>
              </a:rPr>
              <a:t>least</a:t>
            </a:r>
            <a:r>
              <a:rPr lang="en-GB" sz="3200" b="1" dirty="0" smtClean="0"/>
              <a:t> common process </a:t>
            </a:r>
            <a:r>
              <a:rPr lang="en-GB" sz="3200" b="1" dirty="0"/>
              <a:t>for generating </a:t>
            </a:r>
            <a:r>
              <a:rPr lang="en-GB" sz="3200" b="1" dirty="0" smtClean="0"/>
              <a:t>magma</a:t>
            </a:r>
          </a:p>
          <a:p>
            <a:r>
              <a:rPr lang="en-GB" sz="3200" b="1" dirty="0" smtClean="0"/>
              <a:t>Occurs </a:t>
            </a:r>
            <a:r>
              <a:rPr lang="en-GB" sz="3200" b="1" dirty="0"/>
              <a:t>at the mantle </a:t>
            </a:r>
            <a:r>
              <a:rPr lang="en-GB" sz="3200" b="1" dirty="0">
                <a:solidFill>
                  <a:srgbClr val="FF0000"/>
                </a:solidFill>
              </a:rPr>
              <a:t>plumes or </a:t>
            </a:r>
            <a:r>
              <a:rPr lang="en-GB" sz="3200" b="1" dirty="0" smtClean="0">
                <a:solidFill>
                  <a:srgbClr val="FF0000"/>
                </a:solidFill>
              </a:rPr>
              <a:t>hotspots</a:t>
            </a:r>
          </a:p>
          <a:p>
            <a:r>
              <a:rPr lang="en-GB" sz="3200" b="1" dirty="0" smtClean="0"/>
              <a:t>The </a:t>
            </a:r>
            <a:r>
              <a:rPr lang="en-GB" sz="3200" b="1" dirty="0"/>
              <a:t>rock surrounding the plume is exposed to </a:t>
            </a:r>
            <a:r>
              <a:rPr lang="en-GB" sz="3200" b="1" dirty="0">
                <a:solidFill>
                  <a:srgbClr val="FF0000"/>
                </a:solidFill>
              </a:rPr>
              <a:t>higher temperatures</a:t>
            </a:r>
            <a:r>
              <a:rPr lang="en-GB" sz="3200" b="1" dirty="0"/>
              <a:t>, </a:t>
            </a:r>
            <a:endParaRPr lang="en-GB" sz="3200" b="1" dirty="0" smtClean="0"/>
          </a:p>
          <a:p>
            <a:r>
              <a:rPr lang="en-GB" sz="3200" b="1" dirty="0"/>
              <a:t>T</a:t>
            </a:r>
            <a:r>
              <a:rPr lang="en-GB" sz="3200" b="1" dirty="0" smtClean="0"/>
              <a:t>he </a:t>
            </a:r>
            <a:r>
              <a:rPr lang="en-GB" sz="3200" b="1" dirty="0"/>
              <a:t>geothermal gradient crosses to the </a:t>
            </a:r>
            <a:r>
              <a:rPr lang="en-GB" sz="3200" b="1" dirty="0">
                <a:solidFill>
                  <a:srgbClr val="009900"/>
                </a:solidFill>
              </a:rPr>
              <a:t>right of the green</a:t>
            </a:r>
            <a:r>
              <a:rPr lang="en-GB" sz="3200" b="1" dirty="0"/>
              <a:t> solidus line, and the rock begins to </a:t>
            </a:r>
            <a:r>
              <a:rPr lang="en-GB" sz="3200" b="1" dirty="0" smtClean="0"/>
              <a:t>melt</a:t>
            </a:r>
          </a:p>
          <a:p>
            <a:r>
              <a:rPr lang="en-GB" sz="3200" b="1" dirty="0" smtClean="0"/>
              <a:t>The </a:t>
            </a:r>
            <a:r>
              <a:rPr lang="en-GB" sz="3200" b="1" dirty="0"/>
              <a:t>mantle plume includes </a:t>
            </a:r>
            <a:r>
              <a:rPr lang="en-GB" sz="3200" b="1" dirty="0">
                <a:solidFill>
                  <a:srgbClr val="FF0000"/>
                </a:solidFill>
              </a:rPr>
              <a:t>rising mantle material</a:t>
            </a:r>
            <a:r>
              <a:rPr lang="en-GB" sz="3200" b="1" dirty="0"/>
              <a:t>, meaning some </a:t>
            </a:r>
            <a:r>
              <a:rPr lang="en-GB" sz="3200" b="1" dirty="0">
                <a:solidFill>
                  <a:srgbClr val="FF0000"/>
                </a:solidFill>
              </a:rPr>
              <a:t>decompression melting </a:t>
            </a:r>
            <a:r>
              <a:rPr lang="en-GB" sz="3200" b="1" dirty="0"/>
              <a:t>is occurring as </a:t>
            </a:r>
            <a:r>
              <a:rPr lang="en-GB" sz="3200" b="1" dirty="0" smtClean="0"/>
              <a:t>well</a:t>
            </a:r>
          </a:p>
          <a:p>
            <a:r>
              <a:rPr lang="en-GB" sz="3200" b="1" dirty="0" smtClean="0"/>
              <a:t>A </a:t>
            </a:r>
            <a:r>
              <a:rPr lang="en-GB" sz="3200" b="1" dirty="0"/>
              <a:t>small amount of magma is also generated by intense </a:t>
            </a:r>
            <a:r>
              <a:rPr lang="en-GB" sz="3200" b="1" dirty="0">
                <a:solidFill>
                  <a:srgbClr val="FF0000"/>
                </a:solidFill>
              </a:rPr>
              <a:t>regional </a:t>
            </a:r>
            <a:r>
              <a:rPr lang="en-GB" sz="3200" b="1" dirty="0" smtClean="0">
                <a:solidFill>
                  <a:srgbClr val="FF0000"/>
                </a:solidFill>
              </a:rPr>
              <a:t>metamorphism</a:t>
            </a:r>
          </a:p>
          <a:p>
            <a:r>
              <a:rPr lang="en-GB" sz="3200" b="1" dirty="0" smtClean="0"/>
              <a:t>This </a:t>
            </a:r>
            <a:r>
              <a:rPr lang="en-GB" sz="3200" b="1" dirty="0"/>
              <a:t>magma becomes a hybrid metamorphic-igneous rock called </a:t>
            </a:r>
            <a:r>
              <a:rPr lang="en-GB" sz="3200" b="1" dirty="0" err="1" smtClean="0">
                <a:solidFill>
                  <a:srgbClr val="FF0000"/>
                </a:solidFill>
              </a:rPr>
              <a:t>migmatite</a:t>
            </a:r>
            <a:endParaRPr lang="en-GB" sz="3200" b="1" dirty="0"/>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23</a:t>
            </a:fld>
            <a:endParaRPr lang="en-GB"/>
          </a:p>
        </p:txBody>
      </p:sp>
    </p:spTree>
    <p:extLst>
      <p:ext uri="{BB962C8B-B14F-4D97-AF65-F5344CB8AC3E}">
        <p14:creationId xmlns:p14="http://schemas.microsoft.com/office/powerpoint/2010/main" val="147367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11BEA4-35AC-4E48-BBFE-56545D2EAB43}" type="slidenum">
              <a:rPr lang="en-GB" smtClean="0"/>
              <a:t>24</a:t>
            </a:fld>
            <a:endParaRPr lang="en-GB"/>
          </a:p>
        </p:txBody>
      </p:sp>
      <p:pic>
        <p:nvPicPr>
          <p:cNvPr id="6" name="Picture 5" descr="Pressure-Temperature diagrams showing temperture in the mantle plotted against pressure (depth)"/>
          <p:cNvPicPr/>
          <p:nvPr/>
        </p:nvPicPr>
        <p:blipFill>
          <a:blip r:embed="rId2">
            <a:extLst>
              <a:ext uri="{28A0092B-C50C-407E-A947-70E740481C1C}">
                <a14:useLocalDpi xmlns:a14="http://schemas.microsoft.com/office/drawing/2010/main" val="0"/>
              </a:ext>
            </a:extLst>
          </a:blip>
          <a:srcRect/>
          <a:stretch>
            <a:fillRect/>
          </a:stretch>
        </p:blipFill>
        <p:spPr bwMode="auto">
          <a:xfrm>
            <a:off x="1382118" y="581749"/>
            <a:ext cx="9166753" cy="5957163"/>
          </a:xfrm>
          <a:prstGeom prst="rect">
            <a:avLst/>
          </a:prstGeom>
          <a:noFill/>
          <a:ln>
            <a:noFill/>
          </a:ln>
        </p:spPr>
      </p:pic>
      <p:sp>
        <p:nvSpPr>
          <p:cNvPr id="7" name="TextBox 6"/>
          <p:cNvSpPr txBox="1"/>
          <p:nvPr/>
        </p:nvSpPr>
        <p:spPr>
          <a:xfrm>
            <a:off x="218940" y="29854"/>
            <a:ext cx="7303602" cy="584775"/>
          </a:xfrm>
          <a:prstGeom prst="rect">
            <a:avLst/>
          </a:prstGeom>
          <a:noFill/>
        </p:spPr>
        <p:txBody>
          <a:bodyPr wrap="none" rtlCol="0">
            <a:spAutoFit/>
          </a:bodyPr>
          <a:lstStyle/>
          <a:p>
            <a:r>
              <a:rPr lang="en-US" sz="3200" b="1" dirty="0" smtClean="0">
                <a:solidFill>
                  <a:srgbClr val="00B050"/>
                </a:solidFill>
              </a:rPr>
              <a:t>Summary of partial melting environments</a:t>
            </a:r>
            <a:endParaRPr lang="en-GB" sz="3200" b="1" dirty="0">
              <a:solidFill>
                <a:srgbClr val="00B050"/>
              </a:solidFill>
            </a:endParaRPr>
          </a:p>
        </p:txBody>
      </p:sp>
    </p:spTree>
    <p:extLst>
      <p:ext uri="{BB962C8B-B14F-4D97-AF65-F5344CB8AC3E}">
        <p14:creationId xmlns:p14="http://schemas.microsoft.com/office/powerpoint/2010/main" val="68575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smtClean="0">
                <a:latin typeface="Matura MT Script Capitals" panose="03020802060602070202" pitchFamily="66" charset="0"/>
              </a:rPr>
              <a:t>The end</a:t>
            </a:r>
            <a:endParaRPr lang="en-GB" sz="4400" dirty="0">
              <a:latin typeface="Matura MT Script Capitals" panose="03020802060602070202" pitchFamily="66" charset="0"/>
            </a:endParaRPr>
          </a:p>
        </p:txBody>
      </p:sp>
      <p:sp>
        <p:nvSpPr>
          <p:cNvPr id="5" name="Slide Number Placeholder 4"/>
          <p:cNvSpPr>
            <a:spLocks noGrp="1"/>
          </p:cNvSpPr>
          <p:nvPr>
            <p:ph type="sldNum" sz="quarter" idx="12"/>
          </p:nvPr>
        </p:nvSpPr>
        <p:spPr/>
        <p:txBody>
          <a:bodyPr/>
          <a:lstStyle/>
          <a:p>
            <a:fld id="{6011BEA4-35AC-4E48-BBFE-56545D2EAB43}" type="slidenum">
              <a:rPr lang="en-GB" smtClean="0"/>
              <a:t>25</a:t>
            </a:fld>
            <a:endParaRPr lang="en-GB"/>
          </a:p>
        </p:txBody>
      </p:sp>
    </p:spTree>
    <p:extLst>
      <p:ext uri="{BB962C8B-B14F-4D97-AF65-F5344CB8AC3E}">
        <p14:creationId xmlns:p14="http://schemas.microsoft.com/office/powerpoint/2010/main" val="137179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3</a:t>
            </a:fld>
            <a:endParaRPr lang="en-GB"/>
          </a:p>
        </p:txBody>
      </p:sp>
      <p:pic>
        <p:nvPicPr>
          <p:cNvPr id="1026" name="Picture 2" descr="http://t1.gstatic.com/licensed-image?q=tbn:ANd9GcTpCrkJdZ1_4eJ1REUeQryX-p2_ouPF8zTbiKL7ytxO1moL7z8RZn_JvLPbXXiEQYD3XvPMgmb0I7L3XjpFA2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8542" y="448190"/>
            <a:ext cx="8864403" cy="5908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1252" y="-100528"/>
            <a:ext cx="2870081" cy="584775"/>
          </a:xfrm>
          <a:prstGeom prst="rect">
            <a:avLst/>
          </a:prstGeom>
          <a:noFill/>
        </p:spPr>
        <p:txBody>
          <a:bodyPr wrap="none" rtlCol="0">
            <a:spAutoFit/>
          </a:bodyPr>
          <a:lstStyle/>
          <a:p>
            <a:r>
              <a:rPr lang="en-US" sz="3200" b="1" dirty="0" smtClean="0">
                <a:solidFill>
                  <a:srgbClr val="FF0000"/>
                </a:solidFill>
              </a:rPr>
              <a:t>Red hot magma</a:t>
            </a:r>
            <a:endParaRPr lang="en-GB" sz="3200" b="1" dirty="0">
              <a:solidFill>
                <a:srgbClr val="FF0000"/>
              </a:solidFill>
            </a:endParaRPr>
          </a:p>
        </p:txBody>
      </p:sp>
    </p:spTree>
    <p:extLst>
      <p:ext uri="{BB962C8B-B14F-4D97-AF65-F5344CB8AC3E}">
        <p14:creationId xmlns:p14="http://schemas.microsoft.com/office/powerpoint/2010/main" val="77388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
            <a:ext cx="10515600" cy="5983780"/>
          </a:xfrm>
        </p:spPr>
        <p:txBody>
          <a:bodyPr/>
          <a:lstStyle/>
          <a:p>
            <a:pPr marL="0" indent="0">
              <a:buNone/>
            </a:pPr>
            <a:r>
              <a:rPr lang="en-GB" sz="3600" dirty="0">
                <a:solidFill>
                  <a:srgbClr val="C00000"/>
                </a:solidFill>
              </a:rPr>
              <a:t>What's the difference between magma and lava</a:t>
            </a:r>
            <a:r>
              <a:rPr lang="en-GB" sz="3600" dirty="0" smtClean="0">
                <a:solidFill>
                  <a:srgbClr val="C00000"/>
                </a:solidFill>
              </a:rPr>
              <a:t>?</a:t>
            </a:r>
          </a:p>
          <a:p>
            <a:r>
              <a:rPr lang="en-GB" sz="3200" b="1" dirty="0"/>
              <a:t>The distinction between </a:t>
            </a:r>
            <a:r>
              <a:rPr lang="en-GB" sz="3200" b="1" dirty="0">
                <a:solidFill>
                  <a:srgbClr val="FF0000"/>
                </a:solidFill>
              </a:rPr>
              <a:t>magma</a:t>
            </a:r>
            <a:r>
              <a:rPr lang="en-GB" sz="3200" b="1" dirty="0"/>
              <a:t> and </a:t>
            </a:r>
            <a:r>
              <a:rPr lang="en-GB" sz="3200" b="1" dirty="0">
                <a:solidFill>
                  <a:srgbClr val="FF0000"/>
                </a:solidFill>
              </a:rPr>
              <a:t>lava</a:t>
            </a:r>
            <a:r>
              <a:rPr lang="en-GB" sz="3200" b="1" dirty="0"/>
              <a:t> is all about location. </a:t>
            </a:r>
            <a:endParaRPr lang="en-GB" sz="3200" b="1" dirty="0" smtClean="0"/>
          </a:p>
          <a:p>
            <a:r>
              <a:rPr lang="en-GB" sz="3200" b="1" dirty="0" smtClean="0"/>
              <a:t>When </a:t>
            </a:r>
            <a:r>
              <a:rPr lang="en-GB" sz="3200" b="1" dirty="0"/>
              <a:t>geologists refer to </a:t>
            </a:r>
            <a:r>
              <a:rPr lang="en-GB" sz="3200" b="1" dirty="0">
                <a:solidFill>
                  <a:srgbClr val="FF0000"/>
                </a:solidFill>
              </a:rPr>
              <a:t>magma, </a:t>
            </a:r>
            <a:r>
              <a:rPr lang="en-GB" sz="3200" b="1" dirty="0"/>
              <a:t>they're talking about molten rock that's still trapped underground. </a:t>
            </a:r>
            <a:endParaRPr lang="en-GB" sz="3200" b="1" dirty="0" smtClean="0"/>
          </a:p>
          <a:p>
            <a:pPr marL="0" indent="0">
              <a:buNone/>
            </a:pPr>
            <a:r>
              <a:rPr lang="en-GB" sz="3200" b="1" dirty="0" smtClean="0"/>
              <a:t>If </a:t>
            </a:r>
            <a:r>
              <a:rPr lang="en-GB" sz="3200" b="1" dirty="0"/>
              <a:t>this molten rock makes it to the surface and keeps flowing like a liquid, it's called </a:t>
            </a:r>
            <a:r>
              <a:rPr lang="en-GB" sz="3200" b="1" dirty="0">
                <a:solidFill>
                  <a:srgbClr val="FF0000"/>
                </a:solidFill>
              </a:rPr>
              <a:t>lava</a:t>
            </a:r>
            <a:r>
              <a:rPr lang="en-GB" sz="3200" b="1" dirty="0"/>
              <a:t>.</a:t>
            </a:r>
            <a:br>
              <a:rPr lang="en-GB" sz="3200" b="1" dirty="0"/>
            </a:br>
            <a:r>
              <a:rPr lang="en-GB" sz="3200" b="1" dirty="0"/>
              <a:t/>
            </a:r>
            <a:br>
              <a:rPr lang="en-GB" sz="3200" b="1" dirty="0"/>
            </a:br>
            <a:r>
              <a:rPr lang="en-GB" sz="3200" b="1" dirty="0"/>
              <a:t>Magmas vary in their </a:t>
            </a:r>
            <a:r>
              <a:rPr lang="en-GB" sz="3200" b="1" dirty="0">
                <a:solidFill>
                  <a:srgbClr val="FF0000"/>
                </a:solidFill>
              </a:rPr>
              <a:t>chemical composition</a:t>
            </a:r>
            <a:r>
              <a:rPr lang="en-GB" sz="3200" b="1" dirty="0"/>
              <a:t>, which gives them—and the </a:t>
            </a:r>
            <a:r>
              <a:rPr lang="en-GB" sz="3200" b="1" dirty="0">
                <a:solidFill>
                  <a:srgbClr val="FF0000"/>
                </a:solidFill>
              </a:rPr>
              <a:t>volcanoes</a:t>
            </a:r>
            <a:r>
              <a:rPr lang="en-GB" sz="3200" b="1" dirty="0"/>
              <a:t> that contain them—different properties.</a:t>
            </a:r>
            <a:endParaRPr lang="en-GB" sz="3200" b="1" dirty="0" smtClean="0"/>
          </a:p>
          <a:p>
            <a:pPr marL="0" indent="0">
              <a:buNone/>
            </a:pPr>
            <a:endParaRPr lang="en-GB" sz="3200" b="1" dirty="0"/>
          </a:p>
        </p:txBody>
      </p:sp>
      <p:sp>
        <p:nvSpPr>
          <p:cNvPr id="5" name="Slide Number Placeholder 4"/>
          <p:cNvSpPr>
            <a:spLocks noGrp="1"/>
          </p:cNvSpPr>
          <p:nvPr>
            <p:ph type="sldNum" sz="quarter" idx="12"/>
          </p:nvPr>
        </p:nvSpPr>
        <p:spPr/>
        <p:txBody>
          <a:bodyPr/>
          <a:lstStyle/>
          <a:p>
            <a:fld id="{6011BEA4-35AC-4E48-BBFE-56545D2EAB43}" type="slidenum">
              <a:rPr lang="en-GB" smtClean="0"/>
              <a:t>4</a:t>
            </a:fld>
            <a:endParaRPr lang="en-GB"/>
          </a:p>
        </p:txBody>
      </p:sp>
    </p:spTree>
    <p:extLst>
      <p:ext uri="{BB962C8B-B14F-4D97-AF65-F5344CB8AC3E}">
        <p14:creationId xmlns:p14="http://schemas.microsoft.com/office/powerpoint/2010/main" val="206699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5</a:t>
            </a:fld>
            <a:endParaRPr lang="en-GB"/>
          </a:p>
        </p:txBody>
      </p:sp>
      <p:pic>
        <p:nvPicPr>
          <p:cNvPr id="3074" name="Picture 2" descr="Magma | National Geographic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66" y="466044"/>
            <a:ext cx="8837668" cy="589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8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11BEA4-35AC-4E48-BBFE-56545D2EAB43}" type="slidenum">
              <a:rPr lang="en-GB" smtClean="0"/>
              <a:t>6</a:t>
            </a:fld>
            <a:endParaRPr lang="en-GB"/>
          </a:p>
        </p:txBody>
      </p:sp>
      <p:sp>
        <p:nvSpPr>
          <p:cNvPr id="10" name="Rectangle 9"/>
          <p:cNvSpPr/>
          <p:nvPr/>
        </p:nvSpPr>
        <p:spPr>
          <a:xfrm>
            <a:off x="206061" y="128789"/>
            <a:ext cx="11346287" cy="6001643"/>
          </a:xfrm>
          <a:prstGeom prst="rect">
            <a:avLst/>
          </a:prstGeom>
        </p:spPr>
        <p:txBody>
          <a:bodyPr wrap="square">
            <a:spAutoFit/>
          </a:bodyPr>
          <a:lstStyle/>
          <a:p>
            <a:pPr marL="571500" indent="-571500">
              <a:buFont typeface="Arial" panose="020B0604020202020204" pitchFamily="34" charset="0"/>
              <a:buChar char="•"/>
            </a:pPr>
            <a:r>
              <a:rPr lang="en-GB" sz="3200" dirty="0" smtClean="0">
                <a:solidFill>
                  <a:srgbClr val="FF0000"/>
                </a:solidFill>
                <a:latin typeface="Arial" panose="020B0604020202020204" pitchFamily="34" charset="0"/>
                <a:cs typeface="Arial" panose="020B0604020202020204" pitchFamily="34" charset="0"/>
              </a:rPr>
              <a:t>Mafic </a:t>
            </a:r>
            <a:r>
              <a:rPr lang="en-GB" sz="3200" dirty="0">
                <a:solidFill>
                  <a:srgbClr val="FF0000"/>
                </a:solidFill>
                <a:latin typeface="Arial" panose="020B0604020202020204" pitchFamily="34" charset="0"/>
                <a:cs typeface="Arial" panose="020B0604020202020204" pitchFamily="34" charset="0"/>
              </a:rPr>
              <a:t>magmas</a:t>
            </a:r>
            <a:r>
              <a:rPr lang="en-GB" sz="3200" dirty="0">
                <a:solidFill>
                  <a:srgbClr val="333333"/>
                </a:solidFill>
                <a:latin typeface="Arial" panose="020B0604020202020204" pitchFamily="34" charset="0"/>
                <a:cs typeface="Arial" panose="020B0604020202020204" pitchFamily="34" charset="0"/>
              </a:rPr>
              <a:t> like those in Hawaii tend to form when the heavier crust that forms the </a:t>
            </a:r>
            <a:r>
              <a:rPr lang="en-GB" sz="3200" dirty="0">
                <a:solidFill>
                  <a:srgbClr val="FF0000"/>
                </a:solidFill>
                <a:latin typeface="Arial" panose="020B0604020202020204" pitchFamily="34" charset="0"/>
                <a:cs typeface="Arial" panose="020B0604020202020204" pitchFamily="34" charset="0"/>
              </a:rPr>
              <a:t>ocean floor </a:t>
            </a:r>
            <a:r>
              <a:rPr lang="en-GB" sz="3200" dirty="0">
                <a:solidFill>
                  <a:srgbClr val="333333"/>
                </a:solidFill>
                <a:latin typeface="Arial" panose="020B0604020202020204" pitchFamily="34" charset="0"/>
                <a:cs typeface="Arial" panose="020B0604020202020204" pitchFamily="34" charset="0"/>
              </a:rPr>
              <a:t>melts</a:t>
            </a:r>
            <a:r>
              <a:rPr lang="en-GB" sz="3200" dirty="0" smtClean="0">
                <a:solidFill>
                  <a:srgbClr val="333333"/>
                </a:solidFill>
                <a:latin typeface="Arial" panose="020B0604020202020204" pitchFamily="34" charset="0"/>
                <a:cs typeface="Arial" panose="020B0604020202020204" pitchFamily="34" charset="0"/>
              </a:rPr>
              <a:t>.</a:t>
            </a:r>
          </a:p>
          <a:p>
            <a:r>
              <a:rPr lang="en-GB" sz="3200" dirty="0" smtClean="0">
                <a:solidFill>
                  <a:srgbClr val="333333"/>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They </a:t>
            </a:r>
            <a:r>
              <a:rPr lang="en-GB" sz="3200" dirty="0">
                <a:solidFill>
                  <a:srgbClr val="333333"/>
                </a:solidFill>
                <a:latin typeface="Arial" panose="020B0604020202020204" pitchFamily="34" charset="0"/>
                <a:cs typeface="Arial" panose="020B0604020202020204" pitchFamily="34" charset="0"/>
              </a:rPr>
              <a:t>contain between </a:t>
            </a:r>
            <a:r>
              <a:rPr lang="en-GB" sz="3200" dirty="0">
                <a:solidFill>
                  <a:srgbClr val="FF0000"/>
                </a:solidFill>
                <a:latin typeface="Arial" panose="020B0604020202020204" pitchFamily="34" charset="0"/>
                <a:cs typeface="Arial" panose="020B0604020202020204" pitchFamily="34" charset="0"/>
              </a:rPr>
              <a:t>47 to 63 </a:t>
            </a:r>
            <a:r>
              <a:rPr lang="en-GB" sz="3200" dirty="0">
                <a:solidFill>
                  <a:srgbClr val="333333"/>
                </a:solidFill>
                <a:latin typeface="Arial" panose="020B0604020202020204" pitchFamily="34" charset="0"/>
                <a:cs typeface="Arial" panose="020B0604020202020204" pitchFamily="34" charset="0"/>
              </a:rPr>
              <a:t>percent silica, the mineral that makes up glass and quartz. </a:t>
            </a:r>
            <a:endParaRPr lang="en-GB" sz="3200" dirty="0" smtClean="0">
              <a:solidFill>
                <a:srgbClr val="333333"/>
              </a:solidFill>
              <a:latin typeface="Arial" panose="020B0604020202020204" pitchFamily="34" charset="0"/>
              <a:cs typeface="Arial" panose="020B0604020202020204" pitchFamily="34" charset="0"/>
            </a:endParaRPr>
          </a:p>
          <a:p>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As </a:t>
            </a:r>
            <a:r>
              <a:rPr lang="en-GB" sz="3200" dirty="0">
                <a:solidFill>
                  <a:srgbClr val="333333"/>
                </a:solidFill>
                <a:latin typeface="Arial" panose="020B0604020202020204" pitchFamily="34" charset="0"/>
                <a:cs typeface="Arial" panose="020B0604020202020204" pitchFamily="34" charset="0"/>
              </a:rPr>
              <a:t>far as molten rocks go, mafic magmas </a:t>
            </a:r>
            <a:r>
              <a:rPr lang="en-GB" sz="3200" dirty="0">
                <a:solidFill>
                  <a:srgbClr val="FF0000"/>
                </a:solidFill>
                <a:latin typeface="Arial" panose="020B0604020202020204" pitchFamily="34" charset="0"/>
                <a:cs typeface="Arial" panose="020B0604020202020204" pitchFamily="34" charset="0"/>
              </a:rPr>
              <a:t>are fairly runny</a:t>
            </a:r>
            <a:r>
              <a:rPr lang="en-GB" sz="3200" dirty="0">
                <a:solidFill>
                  <a:srgbClr val="333333"/>
                </a:solidFill>
                <a:latin typeface="Arial" panose="020B0604020202020204" pitchFamily="34" charset="0"/>
                <a:cs typeface="Arial" panose="020B0604020202020204" pitchFamily="34" charset="0"/>
              </a:rPr>
              <a:t>, with viscosities ranging </a:t>
            </a:r>
            <a:r>
              <a:rPr lang="en-GB" sz="3200" dirty="0">
                <a:solidFill>
                  <a:srgbClr val="FF0000"/>
                </a:solidFill>
                <a:latin typeface="Arial" panose="020B0604020202020204" pitchFamily="34" charset="0"/>
                <a:cs typeface="Arial" panose="020B0604020202020204" pitchFamily="34" charset="0"/>
              </a:rPr>
              <a:t>from molasses to peanut butter</a:t>
            </a:r>
            <a:r>
              <a:rPr lang="en-GB" sz="3200" dirty="0">
                <a:solidFill>
                  <a:srgbClr val="333333"/>
                </a:solidFill>
                <a:latin typeface="Arial" panose="020B0604020202020204" pitchFamily="34" charset="0"/>
                <a:cs typeface="Arial" panose="020B0604020202020204" pitchFamily="34" charset="0"/>
              </a:rPr>
              <a:t>. </a:t>
            </a:r>
            <a:endParaRPr lang="en-GB" sz="3200" dirty="0" smtClean="0">
              <a:solidFill>
                <a:srgbClr val="333333"/>
              </a:solidFill>
              <a:latin typeface="Arial" panose="020B0604020202020204" pitchFamily="34" charset="0"/>
              <a:cs typeface="Arial" panose="020B0604020202020204" pitchFamily="34" charset="0"/>
            </a:endParaRPr>
          </a:p>
          <a:p>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They're </a:t>
            </a:r>
            <a:r>
              <a:rPr lang="en-GB" sz="3200" dirty="0">
                <a:solidFill>
                  <a:srgbClr val="333333"/>
                </a:solidFill>
                <a:latin typeface="Arial" panose="020B0604020202020204" pitchFamily="34" charset="0"/>
                <a:cs typeface="Arial" panose="020B0604020202020204" pitchFamily="34" charset="0"/>
              </a:rPr>
              <a:t>also the hottest variety of magma, reaching temperatures </a:t>
            </a:r>
            <a:r>
              <a:rPr lang="en-GB" sz="3200" dirty="0">
                <a:solidFill>
                  <a:srgbClr val="FF0000"/>
                </a:solidFill>
                <a:latin typeface="Arial" panose="020B0604020202020204" pitchFamily="34" charset="0"/>
                <a:cs typeface="Arial" panose="020B0604020202020204" pitchFamily="34" charset="0"/>
              </a:rPr>
              <a:t>between 1,800 degrees to 2,200 degrees Fahrenheit</a:t>
            </a:r>
            <a:r>
              <a:rPr lang="en-GB" sz="3200" dirty="0" smtClean="0">
                <a:solidFill>
                  <a:srgbClr val="333333"/>
                </a:solidFill>
                <a:latin typeface="Arial" panose="020B0604020202020204" pitchFamily="34" charset="0"/>
                <a:cs typeface="Arial" panose="020B0604020202020204" pitchFamily="34" charset="0"/>
              </a:rPr>
              <a:t>.</a:t>
            </a:r>
            <a:endParaRPr lang="en-GB"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86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1BEA4-35AC-4E48-BBFE-56545D2EAB43}" type="slidenum">
              <a:rPr lang="en-GB" smtClean="0"/>
              <a:t>7</a:t>
            </a:fld>
            <a:endParaRPr lang="en-GB"/>
          </a:p>
        </p:txBody>
      </p:sp>
      <p:sp>
        <p:nvSpPr>
          <p:cNvPr id="6" name="Rectangle 5"/>
          <p:cNvSpPr/>
          <p:nvPr/>
        </p:nvSpPr>
        <p:spPr>
          <a:xfrm>
            <a:off x="98737" y="0"/>
            <a:ext cx="11414975" cy="5016758"/>
          </a:xfrm>
          <a:prstGeom prst="rect">
            <a:avLst/>
          </a:prstGeom>
        </p:spPr>
        <p:txBody>
          <a:bodyPr wrap="square">
            <a:spAutoFit/>
          </a:bodyPr>
          <a:lstStyle/>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Silicic magmas, on </a:t>
            </a:r>
            <a:r>
              <a:rPr lang="en-GB" sz="3200" dirty="0">
                <a:solidFill>
                  <a:srgbClr val="333333"/>
                </a:solidFill>
                <a:latin typeface="Arial" panose="020B0604020202020204" pitchFamily="34" charset="0"/>
                <a:cs typeface="Arial" panose="020B0604020202020204" pitchFamily="34" charset="0"/>
              </a:rPr>
              <a:t>the other hand, tend to form when the lighter continental crust melts. </a:t>
            </a:r>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These </a:t>
            </a:r>
            <a:r>
              <a:rPr lang="en-GB" sz="3200" dirty="0">
                <a:solidFill>
                  <a:srgbClr val="333333"/>
                </a:solidFill>
                <a:latin typeface="Arial" panose="020B0604020202020204" pitchFamily="34" charset="0"/>
                <a:cs typeface="Arial" panose="020B0604020202020204" pitchFamily="34" charset="0"/>
              </a:rPr>
              <a:t>magmas are more than 63 percent silica, which makes them more viscous: </a:t>
            </a:r>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At </a:t>
            </a:r>
            <a:r>
              <a:rPr lang="en-GB" sz="3200" dirty="0">
                <a:solidFill>
                  <a:srgbClr val="333333"/>
                </a:solidFill>
                <a:latin typeface="Arial" panose="020B0604020202020204" pitchFamily="34" charset="0"/>
                <a:cs typeface="Arial" panose="020B0604020202020204" pitchFamily="34" charset="0"/>
              </a:rPr>
              <a:t>their runniest, silicic magmas flow about as well as lard or</a:t>
            </a:r>
            <a:r>
              <a:rPr lang="en-GB" sz="3200" dirty="0">
                <a:latin typeface="Arial" panose="020B0604020202020204" pitchFamily="34" charset="0"/>
                <a:cs typeface="Arial" panose="020B0604020202020204" pitchFamily="34" charset="0"/>
                <a:hlinkClick r:id="rId2"/>
              </a:rPr>
              <a:t> caulk</a:t>
            </a:r>
            <a:r>
              <a:rPr lang="en-GB" sz="3200" dirty="0">
                <a:solidFill>
                  <a:srgbClr val="333333"/>
                </a:solidFill>
                <a:latin typeface="Arial" panose="020B0604020202020204" pitchFamily="34" charset="0"/>
                <a:cs typeface="Arial" panose="020B0604020202020204" pitchFamily="34" charset="0"/>
              </a:rPr>
              <a:t>—which is to say not well at all. </a:t>
            </a:r>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They're </a:t>
            </a:r>
            <a:r>
              <a:rPr lang="en-GB" sz="3200" dirty="0">
                <a:solidFill>
                  <a:srgbClr val="333333"/>
                </a:solidFill>
                <a:latin typeface="Arial" panose="020B0604020202020204" pitchFamily="34" charset="0"/>
                <a:cs typeface="Arial" panose="020B0604020202020204" pitchFamily="34" charset="0"/>
              </a:rPr>
              <a:t>also cooler than mafic magmas. </a:t>
            </a:r>
            <a:endParaRPr lang="en-GB" sz="3200" dirty="0" smtClean="0">
              <a:solidFill>
                <a:srgbClr val="3333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200" dirty="0" smtClean="0">
                <a:latin typeface="Arial" panose="020B0604020202020204" pitchFamily="34" charset="0"/>
                <a:cs typeface="Arial" panose="020B0604020202020204" pitchFamily="34" charset="0"/>
                <a:hlinkClick r:id="rId3"/>
              </a:rPr>
              <a:t>Rhyolite</a:t>
            </a:r>
            <a:r>
              <a:rPr lang="en-GB" sz="3200" dirty="0">
                <a:solidFill>
                  <a:srgbClr val="333333"/>
                </a:solidFill>
                <a:latin typeface="Arial" panose="020B0604020202020204" pitchFamily="34" charset="0"/>
                <a:cs typeface="Arial" panose="020B0604020202020204" pitchFamily="34" charset="0"/>
              </a:rPr>
              <a:t>, an especially silica-rich type of lava, hits temperatures </a:t>
            </a:r>
            <a:r>
              <a:rPr lang="en-GB" sz="3200" dirty="0">
                <a:solidFill>
                  <a:srgbClr val="FF0000"/>
                </a:solidFill>
                <a:latin typeface="Arial" panose="020B0604020202020204" pitchFamily="34" charset="0"/>
                <a:cs typeface="Arial" panose="020B0604020202020204" pitchFamily="34" charset="0"/>
              </a:rPr>
              <a:t>between only 1,200 degrees to 1,500 degrees Fahrenheit.</a:t>
            </a:r>
          </a:p>
        </p:txBody>
      </p:sp>
    </p:spTree>
    <p:extLst>
      <p:ext uri="{BB962C8B-B14F-4D97-AF65-F5344CB8AC3E}">
        <p14:creationId xmlns:p14="http://schemas.microsoft.com/office/powerpoint/2010/main" val="322621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11BEA4-35AC-4E48-BBFE-56545D2EAB43}" type="slidenum">
              <a:rPr lang="en-GB" smtClean="0"/>
              <a:t>8</a:t>
            </a:fld>
            <a:endParaRPr lang="en-GB"/>
          </a:p>
        </p:txBody>
      </p:sp>
      <p:sp>
        <p:nvSpPr>
          <p:cNvPr id="6" name="Rectangle 5"/>
          <p:cNvSpPr/>
          <p:nvPr/>
        </p:nvSpPr>
        <p:spPr>
          <a:xfrm>
            <a:off x="708338" y="450761"/>
            <a:ext cx="10856890" cy="5078313"/>
          </a:xfrm>
          <a:prstGeom prst="rect">
            <a:avLst/>
          </a:prstGeom>
        </p:spPr>
        <p:txBody>
          <a:bodyPr wrap="square">
            <a:spAutoFit/>
          </a:bodyPr>
          <a:lstStyle/>
          <a:p>
            <a:pPr marL="285750" indent="-285750">
              <a:buFont typeface="Arial" panose="020B0604020202020204" pitchFamily="34" charset="0"/>
              <a:buChar char="•"/>
            </a:pPr>
            <a:r>
              <a:rPr lang="en-GB" sz="3200" dirty="0">
                <a:solidFill>
                  <a:srgbClr val="333333"/>
                </a:solidFill>
                <a:latin typeface="Arial" panose="020B0604020202020204" pitchFamily="34" charset="0"/>
                <a:cs typeface="Arial" panose="020B0604020202020204" pitchFamily="34" charset="0"/>
              </a:rPr>
              <a:t>When silicic magmas are no longer </a:t>
            </a:r>
            <a:r>
              <a:rPr lang="en-GB" sz="3200" dirty="0">
                <a:solidFill>
                  <a:srgbClr val="FF0000"/>
                </a:solidFill>
                <a:latin typeface="Arial" panose="020B0604020202020204" pitchFamily="34" charset="0"/>
                <a:cs typeface="Arial" panose="020B0604020202020204" pitchFamily="34" charset="0"/>
              </a:rPr>
              <a:t>confined</a:t>
            </a:r>
            <a:r>
              <a:rPr lang="en-GB" sz="3200" dirty="0">
                <a:solidFill>
                  <a:srgbClr val="333333"/>
                </a:solidFill>
                <a:latin typeface="Arial" panose="020B0604020202020204" pitchFamily="34" charset="0"/>
                <a:cs typeface="Arial" panose="020B0604020202020204" pitchFamily="34" charset="0"/>
              </a:rPr>
              <a:t> under sufficiently high pressure, the gases dissolved within them come out of solution and form </a:t>
            </a:r>
            <a:r>
              <a:rPr lang="en-GB" sz="3200" dirty="0" smtClean="0">
                <a:solidFill>
                  <a:srgbClr val="FF0000"/>
                </a:solidFill>
                <a:latin typeface="Arial" panose="020B0604020202020204" pitchFamily="34" charset="0"/>
                <a:cs typeface="Arial" panose="020B0604020202020204" pitchFamily="34" charset="0"/>
              </a:rPr>
              <a:t>bubbles</a:t>
            </a:r>
          </a:p>
          <a:p>
            <a:pPr marL="285750" indent="-285750">
              <a:buFont typeface="Arial" panose="020B0604020202020204" pitchFamily="34" charset="0"/>
              <a:buChar char="•"/>
            </a:pPr>
            <a:endParaRPr lang="en-GB" sz="3200"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And </a:t>
            </a:r>
            <a:r>
              <a:rPr lang="en-GB" sz="3200" dirty="0">
                <a:solidFill>
                  <a:srgbClr val="333333"/>
                </a:solidFill>
                <a:latin typeface="Arial" panose="020B0604020202020204" pitchFamily="34" charset="0"/>
                <a:cs typeface="Arial" panose="020B0604020202020204" pitchFamily="34" charset="0"/>
              </a:rPr>
              <a:t>just like opening a shaken-up </a:t>
            </a:r>
            <a:r>
              <a:rPr lang="en-GB" sz="3200" dirty="0" smtClean="0">
                <a:solidFill>
                  <a:srgbClr val="333333"/>
                </a:solidFill>
                <a:latin typeface="Arial" panose="020B0604020202020204" pitchFamily="34" charset="0"/>
                <a:cs typeface="Arial" panose="020B0604020202020204" pitchFamily="34" charset="0"/>
              </a:rPr>
              <a:t>can or bottle of </a:t>
            </a:r>
            <a:r>
              <a:rPr lang="en-GB" sz="3200" dirty="0" err="1" smtClean="0">
                <a:solidFill>
                  <a:srgbClr val="333333"/>
                </a:solidFill>
                <a:latin typeface="Arial" panose="020B0604020202020204" pitchFamily="34" charset="0"/>
                <a:cs typeface="Arial" panose="020B0604020202020204" pitchFamily="34" charset="0"/>
              </a:rPr>
              <a:t>fanta</a:t>
            </a:r>
            <a:r>
              <a:rPr lang="en-GB" sz="3200" dirty="0" smtClean="0">
                <a:solidFill>
                  <a:srgbClr val="333333"/>
                </a:solidFill>
                <a:latin typeface="Arial" panose="020B0604020202020204" pitchFamily="34" charset="0"/>
                <a:cs typeface="Arial" panose="020B0604020202020204" pitchFamily="34" charset="0"/>
              </a:rPr>
              <a:t>, </a:t>
            </a:r>
            <a:r>
              <a:rPr lang="en-GB" sz="3200" dirty="0">
                <a:solidFill>
                  <a:srgbClr val="333333"/>
                </a:solidFill>
                <a:latin typeface="Arial" panose="020B0604020202020204" pitchFamily="34" charset="0"/>
                <a:cs typeface="Arial" panose="020B0604020202020204" pitchFamily="34" charset="0"/>
              </a:rPr>
              <a:t>the resulting rush of </a:t>
            </a:r>
            <a:r>
              <a:rPr lang="en-GB" sz="3200" dirty="0" smtClean="0">
                <a:solidFill>
                  <a:srgbClr val="333333"/>
                </a:solidFill>
                <a:latin typeface="Arial" panose="020B0604020202020204" pitchFamily="34" charset="0"/>
                <a:cs typeface="Arial" panose="020B0604020202020204" pitchFamily="34" charset="0"/>
              </a:rPr>
              <a:t>vapour</a:t>
            </a:r>
            <a:r>
              <a:rPr lang="en-GB" sz="3200" dirty="0">
                <a:solidFill>
                  <a:srgbClr val="333333"/>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triggers an </a:t>
            </a:r>
            <a:r>
              <a:rPr lang="en-GB" sz="3200" dirty="0">
                <a:solidFill>
                  <a:srgbClr val="FF0000"/>
                </a:solidFill>
                <a:latin typeface="Arial" panose="020B0604020202020204" pitchFamily="34" charset="0"/>
                <a:cs typeface="Arial" panose="020B0604020202020204" pitchFamily="34" charset="0"/>
              </a:rPr>
              <a:t>explosive </a:t>
            </a:r>
            <a:r>
              <a:rPr lang="en-GB" sz="3200" dirty="0" smtClean="0">
                <a:solidFill>
                  <a:srgbClr val="FF0000"/>
                </a:solidFill>
                <a:latin typeface="Arial" panose="020B0604020202020204" pitchFamily="34" charset="0"/>
                <a:cs typeface="Arial" panose="020B0604020202020204" pitchFamily="34" charset="0"/>
              </a:rPr>
              <a:t>eruption</a:t>
            </a:r>
          </a:p>
          <a:p>
            <a:pPr marL="285750" indent="-285750">
              <a:buFont typeface="Arial" panose="020B0604020202020204" pitchFamily="34" charset="0"/>
              <a:buChar char="•"/>
            </a:pPr>
            <a:endParaRPr lang="en-GB" sz="3200" dirty="0" smtClean="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smtClean="0">
                <a:solidFill>
                  <a:srgbClr val="333333"/>
                </a:solidFill>
                <a:latin typeface="Arial" panose="020B0604020202020204" pitchFamily="34" charset="0"/>
                <a:cs typeface="Arial" panose="020B0604020202020204" pitchFamily="34" charset="0"/>
              </a:rPr>
              <a:t>Iconic </a:t>
            </a:r>
            <a:r>
              <a:rPr lang="en-GB" sz="3200" dirty="0">
                <a:solidFill>
                  <a:srgbClr val="FF0000"/>
                </a:solidFill>
                <a:latin typeface="Arial" panose="020B0604020202020204" pitchFamily="34" charset="0"/>
                <a:cs typeface="Arial" panose="020B0604020202020204" pitchFamily="34" charset="0"/>
              </a:rPr>
              <a:t>cone-shaped</a:t>
            </a:r>
            <a:r>
              <a:rPr lang="en-GB" sz="3200" dirty="0">
                <a:solidFill>
                  <a:srgbClr val="333333"/>
                </a:solidFill>
                <a:latin typeface="Arial" panose="020B0604020202020204" pitchFamily="34" charset="0"/>
                <a:cs typeface="Arial" panose="020B0604020202020204" pitchFamily="34" charset="0"/>
              </a:rPr>
              <a:t> volcanoes called </a:t>
            </a:r>
            <a:r>
              <a:rPr lang="en-GB" sz="3200" dirty="0" smtClean="0">
                <a:solidFill>
                  <a:srgbClr val="FF0000"/>
                </a:solidFill>
                <a:latin typeface="Arial" panose="020B0604020202020204" pitchFamily="34" charset="0"/>
                <a:cs typeface="Arial" panose="020B0604020202020204" pitchFamily="34" charset="0"/>
              </a:rPr>
              <a:t>stratovolcanoes</a:t>
            </a:r>
            <a:r>
              <a:rPr lang="en-GB" sz="3200" dirty="0" smtClean="0">
                <a:solidFill>
                  <a:srgbClr val="333333"/>
                </a:solidFill>
                <a:latin typeface="Arial" panose="020B0604020202020204" pitchFamily="34" charset="0"/>
                <a:cs typeface="Arial" panose="020B0604020202020204" pitchFamily="34" charset="0"/>
              </a:rPr>
              <a:t> </a:t>
            </a:r>
            <a:r>
              <a:rPr lang="en-GB" sz="3200" dirty="0">
                <a:solidFill>
                  <a:srgbClr val="333333"/>
                </a:solidFill>
                <a:latin typeface="Arial" panose="020B0604020202020204" pitchFamily="34" charset="0"/>
                <a:cs typeface="Arial" panose="020B0604020202020204" pitchFamily="34" charset="0"/>
              </a:rPr>
              <a:t>are loaded with silicic </a:t>
            </a:r>
            <a:r>
              <a:rPr lang="en-GB" sz="3200" dirty="0" smtClean="0">
                <a:solidFill>
                  <a:srgbClr val="333333"/>
                </a:solidFill>
                <a:latin typeface="Arial" panose="020B0604020202020204" pitchFamily="34" charset="0"/>
                <a:cs typeface="Arial" panose="020B0604020202020204" pitchFamily="34" charset="0"/>
              </a:rPr>
              <a:t>magmas</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dirty="0"/>
              <a:t/>
            </a:r>
            <a:br>
              <a:rPr lang="en-GB" dirty="0"/>
            </a:br>
            <a:endParaRPr lang="en-GB" dirty="0"/>
          </a:p>
        </p:txBody>
      </p:sp>
    </p:spTree>
    <p:extLst>
      <p:ext uri="{BB962C8B-B14F-4D97-AF65-F5344CB8AC3E}">
        <p14:creationId xmlns:p14="http://schemas.microsoft.com/office/powerpoint/2010/main" val="265905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0515600" cy="6048174"/>
          </a:xfrm>
        </p:spPr>
        <p:txBody>
          <a:bodyPr/>
          <a:lstStyle/>
          <a:p>
            <a:r>
              <a:rPr lang="en-GB" sz="3200" dirty="0">
                <a:solidFill>
                  <a:srgbClr val="333333"/>
                </a:solidFill>
                <a:latin typeface="Arial" panose="020B0604020202020204" pitchFamily="34" charset="0"/>
                <a:cs typeface="Arial" panose="020B0604020202020204" pitchFamily="34" charset="0"/>
              </a:rPr>
              <a:t>Hawaii's volcanoes, on the other hand, contain especially </a:t>
            </a:r>
            <a:r>
              <a:rPr lang="en-GB" sz="3200" dirty="0">
                <a:solidFill>
                  <a:srgbClr val="FF0000"/>
                </a:solidFill>
                <a:latin typeface="Arial" panose="020B0604020202020204" pitchFamily="34" charset="0"/>
                <a:cs typeface="Arial" panose="020B0604020202020204" pitchFamily="34" charset="0"/>
              </a:rPr>
              <a:t>low-silica</a:t>
            </a:r>
            <a:r>
              <a:rPr lang="en-GB" sz="3200" dirty="0">
                <a:solidFill>
                  <a:srgbClr val="333333"/>
                </a:solidFill>
                <a:latin typeface="Arial" panose="020B0604020202020204" pitchFamily="34" charset="0"/>
                <a:cs typeface="Arial" panose="020B0604020202020204" pitchFamily="34" charset="0"/>
              </a:rPr>
              <a:t> magmas made of </a:t>
            </a:r>
            <a:r>
              <a:rPr lang="en-GB" sz="3200" dirty="0" smtClean="0">
                <a:latin typeface="Arial" panose="020B0604020202020204" pitchFamily="34" charset="0"/>
                <a:cs typeface="Arial" panose="020B0604020202020204" pitchFamily="34" charset="0"/>
              </a:rPr>
              <a:t>basalt</a:t>
            </a:r>
            <a:r>
              <a:rPr lang="en-GB" sz="3200" dirty="0" smtClean="0">
                <a:solidFill>
                  <a:srgbClr val="333333"/>
                </a:solidFill>
                <a:latin typeface="Arial" panose="020B0604020202020204" pitchFamily="34" charset="0"/>
                <a:cs typeface="Arial" panose="020B0604020202020204" pitchFamily="34" charset="0"/>
              </a:rPr>
              <a:t> </a:t>
            </a:r>
          </a:p>
          <a:p>
            <a:r>
              <a:rPr lang="en-GB" sz="3200" dirty="0">
                <a:solidFill>
                  <a:srgbClr val="333333"/>
                </a:solidFill>
                <a:latin typeface="Arial" panose="020B0604020202020204" pitchFamily="34" charset="0"/>
                <a:cs typeface="Arial" panose="020B0604020202020204" pitchFamily="34" charset="0"/>
              </a:rPr>
              <a:t>W</a:t>
            </a:r>
            <a:r>
              <a:rPr lang="en-GB" sz="3200" dirty="0" smtClean="0">
                <a:solidFill>
                  <a:srgbClr val="333333"/>
                </a:solidFill>
                <a:latin typeface="Arial" panose="020B0604020202020204" pitchFamily="34" charset="0"/>
                <a:cs typeface="Arial" panose="020B0604020202020204" pitchFamily="34" charset="0"/>
              </a:rPr>
              <a:t>hich </a:t>
            </a:r>
            <a:r>
              <a:rPr lang="en-GB" sz="3200" dirty="0">
                <a:solidFill>
                  <a:srgbClr val="333333"/>
                </a:solidFill>
                <a:latin typeface="Arial" panose="020B0604020202020204" pitchFamily="34" charset="0"/>
                <a:cs typeface="Arial" panose="020B0604020202020204" pitchFamily="34" charset="0"/>
              </a:rPr>
              <a:t>means they have much less </a:t>
            </a:r>
            <a:r>
              <a:rPr lang="en-GB" sz="3200" dirty="0" smtClean="0">
                <a:solidFill>
                  <a:srgbClr val="FF0000"/>
                </a:solidFill>
                <a:latin typeface="Arial" panose="020B0604020202020204" pitchFamily="34" charset="0"/>
                <a:cs typeface="Arial" panose="020B0604020202020204" pitchFamily="34" charset="0"/>
              </a:rPr>
              <a:t>explosive</a:t>
            </a:r>
            <a:r>
              <a:rPr lang="en-GB" sz="3200" dirty="0" smtClean="0">
                <a:solidFill>
                  <a:srgbClr val="333333"/>
                </a:solidFill>
                <a:latin typeface="Arial" panose="020B0604020202020204" pitchFamily="34" charset="0"/>
                <a:cs typeface="Arial" panose="020B0604020202020204" pitchFamily="34" charset="0"/>
              </a:rPr>
              <a:t>…. no much dissolved gasses and water</a:t>
            </a:r>
          </a:p>
          <a:p>
            <a:pPr marL="0" indent="0">
              <a:buNone/>
            </a:pPr>
            <a:endParaRPr lang="en-GB" sz="3200" dirty="0" smtClean="0">
              <a:solidFill>
                <a:srgbClr val="333333"/>
              </a:solidFill>
              <a:latin typeface="Arial" panose="020B0604020202020204" pitchFamily="34" charset="0"/>
              <a:cs typeface="Arial" panose="020B0604020202020204" pitchFamily="34" charset="0"/>
            </a:endParaRPr>
          </a:p>
          <a:p>
            <a:r>
              <a:rPr lang="en-GB" sz="3200" dirty="0" smtClean="0">
                <a:solidFill>
                  <a:srgbClr val="333333"/>
                </a:solidFill>
                <a:latin typeface="Arial" panose="020B0604020202020204" pitchFamily="34" charset="0"/>
                <a:cs typeface="Arial" panose="020B0604020202020204" pitchFamily="34" charset="0"/>
              </a:rPr>
              <a:t>Instead</a:t>
            </a:r>
            <a:r>
              <a:rPr lang="en-GB" sz="3200" dirty="0">
                <a:solidFill>
                  <a:srgbClr val="333333"/>
                </a:solidFill>
                <a:latin typeface="Arial" panose="020B0604020202020204" pitchFamily="34" charset="0"/>
                <a:cs typeface="Arial" panose="020B0604020202020204" pitchFamily="34" charset="0"/>
              </a:rPr>
              <a:t>, they ooze and spatter, creating </a:t>
            </a:r>
            <a:r>
              <a:rPr lang="en-GB" sz="3200" dirty="0">
                <a:solidFill>
                  <a:srgbClr val="FF0000"/>
                </a:solidFill>
                <a:latin typeface="Arial" panose="020B0604020202020204" pitchFamily="34" charset="0"/>
                <a:cs typeface="Arial" panose="020B0604020202020204" pitchFamily="34" charset="0"/>
              </a:rPr>
              <a:t>shield </a:t>
            </a:r>
            <a:r>
              <a:rPr lang="en-GB" sz="3200" dirty="0" smtClean="0">
                <a:solidFill>
                  <a:srgbClr val="FF0000"/>
                </a:solidFill>
                <a:latin typeface="Arial" panose="020B0604020202020204" pitchFamily="34" charset="0"/>
                <a:cs typeface="Arial" panose="020B0604020202020204" pitchFamily="34" charset="0"/>
              </a:rPr>
              <a:t>volcanoes</a:t>
            </a:r>
            <a:r>
              <a:rPr lang="en-GB" sz="3200" dirty="0" smtClean="0">
                <a:latin typeface="Arial" panose="020B0604020202020204" pitchFamily="34" charset="0"/>
                <a:cs typeface="Arial" panose="020B0604020202020204" pitchFamily="34" charset="0"/>
              </a:rPr>
              <a:t>, with g</a:t>
            </a:r>
            <a:r>
              <a:rPr lang="en-GB" sz="3200" dirty="0" smtClean="0">
                <a:solidFill>
                  <a:srgbClr val="333333"/>
                </a:solidFill>
                <a:latin typeface="Arial" panose="020B0604020202020204" pitchFamily="34" charset="0"/>
                <a:cs typeface="Arial" panose="020B0604020202020204" pitchFamily="34" charset="0"/>
              </a:rPr>
              <a:t>ently </a:t>
            </a:r>
            <a:r>
              <a:rPr lang="en-GB" sz="3200" dirty="0">
                <a:solidFill>
                  <a:srgbClr val="333333"/>
                </a:solidFill>
                <a:latin typeface="Arial" panose="020B0604020202020204" pitchFamily="34" charset="0"/>
                <a:cs typeface="Arial" panose="020B0604020202020204" pitchFamily="34" charset="0"/>
              </a:rPr>
              <a:t>sloped formations </a:t>
            </a:r>
            <a:endParaRPr lang="en-GB" sz="3200" dirty="0" smtClean="0">
              <a:solidFill>
                <a:srgbClr val="333333"/>
              </a:solidFill>
              <a:latin typeface="Arial" panose="020B0604020202020204" pitchFamily="34" charset="0"/>
              <a:cs typeface="Arial" panose="020B0604020202020204" pitchFamily="34" charset="0"/>
            </a:endParaRPr>
          </a:p>
          <a:p>
            <a:pPr marL="0" indent="0">
              <a:buNone/>
            </a:pPr>
            <a:endParaRPr lang="en-GB" sz="3200" dirty="0" smtClean="0">
              <a:solidFill>
                <a:srgbClr val="333333"/>
              </a:solidFill>
              <a:latin typeface="Arial" panose="020B0604020202020204" pitchFamily="34" charset="0"/>
              <a:cs typeface="Arial" panose="020B0604020202020204" pitchFamily="34" charset="0"/>
            </a:endParaRPr>
          </a:p>
          <a:p>
            <a:r>
              <a:rPr lang="en-GB" sz="3200" dirty="0" smtClean="0">
                <a:solidFill>
                  <a:srgbClr val="333333"/>
                </a:solidFill>
                <a:latin typeface="Arial" panose="020B0604020202020204" pitchFamily="34" charset="0"/>
                <a:cs typeface="Arial" panose="020B0604020202020204" pitchFamily="34" charset="0"/>
              </a:rPr>
              <a:t>These have </a:t>
            </a:r>
            <a:r>
              <a:rPr lang="en-GB" sz="3200" dirty="0">
                <a:solidFill>
                  <a:srgbClr val="333333"/>
                </a:solidFill>
                <a:latin typeface="Arial" panose="020B0604020202020204" pitchFamily="34" charset="0"/>
                <a:cs typeface="Arial" panose="020B0604020202020204" pitchFamily="34" charset="0"/>
              </a:rPr>
              <a:t>become the islands' signature </a:t>
            </a:r>
            <a:r>
              <a:rPr lang="en-GB" sz="3200" dirty="0" smtClean="0">
                <a:solidFill>
                  <a:srgbClr val="333333"/>
                </a:solidFill>
                <a:latin typeface="Arial" panose="020B0604020202020204" pitchFamily="34" charset="0"/>
                <a:cs typeface="Arial" panose="020B0604020202020204" pitchFamily="34" charset="0"/>
              </a:rPr>
              <a:t>geologically</a:t>
            </a:r>
            <a:endParaRPr lang="en-GB" sz="3200" dirty="0">
              <a:latin typeface="Arial" panose="020B0604020202020204" pitchFamily="34" charset="0"/>
              <a:cs typeface="Arial" panose="020B0604020202020204" pitchFamily="34" charset="0"/>
            </a:endParaRPr>
          </a:p>
          <a:p>
            <a:endParaRPr lang="en-GB" dirty="0"/>
          </a:p>
        </p:txBody>
      </p:sp>
      <p:sp>
        <p:nvSpPr>
          <p:cNvPr id="5" name="Slide Number Placeholder 4"/>
          <p:cNvSpPr>
            <a:spLocks noGrp="1"/>
          </p:cNvSpPr>
          <p:nvPr>
            <p:ph type="sldNum" sz="quarter" idx="12"/>
          </p:nvPr>
        </p:nvSpPr>
        <p:spPr/>
        <p:txBody>
          <a:bodyPr/>
          <a:lstStyle/>
          <a:p>
            <a:fld id="{6011BEA4-35AC-4E48-BBFE-56545D2EAB43}" type="slidenum">
              <a:rPr lang="en-GB" smtClean="0"/>
              <a:t>9</a:t>
            </a:fld>
            <a:endParaRPr lang="en-GB"/>
          </a:p>
        </p:txBody>
      </p:sp>
    </p:spTree>
    <p:extLst>
      <p:ext uri="{BB962C8B-B14F-4D97-AF65-F5344CB8AC3E}">
        <p14:creationId xmlns:p14="http://schemas.microsoft.com/office/powerpoint/2010/main" val="269722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967</Words>
  <Application>Microsoft Office PowerPoint</Application>
  <PresentationFormat>Widescreen</PresentationFormat>
  <Paragraphs>138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Matura MT Script Capitals</vt:lpstr>
      <vt:lpstr>Times New Roman</vt:lpstr>
      <vt:lpstr>Office Theme</vt:lpstr>
      <vt:lpstr>Lesson 4   Magmatism and magmatic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Magmatic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GGY 2001</dc:title>
  <dc:creator>Sakwiba Musiwa</dc:creator>
  <cp:lastModifiedBy>Sakwiba Musiwa</cp:lastModifiedBy>
  <cp:revision>136</cp:revision>
  <dcterms:created xsi:type="dcterms:W3CDTF">2021-02-02T09:03:28Z</dcterms:created>
  <dcterms:modified xsi:type="dcterms:W3CDTF">2021-06-02T19:19:05Z</dcterms:modified>
</cp:coreProperties>
</file>