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90" r:id="rId6"/>
    <p:sldId id="260" r:id="rId7"/>
    <p:sldId id="291" r:id="rId8"/>
    <p:sldId id="261" r:id="rId9"/>
    <p:sldId id="262" r:id="rId10"/>
    <p:sldId id="292" r:id="rId11"/>
    <p:sldId id="293" r:id="rId12"/>
    <p:sldId id="294" r:id="rId13"/>
    <p:sldId id="263" r:id="rId14"/>
    <p:sldId id="264" r:id="rId15"/>
    <p:sldId id="270" r:id="rId16"/>
    <p:sldId id="295" r:id="rId17"/>
    <p:sldId id="267" r:id="rId18"/>
    <p:sldId id="265" r:id="rId19"/>
    <p:sldId id="296" r:id="rId20"/>
    <p:sldId id="266" r:id="rId21"/>
    <p:sldId id="268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271" r:id="rId31"/>
    <p:sldId id="297" r:id="rId32"/>
    <p:sldId id="272" r:id="rId33"/>
    <p:sldId id="281" r:id="rId34"/>
    <p:sldId id="306" r:id="rId35"/>
    <p:sldId id="307" r:id="rId36"/>
    <p:sldId id="308" r:id="rId37"/>
    <p:sldId id="311" r:id="rId38"/>
    <p:sldId id="309" r:id="rId39"/>
    <p:sldId id="310" r:id="rId40"/>
    <p:sldId id="282" r:id="rId41"/>
    <p:sldId id="283" r:id="rId42"/>
    <p:sldId id="273" r:id="rId43"/>
    <p:sldId id="312" r:id="rId44"/>
    <p:sldId id="313" r:id="rId45"/>
    <p:sldId id="274" r:id="rId46"/>
    <p:sldId id="314" r:id="rId47"/>
    <p:sldId id="315" r:id="rId48"/>
    <p:sldId id="318" r:id="rId49"/>
    <p:sldId id="321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48" r:id="rId63"/>
    <p:sldId id="350" r:id="rId64"/>
    <p:sldId id="352" r:id="rId65"/>
    <p:sldId id="353" r:id="rId66"/>
    <p:sldId id="354" r:id="rId67"/>
    <p:sldId id="355" r:id="rId68"/>
    <p:sldId id="358" r:id="rId69"/>
    <p:sldId id="366" r:id="rId70"/>
    <p:sldId id="367" r:id="rId71"/>
    <p:sldId id="369" r:id="rId72"/>
    <p:sldId id="370" r:id="rId73"/>
    <p:sldId id="371" r:id="rId74"/>
    <p:sldId id="372" r:id="rId75"/>
    <p:sldId id="373" r:id="rId76"/>
    <p:sldId id="374" r:id="rId77"/>
    <p:sldId id="375" r:id="rId78"/>
    <p:sldId id="376" r:id="rId79"/>
    <p:sldId id="377" r:id="rId80"/>
    <p:sldId id="379" r:id="rId81"/>
    <p:sldId id="380" r:id="rId82"/>
    <p:sldId id="381" r:id="rId83"/>
    <p:sldId id="382" r:id="rId84"/>
    <p:sldId id="383" r:id="rId85"/>
    <p:sldId id="385" r:id="rId86"/>
    <p:sldId id="387" r:id="rId87"/>
    <p:sldId id="388" r:id="rId88"/>
    <p:sldId id="390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CC3399"/>
    <a:srgbClr val="FF9900"/>
    <a:srgbClr val="FF66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70BF3-6517-4539-B03B-0596F23771A0}" type="datetimeFigureOut">
              <a:rPr lang="en-GB" smtClean="0"/>
              <a:t>26/04/2021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2BD8C-2634-44F9-A01D-B5612E08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29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2BD8C-2634-44F9-A01D-B5612E0870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3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2BD8C-2634-44F9-A01D-B5612E0870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9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5C5E-45E0-4638-B5E6-4AF438B0A11B}" type="datetime1">
              <a:rPr lang="en-GB" smtClean="0"/>
              <a:t>26/04/2021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865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96A-E583-4711-937C-3C8E642F3A8B}" type="datetime1">
              <a:rPr lang="en-GB" smtClean="0"/>
              <a:t>26/04/2021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2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40CA1-C3FF-4566-B7A1-0C2D956EFE6C}" type="datetime1">
              <a:rPr lang="en-GB" smtClean="0"/>
              <a:t>26/04/2021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741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24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76163-E842-401D-A85A-97688645F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3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6C08-9093-424E-A165-8FCD6C65BF65}" type="datetime1">
              <a:rPr lang="en-GB" smtClean="0"/>
              <a:t>26/04/2021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53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989D-4BD1-4759-B44B-CC93CA49FA5C}" type="datetime1">
              <a:rPr lang="en-GB" smtClean="0"/>
              <a:t>26/04/2021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24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B9CF5-5032-478C-B629-1E57220CA0C7}" type="datetime1">
              <a:rPr lang="en-GB" smtClean="0"/>
              <a:t>26/04/2021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62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E9778-6CBC-4291-AB21-48428EBAB606}" type="datetime1">
              <a:rPr lang="en-GB" smtClean="0"/>
              <a:t>26/04/2021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0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B713-7C88-495D-8F73-AEF2743551FF}" type="datetime1">
              <a:rPr lang="en-GB" smtClean="0"/>
              <a:t>26/04/2021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3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6777-6308-4F45-9F14-C9C66915FFB2}" type="datetime1">
              <a:rPr lang="en-GB" smtClean="0"/>
              <a:t>26/04/2021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42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4861-F973-4384-ACDE-B1452F1DA7D6}" type="datetime1">
              <a:rPr lang="en-GB" smtClean="0"/>
              <a:t>26/04/2021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82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8F1-894F-44AF-AB25-F911DC2AA2E4}" type="datetime1">
              <a:rPr lang="en-GB" smtClean="0"/>
              <a:t>26/04/2021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65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DC245-8929-4CDD-A191-79E254736A20}" type="datetime1">
              <a:rPr lang="en-GB" smtClean="0"/>
              <a:t>26/04/2021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1BEA4-35AC-4E48-BBFE-56545D2EA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48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693558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3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4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Rocks and Magmas</a:t>
            </a:r>
            <a:endParaRPr lang="en-GB" sz="4400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584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7577"/>
            <a:ext cx="10515600" cy="5919386"/>
          </a:xfrm>
        </p:spPr>
        <p:txBody>
          <a:bodyPr>
            <a:normAutofit lnSpcReduction="10000"/>
          </a:bodyPr>
          <a:lstStyle/>
          <a:p>
            <a:r>
              <a:rPr lang="en-GB" sz="3200" b="1" dirty="0"/>
              <a:t>The sequence in which minerals crystallize from a magma is known as the </a:t>
            </a:r>
            <a:r>
              <a:rPr lang="en-GB" sz="3200" b="1" dirty="0">
                <a:solidFill>
                  <a:srgbClr val="FF0000"/>
                </a:solidFill>
              </a:rPr>
              <a:t>Bowen Reaction Series – which we have looked at.</a:t>
            </a:r>
            <a:endParaRPr lang="en-GB" sz="3200" b="1" dirty="0"/>
          </a:p>
          <a:p>
            <a:r>
              <a:rPr lang="en-GB" sz="3200" b="1" dirty="0"/>
              <a:t>Of the common silicate minerals, 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olivine normally crystallizes first </a:t>
            </a:r>
          </a:p>
          <a:p>
            <a:r>
              <a:rPr lang="en-GB" sz="3200" b="1" dirty="0"/>
              <a:t>Olivine is followed by 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pyroxene, then amphibole and then biotite mica</a:t>
            </a:r>
            <a:r>
              <a:rPr lang="en-GB" sz="3200" b="1" dirty="0"/>
              <a:t> </a:t>
            </a:r>
          </a:p>
          <a:p>
            <a:r>
              <a:rPr lang="en-GB" sz="3200" b="1" dirty="0"/>
              <a:t>At about the point where 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pyroxene</a:t>
            </a:r>
            <a:r>
              <a:rPr lang="en-GB" sz="3200" b="1" dirty="0"/>
              <a:t> begins to crystallize the </a:t>
            </a:r>
            <a:r>
              <a:rPr lang="en-GB" sz="3200" b="1" dirty="0">
                <a:solidFill>
                  <a:srgbClr val="FF0000"/>
                </a:solidFill>
              </a:rPr>
              <a:t>plagioclase feldspars also begin to crystallize. </a:t>
            </a:r>
          </a:p>
          <a:p>
            <a:r>
              <a:rPr lang="en-GB" sz="3200" b="1" dirty="0">
                <a:solidFill>
                  <a:srgbClr val="FF0000"/>
                </a:solidFill>
              </a:rPr>
              <a:t>Calcium-rich</a:t>
            </a:r>
            <a:r>
              <a:rPr lang="en-GB" sz="3200" b="1" dirty="0"/>
              <a:t> plagioclase (</a:t>
            </a:r>
            <a:r>
              <a:rPr lang="en-GB" sz="3200" b="1" dirty="0" err="1"/>
              <a:t>anorthite</a:t>
            </a:r>
            <a:r>
              <a:rPr lang="en-GB" sz="3200" b="1" dirty="0"/>
              <a:t>) has the highest melting point, and </a:t>
            </a:r>
          </a:p>
          <a:p>
            <a:r>
              <a:rPr lang="en-GB" sz="3200" b="1" dirty="0"/>
              <a:t>The more </a:t>
            </a:r>
            <a:r>
              <a:rPr lang="en-GB" sz="3200" b="1" dirty="0">
                <a:solidFill>
                  <a:srgbClr val="FF0000"/>
                </a:solidFill>
              </a:rPr>
              <a:t>sodium-rich</a:t>
            </a:r>
            <a:r>
              <a:rPr lang="en-GB" sz="3200" b="1" dirty="0"/>
              <a:t> plagioclases have </a:t>
            </a:r>
            <a:r>
              <a:rPr lang="en-GB" sz="3200" b="1" dirty="0">
                <a:solidFill>
                  <a:srgbClr val="FF0000"/>
                </a:solidFill>
              </a:rPr>
              <a:t>lower melting </a:t>
            </a:r>
            <a:r>
              <a:rPr lang="en-GB" sz="3200" b="1" dirty="0" smtClean="0"/>
              <a:t>points</a:t>
            </a:r>
            <a:endParaRPr lang="en-GB" sz="3200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484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270456"/>
            <a:ext cx="11174284" cy="608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63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008"/>
            <a:ext cx="10515600" cy="5734274"/>
          </a:xfrm>
        </p:spPr>
        <p:txBody>
          <a:bodyPr>
            <a:normAutofit fontScale="92500"/>
          </a:bodyPr>
          <a:lstStyle/>
          <a:p>
            <a:r>
              <a:rPr lang="en-GB" sz="3600" b="1" dirty="0"/>
              <a:t>It’s called the </a:t>
            </a:r>
            <a:r>
              <a:rPr lang="en-GB" sz="3600" b="1" i="1" dirty="0">
                <a:solidFill>
                  <a:srgbClr val="FF0000"/>
                </a:solidFill>
              </a:rPr>
              <a:t>Bowen Reaction Series </a:t>
            </a:r>
            <a:r>
              <a:rPr lang="en-GB" sz="3600" b="1" dirty="0" smtClean="0"/>
              <a:t>because: </a:t>
            </a:r>
          </a:p>
          <a:p>
            <a:pPr lvl="1"/>
            <a:r>
              <a:rPr lang="en-GB" sz="3500" b="1" dirty="0" smtClean="0"/>
              <a:t>once </a:t>
            </a:r>
            <a:r>
              <a:rPr lang="en-GB" sz="3500" b="1" dirty="0"/>
              <a:t>a mineral has crystallized it may continue to react with the </a:t>
            </a:r>
            <a:r>
              <a:rPr lang="en-GB" sz="3500" b="1" dirty="0">
                <a:solidFill>
                  <a:srgbClr val="FF0000"/>
                </a:solidFill>
              </a:rPr>
              <a:t>remaining magma </a:t>
            </a:r>
            <a:r>
              <a:rPr lang="en-GB" sz="3500" b="1" dirty="0"/>
              <a:t>to form different </a:t>
            </a:r>
            <a:r>
              <a:rPr lang="en-GB" sz="3500" b="1" dirty="0" smtClean="0"/>
              <a:t>minerals </a:t>
            </a:r>
          </a:p>
          <a:p>
            <a:pPr lvl="1"/>
            <a:r>
              <a:rPr lang="en-GB" sz="3500" b="1" dirty="0" smtClean="0"/>
              <a:t>For </a:t>
            </a:r>
            <a:r>
              <a:rPr lang="en-GB" sz="3500" b="1" dirty="0"/>
              <a:t>example, as the temperature drops the </a:t>
            </a:r>
            <a:r>
              <a:rPr lang="en-GB" sz="3500" b="1" dirty="0">
                <a:solidFill>
                  <a:srgbClr val="FF0000"/>
                </a:solidFill>
              </a:rPr>
              <a:t>olivine</a:t>
            </a:r>
            <a:r>
              <a:rPr lang="en-GB" sz="3500" b="1" dirty="0"/>
              <a:t> crystals might combine (react) with silica left in the magma to form </a:t>
            </a:r>
            <a:r>
              <a:rPr lang="en-GB" sz="3500" b="1" dirty="0">
                <a:solidFill>
                  <a:srgbClr val="FF0000"/>
                </a:solidFill>
              </a:rPr>
              <a:t>pyroxene</a:t>
            </a:r>
            <a:r>
              <a:rPr lang="en-GB" sz="3500" b="1" dirty="0"/>
              <a:t>, and </a:t>
            </a:r>
            <a:endParaRPr lang="en-GB" sz="3500" b="1" dirty="0" smtClean="0"/>
          </a:p>
          <a:p>
            <a:pPr lvl="1"/>
            <a:r>
              <a:rPr lang="en-GB" sz="3500" b="1" dirty="0" smtClean="0">
                <a:solidFill>
                  <a:srgbClr val="FF0000"/>
                </a:solidFill>
              </a:rPr>
              <a:t>pyroxene</a:t>
            </a:r>
            <a:r>
              <a:rPr lang="en-GB" sz="3500" b="1" dirty="0" smtClean="0"/>
              <a:t> </a:t>
            </a:r>
            <a:r>
              <a:rPr lang="en-GB" sz="3500" b="1" dirty="0"/>
              <a:t>may later combine with more silica to form </a:t>
            </a:r>
            <a:r>
              <a:rPr lang="en-GB" sz="3500" b="1" dirty="0" smtClean="0">
                <a:solidFill>
                  <a:srgbClr val="FF0000"/>
                </a:solidFill>
              </a:rPr>
              <a:t>amphibole</a:t>
            </a:r>
            <a:r>
              <a:rPr lang="en-GB" sz="3500" b="1" dirty="0" smtClean="0"/>
              <a:t> </a:t>
            </a:r>
          </a:p>
          <a:p>
            <a:pPr lvl="1"/>
            <a:r>
              <a:rPr lang="en-GB" sz="3500" b="1" dirty="0" smtClean="0"/>
              <a:t>Therefore</a:t>
            </a:r>
            <a:r>
              <a:rPr lang="en-GB" sz="3500" b="1" dirty="0"/>
              <a:t>, although </a:t>
            </a:r>
            <a:r>
              <a:rPr lang="en-GB" sz="3500" b="1" dirty="0">
                <a:solidFill>
                  <a:srgbClr val="FF0000"/>
                </a:solidFill>
              </a:rPr>
              <a:t>olivine might have been the first </a:t>
            </a:r>
            <a:r>
              <a:rPr lang="en-GB" sz="3500" b="1" dirty="0"/>
              <a:t>mineral to crystallize out of a magma, when that magma is finally completely cooled it may </a:t>
            </a:r>
            <a:r>
              <a:rPr lang="en-GB" sz="3500" b="1" dirty="0">
                <a:solidFill>
                  <a:srgbClr val="FF0000"/>
                </a:solidFill>
              </a:rPr>
              <a:t>contain no </a:t>
            </a:r>
            <a:r>
              <a:rPr lang="en-GB" sz="3500" b="1" dirty="0" smtClean="0">
                <a:solidFill>
                  <a:srgbClr val="FF0000"/>
                </a:solidFill>
              </a:rPr>
              <a:t>olivine </a:t>
            </a:r>
            <a:endParaRPr lang="en-GB" sz="35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806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rmAutofit/>
          </a:bodyPr>
          <a:lstStyle/>
          <a:p>
            <a:pPr lvl="1"/>
            <a:r>
              <a:rPr lang="en-GB" sz="3200" b="1" dirty="0"/>
              <a:t>The plagioclase series is described as a </a:t>
            </a:r>
            <a:r>
              <a:rPr lang="en-GB" sz="3200" b="1" i="1" dirty="0">
                <a:solidFill>
                  <a:srgbClr val="FF0000"/>
                </a:solidFill>
              </a:rPr>
              <a:t>continuous series </a:t>
            </a:r>
            <a:r>
              <a:rPr lang="en-GB" sz="3200" b="1" dirty="0"/>
              <a:t>because a plagioclase crystal that forms early in the cooling sequence (when the magma is hot) will tend to be relatively </a:t>
            </a:r>
            <a:r>
              <a:rPr lang="en-GB" sz="3200" b="1" dirty="0" err="1">
                <a:solidFill>
                  <a:srgbClr val="FF0000"/>
                </a:solidFill>
              </a:rPr>
              <a:t>anorthitic</a:t>
            </a:r>
            <a:r>
              <a:rPr lang="en-GB" sz="3200" b="1" dirty="0"/>
              <a:t> (calcium-rich). </a:t>
            </a:r>
            <a:endParaRPr lang="en-GB" sz="3200" b="1" dirty="0" smtClean="0"/>
          </a:p>
          <a:p>
            <a:pPr lvl="1"/>
            <a:r>
              <a:rPr lang="en-GB" sz="3200" b="1" dirty="0" smtClean="0"/>
              <a:t>As </a:t>
            </a:r>
            <a:r>
              <a:rPr lang="en-GB" sz="3200" b="1" dirty="0"/>
              <a:t>the magma cools, plagioclase of progressively more </a:t>
            </a:r>
            <a:r>
              <a:rPr lang="en-GB" sz="3200" b="1" dirty="0" err="1">
                <a:solidFill>
                  <a:srgbClr val="FF0000"/>
                </a:solidFill>
              </a:rPr>
              <a:t>albitic</a:t>
            </a:r>
            <a:r>
              <a:rPr lang="en-GB" sz="3200" b="1" dirty="0">
                <a:solidFill>
                  <a:srgbClr val="FF0000"/>
                </a:solidFill>
              </a:rPr>
              <a:t> composition </a:t>
            </a:r>
            <a:r>
              <a:rPr lang="en-GB" sz="3200" b="1" dirty="0"/>
              <a:t>(sodium-rich) will form around the original </a:t>
            </a:r>
            <a:r>
              <a:rPr lang="en-GB" sz="3200" b="1" dirty="0" smtClean="0"/>
              <a:t>crystal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13</a:t>
            </a:fld>
            <a:endParaRPr lang="en-GB"/>
          </a:p>
        </p:txBody>
      </p:sp>
      <p:pic>
        <p:nvPicPr>
          <p:cNvPr id="1026" name="Picture 2" descr="3.3 Crystallization of Magma – Physical Ge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83" y="3399793"/>
            <a:ext cx="4710269" cy="314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27457" y="3399794"/>
            <a:ext cx="6096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result is that plagioclase crystals are commonly </a:t>
            </a:r>
            <a:r>
              <a:rPr lang="en-GB" sz="3200" b="1" dirty="0">
                <a:solidFill>
                  <a:srgbClr val="FF0000"/>
                </a:solidFill>
              </a:rPr>
              <a:t>zoned</a:t>
            </a:r>
            <a:r>
              <a:rPr lang="en-GB" sz="3200" b="1" dirty="0"/>
              <a:t>, with a relatively </a:t>
            </a:r>
            <a:r>
              <a:rPr lang="en-GB" sz="3200" b="1" dirty="0">
                <a:solidFill>
                  <a:srgbClr val="FF0000"/>
                </a:solidFill>
              </a:rPr>
              <a:t>calcium-rich core and a relatively sodium-rich rim </a:t>
            </a:r>
            <a:r>
              <a:rPr lang="en-GB" sz="2800" dirty="0">
                <a:solidFill>
                  <a:srgbClr val="FF0000"/>
                </a:solidFill>
              </a:rPr>
              <a:t>	</a:t>
            </a:r>
          </a:p>
          <a:p>
            <a:pPr lvl="1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7388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14</a:t>
            </a:fld>
            <a:endParaRPr lang="en-GB"/>
          </a:p>
        </p:txBody>
      </p:sp>
      <p:pic>
        <p:nvPicPr>
          <p:cNvPr id="2050" name="Picture 2" descr="Adam Jeffery on Twitter: &quot;#ThinSectionThursday Stunning plagioclase zoning  patterns in the 2007-2008 lava dome of Kelut volcano, archiving magma  chamber processes and continuing to wow this particular petrologist.…  https://t.co/aFrkLfRpZz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75" y="206374"/>
            <a:ext cx="8551156" cy="641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5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67425" y="141668"/>
            <a:ext cx="11062952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minerals which first crystallize are likely to be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heavier than the magma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they may settle to the bottom of a magma chamber </a:t>
            </a:r>
            <a:endParaRPr lang="en-GB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isolates them from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magma</a:t>
            </a: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more so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relatively non-viscous mafic </a:t>
            </a: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magma will progressively have different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 than the original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 - E.g. it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less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and 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magnesium</a:t>
            </a: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endParaRPr lang="en-GB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magma is then forced out of the magma chamber (into a dyke or as a volcanic eruption) it will produce rocks of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composition 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</a:t>
            </a: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is known as </a:t>
            </a:r>
            <a:r>
              <a:rPr lang="en-GB" sz="2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</a:t>
            </a:r>
            <a:r>
              <a:rPr lang="en-GB" sz="28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4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16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44699" y="128790"/>
            <a:ext cx="889930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rate and crystal size</a:t>
            </a:r>
          </a:p>
          <a:p>
            <a:endParaRPr lang="en-GB" sz="3200" b="1" dirty="0" smtClean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cooling rate is </a:t>
            </a:r>
            <a:r>
              <a:rPr lang="en-GB" sz="32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crystals will continue to form until the </a:t>
            </a:r>
            <a:r>
              <a:rPr lang="en-GB" sz="32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entire body </a:t>
            </a: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solid </a:t>
            </a:r>
            <a:r>
              <a:rPr lang="en-GB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resulting rock will be composed of relatively large </a:t>
            </a:r>
            <a:r>
              <a:rPr lang="en-GB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 </a:t>
            </a:r>
            <a:endParaRPr lang="en-GB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cooling rate is </a:t>
            </a:r>
            <a:r>
              <a:rPr lang="en-GB" sz="32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in the case of a volcanic eruption, crystals will not have time to form, and the resulting rock will be extremely </a:t>
            </a:r>
            <a:r>
              <a:rPr lang="en-GB" sz="32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fine-grained</a:t>
            </a: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even glassy </a:t>
            </a:r>
          </a:p>
        </p:txBody>
      </p:sp>
    </p:spTree>
    <p:extLst>
      <p:ext uri="{BB962C8B-B14F-4D97-AF65-F5344CB8AC3E}">
        <p14:creationId xmlns:p14="http://schemas.microsoft.com/office/powerpoint/2010/main" val="197702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4850"/>
            <a:ext cx="10515600" cy="6220495"/>
          </a:xfrm>
        </p:spPr>
        <p:txBody>
          <a:bodyPr/>
          <a:lstStyle/>
          <a:p>
            <a:r>
              <a:rPr lang="en-GB" sz="3200" b="1" dirty="0"/>
              <a:t>In some </a:t>
            </a:r>
            <a:r>
              <a:rPr lang="en-GB" sz="3200" b="1" dirty="0" smtClean="0"/>
              <a:t>cases, </a:t>
            </a:r>
            <a:r>
              <a:rPr lang="en-GB" sz="3200" b="1" dirty="0"/>
              <a:t>some crystals will already have formed within a cooling body of magma when some of that magma is forced to the surface in a volcanic </a:t>
            </a:r>
            <a:r>
              <a:rPr lang="en-GB" sz="3200" b="1" dirty="0" smtClean="0"/>
              <a:t>eruption</a:t>
            </a:r>
          </a:p>
          <a:p>
            <a:r>
              <a:rPr lang="en-GB" sz="3200" b="1" dirty="0" smtClean="0"/>
              <a:t>The </a:t>
            </a:r>
            <a:r>
              <a:rPr lang="en-GB" sz="3200" b="1" dirty="0"/>
              <a:t>extruded magma will cool very quickly and the </a:t>
            </a:r>
            <a:r>
              <a:rPr lang="en-GB" sz="3200" b="1" dirty="0" err="1"/>
              <a:t>uncrystallized</a:t>
            </a:r>
            <a:r>
              <a:rPr lang="en-GB" sz="3200" b="1" dirty="0"/>
              <a:t> material will harden into very fined grained </a:t>
            </a:r>
            <a:r>
              <a:rPr lang="en-GB" sz="3200" b="1" dirty="0" smtClean="0"/>
              <a:t>rock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101" y="2924912"/>
            <a:ext cx="4512972" cy="3162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4654" y="3163687"/>
            <a:ext cx="47823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The result will be a rock that has the relatively large crystals originally present at the time of extrusion suspended in a fine </a:t>
            </a:r>
            <a:r>
              <a:rPr lang="en-GB" sz="2800" b="1" dirty="0" smtClean="0"/>
              <a:t>matrix</a:t>
            </a:r>
            <a:endParaRPr lang="en-GB" sz="2800" b="1" dirty="0"/>
          </a:p>
          <a:p>
            <a:endParaRPr lang="en-GB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2"/>
                </a:solidFill>
              </a:rPr>
              <a:t>This </a:t>
            </a:r>
            <a:r>
              <a:rPr lang="en-GB" sz="2800" b="1" dirty="0" smtClean="0">
                <a:solidFill>
                  <a:schemeClr val="accent2"/>
                </a:solidFill>
              </a:rPr>
              <a:t>texture is </a:t>
            </a:r>
            <a:r>
              <a:rPr lang="en-GB" sz="2800" b="1" dirty="0">
                <a:solidFill>
                  <a:schemeClr val="accent2"/>
                </a:solidFill>
              </a:rPr>
              <a:t>called porphyritic</a:t>
            </a:r>
          </a:p>
        </p:txBody>
      </p:sp>
    </p:spTree>
    <p:extLst>
      <p:ext uri="{BB962C8B-B14F-4D97-AF65-F5344CB8AC3E}">
        <p14:creationId xmlns:p14="http://schemas.microsoft.com/office/powerpoint/2010/main" val="29176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288"/>
            <a:ext cx="10515600" cy="58791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of igneous rocks</a:t>
            </a:r>
            <a:endParaRPr lang="en-GB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40200"/>
            <a:ext cx="10515600" cy="5616150"/>
          </a:xfrm>
        </p:spPr>
        <p:txBody>
          <a:bodyPr>
            <a:noAutofit/>
          </a:bodyPr>
          <a:lstStyle/>
          <a:p>
            <a:r>
              <a:rPr lang="en-GB" sz="3600" b="1" dirty="0" smtClean="0"/>
              <a:t>Classified </a:t>
            </a:r>
            <a:r>
              <a:rPr lang="en-GB" sz="3600" b="1" dirty="0"/>
              <a:t>according to their </a:t>
            </a:r>
            <a:r>
              <a:rPr lang="en-GB" sz="3600" b="1" dirty="0">
                <a:solidFill>
                  <a:srgbClr val="00B0F0"/>
                </a:solidFill>
              </a:rPr>
              <a:t>texture</a:t>
            </a:r>
            <a:r>
              <a:rPr lang="en-GB" sz="3600" b="1" dirty="0"/>
              <a:t> and their </a:t>
            </a:r>
            <a:r>
              <a:rPr lang="en-GB" sz="3600" b="1" dirty="0" smtClean="0">
                <a:solidFill>
                  <a:srgbClr val="00B0F0"/>
                </a:solidFill>
              </a:rPr>
              <a:t>composition</a:t>
            </a:r>
          </a:p>
          <a:p>
            <a:r>
              <a:rPr lang="en-GB" sz="3600" b="1" dirty="0" smtClean="0"/>
              <a:t>In </a:t>
            </a:r>
            <a:r>
              <a:rPr lang="en-GB" sz="3600" b="1" dirty="0"/>
              <a:t>describing texture we are generally referring </a:t>
            </a:r>
            <a:r>
              <a:rPr lang="en-GB" sz="3600" b="1" dirty="0" smtClean="0"/>
              <a:t>to: </a:t>
            </a:r>
          </a:p>
          <a:p>
            <a:pPr lvl="1"/>
            <a:r>
              <a:rPr lang="en-GB" sz="3200" b="1" dirty="0" smtClean="0">
                <a:solidFill>
                  <a:srgbClr val="CC3399"/>
                </a:solidFill>
              </a:rPr>
              <a:t>the </a:t>
            </a:r>
            <a:r>
              <a:rPr lang="en-GB" sz="3200" b="1" dirty="0">
                <a:solidFill>
                  <a:srgbClr val="CC3399"/>
                </a:solidFill>
              </a:rPr>
              <a:t>average size of the mineral grains present, </a:t>
            </a:r>
            <a:endParaRPr lang="en-GB" sz="3200" b="1" dirty="0" smtClean="0">
              <a:solidFill>
                <a:srgbClr val="CC3399"/>
              </a:solidFill>
            </a:endParaRPr>
          </a:p>
          <a:p>
            <a:pPr lvl="1"/>
            <a:endParaRPr lang="en-GB" sz="3200" b="1" dirty="0" smtClean="0">
              <a:solidFill>
                <a:srgbClr val="CC3399"/>
              </a:solidFill>
            </a:endParaRPr>
          </a:p>
          <a:p>
            <a:pPr lvl="1"/>
            <a:r>
              <a:rPr lang="en-GB" sz="3200" b="1" dirty="0" smtClean="0">
                <a:solidFill>
                  <a:srgbClr val="CC3399"/>
                </a:solidFill>
              </a:rPr>
              <a:t>the </a:t>
            </a:r>
            <a:r>
              <a:rPr lang="en-GB" sz="3200" b="1" dirty="0">
                <a:solidFill>
                  <a:srgbClr val="CC3399"/>
                </a:solidFill>
              </a:rPr>
              <a:t>relative sizes (i.e., whether a mineral is present in large grains relative to other minerals) </a:t>
            </a:r>
            <a:r>
              <a:rPr lang="en-GB" sz="3200" b="1" dirty="0" smtClean="0">
                <a:solidFill>
                  <a:srgbClr val="CC3399"/>
                </a:solidFill>
              </a:rPr>
              <a:t>and</a:t>
            </a:r>
          </a:p>
          <a:p>
            <a:pPr lvl="1"/>
            <a:r>
              <a:rPr lang="en-GB" sz="3200" b="1" dirty="0" smtClean="0">
                <a:solidFill>
                  <a:srgbClr val="CC3399"/>
                </a:solidFill>
              </a:rPr>
              <a:t> </a:t>
            </a:r>
          </a:p>
          <a:p>
            <a:pPr lvl="1"/>
            <a:r>
              <a:rPr lang="en-GB" sz="3200" b="1" dirty="0" smtClean="0">
                <a:solidFill>
                  <a:srgbClr val="CC3399"/>
                </a:solidFill>
              </a:rPr>
              <a:t>the </a:t>
            </a:r>
            <a:r>
              <a:rPr lang="en-GB" sz="3200" b="1" dirty="0">
                <a:solidFill>
                  <a:srgbClr val="CC3399"/>
                </a:solidFill>
              </a:rPr>
              <a:t>presence or absence of </a:t>
            </a:r>
            <a:r>
              <a:rPr lang="en-GB" sz="3200" b="1" dirty="0" smtClean="0">
                <a:solidFill>
                  <a:srgbClr val="CC3399"/>
                </a:solidFill>
              </a:rPr>
              <a:t>cavities </a:t>
            </a:r>
          </a:p>
          <a:p>
            <a:pPr lvl="1"/>
            <a:endParaRPr lang="en-GB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89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183"/>
            <a:ext cx="10515600" cy="5983780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2"/>
                </a:solidFill>
              </a:rPr>
              <a:t>GLASSY</a:t>
            </a:r>
            <a:r>
              <a:rPr lang="en-GB" sz="3200" b="1" dirty="0"/>
              <a:t> - no mineral grains or crystals are actually present</a:t>
            </a:r>
          </a:p>
          <a:p>
            <a:r>
              <a:rPr lang="en-GB" sz="3200" b="1" dirty="0">
                <a:solidFill>
                  <a:srgbClr val="FF0000"/>
                </a:solidFill>
              </a:rPr>
              <a:t>APHANITIC</a:t>
            </a:r>
            <a:r>
              <a:rPr lang="en-GB" sz="3200" b="1" dirty="0"/>
              <a:t>  - mineral grains are present, but they are too small to distinguish with the naked eye 	</a:t>
            </a:r>
          </a:p>
          <a:p>
            <a:r>
              <a:rPr lang="en-GB" sz="3200" b="1" dirty="0" err="1">
                <a:solidFill>
                  <a:srgbClr val="92D050"/>
                </a:solidFill>
              </a:rPr>
              <a:t>PHANERITIC</a:t>
            </a:r>
            <a:r>
              <a:rPr lang="en-GB" sz="3200" b="1" dirty="0"/>
              <a:t> - individual mineral grains can be seen with the naked eye (average grain sizes range from fine (&lt; 1 mm) to coarse (&gt; 5 mm)) </a:t>
            </a:r>
          </a:p>
          <a:p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PEGMATITIC</a:t>
            </a:r>
            <a:r>
              <a:rPr lang="en-GB" sz="3200" b="1" dirty="0"/>
              <a:t> - most of the mineral grains are greater than 1 cm across </a:t>
            </a:r>
          </a:p>
          <a:p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PORPHYRITIC</a:t>
            </a:r>
            <a:r>
              <a:rPr lang="en-GB" sz="3200" b="1" dirty="0"/>
              <a:t> - there are large crystals of one of more minerals set within a groundmass of finer-grained material 	</a:t>
            </a:r>
          </a:p>
          <a:p>
            <a:r>
              <a:rPr lang="en-GB" sz="3200" b="1" dirty="0">
                <a:solidFill>
                  <a:srgbClr val="00B0F0"/>
                </a:solidFill>
              </a:rPr>
              <a:t>PYROCLASTIC</a:t>
            </a:r>
            <a:r>
              <a:rPr lang="en-GB" sz="3200" b="1" dirty="0"/>
              <a:t> - there are angular fragments of volcanic rock within a finer-grained matrix 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106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258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169" y="682580"/>
            <a:ext cx="10515600" cy="583413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rock?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600" b="1" dirty="0">
                <a:latin typeface="Arial" panose="020B0604020202020204" pitchFamily="34" charset="0"/>
                <a:cs typeface="Arial" panose="020B0604020202020204" pitchFamily="34" charset="0"/>
              </a:rPr>
              <a:t>A rock is defined as a consolidated mixture of </a:t>
            </a:r>
            <a:r>
              <a:rPr lang="en-GB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minerals</a:t>
            </a:r>
          </a:p>
          <a:p>
            <a:r>
              <a:rPr lang="en-GB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Hard </a:t>
            </a:r>
            <a:r>
              <a:rPr lang="en-GB" sz="46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</a:p>
          <a:p>
            <a:r>
              <a:rPr lang="en-GB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4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 of minerals</a:t>
            </a:r>
            <a:r>
              <a:rPr lang="en-GB" sz="4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implies: </a:t>
            </a:r>
          </a:p>
          <a:p>
            <a:pPr lvl="1"/>
            <a:r>
              <a:rPr lang="en-GB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more than one mineral grain, </a:t>
            </a:r>
            <a:endParaRPr lang="en-GB" sz="4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GB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necessarily more than one type of </a:t>
            </a:r>
            <a:r>
              <a:rPr lang="en-GB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</a:t>
            </a:r>
          </a:p>
          <a:p>
            <a:r>
              <a:rPr lang="en-GB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4600" b="1" dirty="0">
                <a:latin typeface="Arial" panose="020B0604020202020204" pitchFamily="34" charset="0"/>
                <a:cs typeface="Arial" panose="020B0604020202020204" pitchFamily="34" charset="0"/>
              </a:rPr>
              <a:t>rock can be composed of only one type of mineral (e.g., limestone is commonly made up of just calcite), </a:t>
            </a:r>
            <a:endParaRPr lang="en-GB" sz="4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GB" sz="4600" b="1" dirty="0">
                <a:latin typeface="Arial" panose="020B0604020202020204" pitchFamily="34" charset="0"/>
                <a:cs typeface="Arial" panose="020B0604020202020204" pitchFamily="34" charset="0"/>
              </a:rPr>
              <a:t>most rocks are composed of several different types of </a:t>
            </a:r>
            <a:r>
              <a:rPr lang="en-GB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minerals </a:t>
            </a:r>
          </a:p>
          <a:p>
            <a:r>
              <a:rPr lang="en-GB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4600" b="1" dirty="0">
                <a:latin typeface="Arial" panose="020B0604020202020204" pitchFamily="34" charset="0"/>
                <a:cs typeface="Arial" panose="020B0604020202020204" pitchFamily="34" charset="0"/>
              </a:rPr>
              <a:t>rock can also include non-minerals, such as the organic matter within a coal bed, or within some </a:t>
            </a:r>
            <a:r>
              <a:rPr lang="en-GB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shales</a:t>
            </a:r>
            <a:endParaRPr lang="en-GB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86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030"/>
            <a:ext cx="10515600" cy="6439437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GB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Intrusive rocks</a:t>
            </a:r>
          </a:p>
          <a:p>
            <a:pPr lvl="1"/>
            <a:r>
              <a:rPr lang="en-GB" sz="3600" b="1" dirty="0" smtClean="0"/>
              <a:t>Intrusive </a:t>
            </a:r>
            <a:r>
              <a:rPr lang="en-GB" sz="3600" b="1" dirty="0"/>
              <a:t>igneous rocks are generally </a:t>
            </a:r>
            <a:r>
              <a:rPr lang="en-GB" sz="3600" b="1" dirty="0">
                <a:solidFill>
                  <a:srgbClr val="FF0000"/>
                </a:solidFill>
              </a:rPr>
              <a:t>crystalline </a:t>
            </a:r>
            <a:r>
              <a:rPr lang="en-GB" sz="3600" b="1" dirty="0" smtClean="0"/>
              <a:t>because </a:t>
            </a:r>
            <a:r>
              <a:rPr lang="en-GB" sz="3600" b="1" dirty="0"/>
              <a:t>they have had a long time to </a:t>
            </a:r>
            <a:r>
              <a:rPr lang="en-GB" sz="3600" b="1" dirty="0" smtClean="0"/>
              <a:t>cool </a:t>
            </a:r>
          </a:p>
          <a:p>
            <a:pPr lvl="1"/>
            <a:r>
              <a:rPr lang="en-GB" sz="3600" b="1" dirty="0" smtClean="0"/>
              <a:t>The </a:t>
            </a:r>
            <a:r>
              <a:rPr lang="en-GB" sz="3600" b="1" dirty="0"/>
              <a:t>crystals, which are large enough to see with the naked eye, are mostly </a:t>
            </a:r>
            <a:r>
              <a:rPr lang="en-GB" sz="3600" b="1" dirty="0">
                <a:solidFill>
                  <a:srgbClr val="FF0000"/>
                </a:solidFill>
              </a:rPr>
              <a:t>angular or irregular</a:t>
            </a:r>
            <a:r>
              <a:rPr lang="en-GB" sz="3600" b="1" dirty="0"/>
              <a:t> in </a:t>
            </a:r>
            <a:r>
              <a:rPr lang="en-GB" sz="3600" b="1" dirty="0" smtClean="0"/>
              <a:t>shape </a:t>
            </a:r>
          </a:p>
          <a:p>
            <a:pPr lvl="1"/>
            <a:r>
              <a:rPr lang="en-GB" sz="3600" b="1" dirty="0" smtClean="0"/>
              <a:t>Intrusive </a:t>
            </a:r>
            <a:r>
              <a:rPr lang="en-GB" sz="3600" b="1" dirty="0"/>
              <a:t>porphyritic textures are formed in cases where </a:t>
            </a:r>
            <a:r>
              <a:rPr lang="en-GB" sz="3600" b="1" dirty="0">
                <a:solidFill>
                  <a:srgbClr val="FF0000"/>
                </a:solidFill>
              </a:rPr>
              <a:t>some minerals </a:t>
            </a:r>
            <a:r>
              <a:rPr lang="en-GB" sz="3600" b="1" dirty="0"/>
              <a:t>have crystallized from a magma over a </a:t>
            </a:r>
            <a:r>
              <a:rPr lang="en-GB" sz="3600" b="1" dirty="0">
                <a:solidFill>
                  <a:srgbClr val="FF0000"/>
                </a:solidFill>
              </a:rPr>
              <a:t>long period</a:t>
            </a:r>
            <a:r>
              <a:rPr lang="en-GB" sz="3600" b="1" dirty="0"/>
              <a:t>, </a:t>
            </a:r>
            <a:r>
              <a:rPr lang="en-GB" sz="3600" b="1" dirty="0" smtClean="0"/>
              <a:t>and</a:t>
            </a:r>
          </a:p>
          <a:p>
            <a:pPr lvl="1"/>
            <a:r>
              <a:rPr lang="en-GB" sz="3600" b="1" dirty="0" smtClean="0"/>
              <a:t>then </a:t>
            </a:r>
            <a:r>
              <a:rPr lang="en-GB" sz="3600" b="1" dirty="0"/>
              <a:t>the magma is pushed up closer to surface where the surrounding rock is </a:t>
            </a:r>
            <a:r>
              <a:rPr lang="en-GB" sz="3600" b="1" dirty="0">
                <a:solidFill>
                  <a:srgbClr val="FF0000"/>
                </a:solidFill>
              </a:rPr>
              <a:t>cooler </a:t>
            </a:r>
            <a:r>
              <a:rPr lang="en-GB" sz="3600" b="1" dirty="0"/>
              <a:t>and the remaining </a:t>
            </a:r>
            <a:r>
              <a:rPr lang="en-GB" sz="3600" b="1" dirty="0">
                <a:solidFill>
                  <a:srgbClr val="FF0000"/>
                </a:solidFill>
              </a:rPr>
              <a:t>crystals form quite quickly </a:t>
            </a:r>
            <a:r>
              <a:rPr lang="en-GB" sz="3600" b="1" dirty="0"/>
              <a:t>and are </a:t>
            </a:r>
            <a:r>
              <a:rPr lang="en-GB" sz="3600" b="1" dirty="0" smtClean="0"/>
              <a:t>smaller </a:t>
            </a:r>
            <a:endParaRPr lang="en-GB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82108"/>
            <a:ext cx="2743200" cy="365125"/>
          </a:xfrm>
        </p:spPr>
        <p:txBody>
          <a:bodyPr/>
          <a:lstStyle/>
          <a:p>
            <a:fld id="{6011BEA4-35AC-4E48-BBFE-56545D2EAB4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82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21</a:t>
            </a:fld>
            <a:endParaRPr lang="en-GB"/>
          </a:p>
        </p:txBody>
      </p:sp>
      <p:pic>
        <p:nvPicPr>
          <p:cNvPr id="1026" name="Picture 2" descr="Igneous Rock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280338" cy="345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gneous Rocks | Pictures of Intrusive and Extrusive Rock Ty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39" y="0"/>
            <a:ext cx="4506710" cy="33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6141" y="7677284"/>
            <a:ext cx="3554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http://www.ux1.eiu.edu/~cfjps/1300/cg_granite.jpg</a:t>
            </a:r>
          </a:p>
        </p:txBody>
      </p:sp>
      <p:pic>
        <p:nvPicPr>
          <p:cNvPr id="1030" name="Picture 6" descr="Igneous Rock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0603"/>
            <a:ext cx="5280339" cy="34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view 1 - Baambooz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39" y="3450602"/>
            <a:ext cx="6467100" cy="340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262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72" y="373487"/>
            <a:ext cx="11031828" cy="5803476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Intrusive igneous rocks are also known </a:t>
            </a:r>
            <a:r>
              <a:rPr lang="en-GB" sz="3200" b="1" dirty="0" smtClean="0">
                <a:solidFill>
                  <a:srgbClr val="CC3399"/>
                </a:solidFill>
              </a:rPr>
              <a:t>as plutonic </a:t>
            </a:r>
            <a:r>
              <a:rPr lang="en-GB" sz="3200" dirty="0"/>
              <a:t>igneous </a:t>
            </a:r>
            <a:r>
              <a:rPr lang="en-GB" sz="3200" dirty="0" smtClean="0"/>
              <a:t>rocks </a:t>
            </a:r>
          </a:p>
          <a:p>
            <a:r>
              <a:rPr lang="en-GB" sz="3200" dirty="0" smtClean="0"/>
              <a:t>A </a:t>
            </a:r>
            <a:r>
              <a:rPr lang="en-GB" sz="3200" b="1" dirty="0">
                <a:solidFill>
                  <a:srgbClr val="CC3399"/>
                </a:solidFill>
              </a:rPr>
              <a:t>pluton</a:t>
            </a:r>
            <a:r>
              <a:rPr lang="en-GB" sz="3200" b="1" dirty="0"/>
              <a:t> </a:t>
            </a:r>
            <a:r>
              <a:rPr lang="en-GB" sz="3200" dirty="0"/>
              <a:t>is any body of intrusive igneous </a:t>
            </a:r>
            <a:r>
              <a:rPr lang="en-GB" sz="3200" dirty="0" err="1" smtClean="0"/>
              <a:t>rockPlutonic</a:t>
            </a:r>
            <a:r>
              <a:rPr lang="en-GB" sz="3200" dirty="0" smtClean="0"/>
              <a:t> </a:t>
            </a:r>
            <a:r>
              <a:rPr lang="en-GB" sz="3200" dirty="0"/>
              <a:t>bodies can </a:t>
            </a:r>
            <a:r>
              <a:rPr lang="en-GB" sz="3200" dirty="0" smtClean="0"/>
              <a:t>be: </a:t>
            </a:r>
          </a:p>
          <a:p>
            <a:pPr lvl="1"/>
            <a:r>
              <a:rPr lang="en-GB" sz="2800" b="1" dirty="0" smtClean="0">
                <a:solidFill>
                  <a:srgbClr val="FF0000"/>
                </a:solidFill>
              </a:rPr>
              <a:t>tabular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pPr lvl="1"/>
            <a:r>
              <a:rPr lang="en-GB" sz="2800" b="1" dirty="0" smtClean="0">
                <a:solidFill>
                  <a:srgbClr val="FF0000"/>
                </a:solidFill>
              </a:rPr>
              <a:t>cylindrical </a:t>
            </a:r>
            <a:r>
              <a:rPr lang="en-GB" sz="2800" b="1" dirty="0">
                <a:solidFill>
                  <a:srgbClr val="FF0000"/>
                </a:solidFill>
              </a:rPr>
              <a:t>or 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pPr lvl="1"/>
            <a:r>
              <a:rPr lang="en-GB" sz="2800" b="1" dirty="0" smtClean="0">
                <a:solidFill>
                  <a:srgbClr val="FF0000"/>
                </a:solidFill>
              </a:rPr>
              <a:t>somewhere </a:t>
            </a:r>
            <a:r>
              <a:rPr lang="en-GB" sz="2800" b="1" dirty="0">
                <a:solidFill>
                  <a:srgbClr val="FF0000"/>
                </a:solidFill>
              </a:rPr>
              <a:t>between equidimensional and </a:t>
            </a:r>
            <a:r>
              <a:rPr lang="en-GB" sz="2800" b="1" dirty="0" smtClean="0">
                <a:solidFill>
                  <a:srgbClr val="FF0000"/>
                </a:solidFill>
              </a:rPr>
              <a:t>irregular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3200" b="1" dirty="0" smtClean="0"/>
              <a:t>Plutonic </a:t>
            </a:r>
            <a:r>
              <a:rPr lang="en-GB" sz="3200" b="1" dirty="0"/>
              <a:t>rocks are always intruded into pre-existing sedimentary, igneous or metamorphic </a:t>
            </a:r>
            <a:r>
              <a:rPr lang="en-GB" sz="3200" b="1" dirty="0" smtClean="0"/>
              <a:t>rocks </a:t>
            </a:r>
          </a:p>
          <a:p>
            <a:r>
              <a:rPr lang="en-GB" sz="3200" b="1" dirty="0" smtClean="0"/>
              <a:t>The </a:t>
            </a:r>
            <a:r>
              <a:rPr lang="en-GB" sz="3200" b="1" dirty="0"/>
              <a:t>pre-existing rocks, into which the plutonic rocks have intruded, are referred to as country </a:t>
            </a:r>
            <a:r>
              <a:rPr lang="en-GB" sz="3200" b="1" dirty="0" smtClean="0"/>
              <a:t>rocks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774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668"/>
            <a:ext cx="10515600" cy="6035295"/>
          </a:xfrm>
        </p:spPr>
        <p:txBody>
          <a:bodyPr/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Tabular plutonic bodies are described as 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being: </a:t>
            </a:r>
          </a:p>
          <a:p>
            <a:pPr lvl="1"/>
            <a:r>
              <a:rPr lang="en-GB" sz="2800" b="1" dirty="0" smtClean="0">
                <a:solidFill>
                  <a:srgbClr val="FF0000"/>
                </a:solidFill>
              </a:rPr>
              <a:t>concordant</a:t>
            </a:r>
            <a:r>
              <a:rPr lang="en-GB" sz="2800" b="1" dirty="0" smtClean="0"/>
              <a:t> </a:t>
            </a:r>
            <a:r>
              <a:rPr lang="en-GB" sz="2800" b="1" dirty="0"/>
              <a:t>if they lie </a:t>
            </a:r>
            <a:r>
              <a:rPr lang="en-GB" sz="2800" b="1" dirty="0">
                <a:solidFill>
                  <a:srgbClr val="FF0000"/>
                </a:solidFill>
              </a:rPr>
              <a:t>parallel to the bedding </a:t>
            </a:r>
            <a:r>
              <a:rPr lang="en-GB" sz="2800" b="1" dirty="0"/>
              <a:t>(i.e., in layered sedimentary, metamorphic or volcanic rocks), or </a:t>
            </a:r>
            <a:endParaRPr lang="en-GB" sz="2800" b="1" dirty="0" smtClean="0"/>
          </a:p>
          <a:p>
            <a:pPr lvl="1"/>
            <a:r>
              <a:rPr lang="en-GB" sz="2800" b="1" dirty="0" smtClean="0">
                <a:solidFill>
                  <a:srgbClr val="FF0000"/>
                </a:solidFill>
              </a:rPr>
              <a:t>discordant</a:t>
            </a:r>
            <a:r>
              <a:rPr lang="en-GB" sz="2800" b="1" dirty="0" smtClean="0"/>
              <a:t> </a:t>
            </a:r>
            <a:r>
              <a:rPr lang="en-GB" sz="2800" b="1" dirty="0"/>
              <a:t>if they are at some </a:t>
            </a:r>
            <a:r>
              <a:rPr lang="en-GB" sz="2800" b="1" dirty="0">
                <a:solidFill>
                  <a:srgbClr val="FF0000"/>
                </a:solidFill>
              </a:rPr>
              <a:t>angle</a:t>
            </a:r>
            <a:r>
              <a:rPr lang="en-GB" sz="2800" b="1" dirty="0"/>
              <a:t> to the bedding (in layered rocks) </a:t>
            </a:r>
            <a:endParaRPr lang="en-GB" sz="2800" b="1" dirty="0" smtClean="0"/>
          </a:p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rocks without any pre-existing layering (such as granite) all tabular plutons are considered to be </a:t>
            </a:r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discordant </a:t>
            </a:r>
          </a:p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Whether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or not a tabular body is horizontal, inclined or vertical has 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bearing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on its designation as a dyke or a sill, the critical factor is its relationship to layering in the host 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rock 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09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24</a:t>
            </a:fld>
            <a:endParaRPr lang="en-GB"/>
          </a:p>
        </p:txBody>
      </p:sp>
      <p:pic>
        <p:nvPicPr>
          <p:cNvPr id="3074" name="Picture 2" descr="Concordant Plutonic Bod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31" y="177319"/>
            <a:ext cx="8473269" cy="636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765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25</a:t>
            </a:fld>
            <a:endParaRPr lang="en-GB"/>
          </a:p>
        </p:txBody>
      </p:sp>
      <p:pic>
        <p:nvPicPr>
          <p:cNvPr id="4098" name="Picture 2" descr="BATHOLITH…, LOPOLITH…, SILL OR DIKE? – INTRUSIONS (2) |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1" y="435087"/>
            <a:ext cx="9974375" cy="538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44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Plutonic bodies</a:t>
            </a: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Dykes (or dikes) </a:t>
            </a:r>
            <a:endParaRPr lang="en-GB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smtClean="0">
                <a:solidFill>
                  <a:srgbClr val="FF0000"/>
                </a:solidFill>
              </a:rPr>
              <a:t>discordant</a:t>
            </a:r>
            <a:r>
              <a:rPr lang="en-GB" sz="3200" b="1" dirty="0" smtClean="0"/>
              <a:t> </a:t>
            </a:r>
            <a:r>
              <a:rPr lang="en-GB" sz="3200" b="1" dirty="0"/>
              <a:t>tabular bodies intruded into faults and </a:t>
            </a:r>
            <a:r>
              <a:rPr lang="en-GB" sz="3200" b="1" dirty="0" smtClean="0"/>
              <a:t>fractures </a:t>
            </a:r>
          </a:p>
          <a:p>
            <a:r>
              <a:rPr lang="en-GB" sz="3200" b="1" dirty="0" smtClean="0"/>
              <a:t>range </a:t>
            </a:r>
            <a:r>
              <a:rPr lang="en-GB" sz="3200" b="1" dirty="0"/>
              <a:t>in thickness from a </a:t>
            </a:r>
            <a:r>
              <a:rPr lang="en-GB" sz="3200" b="1" dirty="0">
                <a:solidFill>
                  <a:srgbClr val="FF0000"/>
                </a:solidFill>
              </a:rPr>
              <a:t>few mm to over a </a:t>
            </a:r>
            <a:r>
              <a:rPr lang="en-GB" sz="3200" b="1" dirty="0" smtClean="0">
                <a:solidFill>
                  <a:srgbClr val="FF0000"/>
                </a:solidFill>
              </a:rPr>
              <a:t>km </a:t>
            </a:r>
          </a:p>
          <a:p>
            <a:r>
              <a:rPr lang="en-GB" sz="3200" b="1" dirty="0" smtClean="0"/>
              <a:t>are </a:t>
            </a:r>
            <a:r>
              <a:rPr lang="en-GB" sz="3200" b="1" dirty="0"/>
              <a:t>most commonly of </a:t>
            </a:r>
            <a:r>
              <a:rPr lang="en-GB" sz="3200" b="1" dirty="0">
                <a:solidFill>
                  <a:srgbClr val="FF0000"/>
                </a:solidFill>
              </a:rPr>
              <a:t>mafic composition </a:t>
            </a:r>
            <a:r>
              <a:rPr lang="en-GB" sz="3200" b="1" dirty="0"/>
              <a:t>(largely because mafic magmas are less viscous than felsic magmas, and therefore can flow into smaller cracks</a:t>
            </a:r>
            <a:r>
              <a:rPr lang="en-GB" sz="3200" b="1" dirty="0" smtClean="0"/>
              <a:t>) </a:t>
            </a:r>
          </a:p>
          <a:p>
            <a:r>
              <a:rPr lang="en-GB" sz="3200" b="1" dirty="0" smtClean="0"/>
              <a:t>when </a:t>
            </a:r>
            <a:r>
              <a:rPr lang="en-GB" sz="3200" b="1" dirty="0"/>
              <a:t>magma is intruded into a fracture in cool country </a:t>
            </a:r>
            <a:r>
              <a:rPr lang="en-GB" sz="3200" b="1" dirty="0" smtClean="0"/>
              <a:t>rock, </a:t>
            </a:r>
            <a:r>
              <a:rPr lang="en-GB" sz="3200" b="1" dirty="0"/>
              <a:t>the magma </a:t>
            </a:r>
            <a:r>
              <a:rPr lang="en-GB" sz="3200" b="1" dirty="0">
                <a:solidFill>
                  <a:srgbClr val="FF0000"/>
                </a:solidFill>
              </a:rPr>
              <a:t>cools down quite quickly</a:t>
            </a:r>
            <a:r>
              <a:rPr lang="en-GB" sz="3200" b="1" dirty="0"/>
              <a:t>, especially at its </a:t>
            </a:r>
            <a:r>
              <a:rPr lang="en-GB" sz="3200" b="1" dirty="0" smtClean="0"/>
              <a:t>edges </a:t>
            </a:r>
          </a:p>
          <a:p>
            <a:r>
              <a:rPr lang="en-GB" sz="3200" b="1" dirty="0" smtClean="0"/>
              <a:t>effect </a:t>
            </a:r>
            <a:r>
              <a:rPr lang="en-GB" sz="3200" b="1" dirty="0"/>
              <a:t>of this rapid cooling is that the </a:t>
            </a:r>
            <a:r>
              <a:rPr lang="en-GB" sz="3200" b="1" dirty="0">
                <a:solidFill>
                  <a:srgbClr val="FF0000"/>
                </a:solidFill>
              </a:rPr>
              <a:t>margin</a:t>
            </a:r>
            <a:r>
              <a:rPr lang="en-GB" sz="3200" b="1" dirty="0"/>
              <a:t> of the dyke will commonly be </a:t>
            </a:r>
            <a:r>
              <a:rPr lang="en-GB" sz="3200" b="1" dirty="0">
                <a:solidFill>
                  <a:srgbClr val="FF0000"/>
                </a:solidFill>
              </a:rPr>
              <a:t>finer grained </a:t>
            </a:r>
            <a:r>
              <a:rPr lang="en-GB" sz="3200" b="1" dirty="0"/>
              <a:t>than the interior of the </a:t>
            </a:r>
            <a:r>
              <a:rPr lang="en-GB" sz="3200" b="1" dirty="0" smtClean="0"/>
              <a:t>dyke </a:t>
            </a:r>
          </a:p>
          <a:p>
            <a:r>
              <a:rPr lang="en-GB" sz="3200" b="1" dirty="0" smtClean="0"/>
              <a:t>this </a:t>
            </a:r>
            <a:r>
              <a:rPr lang="en-GB" sz="3200" b="1" dirty="0"/>
              <a:t>is known as a </a:t>
            </a:r>
            <a:r>
              <a:rPr lang="en-GB" sz="3200" b="1" dirty="0">
                <a:solidFill>
                  <a:srgbClr val="FF0000"/>
                </a:solidFill>
              </a:rPr>
              <a:t>chilled </a:t>
            </a:r>
            <a:r>
              <a:rPr lang="en-GB" sz="3200" b="1" dirty="0" smtClean="0">
                <a:solidFill>
                  <a:srgbClr val="FF0000"/>
                </a:solidFill>
              </a:rPr>
              <a:t>margin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52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031"/>
            <a:ext cx="10515600" cy="6073932"/>
          </a:xfrm>
        </p:spPr>
        <p:txBody>
          <a:bodyPr>
            <a:normAutofit fontScale="92500"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</a:t>
            </a:r>
            <a:r>
              <a:rPr lang="en-GB" b="1" dirty="0" smtClean="0"/>
              <a:t> </a:t>
            </a:r>
          </a:p>
          <a:p>
            <a:r>
              <a:rPr lang="en-GB" sz="3200" b="1" dirty="0"/>
              <a:t>A</a:t>
            </a:r>
            <a:r>
              <a:rPr lang="en-GB" sz="3200" b="1" dirty="0" smtClean="0"/>
              <a:t>re </a:t>
            </a:r>
            <a:r>
              <a:rPr lang="en-GB" sz="3200" b="1" dirty="0">
                <a:solidFill>
                  <a:srgbClr val="009900"/>
                </a:solidFill>
              </a:rPr>
              <a:t>concordant</a:t>
            </a:r>
            <a:r>
              <a:rPr lang="en-GB" sz="3200" b="1" dirty="0"/>
              <a:t> tabular bodies intruded along boundaries between sedimentary or volcanic </a:t>
            </a:r>
            <a:r>
              <a:rPr lang="en-GB" sz="3200" b="1" dirty="0" smtClean="0"/>
              <a:t>layers</a:t>
            </a:r>
          </a:p>
          <a:p>
            <a:r>
              <a:rPr lang="en-GB" sz="3200" b="1" dirty="0" smtClean="0"/>
              <a:t>The </a:t>
            </a:r>
            <a:r>
              <a:rPr lang="en-GB" sz="3200" b="1" dirty="0"/>
              <a:t>magma actually pushes the layers </a:t>
            </a:r>
            <a:r>
              <a:rPr lang="en-GB" sz="3200" b="1" dirty="0" smtClean="0"/>
              <a:t>apart </a:t>
            </a:r>
          </a:p>
          <a:p>
            <a:r>
              <a:rPr lang="en-GB" sz="3200" b="1" dirty="0" smtClean="0"/>
              <a:t>This </a:t>
            </a:r>
            <a:r>
              <a:rPr lang="en-GB" sz="3200" b="1" dirty="0"/>
              <a:t>could not happen at </a:t>
            </a:r>
            <a:r>
              <a:rPr lang="en-GB" sz="3200" b="1" dirty="0">
                <a:solidFill>
                  <a:srgbClr val="009900"/>
                </a:solidFill>
              </a:rPr>
              <a:t>significant depth because the overlying weight</a:t>
            </a:r>
            <a:r>
              <a:rPr lang="en-GB" sz="3200" b="1" dirty="0"/>
              <a:t> would not allow the beds to be pushed apart </a:t>
            </a:r>
            <a:endParaRPr lang="en-GB" sz="3200" b="1" dirty="0" smtClean="0"/>
          </a:p>
          <a:p>
            <a:r>
              <a:rPr lang="en-GB" sz="3200" b="1" dirty="0" smtClean="0"/>
              <a:t>Thus </a:t>
            </a:r>
            <a:r>
              <a:rPr lang="en-GB" sz="3200" b="1" dirty="0"/>
              <a:t>sills are generally </a:t>
            </a:r>
            <a:r>
              <a:rPr lang="en-GB" sz="3200" b="1" dirty="0">
                <a:solidFill>
                  <a:srgbClr val="009900"/>
                </a:solidFill>
              </a:rPr>
              <a:t>shallow</a:t>
            </a:r>
            <a:r>
              <a:rPr lang="en-GB" sz="3200" b="1" dirty="0"/>
              <a:t> </a:t>
            </a:r>
            <a:r>
              <a:rPr lang="en-GB" sz="3200" b="1" dirty="0" smtClean="0"/>
              <a:t>features </a:t>
            </a:r>
          </a:p>
          <a:p>
            <a:endParaRPr lang="en-GB" sz="3200" b="1" dirty="0"/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Laccolith</a:t>
            </a:r>
            <a:r>
              <a:rPr lang="en-GB" sz="3200" b="1" dirty="0"/>
              <a:t> </a:t>
            </a:r>
          </a:p>
          <a:p>
            <a:r>
              <a:rPr lang="en-GB" sz="3200" b="1" dirty="0"/>
              <a:t>Formed when a relatively viscous (i.e., felsic magma) is intruded between sedimentary or volcanic layers, and pushes up the overlying strata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866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6214"/>
            <a:ext cx="10515600" cy="6233375"/>
          </a:xfrm>
        </p:spPr>
        <p:txBody>
          <a:bodyPr>
            <a:normAutofit fontScale="92500" lnSpcReduction="20000"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</a:t>
            </a:r>
            <a:r>
              <a:rPr lang="en-GB" b="1" dirty="0" smtClean="0"/>
              <a:t> </a:t>
            </a:r>
          </a:p>
          <a:p>
            <a:r>
              <a:rPr lang="en-GB" sz="3200" b="1" dirty="0" smtClean="0"/>
              <a:t>Cylindrical </a:t>
            </a:r>
            <a:r>
              <a:rPr lang="en-GB" sz="3200" b="1" dirty="0"/>
              <a:t>body that was probably a feeder conduit to a volcano or to another intrusive </a:t>
            </a:r>
            <a:r>
              <a:rPr lang="en-GB" sz="3200" b="1" dirty="0" smtClean="0"/>
              <a:t>body </a:t>
            </a:r>
          </a:p>
          <a:p>
            <a:endParaRPr lang="en-GB" sz="3200" b="1" dirty="0"/>
          </a:p>
          <a:p>
            <a:r>
              <a:rPr lang="en-GB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Batholiths </a:t>
            </a:r>
            <a:r>
              <a:rPr lang="en-GB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stocks </a:t>
            </a:r>
            <a:endParaRPr lang="en-GB" sz="3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500" b="1" dirty="0" smtClean="0"/>
              <a:t>are </a:t>
            </a:r>
            <a:r>
              <a:rPr lang="en-GB" sz="3500" b="1" dirty="0"/>
              <a:t>large bodies of intrusive rock that are more equidimensional or irregular in shape than sills, dykes and </a:t>
            </a:r>
            <a:r>
              <a:rPr lang="en-GB" sz="3500" b="1" dirty="0" smtClean="0"/>
              <a:t>pipes</a:t>
            </a:r>
          </a:p>
          <a:p>
            <a:r>
              <a:rPr lang="en-GB" sz="3500" b="1" dirty="0" smtClean="0"/>
              <a:t>distinction </a:t>
            </a:r>
            <a:r>
              <a:rPr lang="en-GB" sz="3500" b="1" dirty="0"/>
              <a:t>between "stock" and "batholith" is based on the area exposed at </a:t>
            </a:r>
            <a:r>
              <a:rPr lang="en-GB" sz="3500" b="1" dirty="0" smtClean="0"/>
              <a:t>surface</a:t>
            </a:r>
          </a:p>
          <a:p>
            <a:pPr lvl="1"/>
            <a:r>
              <a:rPr lang="en-GB" sz="3000" b="1" dirty="0" smtClean="0">
                <a:solidFill>
                  <a:srgbClr val="FF66CC"/>
                </a:solidFill>
              </a:rPr>
              <a:t>a </a:t>
            </a:r>
            <a:r>
              <a:rPr lang="en-GB" sz="3000" b="1" dirty="0">
                <a:solidFill>
                  <a:srgbClr val="FF66CC"/>
                </a:solidFill>
              </a:rPr>
              <a:t>batholith has a exposed surface area of at least 100 square km, while </a:t>
            </a:r>
            <a:endParaRPr lang="en-GB" sz="3000" b="1" dirty="0" smtClean="0">
              <a:solidFill>
                <a:srgbClr val="FF66CC"/>
              </a:solidFill>
            </a:endParaRPr>
          </a:p>
          <a:p>
            <a:pPr lvl="1"/>
            <a:r>
              <a:rPr lang="en-GB" sz="3000" b="1" dirty="0" smtClean="0">
                <a:solidFill>
                  <a:srgbClr val="FF66CC"/>
                </a:solidFill>
              </a:rPr>
              <a:t>a </a:t>
            </a:r>
            <a:r>
              <a:rPr lang="en-GB" sz="3000" b="1" dirty="0">
                <a:solidFill>
                  <a:srgbClr val="FF66CC"/>
                </a:solidFill>
              </a:rPr>
              <a:t>stock has an area of less than 100 square km </a:t>
            </a:r>
            <a:endParaRPr lang="en-GB" sz="3000" b="1" dirty="0" smtClean="0">
              <a:solidFill>
                <a:srgbClr val="FF66CC"/>
              </a:solidFill>
            </a:endParaRPr>
          </a:p>
          <a:p>
            <a:r>
              <a:rPr lang="en-GB" sz="3500" b="1" dirty="0" smtClean="0"/>
              <a:t>most </a:t>
            </a:r>
            <a:r>
              <a:rPr lang="en-GB" sz="3500" b="1" dirty="0"/>
              <a:t>batholiths and stocks are granitic in composition, although </a:t>
            </a:r>
            <a:r>
              <a:rPr lang="en-GB" sz="3500" b="1" dirty="0" err="1"/>
              <a:t>dioritic</a:t>
            </a:r>
            <a:r>
              <a:rPr lang="en-GB" sz="3500" b="1" dirty="0"/>
              <a:t> bodies are not </a:t>
            </a:r>
            <a:r>
              <a:rPr lang="en-GB" sz="3500" b="1" dirty="0" smtClean="0"/>
              <a:t>uncommon</a:t>
            </a:r>
          </a:p>
          <a:p>
            <a:endParaRPr lang="en-GB" sz="3200" b="1" dirty="0"/>
          </a:p>
          <a:p>
            <a:endParaRPr lang="en-GB" sz="3200" b="1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576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1820"/>
            <a:ext cx="10515600" cy="5945143"/>
          </a:xfrm>
        </p:spPr>
        <p:txBody>
          <a:bodyPr>
            <a:normAutofit/>
          </a:bodyPr>
          <a:lstStyle/>
          <a:p>
            <a:r>
              <a:rPr lang="en-GB" sz="3200" b="1" dirty="0"/>
              <a:t>A batholith </a:t>
            </a:r>
            <a:r>
              <a:rPr lang="en-GB" sz="3200" b="1" dirty="0">
                <a:solidFill>
                  <a:srgbClr val="FF0000"/>
                </a:solidFill>
              </a:rPr>
              <a:t>forces </a:t>
            </a:r>
            <a:r>
              <a:rPr lang="en-GB" sz="3200" b="1" dirty="0"/>
              <a:t>its way upward by pushing the pre-existing rocks </a:t>
            </a:r>
            <a:r>
              <a:rPr lang="en-GB" sz="3200" b="1" dirty="0" smtClean="0"/>
              <a:t>aside</a:t>
            </a:r>
          </a:p>
          <a:p>
            <a:r>
              <a:rPr lang="en-GB" sz="3200" b="1" dirty="0" smtClean="0"/>
              <a:t>This </a:t>
            </a:r>
            <a:r>
              <a:rPr lang="en-GB" sz="3200" b="1" dirty="0"/>
              <a:t>is possible at depth because the country rocks will be warm and relatively </a:t>
            </a:r>
            <a:r>
              <a:rPr lang="en-GB" sz="3200" b="1" dirty="0" smtClean="0"/>
              <a:t>plastic</a:t>
            </a:r>
          </a:p>
          <a:p>
            <a:r>
              <a:rPr lang="en-GB" sz="3200" b="1" dirty="0" smtClean="0"/>
              <a:t>Near </a:t>
            </a:r>
            <a:r>
              <a:rPr lang="en-GB" sz="3200" b="1" dirty="0"/>
              <a:t>to the surface the upward force of the batholith breaks and dislodges the more brittle country rock, which is then </a:t>
            </a:r>
            <a:r>
              <a:rPr lang="en-GB" sz="3200" b="1" dirty="0">
                <a:solidFill>
                  <a:srgbClr val="FF0000"/>
                </a:solidFill>
              </a:rPr>
              <a:t>incorporated</a:t>
            </a:r>
            <a:r>
              <a:rPr lang="en-GB" sz="3200" b="1" dirty="0"/>
              <a:t> into the </a:t>
            </a:r>
            <a:r>
              <a:rPr lang="en-GB" sz="3200" b="1" dirty="0" smtClean="0"/>
              <a:t>magma</a:t>
            </a:r>
          </a:p>
          <a:p>
            <a:r>
              <a:rPr lang="en-GB" sz="3200" b="1" dirty="0" smtClean="0"/>
              <a:t>This </a:t>
            </a:r>
            <a:r>
              <a:rPr lang="en-GB" sz="3200" b="1" dirty="0"/>
              <a:t>process is known as </a:t>
            </a:r>
            <a:r>
              <a:rPr lang="en-GB" sz="3200" b="1" dirty="0" err="1" smtClean="0">
                <a:solidFill>
                  <a:srgbClr val="FF0000"/>
                </a:solidFill>
              </a:rPr>
              <a:t>stoping</a:t>
            </a:r>
            <a:endParaRPr lang="en-GB" sz="3200" b="1" dirty="0" smtClean="0">
              <a:solidFill>
                <a:srgbClr val="FF0000"/>
              </a:solidFill>
            </a:endParaRPr>
          </a:p>
          <a:p>
            <a:r>
              <a:rPr lang="en-GB" sz="3200" b="1" dirty="0" smtClean="0"/>
              <a:t>Pieces </a:t>
            </a:r>
            <a:r>
              <a:rPr lang="en-GB" sz="3200" b="1" dirty="0"/>
              <a:t>of country rock that </a:t>
            </a:r>
            <a:r>
              <a:rPr lang="en-GB" sz="3200" b="1" dirty="0">
                <a:solidFill>
                  <a:srgbClr val="FF0000"/>
                </a:solidFill>
              </a:rPr>
              <a:t>break off and fall into</a:t>
            </a:r>
            <a:r>
              <a:rPr lang="en-GB" sz="3200" b="1" dirty="0"/>
              <a:t> the magma are known as </a:t>
            </a:r>
            <a:r>
              <a:rPr lang="en-GB" sz="3200" b="1" dirty="0" smtClean="0">
                <a:solidFill>
                  <a:srgbClr val="FF0000"/>
                </a:solidFill>
              </a:rPr>
              <a:t>xenoliths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33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5910"/>
            <a:ext cx="10515600" cy="605307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Main categories of rocks</a:t>
            </a:r>
            <a:endParaRPr lang="en-GB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118" y="850007"/>
            <a:ext cx="11961882" cy="34129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z="1600" b="1" smtClean="0"/>
              <a:t>3</a:t>
            </a:fld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302689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46"/>
            <a:ext cx="10515600" cy="60224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b="1" dirty="0" smtClean="0">
                <a:solidFill>
                  <a:srgbClr val="00B050"/>
                </a:solidFill>
              </a:rPr>
              <a:t>Extrusive rocks</a:t>
            </a:r>
          </a:p>
          <a:p>
            <a:r>
              <a:rPr lang="en-GB" sz="3200" b="1" dirty="0" smtClean="0">
                <a:solidFill>
                  <a:srgbClr val="FF0000"/>
                </a:solidFill>
              </a:rPr>
              <a:t>Extrusive</a:t>
            </a:r>
            <a:r>
              <a:rPr lang="en-GB" sz="3200" b="1" dirty="0" smtClean="0"/>
              <a:t> </a:t>
            </a:r>
            <a:r>
              <a:rPr lang="en-GB" sz="3200" b="1" dirty="0"/>
              <a:t>(i.e., volcanic) rocks can be glassy, aphanitic, porphyritic or </a:t>
            </a:r>
            <a:r>
              <a:rPr lang="en-GB" sz="3200" b="1" dirty="0" smtClean="0"/>
              <a:t>pyroclastic</a:t>
            </a:r>
          </a:p>
          <a:p>
            <a:r>
              <a:rPr lang="en-GB" sz="3200" b="1" dirty="0" smtClean="0"/>
              <a:t>In </a:t>
            </a:r>
            <a:r>
              <a:rPr lang="en-GB" sz="3200" b="1" dirty="0"/>
              <a:t>many cases glassy volcanic rocks are also </a:t>
            </a:r>
            <a:r>
              <a:rPr lang="en-GB" sz="3200" b="1" dirty="0">
                <a:solidFill>
                  <a:srgbClr val="FF0000"/>
                </a:solidFill>
              </a:rPr>
              <a:t>vesicular</a:t>
            </a:r>
            <a:r>
              <a:rPr lang="en-GB" sz="3200" b="1" dirty="0"/>
              <a:t>, which means that they are full of </a:t>
            </a:r>
            <a:r>
              <a:rPr lang="en-GB" sz="3200" b="1" dirty="0">
                <a:solidFill>
                  <a:srgbClr val="FF0000"/>
                </a:solidFill>
              </a:rPr>
              <a:t>air cavities</a:t>
            </a:r>
            <a:r>
              <a:rPr lang="en-GB" sz="3200" b="1" dirty="0"/>
              <a:t> created by the gases in the magma </a:t>
            </a:r>
            <a:endParaRPr lang="en-GB" sz="3200" b="1" dirty="0" smtClean="0"/>
          </a:p>
          <a:p>
            <a:r>
              <a:rPr lang="en-GB" sz="3200" b="1" dirty="0" smtClean="0">
                <a:solidFill>
                  <a:srgbClr val="FF0000"/>
                </a:solidFill>
              </a:rPr>
              <a:t>Extrusive </a:t>
            </a:r>
            <a:r>
              <a:rPr lang="en-GB" sz="3200" b="1" dirty="0">
                <a:solidFill>
                  <a:srgbClr val="FF0000"/>
                </a:solidFill>
              </a:rPr>
              <a:t>porphyritic textures </a:t>
            </a:r>
            <a:r>
              <a:rPr lang="en-GB" sz="3200" b="1" dirty="0"/>
              <a:t>result when some minerals have crystallized from a magma over a long period, and then a volcanic eruption takes place, so that the rest of the magma suddenly cools and </a:t>
            </a:r>
            <a:r>
              <a:rPr lang="en-GB" sz="3200" b="1" dirty="0" smtClean="0"/>
              <a:t>crystallizes</a:t>
            </a:r>
          </a:p>
          <a:p>
            <a:r>
              <a:rPr lang="en-GB" sz="3200" b="1" dirty="0" smtClean="0">
                <a:solidFill>
                  <a:srgbClr val="FF0000"/>
                </a:solidFill>
              </a:rPr>
              <a:t>Pyroclastic </a:t>
            </a:r>
            <a:r>
              <a:rPr lang="en-GB" sz="3200" b="1" dirty="0">
                <a:solidFill>
                  <a:srgbClr val="FF0000"/>
                </a:solidFill>
              </a:rPr>
              <a:t>textures </a:t>
            </a:r>
            <a:r>
              <a:rPr lang="en-GB" sz="3200" b="1" dirty="0"/>
              <a:t>result when fragments of rock and glass are ejected explosively during an eruption and then accumulate on the </a:t>
            </a:r>
            <a:r>
              <a:rPr lang="en-GB" sz="3200" b="1" dirty="0">
                <a:solidFill>
                  <a:srgbClr val="FF0000"/>
                </a:solidFill>
              </a:rPr>
              <a:t>ground around the </a:t>
            </a:r>
            <a:r>
              <a:rPr lang="en-GB" sz="3200" b="1" dirty="0" smtClean="0">
                <a:solidFill>
                  <a:srgbClr val="FF0000"/>
                </a:solidFill>
              </a:rPr>
              <a:t>vent 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629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31</a:t>
            </a:fld>
            <a:endParaRPr lang="en-GB"/>
          </a:p>
        </p:txBody>
      </p:sp>
      <p:pic>
        <p:nvPicPr>
          <p:cNvPr id="1026" name="Picture 2" descr="What is the distinction between extrusive and intensive igneous rocks? - 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22" y="60882"/>
            <a:ext cx="8627816" cy="64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587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32</a:t>
            </a:fld>
            <a:endParaRPr lang="en-GB"/>
          </a:p>
        </p:txBody>
      </p:sp>
      <p:pic>
        <p:nvPicPr>
          <p:cNvPr id="2050" name="Picture 2" descr="The Texture of Igneous R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05" y="490592"/>
            <a:ext cx="7726295" cy="62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9130" y="167426"/>
            <a:ext cx="311377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Some </a:t>
            </a:r>
            <a:r>
              <a:rPr lang="en-GB" sz="3200" b="1" dirty="0" smtClean="0"/>
              <a:t>comparisons</a:t>
            </a:r>
            <a:endParaRPr lang="en-GB" sz="3200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803903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 of igneous rocks</a:t>
            </a:r>
            <a:endParaRPr lang="en-GB" sz="3600" b="1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6068"/>
            <a:ext cx="10515600" cy="5120895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described on the basis of the 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minerals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broad compositional classes 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are:</a:t>
            </a:r>
          </a:p>
          <a:p>
            <a:pPr lvl="1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felsic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=&gt; for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rocks that are dominated by non-ferromagnesian 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minerals,  </a:t>
            </a:r>
          </a:p>
          <a:p>
            <a:pPr lvl="1"/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mafic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=&gt; for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rocks that are dominated by ferromagnesian minerals. </a:t>
            </a:r>
            <a:endParaRPr lang="en-GB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ntermediate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=&gt; for rocks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with compositions between mafic and 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felsic, and </a:t>
            </a:r>
          </a:p>
          <a:p>
            <a:pPr lvl="1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ultramafic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=&gt; for rocks with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an overwhelming predominance of ferromagnesian 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minerals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241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062"/>
            <a:ext cx="10515600" cy="597090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felsic </a:t>
            </a:r>
            <a:r>
              <a:rPr lang="en-GB" sz="3200" b="1" dirty="0">
                <a:solidFill>
                  <a:srgbClr val="FF0000"/>
                </a:solidFill>
              </a:rPr>
              <a:t>and intermediate </a:t>
            </a:r>
            <a:r>
              <a:rPr lang="en-GB" sz="3200" b="1" dirty="0"/>
              <a:t>rocks are also known as </a:t>
            </a:r>
            <a:r>
              <a:rPr lang="en-GB" sz="3200" b="1" dirty="0">
                <a:solidFill>
                  <a:srgbClr val="FF0000"/>
                </a:solidFill>
              </a:rPr>
              <a:t>SIALIC</a:t>
            </a:r>
            <a:r>
              <a:rPr lang="en-GB" sz="3200" b="1" dirty="0"/>
              <a:t> - which refers to the predominance of silica and alumina, </a:t>
            </a:r>
            <a:endParaRPr lang="en-GB" sz="3200" b="1" dirty="0" smtClean="0"/>
          </a:p>
          <a:p>
            <a:r>
              <a:rPr lang="en-GB" sz="3200" b="1" dirty="0" smtClean="0">
                <a:solidFill>
                  <a:srgbClr val="00B050"/>
                </a:solidFill>
              </a:rPr>
              <a:t>mafic </a:t>
            </a:r>
            <a:r>
              <a:rPr lang="en-GB" sz="3200" b="1" dirty="0">
                <a:solidFill>
                  <a:srgbClr val="00B050"/>
                </a:solidFill>
              </a:rPr>
              <a:t>and ultramafic </a:t>
            </a:r>
            <a:r>
              <a:rPr lang="en-GB" sz="3200" b="1" dirty="0"/>
              <a:t>rocks are known as </a:t>
            </a:r>
            <a:r>
              <a:rPr lang="en-GB" sz="3200" b="1" dirty="0" err="1">
                <a:solidFill>
                  <a:srgbClr val="FF0000"/>
                </a:solidFill>
              </a:rPr>
              <a:t>SIMATIC</a:t>
            </a:r>
            <a:r>
              <a:rPr lang="en-GB" sz="3200" b="1" dirty="0"/>
              <a:t> - referring to the predominance of magnesium and </a:t>
            </a:r>
            <a:r>
              <a:rPr lang="en-GB" sz="3200" b="1" dirty="0" smtClean="0"/>
              <a:t>iron </a:t>
            </a:r>
            <a:endParaRPr lang="en-GB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388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35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614" y="257817"/>
            <a:ext cx="8495208" cy="60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84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46"/>
            <a:ext cx="10515600" cy="6566929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FF7C80"/>
                </a:solidFill>
              </a:rPr>
              <a:t>Felsic rocks are composed largely of</a:t>
            </a:r>
            <a:r>
              <a:rPr lang="en-GB" sz="3600" b="1" dirty="0" smtClean="0"/>
              <a:t>: </a:t>
            </a:r>
          </a:p>
          <a:p>
            <a:pPr lvl="1"/>
            <a:r>
              <a:rPr lang="en-GB" sz="3200" b="1" dirty="0" smtClean="0">
                <a:solidFill>
                  <a:srgbClr val="FF9900"/>
                </a:solidFill>
              </a:rPr>
              <a:t>feldspar</a:t>
            </a:r>
            <a:r>
              <a:rPr lang="en-GB" sz="3200" b="1" dirty="0" smtClean="0"/>
              <a:t> (either orthoclase feldspar (potassium-feldspar) or sodium-rich plagioclase feldspar (or both)), </a:t>
            </a:r>
          </a:p>
          <a:p>
            <a:pPr lvl="1"/>
            <a:r>
              <a:rPr lang="en-GB" sz="3200" b="1" dirty="0" smtClean="0">
                <a:solidFill>
                  <a:srgbClr val="FF9900"/>
                </a:solidFill>
              </a:rPr>
              <a:t>quartz</a:t>
            </a:r>
            <a:r>
              <a:rPr lang="en-GB" sz="3200" b="1" dirty="0" smtClean="0"/>
              <a:t>, and </a:t>
            </a:r>
          </a:p>
          <a:p>
            <a:pPr lvl="1"/>
            <a:r>
              <a:rPr lang="en-GB" sz="3200" b="1" dirty="0" smtClean="0"/>
              <a:t>up to 10% </a:t>
            </a:r>
            <a:r>
              <a:rPr lang="en-GB" sz="3200" b="1" dirty="0" smtClean="0">
                <a:solidFill>
                  <a:srgbClr val="FF9900"/>
                </a:solidFill>
              </a:rPr>
              <a:t>ferromagnesian minerals</a:t>
            </a:r>
            <a:r>
              <a:rPr lang="en-GB" sz="3200" b="1" dirty="0" smtClean="0"/>
              <a:t> (either </a:t>
            </a:r>
            <a:r>
              <a:rPr lang="en-GB" sz="3200" b="1" dirty="0" smtClean="0">
                <a:solidFill>
                  <a:srgbClr val="FF9900"/>
                </a:solidFill>
              </a:rPr>
              <a:t>biotite or amphibole</a:t>
            </a:r>
            <a:r>
              <a:rPr lang="en-GB" sz="3200" b="1" dirty="0" smtClean="0"/>
              <a:t>) </a:t>
            </a:r>
          </a:p>
          <a:p>
            <a:pPr lvl="1"/>
            <a:r>
              <a:rPr lang="en-GB" sz="3200" b="1" dirty="0" smtClean="0"/>
              <a:t>examples are: </a:t>
            </a:r>
          </a:p>
          <a:p>
            <a:pPr lvl="2"/>
            <a:r>
              <a:rPr lang="en-GB" sz="3200" b="1" dirty="0" smtClean="0">
                <a:solidFill>
                  <a:srgbClr val="FF9900"/>
                </a:solidFill>
              </a:rPr>
              <a:t>granite</a:t>
            </a:r>
            <a:r>
              <a:rPr lang="en-GB" sz="3200" b="1" dirty="0" smtClean="0"/>
              <a:t> (intrusive), and </a:t>
            </a:r>
          </a:p>
          <a:p>
            <a:pPr lvl="2"/>
            <a:r>
              <a:rPr lang="en-GB" sz="3200" b="1" dirty="0" smtClean="0">
                <a:solidFill>
                  <a:srgbClr val="FF9900"/>
                </a:solidFill>
              </a:rPr>
              <a:t>rhyolite</a:t>
            </a:r>
            <a:r>
              <a:rPr lang="en-GB" sz="3200" b="1" dirty="0" smtClean="0"/>
              <a:t> (extrusive)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36</a:t>
            </a:fld>
            <a:endParaRPr lang="en-GB"/>
          </a:p>
        </p:txBody>
      </p:sp>
      <p:pic>
        <p:nvPicPr>
          <p:cNvPr id="2050" name="Picture 2" descr="Igneous Rock Classification ( Read ) | Earth Science | CK-12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216" y="3387894"/>
            <a:ext cx="6596588" cy="29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49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4401"/>
            <a:ext cx="10515600" cy="5631243"/>
          </a:xfrm>
        </p:spPr>
        <p:txBody>
          <a:bodyPr/>
          <a:lstStyle/>
          <a:p>
            <a:r>
              <a:rPr lang="en-GB" sz="3600" b="1" dirty="0">
                <a:solidFill>
                  <a:srgbClr val="FF66CC"/>
                </a:solidFill>
              </a:rPr>
              <a:t>Intermediate rocks are dominated</a:t>
            </a:r>
            <a:r>
              <a:rPr lang="en-GB" dirty="0"/>
              <a:t> by: </a:t>
            </a:r>
          </a:p>
          <a:p>
            <a:pPr lvl="1"/>
            <a:r>
              <a:rPr lang="en-GB" sz="2800" b="1" dirty="0"/>
              <a:t>plagioclase feldspar,</a:t>
            </a:r>
          </a:p>
          <a:p>
            <a:pPr lvl="1"/>
            <a:r>
              <a:rPr lang="en-GB" sz="2800" b="1" dirty="0"/>
              <a:t>between 20 and 50% ferromagnesian minerals (usually pyroxene and amphibole) </a:t>
            </a:r>
          </a:p>
          <a:p>
            <a:pPr lvl="1"/>
            <a:r>
              <a:rPr lang="en-GB" sz="2800" b="1" dirty="0"/>
              <a:t>examples are: </a:t>
            </a:r>
          </a:p>
          <a:p>
            <a:pPr lvl="2"/>
            <a:r>
              <a:rPr lang="en-GB" sz="2400" b="1" dirty="0">
                <a:solidFill>
                  <a:srgbClr val="009900"/>
                </a:solidFill>
              </a:rPr>
              <a:t>diorite</a:t>
            </a:r>
            <a:r>
              <a:rPr lang="en-GB" sz="2400" b="1" dirty="0"/>
              <a:t> </a:t>
            </a:r>
            <a:r>
              <a:rPr lang="en-GB" sz="2400" dirty="0"/>
              <a:t>(intrusive), and </a:t>
            </a:r>
          </a:p>
          <a:p>
            <a:pPr lvl="2"/>
            <a:r>
              <a:rPr lang="en-GB" sz="2400" b="1" dirty="0">
                <a:solidFill>
                  <a:srgbClr val="009900"/>
                </a:solidFill>
              </a:rPr>
              <a:t>andesite</a:t>
            </a:r>
            <a:r>
              <a:rPr lang="en-GB" sz="2400" b="1" dirty="0"/>
              <a:t> </a:t>
            </a:r>
            <a:r>
              <a:rPr lang="en-GB" sz="2400" dirty="0"/>
              <a:t>(extrusive). 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37</a:t>
            </a:fld>
            <a:endParaRPr lang="en-GB"/>
          </a:p>
        </p:txBody>
      </p:sp>
      <p:pic>
        <p:nvPicPr>
          <p:cNvPr id="3074" name="Picture 2" descr="THE THREE TYPES OF ROCKS (Lets Rock N Ro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78" y="1735965"/>
            <a:ext cx="7054211" cy="39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73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44" y="295297"/>
            <a:ext cx="10515600" cy="6061053"/>
          </a:xfrm>
        </p:spPr>
        <p:txBody>
          <a:bodyPr/>
          <a:lstStyle/>
          <a:p>
            <a:r>
              <a:rPr lang="en-GB" sz="3600" b="1" dirty="0">
                <a:solidFill>
                  <a:srgbClr val="C00000"/>
                </a:solidFill>
              </a:rPr>
              <a:t>Mafic rocks are dominated </a:t>
            </a:r>
            <a:r>
              <a:rPr lang="en-GB" sz="3600" b="1" dirty="0" smtClean="0">
                <a:solidFill>
                  <a:srgbClr val="C00000"/>
                </a:solidFill>
              </a:rPr>
              <a:t>by: </a:t>
            </a:r>
          </a:p>
          <a:p>
            <a:pPr lvl="1"/>
            <a:r>
              <a:rPr lang="en-GB" sz="3200" b="1" dirty="0" smtClean="0">
                <a:solidFill>
                  <a:srgbClr val="009900"/>
                </a:solidFill>
              </a:rPr>
              <a:t>plagioclase feldspar,</a:t>
            </a:r>
            <a:r>
              <a:rPr lang="en-GB" sz="3200" b="1" dirty="0" smtClean="0"/>
              <a:t> </a:t>
            </a:r>
            <a:r>
              <a:rPr lang="en-GB" sz="3200" b="1" dirty="0"/>
              <a:t>and </a:t>
            </a:r>
            <a:endParaRPr lang="en-GB" sz="3200" b="1" dirty="0" smtClean="0"/>
          </a:p>
          <a:p>
            <a:pPr lvl="1"/>
            <a:r>
              <a:rPr lang="en-GB" sz="3200" b="1" dirty="0" smtClean="0">
                <a:solidFill>
                  <a:srgbClr val="009900"/>
                </a:solidFill>
              </a:rPr>
              <a:t>ferromagnesian</a:t>
            </a:r>
            <a:r>
              <a:rPr lang="en-GB" sz="3200" b="1" dirty="0" smtClean="0"/>
              <a:t> minerals </a:t>
            </a:r>
          </a:p>
          <a:p>
            <a:pPr lvl="1"/>
            <a:r>
              <a:rPr lang="en-GB" sz="3200" b="1" dirty="0" smtClean="0"/>
              <a:t>They </a:t>
            </a:r>
            <a:r>
              <a:rPr lang="en-GB" sz="3200" b="1" dirty="0"/>
              <a:t>have </a:t>
            </a:r>
            <a:r>
              <a:rPr lang="en-GB" sz="3200" b="1" dirty="0">
                <a:solidFill>
                  <a:srgbClr val="FF0000"/>
                </a:solidFill>
              </a:rPr>
              <a:t>no</a:t>
            </a:r>
            <a:r>
              <a:rPr lang="en-GB" sz="3200" b="1" dirty="0"/>
              <a:t> quartz or </a:t>
            </a:r>
            <a:r>
              <a:rPr lang="en-GB" sz="3200" b="1" dirty="0">
                <a:solidFill>
                  <a:srgbClr val="FF0000"/>
                </a:solidFill>
              </a:rPr>
              <a:t>orthoclase feldspar</a:t>
            </a:r>
            <a:r>
              <a:rPr lang="en-GB" sz="3200" b="1" dirty="0"/>
              <a:t>, but they can have up to 50% plagioclase and between 50 and 80% ferromagnesian minerals (primarily pyroxene, with some olivine</a:t>
            </a:r>
            <a:r>
              <a:rPr lang="en-GB" sz="3200" b="1" dirty="0" smtClean="0"/>
              <a:t>) </a:t>
            </a:r>
          </a:p>
          <a:p>
            <a:pPr lvl="1"/>
            <a:r>
              <a:rPr lang="en-GB" sz="3200" b="1" dirty="0" smtClean="0"/>
              <a:t>examples are: </a:t>
            </a:r>
          </a:p>
          <a:p>
            <a:pPr lvl="2"/>
            <a:r>
              <a:rPr lang="en-GB" sz="2800" b="1" dirty="0" smtClean="0">
                <a:solidFill>
                  <a:srgbClr val="009900"/>
                </a:solidFill>
              </a:rPr>
              <a:t>gabbro</a:t>
            </a:r>
            <a:r>
              <a:rPr lang="en-GB" sz="2800" b="1" dirty="0" smtClean="0"/>
              <a:t> </a:t>
            </a:r>
            <a:r>
              <a:rPr lang="en-GB" sz="2800" b="1" dirty="0"/>
              <a:t>(intrusive), and </a:t>
            </a:r>
            <a:endParaRPr lang="en-GB" sz="2800" b="1" dirty="0" smtClean="0"/>
          </a:p>
          <a:p>
            <a:pPr lvl="2"/>
            <a:r>
              <a:rPr lang="en-GB" sz="2800" b="1" dirty="0" smtClean="0">
                <a:solidFill>
                  <a:srgbClr val="009900"/>
                </a:solidFill>
              </a:rPr>
              <a:t>basalt</a:t>
            </a:r>
            <a:r>
              <a:rPr lang="en-GB" sz="2800" b="1" dirty="0" smtClean="0"/>
              <a:t> </a:t>
            </a:r>
            <a:r>
              <a:rPr lang="en-GB" sz="2800" b="1" dirty="0"/>
              <a:t>(extrusive</a:t>
            </a:r>
            <a:r>
              <a:rPr lang="en-GB" sz="2800" b="1" dirty="0" smtClean="0"/>
              <a:t>) </a:t>
            </a:r>
            <a:endParaRPr lang="en-GB" sz="2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38</a:t>
            </a:fld>
            <a:endParaRPr lang="en-GB"/>
          </a:p>
        </p:txBody>
      </p:sp>
      <p:pic>
        <p:nvPicPr>
          <p:cNvPr id="1026" name="Picture 2" descr="Igneous Rock Classification ( Read ) | Earth Science | CK-12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42" y="3443532"/>
            <a:ext cx="6697853" cy="25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048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455" y="244698"/>
            <a:ext cx="11359167" cy="6111652"/>
          </a:xfrm>
        </p:spPr>
        <p:txBody>
          <a:bodyPr>
            <a:normAutofit lnSpcReduction="10000"/>
          </a:bodyPr>
          <a:lstStyle/>
          <a:p>
            <a:r>
              <a:rPr lang="en-GB" sz="3600" b="1" dirty="0">
                <a:solidFill>
                  <a:srgbClr val="FF66CC"/>
                </a:solidFill>
              </a:rPr>
              <a:t>Ultramafic rocks are dominated </a:t>
            </a:r>
            <a:r>
              <a:rPr lang="en-GB" sz="3600" b="1" dirty="0" smtClean="0">
                <a:solidFill>
                  <a:srgbClr val="FF66CC"/>
                </a:solidFill>
              </a:rPr>
              <a:t>by</a:t>
            </a:r>
            <a:r>
              <a:rPr lang="en-GB" b="1" dirty="0" smtClean="0"/>
              <a:t>: </a:t>
            </a:r>
          </a:p>
          <a:p>
            <a:pPr lvl="1"/>
            <a:r>
              <a:rPr lang="en-GB" sz="3200" b="1" dirty="0" smtClean="0">
                <a:solidFill>
                  <a:srgbClr val="00B050"/>
                </a:solidFill>
              </a:rPr>
              <a:t>pyroxene</a:t>
            </a:r>
            <a:r>
              <a:rPr lang="en-GB" sz="3200" b="1" dirty="0" smtClean="0"/>
              <a:t> </a:t>
            </a:r>
            <a:r>
              <a:rPr lang="en-GB" sz="3200" b="1" dirty="0"/>
              <a:t>or olivine, and </a:t>
            </a:r>
            <a:endParaRPr lang="en-GB" sz="3200" b="1" dirty="0" smtClean="0"/>
          </a:p>
          <a:p>
            <a:pPr lvl="1"/>
            <a:r>
              <a:rPr lang="en-GB" sz="3200" b="1" dirty="0" smtClean="0"/>
              <a:t>may </a:t>
            </a:r>
            <a:r>
              <a:rPr lang="en-GB" sz="3200" b="1" dirty="0"/>
              <a:t>contain a small amount of </a:t>
            </a:r>
            <a:r>
              <a:rPr lang="en-GB" sz="3200" b="1" dirty="0">
                <a:solidFill>
                  <a:srgbClr val="009900"/>
                </a:solidFill>
              </a:rPr>
              <a:t>calcium-rich </a:t>
            </a:r>
            <a:r>
              <a:rPr lang="en-GB" sz="3200" b="1" dirty="0" smtClean="0">
                <a:solidFill>
                  <a:srgbClr val="009900"/>
                </a:solidFill>
              </a:rPr>
              <a:t>plagioclase</a:t>
            </a:r>
            <a:r>
              <a:rPr lang="en-GB" sz="3200" b="1" dirty="0" smtClean="0"/>
              <a:t> </a:t>
            </a:r>
          </a:p>
          <a:p>
            <a:pPr lvl="1"/>
            <a:r>
              <a:rPr lang="en-GB" sz="3200" b="1" dirty="0" smtClean="0"/>
              <a:t>examples are: </a:t>
            </a:r>
          </a:p>
          <a:p>
            <a:pPr lvl="1"/>
            <a:endParaRPr lang="en-GB" sz="3200" b="1" dirty="0"/>
          </a:p>
          <a:p>
            <a:pPr lvl="1"/>
            <a:endParaRPr lang="en-GB" sz="3200" b="1" dirty="0" smtClean="0"/>
          </a:p>
          <a:p>
            <a:pPr lvl="1"/>
            <a:endParaRPr lang="en-GB" sz="3200" b="1" dirty="0"/>
          </a:p>
          <a:p>
            <a:pPr lvl="1"/>
            <a:endParaRPr lang="en-GB" sz="3200" b="1" dirty="0" smtClean="0"/>
          </a:p>
          <a:p>
            <a:pPr lvl="1"/>
            <a:endParaRPr lang="en-GB" sz="3200" b="1" dirty="0" smtClean="0"/>
          </a:p>
          <a:p>
            <a:pPr lvl="1"/>
            <a:endParaRPr lang="en-GB" sz="3200" b="1" dirty="0" smtClean="0"/>
          </a:p>
          <a:p>
            <a:pPr lvl="2"/>
            <a:r>
              <a:rPr lang="en-GB" sz="2400" b="1" dirty="0" err="1">
                <a:solidFill>
                  <a:srgbClr val="FF9900"/>
                </a:solidFill>
              </a:rPr>
              <a:t>dunite</a:t>
            </a:r>
            <a:r>
              <a:rPr lang="en-GB" sz="2400" b="1" dirty="0"/>
              <a:t> (olivine rock), </a:t>
            </a:r>
          </a:p>
          <a:p>
            <a:pPr lvl="2"/>
            <a:r>
              <a:rPr lang="en-GB" sz="2400" b="1" dirty="0" err="1">
                <a:solidFill>
                  <a:srgbClr val="FF9900"/>
                </a:solidFill>
              </a:rPr>
              <a:t>pyroxenite</a:t>
            </a:r>
            <a:r>
              <a:rPr lang="en-GB" sz="2400" b="1" dirty="0">
                <a:solidFill>
                  <a:srgbClr val="FF9900"/>
                </a:solidFill>
              </a:rPr>
              <a:t> </a:t>
            </a:r>
            <a:r>
              <a:rPr lang="en-GB" sz="2400" b="1" dirty="0"/>
              <a:t>(pyroxene rock), and </a:t>
            </a:r>
          </a:p>
          <a:p>
            <a:pPr lvl="2"/>
            <a:r>
              <a:rPr lang="en-GB" sz="2400" b="1" dirty="0" err="1">
                <a:solidFill>
                  <a:srgbClr val="FF9900"/>
                </a:solidFill>
              </a:rPr>
              <a:t>periodotite</a:t>
            </a:r>
            <a:r>
              <a:rPr lang="en-GB" sz="2400" b="1" dirty="0"/>
              <a:t> (pyroxene and olivine rock), all of which are intrusive. </a:t>
            </a:r>
          </a:p>
          <a:p>
            <a:endParaRPr lang="en-GB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39</a:t>
            </a:fld>
            <a:endParaRPr lang="en-GB"/>
          </a:p>
        </p:txBody>
      </p:sp>
      <p:pic>
        <p:nvPicPr>
          <p:cNvPr id="4098" name="Picture 2" descr="IGNEOUS ROCKS by Charina Cameron Part 1: Classification &amp; Composition. - 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47" y="1571534"/>
            <a:ext cx="5177307" cy="388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13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941"/>
            <a:ext cx="10515600" cy="5958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 smtClean="0">
                <a:solidFill>
                  <a:srgbClr val="C00000"/>
                </a:solidFill>
              </a:rPr>
              <a:t>The </a:t>
            </a:r>
            <a:r>
              <a:rPr lang="en-GB" sz="3600" b="1" i="1" dirty="0">
                <a:solidFill>
                  <a:srgbClr val="C00000"/>
                </a:solidFill>
              </a:rPr>
              <a:t>rock cycle</a:t>
            </a:r>
            <a:endParaRPr lang="en-GB" sz="3600" b="1" dirty="0">
              <a:solidFill>
                <a:srgbClr val="C00000"/>
              </a:solidFill>
            </a:endParaRPr>
          </a:p>
          <a:p>
            <a:r>
              <a:rPr lang="en-GB" dirty="0"/>
              <a:t> </a:t>
            </a:r>
            <a:r>
              <a:rPr lang="en-GB" b="1" dirty="0"/>
              <a:t>The materials that make up the rocks of the crust are slowly but constantly being changed from one form to </a:t>
            </a:r>
            <a:r>
              <a:rPr lang="en-GB" b="1" dirty="0" smtClean="0"/>
              <a:t>another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24" y="2018898"/>
            <a:ext cx="6416625" cy="45942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70472" y="2069230"/>
            <a:ext cx="45408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inter-relationships between rock types can be summarized on what is known as the </a:t>
            </a:r>
            <a:r>
              <a:rPr lang="en-GB" sz="3200" b="1" i="1" dirty="0">
                <a:solidFill>
                  <a:srgbClr val="FF0000"/>
                </a:solidFill>
              </a:rPr>
              <a:t>rock cycle </a:t>
            </a:r>
            <a:r>
              <a:rPr lang="en-GB" sz="3200" b="1" dirty="0"/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3360076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306"/>
            <a:ext cx="10515600" cy="678064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`Sedimentary rocks</a:t>
            </a:r>
            <a:endParaRPr lang="en-GB" sz="3600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1673"/>
            <a:ext cx="10515600" cy="518529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Major </a:t>
            </a:r>
            <a:r>
              <a:rPr lang="en-US" sz="3200" b="1" dirty="0"/>
              <a:t>Sediment/ Sedimentary Rock </a:t>
            </a:r>
            <a:r>
              <a:rPr lang="en-US" sz="3200" b="1" dirty="0" smtClean="0"/>
              <a:t>Types</a:t>
            </a:r>
          </a:p>
          <a:p>
            <a:pPr marL="609600" indent="-609600" fontAlgn="auto">
              <a:spcAft>
                <a:spcPts val="0"/>
              </a:spcAft>
              <a:defRPr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Clastics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90600" lvl="1" indent="-533400">
              <a:buSzPct val="100000"/>
              <a:buFont typeface="Times" pitchFamily="-106" charset="0"/>
              <a:buChar char="•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Particles of preexisting rock</a:t>
            </a:r>
          </a:p>
          <a:p>
            <a:pPr marL="609600" indent="-609600" fontAlgn="auto">
              <a:spcAft>
                <a:spcPts val="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Chemical and biochemical </a:t>
            </a:r>
          </a:p>
          <a:p>
            <a:pPr marL="990600" lvl="1" indent="-533400">
              <a:buSzPct val="100000"/>
              <a:buFont typeface="Times" pitchFamily="-106" charset="0"/>
              <a:buChar char="•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Precipitated from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solution</a:t>
            </a:r>
          </a:p>
          <a:p>
            <a:pPr marL="990600" lvl="1" indent="-533400">
              <a:buSzPct val="100000"/>
              <a:buFont typeface="Times" pitchFamily="-106" charset="0"/>
              <a:buChar char="•"/>
              <a:defRPr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marL="533400" indent="-533400">
              <a:buSzPct val="100000"/>
              <a:buFont typeface="Times" pitchFamily="-106" charset="0"/>
              <a:buChar char="•"/>
              <a:defRPr/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Clastics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Particles of preexisting rock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Effect of weathering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Dominantly silicate minerals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>
              <a:buSzPct val="100000"/>
              <a:buFont typeface="Times" pitchFamily="-106" charset="0"/>
              <a:buChar char="•"/>
              <a:defRPr/>
            </a:pPr>
            <a:endParaRPr lang="en-US" dirty="0">
              <a:sym typeface="Symbol" pitchFamily="-106" charset="2"/>
            </a:endParaRPr>
          </a:p>
          <a:p>
            <a:endParaRPr lang="en-GB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470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46"/>
            <a:ext cx="10515600" cy="6022417"/>
          </a:xfrm>
        </p:spPr>
        <p:txBody>
          <a:bodyPr/>
          <a:lstStyle/>
          <a:p>
            <a:r>
              <a:rPr lang="en-US" sz="3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Gravel and 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conglomerate/breccia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&gt; 30% of grains  &gt; 2mm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Conglomerate if rounded, breccia if angular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Need strong currents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41</a:t>
            </a:fld>
            <a:endParaRPr lang="en-GB"/>
          </a:p>
        </p:txBody>
      </p:sp>
      <p:pic>
        <p:nvPicPr>
          <p:cNvPr id="6" name="Picture 4" descr="Kresan 1e-07-01.jpg                                            0001DBBDUE 3.0 IRCD                    B1A715F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7637" y="1796930"/>
            <a:ext cx="5583894" cy="377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AACGZZS0.JPG                                                   000000E7Earth 7e DIGIT                 B7D781CE:"/>
          <p:cNvPicPr>
            <a:picLocks noChangeAspect="1" noChangeArrowheads="1"/>
          </p:cNvPicPr>
          <p:nvPr/>
        </p:nvPicPr>
        <p:blipFill>
          <a:blip r:embed="rId3"/>
          <a:srcRect t="5751" b="5287"/>
          <a:stretch>
            <a:fillRect/>
          </a:stretch>
        </p:blipFill>
        <p:spPr bwMode="auto">
          <a:xfrm>
            <a:off x="490469" y="2609425"/>
            <a:ext cx="5601424" cy="37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65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42</a:t>
            </a:fld>
            <a:endParaRPr lang="en-GB"/>
          </a:p>
        </p:txBody>
      </p:sp>
      <p:sp>
        <p:nvSpPr>
          <p:cNvPr id="7" name="AutoShape 2" descr="Graphic depicting the early composition of the Earth: the planet's entire outer layer may have been molten."/>
          <p:cNvSpPr>
            <a:spLocks noChangeAspect="1" noChangeArrowheads="1"/>
          </p:cNvSpPr>
          <p:nvPr/>
        </p:nvSpPr>
        <p:spPr bwMode="auto">
          <a:xfrm>
            <a:off x="144463" y="-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68288"/>
            <a:ext cx="10515600" cy="5908675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Sand and sandstone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Dominantly sand sized particles (.062 - 2 mm)</a:t>
            </a:r>
          </a:p>
          <a:p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endParaRPr lang="en-GB" dirty="0"/>
          </a:p>
        </p:txBody>
      </p:sp>
      <p:pic>
        <p:nvPicPr>
          <p:cNvPr id="8" name="Picture 3" descr="AACGZZO0.JPG                                                   000000E7Earth 7e DIGIT                 B7D781CE:"/>
          <p:cNvPicPr>
            <a:picLocks noChangeAspect="1" noChangeArrowheads="1"/>
          </p:cNvPicPr>
          <p:nvPr/>
        </p:nvPicPr>
        <p:blipFill>
          <a:blip r:embed="rId2"/>
          <a:srcRect t="5751" b="6596"/>
          <a:stretch>
            <a:fillRect/>
          </a:stretch>
        </p:blipFill>
        <p:spPr bwMode="auto">
          <a:xfrm>
            <a:off x="930461" y="1550909"/>
            <a:ext cx="5073278" cy="3343431"/>
          </a:xfrm>
          <a:prstGeom prst="rect">
            <a:avLst/>
          </a:prstGeom>
        </p:spPr>
      </p:pic>
      <p:pic>
        <p:nvPicPr>
          <p:cNvPr id="9" name="Picture 3" descr="AACGZZQ0.JPG                                                   000000E7Earth 7e DIGIT                 B7D781CE:"/>
          <p:cNvPicPr>
            <a:picLocks noChangeAspect="1" noChangeArrowheads="1"/>
          </p:cNvPicPr>
          <p:nvPr/>
        </p:nvPicPr>
        <p:blipFill>
          <a:blip r:embed="rId3"/>
          <a:srcRect t="7059" b="6596"/>
          <a:stretch>
            <a:fillRect/>
          </a:stretch>
        </p:blipFill>
        <p:spPr bwMode="auto">
          <a:xfrm>
            <a:off x="6096001" y="2266682"/>
            <a:ext cx="5198118" cy="33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62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9093"/>
            <a:ext cx="10515600" cy="5867870"/>
          </a:xfrm>
        </p:spPr>
        <p:txBody>
          <a:bodyPr>
            <a:normAutofit/>
          </a:bodyPr>
          <a:lstStyle/>
          <a:p>
            <a:pPr>
              <a:buSzPct val="100000"/>
              <a:buFont typeface="Times" pitchFamily="-106" charset="0"/>
              <a:buChar char="•"/>
              <a:defRPr/>
            </a:pPr>
            <a:r>
              <a:rPr lang="en-US" sz="3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Major kinds of sandstones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Quartz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arenites (mainly quartz grains)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dirty="0">
              <a:sym typeface="Symbol" pitchFamily="-106" charset="2"/>
            </a:endParaRP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43</a:t>
            </a:fld>
            <a:endParaRPr lang="en-GB"/>
          </a:p>
        </p:txBody>
      </p:sp>
      <p:pic>
        <p:nvPicPr>
          <p:cNvPr id="6" name="Picture 5" descr="&#10;07_04B.jpg                                                     0000030DTarbuck_IRC                    BCBBAF0F:"/>
          <p:cNvPicPr>
            <a:picLocks noChangeAspect="1" noChangeArrowheads="1"/>
          </p:cNvPicPr>
          <p:nvPr/>
        </p:nvPicPr>
        <p:blipFill>
          <a:blip r:embed="rId2"/>
          <a:srcRect l="2876" t="3595" r="5064" b="10112"/>
          <a:stretch>
            <a:fillRect/>
          </a:stretch>
        </p:blipFill>
        <p:spPr bwMode="auto">
          <a:xfrm>
            <a:off x="1687131" y="1596979"/>
            <a:ext cx="4395991" cy="329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&#10;07_04C.jpg                                                     0000030DTarbuck_IRC                    BCBBAF0F:"/>
          <p:cNvPicPr>
            <a:picLocks noChangeAspect="1" noChangeArrowheads="1"/>
          </p:cNvPicPr>
          <p:nvPr/>
        </p:nvPicPr>
        <p:blipFill>
          <a:blip r:embed="rId3"/>
          <a:srcRect b="16017"/>
          <a:stretch>
            <a:fillRect/>
          </a:stretch>
        </p:blipFill>
        <p:spPr bwMode="auto">
          <a:xfrm>
            <a:off x="6190444" y="2950346"/>
            <a:ext cx="4460383" cy="314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16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456"/>
            <a:ext cx="10515600" cy="5906507"/>
          </a:xfrm>
        </p:spPr>
        <p:txBody>
          <a:bodyPr/>
          <a:lstStyle/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Arkoses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 (quartz + feldspar grains)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Lithic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arenites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(those that have small rock fragments)</a:t>
            </a:r>
          </a:p>
          <a:p>
            <a:pPr lvl="2">
              <a:buSzPct val="100000"/>
              <a:buFont typeface="Times" pitchFamily="-106" charset="0"/>
              <a:buChar char="•"/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Graywacke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 (wacke)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44</a:t>
            </a:fld>
            <a:endParaRPr lang="en-GB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6992" y="824248"/>
            <a:ext cx="3183878" cy="253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&#10;graywacke.jpg                                                  0000C983Carbonate HD                   B7C79371:"/>
          <p:cNvPicPr>
            <a:picLocks noChangeAspect="1" noChangeArrowheads="1"/>
          </p:cNvPicPr>
          <p:nvPr/>
        </p:nvPicPr>
        <p:blipFill>
          <a:blip r:embed="rId3"/>
          <a:srcRect t="-10953" b="-10953"/>
          <a:stretch>
            <a:fillRect/>
          </a:stretch>
        </p:blipFill>
        <p:spPr bwMode="auto">
          <a:xfrm>
            <a:off x="6270021" y="3506674"/>
            <a:ext cx="4026209" cy="28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60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941"/>
            <a:ext cx="10515600" cy="6375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Mud and </a:t>
            </a:r>
            <a:r>
              <a:rPr lang="en-US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mudrock</a:t>
            </a:r>
            <a:endParaRPr lang="en-GB" sz="3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Particles dominantly (&lt;0.062)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Silt and siltstone (0.062 - 0.004 mm)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Clay and claystone (&lt;0.004 mm)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Weak to no currents</a:t>
            </a:r>
          </a:p>
          <a:p>
            <a:pPr lvl="1"/>
            <a:endParaRPr lang="en-GB" sz="3200" b="1" dirty="0" smtClean="0">
              <a:solidFill>
                <a:srgbClr val="CC3399"/>
              </a:solidFill>
            </a:endParaRPr>
          </a:p>
          <a:p>
            <a:endParaRPr lang="en-GB" b="1" dirty="0">
              <a:solidFill>
                <a:srgbClr val="CC3399"/>
              </a:solidFill>
            </a:endParaRP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3079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46</a:t>
            </a:fld>
            <a:endParaRPr lang="en-GB"/>
          </a:p>
        </p:txBody>
      </p:sp>
      <p:pic>
        <p:nvPicPr>
          <p:cNvPr id="6" name="Picture 2" descr="figure 07-14.jpg                                               0001D862UE 3.0 IRCD                    B1A715F7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-20647" r="-20647"/>
          <a:stretch>
            <a:fillRect/>
          </a:stretch>
        </p:blipFill>
        <p:spPr bwMode="auto">
          <a:xfrm>
            <a:off x="457200" y="274638"/>
            <a:ext cx="8229600" cy="5824537"/>
          </a:xfrm>
        </p:spPr>
      </p:pic>
    </p:spTree>
    <p:extLst>
      <p:ext uri="{BB962C8B-B14F-4D97-AF65-F5344CB8AC3E}">
        <p14:creationId xmlns:p14="http://schemas.microsoft.com/office/powerpoint/2010/main" val="1228805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2290" y="0"/>
            <a:ext cx="10515600" cy="69545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Chemical and biochemical</a:t>
            </a:r>
          </a:p>
        </p:txBody>
      </p:sp>
      <p:sp>
        <p:nvSpPr>
          <p:cNvPr id="337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38200" y="695459"/>
            <a:ext cx="10515600" cy="5481504"/>
          </a:xfrm>
        </p:spPr>
        <p:txBody>
          <a:bodyPr>
            <a:normAutofit/>
          </a:bodyPr>
          <a:lstStyle/>
          <a:p>
            <a:pPr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sym typeface="Symbol" pitchFamily="-106" charset="2"/>
              </a:rPr>
              <a:t>Precipitated from solution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sym typeface="Symbol" pitchFamily="-106" charset="2"/>
              </a:rPr>
              <a:t>Formed at or near place of deposition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sym typeface="Symbol" pitchFamily="-106" charset="2"/>
              </a:rPr>
              <a:t>Dominantly carbonates &amp; </a:t>
            </a:r>
            <a:r>
              <a:rPr lang="en-US" sz="3200" b="1" dirty="0" err="1">
                <a:sym typeface="Symbol" pitchFamily="-106" charset="2"/>
              </a:rPr>
              <a:t>evaporites</a:t>
            </a:r>
            <a:endParaRPr lang="en-US" sz="3200" b="1" dirty="0">
              <a:sym typeface="Symbol" pitchFamily="-106" charset="2"/>
            </a:endParaRP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sym typeface="Symbol" pitchFamily="-106" charset="2"/>
              </a:rPr>
              <a:t>Classified by chemical </a:t>
            </a:r>
            <a:r>
              <a:rPr lang="en-US" sz="3200" b="1" dirty="0" smtClean="0">
                <a:sym typeface="Symbol" pitchFamily="-106" charset="2"/>
              </a:rPr>
              <a:t>composition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3200" b="1" dirty="0">
              <a:sym typeface="Symbol" pitchFamily="-106" charset="2"/>
            </a:endParaRPr>
          </a:p>
          <a:p>
            <a:pPr>
              <a:buSzPct val="100000"/>
              <a:buFont typeface="Times" pitchFamily="-106" charset="0"/>
              <a:buChar char="•"/>
              <a:defRPr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Carbonates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Limestone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 (CaCO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)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Dolostone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CaMg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(CO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)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)</a:t>
            </a:r>
          </a:p>
          <a:p>
            <a:pPr marL="457200" lvl="1" indent="0">
              <a:buSzPct val="100000"/>
              <a:buNone/>
              <a:defRPr/>
            </a:pPr>
            <a:r>
              <a:rPr lang="en-US" sz="3200" dirty="0">
                <a:sym typeface="Symbol" pitchFamily="-106" charset="2"/>
              </a:rPr>
              <a:t/>
            </a:r>
            <a:br>
              <a:rPr lang="en-US" sz="3200" dirty="0">
                <a:sym typeface="Symbol" pitchFamily="-106" charset="2"/>
              </a:rPr>
            </a:br>
            <a:endParaRPr lang="en-US" sz="3200" b="1" dirty="0">
              <a:sym typeface="Symbol" pitchFamily="-106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361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3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C:\Stan's Stuff\Prentice Hall work\Working materials\Images used\Chapter 6\coquina.JPG"/>
          <p:cNvPicPr>
            <a:picLocks noChangeAspect="1" noChangeArrowheads="1"/>
          </p:cNvPicPr>
          <p:nvPr/>
        </p:nvPicPr>
        <p:blipFill>
          <a:blip r:embed="rId2"/>
          <a:srcRect l="6316" r="7368"/>
          <a:stretch>
            <a:fillRect/>
          </a:stretch>
        </p:blipFill>
        <p:spPr bwMode="auto">
          <a:xfrm>
            <a:off x="1524000" y="1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7270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38200" y="283335"/>
            <a:ext cx="10515600" cy="5893628"/>
          </a:xfrm>
        </p:spPr>
        <p:txBody>
          <a:bodyPr/>
          <a:lstStyle/>
          <a:p>
            <a:pPr>
              <a:defRPr/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Evaporites</a:t>
            </a:r>
            <a:endParaRPr lang="en-US" sz="3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Halite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Gypsum (CaSO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1026" descr="029                                                            00018000Geological Photographs         B9E7A85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318" y="1751528"/>
            <a:ext cx="5110994" cy="344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26" descr="026                                                            00018000Geological Photographs         B9E7A852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3723" y="2421228"/>
            <a:ext cx="5201304" cy="357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302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228" y="99856"/>
            <a:ext cx="10515600" cy="5863062"/>
          </a:xfrm>
        </p:spPr>
        <p:txBody>
          <a:bodyPr>
            <a:normAutofit lnSpcReduction="10000"/>
          </a:bodyPr>
          <a:lstStyle/>
          <a:p>
            <a:r>
              <a:rPr lang="en-GB" sz="3200" b="1" dirty="0"/>
              <a:t>Through the various processes of mountain building, all types of rocks are </a:t>
            </a:r>
            <a:r>
              <a:rPr lang="en-GB" sz="3200" b="1" dirty="0">
                <a:solidFill>
                  <a:srgbClr val="FF0000"/>
                </a:solidFill>
              </a:rPr>
              <a:t>uplifted </a:t>
            </a:r>
            <a:r>
              <a:rPr lang="en-GB" sz="3200" b="1" dirty="0"/>
              <a:t>and exposed at </a:t>
            </a:r>
            <a:r>
              <a:rPr lang="en-GB" sz="3200" b="1" dirty="0" smtClean="0"/>
              <a:t>surface</a:t>
            </a:r>
          </a:p>
          <a:p>
            <a:r>
              <a:rPr lang="en-GB" sz="3200" b="1" dirty="0" smtClean="0"/>
              <a:t>They </a:t>
            </a:r>
            <a:r>
              <a:rPr lang="en-GB" sz="3200" b="1" dirty="0"/>
              <a:t>are </a:t>
            </a:r>
            <a:r>
              <a:rPr lang="en-GB" sz="3200" b="1" dirty="0">
                <a:solidFill>
                  <a:srgbClr val="FF0000"/>
                </a:solidFill>
              </a:rPr>
              <a:t>weathered</a:t>
            </a:r>
            <a:r>
              <a:rPr lang="en-GB" sz="3200" b="1" dirty="0"/>
              <a:t>, both physically and chemically, and the weathering products are eroded, transported and then deposited as </a:t>
            </a:r>
            <a:r>
              <a:rPr lang="en-GB" sz="3200" b="1" dirty="0" smtClean="0">
                <a:solidFill>
                  <a:srgbClr val="FF0000"/>
                </a:solidFill>
              </a:rPr>
              <a:t>sediments</a:t>
            </a:r>
            <a:r>
              <a:rPr lang="en-GB" sz="3200" b="1" dirty="0" smtClean="0"/>
              <a:t> </a:t>
            </a:r>
          </a:p>
          <a:p>
            <a:r>
              <a:rPr lang="en-GB" sz="3200" b="1" dirty="0" smtClean="0"/>
              <a:t>The </a:t>
            </a:r>
            <a:r>
              <a:rPr lang="en-GB" sz="3200" b="1" dirty="0"/>
              <a:t>sediments are buried and compressed and become hardened and cemented into </a:t>
            </a:r>
            <a:r>
              <a:rPr lang="en-GB" sz="3200" b="1" dirty="0">
                <a:solidFill>
                  <a:srgbClr val="FF0000"/>
                </a:solidFill>
              </a:rPr>
              <a:t>sedimentary </a:t>
            </a:r>
            <a:r>
              <a:rPr lang="en-GB" sz="3200" b="1" dirty="0" smtClean="0">
                <a:solidFill>
                  <a:srgbClr val="FF0000"/>
                </a:solidFill>
              </a:rPr>
              <a:t>rock </a:t>
            </a:r>
          </a:p>
          <a:p>
            <a:r>
              <a:rPr lang="en-GB" sz="3200" b="1" dirty="0" smtClean="0"/>
              <a:t>Through </a:t>
            </a:r>
            <a:r>
              <a:rPr lang="en-GB" sz="3200" b="1" dirty="0"/>
              <a:t>various means, largely resulting from plate tectonic forces, different kinds of rocks are </a:t>
            </a:r>
            <a:r>
              <a:rPr lang="en-GB" sz="3200" b="1" dirty="0">
                <a:solidFill>
                  <a:srgbClr val="FF0000"/>
                </a:solidFill>
              </a:rPr>
              <a:t>buried</a:t>
            </a:r>
            <a:r>
              <a:rPr lang="en-GB" sz="3200" b="1" dirty="0"/>
              <a:t> deep within the crust where they are heated up, squeezed and chemically changed into </a:t>
            </a:r>
            <a:r>
              <a:rPr lang="en-GB" sz="3200" b="1" dirty="0">
                <a:solidFill>
                  <a:srgbClr val="FF0000"/>
                </a:solidFill>
              </a:rPr>
              <a:t>metamorphic </a:t>
            </a:r>
            <a:r>
              <a:rPr lang="en-GB" sz="3200" b="1" dirty="0"/>
              <a:t>rock. </a:t>
            </a:r>
            <a:endParaRPr lang="en-GB" sz="3200" b="1" dirty="0" smtClean="0"/>
          </a:p>
          <a:p>
            <a:r>
              <a:rPr lang="en-GB" sz="3200" b="1" dirty="0" smtClean="0"/>
              <a:t>If </a:t>
            </a:r>
            <a:r>
              <a:rPr lang="en-GB" sz="3200" b="1" dirty="0"/>
              <a:t>the heat is sufficient, part or all of the rock may melt into </a:t>
            </a:r>
            <a:r>
              <a:rPr lang="en-GB" sz="3200" b="1" dirty="0">
                <a:solidFill>
                  <a:srgbClr val="FF0000"/>
                </a:solidFill>
              </a:rPr>
              <a:t>magma</a:t>
            </a:r>
            <a:r>
              <a:rPr lang="en-GB" sz="3200" b="1" dirty="0"/>
              <a:t>. 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9948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229600" cy="59508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Transportation and deposition</a:t>
            </a:r>
          </a:p>
        </p:txBody>
      </p:sp>
      <p:pic>
        <p:nvPicPr>
          <p:cNvPr id="59394" name="Picture 5" descr="figure 07-01.jpg                                               0001D862UE 3.0 IRCD                    B1A715F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629" y="595086"/>
            <a:ext cx="9144000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7608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103867"/>
            <a:ext cx="10515600" cy="8540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Currents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</p:txBody>
      </p:sp>
      <p:sp>
        <p:nvSpPr>
          <p:cNvPr id="203780" name="Rectangle 4"/>
          <p:cNvSpPr>
            <a:spLocks noGrp="1" noRot="1" noChangeArrowheads="1"/>
          </p:cNvSpPr>
          <p:nvPr>
            <p:ph idx="1"/>
          </p:nvPr>
        </p:nvSpPr>
        <p:spPr>
          <a:xfrm>
            <a:off x="838200" y="824140"/>
            <a:ext cx="10515600" cy="4351338"/>
          </a:xfrm>
        </p:spPr>
        <p:txBody>
          <a:bodyPr/>
          <a:lstStyle/>
          <a:p>
            <a:pPr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Air and water</a:t>
            </a:r>
          </a:p>
          <a:p>
            <a:pPr>
              <a:buSzPct val="100000"/>
              <a:buFont typeface="Times" pitchFamily="-106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The faster the current the larger the particles</a:t>
            </a:r>
          </a:p>
          <a:p>
            <a:pPr>
              <a:defRPr/>
            </a:pPr>
            <a:endParaRPr lang="en-US" dirty="0">
              <a:latin typeface="Helvetica" pitchFamily="-106" charset="0"/>
              <a:sym typeface="Symbol" pitchFamily="-106" charset="2"/>
            </a:endParaRPr>
          </a:p>
        </p:txBody>
      </p:sp>
      <p:pic>
        <p:nvPicPr>
          <p:cNvPr id="60419" name="Picture 5" descr="&#10;07_19F.jpg                                                     0000030DTarbuck_IRC                    BCBBAF0F:"/>
          <p:cNvPicPr>
            <a:picLocks noChangeAspect="1" noChangeArrowheads="1"/>
          </p:cNvPicPr>
          <p:nvPr/>
        </p:nvPicPr>
        <p:blipFill>
          <a:blip r:embed="rId2"/>
          <a:srcRect b="11018"/>
          <a:stretch>
            <a:fillRect/>
          </a:stretch>
        </p:blipFill>
        <p:spPr bwMode="auto">
          <a:xfrm>
            <a:off x="2902858" y="1941285"/>
            <a:ext cx="6471563" cy="438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51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0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3485" y="317727"/>
            <a:ext cx="2032000" cy="11901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Settling velocity</a:t>
            </a:r>
          </a:p>
        </p:txBody>
      </p:sp>
      <p:sp>
        <p:nvSpPr>
          <p:cNvPr id="20480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Helvetica" pitchFamily="-106" charset="0"/>
              <a:sym typeface="Symbol" pitchFamily="-106" charset="2"/>
            </a:endParaRPr>
          </a:p>
          <a:p>
            <a:pPr>
              <a:defRPr/>
            </a:pPr>
            <a:endParaRPr lang="en-US">
              <a:latin typeface="Helvetica" pitchFamily="-106" charset="0"/>
              <a:sym typeface="Symbol" pitchFamily="-106" charset="2"/>
            </a:endParaRPr>
          </a:p>
        </p:txBody>
      </p:sp>
      <p:pic>
        <p:nvPicPr>
          <p:cNvPr id="204804" name="Picture 4" descr="&#10;graded.JPG                                                     0000C983Carbonate HD                   B7C79371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17727"/>
            <a:ext cx="4622800" cy="606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620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96257" y="0"/>
            <a:ext cx="10515600" cy="98697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Sorting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 </a:t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</a:br>
            <a:endParaRPr lang="en-US" dirty="0">
              <a:latin typeface="Helvetica" pitchFamily="-106" charset="0"/>
              <a:sym typeface="Symbol" pitchFamily="-106" charset="2"/>
            </a:endParaRPr>
          </a:p>
        </p:txBody>
      </p:sp>
      <p:pic>
        <p:nvPicPr>
          <p:cNvPr id="62466" name="Picture 4" descr="figure 07-02-left.jpg                                          0001D862UE 3.0 IRCD                    B1A715F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28" y="1898763"/>
            <a:ext cx="45608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5" descr="figure 07-02-right.jpg                                         0001D862UE 3.0 IRCD                    B1A715F7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8643" y="1898763"/>
            <a:ext cx="4559300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33828" y="1306286"/>
            <a:ext cx="6716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Range in size of the particle sizes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70457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sorting.jpg                                                    0000C983Carbonate HD                   B7C79371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6321425"/>
          </a:xfrm>
        </p:spPr>
      </p:pic>
    </p:spTree>
    <p:extLst>
      <p:ext uri="{BB962C8B-B14F-4D97-AF65-F5344CB8AC3E}">
        <p14:creationId xmlns:p14="http://schemas.microsoft.com/office/powerpoint/2010/main" val="22142409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3" y="126841"/>
            <a:ext cx="5072288" cy="4147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741" y="2200366"/>
            <a:ext cx="6065373" cy="43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59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Rounding</a:t>
            </a:r>
          </a:p>
        </p:txBody>
      </p:sp>
      <p:pic>
        <p:nvPicPr>
          <p:cNvPr id="65538" name="Picture 4" descr="figure 07-03.jpg                                               0001D862UE 3.0 IRCD                    B1A715F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66800"/>
            <a:ext cx="91440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55160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Sedimentary Structures</a:t>
            </a:r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1524000" y="2057400"/>
            <a:ext cx="8229600" cy="3962400"/>
          </a:xfrm>
        </p:spPr>
        <p:txBody>
          <a:bodyPr/>
          <a:lstStyle/>
          <a:p>
            <a:pPr lvl="1">
              <a:defRPr/>
            </a:pPr>
            <a:endParaRPr lang="en-US" u="sng">
              <a:sym typeface="Symbol" pitchFamily="-106" charset="2"/>
            </a:endParaRPr>
          </a:p>
          <a:p>
            <a:pPr lvl="1">
              <a:defRPr/>
            </a:pPr>
            <a:endParaRPr lang="en-US">
              <a:sym typeface="Symbol" pitchFamily="-106" charset="2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514601" y="3163888"/>
            <a:ext cx="4405373" cy="235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Clr>
                <a:schemeClr val="hlink"/>
              </a:buClr>
              <a:buFont typeface="Times" pitchFamily="-106" charset="0"/>
              <a:buChar char="•"/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6" charset="0"/>
                <a:sym typeface="Symbol" pitchFamily="-106" charset="2"/>
              </a:rPr>
              <a:t> </a:t>
            </a:r>
            <a:r>
              <a:rPr lang="en-US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6" charset="0"/>
                <a:sym typeface="Symbol" pitchFamily="-106" charset="2"/>
              </a:rPr>
              <a:t>Depositional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Times" pitchFamily="-106" charset="0"/>
              <a:buChar char="•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6" charset="0"/>
                <a:sym typeface="Symbol" pitchFamily="-106" charset="2"/>
              </a:rPr>
              <a:t>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6" charset="0"/>
                <a:sym typeface="Symbol" pitchFamily="-106" charset="2"/>
              </a:rPr>
              <a:t>Erosional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Times" pitchFamily="-106" charset="0"/>
              <a:buChar char="•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6" charset="0"/>
                <a:sym typeface="Symbol" pitchFamily="-106" charset="2"/>
              </a:rPr>
              <a:t> </a:t>
            </a:r>
            <a:r>
              <a:rPr lang="en-US" sz="3200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6" charset="0"/>
                <a:sym typeface="Symbol" pitchFamily="-106" charset="2"/>
              </a:rPr>
              <a:t>Deformational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Times" pitchFamily="-106" charset="0"/>
              <a:buChar char="•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6" charset="0"/>
                <a:sym typeface="Symbol" pitchFamily="-106" charset="2"/>
              </a:rPr>
              <a:t> </a:t>
            </a:r>
            <a:r>
              <a:rPr lang="en-US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6" charset="0"/>
                <a:sym typeface="Symbol" pitchFamily="-106" charset="2"/>
              </a:rPr>
              <a:t>Chemical (diagenetic)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752600" y="1457325"/>
            <a:ext cx="87222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Clr>
                <a:schemeClr val="hlink"/>
              </a:buClr>
              <a:defRPr/>
            </a:pPr>
            <a:r>
              <a:rPr lang="en-US" sz="3200" i="1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6" charset="0"/>
                <a:sym typeface="Symbol" pitchFamily="-106" charset="2"/>
              </a:rPr>
              <a:t>Large-scale features of sedimentary rocks that </a:t>
            </a:r>
          </a:p>
          <a:p>
            <a:pPr eaLnBrk="0" hangingPunct="0">
              <a:buClr>
                <a:schemeClr val="hlink"/>
              </a:buClr>
              <a:defRPr/>
            </a:pPr>
            <a:r>
              <a:rPr lang="en-US" sz="3200" i="1"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06" charset="0"/>
                <a:sym typeface="Symbol" pitchFamily="-106" charset="2"/>
              </a:rPr>
              <a:t>result from physical and/or chemical processes</a:t>
            </a:r>
          </a:p>
        </p:txBody>
      </p:sp>
    </p:spTree>
    <p:extLst>
      <p:ext uri="{BB962C8B-B14F-4D97-AF65-F5344CB8AC3E}">
        <p14:creationId xmlns:p14="http://schemas.microsoft.com/office/powerpoint/2010/main" val="330682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build="p" bldLvl="2" autoUpdateAnimBg="0"/>
      <p:bldP spid="67589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figure 07-00.jpg                                               0001D862UE 3.0 IRCD                    B1A715F7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-6625" r="-6625"/>
          <a:stretch>
            <a:fillRect/>
          </a:stretch>
        </p:blipFill>
        <p:spPr bwMode="auto">
          <a:xfrm>
            <a:off x="4112948" y="304800"/>
            <a:ext cx="8079052" cy="5718629"/>
          </a:xfrm>
        </p:spPr>
      </p:pic>
      <p:sp>
        <p:nvSpPr>
          <p:cNvPr id="67586" name="Text Box 5"/>
          <p:cNvSpPr txBox="1">
            <a:spLocks noChangeArrowheads="1"/>
          </p:cNvSpPr>
          <p:nvPr/>
        </p:nvSpPr>
        <p:spPr bwMode="auto">
          <a:xfrm>
            <a:off x="246743" y="1371601"/>
            <a:ext cx="440145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Depositional: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Stratification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hangingPunct="0">
              <a:buFontTx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Bedding (&gt; 1cm)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hangingPunct="0">
              <a:buFontTx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Lamination (&lt;1 cm)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924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AACGZZU0.JPG                                                   000000E7Earth 7e DIGIT                 B7D781CE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t="5751" b="6596"/>
          <a:stretch>
            <a:fillRect/>
          </a:stretch>
        </p:blipFill>
        <p:spPr bwMode="auto">
          <a:xfrm>
            <a:off x="2917371" y="306090"/>
            <a:ext cx="8679543" cy="5720060"/>
          </a:xfrm>
        </p:spPr>
      </p:pic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4098926" y="63849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219259" y="409676"/>
            <a:ext cx="2428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0" hangingPunct="0">
              <a:buFontTx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Bedding</a:t>
            </a:r>
          </a:p>
        </p:txBody>
      </p:sp>
    </p:spTree>
    <p:extLst>
      <p:ext uri="{BB962C8B-B14F-4D97-AF65-F5344CB8AC3E}">
        <p14:creationId xmlns:p14="http://schemas.microsoft.com/office/powerpoint/2010/main" val="3532964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76517" y="218941"/>
            <a:ext cx="1048340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</a:rPr>
              <a:t>Igneous rocks -  </a:t>
            </a:r>
            <a:r>
              <a:rPr lang="en-GB" sz="3600" b="1" dirty="0">
                <a:solidFill>
                  <a:srgbClr val="C00000"/>
                </a:solidFill>
              </a:rPr>
              <a:t>formed from the cooling of a magma (i.e., from molten rock) </a:t>
            </a:r>
            <a:r>
              <a:rPr lang="en-GB" dirty="0"/>
              <a:t>	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Magma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can either cool slowly (over centuries to millions of years) within the crust—forming 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intrusive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igneous rock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erupt onto the surface and cool quickly (within seconds to years)—forming 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extrusive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igneous rock. </a:t>
            </a:r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8971716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 descr="&#10;shale2.jpg                                                     0000C983Carbonate HD                   B7C79371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t="-3082" b="-3082"/>
          <a:stretch>
            <a:fillRect/>
          </a:stretch>
        </p:blipFill>
        <p:spPr bwMode="auto"/>
      </p:pic>
      <p:sp>
        <p:nvSpPr>
          <p:cNvPr id="69634" name="Text Box 4"/>
          <p:cNvSpPr txBox="1">
            <a:spLocks noChangeArrowheads="1"/>
          </p:cNvSpPr>
          <p:nvPr/>
        </p:nvSpPr>
        <p:spPr bwMode="auto">
          <a:xfrm>
            <a:off x="4175125" y="6156325"/>
            <a:ext cx="30027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Laminated shale</a:t>
            </a:r>
          </a:p>
        </p:txBody>
      </p:sp>
    </p:spTree>
    <p:extLst>
      <p:ext uri="{BB962C8B-B14F-4D97-AF65-F5344CB8AC3E}">
        <p14:creationId xmlns:p14="http://schemas.microsoft.com/office/powerpoint/2010/main" val="35149863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 descr="AACGZZX0.JPG                                                   000000E7Earth 7e DIGIT                 B7D781CE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t="5751" b="6596"/>
          <a:stretch>
            <a:fillRect/>
          </a:stretch>
        </p:blipFill>
        <p:spPr bwMode="auto">
          <a:xfrm>
            <a:off x="5239657" y="1059543"/>
            <a:ext cx="6677335" cy="4400549"/>
          </a:xfrm>
        </p:spPr>
      </p:pic>
      <p:sp>
        <p:nvSpPr>
          <p:cNvPr id="2" name="TextBox 1"/>
          <p:cNvSpPr txBox="1"/>
          <p:nvPr/>
        </p:nvSpPr>
        <p:spPr>
          <a:xfrm>
            <a:off x="304800" y="265459"/>
            <a:ext cx="43252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Ripple 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Formed by currents: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Oscillatory (symmetrical)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Flowing (asymmetrical)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222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 descr="figure 07-08-left.jpg                                          0001D862UE 3.0 IRCD                    B1A715F7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-1076" r="-1076"/>
          <a:stretch>
            <a:fillRect/>
          </a:stretch>
        </p:blipFill>
        <p:spPr bwMode="auto">
          <a:xfrm>
            <a:off x="2931885" y="871563"/>
            <a:ext cx="9848261" cy="5227614"/>
          </a:xfrm>
        </p:spPr>
      </p:pic>
      <p:sp>
        <p:nvSpPr>
          <p:cNvPr id="2" name="TextBox 1"/>
          <p:cNvSpPr txBox="1"/>
          <p:nvPr/>
        </p:nvSpPr>
        <p:spPr>
          <a:xfrm>
            <a:off x="232229" y="348342"/>
            <a:ext cx="455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Symmetrical ripple marks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1390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 descr="figure 07-07.jpg                                               0001D862UE 3.0 IRCD                    B1A715F7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04571" y="2706915"/>
            <a:ext cx="9144000" cy="3133725"/>
          </a:xfrm>
        </p:spPr>
      </p:pic>
      <p:sp>
        <p:nvSpPr>
          <p:cNvPr id="2" name="TextBox 1"/>
          <p:cNvSpPr txBox="1"/>
          <p:nvPr/>
        </p:nvSpPr>
        <p:spPr>
          <a:xfrm>
            <a:off x="522514" y="522514"/>
            <a:ext cx="797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ripple marks and cross bedding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9426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ym typeface="Symbol" pitchFamily="-106" charset="2"/>
              </a:rPr>
              <a:t>Depositional (Sedimentary) Environments</a:t>
            </a:r>
          </a:p>
        </p:txBody>
      </p:sp>
      <p:sp>
        <p:nvSpPr>
          <p:cNvPr id="5939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None/>
              <a:defRPr/>
            </a:pPr>
            <a:r>
              <a:rPr lang="en-US" b="1" i="1" dirty="0">
                <a:latin typeface="Helvetica" pitchFamily="-106" charset="0"/>
                <a:sym typeface="Symbol" pitchFamily="-106" charset="2"/>
              </a:rPr>
              <a:t>A geographic location characterized by a particular combination of geological processes and environmental conditions</a:t>
            </a:r>
          </a:p>
        </p:txBody>
      </p:sp>
    </p:spTree>
    <p:extLst>
      <p:ext uri="{BB962C8B-B14F-4D97-AF65-F5344CB8AC3E}">
        <p14:creationId xmlns:p14="http://schemas.microsoft.com/office/powerpoint/2010/main" val="407450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 descr="figure 07-05.jpg                                               0001D862UE 3.0 IRCD                    B1A715F7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5276850"/>
          </a:xfrm>
        </p:spPr>
      </p:pic>
    </p:spTree>
    <p:extLst>
      <p:ext uri="{BB962C8B-B14F-4D97-AF65-F5344CB8AC3E}">
        <p14:creationId xmlns:p14="http://schemas.microsoft.com/office/powerpoint/2010/main" val="1245804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5" descr="017                                                            00018000Geological Photographs         B9E7A852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t="-2722" b="-2722"/>
          <a:stretch>
            <a:fillRect/>
          </a:stretch>
        </p:blipFill>
        <p:spPr bwMode="auto"/>
      </p:pic>
      <p:sp>
        <p:nvSpPr>
          <p:cNvPr id="2" name="TextBox 1"/>
          <p:cNvSpPr txBox="1"/>
          <p:nvPr/>
        </p:nvSpPr>
        <p:spPr>
          <a:xfrm>
            <a:off x="4893971" y="3940936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</a:t>
            </a:r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306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211                                                            00021000Geological Photographs         B9E7A85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4950" y="342900"/>
            <a:ext cx="91821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66926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94669"/>
            <a:ext cx="10515600" cy="6007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Diagenesis</a:t>
            </a: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38200" y="785611"/>
            <a:ext cx="10515600" cy="5756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All the changes sediment undergoes subsequent to deposition and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prior to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metamorphism</a:t>
            </a:r>
          </a:p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Physical (mechanical)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diagenesis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Fracturing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Ductile deformation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Grain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rearrangement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Chemical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diagenesis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Mineral precipitation (cementation)</a:t>
            </a:r>
          </a:p>
          <a:p>
            <a:pPr lvl="1">
              <a:buSzPct val="100000"/>
              <a:buFont typeface="Times" pitchFamily="-106" charset="0"/>
              <a:buChar char="•"/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Dissolution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 lvl="2">
              <a:buSzPct val="100000"/>
              <a:buFont typeface="Times" pitchFamily="-106" charset="0"/>
              <a:buChar char="•"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Grain</a:t>
            </a:r>
          </a:p>
          <a:p>
            <a:pPr lvl="2">
              <a:buSzPct val="100000"/>
              <a:buFont typeface="Times" pitchFamily="-106" charset="0"/>
              <a:buChar char="•"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Cement</a:t>
            </a:r>
          </a:p>
          <a:p>
            <a:pPr>
              <a:defRPr/>
            </a:pPr>
            <a:endParaRPr lang="en-US" sz="3200" dirty="0" smtClean="0">
              <a:sym typeface="Symbol" pitchFamily="-106" charset="2"/>
            </a:endParaRPr>
          </a:p>
          <a:p>
            <a:pPr>
              <a:defRPr/>
            </a:pPr>
            <a:endParaRPr lang="en-US" sz="3200" dirty="0" smtClean="0">
              <a:sym typeface="Symbol" pitchFamily="-106" charset="2"/>
            </a:endParaRPr>
          </a:p>
          <a:p>
            <a:pPr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  <a:sym typeface="Symbol" pitchFamily="-106" charset="2"/>
            </a:endParaRPr>
          </a:p>
          <a:p>
            <a:pPr>
              <a:defRPr/>
            </a:pPr>
            <a:endParaRPr lang="en-US" dirty="0">
              <a:sym typeface="Symbol" pitchFamily="-106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147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3" descr="disspor.jpg                                                    0000C983Carbonate HD                   B7C79371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4630" t="5406" r="5556" b="4926"/>
          <a:stretch>
            <a:fillRect/>
          </a:stretch>
        </p:blipFill>
        <p:spPr bwMode="auto">
          <a:xfrm>
            <a:off x="1524000" y="1"/>
            <a:ext cx="9144000" cy="6221413"/>
          </a:xfrm>
        </p:spPr>
      </p:pic>
    </p:spTree>
    <p:extLst>
      <p:ext uri="{BB962C8B-B14F-4D97-AF65-F5344CB8AC3E}">
        <p14:creationId xmlns:p14="http://schemas.microsoft.com/office/powerpoint/2010/main" val="418474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46"/>
            <a:ext cx="10515600" cy="6022417"/>
          </a:xfrm>
        </p:spPr>
        <p:txBody>
          <a:bodyPr>
            <a:normAutofit/>
          </a:bodyPr>
          <a:lstStyle/>
          <a:p>
            <a:pPr marL="285750" indent="-285750"/>
            <a:r>
              <a:rPr lang="en-GB" b="1" dirty="0"/>
              <a:t>Magmas can have quite widely </a:t>
            </a:r>
            <a:r>
              <a:rPr lang="en-GB" b="1" dirty="0">
                <a:solidFill>
                  <a:srgbClr val="C00000"/>
                </a:solidFill>
              </a:rPr>
              <a:t>varying compositions</a:t>
            </a:r>
            <a:r>
              <a:rPr lang="en-GB" b="1" dirty="0"/>
              <a:t>, but they are all made up largely of only eight elements</a:t>
            </a:r>
            <a:r>
              <a:rPr lang="en-GB" b="1" dirty="0" smtClean="0"/>
              <a:t>, </a:t>
            </a:r>
            <a:r>
              <a:rPr lang="en-GB" sz="2800" b="1" dirty="0" smtClean="0"/>
              <a:t>in </a:t>
            </a:r>
            <a:r>
              <a:rPr lang="en-GB" sz="2800" b="1" dirty="0"/>
              <a:t>order of importance: </a:t>
            </a:r>
          </a:p>
          <a:p>
            <a:pPr marL="800100" lvl="1" indent="-342900"/>
            <a:r>
              <a:rPr lang="en-GB" sz="2800" b="1" dirty="0">
                <a:solidFill>
                  <a:srgbClr val="0070C0"/>
                </a:solidFill>
              </a:rPr>
              <a:t>oxygen, </a:t>
            </a:r>
          </a:p>
          <a:p>
            <a:pPr marL="800100" lvl="1" indent="-342900"/>
            <a:r>
              <a:rPr lang="en-GB" sz="2800" b="1" dirty="0">
                <a:solidFill>
                  <a:srgbClr val="0070C0"/>
                </a:solidFill>
              </a:rPr>
              <a:t>silicon, </a:t>
            </a:r>
          </a:p>
          <a:p>
            <a:pPr marL="800100" lvl="1" indent="-342900"/>
            <a:r>
              <a:rPr lang="en-GB" sz="2800" b="1" dirty="0" smtClean="0">
                <a:solidFill>
                  <a:srgbClr val="0070C0"/>
                </a:solidFill>
              </a:rPr>
              <a:t>aluminium, </a:t>
            </a:r>
            <a:endParaRPr lang="en-GB" sz="2800" b="1" dirty="0">
              <a:solidFill>
                <a:srgbClr val="0070C0"/>
              </a:solidFill>
            </a:endParaRPr>
          </a:p>
          <a:p>
            <a:pPr marL="800100" lvl="1" indent="-342900"/>
            <a:r>
              <a:rPr lang="en-GB" sz="2800" b="1" dirty="0">
                <a:solidFill>
                  <a:srgbClr val="0070C0"/>
                </a:solidFill>
              </a:rPr>
              <a:t>iron, </a:t>
            </a:r>
          </a:p>
          <a:p>
            <a:pPr marL="800100" lvl="1" indent="-342900"/>
            <a:r>
              <a:rPr lang="en-GB" sz="2800" b="1" dirty="0">
                <a:solidFill>
                  <a:srgbClr val="0070C0"/>
                </a:solidFill>
              </a:rPr>
              <a:t>calcium, </a:t>
            </a:r>
          </a:p>
          <a:p>
            <a:pPr marL="800100" lvl="1" indent="-342900"/>
            <a:r>
              <a:rPr lang="en-GB" sz="2800" b="1" dirty="0">
                <a:solidFill>
                  <a:srgbClr val="0070C0"/>
                </a:solidFill>
              </a:rPr>
              <a:t>sodium, </a:t>
            </a:r>
          </a:p>
          <a:p>
            <a:pPr marL="800100" lvl="1" indent="-342900"/>
            <a:r>
              <a:rPr lang="en-GB" sz="2800" b="1" dirty="0" smtClean="0">
                <a:solidFill>
                  <a:srgbClr val="0070C0"/>
                </a:solidFill>
              </a:rPr>
              <a:t>Magnesium, </a:t>
            </a:r>
            <a:r>
              <a:rPr lang="en-GB" sz="2800" b="1" dirty="0">
                <a:solidFill>
                  <a:srgbClr val="0070C0"/>
                </a:solidFill>
              </a:rPr>
              <a:t>and </a:t>
            </a:r>
            <a:endParaRPr lang="en-GB" sz="2800" b="1" dirty="0" smtClean="0">
              <a:solidFill>
                <a:srgbClr val="0070C0"/>
              </a:solidFill>
            </a:endParaRPr>
          </a:p>
          <a:p>
            <a:pPr marL="800100" lvl="1" indent="-342900"/>
            <a:r>
              <a:rPr lang="en-GB" sz="2800" b="1" dirty="0" smtClean="0">
                <a:solidFill>
                  <a:srgbClr val="0070C0"/>
                </a:solidFill>
              </a:rPr>
              <a:t>potassium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299" y="1179790"/>
            <a:ext cx="6550232" cy="48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515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6" charset="2"/>
              </a:rPr>
              <a:t>Lithification</a:t>
            </a:r>
          </a:p>
        </p:txBody>
      </p:sp>
      <p:sp>
        <p:nvSpPr>
          <p:cNvPr id="952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SzPct val="100000"/>
              <a:defRPr/>
            </a:pPr>
            <a:r>
              <a:rPr lang="en-US" sz="3200" b="1" dirty="0">
                <a:sym typeface="Symbol" pitchFamily="-106" charset="2"/>
              </a:rPr>
              <a:t>The processes by which sediment is transformed into sedimentary rock</a:t>
            </a:r>
          </a:p>
        </p:txBody>
      </p:sp>
    </p:spTree>
    <p:extLst>
      <p:ext uri="{BB962C8B-B14F-4D97-AF65-F5344CB8AC3E}">
        <p14:creationId xmlns:p14="http://schemas.microsoft.com/office/powerpoint/2010/main" val="1429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-17463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56548" y="1020228"/>
            <a:ext cx="271548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41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Definitions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-17463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865313" y="1908176"/>
            <a:ext cx="11221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073275" y="1908176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168525" y="1760539"/>
            <a:ext cx="37301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>
                <a:solidFill>
                  <a:srgbClr val="000000"/>
                </a:solidFill>
                <a:latin typeface="Comic Sans MS" panose="030F0702030302020204" pitchFamily="66" charset="0"/>
              </a:rPr>
              <a:t>Metamorphic Rock</a:t>
            </a:r>
            <a:endParaRPr lang="en-US" alt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176463" y="2339975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2279650" y="2366963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884739" y="2366963"/>
            <a:ext cx="6748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 b="1" i="1">
                <a:solidFill>
                  <a:srgbClr val="000000"/>
                </a:solidFill>
                <a:latin typeface="New York" charset="0"/>
              </a:rPr>
              <a:t>(Grk)</a:t>
            </a:r>
            <a:endParaRPr lang="en-US" altLang="en-US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2176463" y="2738438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2279650" y="2765425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2374901" y="2765425"/>
            <a:ext cx="20790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 b="1" dirty="0">
                <a:solidFill>
                  <a:srgbClr val="C00000"/>
                </a:solidFill>
                <a:latin typeface="New York" charset="0"/>
              </a:rPr>
              <a:t>"Morph"= form 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4772026" y="2765425"/>
            <a:ext cx="6748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 b="1" i="1">
                <a:solidFill>
                  <a:srgbClr val="000000"/>
                </a:solidFill>
                <a:latin typeface="New York" charset="0"/>
              </a:rPr>
              <a:t>(Grk)</a:t>
            </a:r>
            <a:endParaRPr lang="en-US" altLang="en-US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-17463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1890713" y="1881189"/>
            <a:ext cx="11221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2098675" y="1881189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2201863" y="2312988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2306638" y="2339975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2401888" y="2339975"/>
            <a:ext cx="22698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 b="1" dirty="0">
                <a:solidFill>
                  <a:srgbClr val="C00000"/>
                </a:solidFill>
                <a:latin typeface="New York" charset="0"/>
              </a:rPr>
              <a:t>"Meta"= Change</a:t>
            </a:r>
            <a:r>
              <a:rPr lang="en-US" altLang="en-US" sz="2200" b="1" dirty="0">
                <a:solidFill>
                  <a:srgbClr val="00FFFF"/>
                </a:solidFill>
                <a:latin typeface="New York" charset="0"/>
              </a:rPr>
              <a:t> </a:t>
            </a:r>
            <a:endParaRPr lang="en-US" altLang="en-US" dirty="0"/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2201863" y="2711450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2306638" y="2738438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 dirty="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 dirty="0"/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-17463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2306638" y="3413125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auto">
          <a:xfrm>
            <a:off x="2409825" y="3440113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2505076" y="3300414"/>
            <a:ext cx="606416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>
                <a:solidFill>
                  <a:srgbClr val="000000"/>
                </a:solidFill>
                <a:latin typeface="New York" charset="0"/>
              </a:rPr>
              <a:t>a rock that  has been changed</a:t>
            </a:r>
            <a:endParaRPr lang="en-US" altLang="en-US"/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2462213" y="3854451"/>
            <a:ext cx="46278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 dirty="0">
                <a:solidFill>
                  <a:srgbClr val="FF0000"/>
                </a:solidFill>
                <a:latin typeface="New York" charset="0"/>
              </a:rPr>
              <a:t>from its original form </a:t>
            </a:r>
            <a:r>
              <a:rPr lang="en-US" altLang="en-US" sz="3300" b="1" dirty="0">
                <a:solidFill>
                  <a:srgbClr val="000000"/>
                </a:solidFill>
                <a:latin typeface="New York" charset="0"/>
              </a:rPr>
              <a:t> (</a:t>
            </a:r>
            <a:endParaRPr lang="en-US" altLang="en-US" dirty="0"/>
          </a:p>
        </p:txBody>
      </p:sp>
      <p:sp>
        <p:nvSpPr>
          <p:cNvPr id="3107" name="Rectangle 35"/>
          <p:cNvSpPr>
            <a:spLocks noChangeArrowheads="1"/>
          </p:cNvSpPr>
          <p:nvPr/>
        </p:nvSpPr>
        <p:spPr bwMode="auto">
          <a:xfrm>
            <a:off x="7090083" y="3856748"/>
            <a:ext cx="129362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 dirty="0">
                <a:solidFill>
                  <a:srgbClr val="000000"/>
                </a:solidFill>
                <a:latin typeface="New York" charset="0"/>
              </a:rPr>
              <a:t>parent</a:t>
            </a:r>
            <a:endParaRPr lang="en-US" altLang="en-US" dirty="0"/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auto">
          <a:xfrm>
            <a:off x="8383707" y="3778667"/>
            <a:ext cx="7518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 dirty="0">
                <a:solidFill>
                  <a:srgbClr val="000000"/>
                </a:solidFill>
                <a:latin typeface="New York" charset="0"/>
              </a:rPr>
              <a:t>) by</a:t>
            </a:r>
            <a:endParaRPr lang="en-US" altLang="en-US" dirty="0"/>
          </a:p>
        </p:txBody>
      </p:sp>
      <p:sp>
        <p:nvSpPr>
          <p:cNvPr id="3110" name="Rectangle 38"/>
          <p:cNvSpPr>
            <a:spLocks noChangeArrowheads="1"/>
          </p:cNvSpPr>
          <p:nvPr/>
        </p:nvSpPr>
        <p:spPr bwMode="auto">
          <a:xfrm>
            <a:off x="3432175" y="4406901"/>
            <a:ext cx="35105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>
                <a:solidFill>
                  <a:srgbClr val="000000"/>
                </a:solidFill>
                <a:latin typeface="New York" charset="0"/>
              </a:rPr>
              <a:t> , </a:t>
            </a:r>
            <a:endParaRPr lang="en-US" altLang="en-US"/>
          </a:p>
        </p:txBody>
      </p:sp>
      <p:sp>
        <p:nvSpPr>
          <p:cNvPr id="3111" name="Rectangle 39"/>
          <p:cNvSpPr>
            <a:spLocks noChangeArrowheads="1"/>
          </p:cNvSpPr>
          <p:nvPr/>
        </p:nvSpPr>
        <p:spPr bwMode="auto">
          <a:xfrm>
            <a:off x="3829051" y="4406901"/>
            <a:ext cx="17889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>
                <a:solidFill>
                  <a:srgbClr val="000000"/>
                </a:solidFill>
                <a:latin typeface="New York" charset="0"/>
              </a:rPr>
              <a:t>pressure</a:t>
            </a:r>
            <a:endParaRPr lang="en-US" altLang="en-US"/>
          </a:p>
        </p:txBody>
      </p:sp>
      <p:sp>
        <p:nvSpPr>
          <p:cNvPr id="3112" name="Rectangle 40"/>
          <p:cNvSpPr>
            <a:spLocks noChangeArrowheads="1"/>
          </p:cNvSpPr>
          <p:nvPr/>
        </p:nvSpPr>
        <p:spPr bwMode="auto">
          <a:xfrm>
            <a:off x="5749925" y="4406901"/>
            <a:ext cx="11028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>
                <a:solidFill>
                  <a:srgbClr val="000000"/>
                </a:solidFill>
                <a:latin typeface="New York" charset="0"/>
              </a:rPr>
              <a:t>, and </a:t>
            </a:r>
            <a:endParaRPr lang="en-US" altLang="en-US"/>
          </a:p>
        </p:txBody>
      </p:sp>
      <p:sp>
        <p:nvSpPr>
          <p:cNvPr id="3113" name="Rectangle 41"/>
          <p:cNvSpPr>
            <a:spLocks noChangeArrowheads="1"/>
          </p:cNvSpPr>
          <p:nvPr/>
        </p:nvSpPr>
        <p:spPr bwMode="auto">
          <a:xfrm>
            <a:off x="6988175" y="4406901"/>
            <a:ext cx="24670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>
                <a:solidFill>
                  <a:srgbClr val="000000"/>
                </a:solidFill>
                <a:latin typeface="New York" charset="0"/>
              </a:rPr>
              <a:t>fluid activity</a:t>
            </a:r>
            <a:endParaRPr lang="en-US" altLang="en-US"/>
          </a:p>
        </p:txBody>
      </p:sp>
      <p:sp>
        <p:nvSpPr>
          <p:cNvPr id="3114" name="Rectangle 42"/>
          <p:cNvSpPr>
            <a:spLocks noChangeArrowheads="1"/>
          </p:cNvSpPr>
          <p:nvPr/>
        </p:nvSpPr>
        <p:spPr bwMode="auto">
          <a:xfrm>
            <a:off x="2462213" y="4960939"/>
            <a:ext cx="331180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 dirty="0">
                <a:solidFill>
                  <a:srgbClr val="000000"/>
                </a:solidFill>
                <a:latin typeface="New York" charset="0"/>
              </a:rPr>
              <a:t>into  a new rock </a:t>
            </a:r>
            <a:endParaRPr lang="en-US" altLang="en-US" dirty="0"/>
          </a:p>
        </p:txBody>
      </p:sp>
      <p:sp>
        <p:nvSpPr>
          <p:cNvPr id="3115" name="Rectangle 43"/>
          <p:cNvSpPr>
            <a:spLocks noChangeArrowheads="1"/>
          </p:cNvSpPr>
          <p:nvPr/>
        </p:nvSpPr>
        <p:spPr bwMode="auto">
          <a:xfrm>
            <a:off x="6266743" y="4954757"/>
            <a:ext cx="21400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 dirty="0" smtClean="0">
                <a:solidFill>
                  <a:srgbClr val="000000"/>
                </a:solidFill>
                <a:latin typeface="New York" charset="0"/>
              </a:rPr>
              <a:t>(Daughter)</a:t>
            </a:r>
            <a:endParaRPr lang="en-US" altLang="en-US" dirty="0"/>
          </a:p>
        </p:txBody>
      </p:sp>
      <p:sp>
        <p:nvSpPr>
          <p:cNvPr id="3117" name="Rectangle 45"/>
          <p:cNvSpPr>
            <a:spLocks noChangeArrowheads="1"/>
          </p:cNvSpPr>
          <p:nvPr/>
        </p:nvSpPr>
        <p:spPr bwMode="auto">
          <a:xfrm>
            <a:off x="-17463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18" name="Rectangle 46"/>
          <p:cNvSpPr>
            <a:spLocks noChangeArrowheads="1"/>
          </p:cNvSpPr>
          <p:nvPr/>
        </p:nvSpPr>
        <p:spPr bwMode="auto">
          <a:xfrm>
            <a:off x="2341563" y="3386138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3119" name="Rectangle 47"/>
          <p:cNvSpPr>
            <a:spLocks noChangeArrowheads="1"/>
          </p:cNvSpPr>
          <p:nvPr/>
        </p:nvSpPr>
        <p:spPr bwMode="auto">
          <a:xfrm>
            <a:off x="2444750" y="3413125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3124" name="Rectangle 52"/>
          <p:cNvSpPr>
            <a:spLocks noChangeArrowheads="1"/>
          </p:cNvSpPr>
          <p:nvPr/>
        </p:nvSpPr>
        <p:spPr bwMode="auto">
          <a:xfrm>
            <a:off x="2497139" y="4381501"/>
            <a:ext cx="8704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>
                <a:solidFill>
                  <a:srgbClr val="FF0000"/>
                </a:solidFill>
                <a:latin typeface="New York" charset="0"/>
              </a:rPr>
              <a:t>heat</a:t>
            </a:r>
            <a:endParaRPr lang="en-US" altLang="en-US"/>
          </a:p>
        </p:txBody>
      </p:sp>
      <p:sp>
        <p:nvSpPr>
          <p:cNvPr id="3125" name="Rectangle 53"/>
          <p:cNvSpPr>
            <a:spLocks noChangeArrowheads="1"/>
          </p:cNvSpPr>
          <p:nvPr/>
        </p:nvSpPr>
        <p:spPr bwMode="auto">
          <a:xfrm>
            <a:off x="3465513" y="4381501"/>
            <a:ext cx="2340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 dirty="0">
                <a:solidFill>
                  <a:srgbClr val="00FFFF"/>
                </a:solidFill>
                <a:latin typeface="New York" charset="0"/>
              </a:rPr>
              <a:t> </a:t>
            </a:r>
            <a:r>
              <a:rPr lang="en-US" altLang="en-US" sz="3300" b="1" dirty="0" smtClean="0">
                <a:solidFill>
                  <a:srgbClr val="00FFFF"/>
                </a:solidFill>
                <a:latin typeface="New York" charset="0"/>
              </a:rPr>
              <a:t> </a:t>
            </a:r>
            <a:endParaRPr lang="en-US" altLang="en-US" dirty="0"/>
          </a:p>
        </p:txBody>
      </p:sp>
      <p:sp>
        <p:nvSpPr>
          <p:cNvPr id="3127" name="Rectangle 55"/>
          <p:cNvSpPr>
            <a:spLocks noChangeArrowheads="1"/>
          </p:cNvSpPr>
          <p:nvPr/>
        </p:nvSpPr>
        <p:spPr bwMode="auto">
          <a:xfrm>
            <a:off x="5784850" y="4381501"/>
            <a:ext cx="11702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 dirty="0" smtClean="0">
                <a:solidFill>
                  <a:srgbClr val="00FFFF"/>
                </a:solidFill>
                <a:latin typeface="New York" charset="0"/>
              </a:rPr>
              <a:t> </a:t>
            </a:r>
            <a:endParaRPr lang="en-US" altLang="en-US" dirty="0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auto">
          <a:xfrm>
            <a:off x="-17463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auto">
          <a:xfrm>
            <a:off x="321972" y="28576"/>
            <a:ext cx="80565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Metamorphic Rocks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auto">
          <a:xfrm>
            <a:off x="-17463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36" name="Rectangle 64"/>
          <p:cNvSpPr>
            <a:spLocks noChangeArrowheads="1"/>
          </p:cNvSpPr>
          <p:nvPr/>
        </p:nvSpPr>
        <p:spPr bwMode="auto">
          <a:xfrm>
            <a:off x="-17463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2551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29649" y="10044"/>
            <a:ext cx="10868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Heat</a:t>
            </a:r>
            <a:endParaRPr lang="en-US" altLang="en-US" sz="3600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-357188" y="-635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-357188" y="-635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2181225" y="2181226"/>
            <a:ext cx="10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2433638" y="2717800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1063617" y="1612001"/>
            <a:ext cx="41934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700" b="1" dirty="0">
                <a:solidFill>
                  <a:srgbClr val="000000"/>
                </a:solidFill>
                <a:latin typeface="New York" charset="0"/>
              </a:rPr>
              <a:t>temperature of magma</a:t>
            </a:r>
            <a:endParaRPr lang="en-US" altLang="en-US" dirty="0"/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2433638" y="3201988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1002520" y="1927382"/>
            <a:ext cx="425116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700" b="1" dirty="0">
                <a:solidFill>
                  <a:srgbClr val="000000"/>
                </a:solidFill>
                <a:latin typeface="New York" charset="0"/>
              </a:rPr>
              <a:t>composition of magma</a:t>
            </a:r>
            <a:endParaRPr lang="en-US" altLang="en-US" dirty="0"/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-357188" y="-635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1970088" y="2149476"/>
            <a:ext cx="134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2222500" y="2149476"/>
            <a:ext cx="10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772724" y="1141652"/>
            <a:ext cx="17296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FF9103"/>
                </a:solidFill>
                <a:latin typeface="Comic Sans MS" panose="030F0702030302020204" pitchFamily="66" charset="0"/>
              </a:rPr>
              <a:t>Magma</a:t>
            </a:r>
            <a:endParaRPr lang="en-US" altLang="en-US" dirty="0"/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2474913" y="3170238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-357188" y="-635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2201863" y="3727451"/>
            <a:ext cx="10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2454275" y="4264025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4128" name="Rectangle 32"/>
          <p:cNvSpPr>
            <a:spLocks noChangeArrowheads="1"/>
          </p:cNvSpPr>
          <p:nvPr/>
        </p:nvSpPr>
        <p:spPr bwMode="auto">
          <a:xfrm>
            <a:off x="1002520" y="3041069"/>
            <a:ext cx="744434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700" b="1" dirty="0">
                <a:solidFill>
                  <a:srgbClr val="000000"/>
                </a:solidFill>
                <a:latin typeface="New York" charset="0"/>
              </a:rPr>
              <a:t>temperature increases with depth of burial</a:t>
            </a:r>
            <a:endParaRPr lang="en-US" altLang="en-US" dirty="0"/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2454275" y="4748213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1002520" y="3511035"/>
            <a:ext cx="704038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700" b="1">
                <a:solidFill>
                  <a:srgbClr val="000000"/>
                </a:solidFill>
                <a:latin typeface="New York" charset="0"/>
              </a:rPr>
              <a:t>core of Earth is warmer than outer crust</a:t>
            </a:r>
            <a:endParaRPr lang="en-US" altLang="en-US"/>
          </a:p>
        </p:txBody>
      </p:sp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-357188" y="-635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34" name="Rectangle 38"/>
          <p:cNvSpPr>
            <a:spLocks noChangeArrowheads="1"/>
          </p:cNvSpPr>
          <p:nvPr/>
        </p:nvSpPr>
        <p:spPr bwMode="auto">
          <a:xfrm>
            <a:off x="2243138" y="3695701"/>
            <a:ext cx="10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336169" y="2534361"/>
            <a:ext cx="4720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FF9103"/>
                </a:solidFill>
                <a:latin typeface="Comic Sans MS" panose="030F0702030302020204" pitchFamily="66" charset="0"/>
              </a:rPr>
              <a:t>Geothermal gradient</a:t>
            </a:r>
            <a:endParaRPr lang="en-US" altLang="en-US" dirty="0"/>
          </a:p>
        </p:txBody>
      </p:sp>
      <p:sp>
        <p:nvSpPr>
          <p:cNvPr id="4137" name="Rectangle 41"/>
          <p:cNvSpPr>
            <a:spLocks noChangeArrowheads="1"/>
          </p:cNvSpPr>
          <p:nvPr/>
        </p:nvSpPr>
        <p:spPr bwMode="auto">
          <a:xfrm>
            <a:off x="2495550" y="4232275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4140" name="Rectangle 44"/>
          <p:cNvSpPr>
            <a:spLocks noChangeArrowheads="1"/>
          </p:cNvSpPr>
          <p:nvPr/>
        </p:nvSpPr>
        <p:spPr bwMode="auto">
          <a:xfrm>
            <a:off x="2495550" y="4716463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-357188" y="-635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371692" y="657347"/>
            <a:ext cx="4195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000000"/>
                </a:solidFill>
                <a:latin typeface="New York" charset="0"/>
              </a:rPr>
              <a:t>Sources Include</a:t>
            </a:r>
            <a:r>
              <a:rPr lang="en-US" altLang="en-US" sz="3200" dirty="0">
                <a:solidFill>
                  <a:srgbClr val="000000"/>
                </a:solidFill>
                <a:latin typeface="New York" charset="0"/>
              </a:rPr>
              <a:t>.....</a:t>
            </a:r>
            <a:endParaRPr lang="en-US" altLang="en-US" dirty="0"/>
          </a:p>
        </p:txBody>
      </p:sp>
      <p:sp>
        <p:nvSpPr>
          <p:cNvPr id="4144" name="Rectangle 48"/>
          <p:cNvSpPr>
            <a:spLocks noChangeArrowheads="1"/>
          </p:cNvSpPr>
          <p:nvPr/>
        </p:nvSpPr>
        <p:spPr bwMode="auto">
          <a:xfrm>
            <a:off x="-357188" y="-635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46" name="Rectangle 50"/>
          <p:cNvSpPr>
            <a:spLocks noChangeArrowheads="1"/>
          </p:cNvSpPr>
          <p:nvPr/>
        </p:nvSpPr>
        <p:spPr bwMode="auto">
          <a:xfrm>
            <a:off x="-357188" y="-635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5417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758950" y="-254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85773" y="-62329"/>
            <a:ext cx="801501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Pressure vs Directed Pressure</a:t>
            </a:r>
            <a:endParaRPr lang="en-US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758950" y="-254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858963" y="561976"/>
            <a:ext cx="11221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066925" y="561976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163764" y="527051"/>
            <a:ext cx="166071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  <a:latin typeface="Comic Sans MS" panose="030F0702030302020204" pitchFamily="66" charset="0"/>
              </a:rPr>
              <a:t>Lithostatic</a:t>
            </a:r>
            <a:endParaRPr lang="en-US" altLang="en-US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171700" y="979488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2276475" y="1004888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2171700" y="1379538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2276475" y="1404938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371726" y="1404938"/>
            <a:ext cx="31899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 b="1" dirty="0">
                <a:solidFill>
                  <a:srgbClr val="000000"/>
                </a:solidFill>
                <a:latin typeface="New York" charset="0"/>
              </a:rPr>
              <a:t> uniform </a:t>
            </a:r>
            <a:r>
              <a:rPr lang="en-US" altLang="en-US" sz="2200" b="1" dirty="0" smtClean="0">
                <a:solidFill>
                  <a:srgbClr val="000000"/>
                </a:solidFill>
                <a:latin typeface="New York" charset="0"/>
              </a:rPr>
              <a:t>(non-directed</a:t>
            </a:r>
            <a:r>
              <a:rPr lang="en-US" altLang="en-US" sz="2200" b="1" dirty="0">
                <a:solidFill>
                  <a:srgbClr val="000000"/>
                </a:solidFill>
                <a:latin typeface="New York" charset="0"/>
              </a:rPr>
              <a:t>)</a:t>
            </a:r>
            <a:endParaRPr lang="en-US" altLang="en-US" dirty="0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171700" y="1779588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276475" y="1804988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371726" y="1804988"/>
            <a:ext cx="58285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 b="1">
                <a:solidFill>
                  <a:srgbClr val="000000"/>
                </a:solidFill>
                <a:latin typeface="New York" charset="0"/>
              </a:rPr>
              <a:t> equal intensity from all directions by rocks</a:t>
            </a:r>
            <a:endParaRPr lang="en-US" altLang="en-US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1758950" y="-254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1893888" y="534989"/>
            <a:ext cx="11221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2101850" y="534989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2206625" y="952500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311400" y="977900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2406651" y="977900"/>
            <a:ext cx="60657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 b="1" dirty="0">
                <a:solidFill>
                  <a:srgbClr val="00FFFF"/>
                </a:solidFill>
                <a:latin typeface="New York" charset="0"/>
              </a:rPr>
              <a:t>"</a:t>
            </a:r>
            <a:r>
              <a:rPr lang="en-US" altLang="en-US" sz="2200" b="1" dirty="0" err="1">
                <a:latin typeface="New York" charset="0"/>
              </a:rPr>
              <a:t>Lithos</a:t>
            </a:r>
            <a:r>
              <a:rPr lang="en-US" altLang="en-US" sz="2200" b="1" dirty="0">
                <a:latin typeface="New York" charset="0"/>
              </a:rPr>
              <a:t>"= rock, static= unchanged (pressure</a:t>
            </a:r>
            <a:r>
              <a:rPr lang="en-US" altLang="en-US" sz="2200" b="1" dirty="0">
                <a:solidFill>
                  <a:srgbClr val="00FFFF"/>
                </a:solidFill>
                <a:latin typeface="New York" charset="0"/>
              </a:rPr>
              <a:t>)</a:t>
            </a:r>
            <a:endParaRPr lang="en-US" altLang="en-US" dirty="0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2206625" y="1352550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311400" y="1377950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2206625" y="1754188"/>
            <a:ext cx="117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2311400" y="1779588"/>
            <a:ext cx="78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1758950" y="-25400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153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281239"/>
            <a:ext cx="43624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2281239"/>
            <a:ext cx="43370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4691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695700" y="3352800"/>
            <a:ext cx="3810000" cy="304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7" name="Freeform 3"/>
          <p:cNvSpPr>
            <a:spLocks/>
          </p:cNvSpPr>
          <p:nvPr/>
        </p:nvSpPr>
        <p:spPr bwMode="auto">
          <a:xfrm>
            <a:off x="7505700" y="2743200"/>
            <a:ext cx="914400" cy="3657600"/>
          </a:xfrm>
          <a:custGeom>
            <a:avLst/>
            <a:gdLst>
              <a:gd name="T0" fmla="*/ 0 w 576"/>
              <a:gd name="T1" fmla="*/ 2304 h 2304"/>
              <a:gd name="T2" fmla="*/ 576 w 576"/>
              <a:gd name="T3" fmla="*/ 1776 h 2304"/>
              <a:gd name="T4" fmla="*/ 576 w 576"/>
              <a:gd name="T5" fmla="*/ 0 h 2304"/>
              <a:gd name="T6" fmla="*/ 0 w 576"/>
              <a:gd name="T7" fmla="*/ 384 h 2304"/>
              <a:gd name="T8" fmla="*/ 0 w 576"/>
              <a:gd name="T9" fmla="*/ 2304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2304">
                <a:moveTo>
                  <a:pt x="0" y="2304"/>
                </a:moveTo>
                <a:lnTo>
                  <a:pt x="576" y="1776"/>
                </a:lnTo>
                <a:lnTo>
                  <a:pt x="576" y="0"/>
                </a:lnTo>
                <a:lnTo>
                  <a:pt x="0" y="384"/>
                </a:lnTo>
                <a:lnTo>
                  <a:pt x="0" y="230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8" name="Freeform 4"/>
          <p:cNvSpPr>
            <a:spLocks/>
          </p:cNvSpPr>
          <p:nvPr/>
        </p:nvSpPr>
        <p:spPr bwMode="auto">
          <a:xfrm>
            <a:off x="3695700" y="2743200"/>
            <a:ext cx="4724400" cy="609600"/>
          </a:xfrm>
          <a:custGeom>
            <a:avLst/>
            <a:gdLst>
              <a:gd name="T0" fmla="*/ 0 w 2976"/>
              <a:gd name="T1" fmla="*/ 384 h 384"/>
              <a:gd name="T2" fmla="*/ 624 w 2976"/>
              <a:gd name="T3" fmla="*/ 0 h 384"/>
              <a:gd name="T4" fmla="*/ 2976 w 2976"/>
              <a:gd name="T5" fmla="*/ 0 h 384"/>
              <a:gd name="T6" fmla="*/ 2400 w 2976"/>
              <a:gd name="T7" fmla="*/ 384 h 384"/>
              <a:gd name="T8" fmla="*/ 0 w 2976"/>
              <a:gd name="T9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6" h="384">
                <a:moveTo>
                  <a:pt x="0" y="384"/>
                </a:moveTo>
                <a:lnTo>
                  <a:pt x="624" y="0"/>
                </a:lnTo>
                <a:lnTo>
                  <a:pt x="2976" y="0"/>
                </a:lnTo>
                <a:lnTo>
                  <a:pt x="2400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2171700" y="3505200"/>
            <a:ext cx="1143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8801100" y="3505200"/>
            <a:ext cx="1219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2247900" y="4267200"/>
            <a:ext cx="1143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2247900" y="5029200"/>
            <a:ext cx="1143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247900" y="5791200"/>
            <a:ext cx="1143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8801100" y="4191000"/>
            <a:ext cx="1219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8801100" y="5029200"/>
            <a:ext cx="1219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>
            <a:off x="8801100" y="5791200"/>
            <a:ext cx="1219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1529" name="Group 25"/>
          <p:cNvGrpSpPr>
            <a:grpSpLocks/>
          </p:cNvGrpSpPr>
          <p:nvPr/>
        </p:nvGrpSpPr>
        <p:grpSpPr bwMode="auto">
          <a:xfrm>
            <a:off x="3886200" y="4876800"/>
            <a:ext cx="1828800" cy="990600"/>
            <a:chOff x="1752" y="2496"/>
            <a:chExt cx="1152" cy="624"/>
          </a:xfrm>
        </p:grpSpPr>
        <p:sp>
          <p:nvSpPr>
            <p:cNvPr id="21522" name="Line 18"/>
            <p:cNvSpPr>
              <a:spLocks noChangeShapeType="1"/>
            </p:cNvSpPr>
            <p:nvPr/>
          </p:nvSpPr>
          <p:spPr bwMode="auto">
            <a:xfrm>
              <a:off x="1752" y="2544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23" name="Line 19"/>
            <p:cNvSpPr>
              <a:spLocks noChangeShapeType="1"/>
            </p:cNvSpPr>
            <p:nvPr/>
          </p:nvSpPr>
          <p:spPr bwMode="auto">
            <a:xfrm>
              <a:off x="2904" y="2496"/>
              <a:ext cx="0" cy="6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24" name="Line 20"/>
            <p:cNvSpPr>
              <a:spLocks noChangeShapeType="1"/>
            </p:cNvSpPr>
            <p:nvPr/>
          </p:nvSpPr>
          <p:spPr bwMode="auto">
            <a:xfrm>
              <a:off x="2136" y="2496"/>
              <a:ext cx="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25" name="Line 21"/>
            <p:cNvSpPr>
              <a:spLocks noChangeShapeType="1"/>
            </p:cNvSpPr>
            <p:nvPr/>
          </p:nvSpPr>
          <p:spPr bwMode="auto">
            <a:xfrm>
              <a:off x="2472" y="2496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1905000" y="304801"/>
            <a:ext cx="8382000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chemeClr val="bg1"/>
                </a:solidFill>
                <a:latin typeface="Comic Sans MS" panose="030F0702030302020204" pitchFamily="66" charset="0"/>
              </a:rPr>
              <a:t>Directed Pressure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chemeClr val="bg1"/>
                </a:solidFill>
                <a:latin typeface="Comic Sans MS" panose="030F0702030302020204" pitchFamily="66" charset="0"/>
              </a:rPr>
              <a:t>one direction of squeezing is much stronger than the others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chemeClr val="bg1"/>
                </a:solidFill>
                <a:latin typeface="Comic Sans MS" panose="030F0702030302020204" pitchFamily="66" charset="0"/>
              </a:rPr>
              <a:t>Minerals align themselves to reduce stress.</a:t>
            </a:r>
          </a:p>
        </p:txBody>
      </p:sp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4724400" y="5257800"/>
            <a:ext cx="1828800" cy="990600"/>
            <a:chOff x="1752" y="2496"/>
            <a:chExt cx="1152" cy="624"/>
          </a:xfrm>
        </p:grpSpPr>
        <p:sp>
          <p:nvSpPr>
            <p:cNvPr id="21531" name="Line 27"/>
            <p:cNvSpPr>
              <a:spLocks noChangeShapeType="1"/>
            </p:cNvSpPr>
            <p:nvPr/>
          </p:nvSpPr>
          <p:spPr bwMode="auto">
            <a:xfrm>
              <a:off x="1752" y="2544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32" name="Line 28"/>
            <p:cNvSpPr>
              <a:spLocks noChangeShapeType="1"/>
            </p:cNvSpPr>
            <p:nvPr/>
          </p:nvSpPr>
          <p:spPr bwMode="auto">
            <a:xfrm>
              <a:off x="2904" y="2496"/>
              <a:ext cx="0" cy="6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33" name="Line 29"/>
            <p:cNvSpPr>
              <a:spLocks noChangeShapeType="1"/>
            </p:cNvSpPr>
            <p:nvPr/>
          </p:nvSpPr>
          <p:spPr bwMode="auto">
            <a:xfrm>
              <a:off x="2136" y="2496"/>
              <a:ext cx="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34" name="Line 30"/>
            <p:cNvSpPr>
              <a:spLocks noChangeShapeType="1"/>
            </p:cNvSpPr>
            <p:nvPr/>
          </p:nvSpPr>
          <p:spPr bwMode="auto">
            <a:xfrm>
              <a:off x="2472" y="2496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1535" name="Group 31"/>
          <p:cNvGrpSpPr>
            <a:grpSpLocks/>
          </p:cNvGrpSpPr>
          <p:nvPr/>
        </p:nvGrpSpPr>
        <p:grpSpPr bwMode="auto">
          <a:xfrm>
            <a:off x="5562600" y="3581400"/>
            <a:ext cx="1828800" cy="990600"/>
            <a:chOff x="1752" y="2496"/>
            <a:chExt cx="1152" cy="624"/>
          </a:xfrm>
        </p:grpSpPr>
        <p:sp>
          <p:nvSpPr>
            <p:cNvPr id="21536" name="Line 32"/>
            <p:cNvSpPr>
              <a:spLocks noChangeShapeType="1"/>
            </p:cNvSpPr>
            <p:nvPr/>
          </p:nvSpPr>
          <p:spPr bwMode="auto">
            <a:xfrm>
              <a:off x="1752" y="2544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37" name="Line 33"/>
            <p:cNvSpPr>
              <a:spLocks noChangeShapeType="1"/>
            </p:cNvSpPr>
            <p:nvPr/>
          </p:nvSpPr>
          <p:spPr bwMode="auto">
            <a:xfrm>
              <a:off x="2904" y="2496"/>
              <a:ext cx="0" cy="6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38" name="Line 34"/>
            <p:cNvSpPr>
              <a:spLocks noChangeShapeType="1"/>
            </p:cNvSpPr>
            <p:nvPr/>
          </p:nvSpPr>
          <p:spPr bwMode="auto">
            <a:xfrm>
              <a:off x="2136" y="2496"/>
              <a:ext cx="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39" name="Line 35"/>
            <p:cNvSpPr>
              <a:spLocks noChangeShapeType="1"/>
            </p:cNvSpPr>
            <p:nvPr/>
          </p:nvSpPr>
          <p:spPr bwMode="auto">
            <a:xfrm>
              <a:off x="2472" y="2496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1540" name="Group 36"/>
          <p:cNvGrpSpPr>
            <a:grpSpLocks/>
          </p:cNvGrpSpPr>
          <p:nvPr/>
        </p:nvGrpSpPr>
        <p:grpSpPr bwMode="auto">
          <a:xfrm>
            <a:off x="5562600" y="4648200"/>
            <a:ext cx="1828800" cy="990600"/>
            <a:chOff x="1752" y="2496"/>
            <a:chExt cx="1152" cy="624"/>
          </a:xfrm>
        </p:grpSpPr>
        <p:sp>
          <p:nvSpPr>
            <p:cNvPr id="21541" name="Line 37"/>
            <p:cNvSpPr>
              <a:spLocks noChangeShapeType="1"/>
            </p:cNvSpPr>
            <p:nvPr/>
          </p:nvSpPr>
          <p:spPr bwMode="auto">
            <a:xfrm>
              <a:off x="1752" y="2544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42" name="Line 38"/>
            <p:cNvSpPr>
              <a:spLocks noChangeShapeType="1"/>
            </p:cNvSpPr>
            <p:nvPr/>
          </p:nvSpPr>
          <p:spPr bwMode="auto">
            <a:xfrm>
              <a:off x="2904" y="2496"/>
              <a:ext cx="0" cy="6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43" name="Line 39"/>
            <p:cNvSpPr>
              <a:spLocks noChangeShapeType="1"/>
            </p:cNvSpPr>
            <p:nvPr/>
          </p:nvSpPr>
          <p:spPr bwMode="auto">
            <a:xfrm>
              <a:off x="2136" y="2496"/>
              <a:ext cx="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44" name="Line 40"/>
            <p:cNvSpPr>
              <a:spLocks noChangeShapeType="1"/>
            </p:cNvSpPr>
            <p:nvPr/>
          </p:nvSpPr>
          <p:spPr bwMode="auto">
            <a:xfrm>
              <a:off x="2472" y="2496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1545" name="Group 41"/>
          <p:cNvGrpSpPr>
            <a:grpSpLocks/>
          </p:cNvGrpSpPr>
          <p:nvPr/>
        </p:nvGrpSpPr>
        <p:grpSpPr bwMode="auto">
          <a:xfrm>
            <a:off x="3886200" y="3429000"/>
            <a:ext cx="1828800" cy="990600"/>
            <a:chOff x="1752" y="2496"/>
            <a:chExt cx="1152" cy="624"/>
          </a:xfrm>
        </p:grpSpPr>
        <p:sp>
          <p:nvSpPr>
            <p:cNvPr id="21546" name="Line 42"/>
            <p:cNvSpPr>
              <a:spLocks noChangeShapeType="1"/>
            </p:cNvSpPr>
            <p:nvPr/>
          </p:nvSpPr>
          <p:spPr bwMode="auto">
            <a:xfrm>
              <a:off x="1752" y="2544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47" name="Line 43"/>
            <p:cNvSpPr>
              <a:spLocks noChangeShapeType="1"/>
            </p:cNvSpPr>
            <p:nvPr/>
          </p:nvSpPr>
          <p:spPr bwMode="auto">
            <a:xfrm>
              <a:off x="2904" y="2496"/>
              <a:ext cx="0" cy="6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48" name="Line 44"/>
            <p:cNvSpPr>
              <a:spLocks noChangeShapeType="1"/>
            </p:cNvSpPr>
            <p:nvPr/>
          </p:nvSpPr>
          <p:spPr bwMode="auto">
            <a:xfrm>
              <a:off x="2136" y="2496"/>
              <a:ext cx="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49" name="Line 45"/>
            <p:cNvSpPr>
              <a:spLocks noChangeShapeType="1"/>
            </p:cNvSpPr>
            <p:nvPr/>
          </p:nvSpPr>
          <p:spPr bwMode="auto">
            <a:xfrm>
              <a:off x="2472" y="2496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1550" name="Group 46"/>
          <p:cNvGrpSpPr>
            <a:grpSpLocks/>
          </p:cNvGrpSpPr>
          <p:nvPr/>
        </p:nvGrpSpPr>
        <p:grpSpPr bwMode="auto">
          <a:xfrm>
            <a:off x="4267200" y="4191000"/>
            <a:ext cx="1828800" cy="990600"/>
            <a:chOff x="1752" y="2496"/>
            <a:chExt cx="1152" cy="624"/>
          </a:xfrm>
        </p:grpSpPr>
        <p:sp>
          <p:nvSpPr>
            <p:cNvPr id="21551" name="Line 47"/>
            <p:cNvSpPr>
              <a:spLocks noChangeShapeType="1"/>
            </p:cNvSpPr>
            <p:nvPr/>
          </p:nvSpPr>
          <p:spPr bwMode="auto">
            <a:xfrm>
              <a:off x="1752" y="2544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52" name="Line 48"/>
            <p:cNvSpPr>
              <a:spLocks noChangeShapeType="1"/>
            </p:cNvSpPr>
            <p:nvPr/>
          </p:nvSpPr>
          <p:spPr bwMode="auto">
            <a:xfrm>
              <a:off x="2904" y="2496"/>
              <a:ext cx="0" cy="6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53" name="Line 49"/>
            <p:cNvSpPr>
              <a:spLocks noChangeShapeType="1"/>
            </p:cNvSpPr>
            <p:nvPr/>
          </p:nvSpPr>
          <p:spPr bwMode="auto">
            <a:xfrm>
              <a:off x="2136" y="2496"/>
              <a:ext cx="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54" name="Line 50"/>
            <p:cNvSpPr>
              <a:spLocks noChangeShapeType="1"/>
            </p:cNvSpPr>
            <p:nvPr/>
          </p:nvSpPr>
          <p:spPr bwMode="auto">
            <a:xfrm>
              <a:off x="2472" y="2496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636698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2379" y="110224"/>
            <a:ext cx="52920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Metamorphism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-600075" y="-361950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-600075" y="-361950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922463" y="1370014"/>
            <a:ext cx="134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170113" y="1370014"/>
            <a:ext cx="10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284414" y="1328739"/>
            <a:ext cx="1580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000000"/>
                </a:solidFill>
                <a:latin typeface="Comic Sans MS" panose="030F0702030302020204" pitchFamily="66" charset="0"/>
              </a:rPr>
              <a:t>Contact </a:t>
            </a:r>
            <a:endParaRPr lang="en-US" altLang="en-US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2293938" y="1868488"/>
            <a:ext cx="1442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419350" y="1898650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2532063" y="1898650"/>
            <a:ext cx="440505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>
                <a:solidFill>
                  <a:srgbClr val="000000"/>
                </a:solidFill>
                <a:latin typeface="New York" charset="0"/>
              </a:rPr>
              <a:t>caused by igneous activity</a:t>
            </a:r>
            <a:endParaRPr lang="en-US" altLang="en-US"/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1922463" y="2768601"/>
            <a:ext cx="134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2170113" y="2768601"/>
            <a:ext cx="10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2284413" y="2727326"/>
            <a:ext cx="15084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000000"/>
                </a:solidFill>
                <a:latin typeface="Comic Sans MS" panose="030F0702030302020204" pitchFamily="66" charset="0"/>
              </a:rPr>
              <a:t>Dynamic</a:t>
            </a:r>
            <a:endParaRPr lang="en-US" altLang="en-US"/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2293938" y="3265488"/>
            <a:ext cx="1442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419350" y="3295650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2532063" y="3295650"/>
            <a:ext cx="176971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 dirty="0" err="1" smtClean="0">
                <a:solidFill>
                  <a:srgbClr val="000000"/>
                </a:solidFill>
                <a:latin typeface="New York" charset="0"/>
              </a:rPr>
              <a:t>cataclastic</a:t>
            </a:r>
            <a:endParaRPr lang="en-US" altLang="en-US" dirty="0"/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2293938" y="3741738"/>
            <a:ext cx="1442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2419350" y="3771900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2532064" y="3771900"/>
            <a:ext cx="696344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>
                <a:solidFill>
                  <a:srgbClr val="000000"/>
                </a:solidFill>
                <a:latin typeface="New York" charset="0"/>
              </a:rPr>
              <a:t>associated with faults &amp; earthquake zones</a:t>
            </a:r>
            <a:endParaRPr lang="en-US" altLang="en-US"/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1922463" y="4641851"/>
            <a:ext cx="134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2170113" y="4641851"/>
            <a:ext cx="10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6169" name="Rectangle 25"/>
          <p:cNvSpPr>
            <a:spLocks noChangeArrowheads="1"/>
          </p:cNvSpPr>
          <p:nvPr/>
        </p:nvSpPr>
        <p:spPr bwMode="auto">
          <a:xfrm>
            <a:off x="2293938" y="5138738"/>
            <a:ext cx="1442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6170" name="Rectangle 26"/>
          <p:cNvSpPr>
            <a:spLocks noChangeArrowheads="1"/>
          </p:cNvSpPr>
          <p:nvPr/>
        </p:nvSpPr>
        <p:spPr bwMode="auto">
          <a:xfrm>
            <a:off x="2419350" y="5168900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6171" name="Rectangle 27"/>
          <p:cNvSpPr>
            <a:spLocks noChangeArrowheads="1"/>
          </p:cNvSpPr>
          <p:nvPr/>
        </p:nvSpPr>
        <p:spPr bwMode="auto">
          <a:xfrm>
            <a:off x="2532063" y="5168900"/>
            <a:ext cx="552074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>
                <a:solidFill>
                  <a:srgbClr val="000000"/>
                </a:solidFill>
                <a:latin typeface="New York" charset="0"/>
              </a:rPr>
              <a:t>caused by tremendous pressures</a:t>
            </a:r>
            <a:endParaRPr lang="en-US" altLang="en-US"/>
          </a:p>
        </p:txBody>
      </p:sp>
      <p:sp>
        <p:nvSpPr>
          <p:cNvPr id="6173" name="Rectangle 29"/>
          <p:cNvSpPr>
            <a:spLocks noChangeArrowheads="1"/>
          </p:cNvSpPr>
          <p:nvPr/>
        </p:nvSpPr>
        <p:spPr bwMode="auto">
          <a:xfrm>
            <a:off x="-600075" y="-361950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74" name="Rectangle 30"/>
          <p:cNvSpPr>
            <a:spLocks noChangeArrowheads="1"/>
          </p:cNvSpPr>
          <p:nvPr/>
        </p:nvSpPr>
        <p:spPr bwMode="auto">
          <a:xfrm>
            <a:off x="1963738" y="1339851"/>
            <a:ext cx="134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2211388" y="1339851"/>
            <a:ext cx="10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2335213" y="1836738"/>
            <a:ext cx="1442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6178" name="Rectangle 34"/>
          <p:cNvSpPr>
            <a:spLocks noChangeArrowheads="1"/>
          </p:cNvSpPr>
          <p:nvPr/>
        </p:nvSpPr>
        <p:spPr bwMode="auto">
          <a:xfrm>
            <a:off x="2460625" y="1866900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1963738" y="2736851"/>
            <a:ext cx="134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6181" name="Rectangle 37"/>
          <p:cNvSpPr>
            <a:spLocks noChangeArrowheads="1"/>
          </p:cNvSpPr>
          <p:nvPr/>
        </p:nvSpPr>
        <p:spPr bwMode="auto">
          <a:xfrm>
            <a:off x="2211388" y="2736851"/>
            <a:ext cx="10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6183" name="Rectangle 39"/>
          <p:cNvSpPr>
            <a:spLocks noChangeArrowheads="1"/>
          </p:cNvSpPr>
          <p:nvPr/>
        </p:nvSpPr>
        <p:spPr bwMode="auto">
          <a:xfrm>
            <a:off x="2335213" y="3233738"/>
            <a:ext cx="1442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6184" name="Rectangle 40"/>
          <p:cNvSpPr>
            <a:spLocks noChangeArrowheads="1"/>
          </p:cNvSpPr>
          <p:nvPr/>
        </p:nvSpPr>
        <p:spPr bwMode="auto">
          <a:xfrm>
            <a:off x="2460625" y="3263900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6186" name="Rectangle 42"/>
          <p:cNvSpPr>
            <a:spLocks noChangeArrowheads="1"/>
          </p:cNvSpPr>
          <p:nvPr/>
        </p:nvSpPr>
        <p:spPr bwMode="auto">
          <a:xfrm>
            <a:off x="2335213" y="3709988"/>
            <a:ext cx="1442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6187" name="Rectangle 43"/>
          <p:cNvSpPr>
            <a:spLocks noChangeArrowheads="1"/>
          </p:cNvSpPr>
          <p:nvPr/>
        </p:nvSpPr>
        <p:spPr bwMode="auto">
          <a:xfrm>
            <a:off x="2460625" y="3740150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6189" name="Rectangle 45"/>
          <p:cNvSpPr>
            <a:spLocks noChangeArrowheads="1"/>
          </p:cNvSpPr>
          <p:nvPr/>
        </p:nvSpPr>
        <p:spPr bwMode="auto">
          <a:xfrm>
            <a:off x="1963738" y="4610101"/>
            <a:ext cx="134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6190" name="Rectangle 46"/>
          <p:cNvSpPr>
            <a:spLocks noChangeArrowheads="1"/>
          </p:cNvSpPr>
          <p:nvPr/>
        </p:nvSpPr>
        <p:spPr bwMode="auto">
          <a:xfrm>
            <a:off x="2211388" y="4610101"/>
            <a:ext cx="10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6191" name="Rectangle 47"/>
          <p:cNvSpPr>
            <a:spLocks noChangeArrowheads="1"/>
          </p:cNvSpPr>
          <p:nvPr/>
        </p:nvSpPr>
        <p:spPr bwMode="auto">
          <a:xfrm>
            <a:off x="2325688" y="4568826"/>
            <a:ext cx="14956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FF9103"/>
                </a:solidFill>
                <a:latin typeface="Comic Sans MS" panose="030F0702030302020204" pitchFamily="66" charset="0"/>
              </a:rPr>
              <a:t>Regional</a:t>
            </a:r>
            <a:endParaRPr lang="en-US" altLang="en-US"/>
          </a:p>
        </p:txBody>
      </p:sp>
      <p:sp>
        <p:nvSpPr>
          <p:cNvPr id="6192" name="Rectangle 48"/>
          <p:cNvSpPr>
            <a:spLocks noChangeArrowheads="1"/>
          </p:cNvSpPr>
          <p:nvPr/>
        </p:nvSpPr>
        <p:spPr bwMode="auto">
          <a:xfrm>
            <a:off x="2335213" y="5108575"/>
            <a:ext cx="1442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6193" name="Rectangle 49"/>
          <p:cNvSpPr>
            <a:spLocks noChangeArrowheads="1"/>
          </p:cNvSpPr>
          <p:nvPr/>
        </p:nvSpPr>
        <p:spPr bwMode="auto">
          <a:xfrm>
            <a:off x="2460625" y="5138738"/>
            <a:ext cx="961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6195" name="Rectangle 51"/>
          <p:cNvSpPr>
            <a:spLocks noChangeArrowheads="1"/>
          </p:cNvSpPr>
          <p:nvPr/>
        </p:nvSpPr>
        <p:spPr bwMode="auto">
          <a:xfrm>
            <a:off x="2522539" y="5583238"/>
            <a:ext cx="61940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 dirty="0">
                <a:latin typeface="New York" charset="0"/>
              </a:rPr>
              <a:t>associated with tectonic plate activity</a:t>
            </a:r>
            <a:endParaRPr lang="en-US" altLang="en-US" dirty="0"/>
          </a:p>
        </p:txBody>
      </p:sp>
      <p:sp>
        <p:nvSpPr>
          <p:cNvPr id="6196" name="Rectangle 52"/>
          <p:cNvSpPr>
            <a:spLocks noChangeArrowheads="1"/>
          </p:cNvSpPr>
          <p:nvPr/>
        </p:nvSpPr>
        <p:spPr bwMode="auto">
          <a:xfrm>
            <a:off x="-600075" y="-361950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110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26668" y="93932"/>
            <a:ext cx="5278689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Metamorphism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06564" y="190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706564" y="190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893888" y="1160464"/>
            <a:ext cx="125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125663" y="1160464"/>
            <a:ext cx="99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2232025" y="1120776"/>
            <a:ext cx="3218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  <a:latin typeface="Comic Sans MS" panose="030F0702030302020204" pitchFamily="66" charset="0"/>
              </a:rPr>
              <a:t>Igneous Intrusions</a:t>
            </a:r>
            <a:endParaRPr lang="en-US" alt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2241550" y="1622426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2355850" y="1651001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2462214" y="1651001"/>
            <a:ext cx="518731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  <a:latin typeface="New York" charset="0"/>
              </a:rPr>
              <a:t>size and type of magma important</a:t>
            </a:r>
            <a:endParaRPr lang="en-US" altLang="en-US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2587625" y="2065338"/>
            <a:ext cx="14266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2703513" y="2065338"/>
            <a:ext cx="366286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 b="1">
                <a:solidFill>
                  <a:srgbClr val="000000"/>
                </a:solidFill>
                <a:latin typeface="New York" charset="0"/>
              </a:rPr>
              <a:t> mafic magma hotter than felsic</a:t>
            </a:r>
            <a:endParaRPr lang="en-US" altLang="en-US"/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2241550" y="2374901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2355850" y="2403476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2462213" y="2403476"/>
            <a:ext cx="520334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  <a:latin typeface="New York" charset="0"/>
              </a:rPr>
              <a:t>heat decreases away from magma</a:t>
            </a:r>
            <a:endParaRPr lang="en-US" altLang="en-US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2587625" y="2816225"/>
            <a:ext cx="14266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2703514" y="2816225"/>
            <a:ext cx="524983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 b="1">
                <a:solidFill>
                  <a:srgbClr val="000000"/>
                </a:solidFill>
                <a:latin typeface="New York" charset="0"/>
              </a:rPr>
              <a:t> forms a zone of altered country rocks called </a:t>
            </a:r>
            <a:endParaRPr lang="en-US" altLang="en-US"/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8483600" y="2816225"/>
            <a:ext cx="104515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 b="1">
                <a:solidFill>
                  <a:srgbClr val="000000"/>
                </a:solidFill>
                <a:latin typeface="New York" charset="0"/>
              </a:rPr>
              <a:t>Aureoles</a:t>
            </a:r>
            <a:endParaRPr lang="en-US" altLang="en-US"/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1706564" y="190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1931988" y="1131889"/>
            <a:ext cx="125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2163763" y="1131889"/>
            <a:ext cx="99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2279650" y="1593851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2395538" y="1622426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2625725" y="2036763"/>
            <a:ext cx="14266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7198" name="Rectangle 30"/>
          <p:cNvSpPr>
            <a:spLocks noChangeArrowheads="1"/>
          </p:cNvSpPr>
          <p:nvPr/>
        </p:nvSpPr>
        <p:spPr bwMode="auto">
          <a:xfrm>
            <a:off x="2279650" y="2346326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7199" name="Rectangle 31"/>
          <p:cNvSpPr>
            <a:spLocks noChangeArrowheads="1"/>
          </p:cNvSpPr>
          <p:nvPr/>
        </p:nvSpPr>
        <p:spPr bwMode="auto">
          <a:xfrm>
            <a:off x="2395538" y="2374901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2625725" y="2787650"/>
            <a:ext cx="14266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7204" name="Rectangle 36"/>
          <p:cNvSpPr>
            <a:spLocks noChangeArrowheads="1"/>
          </p:cNvSpPr>
          <p:nvPr/>
        </p:nvSpPr>
        <p:spPr bwMode="auto">
          <a:xfrm>
            <a:off x="1706564" y="190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1053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23813"/>
            <a:ext cx="5133975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6" y="3316288"/>
            <a:ext cx="4930775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6501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544638" y="30163"/>
            <a:ext cx="4906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000000"/>
                </a:solidFill>
                <a:latin typeface="Comic Sans MS" panose="030F0702030302020204" pitchFamily="66" charset="0"/>
              </a:rPr>
              <a:t>Dynamic Metamorphism</a:t>
            </a:r>
            <a:endParaRPr lang="en-US" alt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541464" y="114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581150" y="4763"/>
            <a:ext cx="4906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FFFF00"/>
                </a:solidFill>
                <a:latin typeface="Comic Sans MS" panose="030F0702030302020204" pitchFamily="66" charset="0"/>
              </a:rPr>
              <a:t>Dynamic Metamorphism</a:t>
            </a:r>
            <a:endParaRPr lang="en-US" altLang="en-U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541464" y="114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970088" y="639763"/>
            <a:ext cx="117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182813" y="639763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279651" y="604838"/>
            <a:ext cx="4911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Comic Sans MS" panose="030F0702030302020204" pitchFamily="66" charset="0"/>
              </a:rPr>
              <a:t>aka Cataclastic Metamorphism</a:t>
            </a:r>
            <a:endParaRPr lang="en-US" altLang="en-US"/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970088" y="1100138"/>
            <a:ext cx="117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2182813" y="1100138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2279650" y="1065213"/>
            <a:ext cx="4514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Comic Sans MS" panose="030F0702030302020204" pitchFamily="66" charset="0"/>
              </a:rPr>
              <a:t>associated with Fault Zones</a:t>
            </a:r>
            <a:endParaRPr lang="en-US" altLang="en-US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289175" y="1525589"/>
            <a:ext cx="12343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2393950" y="1552576"/>
            <a:ext cx="8175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2492375" y="1552576"/>
            <a:ext cx="55512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 b="1">
                <a:solidFill>
                  <a:srgbClr val="000000"/>
                </a:solidFill>
                <a:latin typeface="New York" charset="0"/>
              </a:rPr>
              <a:t>Places where the Earth's crust ruptured</a:t>
            </a:r>
            <a:endParaRPr lang="en-US" altLang="en-US"/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2289175" y="1931989"/>
            <a:ext cx="12343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2393950" y="1958976"/>
            <a:ext cx="8175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2492375" y="1958976"/>
            <a:ext cx="225702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 b="1">
                <a:solidFill>
                  <a:srgbClr val="000000"/>
                </a:solidFill>
                <a:latin typeface="New York" charset="0"/>
              </a:rPr>
              <a:t>Rock pulverized</a:t>
            </a:r>
            <a:endParaRPr lang="en-US" altLang="en-US"/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2606675" y="2338388"/>
            <a:ext cx="1266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2713038" y="2338388"/>
            <a:ext cx="53636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 b="1">
                <a:solidFill>
                  <a:srgbClr val="000000"/>
                </a:solidFill>
                <a:latin typeface="New York" charset="0"/>
              </a:rPr>
              <a:t>  heat and pressure come from movement along the</a:t>
            </a:r>
            <a:endParaRPr lang="en-US" altLang="en-US"/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2765425" y="2620963"/>
            <a:ext cx="5209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 b="1">
                <a:solidFill>
                  <a:srgbClr val="000000"/>
                </a:solidFill>
                <a:latin typeface="New York" charset="0"/>
              </a:rPr>
              <a:t>Fault</a:t>
            </a:r>
            <a:endParaRPr lang="en-US" altLang="en-US"/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1970088" y="2940050"/>
            <a:ext cx="117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2182813" y="2940050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9240" name="Rectangle 24"/>
          <p:cNvSpPr>
            <a:spLocks noChangeArrowheads="1"/>
          </p:cNvSpPr>
          <p:nvPr/>
        </p:nvSpPr>
        <p:spPr bwMode="auto">
          <a:xfrm>
            <a:off x="2279651" y="2905125"/>
            <a:ext cx="4719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Comic Sans MS" panose="030F0702030302020204" pitchFamily="66" charset="0"/>
              </a:rPr>
              <a:t>resultant rock is known as a </a:t>
            </a:r>
            <a:endParaRPr lang="en-US" altLang="en-US"/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7056438" y="2846388"/>
            <a:ext cx="13561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 i="1">
                <a:solidFill>
                  <a:srgbClr val="000000"/>
                </a:solidFill>
                <a:latin typeface="Comic Sans MS" panose="030F0702030302020204" pitchFamily="66" charset="0"/>
              </a:rPr>
              <a:t>Mylonite</a:t>
            </a:r>
            <a:endParaRPr lang="en-US" altLang="en-US"/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8356600" y="2846388"/>
            <a:ext cx="1442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en-US" altLang="en-US"/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>
            <a:off x="1541464" y="114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2005013" y="612775"/>
            <a:ext cx="117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2217738" y="612775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2314576" y="577850"/>
            <a:ext cx="4911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 i="1">
                <a:solidFill>
                  <a:srgbClr val="FF9103"/>
                </a:solidFill>
                <a:latin typeface="Comic Sans MS" panose="030F0702030302020204" pitchFamily="66" charset="0"/>
              </a:rPr>
              <a:t>aka Cataclastic</a:t>
            </a:r>
            <a:r>
              <a:rPr lang="en-US" altLang="en-US" sz="2600" b="1">
                <a:solidFill>
                  <a:srgbClr val="FF9103"/>
                </a:solidFill>
                <a:latin typeface="Comic Sans MS" panose="030F0702030302020204" pitchFamily="66" charset="0"/>
              </a:rPr>
              <a:t> Metamorphism</a:t>
            </a:r>
            <a:endParaRPr lang="en-US" altLang="en-US"/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2005013" y="1073150"/>
            <a:ext cx="117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2217738" y="1073150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9249" name="Rectangle 33"/>
          <p:cNvSpPr>
            <a:spLocks noChangeArrowheads="1"/>
          </p:cNvSpPr>
          <p:nvPr/>
        </p:nvSpPr>
        <p:spPr bwMode="auto">
          <a:xfrm>
            <a:off x="2314575" y="1038225"/>
            <a:ext cx="4514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FF9103"/>
                </a:solidFill>
                <a:latin typeface="Comic Sans MS" panose="030F0702030302020204" pitchFamily="66" charset="0"/>
              </a:rPr>
              <a:t>associated with Fault Zones</a:t>
            </a:r>
            <a:endParaRPr lang="en-US" altLang="en-US"/>
          </a:p>
        </p:txBody>
      </p:sp>
      <p:sp>
        <p:nvSpPr>
          <p:cNvPr id="9250" name="Rectangle 34"/>
          <p:cNvSpPr>
            <a:spLocks noChangeArrowheads="1"/>
          </p:cNvSpPr>
          <p:nvPr/>
        </p:nvSpPr>
        <p:spPr bwMode="auto">
          <a:xfrm>
            <a:off x="2324100" y="1498601"/>
            <a:ext cx="12343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9251" name="Rectangle 35"/>
          <p:cNvSpPr>
            <a:spLocks noChangeArrowheads="1"/>
          </p:cNvSpPr>
          <p:nvPr/>
        </p:nvSpPr>
        <p:spPr bwMode="auto">
          <a:xfrm>
            <a:off x="2430463" y="1525589"/>
            <a:ext cx="8175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9252" name="Rectangle 36"/>
          <p:cNvSpPr>
            <a:spLocks noChangeArrowheads="1"/>
          </p:cNvSpPr>
          <p:nvPr/>
        </p:nvSpPr>
        <p:spPr bwMode="auto">
          <a:xfrm>
            <a:off x="2527300" y="1525589"/>
            <a:ext cx="55512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 b="1">
                <a:solidFill>
                  <a:srgbClr val="00FFFF"/>
                </a:solidFill>
                <a:latin typeface="New York" charset="0"/>
              </a:rPr>
              <a:t>Places where the Earth's crust ruptured</a:t>
            </a:r>
            <a:endParaRPr lang="en-US" altLang="en-US"/>
          </a:p>
        </p:txBody>
      </p:sp>
      <p:sp>
        <p:nvSpPr>
          <p:cNvPr id="9253" name="Rectangle 37"/>
          <p:cNvSpPr>
            <a:spLocks noChangeArrowheads="1"/>
          </p:cNvSpPr>
          <p:nvPr/>
        </p:nvSpPr>
        <p:spPr bwMode="auto">
          <a:xfrm>
            <a:off x="2324100" y="1905001"/>
            <a:ext cx="12343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9254" name="Rectangle 38"/>
          <p:cNvSpPr>
            <a:spLocks noChangeArrowheads="1"/>
          </p:cNvSpPr>
          <p:nvPr/>
        </p:nvSpPr>
        <p:spPr bwMode="auto">
          <a:xfrm>
            <a:off x="2430463" y="1931989"/>
            <a:ext cx="8175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9255" name="Rectangle 39"/>
          <p:cNvSpPr>
            <a:spLocks noChangeArrowheads="1"/>
          </p:cNvSpPr>
          <p:nvPr/>
        </p:nvSpPr>
        <p:spPr bwMode="auto">
          <a:xfrm>
            <a:off x="2527300" y="1931989"/>
            <a:ext cx="225702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300" b="1">
                <a:solidFill>
                  <a:srgbClr val="00FFFF"/>
                </a:solidFill>
                <a:latin typeface="New York" charset="0"/>
              </a:rPr>
              <a:t>Rock pulverized</a:t>
            </a:r>
            <a:endParaRPr lang="en-US" altLang="en-US"/>
          </a:p>
        </p:txBody>
      </p:sp>
      <p:sp>
        <p:nvSpPr>
          <p:cNvPr id="9256" name="Rectangle 40"/>
          <p:cNvSpPr>
            <a:spLocks noChangeArrowheads="1"/>
          </p:cNvSpPr>
          <p:nvPr/>
        </p:nvSpPr>
        <p:spPr bwMode="auto">
          <a:xfrm>
            <a:off x="2641600" y="2311400"/>
            <a:ext cx="1266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9257" name="Rectangle 41"/>
          <p:cNvSpPr>
            <a:spLocks noChangeArrowheads="1"/>
          </p:cNvSpPr>
          <p:nvPr/>
        </p:nvSpPr>
        <p:spPr bwMode="auto">
          <a:xfrm>
            <a:off x="2747963" y="2311400"/>
            <a:ext cx="53636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 b="1">
                <a:solidFill>
                  <a:srgbClr val="FFFF99"/>
                </a:solidFill>
                <a:latin typeface="New York" charset="0"/>
              </a:rPr>
              <a:t>  heat and pressure come from movement along the</a:t>
            </a:r>
            <a:endParaRPr lang="en-US" altLang="en-US"/>
          </a:p>
        </p:txBody>
      </p:sp>
      <p:sp>
        <p:nvSpPr>
          <p:cNvPr id="9258" name="Rectangle 42"/>
          <p:cNvSpPr>
            <a:spLocks noChangeArrowheads="1"/>
          </p:cNvSpPr>
          <p:nvPr/>
        </p:nvSpPr>
        <p:spPr bwMode="auto">
          <a:xfrm>
            <a:off x="2801938" y="2593975"/>
            <a:ext cx="5209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 b="1">
                <a:solidFill>
                  <a:srgbClr val="FFFF99"/>
                </a:solidFill>
                <a:latin typeface="New York" charset="0"/>
              </a:rPr>
              <a:t>Fault</a:t>
            </a:r>
            <a:endParaRPr lang="en-US" altLang="en-US"/>
          </a:p>
        </p:txBody>
      </p:sp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2005013" y="2913063"/>
            <a:ext cx="117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2217738" y="2913063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2314576" y="2878138"/>
            <a:ext cx="4719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FF9103"/>
                </a:solidFill>
                <a:latin typeface="Comic Sans MS" panose="030F0702030302020204" pitchFamily="66" charset="0"/>
              </a:rPr>
              <a:t>resultant rock is known as a </a:t>
            </a:r>
            <a:endParaRPr lang="en-US" altLang="en-US"/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7091363" y="2819400"/>
            <a:ext cx="13561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 i="1">
                <a:solidFill>
                  <a:srgbClr val="FF0000"/>
                </a:solidFill>
                <a:latin typeface="Comic Sans MS" panose="030F0702030302020204" pitchFamily="66" charset="0"/>
              </a:rPr>
              <a:t>Mylonite</a:t>
            </a:r>
            <a:endParaRPr lang="en-US" altLang="en-US"/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8391525" y="2819400"/>
            <a:ext cx="1442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FF9103"/>
                </a:solidFill>
                <a:latin typeface="Comic Sans MS" panose="030F0702030302020204" pitchFamily="66" charset="0"/>
              </a:rPr>
              <a:t> </a:t>
            </a:r>
            <a:endParaRPr lang="en-US" altLang="en-US"/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1541464" y="114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265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3308351"/>
            <a:ext cx="5192712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0819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686050" y="33339"/>
            <a:ext cx="54726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800" b="1" i="1">
                <a:solidFill>
                  <a:srgbClr val="000000"/>
                </a:solidFill>
                <a:latin typeface="Comic Sans MS" panose="030F0702030302020204" pitchFamily="66" charset="0"/>
              </a:rPr>
              <a:t>Regional Metamorphism</a:t>
            </a:r>
            <a:endParaRPr lang="en-US" alt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-77788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725738" y="3176"/>
            <a:ext cx="54726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800" b="1" i="1">
                <a:solidFill>
                  <a:srgbClr val="FFFF00"/>
                </a:solidFill>
                <a:latin typeface="Comic Sans MS" panose="030F0702030302020204" pitchFamily="66" charset="0"/>
              </a:rPr>
              <a:t>Regional Metamorphism</a:t>
            </a:r>
            <a:endParaRPr lang="en-US" alt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-77788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900238" y="906464"/>
            <a:ext cx="125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136775" y="906464"/>
            <a:ext cx="99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244726" y="868364"/>
            <a:ext cx="64200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  <a:latin typeface="Comic Sans MS" panose="030F0702030302020204" pitchFamily="66" charset="0"/>
              </a:rPr>
              <a:t>Most common form of metamorphism</a:t>
            </a:r>
            <a:endParaRPr lang="en-US" altLang="en-US"/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900238" y="1906589"/>
            <a:ext cx="125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2136775" y="1906589"/>
            <a:ext cx="99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244726" y="1868489"/>
            <a:ext cx="50109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  <a:latin typeface="Comic Sans MS" panose="030F0702030302020204" pitchFamily="66" charset="0"/>
              </a:rPr>
              <a:t>caused by large scale forces</a:t>
            </a:r>
            <a:endParaRPr lang="en-US" altLang="en-US"/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254250" y="2379664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2371725" y="2408239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2479676" y="2408239"/>
            <a:ext cx="404758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  <a:latin typeface="New York" charset="0"/>
              </a:rPr>
              <a:t>lithospheric plate collision</a:t>
            </a:r>
            <a:endParaRPr lang="en-US" altLang="en-US"/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1900238" y="3232151"/>
            <a:ext cx="125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2136775" y="3232151"/>
            <a:ext cx="99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2244725" y="3194051"/>
            <a:ext cx="41165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  <a:latin typeface="Comic Sans MS" panose="030F0702030302020204" pitchFamily="66" charset="0"/>
              </a:rPr>
              <a:t>covers very large areas</a:t>
            </a:r>
            <a:endParaRPr lang="en-US" altLang="en-US"/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2254250" y="3703639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2371725" y="3732214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2479676" y="3732214"/>
            <a:ext cx="425917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  <a:latin typeface="New York" charset="0"/>
              </a:rPr>
              <a:t>metamorphic belts or zones</a:t>
            </a:r>
            <a:endParaRPr lang="en-US" altLang="en-US"/>
          </a:p>
        </p:txBody>
      </p:sp>
      <p:sp>
        <p:nvSpPr>
          <p:cNvPr id="10262" name="Rectangle 22"/>
          <p:cNvSpPr>
            <a:spLocks noChangeArrowheads="1"/>
          </p:cNvSpPr>
          <p:nvPr/>
        </p:nvSpPr>
        <p:spPr bwMode="auto">
          <a:xfrm>
            <a:off x="2254250" y="4156076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2371725" y="4184651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2479675" y="4184651"/>
            <a:ext cx="4132542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  <a:latin typeface="New York" charset="0"/>
              </a:rPr>
              <a:t>Zones are characterized by</a:t>
            </a:r>
            <a:endParaRPr lang="en-US" altLang="en-US"/>
          </a:p>
        </p:txBody>
      </p: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7061200" y="4184651"/>
            <a:ext cx="222817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 i="1">
                <a:solidFill>
                  <a:srgbClr val="000000"/>
                </a:solidFill>
                <a:latin typeface="New York" charset="0"/>
              </a:rPr>
              <a:t>Index Minerals</a:t>
            </a:r>
            <a:endParaRPr lang="en-US" altLang="en-US"/>
          </a:p>
        </p:txBody>
      </p:sp>
      <p:sp>
        <p:nvSpPr>
          <p:cNvPr id="10266" name="Rectangle 26"/>
          <p:cNvSpPr>
            <a:spLocks noChangeArrowheads="1"/>
          </p:cNvSpPr>
          <p:nvPr/>
        </p:nvSpPr>
        <p:spPr bwMode="auto">
          <a:xfrm>
            <a:off x="2606675" y="4606925"/>
            <a:ext cx="14266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0267" name="Rectangle 27"/>
          <p:cNvSpPr>
            <a:spLocks noChangeArrowheads="1"/>
          </p:cNvSpPr>
          <p:nvPr/>
        </p:nvSpPr>
        <p:spPr bwMode="auto">
          <a:xfrm>
            <a:off x="2725738" y="4606925"/>
            <a:ext cx="568585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 b="1">
                <a:solidFill>
                  <a:srgbClr val="000000"/>
                </a:solidFill>
                <a:latin typeface="New York" charset="0"/>
              </a:rPr>
              <a:t> form under specific temperatures and pressures</a:t>
            </a:r>
            <a:endParaRPr lang="en-US" altLang="en-US"/>
          </a:p>
        </p:txBody>
      </p:sp>
      <p:sp>
        <p:nvSpPr>
          <p:cNvPr id="10268" name="Rectangle 28"/>
          <p:cNvSpPr>
            <a:spLocks noChangeArrowheads="1"/>
          </p:cNvSpPr>
          <p:nvPr/>
        </p:nvSpPr>
        <p:spPr bwMode="auto">
          <a:xfrm>
            <a:off x="2606675" y="4921250"/>
            <a:ext cx="14266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0269" name="Rectangle 29"/>
          <p:cNvSpPr>
            <a:spLocks noChangeArrowheads="1"/>
          </p:cNvSpPr>
          <p:nvPr/>
        </p:nvSpPr>
        <p:spPr bwMode="auto">
          <a:xfrm>
            <a:off x="2725738" y="4921250"/>
            <a:ext cx="236122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 b="1">
                <a:solidFill>
                  <a:srgbClr val="000000"/>
                </a:solidFill>
                <a:latin typeface="New York" charset="0"/>
              </a:rPr>
              <a:t> metamorphic facies</a:t>
            </a:r>
            <a:endParaRPr lang="en-US" altLang="en-US"/>
          </a:p>
        </p:txBody>
      </p:sp>
      <p:sp>
        <p:nvSpPr>
          <p:cNvPr id="10270" name="Rectangle 30"/>
          <p:cNvSpPr>
            <a:spLocks noChangeArrowheads="1"/>
          </p:cNvSpPr>
          <p:nvPr/>
        </p:nvSpPr>
        <p:spPr bwMode="auto">
          <a:xfrm>
            <a:off x="1900238" y="5557839"/>
            <a:ext cx="125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0271" name="Rectangle 31"/>
          <p:cNvSpPr>
            <a:spLocks noChangeArrowheads="1"/>
          </p:cNvSpPr>
          <p:nvPr/>
        </p:nvSpPr>
        <p:spPr bwMode="auto">
          <a:xfrm>
            <a:off x="2136775" y="5557839"/>
            <a:ext cx="99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0272" name="Rectangle 32"/>
          <p:cNvSpPr>
            <a:spLocks noChangeArrowheads="1"/>
          </p:cNvSpPr>
          <p:nvPr/>
        </p:nvSpPr>
        <p:spPr bwMode="auto">
          <a:xfrm>
            <a:off x="2244725" y="5519739"/>
            <a:ext cx="45974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  <a:latin typeface="Comic Sans MS" panose="030F0702030302020204" pitchFamily="66" charset="0"/>
              </a:rPr>
              <a:t>commonly associated with </a:t>
            </a:r>
            <a:endParaRPr lang="en-US" altLang="en-US"/>
          </a:p>
        </p:txBody>
      </p:sp>
      <p:sp>
        <p:nvSpPr>
          <p:cNvPr id="10273" name="Rectangle 33"/>
          <p:cNvSpPr>
            <a:spLocks noChangeArrowheads="1"/>
          </p:cNvSpPr>
          <p:nvPr/>
        </p:nvSpPr>
        <p:spPr bwMode="auto">
          <a:xfrm>
            <a:off x="2254250" y="6029326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2371725" y="6057901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0275" name="Rectangle 35"/>
          <p:cNvSpPr>
            <a:spLocks noChangeArrowheads="1"/>
          </p:cNvSpPr>
          <p:nvPr/>
        </p:nvSpPr>
        <p:spPr bwMode="auto">
          <a:xfrm>
            <a:off x="2479676" y="6057901"/>
            <a:ext cx="616835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  <a:latin typeface="New York" charset="0"/>
              </a:rPr>
              <a:t>shields: stable areas of crystalline rocks</a:t>
            </a:r>
            <a:endParaRPr lang="en-US" altLang="en-US"/>
          </a:p>
        </p:txBody>
      </p:sp>
      <p:sp>
        <p:nvSpPr>
          <p:cNvPr id="10276" name="Rectangle 36"/>
          <p:cNvSpPr>
            <a:spLocks noChangeArrowheads="1"/>
          </p:cNvSpPr>
          <p:nvPr/>
        </p:nvSpPr>
        <p:spPr bwMode="auto">
          <a:xfrm>
            <a:off x="-77788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77" name="Rectangle 37"/>
          <p:cNvSpPr>
            <a:spLocks noChangeArrowheads="1"/>
          </p:cNvSpPr>
          <p:nvPr/>
        </p:nvSpPr>
        <p:spPr bwMode="auto">
          <a:xfrm>
            <a:off x="1939925" y="876301"/>
            <a:ext cx="125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0278" name="Rectangle 38"/>
          <p:cNvSpPr>
            <a:spLocks noChangeArrowheads="1"/>
          </p:cNvSpPr>
          <p:nvPr/>
        </p:nvSpPr>
        <p:spPr bwMode="auto">
          <a:xfrm>
            <a:off x="2176463" y="876301"/>
            <a:ext cx="99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0279" name="Rectangle 39"/>
          <p:cNvSpPr>
            <a:spLocks noChangeArrowheads="1"/>
          </p:cNvSpPr>
          <p:nvPr/>
        </p:nvSpPr>
        <p:spPr bwMode="auto">
          <a:xfrm>
            <a:off x="2282826" y="838201"/>
            <a:ext cx="64200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FF9103"/>
                </a:solidFill>
                <a:latin typeface="Comic Sans MS" panose="030F0702030302020204" pitchFamily="66" charset="0"/>
              </a:rPr>
              <a:t>Most common form of metamorphism</a:t>
            </a:r>
            <a:endParaRPr lang="en-US" altLang="en-US"/>
          </a:p>
        </p:txBody>
      </p:sp>
      <p:sp>
        <p:nvSpPr>
          <p:cNvPr id="10280" name="Rectangle 40"/>
          <p:cNvSpPr>
            <a:spLocks noChangeArrowheads="1"/>
          </p:cNvSpPr>
          <p:nvPr/>
        </p:nvSpPr>
        <p:spPr bwMode="auto">
          <a:xfrm>
            <a:off x="1939925" y="1878014"/>
            <a:ext cx="125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0281" name="Rectangle 41"/>
          <p:cNvSpPr>
            <a:spLocks noChangeArrowheads="1"/>
          </p:cNvSpPr>
          <p:nvPr/>
        </p:nvSpPr>
        <p:spPr bwMode="auto">
          <a:xfrm>
            <a:off x="2176463" y="1878014"/>
            <a:ext cx="99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0282" name="Rectangle 42"/>
          <p:cNvSpPr>
            <a:spLocks noChangeArrowheads="1"/>
          </p:cNvSpPr>
          <p:nvPr/>
        </p:nvSpPr>
        <p:spPr bwMode="auto">
          <a:xfrm>
            <a:off x="2282826" y="1839914"/>
            <a:ext cx="50109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FF9103"/>
                </a:solidFill>
                <a:latin typeface="Comic Sans MS" panose="030F0702030302020204" pitchFamily="66" charset="0"/>
              </a:rPr>
              <a:t>caused by large scale forces</a:t>
            </a:r>
            <a:endParaRPr lang="en-US" altLang="en-US"/>
          </a:p>
        </p:txBody>
      </p:sp>
      <p:sp>
        <p:nvSpPr>
          <p:cNvPr id="10283" name="Rectangle 43"/>
          <p:cNvSpPr>
            <a:spLocks noChangeArrowheads="1"/>
          </p:cNvSpPr>
          <p:nvPr/>
        </p:nvSpPr>
        <p:spPr bwMode="auto">
          <a:xfrm>
            <a:off x="2293938" y="2349501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0284" name="Rectangle 44"/>
          <p:cNvSpPr>
            <a:spLocks noChangeArrowheads="1"/>
          </p:cNvSpPr>
          <p:nvPr/>
        </p:nvSpPr>
        <p:spPr bwMode="auto">
          <a:xfrm>
            <a:off x="2411413" y="2378076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0285" name="Rectangle 45"/>
          <p:cNvSpPr>
            <a:spLocks noChangeArrowheads="1"/>
          </p:cNvSpPr>
          <p:nvPr/>
        </p:nvSpPr>
        <p:spPr bwMode="auto">
          <a:xfrm>
            <a:off x="2519364" y="2378076"/>
            <a:ext cx="404758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FFFF"/>
                </a:solidFill>
                <a:latin typeface="New York" charset="0"/>
              </a:rPr>
              <a:t>lithospheric plate collision</a:t>
            </a:r>
            <a:endParaRPr lang="en-US" altLang="en-US"/>
          </a:p>
        </p:txBody>
      </p:sp>
      <p:sp>
        <p:nvSpPr>
          <p:cNvPr id="10286" name="Rectangle 46"/>
          <p:cNvSpPr>
            <a:spLocks noChangeArrowheads="1"/>
          </p:cNvSpPr>
          <p:nvPr/>
        </p:nvSpPr>
        <p:spPr bwMode="auto">
          <a:xfrm>
            <a:off x="1939925" y="3201989"/>
            <a:ext cx="125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0287" name="Rectangle 47"/>
          <p:cNvSpPr>
            <a:spLocks noChangeArrowheads="1"/>
          </p:cNvSpPr>
          <p:nvPr/>
        </p:nvSpPr>
        <p:spPr bwMode="auto">
          <a:xfrm>
            <a:off x="2176463" y="3201989"/>
            <a:ext cx="99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0288" name="Rectangle 48"/>
          <p:cNvSpPr>
            <a:spLocks noChangeArrowheads="1"/>
          </p:cNvSpPr>
          <p:nvPr/>
        </p:nvSpPr>
        <p:spPr bwMode="auto">
          <a:xfrm>
            <a:off x="2282825" y="3163889"/>
            <a:ext cx="41165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FF9103"/>
                </a:solidFill>
                <a:latin typeface="Comic Sans MS" panose="030F0702030302020204" pitchFamily="66" charset="0"/>
              </a:rPr>
              <a:t>covers very large areas</a:t>
            </a:r>
            <a:endParaRPr lang="en-US" altLang="en-US"/>
          </a:p>
        </p:txBody>
      </p:sp>
      <p:sp>
        <p:nvSpPr>
          <p:cNvPr id="10289" name="Rectangle 49"/>
          <p:cNvSpPr>
            <a:spLocks noChangeArrowheads="1"/>
          </p:cNvSpPr>
          <p:nvPr/>
        </p:nvSpPr>
        <p:spPr bwMode="auto">
          <a:xfrm>
            <a:off x="2293938" y="3675064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0290" name="Rectangle 50"/>
          <p:cNvSpPr>
            <a:spLocks noChangeArrowheads="1"/>
          </p:cNvSpPr>
          <p:nvPr/>
        </p:nvSpPr>
        <p:spPr bwMode="auto">
          <a:xfrm>
            <a:off x="2411413" y="3703639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0291" name="Rectangle 51"/>
          <p:cNvSpPr>
            <a:spLocks noChangeArrowheads="1"/>
          </p:cNvSpPr>
          <p:nvPr/>
        </p:nvSpPr>
        <p:spPr bwMode="auto">
          <a:xfrm>
            <a:off x="2519364" y="3703639"/>
            <a:ext cx="425917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FFFF"/>
                </a:solidFill>
                <a:latin typeface="New York" charset="0"/>
              </a:rPr>
              <a:t>metamorphic belts or zones</a:t>
            </a:r>
            <a:endParaRPr lang="en-US" altLang="en-US"/>
          </a:p>
        </p:txBody>
      </p:sp>
      <p:sp>
        <p:nvSpPr>
          <p:cNvPr id="10292" name="Rectangle 52"/>
          <p:cNvSpPr>
            <a:spLocks noChangeArrowheads="1"/>
          </p:cNvSpPr>
          <p:nvPr/>
        </p:nvSpPr>
        <p:spPr bwMode="auto">
          <a:xfrm>
            <a:off x="2293938" y="4125914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0293" name="Rectangle 53"/>
          <p:cNvSpPr>
            <a:spLocks noChangeArrowheads="1"/>
          </p:cNvSpPr>
          <p:nvPr/>
        </p:nvSpPr>
        <p:spPr bwMode="auto">
          <a:xfrm>
            <a:off x="2411413" y="4154489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0294" name="Rectangle 54"/>
          <p:cNvSpPr>
            <a:spLocks noChangeArrowheads="1"/>
          </p:cNvSpPr>
          <p:nvPr/>
        </p:nvSpPr>
        <p:spPr bwMode="auto">
          <a:xfrm>
            <a:off x="2519363" y="4154489"/>
            <a:ext cx="4132542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FFFF"/>
                </a:solidFill>
                <a:latin typeface="New York" charset="0"/>
              </a:rPr>
              <a:t>Zones are characterized by</a:t>
            </a:r>
            <a:endParaRPr lang="en-US" altLang="en-US"/>
          </a:p>
        </p:txBody>
      </p:sp>
      <p:sp>
        <p:nvSpPr>
          <p:cNvPr id="10295" name="Rectangle 55"/>
          <p:cNvSpPr>
            <a:spLocks noChangeArrowheads="1"/>
          </p:cNvSpPr>
          <p:nvPr/>
        </p:nvSpPr>
        <p:spPr bwMode="auto">
          <a:xfrm>
            <a:off x="7100888" y="4154489"/>
            <a:ext cx="222817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 i="1">
                <a:solidFill>
                  <a:srgbClr val="FF0000"/>
                </a:solidFill>
                <a:latin typeface="New York" charset="0"/>
              </a:rPr>
              <a:t>Index Minerals</a:t>
            </a:r>
            <a:endParaRPr lang="en-US" altLang="en-US"/>
          </a:p>
        </p:txBody>
      </p:sp>
      <p:sp>
        <p:nvSpPr>
          <p:cNvPr id="10296" name="Rectangle 56"/>
          <p:cNvSpPr>
            <a:spLocks noChangeArrowheads="1"/>
          </p:cNvSpPr>
          <p:nvPr/>
        </p:nvSpPr>
        <p:spPr bwMode="auto">
          <a:xfrm>
            <a:off x="2646363" y="4576763"/>
            <a:ext cx="14266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0297" name="Rectangle 57"/>
          <p:cNvSpPr>
            <a:spLocks noChangeArrowheads="1"/>
          </p:cNvSpPr>
          <p:nvPr/>
        </p:nvSpPr>
        <p:spPr bwMode="auto">
          <a:xfrm>
            <a:off x="2763838" y="4576763"/>
            <a:ext cx="568585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 b="1">
                <a:solidFill>
                  <a:srgbClr val="FFFF99"/>
                </a:solidFill>
                <a:latin typeface="New York" charset="0"/>
              </a:rPr>
              <a:t> form under specific temperatures and pressures</a:t>
            </a:r>
            <a:endParaRPr lang="en-US" altLang="en-US"/>
          </a:p>
        </p:txBody>
      </p:sp>
      <p:sp>
        <p:nvSpPr>
          <p:cNvPr id="10298" name="Rectangle 58"/>
          <p:cNvSpPr>
            <a:spLocks noChangeArrowheads="1"/>
          </p:cNvSpPr>
          <p:nvPr/>
        </p:nvSpPr>
        <p:spPr bwMode="auto">
          <a:xfrm>
            <a:off x="2646363" y="4891088"/>
            <a:ext cx="14266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0299" name="Rectangle 59"/>
          <p:cNvSpPr>
            <a:spLocks noChangeArrowheads="1"/>
          </p:cNvSpPr>
          <p:nvPr/>
        </p:nvSpPr>
        <p:spPr bwMode="auto">
          <a:xfrm>
            <a:off x="2763838" y="4891088"/>
            <a:ext cx="236122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 b="1">
                <a:solidFill>
                  <a:srgbClr val="FFFF99"/>
                </a:solidFill>
                <a:latin typeface="New York" charset="0"/>
              </a:rPr>
              <a:t> metamorphic facies</a:t>
            </a:r>
            <a:endParaRPr lang="en-US" altLang="en-US"/>
          </a:p>
        </p:txBody>
      </p:sp>
      <p:sp>
        <p:nvSpPr>
          <p:cNvPr id="10300" name="Rectangle 60"/>
          <p:cNvSpPr>
            <a:spLocks noChangeArrowheads="1"/>
          </p:cNvSpPr>
          <p:nvPr/>
        </p:nvSpPr>
        <p:spPr bwMode="auto">
          <a:xfrm>
            <a:off x="1939925" y="5527676"/>
            <a:ext cx="125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0301" name="Rectangle 61"/>
          <p:cNvSpPr>
            <a:spLocks noChangeArrowheads="1"/>
          </p:cNvSpPr>
          <p:nvPr/>
        </p:nvSpPr>
        <p:spPr bwMode="auto">
          <a:xfrm>
            <a:off x="2176463" y="5527676"/>
            <a:ext cx="99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0302" name="Rectangle 62"/>
          <p:cNvSpPr>
            <a:spLocks noChangeArrowheads="1"/>
          </p:cNvSpPr>
          <p:nvPr/>
        </p:nvSpPr>
        <p:spPr bwMode="auto">
          <a:xfrm>
            <a:off x="2282825" y="5489576"/>
            <a:ext cx="45974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 b="1">
                <a:solidFill>
                  <a:srgbClr val="FF9103"/>
                </a:solidFill>
                <a:latin typeface="Comic Sans MS" panose="030F0702030302020204" pitchFamily="66" charset="0"/>
              </a:rPr>
              <a:t>commonly associated with </a:t>
            </a:r>
            <a:endParaRPr lang="en-US" altLang="en-US"/>
          </a:p>
        </p:txBody>
      </p:sp>
      <p:sp>
        <p:nvSpPr>
          <p:cNvPr id="10303" name="Rectangle 63"/>
          <p:cNvSpPr>
            <a:spLocks noChangeArrowheads="1"/>
          </p:cNvSpPr>
          <p:nvPr/>
        </p:nvSpPr>
        <p:spPr bwMode="auto">
          <a:xfrm>
            <a:off x="2293938" y="6000751"/>
            <a:ext cx="133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0304" name="Rectangle 64"/>
          <p:cNvSpPr>
            <a:spLocks noChangeArrowheads="1"/>
          </p:cNvSpPr>
          <p:nvPr/>
        </p:nvSpPr>
        <p:spPr bwMode="auto">
          <a:xfrm>
            <a:off x="2411413" y="6029326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0305" name="Rectangle 65"/>
          <p:cNvSpPr>
            <a:spLocks noChangeArrowheads="1"/>
          </p:cNvSpPr>
          <p:nvPr/>
        </p:nvSpPr>
        <p:spPr bwMode="auto">
          <a:xfrm>
            <a:off x="2012951" y="6172201"/>
            <a:ext cx="753892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FFFF"/>
                </a:solidFill>
                <a:latin typeface="New York" charset="0"/>
              </a:rPr>
              <a:t>Shields and Mountains: areas of crystalline rocks</a:t>
            </a:r>
            <a:endParaRPr lang="en-US" altLang="en-US"/>
          </a:p>
        </p:txBody>
      </p:sp>
      <p:sp>
        <p:nvSpPr>
          <p:cNvPr id="10306" name="Rectangle 66"/>
          <p:cNvSpPr>
            <a:spLocks noChangeArrowheads="1"/>
          </p:cNvSpPr>
          <p:nvPr/>
        </p:nvSpPr>
        <p:spPr bwMode="auto">
          <a:xfrm>
            <a:off x="-77788" y="-7778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87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8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54546"/>
            <a:ext cx="10515600" cy="6022417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GB" sz="3200" b="1" dirty="0" smtClean="0"/>
              <a:t>Magmas </a:t>
            </a:r>
            <a:r>
              <a:rPr lang="en-GB" sz="3200" b="1" dirty="0"/>
              <a:t>derived from </a:t>
            </a:r>
            <a:r>
              <a:rPr lang="en-GB" sz="3200" b="1" dirty="0">
                <a:solidFill>
                  <a:srgbClr val="C00000"/>
                </a:solidFill>
              </a:rPr>
              <a:t>recycled crustal </a:t>
            </a:r>
            <a:r>
              <a:rPr lang="en-GB" sz="3200" b="1" dirty="0"/>
              <a:t>material are dominated by </a:t>
            </a:r>
            <a:r>
              <a:rPr lang="en-GB" sz="3200" b="1" dirty="0">
                <a:solidFill>
                  <a:srgbClr val="C00000"/>
                </a:solidFill>
              </a:rPr>
              <a:t>oxygen, </a:t>
            </a:r>
            <a:r>
              <a:rPr lang="en-GB" sz="3200" b="1" dirty="0" smtClean="0">
                <a:solidFill>
                  <a:srgbClr val="C00000"/>
                </a:solidFill>
              </a:rPr>
              <a:t>silicon, aluminium</a:t>
            </a:r>
            <a:r>
              <a:rPr lang="en-GB" sz="3200" b="1" dirty="0">
                <a:solidFill>
                  <a:srgbClr val="C00000"/>
                </a:solidFill>
              </a:rPr>
              <a:t>, sodium and </a:t>
            </a:r>
            <a:r>
              <a:rPr lang="en-GB" sz="3200" b="1" dirty="0" smtClean="0">
                <a:solidFill>
                  <a:srgbClr val="C00000"/>
                </a:solidFill>
              </a:rPr>
              <a:t>potassium</a:t>
            </a:r>
          </a:p>
          <a:p>
            <a:pPr marL="228600" lvl="1">
              <a:spcBef>
                <a:spcPts val="1000"/>
              </a:spcBef>
            </a:pPr>
            <a:r>
              <a:rPr lang="en-GB" sz="3200" b="1" dirty="0" smtClean="0"/>
              <a:t>Magmas </a:t>
            </a:r>
            <a:r>
              <a:rPr lang="en-GB" sz="3200" b="1" dirty="0"/>
              <a:t>derived from the </a:t>
            </a:r>
            <a:r>
              <a:rPr lang="en-GB" sz="3200" b="1" dirty="0">
                <a:solidFill>
                  <a:srgbClr val="00B050"/>
                </a:solidFill>
              </a:rPr>
              <a:t>mantle material </a:t>
            </a:r>
            <a:r>
              <a:rPr lang="en-GB" sz="3200" b="1" dirty="0"/>
              <a:t>beneath the crust have higher levels of 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iron, magnesium and calcium</a:t>
            </a:r>
            <a:r>
              <a:rPr lang="en-GB" sz="3200" b="1" dirty="0"/>
              <a:t>, but they are still likely to be dominated by oxygen and </a:t>
            </a:r>
            <a:r>
              <a:rPr lang="en-GB" sz="3200" b="1" dirty="0" smtClean="0"/>
              <a:t>silicon</a:t>
            </a:r>
          </a:p>
          <a:p>
            <a:pPr marL="228600" lvl="1">
              <a:spcBef>
                <a:spcPts val="1000"/>
              </a:spcBef>
            </a:pPr>
            <a:r>
              <a:rPr lang="en-GB" sz="3200" b="1" dirty="0" smtClean="0"/>
              <a:t>All </a:t>
            </a:r>
            <a:r>
              <a:rPr lang="en-GB" sz="3200" b="1" dirty="0"/>
              <a:t>magmas also have </a:t>
            </a:r>
            <a:r>
              <a:rPr lang="en-GB" sz="3200" b="1" dirty="0">
                <a:solidFill>
                  <a:srgbClr val="FF0000"/>
                </a:solidFill>
              </a:rPr>
              <a:t>varying proportions </a:t>
            </a:r>
            <a:r>
              <a:rPr lang="en-GB" sz="3200" b="1" dirty="0"/>
              <a:t>of dissolved </a:t>
            </a:r>
            <a:r>
              <a:rPr lang="en-GB" sz="3200" b="1" dirty="0">
                <a:solidFill>
                  <a:srgbClr val="0070C0"/>
                </a:solidFill>
              </a:rPr>
              <a:t>water as well as gases </a:t>
            </a:r>
            <a:r>
              <a:rPr lang="en-GB" sz="3200" b="1" dirty="0"/>
              <a:t>such as carbon dioxide and hydrogen </a:t>
            </a:r>
            <a:r>
              <a:rPr lang="en-GB" sz="3200" b="1" dirty="0" smtClean="0"/>
              <a:t>sulphide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4304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449638" y="34926"/>
            <a:ext cx="533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800" b="1" i="1">
                <a:solidFill>
                  <a:srgbClr val="000000"/>
                </a:solidFill>
                <a:latin typeface="Comic Sans MS" panose="030F0702030302020204" pitchFamily="66" charset="0"/>
              </a:rPr>
              <a:t>Metamorphic Textures</a:t>
            </a:r>
            <a:endParaRPr lang="en-US" alt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933575" y="-16033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489325" y="4764"/>
            <a:ext cx="533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800" b="1" i="1">
                <a:solidFill>
                  <a:srgbClr val="FFFF00"/>
                </a:solidFill>
                <a:latin typeface="Comic Sans MS" panose="030F0702030302020204" pitchFamily="66" charset="0"/>
              </a:rPr>
              <a:t>Metamorphic Textures</a:t>
            </a:r>
            <a:endParaRPr lang="en-US" altLang="en-US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933575" y="-16033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908175" y="1023938"/>
            <a:ext cx="12984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147888" y="1023938"/>
            <a:ext cx="10259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2259014" y="984250"/>
            <a:ext cx="143629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 b="1">
                <a:solidFill>
                  <a:srgbClr val="000000"/>
                </a:solidFill>
                <a:latin typeface="Comic Sans MS" panose="030F0702030302020204" pitchFamily="66" charset="0"/>
              </a:rPr>
              <a:t>Foliated</a:t>
            </a:r>
            <a:endParaRPr lang="en-US" altLang="en-US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2268538" y="1504950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2389188" y="1535113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2498726" y="1535113"/>
            <a:ext cx="39049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New York" charset="0"/>
              </a:rPr>
              <a:t>Folios = page or leaf-like</a:t>
            </a:r>
            <a:endParaRPr lang="en-US" altLang="en-US"/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2268538" y="1963738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389188" y="1993900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2498725" y="1993900"/>
            <a:ext cx="58429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New York" charset="0"/>
              </a:rPr>
              <a:t>rock has distinct banding or layering</a:t>
            </a:r>
            <a:endParaRPr lang="en-US" altLang="en-US"/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2628900" y="2425700"/>
            <a:ext cx="14266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2747964" y="2425700"/>
            <a:ext cx="504625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 b="1">
                <a:solidFill>
                  <a:srgbClr val="000000"/>
                </a:solidFill>
                <a:latin typeface="New York" charset="0"/>
              </a:rPr>
              <a:t> often not smooth like in sedimentary rocks</a:t>
            </a:r>
            <a:endParaRPr lang="en-US" altLang="en-US"/>
          </a:p>
        </p:txBody>
      </p:sp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2268538" y="2744788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07" name="Rectangle 19"/>
          <p:cNvSpPr>
            <a:spLocks noChangeArrowheads="1"/>
          </p:cNvSpPr>
          <p:nvPr/>
        </p:nvSpPr>
        <p:spPr bwMode="auto">
          <a:xfrm>
            <a:off x="2389188" y="2774950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08" name="Rectangle 20"/>
          <p:cNvSpPr>
            <a:spLocks noChangeArrowheads="1"/>
          </p:cNvSpPr>
          <p:nvPr/>
        </p:nvSpPr>
        <p:spPr bwMode="auto">
          <a:xfrm>
            <a:off x="2498726" y="2774950"/>
            <a:ext cx="5044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New York" charset="0"/>
              </a:rPr>
              <a:t>formed under directed pressure</a:t>
            </a:r>
            <a:endParaRPr lang="en-US" altLang="en-US"/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1908175" y="4095750"/>
            <a:ext cx="12984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2147888" y="4095750"/>
            <a:ext cx="10259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2259013" y="4056063"/>
            <a:ext cx="231954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 b="1">
                <a:solidFill>
                  <a:srgbClr val="000000"/>
                </a:solidFill>
                <a:latin typeface="Comic Sans MS" panose="030F0702030302020204" pitchFamily="66" charset="0"/>
              </a:rPr>
              <a:t>Non-foliated</a:t>
            </a:r>
            <a:endParaRPr lang="en-US" altLang="en-US"/>
          </a:p>
        </p:txBody>
      </p: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2268538" y="4575175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13" name="Rectangle 25"/>
          <p:cNvSpPr>
            <a:spLocks noChangeArrowheads="1"/>
          </p:cNvSpPr>
          <p:nvPr/>
        </p:nvSpPr>
        <p:spPr bwMode="auto">
          <a:xfrm>
            <a:off x="2389188" y="4605338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14" name="Rectangle 26"/>
          <p:cNvSpPr>
            <a:spLocks noChangeArrowheads="1"/>
          </p:cNvSpPr>
          <p:nvPr/>
        </p:nvSpPr>
        <p:spPr bwMode="auto">
          <a:xfrm>
            <a:off x="2498725" y="4605338"/>
            <a:ext cx="46567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New York" charset="0"/>
              </a:rPr>
              <a:t>no distinct layering character</a:t>
            </a:r>
            <a:endParaRPr lang="en-US" altLang="en-US"/>
          </a:p>
        </p:txBody>
      </p:sp>
      <p:sp>
        <p:nvSpPr>
          <p:cNvPr id="12315" name="Rectangle 27"/>
          <p:cNvSpPr>
            <a:spLocks noChangeArrowheads="1"/>
          </p:cNvSpPr>
          <p:nvPr/>
        </p:nvSpPr>
        <p:spPr bwMode="auto">
          <a:xfrm>
            <a:off x="2268538" y="5035550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16" name="Rectangle 28"/>
          <p:cNvSpPr>
            <a:spLocks noChangeArrowheads="1"/>
          </p:cNvSpPr>
          <p:nvPr/>
        </p:nvSpPr>
        <p:spPr bwMode="auto">
          <a:xfrm>
            <a:off x="2389188" y="5065713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17" name="Rectangle 29"/>
          <p:cNvSpPr>
            <a:spLocks noChangeArrowheads="1"/>
          </p:cNvSpPr>
          <p:nvPr/>
        </p:nvSpPr>
        <p:spPr bwMode="auto">
          <a:xfrm>
            <a:off x="2498725" y="5065713"/>
            <a:ext cx="54566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New York" charset="0"/>
              </a:rPr>
              <a:t>often a massive crystalline texture</a:t>
            </a:r>
            <a:endParaRPr lang="en-US" altLang="en-US"/>
          </a:p>
        </p:txBody>
      </p:sp>
      <p:sp>
        <p:nvSpPr>
          <p:cNvPr id="12318" name="Rectangle 30"/>
          <p:cNvSpPr>
            <a:spLocks noChangeArrowheads="1"/>
          </p:cNvSpPr>
          <p:nvPr/>
        </p:nvSpPr>
        <p:spPr bwMode="auto">
          <a:xfrm>
            <a:off x="2268538" y="5495925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19" name="Rectangle 31"/>
          <p:cNvSpPr>
            <a:spLocks noChangeArrowheads="1"/>
          </p:cNvSpPr>
          <p:nvPr/>
        </p:nvSpPr>
        <p:spPr bwMode="auto">
          <a:xfrm>
            <a:off x="2389188" y="5526088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20" name="Rectangle 32"/>
          <p:cNvSpPr>
            <a:spLocks noChangeArrowheads="1"/>
          </p:cNvSpPr>
          <p:nvPr/>
        </p:nvSpPr>
        <p:spPr bwMode="auto">
          <a:xfrm>
            <a:off x="2498726" y="5526088"/>
            <a:ext cx="51728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New York" charset="0"/>
              </a:rPr>
              <a:t>formed under uniform pressures</a:t>
            </a:r>
            <a:endParaRPr lang="en-US" altLang="en-US"/>
          </a:p>
        </p:txBody>
      </p:sp>
      <p:sp>
        <p:nvSpPr>
          <p:cNvPr id="12321" name="Rectangle 33"/>
          <p:cNvSpPr>
            <a:spLocks noChangeArrowheads="1"/>
          </p:cNvSpPr>
          <p:nvPr/>
        </p:nvSpPr>
        <p:spPr bwMode="auto">
          <a:xfrm>
            <a:off x="1933575" y="-16033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22" name="Rectangle 34"/>
          <p:cNvSpPr>
            <a:spLocks noChangeArrowheads="1"/>
          </p:cNvSpPr>
          <p:nvPr/>
        </p:nvSpPr>
        <p:spPr bwMode="auto">
          <a:xfrm>
            <a:off x="1947863" y="993775"/>
            <a:ext cx="12984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2323" name="Rectangle 35"/>
          <p:cNvSpPr>
            <a:spLocks noChangeArrowheads="1"/>
          </p:cNvSpPr>
          <p:nvPr/>
        </p:nvSpPr>
        <p:spPr bwMode="auto">
          <a:xfrm>
            <a:off x="2189163" y="993775"/>
            <a:ext cx="10259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2324" name="Rectangle 36"/>
          <p:cNvSpPr>
            <a:spLocks noChangeArrowheads="1"/>
          </p:cNvSpPr>
          <p:nvPr/>
        </p:nvSpPr>
        <p:spPr bwMode="auto">
          <a:xfrm>
            <a:off x="2298701" y="954088"/>
            <a:ext cx="143629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 b="1">
                <a:solidFill>
                  <a:srgbClr val="FF9103"/>
                </a:solidFill>
                <a:latin typeface="Comic Sans MS" panose="030F0702030302020204" pitchFamily="66" charset="0"/>
              </a:rPr>
              <a:t>Foliated</a:t>
            </a:r>
            <a:endParaRPr lang="en-US" altLang="en-US"/>
          </a:p>
        </p:txBody>
      </p:sp>
      <p:sp>
        <p:nvSpPr>
          <p:cNvPr id="12325" name="Rectangle 37"/>
          <p:cNvSpPr>
            <a:spLocks noChangeArrowheads="1"/>
          </p:cNvSpPr>
          <p:nvPr/>
        </p:nvSpPr>
        <p:spPr bwMode="auto">
          <a:xfrm>
            <a:off x="2308225" y="1474788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auto">
          <a:xfrm>
            <a:off x="2428875" y="1504950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2538414" y="1504950"/>
            <a:ext cx="39049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FFFF"/>
                </a:solidFill>
                <a:latin typeface="New York" charset="0"/>
              </a:rPr>
              <a:t>Folios = page or leaf-like</a:t>
            </a:r>
            <a:endParaRPr lang="en-US" altLang="en-US"/>
          </a:p>
        </p:txBody>
      </p:sp>
      <p:sp>
        <p:nvSpPr>
          <p:cNvPr id="12328" name="Rectangle 40"/>
          <p:cNvSpPr>
            <a:spLocks noChangeArrowheads="1"/>
          </p:cNvSpPr>
          <p:nvPr/>
        </p:nvSpPr>
        <p:spPr bwMode="auto">
          <a:xfrm>
            <a:off x="2308225" y="1935163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29" name="Rectangle 41"/>
          <p:cNvSpPr>
            <a:spLocks noChangeArrowheads="1"/>
          </p:cNvSpPr>
          <p:nvPr/>
        </p:nvSpPr>
        <p:spPr bwMode="auto">
          <a:xfrm>
            <a:off x="2428875" y="1965325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30" name="Rectangle 42"/>
          <p:cNvSpPr>
            <a:spLocks noChangeArrowheads="1"/>
          </p:cNvSpPr>
          <p:nvPr/>
        </p:nvSpPr>
        <p:spPr bwMode="auto">
          <a:xfrm>
            <a:off x="2538413" y="1965325"/>
            <a:ext cx="58429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FFFF"/>
                </a:solidFill>
                <a:latin typeface="New York" charset="0"/>
              </a:rPr>
              <a:t>rock has distinct banding or layering</a:t>
            </a:r>
            <a:endParaRPr lang="en-US" altLang="en-US"/>
          </a:p>
        </p:txBody>
      </p:sp>
      <p:sp>
        <p:nvSpPr>
          <p:cNvPr id="12331" name="Rectangle 43"/>
          <p:cNvSpPr>
            <a:spLocks noChangeArrowheads="1"/>
          </p:cNvSpPr>
          <p:nvPr/>
        </p:nvSpPr>
        <p:spPr bwMode="auto">
          <a:xfrm>
            <a:off x="2668588" y="2395538"/>
            <a:ext cx="14266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2332" name="Rectangle 44"/>
          <p:cNvSpPr>
            <a:spLocks noChangeArrowheads="1"/>
          </p:cNvSpPr>
          <p:nvPr/>
        </p:nvSpPr>
        <p:spPr bwMode="auto">
          <a:xfrm>
            <a:off x="2789239" y="2395538"/>
            <a:ext cx="504625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 b="1">
                <a:solidFill>
                  <a:srgbClr val="FFFF99"/>
                </a:solidFill>
                <a:latin typeface="New York" charset="0"/>
              </a:rPr>
              <a:t> often not smooth like in sedimentary rocks</a:t>
            </a:r>
            <a:endParaRPr lang="en-US" altLang="en-US"/>
          </a:p>
        </p:txBody>
      </p:sp>
      <p:sp>
        <p:nvSpPr>
          <p:cNvPr id="12333" name="Rectangle 45"/>
          <p:cNvSpPr>
            <a:spLocks noChangeArrowheads="1"/>
          </p:cNvSpPr>
          <p:nvPr/>
        </p:nvSpPr>
        <p:spPr bwMode="auto">
          <a:xfrm>
            <a:off x="2308225" y="2714625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34" name="Rectangle 46"/>
          <p:cNvSpPr>
            <a:spLocks noChangeArrowheads="1"/>
          </p:cNvSpPr>
          <p:nvPr/>
        </p:nvSpPr>
        <p:spPr bwMode="auto">
          <a:xfrm>
            <a:off x="2428875" y="2744788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35" name="Rectangle 47"/>
          <p:cNvSpPr>
            <a:spLocks noChangeArrowheads="1"/>
          </p:cNvSpPr>
          <p:nvPr/>
        </p:nvSpPr>
        <p:spPr bwMode="auto">
          <a:xfrm>
            <a:off x="2538414" y="2744788"/>
            <a:ext cx="5044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FFFF"/>
                </a:solidFill>
                <a:latin typeface="New York" charset="0"/>
              </a:rPr>
              <a:t>formed under directed pressure</a:t>
            </a:r>
            <a:endParaRPr lang="en-US" altLang="en-US"/>
          </a:p>
        </p:txBody>
      </p:sp>
      <p:sp>
        <p:nvSpPr>
          <p:cNvPr id="12336" name="Rectangle 48"/>
          <p:cNvSpPr>
            <a:spLocks noChangeArrowheads="1"/>
          </p:cNvSpPr>
          <p:nvPr/>
        </p:nvSpPr>
        <p:spPr bwMode="auto">
          <a:xfrm>
            <a:off x="1947863" y="4065588"/>
            <a:ext cx="12984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2337" name="Rectangle 49"/>
          <p:cNvSpPr>
            <a:spLocks noChangeArrowheads="1"/>
          </p:cNvSpPr>
          <p:nvPr/>
        </p:nvSpPr>
        <p:spPr bwMode="auto">
          <a:xfrm>
            <a:off x="2189163" y="4065588"/>
            <a:ext cx="10259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2338" name="Rectangle 50"/>
          <p:cNvSpPr>
            <a:spLocks noChangeArrowheads="1"/>
          </p:cNvSpPr>
          <p:nvPr/>
        </p:nvSpPr>
        <p:spPr bwMode="auto">
          <a:xfrm>
            <a:off x="2298700" y="4025900"/>
            <a:ext cx="231954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900" b="1">
                <a:solidFill>
                  <a:srgbClr val="FF9103"/>
                </a:solidFill>
                <a:latin typeface="Comic Sans MS" panose="030F0702030302020204" pitchFamily="66" charset="0"/>
              </a:rPr>
              <a:t>Non-foliated</a:t>
            </a:r>
            <a:endParaRPr lang="en-US" altLang="en-US"/>
          </a:p>
        </p:txBody>
      </p:sp>
      <p:sp>
        <p:nvSpPr>
          <p:cNvPr id="12339" name="Rectangle 51"/>
          <p:cNvSpPr>
            <a:spLocks noChangeArrowheads="1"/>
          </p:cNvSpPr>
          <p:nvPr/>
        </p:nvSpPr>
        <p:spPr bwMode="auto">
          <a:xfrm>
            <a:off x="2308225" y="4546600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2428875" y="4576763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41" name="Rectangle 53"/>
          <p:cNvSpPr>
            <a:spLocks noChangeArrowheads="1"/>
          </p:cNvSpPr>
          <p:nvPr/>
        </p:nvSpPr>
        <p:spPr bwMode="auto">
          <a:xfrm>
            <a:off x="2538413" y="4576763"/>
            <a:ext cx="46567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FFFF"/>
                </a:solidFill>
                <a:latin typeface="New York" charset="0"/>
              </a:rPr>
              <a:t>no distinct layering character</a:t>
            </a:r>
            <a:endParaRPr lang="en-US" altLang="en-US"/>
          </a:p>
        </p:txBody>
      </p:sp>
      <p:sp>
        <p:nvSpPr>
          <p:cNvPr id="12342" name="Rectangle 54"/>
          <p:cNvSpPr>
            <a:spLocks noChangeArrowheads="1"/>
          </p:cNvSpPr>
          <p:nvPr/>
        </p:nvSpPr>
        <p:spPr bwMode="auto">
          <a:xfrm>
            <a:off x="2308225" y="5005388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43" name="Rectangle 55"/>
          <p:cNvSpPr>
            <a:spLocks noChangeArrowheads="1"/>
          </p:cNvSpPr>
          <p:nvPr/>
        </p:nvSpPr>
        <p:spPr bwMode="auto">
          <a:xfrm>
            <a:off x="2428875" y="5035550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44" name="Rectangle 56"/>
          <p:cNvSpPr>
            <a:spLocks noChangeArrowheads="1"/>
          </p:cNvSpPr>
          <p:nvPr/>
        </p:nvSpPr>
        <p:spPr bwMode="auto">
          <a:xfrm>
            <a:off x="2538413" y="5035550"/>
            <a:ext cx="54566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FFFF"/>
                </a:solidFill>
                <a:latin typeface="New York" charset="0"/>
              </a:rPr>
              <a:t>often a massive crystalline texture</a:t>
            </a:r>
            <a:endParaRPr lang="en-US" altLang="en-US"/>
          </a:p>
        </p:txBody>
      </p:sp>
      <p:sp>
        <p:nvSpPr>
          <p:cNvPr id="12345" name="Rectangle 57"/>
          <p:cNvSpPr>
            <a:spLocks noChangeArrowheads="1"/>
          </p:cNvSpPr>
          <p:nvPr/>
        </p:nvSpPr>
        <p:spPr bwMode="auto">
          <a:xfrm>
            <a:off x="2308225" y="5465763"/>
            <a:ext cx="139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2346" name="Rectangle 58"/>
          <p:cNvSpPr>
            <a:spLocks noChangeArrowheads="1"/>
          </p:cNvSpPr>
          <p:nvPr/>
        </p:nvSpPr>
        <p:spPr bwMode="auto">
          <a:xfrm>
            <a:off x="2428875" y="5495925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2538414" y="5495925"/>
            <a:ext cx="51728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FFFF"/>
                </a:solidFill>
                <a:latin typeface="New York" charset="0"/>
              </a:rPr>
              <a:t>formed under uniform pressures</a:t>
            </a:r>
            <a:endParaRPr lang="en-US" altLang="en-US"/>
          </a:p>
        </p:txBody>
      </p:sp>
      <p:sp>
        <p:nvSpPr>
          <p:cNvPr id="12348" name="Rectangle 60"/>
          <p:cNvSpPr>
            <a:spLocks noChangeArrowheads="1"/>
          </p:cNvSpPr>
          <p:nvPr/>
        </p:nvSpPr>
        <p:spPr bwMode="auto">
          <a:xfrm>
            <a:off x="1933575" y="-160338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3324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3773488"/>
            <a:ext cx="4487862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546226" y="30163"/>
            <a:ext cx="3561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000000"/>
                </a:solidFill>
                <a:latin typeface="Comic Sans MS" panose="030F0702030302020204" pitchFamily="66" charset="0"/>
              </a:rPr>
              <a:t>Foliated Texture</a:t>
            </a:r>
            <a:endParaRPr lang="en-US" alt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524000" y="122239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581151" y="3175"/>
            <a:ext cx="3561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FFFF00"/>
                </a:solidFill>
                <a:latin typeface="Comic Sans MS" panose="030F0702030302020204" pitchFamily="66" charset="0"/>
              </a:rPr>
              <a:t>Foliated Texture</a:t>
            </a:r>
            <a:endParaRPr lang="en-US" altLang="en-US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524000" y="122239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522288"/>
            <a:ext cx="59912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2410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963738" y="28576"/>
            <a:ext cx="35522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200" b="1" i="1">
                <a:solidFill>
                  <a:srgbClr val="000000"/>
                </a:solidFill>
                <a:latin typeface="Comic Sans MS" panose="030F0702030302020204" pitchFamily="66" charset="0"/>
              </a:rPr>
              <a:t>Foliated Textures</a:t>
            </a:r>
            <a:endParaRPr lang="en-US" alt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919289" y="825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997075" y="3176"/>
            <a:ext cx="35522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200" b="1" i="1">
                <a:solidFill>
                  <a:srgbClr val="FFFF00"/>
                </a:solidFill>
                <a:latin typeface="Comic Sans MS" panose="030F0702030302020204" pitchFamily="66" charset="0"/>
              </a:rPr>
              <a:t>Foliated Textures</a:t>
            </a:r>
            <a:endParaRPr lang="en-US" altLang="en-US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919289" y="825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839913" y="876301"/>
            <a:ext cx="8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2038350" y="876301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2128839" y="842964"/>
            <a:ext cx="7181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Comic Sans MS" panose="030F0702030302020204" pitchFamily="66" charset="0"/>
              </a:rPr>
              <a:t>Slatey</a:t>
            </a:r>
            <a:endParaRPr lang="en-US" altLang="en-US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2136775" y="1271589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2235200" y="1296989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2327276" y="1296989"/>
            <a:ext cx="273953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looks like blackboard</a:t>
            </a:r>
            <a:endParaRPr lang="en-US" altLang="en-US"/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2433638" y="1651001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2532063" y="1651001"/>
            <a:ext cx="12102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New York" charset="0"/>
              </a:rPr>
              <a:t> dull surface</a:t>
            </a:r>
            <a:endParaRPr lang="en-US" altLang="en-US"/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2136775" y="1914526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2235200" y="1939926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2327275" y="1939926"/>
            <a:ext cx="27267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smooth, thin layering</a:t>
            </a:r>
            <a:endParaRPr lang="en-US" altLang="en-US"/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2136775" y="2293939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2235200" y="2319339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2327275" y="2319339"/>
            <a:ext cx="26786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breaks into flat slabs</a:t>
            </a:r>
            <a:endParaRPr lang="en-US" altLang="en-US"/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2433638" y="2671764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2532064" y="2671764"/>
            <a:ext cx="29334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New York" charset="0"/>
              </a:rPr>
              <a:t> referred to as slatey cleavage</a:t>
            </a:r>
            <a:endParaRPr lang="en-US" altLang="en-US"/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2136775" y="2936876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2235200" y="2962276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2327276" y="2962276"/>
            <a:ext cx="31595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no mineral grains visible</a:t>
            </a:r>
            <a:endParaRPr lang="en-US" altLang="en-US"/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1839913" y="3652839"/>
            <a:ext cx="8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2038350" y="3652839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2128838" y="3619501"/>
            <a:ext cx="8656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Comic Sans MS" panose="030F0702030302020204" pitchFamily="66" charset="0"/>
              </a:rPr>
              <a:t>Phyllitic</a:t>
            </a:r>
            <a:endParaRPr lang="en-US" altLang="en-US"/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2136775" y="4048126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2235200" y="4073526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2327276" y="4073526"/>
            <a:ext cx="31563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looks like waxed surface</a:t>
            </a:r>
            <a:endParaRPr lang="en-US" altLang="en-US"/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2433638" y="4427539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auto">
          <a:xfrm>
            <a:off x="2532064" y="4427539"/>
            <a:ext cx="18626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New York" charset="0"/>
              </a:rPr>
              <a:t> has a "sheen" to it</a:t>
            </a:r>
            <a:endParaRPr lang="en-US" altLang="en-US"/>
          </a:p>
        </p:txBody>
      </p:sp>
      <p:sp>
        <p:nvSpPr>
          <p:cNvPr id="14370" name="Rectangle 34"/>
          <p:cNvSpPr>
            <a:spLocks noChangeArrowheads="1"/>
          </p:cNvSpPr>
          <p:nvPr/>
        </p:nvSpPr>
        <p:spPr bwMode="auto">
          <a:xfrm>
            <a:off x="2136775" y="4691064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71" name="Rectangle 35"/>
          <p:cNvSpPr>
            <a:spLocks noChangeArrowheads="1"/>
          </p:cNvSpPr>
          <p:nvPr/>
        </p:nvSpPr>
        <p:spPr bwMode="auto">
          <a:xfrm>
            <a:off x="2235200" y="4716464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72" name="Rectangle 36"/>
          <p:cNvSpPr>
            <a:spLocks noChangeArrowheads="1"/>
          </p:cNvSpPr>
          <p:nvPr/>
        </p:nvSpPr>
        <p:spPr bwMode="auto">
          <a:xfrm>
            <a:off x="2327275" y="4716464"/>
            <a:ext cx="33983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may have little "waves" on</a:t>
            </a:r>
            <a:endParaRPr lang="en-US" altLang="en-US"/>
          </a:p>
        </p:txBody>
      </p:sp>
      <p:sp>
        <p:nvSpPr>
          <p:cNvPr id="14373" name="Rectangle 37"/>
          <p:cNvSpPr>
            <a:spLocks noChangeArrowheads="1"/>
          </p:cNvSpPr>
          <p:nvPr/>
        </p:nvSpPr>
        <p:spPr bwMode="auto">
          <a:xfrm>
            <a:off x="2286000" y="5070476"/>
            <a:ext cx="95539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surface</a:t>
            </a:r>
            <a:endParaRPr lang="en-US" altLang="en-US"/>
          </a:p>
        </p:txBody>
      </p:sp>
      <p:sp>
        <p:nvSpPr>
          <p:cNvPr id="14374" name="Rectangle 38"/>
          <p:cNvSpPr>
            <a:spLocks noChangeArrowheads="1"/>
          </p:cNvSpPr>
          <p:nvPr/>
        </p:nvSpPr>
        <p:spPr bwMode="auto">
          <a:xfrm>
            <a:off x="2433638" y="5424489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375" name="Rectangle 39"/>
          <p:cNvSpPr>
            <a:spLocks noChangeArrowheads="1"/>
          </p:cNvSpPr>
          <p:nvPr/>
        </p:nvSpPr>
        <p:spPr bwMode="auto">
          <a:xfrm>
            <a:off x="2532063" y="5424489"/>
            <a:ext cx="14282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New York" charset="0"/>
              </a:rPr>
              <a:t> referred to as </a:t>
            </a:r>
            <a:endParaRPr lang="en-US" altLang="en-US"/>
          </a:p>
        </p:txBody>
      </p:sp>
      <p:sp>
        <p:nvSpPr>
          <p:cNvPr id="14376" name="Rectangle 40"/>
          <p:cNvSpPr>
            <a:spLocks noChangeArrowheads="1"/>
          </p:cNvSpPr>
          <p:nvPr/>
        </p:nvSpPr>
        <p:spPr bwMode="auto">
          <a:xfrm>
            <a:off x="4148138" y="5424489"/>
            <a:ext cx="12198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 i="1">
                <a:solidFill>
                  <a:srgbClr val="000000"/>
                </a:solidFill>
                <a:latin typeface="New York" charset="0"/>
              </a:rPr>
              <a:t>crenulations</a:t>
            </a:r>
            <a:endParaRPr lang="en-US" altLang="en-US"/>
          </a:p>
        </p:txBody>
      </p:sp>
      <p:sp>
        <p:nvSpPr>
          <p:cNvPr id="14377" name="Rectangle 41"/>
          <p:cNvSpPr>
            <a:spLocks noChangeArrowheads="1"/>
          </p:cNvSpPr>
          <p:nvPr/>
        </p:nvSpPr>
        <p:spPr bwMode="auto">
          <a:xfrm>
            <a:off x="2136775" y="5688014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78" name="Rectangle 42"/>
          <p:cNvSpPr>
            <a:spLocks noChangeArrowheads="1"/>
          </p:cNvSpPr>
          <p:nvPr/>
        </p:nvSpPr>
        <p:spPr bwMode="auto">
          <a:xfrm>
            <a:off x="2235200" y="5713414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79" name="Rectangle 43"/>
          <p:cNvSpPr>
            <a:spLocks noChangeArrowheads="1"/>
          </p:cNvSpPr>
          <p:nvPr/>
        </p:nvSpPr>
        <p:spPr bwMode="auto">
          <a:xfrm>
            <a:off x="2327276" y="5713414"/>
            <a:ext cx="32621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some small grains visible</a:t>
            </a:r>
            <a:endParaRPr lang="en-US" altLang="en-US"/>
          </a:p>
        </p:txBody>
      </p:sp>
      <p:sp>
        <p:nvSpPr>
          <p:cNvPr id="14380" name="Rectangle 44"/>
          <p:cNvSpPr>
            <a:spLocks noChangeArrowheads="1"/>
          </p:cNvSpPr>
          <p:nvPr/>
        </p:nvSpPr>
        <p:spPr bwMode="auto">
          <a:xfrm>
            <a:off x="1919289" y="825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81" name="Rectangle 45"/>
          <p:cNvSpPr>
            <a:spLocks noChangeArrowheads="1"/>
          </p:cNvSpPr>
          <p:nvPr/>
        </p:nvSpPr>
        <p:spPr bwMode="auto">
          <a:xfrm>
            <a:off x="1873250" y="852489"/>
            <a:ext cx="8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4382" name="Rectangle 46"/>
          <p:cNvSpPr>
            <a:spLocks noChangeArrowheads="1"/>
          </p:cNvSpPr>
          <p:nvPr/>
        </p:nvSpPr>
        <p:spPr bwMode="auto">
          <a:xfrm>
            <a:off x="2071688" y="852489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4383" name="Rectangle 47"/>
          <p:cNvSpPr>
            <a:spLocks noChangeArrowheads="1"/>
          </p:cNvSpPr>
          <p:nvPr/>
        </p:nvSpPr>
        <p:spPr bwMode="auto">
          <a:xfrm>
            <a:off x="2162176" y="819151"/>
            <a:ext cx="7181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FF9103"/>
                </a:solidFill>
                <a:latin typeface="Comic Sans MS" panose="030F0702030302020204" pitchFamily="66" charset="0"/>
              </a:rPr>
              <a:t>Slatey</a:t>
            </a:r>
            <a:endParaRPr lang="en-US" altLang="en-US"/>
          </a:p>
        </p:txBody>
      </p:sp>
      <p:sp>
        <p:nvSpPr>
          <p:cNvPr id="14384" name="Rectangle 48"/>
          <p:cNvSpPr>
            <a:spLocks noChangeArrowheads="1"/>
          </p:cNvSpPr>
          <p:nvPr/>
        </p:nvSpPr>
        <p:spPr bwMode="auto">
          <a:xfrm>
            <a:off x="2170113" y="1247776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85" name="Rectangle 49"/>
          <p:cNvSpPr>
            <a:spLocks noChangeArrowheads="1"/>
          </p:cNvSpPr>
          <p:nvPr/>
        </p:nvSpPr>
        <p:spPr bwMode="auto">
          <a:xfrm>
            <a:off x="2268538" y="1273176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86" name="Rectangle 50"/>
          <p:cNvSpPr>
            <a:spLocks noChangeArrowheads="1"/>
          </p:cNvSpPr>
          <p:nvPr/>
        </p:nvSpPr>
        <p:spPr bwMode="auto">
          <a:xfrm>
            <a:off x="2359026" y="1273176"/>
            <a:ext cx="273953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looks like blackboard</a:t>
            </a:r>
            <a:endParaRPr lang="en-US" altLang="en-US"/>
          </a:p>
        </p:txBody>
      </p:sp>
      <p:sp>
        <p:nvSpPr>
          <p:cNvPr id="14387" name="Rectangle 51"/>
          <p:cNvSpPr>
            <a:spLocks noChangeArrowheads="1"/>
          </p:cNvSpPr>
          <p:nvPr/>
        </p:nvSpPr>
        <p:spPr bwMode="auto">
          <a:xfrm>
            <a:off x="2466975" y="1625601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388" name="Rectangle 52"/>
          <p:cNvSpPr>
            <a:spLocks noChangeArrowheads="1"/>
          </p:cNvSpPr>
          <p:nvPr/>
        </p:nvSpPr>
        <p:spPr bwMode="auto">
          <a:xfrm>
            <a:off x="2565400" y="1625601"/>
            <a:ext cx="12102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FFFF99"/>
                </a:solidFill>
                <a:latin typeface="New York" charset="0"/>
              </a:rPr>
              <a:t> dull surface</a:t>
            </a:r>
            <a:endParaRPr lang="en-US" altLang="en-US"/>
          </a:p>
        </p:txBody>
      </p:sp>
      <p:sp>
        <p:nvSpPr>
          <p:cNvPr id="14389" name="Rectangle 53"/>
          <p:cNvSpPr>
            <a:spLocks noChangeArrowheads="1"/>
          </p:cNvSpPr>
          <p:nvPr/>
        </p:nvSpPr>
        <p:spPr bwMode="auto">
          <a:xfrm>
            <a:off x="2170113" y="1889126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90" name="Rectangle 54"/>
          <p:cNvSpPr>
            <a:spLocks noChangeArrowheads="1"/>
          </p:cNvSpPr>
          <p:nvPr/>
        </p:nvSpPr>
        <p:spPr bwMode="auto">
          <a:xfrm>
            <a:off x="2268538" y="1914526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91" name="Rectangle 55"/>
          <p:cNvSpPr>
            <a:spLocks noChangeArrowheads="1"/>
          </p:cNvSpPr>
          <p:nvPr/>
        </p:nvSpPr>
        <p:spPr bwMode="auto">
          <a:xfrm>
            <a:off x="2359025" y="1914526"/>
            <a:ext cx="27267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smooth, thin layering</a:t>
            </a:r>
            <a:endParaRPr lang="en-US" altLang="en-US"/>
          </a:p>
        </p:txBody>
      </p:sp>
      <p:sp>
        <p:nvSpPr>
          <p:cNvPr id="14392" name="Rectangle 56"/>
          <p:cNvSpPr>
            <a:spLocks noChangeArrowheads="1"/>
          </p:cNvSpPr>
          <p:nvPr/>
        </p:nvSpPr>
        <p:spPr bwMode="auto">
          <a:xfrm>
            <a:off x="2170113" y="2268539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93" name="Rectangle 57"/>
          <p:cNvSpPr>
            <a:spLocks noChangeArrowheads="1"/>
          </p:cNvSpPr>
          <p:nvPr/>
        </p:nvSpPr>
        <p:spPr bwMode="auto">
          <a:xfrm>
            <a:off x="2268538" y="2293939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94" name="Rectangle 58"/>
          <p:cNvSpPr>
            <a:spLocks noChangeArrowheads="1"/>
          </p:cNvSpPr>
          <p:nvPr/>
        </p:nvSpPr>
        <p:spPr bwMode="auto">
          <a:xfrm>
            <a:off x="2359025" y="2293939"/>
            <a:ext cx="26786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breaks into flat slabs</a:t>
            </a:r>
            <a:endParaRPr lang="en-US" altLang="en-US"/>
          </a:p>
        </p:txBody>
      </p:sp>
      <p:sp>
        <p:nvSpPr>
          <p:cNvPr id="14395" name="Rectangle 59"/>
          <p:cNvSpPr>
            <a:spLocks noChangeArrowheads="1"/>
          </p:cNvSpPr>
          <p:nvPr/>
        </p:nvSpPr>
        <p:spPr bwMode="auto">
          <a:xfrm>
            <a:off x="2466975" y="2647951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396" name="Rectangle 60"/>
          <p:cNvSpPr>
            <a:spLocks noChangeArrowheads="1"/>
          </p:cNvSpPr>
          <p:nvPr/>
        </p:nvSpPr>
        <p:spPr bwMode="auto">
          <a:xfrm>
            <a:off x="2565401" y="2647951"/>
            <a:ext cx="29334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FFFF99"/>
                </a:solidFill>
                <a:latin typeface="New York" charset="0"/>
              </a:rPr>
              <a:t> referred to as slatey cleavage</a:t>
            </a:r>
            <a:endParaRPr lang="en-US" altLang="en-US"/>
          </a:p>
        </p:txBody>
      </p:sp>
      <p:sp>
        <p:nvSpPr>
          <p:cNvPr id="14397" name="Rectangle 61"/>
          <p:cNvSpPr>
            <a:spLocks noChangeArrowheads="1"/>
          </p:cNvSpPr>
          <p:nvPr/>
        </p:nvSpPr>
        <p:spPr bwMode="auto">
          <a:xfrm>
            <a:off x="2170113" y="2911476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398" name="Rectangle 62"/>
          <p:cNvSpPr>
            <a:spLocks noChangeArrowheads="1"/>
          </p:cNvSpPr>
          <p:nvPr/>
        </p:nvSpPr>
        <p:spPr bwMode="auto">
          <a:xfrm>
            <a:off x="2268538" y="2936876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399" name="Rectangle 63"/>
          <p:cNvSpPr>
            <a:spLocks noChangeArrowheads="1"/>
          </p:cNvSpPr>
          <p:nvPr/>
        </p:nvSpPr>
        <p:spPr bwMode="auto">
          <a:xfrm>
            <a:off x="2359026" y="2936876"/>
            <a:ext cx="31595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no mineral grains visible</a:t>
            </a:r>
            <a:endParaRPr lang="en-US" altLang="en-US"/>
          </a:p>
        </p:txBody>
      </p:sp>
      <p:sp>
        <p:nvSpPr>
          <p:cNvPr id="14400" name="Rectangle 64"/>
          <p:cNvSpPr>
            <a:spLocks noChangeArrowheads="1"/>
          </p:cNvSpPr>
          <p:nvPr/>
        </p:nvSpPr>
        <p:spPr bwMode="auto">
          <a:xfrm>
            <a:off x="1873250" y="3629026"/>
            <a:ext cx="8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4401" name="Rectangle 65"/>
          <p:cNvSpPr>
            <a:spLocks noChangeArrowheads="1"/>
          </p:cNvSpPr>
          <p:nvPr/>
        </p:nvSpPr>
        <p:spPr bwMode="auto">
          <a:xfrm>
            <a:off x="2071688" y="362902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4402" name="Rectangle 66"/>
          <p:cNvSpPr>
            <a:spLocks noChangeArrowheads="1"/>
          </p:cNvSpPr>
          <p:nvPr/>
        </p:nvSpPr>
        <p:spPr bwMode="auto">
          <a:xfrm>
            <a:off x="2162175" y="3595689"/>
            <a:ext cx="8656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FF9103"/>
                </a:solidFill>
                <a:latin typeface="Comic Sans MS" panose="030F0702030302020204" pitchFamily="66" charset="0"/>
              </a:rPr>
              <a:t>Phyllitic</a:t>
            </a:r>
            <a:endParaRPr lang="en-US" altLang="en-US"/>
          </a:p>
        </p:txBody>
      </p:sp>
      <p:sp>
        <p:nvSpPr>
          <p:cNvPr id="14403" name="Rectangle 67"/>
          <p:cNvSpPr>
            <a:spLocks noChangeArrowheads="1"/>
          </p:cNvSpPr>
          <p:nvPr/>
        </p:nvSpPr>
        <p:spPr bwMode="auto">
          <a:xfrm>
            <a:off x="2170113" y="4024314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04" name="Rectangle 68"/>
          <p:cNvSpPr>
            <a:spLocks noChangeArrowheads="1"/>
          </p:cNvSpPr>
          <p:nvPr/>
        </p:nvSpPr>
        <p:spPr bwMode="auto">
          <a:xfrm>
            <a:off x="2268538" y="4049714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05" name="Rectangle 69"/>
          <p:cNvSpPr>
            <a:spLocks noChangeArrowheads="1"/>
          </p:cNvSpPr>
          <p:nvPr/>
        </p:nvSpPr>
        <p:spPr bwMode="auto">
          <a:xfrm>
            <a:off x="2359026" y="4049714"/>
            <a:ext cx="31563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looks like waxed surface</a:t>
            </a:r>
            <a:endParaRPr lang="en-US" altLang="en-US"/>
          </a:p>
        </p:txBody>
      </p:sp>
      <p:sp>
        <p:nvSpPr>
          <p:cNvPr id="14406" name="Rectangle 70"/>
          <p:cNvSpPr>
            <a:spLocks noChangeArrowheads="1"/>
          </p:cNvSpPr>
          <p:nvPr/>
        </p:nvSpPr>
        <p:spPr bwMode="auto">
          <a:xfrm>
            <a:off x="2466975" y="4402139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407" name="Rectangle 71"/>
          <p:cNvSpPr>
            <a:spLocks noChangeArrowheads="1"/>
          </p:cNvSpPr>
          <p:nvPr/>
        </p:nvSpPr>
        <p:spPr bwMode="auto">
          <a:xfrm>
            <a:off x="2565401" y="4402139"/>
            <a:ext cx="18626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FFFF99"/>
                </a:solidFill>
                <a:latin typeface="New York" charset="0"/>
              </a:rPr>
              <a:t> has a "sheen" to it</a:t>
            </a:r>
            <a:endParaRPr lang="en-US" altLang="en-US"/>
          </a:p>
        </p:txBody>
      </p:sp>
      <p:sp>
        <p:nvSpPr>
          <p:cNvPr id="14408" name="Rectangle 72"/>
          <p:cNvSpPr>
            <a:spLocks noChangeArrowheads="1"/>
          </p:cNvSpPr>
          <p:nvPr/>
        </p:nvSpPr>
        <p:spPr bwMode="auto">
          <a:xfrm>
            <a:off x="2170113" y="4667251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09" name="Rectangle 73"/>
          <p:cNvSpPr>
            <a:spLocks noChangeArrowheads="1"/>
          </p:cNvSpPr>
          <p:nvPr/>
        </p:nvSpPr>
        <p:spPr bwMode="auto">
          <a:xfrm>
            <a:off x="2268538" y="4692651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10" name="Rectangle 74"/>
          <p:cNvSpPr>
            <a:spLocks noChangeArrowheads="1"/>
          </p:cNvSpPr>
          <p:nvPr/>
        </p:nvSpPr>
        <p:spPr bwMode="auto">
          <a:xfrm>
            <a:off x="2359025" y="4692651"/>
            <a:ext cx="33983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may have little "waves" on</a:t>
            </a:r>
            <a:endParaRPr lang="en-US" altLang="en-US"/>
          </a:p>
        </p:txBody>
      </p:sp>
      <p:sp>
        <p:nvSpPr>
          <p:cNvPr id="14411" name="Rectangle 75"/>
          <p:cNvSpPr>
            <a:spLocks noChangeArrowheads="1"/>
          </p:cNvSpPr>
          <p:nvPr/>
        </p:nvSpPr>
        <p:spPr bwMode="auto">
          <a:xfrm>
            <a:off x="2317750" y="5046664"/>
            <a:ext cx="95539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surface</a:t>
            </a:r>
            <a:endParaRPr lang="en-US" altLang="en-US"/>
          </a:p>
        </p:txBody>
      </p:sp>
      <p:sp>
        <p:nvSpPr>
          <p:cNvPr id="14412" name="Rectangle 76"/>
          <p:cNvSpPr>
            <a:spLocks noChangeArrowheads="1"/>
          </p:cNvSpPr>
          <p:nvPr/>
        </p:nvSpPr>
        <p:spPr bwMode="auto">
          <a:xfrm>
            <a:off x="2466975" y="5399089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413" name="Rectangle 77"/>
          <p:cNvSpPr>
            <a:spLocks noChangeArrowheads="1"/>
          </p:cNvSpPr>
          <p:nvPr/>
        </p:nvSpPr>
        <p:spPr bwMode="auto">
          <a:xfrm>
            <a:off x="2565400" y="5399089"/>
            <a:ext cx="14282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FFFF99"/>
                </a:solidFill>
                <a:latin typeface="New York" charset="0"/>
              </a:rPr>
              <a:t> referred to as </a:t>
            </a:r>
            <a:endParaRPr lang="en-US" altLang="en-US"/>
          </a:p>
        </p:txBody>
      </p:sp>
      <p:sp>
        <p:nvSpPr>
          <p:cNvPr id="14414" name="Rectangle 78"/>
          <p:cNvSpPr>
            <a:spLocks noChangeArrowheads="1"/>
          </p:cNvSpPr>
          <p:nvPr/>
        </p:nvSpPr>
        <p:spPr bwMode="auto">
          <a:xfrm>
            <a:off x="4179888" y="5399089"/>
            <a:ext cx="12198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 i="1">
                <a:solidFill>
                  <a:srgbClr val="FF0000"/>
                </a:solidFill>
                <a:latin typeface="New York" charset="0"/>
              </a:rPr>
              <a:t>crenulations</a:t>
            </a:r>
            <a:endParaRPr lang="en-US" altLang="en-US"/>
          </a:p>
        </p:txBody>
      </p:sp>
      <p:sp>
        <p:nvSpPr>
          <p:cNvPr id="14415" name="Rectangle 79"/>
          <p:cNvSpPr>
            <a:spLocks noChangeArrowheads="1"/>
          </p:cNvSpPr>
          <p:nvPr/>
        </p:nvSpPr>
        <p:spPr bwMode="auto">
          <a:xfrm>
            <a:off x="2170113" y="5664201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16" name="Rectangle 80"/>
          <p:cNvSpPr>
            <a:spLocks noChangeArrowheads="1"/>
          </p:cNvSpPr>
          <p:nvPr/>
        </p:nvSpPr>
        <p:spPr bwMode="auto">
          <a:xfrm>
            <a:off x="2268538" y="5689601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17" name="Rectangle 81"/>
          <p:cNvSpPr>
            <a:spLocks noChangeArrowheads="1"/>
          </p:cNvSpPr>
          <p:nvPr/>
        </p:nvSpPr>
        <p:spPr bwMode="auto">
          <a:xfrm>
            <a:off x="2359026" y="5689601"/>
            <a:ext cx="32621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some small grains visible</a:t>
            </a:r>
            <a:endParaRPr lang="en-US" altLang="en-US"/>
          </a:p>
        </p:txBody>
      </p:sp>
      <p:sp>
        <p:nvSpPr>
          <p:cNvPr id="14418" name="Rectangle 82"/>
          <p:cNvSpPr>
            <a:spLocks noChangeArrowheads="1"/>
          </p:cNvSpPr>
          <p:nvPr/>
        </p:nvSpPr>
        <p:spPr bwMode="auto">
          <a:xfrm>
            <a:off x="1919289" y="825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19" name="Rectangle 83"/>
          <p:cNvSpPr>
            <a:spLocks noChangeArrowheads="1"/>
          </p:cNvSpPr>
          <p:nvPr/>
        </p:nvSpPr>
        <p:spPr bwMode="auto">
          <a:xfrm>
            <a:off x="5935663" y="933451"/>
            <a:ext cx="8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4420" name="Rectangle 84"/>
          <p:cNvSpPr>
            <a:spLocks noChangeArrowheads="1"/>
          </p:cNvSpPr>
          <p:nvPr/>
        </p:nvSpPr>
        <p:spPr bwMode="auto">
          <a:xfrm>
            <a:off x="6134100" y="933451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4421" name="Rectangle 85"/>
          <p:cNvSpPr>
            <a:spLocks noChangeArrowheads="1"/>
          </p:cNvSpPr>
          <p:nvPr/>
        </p:nvSpPr>
        <p:spPr bwMode="auto">
          <a:xfrm>
            <a:off x="6224588" y="900114"/>
            <a:ext cx="1061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Comic Sans MS" panose="030F0702030302020204" pitchFamily="66" charset="0"/>
              </a:rPr>
              <a:t>Schistose</a:t>
            </a:r>
            <a:endParaRPr lang="en-US" altLang="en-US"/>
          </a:p>
        </p:txBody>
      </p:sp>
      <p:sp>
        <p:nvSpPr>
          <p:cNvPr id="14422" name="Rectangle 86"/>
          <p:cNvSpPr>
            <a:spLocks noChangeArrowheads="1"/>
          </p:cNvSpPr>
          <p:nvPr/>
        </p:nvSpPr>
        <p:spPr bwMode="auto">
          <a:xfrm>
            <a:off x="6232525" y="1328739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23" name="Rectangle 87"/>
          <p:cNvSpPr>
            <a:spLocks noChangeArrowheads="1"/>
          </p:cNvSpPr>
          <p:nvPr/>
        </p:nvSpPr>
        <p:spPr bwMode="auto">
          <a:xfrm>
            <a:off x="6330950" y="1354139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25" name="Rectangle 89"/>
          <p:cNvSpPr>
            <a:spLocks noChangeArrowheads="1"/>
          </p:cNvSpPr>
          <p:nvPr/>
        </p:nvSpPr>
        <p:spPr bwMode="auto">
          <a:xfrm>
            <a:off x="6232525" y="1708151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26" name="Rectangle 90"/>
          <p:cNvSpPr>
            <a:spLocks noChangeArrowheads="1"/>
          </p:cNvSpPr>
          <p:nvPr/>
        </p:nvSpPr>
        <p:spPr bwMode="auto">
          <a:xfrm>
            <a:off x="6330950" y="1733551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27" name="Rectangle 91"/>
          <p:cNvSpPr>
            <a:spLocks noChangeArrowheads="1"/>
          </p:cNvSpPr>
          <p:nvPr/>
        </p:nvSpPr>
        <p:spPr bwMode="auto">
          <a:xfrm>
            <a:off x="6421439" y="1733551"/>
            <a:ext cx="17216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visible grains</a:t>
            </a:r>
            <a:endParaRPr lang="en-US" altLang="en-US"/>
          </a:p>
        </p:txBody>
      </p:sp>
      <p:sp>
        <p:nvSpPr>
          <p:cNvPr id="14428" name="Rectangle 92"/>
          <p:cNvSpPr>
            <a:spLocks noChangeArrowheads="1"/>
          </p:cNvSpPr>
          <p:nvPr/>
        </p:nvSpPr>
        <p:spPr bwMode="auto">
          <a:xfrm>
            <a:off x="6529388" y="2087564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429" name="Rectangle 93"/>
          <p:cNvSpPr>
            <a:spLocks noChangeArrowheads="1"/>
          </p:cNvSpPr>
          <p:nvPr/>
        </p:nvSpPr>
        <p:spPr bwMode="auto">
          <a:xfrm>
            <a:off x="6627813" y="2087564"/>
            <a:ext cx="19524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New York" charset="0"/>
              </a:rPr>
              <a:t> garnets, staurolites</a:t>
            </a:r>
            <a:endParaRPr lang="en-US" altLang="en-US"/>
          </a:p>
        </p:txBody>
      </p:sp>
      <p:sp>
        <p:nvSpPr>
          <p:cNvPr id="14430" name="Rectangle 94"/>
          <p:cNvSpPr>
            <a:spLocks noChangeArrowheads="1"/>
          </p:cNvSpPr>
          <p:nvPr/>
        </p:nvSpPr>
        <p:spPr bwMode="auto">
          <a:xfrm>
            <a:off x="6232525" y="2351089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31" name="Rectangle 95"/>
          <p:cNvSpPr>
            <a:spLocks noChangeArrowheads="1"/>
          </p:cNvSpPr>
          <p:nvPr/>
        </p:nvSpPr>
        <p:spPr bwMode="auto">
          <a:xfrm>
            <a:off x="6330950" y="2376489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32" name="Rectangle 96"/>
          <p:cNvSpPr>
            <a:spLocks noChangeArrowheads="1"/>
          </p:cNvSpPr>
          <p:nvPr/>
        </p:nvSpPr>
        <p:spPr bwMode="auto">
          <a:xfrm>
            <a:off x="6421438" y="2376489"/>
            <a:ext cx="200375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may have shiny</a:t>
            </a:r>
            <a:endParaRPr lang="en-US" altLang="en-US"/>
          </a:p>
        </p:txBody>
      </p:sp>
      <p:sp>
        <p:nvSpPr>
          <p:cNvPr id="14434" name="Rectangle 98"/>
          <p:cNvSpPr>
            <a:spLocks noChangeArrowheads="1"/>
          </p:cNvSpPr>
          <p:nvPr/>
        </p:nvSpPr>
        <p:spPr bwMode="auto">
          <a:xfrm>
            <a:off x="6529388" y="3084514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435" name="Rectangle 99"/>
          <p:cNvSpPr>
            <a:spLocks noChangeArrowheads="1"/>
          </p:cNvSpPr>
          <p:nvPr/>
        </p:nvSpPr>
        <p:spPr bwMode="auto">
          <a:xfrm>
            <a:off x="6627814" y="3084514"/>
            <a:ext cx="21015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New York" charset="0"/>
              </a:rPr>
              <a:t> due to mica minerals</a:t>
            </a:r>
            <a:endParaRPr lang="en-US" altLang="en-US"/>
          </a:p>
        </p:txBody>
      </p:sp>
      <p:sp>
        <p:nvSpPr>
          <p:cNvPr id="14436" name="Rectangle 100"/>
          <p:cNvSpPr>
            <a:spLocks noChangeArrowheads="1"/>
          </p:cNvSpPr>
          <p:nvPr/>
        </p:nvSpPr>
        <p:spPr bwMode="auto">
          <a:xfrm>
            <a:off x="5935663" y="3686176"/>
            <a:ext cx="8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4437" name="Rectangle 101"/>
          <p:cNvSpPr>
            <a:spLocks noChangeArrowheads="1"/>
          </p:cNvSpPr>
          <p:nvPr/>
        </p:nvSpPr>
        <p:spPr bwMode="auto">
          <a:xfrm>
            <a:off x="6134100" y="368617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4438" name="Rectangle 102"/>
          <p:cNvSpPr>
            <a:spLocks noChangeArrowheads="1"/>
          </p:cNvSpPr>
          <p:nvPr/>
        </p:nvSpPr>
        <p:spPr bwMode="auto">
          <a:xfrm>
            <a:off x="6224588" y="3652839"/>
            <a:ext cx="8784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Comic Sans MS" panose="030F0702030302020204" pitchFamily="66" charset="0"/>
              </a:rPr>
              <a:t>Gneissic</a:t>
            </a:r>
            <a:endParaRPr lang="en-US" altLang="en-US"/>
          </a:p>
        </p:txBody>
      </p:sp>
      <p:sp>
        <p:nvSpPr>
          <p:cNvPr id="14439" name="Rectangle 103"/>
          <p:cNvSpPr>
            <a:spLocks noChangeArrowheads="1"/>
          </p:cNvSpPr>
          <p:nvPr/>
        </p:nvSpPr>
        <p:spPr bwMode="auto">
          <a:xfrm>
            <a:off x="6232525" y="4081464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40" name="Rectangle 104"/>
          <p:cNvSpPr>
            <a:spLocks noChangeArrowheads="1"/>
          </p:cNvSpPr>
          <p:nvPr/>
        </p:nvSpPr>
        <p:spPr bwMode="auto">
          <a:xfrm>
            <a:off x="6330950" y="4106864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41" name="Rectangle 105"/>
          <p:cNvSpPr>
            <a:spLocks noChangeArrowheads="1"/>
          </p:cNvSpPr>
          <p:nvPr/>
        </p:nvSpPr>
        <p:spPr bwMode="auto">
          <a:xfrm>
            <a:off x="6421438" y="4106864"/>
            <a:ext cx="163025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larger grains</a:t>
            </a:r>
            <a:endParaRPr lang="en-US" altLang="en-US"/>
          </a:p>
        </p:txBody>
      </p:sp>
      <p:sp>
        <p:nvSpPr>
          <p:cNvPr id="14442" name="Rectangle 106"/>
          <p:cNvSpPr>
            <a:spLocks noChangeArrowheads="1"/>
          </p:cNvSpPr>
          <p:nvPr/>
        </p:nvSpPr>
        <p:spPr bwMode="auto">
          <a:xfrm>
            <a:off x="6232525" y="4460876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43" name="Rectangle 107"/>
          <p:cNvSpPr>
            <a:spLocks noChangeArrowheads="1"/>
          </p:cNvSpPr>
          <p:nvPr/>
        </p:nvSpPr>
        <p:spPr bwMode="auto">
          <a:xfrm>
            <a:off x="6330950" y="4486276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44" name="Rectangle 108"/>
          <p:cNvSpPr>
            <a:spLocks noChangeArrowheads="1"/>
          </p:cNvSpPr>
          <p:nvPr/>
        </p:nvSpPr>
        <p:spPr bwMode="auto">
          <a:xfrm>
            <a:off x="6421438" y="4486276"/>
            <a:ext cx="34432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may look like igneous rock</a:t>
            </a:r>
            <a:endParaRPr lang="en-US" altLang="en-US"/>
          </a:p>
        </p:txBody>
      </p:sp>
      <p:sp>
        <p:nvSpPr>
          <p:cNvPr id="14445" name="Rectangle 109"/>
          <p:cNvSpPr>
            <a:spLocks noChangeArrowheads="1"/>
          </p:cNvSpPr>
          <p:nvPr/>
        </p:nvSpPr>
        <p:spPr bwMode="auto">
          <a:xfrm>
            <a:off x="6232525" y="4840289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46" name="Rectangle 110"/>
          <p:cNvSpPr>
            <a:spLocks noChangeArrowheads="1"/>
          </p:cNvSpPr>
          <p:nvPr/>
        </p:nvSpPr>
        <p:spPr bwMode="auto">
          <a:xfrm>
            <a:off x="6330950" y="4865689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47" name="Rectangle 111"/>
          <p:cNvSpPr>
            <a:spLocks noChangeArrowheads="1"/>
          </p:cNvSpPr>
          <p:nvPr/>
        </p:nvSpPr>
        <p:spPr bwMode="auto">
          <a:xfrm>
            <a:off x="6421438" y="4865689"/>
            <a:ext cx="31579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may have crude banding</a:t>
            </a:r>
            <a:endParaRPr lang="en-US" altLang="en-US"/>
          </a:p>
        </p:txBody>
      </p:sp>
      <p:sp>
        <p:nvSpPr>
          <p:cNvPr id="14448" name="Rectangle 112"/>
          <p:cNvSpPr>
            <a:spLocks noChangeArrowheads="1"/>
          </p:cNvSpPr>
          <p:nvPr/>
        </p:nvSpPr>
        <p:spPr bwMode="auto">
          <a:xfrm>
            <a:off x="6529388" y="5218114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449" name="Rectangle 113"/>
          <p:cNvSpPr>
            <a:spLocks noChangeArrowheads="1"/>
          </p:cNvSpPr>
          <p:nvPr/>
        </p:nvSpPr>
        <p:spPr bwMode="auto">
          <a:xfrm>
            <a:off x="6627814" y="5218114"/>
            <a:ext cx="1883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latin typeface="New York" charset="0"/>
              </a:rPr>
              <a:t> intensely distorted</a:t>
            </a:r>
            <a:endParaRPr lang="en-US" altLang="en-US"/>
          </a:p>
        </p:txBody>
      </p:sp>
      <p:sp>
        <p:nvSpPr>
          <p:cNvPr id="14450" name="Rectangle 114"/>
          <p:cNvSpPr>
            <a:spLocks noChangeArrowheads="1"/>
          </p:cNvSpPr>
          <p:nvPr/>
        </p:nvSpPr>
        <p:spPr bwMode="auto">
          <a:xfrm>
            <a:off x="6232525" y="5481639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51" name="Rectangle 115"/>
          <p:cNvSpPr>
            <a:spLocks noChangeArrowheads="1"/>
          </p:cNvSpPr>
          <p:nvPr/>
        </p:nvSpPr>
        <p:spPr bwMode="auto">
          <a:xfrm>
            <a:off x="6330950" y="5507039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52" name="Rectangle 116"/>
          <p:cNvSpPr>
            <a:spLocks noChangeArrowheads="1"/>
          </p:cNvSpPr>
          <p:nvPr/>
        </p:nvSpPr>
        <p:spPr bwMode="auto">
          <a:xfrm>
            <a:off x="6421439" y="5507039"/>
            <a:ext cx="29030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different minerals than</a:t>
            </a:r>
            <a:endParaRPr lang="en-US" altLang="en-US"/>
          </a:p>
        </p:txBody>
      </p:sp>
      <p:sp>
        <p:nvSpPr>
          <p:cNvPr id="14453" name="Rectangle 117"/>
          <p:cNvSpPr>
            <a:spLocks noChangeArrowheads="1"/>
          </p:cNvSpPr>
          <p:nvPr/>
        </p:nvSpPr>
        <p:spPr bwMode="auto">
          <a:xfrm>
            <a:off x="6380164" y="5862639"/>
            <a:ext cx="1343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  <a:latin typeface="New York" charset="0"/>
              </a:rPr>
              <a:t>schistose </a:t>
            </a:r>
            <a:endParaRPr lang="en-US" altLang="en-US"/>
          </a:p>
        </p:txBody>
      </p:sp>
      <p:sp>
        <p:nvSpPr>
          <p:cNvPr id="14454" name="Rectangle 118"/>
          <p:cNvSpPr>
            <a:spLocks noChangeArrowheads="1"/>
          </p:cNvSpPr>
          <p:nvPr/>
        </p:nvSpPr>
        <p:spPr bwMode="auto">
          <a:xfrm>
            <a:off x="1919289" y="825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55" name="Rectangle 119"/>
          <p:cNvSpPr>
            <a:spLocks noChangeArrowheads="1"/>
          </p:cNvSpPr>
          <p:nvPr/>
        </p:nvSpPr>
        <p:spPr bwMode="auto">
          <a:xfrm>
            <a:off x="5969000" y="909639"/>
            <a:ext cx="8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4456" name="Rectangle 120"/>
          <p:cNvSpPr>
            <a:spLocks noChangeArrowheads="1"/>
          </p:cNvSpPr>
          <p:nvPr/>
        </p:nvSpPr>
        <p:spPr bwMode="auto">
          <a:xfrm>
            <a:off x="6165850" y="909639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4457" name="Rectangle 121"/>
          <p:cNvSpPr>
            <a:spLocks noChangeArrowheads="1"/>
          </p:cNvSpPr>
          <p:nvPr/>
        </p:nvSpPr>
        <p:spPr bwMode="auto">
          <a:xfrm>
            <a:off x="6256338" y="876301"/>
            <a:ext cx="1061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FF9103"/>
                </a:solidFill>
                <a:latin typeface="Comic Sans MS" panose="030F0702030302020204" pitchFamily="66" charset="0"/>
              </a:rPr>
              <a:t>Schistose</a:t>
            </a:r>
            <a:endParaRPr lang="en-US" altLang="en-US"/>
          </a:p>
        </p:txBody>
      </p:sp>
      <p:sp>
        <p:nvSpPr>
          <p:cNvPr id="14458" name="Rectangle 122"/>
          <p:cNvSpPr>
            <a:spLocks noChangeArrowheads="1"/>
          </p:cNvSpPr>
          <p:nvPr/>
        </p:nvSpPr>
        <p:spPr bwMode="auto">
          <a:xfrm>
            <a:off x="6265863" y="1304926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59" name="Rectangle 123"/>
          <p:cNvSpPr>
            <a:spLocks noChangeArrowheads="1"/>
          </p:cNvSpPr>
          <p:nvPr/>
        </p:nvSpPr>
        <p:spPr bwMode="auto">
          <a:xfrm>
            <a:off x="6364288" y="1330326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60" name="Rectangle 124"/>
          <p:cNvSpPr>
            <a:spLocks noChangeArrowheads="1"/>
          </p:cNvSpPr>
          <p:nvPr/>
        </p:nvSpPr>
        <p:spPr bwMode="auto">
          <a:xfrm>
            <a:off x="6454775" y="1330326"/>
            <a:ext cx="333905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distinct bands of minerals</a:t>
            </a:r>
            <a:endParaRPr lang="en-US" altLang="en-US"/>
          </a:p>
        </p:txBody>
      </p:sp>
      <p:sp>
        <p:nvSpPr>
          <p:cNvPr id="14461" name="Rectangle 125"/>
          <p:cNvSpPr>
            <a:spLocks noChangeArrowheads="1"/>
          </p:cNvSpPr>
          <p:nvPr/>
        </p:nvSpPr>
        <p:spPr bwMode="auto">
          <a:xfrm>
            <a:off x="6265863" y="1684339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62" name="Rectangle 126"/>
          <p:cNvSpPr>
            <a:spLocks noChangeArrowheads="1"/>
          </p:cNvSpPr>
          <p:nvPr/>
        </p:nvSpPr>
        <p:spPr bwMode="auto">
          <a:xfrm>
            <a:off x="6364288" y="1709739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63" name="Rectangle 127"/>
          <p:cNvSpPr>
            <a:spLocks noChangeArrowheads="1"/>
          </p:cNvSpPr>
          <p:nvPr/>
        </p:nvSpPr>
        <p:spPr bwMode="auto">
          <a:xfrm>
            <a:off x="6454776" y="1709739"/>
            <a:ext cx="275395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visible mineral grains</a:t>
            </a:r>
            <a:endParaRPr lang="en-US" altLang="en-US"/>
          </a:p>
        </p:txBody>
      </p:sp>
      <p:sp>
        <p:nvSpPr>
          <p:cNvPr id="14464" name="Rectangle 128"/>
          <p:cNvSpPr>
            <a:spLocks noChangeArrowheads="1"/>
          </p:cNvSpPr>
          <p:nvPr/>
        </p:nvSpPr>
        <p:spPr bwMode="auto">
          <a:xfrm>
            <a:off x="6561138" y="2062164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465" name="Rectangle 129"/>
          <p:cNvSpPr>
            <a:spLocks noChangeArrowheads="1"/>
          </p:cNvSpPr>
          <p:nvPr/>
        </p:nvSpPr>
        <p:spPr bwMode="auto">
          <a:xfrm>
            <a:off x="6661150" y="2062164"/>
            <a:ext cx="19524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FFFF99"/>
                </a:solidFill>
                <a:latin typeface="New York" charset="0"/>
              </a:rPr>
              <a:t> garnets, staurolites</a:t>
            </a:r>
            <a:endParaRPr lang="en-US" altLang="en-US"/>
          </a:p>
        </p:txBody>
      </p:sp>
      <p:sp>
        <p:nvSpPr>
          <p:cNvPr id="14466" name="Rectangle 130"/>
          <p:cNvSpPr>
            <a:spLocks noChangeArrowheads="1"/>
          </p:cNvSpPr>
          <p:nvPr/>
        </p:nvSpPr>
        <p:spPr bwMode="auto">
          <a:xfrm>
            <a:off x="6265863" y="2325689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67" name="Rectangle 131"/>
          <p:cNvSpPr>
            <a:spLocks noChangeArrowheads="1"/>
          </p:cNvSpPr>
          <p:nvPr/>
        </p:nvSpPr>
        <p:spPr bwMode="auto">
          <a:xfrm>
            <a:off x="6364288" y="2351089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68" name="Rectangle 132"/>
          <p:cNvSpPr>
            <a:spLocks noChangeArrowheads="1"/>
          </p:cNvSpPr>
          <p:nvPr/>
        </p:nvSpPr>
        <p:spPr bwMode="auto">
          <a:xfrm>
            <a:off x="6454775" y="2351089"/>
            <a:ext cx="200375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may have shiny</a:t>
            </a:r>
            <a:endParaRPr lang="en-US" altLang="en-US"/>
          </a:p>
        </p:txBody>
      </p:sp>
      <p:sp>
        <p:nvSpPr>
          <p:cNvPr id="14469" name="Rectangle 133"/>
          <p:cNvSpPr>
            <a:spLocks noChangeArrowheads="1"/>
          </p:cNvSpPr>
          <p:nvPr/>
        </p:nvSpPr>
        <p:spPr bwMode="auto">
          <a:xfrm>
            <a:off x="6400800" y="2743201"/>
            <a:ext cx="156934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appearance </a:t>
            </a:r>
            <a:endParaRPr lang="en-US" altLang="en-US"/>
          </a:p>
        </p:txBody>
      </p:sp>
      <p:sp>
        <p:nvSpPr>
          <p:cNvPr id="14470" name="Rectangle 134"/>
          <p:cNvSpPr>
            <a:spLocks noChangeArrowheads="1"/>
          </p:cNvSpPr>
          <p:nvPr/>
        </p:nvSpPr>
        <p:spPr bwMode="auto">
          <a:xfrm>
            <a:off x="6561138" y="3059114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471" name="Rectangle 135"/>
          <p:cNvSpPr>
            <a:spLocks noChangeArrowheads="1"/>
          </p:cNvSpPr>
          <p:nvPr/>
        </p:nvSpPr>
        <p:spPr bwMode="auto">
          <a:xfrm>
            <a:off x="6661151" y="3059114"/>
            <a:ext cx="21015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FFFF99"/>
                </a:solidFill>
                <a:latin typeface="New York" charset="0"/>
              </a:rPr>
              <a:t> due to mica minerals</a:t>
            </a:r>
            <a:endParaRPr lang="en-US" altLang="en-US"/>
          </a:p>
        </p:txBody>
      </p:sp>
      <p:sp>
        <p:nvSpPr>
          <p:cNvPr id="14472" name="Rectangle 136"/>
          <p:cNvSpPr>
            <a:spLocks noChangeArrowheads="1"/>
          </p:cNvSpPr>
          <p:nvPr/>
        </p:nvSpPr>
        <p:spPr bwMode="auto">
          <a:xfrm>
            <a:off x="5969000" y="3660776"/>
            <a:ext cx="8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4473" name="Rectangle 137"/>
          <p:cNvSpPr>
            <a:spLocks noChangeArrowheads="1"/>
          </p:cNvSpPr>
          <p:nvPr/>
        </p:nvSpPr>
        <p:spPr bwMode="auto">
          <a:xfrm>
            <a:off x="6165850" y="366077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4474" name="Rectangle 138"/>
          <p:cNvSpPr>
            <a:spLocks noChangeArrowheads="1"/>
          </p:cNvSpPr>
          <p:nvPr/>
        </p:nvSpPr>
        <p:spPr bwMode="auto">
          <a:xfrm>
            <a:off x="6256338" y="3627439"/>
            <a:ext cx="8784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FF9103"/>
                </a:solidFill>
                <a:latin typeface="Comic Sans MS" panose="030F0702030302020204" pitchFamily="66" charset="0"/>
              </a:rPr>
              <a:t>Gneissic</a:t>
            </a:r>
            <a:endParaRPr lang="en-US" altLang="en-US"/>
          </a:p>
        </p:txBody>
      </p:sp>
      <p:sp>
        <p:nvSpPr>
          <p:cNvPr id="14475" name="Rectangle 139"/>
          <p:cNvSpPr>
            <a:spLocks noChangeArrowheads="1"/>
          </p:cNvSpPr>
          <p:nvPr/>
        </p:nvSpPr>
        <p:spPr bwMode="auto">
          <a:xfrm>
            <a:off x="6265863" y="4056064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76" name="Rectangle 140"/>
          <p:cNvSpPr>
            <a:spLocks noChangeArrowheads="1"/>
          </p:cNvSpPr>
          <p:nvPr/>
        </p:nvSpPr>
        <p:spPr bwMode="auto">
          <a:xfrm>
            <a:off x="6364288" y="4081464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77" name="Rectangle 141"/>
          <p:cNvSpPr>
            <a:spLocks noChangeArrowheads="1"/>
          </p:cNvSpPr>
          <p:nvPr/>
        </p:nvSpPr>
        <p:spPr bwMode="auto">
          <a:xfrm>
            <a:off x="6454775" y="4081464"/>
            <a:ext cx="163025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larger grains</a:t>
            </a:r>
            <a:endParaRPr lang="en-US" altLang="en-US"/>
          </a:p>
        </p:txBody>
      </p:sp>
      <p:sp>
        <p:nvSpPr>
          <p:cNvPr id="14478" name="Rectangle 142"/>
          <p:cNvSpPr>
            <a:spLocks noChangeArrowheads="1"/>
          </p:cNvSpPr>
          <p:nvPr/>
        </p:nvSpPr>
        <p:spPr bwMode="auto">
          <a:xfrm>
            <a:off x="6265863" y="4435476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79" name="Rectangle 143"/>
          <p:cNvSpPr>
            <a:spLocks noChangeArrowheads="1"/>
          </p:cNvSpPr>
          <p:nvPr/>
        </p:nvSpPr>
        <p:spPr bwMode="auto">
          <a:xfrm>
            <a:off x="6364288" y="4460876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80" name="Rectangle 144"/>
          <p:cNvSpPr>
            <a:spLocks noChangeArrowheads="1"/>
          </p:cNvSpPr>
          <p:nvPr/>
        </p:nvSpPr>
        <p:spPr bwMode="auto">
          <a:xfrm>
            <a:off x="6454775" y="4460876"/>
            <a:ext cx="34432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may look like igneous rock</a:t>
            </a:r>
            <a:endParaRPr lang="en-US" altLang="en-US"/>
          </a:p>
        </p:txBody>
      </p:sp>
      <p:sp>
        <p:nvSpPr>
          <p:cNvPr id="14481" name="Rectangle 145"/>
          <p:cNvSpPr>
            <a:spLocks noChangeArrowheads="1"/>
          </p:cNvSpPr>
          <p:nvPr/>
        </p:nvSpPr>
        <p:spPr bwMode="auto">
          <a:xfrm>
            <a:off x="6265863" y="4814889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82" name="Rectangle 146"/>
          <p:cNvSpPr>
            <a:spLocks noChangeArrowheads="1"/>
          </p:cNvSpPr>
          <p:nvPr/>
        </p:nvSpPr>
        <p:spPr bwMode="auto">
          <a:xfrm>
            <a:off x="6364288" y="4840289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83" name="Rectangle 147"/>
          <p:cNvSpPr>
            <a:spLocks noChangeArrowheads="1"/>
          </p:cNvSpPr>
          <p:nvPr/>
        </p:nvSpPr>
        <p:spPr bwMode="auto">
          <a:xfrm>
            <a:off x="6454775" y="4840289"/>
            <a:ext cx="31579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may have crude banding</a:t>
            </a:r>
            <a:endParaRPr lang="en-US" altLang="en-US"/>
          </a:p>
        </p:txBody>
      </p:sp>
      <p:sp>
        <p:nvSpPr>
          <p:cNvPr id="14484" name="Rectangle 148"/>
          <p:cNvSpPr>
            <a:spLocks noChangeArrowheads="1"/>
          </p:cNvSpPr>
          <p:nvPr/>
        </p:nvSpPr>
        <p:spPr bwMode="auto">
          <a:xfrm>
            <a:off x="6561138" y="5194301"/>
            <a:ext cx="120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D72266"/>
                </a:solidFill>
                <a:latin typeface="Chicago" charset="0"/>
              </a:rPr>
              <a:t>&gt;</a:t>
            </a:r>
            <a:endParaRPr lang="en-US" altLang="en-US"/>
          </a:p>
        </p:txBody>
      </p:sp>
      <p:sp>
        <p:nvSpPr>
          <p:cNvPr id="14485" name="Rectangle 149"/>
          <p:cNvSpPr>
            <a:spLocks noChangeArrowheads="1"/>
          </p:cNvSpPr>
          <p:nvPr/>
        </p:nvSpPr>
        <p:spPr bwMode="auto">
          <a:xfrm>
            <a:off x="6661151" y="5194301"/>
            <a:ext cx="1883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FFFF99"/>
                </a:solidFill>
                <a:latin typeface="New York" charset="0"/>
              </a:rPr>
              <a:t> intensely distorted</a:t>
            </a:r>
            <a:endParaRPr lang="en-US" altLang="en-US"/>
          </a:p>
        </p:txBody>
      </p:sp>
      <p:sp>
        <p:nvSpPr>
          <p:cNvPr id="14486" name="Rectangle 150"/>
          <p:cNvSpPr>
            <a:spLocks noChangeArrowheads="1"/>
          </p:cNvSpPr>
          <p:nvPr/>
        </p:nvSpPr>
        <p:spPr bwMode="auto">
          <a:xfrm>
            <a:off x="6265863" y="5457826"/>
            <a:ext cx="1122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4487" name="Rectangle 151"/>
          <p:cNvSpPr>
            <a:spLocks noChangeArrowheads="1"/>
          </p:cNvSpPr>
          <p:nvPr/>
        </p:nvSpPr>
        <p:spPr bwMode="auto">
          <a:xfrm>
            <a:off x="6364288" y="5483226"/>
            <a:ext cx="753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4488" name="Rectangle 152"/>
          <p:cNvSpPr>
            <a:spLocks noChangeArrowheads="1"/>
          </p:cNvSpPr>
          <p:nvPr/>
        </p:nvSpPr>
        <p:spPr bwMode="auto">
          <a:xfrm>
            <a:off x="6454776" y="5483226"/>
            <a:ext cx="29030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different minerals than</a:t>
            </a:r>
            <a:endParaRPr lang="en-US" altLang="en-US"/>
          </a:p>
        </p:txBody>
      </p:sp>
      <p:sp>
        <p:nvSpPr>
          <p:cNvPr id="14489" name="Rectangle 153"/>
          <p:cNvSpPr>
            <a:spLocks noChangeArrowheads="1"/>
          </p:cNvSpPr>
          <p:nvPr/>
        </p:nvSpPr>
        <p:spPr bwMode="auto">
          <a:xfrm>
            <a:off x="6413501" y="5837239"/>
            <a:ext cx="1343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FFFF"/>
                </a:solidFill>
                <a:latin typeface="New York" charset="0"/>
              </a:rPr>
              <a:t>schistose </a:t>
            </a:r>
            <a:endParaRPr lang="en-US" altLang="en-US"/>
          </a:p>
        </p:txBody>
      </p:sp>
      <p:sp>
        <p:nvSpPr>
          <p:cNvPr id="14490" name="Rectangle 154"/>
          <p:cNvSpPr>
            <a:spLocks noChangeArrowheads="1"/>
          </p:cNvSpPr>
          <p:nvPr/>
        </p:nvSpPr>
        <p:spPr bwMode="auto">
          <a:xfrm>
            <a:off x="1919289" y="825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950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32226" y="30163"/>
            <a:ext cx="4010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000000"/>
                </a:solidFill>
                <a:latin typeface="Comic Sans MS" panose="030F0702030302020204" pitchFamily="66" charset="0"/>
              </a:rPr>
              <a:t>Foliated MM Rocks</a:t>
            </a:r>
            <a:endParaRPr lang="en-US" alt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867151" y="3175"/>
            <a:ext cx="4010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FFFF00"/>
                </a:solidFill>
                <a:latin typeface="Comic Sans MS" panose="030F0702030302020204" pitchFamily="66" charset="0"/>
              </a:rPr>
              <a:t>Foliated MM Rocks</a:t>
            </a:r>
            <a:endParaRPr lang="en-US" altLang="en-US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6" y="509589"/>
            <a:ext cx="460692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394076"/>
            <a:ext cx="461645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384550"/>
            <a:ext cx="4348162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27051"/>
            <a:ext cx="44291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1724025" y="2763838"/>
            <a:ext cx="1022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000000"/>
                </a:solidFill>
                <a:latin typeface="Comic Sans MS" panose="030F0702030302020204" pitchFamily="66" charset="0"/>
              </a:rPr>
              <a:t>slate</a:t>
            </a:r>
            <a:endParaRPr lang="en-US" altLang="en-US"/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1697038" y="2736850"/>
            <a:ext cx="1022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FFFF00"/>
                </a:solidFill>
                <a:latin typeface="Comic Sans MS" panose="030F0702030302020204" pitchFamily="66" charset="0"/>
              </a:rPr>
              <a:t>slate</a:t>
            </a:r>
            <a:endParaRPr lang="en-US" altLang="en-US"/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1741488" y="5675313"/>
            <a:ext cx="1226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000000"/>
                </a:solidFill>
                <a:latin typeface="Comic Sans MS" panose="030F0702030302020204" pitchFamily="66" charset="0"/>
              </a:rPr>
              <a:t>schist</a:t>
            </a:r>
            <a:endParaRPr lang="en-US" altLang="en-US"/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1714500" y="5648325"/>
            <a:ext cx="1226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FFFF00"/>
                </a:solidFill>
                <a:latin typeface="Comic Sans MS" panose="030F0702030302020204" pitchFamily="66" charset="0"/>
              </a:rPr>
              <a:t>schist</a:t>
            </a:r>
            <a:endParaRPr lang="en-US" altLang="en-US"/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6215063" y="5630863"/>
            <a:ext cx="12471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000000"/>
                </a:solidFill>
                <a:latin typeface="Comic Sans MS" panose="030F0702030302020204" pitchFamily="66" charset="0"/>
              </a:rPr>
              <a:t>gneiss</a:t>
            </a:r>
            <a:endParaRPr lang="en-US" altLang="en-US"/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6189663" y="5603875"/>
            <a:ext cx="12471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FFFF00"/>
                </a:solidFill>
                <a:latin typeface="Comic Sans MS" panose="030F0702030302020204" pitchFamily="66" charset="0"/>
              </a:rPr>
              <a:t>gneiss</a:t>
            </a:r>
            <a:endParaRPr lang="en-US" altLang="en-US"/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6153151" y="2700338"/>
            <a:ext cx="1535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000000"/>
                </a:solidFill>
                <a:latin typeface="Comic Sans MS" panose="030F0702030302020204" pitchFamily="66" charset="0"/>
              </a:rPr>
              <a:t>phyllite</a:t>
            </a:r>
            <a:endParaRPr lang="en-US" altLang="en-US"/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6126164" y="2673350"/>
            <a:ext cx="1535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FFFF00"/>
                </a:solidFill>
                <a:latin typeface="Comic Sans MS" panose="030F0702030302020204" pitchFamily="66" charset="0"/>
              </a:rPr>
              <a:t>phyllite</a:t>
            </a:r>
            <a:endParaRPr lang="en-US" altLang="en-US"/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3162301" y="6362700"/>
            <a:ext cx="711092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 b="1" i="1">
                <a:solidFill>
                  <a:srgbClr val="000000"/>
                </a:solidFill>
                <a:latin typeface="Comic Sans MS" panose="030F0702030302020204" pitchFamily="66" charset="0"/>
              </a:rPr>
              <a:t>MM Rocks that could form as a shale (sedimentary) parent rock is</a:t>
            </a:r>
            <a:endParaRPr lang="en-US" altLang="en-US"/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3322639" y="6657975"/>
            <a:ext cx="60946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 b="1" i="1">
                <a:solidFill>
                  <a:srgbClr val="000000"/>
                </a:solidFill>
                <a:latin typeface="Comic Sans MS" panose="030F0702030302020204" pitchFamily="66" charset="0"/>
              </a:rPr>
              <a:t>exposed to increasing directed pressure and temperature</a:t>
            </a:r>
            <a:endParaRPr lang="en-US" altLang="en-US"/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3135314" y="6335713"/>
            <a:ext cx="711092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 b="1" i="1">
                <a:solidFill>
                  <a:srgbClr val="FFFF00"/>
                </a:solidFill>
                <a:latin typeface="Comic Sans MS" panose="030F0702030302020204" pitchFamily="66" charset="0"/>
              </a:rPr>
              <a:t>MM Rocks that could form as a shale (sedimentary) parent rock is</a:t>
            </a:r>
            <a:endParaRPr lang="en-US" altLang="en-US"/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3295651" y="6630988"/>
            <a:ext cx="60946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 b="1" i="1">
                <a:solidFill>
                  <a:srgbClr val="FFFF00"/>
                </a:solidFill>
                <a:latin typeface="Comic Sans MS" panose="030F0702030302020204" pitchFamily="66" charset="0"/>
              </a:rPr>
              <a:t>exposed to increasing directed pressure and temperature</a:t>
            </a:r>
            <a:endParaRPr lang="en-US" altLang="en-US"/>
          </a:p>
        </p:txBody>
      </p:sp>
      <p:sp>
        <p:nvSpPr>
          <p:cNvPr id="15392" name="Rectangle 32"/>
          <p:cNvSpPr>
            <a:spLocks noChangeArrowheads="1"/>
          </p:cNvSpPr>
          <p:nvPr/>
        </p:nvSpPr>
        <p:spPr bwMode="auto">
          <a:xfrm>
            <a:off x="1604964" y="889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3850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204914"/>
            <a:ext cx="4298950" cy="29543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3594101"/>
            <a:ext cx="4298950" cy="2955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262688" y="1412875"/>
            <a:ext cx="121828" cy="4154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484938" y="1412875"/>
            <a:ext cx="96180" cy="4154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586538" y="1376363"/>
            <a:ext cx="1309654" cy="4154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>
                <a:solidFill>
                  <a:srgbClr val="FF9103"/>
                </a:solidFill>
                <a:latin typeface="Comic Sans MS" panose="030F0702030302020204" pitchFamily="66" charset="0"/>
              </a:rPr>
              <a:t>Marble:</a:t>
            </a:r>
            <a:endParaRPr lang="en-US" altLang="en-US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6596063" y="1857376"/>
            <a:ext cx="96180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6707188" y="1884364"/>
            <a:ext cx="64120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6808789" y="1884364"/>
            <a:ext cx="1795363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FFFF"/>
                </a:solidFill>
                <a:latin typeface="New York" charset="0"/>
              </a:rPr>
              <a:t>metamorphosed</a:t>
            </a:r>
            <a:endParaRPr lang="en-US" altLang="en-US"/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6762750" y="2282826"/>
            <a:ext cx="1077218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FFFF"/>
                </a:solidFill>
                <a:latin typeface="New York" charset="0"/>
              </a:rPr>
              <a:t>limestone</a:t>
            </a:r>
            <a:endParaRPr lang="en-US" altLang="en-US"/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-46038" y="-36513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7" name="Freeform 13"/>
          <p:cNvSpPr>
            <a:spLocks/>
          </p:cNvSpPr>
          <p:nvPr/>
        </p:nvSpPr>
        <p:spPr bwMode="auto">
          <a:xfrm>
            <a:off x="6342064" y="2835275"/>
            <a:ext cx="3417887" cy="101600"/>
          </a:xfrm>
          <a:custGeom>
            <a:avLst/>
            <a:gdLst>
              <a:gd name="T0" fmla="*/ 2153 w 2153"/>
              <a:gd name="T1" fmla="*/ 35 h 64"/>
              <a:gd name="T2" fmla="*/ 2153 w 2153"/>
              <a:gd name="T3" fmla="*/ 23 h 64"/>
              <a:gd name="T4" fmla="*/ 116 w 2153"/>
              <a:gd name="T5" fmla="*/ 23 h 64"/>
              <a:gd name="T6" fmla="*/ 140 w 2153"/>
              <a:gd name="T7" fmla="*/ 0 h 64"/>
              <a:gd name="T8" fmla="*/ 0 w 2153"/>
              <a:gd name="T9" fmla="*/ 29 h 64"/>
              <a:gd name="T10" fmla="*/ 140 w 2153"/>
              <a:gd name="T11" fmla="*/ 64 h 64"/>
              <a:gd name="T12" fmla="*/ 116 w 2153"/>
              <a:gd name="T13" fmla="*/ 35 h 64"/>
              <a:gd name="T14" fmla="*/ 2153 w 2153"/>
              <a:gd name="T15" fmla="*/ 3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53" h="64">
                <a:moveTo>
                  <a:pt x="2153" y="35"/>
                </a:moveTo>
                <a:lnTo>
                  <a:pt x="2153" y="23"/>
                </a:lnTo>
                <a:lnTo>
                  <a:pt x="116" y="23"/>
                </a:lnTo>
                <a:lnTo>
                  <a:pt x="140" y="0"/>
                </a:lnTo>
                <a:lnTo>
                  <a:pt x="0" y="29"/>
                </a:lnTo>
                <a:lnTo>
                  <a:pt x="140" y="64"/>
                </a:lnTo>
                <a:lnTo>
                  <a:pt x="116" y="35"/>
                </a:lnTo>
                <a:lnTo>
                  <a:pt x="2153" y="35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6398" name="Freeform 14"/>
          <p:cNvSpPr>
            <a:spLocks/>
          </p:cNvSpPr>
          <p:nvPr/>
        </p:nvSpPr>
        <p:spPr bwMode="auto">
          <a:xfrm>
            <a:off x="6378575" y="2806700"/>
            <a:ext cx="3417888" cy="101600"/>
          </a:xfrm>
          <a:custGeom>
            <a:avLst/>
            <a:gdLst>
              <a:gd name="T0" fmla="*/ 2153 w 2153"/>
              <a:gd name="T1" fmla="*/ 35 h 64"/>
              <a:gd name="T2" fmla="*/ 2153 w 2153"/>
              <a:gd name="T3" fmla="*/ 24 h 64"/>
              <a:gd name="T4" fmla="*/ 117 w 2153"/>
              <a:gd name="T5" fmla="*/ 24 h 64"/>
              <a:gd name="T6" fmla="*/ 140 w 2153"/>
              <a:gd name="T7" fmla="*/ 0 h 64"/>
              <a:gd name="T8" fmla="*/ 0 w 2153"/>
              <a:gd name="T9" fmla="*/ 29 h 64"/>
              <a:gd name="T10" fmla="*/ 140 w 2153"/>
              <a:gd name="T11" fmla="*/ 64 h 64"/>
              <a:gd name="T12" fmla="*/ 117 w 2153"/>
              <a:gd name="T13" fmla="*/ 35 h 64"/>
              <a:gd name="T14" fmla="*/ 2153 w 2153"/>
              <a:gd name="T15" fmla="*/ 3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53" h="64">
                <a:moveTo>
                  <a:pt x="2153" y="35"/>
                </a:moveTo>
                <a:lnTo>
                  <a:pt x="2153" y="24"/>
                </a:lnTo>
                <a:lnTo>
                  <a:pt x="117" y="24"/>
                </a:lnTo>
                <a:lnTo>
                  <a:pt x="140" y="0"/>
                </a:lnTo>
                <a:lnTo>
                  <a:pt x="0" y="29"/>
                </a:lnTo>
                <a:lnTo>
                  <a:pt x="140" y="64"/>
                </a:lnTo>
                <a:lnTo>
                  <a:pt x="117" y="35"/>
                </a:lnTo>
                <a:lnTo>
                  <a:pt x="2153" y="35"/>
                </a:lnTo>
                <a:close/>
              </a:path>
            </a:pathLst>
          </a:custGeom>
          <a:solidFill>
            <a:srgbClr val="FFFF33"/>
          </a:solidFill>
          <a:ln w="9525">
            <a:solidFill>
              <a:srgbClr val="FFFF33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6399" name="Freeform 15"/>
          <p:cNvSpPr>
            <a:spLocks/>
          </p:cNvSpPr>
          <p:nvPr/>
        </p:nvSpPr>
        <p:spPr bwMode="auto">
          <a:xfrm>
            <a:off x="2386014" y="5781675"/>
            <a:ext cx="3417887" cy="101600"/>
          </a:xfrm>
          <a:custGeom>
            <a:avLst/>
            <a:gdLst>
              <a:gd name="T0" fmla="*/ 0 w 2153"/>
              <a:gd name="T1" fmla="*/ 23 h 64"/>
              <a:gd name="T2" fmla="*/ 0 w 2153"/>
              <a:gd name="T3" fmla="*/ 35 h 64"/>
              <a:gd name="T4" fmla="*/ 2036 w 2153"/>
              <a:gd name="T5" fmla="*/ 35 h 64"/>
              <a:gd name="T6" fmla="*/ 2013 w 2153"/>
              <a:gd name="T7" fmla="*/ 64 h 64"/>
              <a:gd name="T8" fmla="*/ 2153 w 2153"/>
              <a:gd name="T9" fmla="*/ 29 h 64"/>
              <a:gd name="T10" fmla="*/ 2013 w 2153"/>
              <a:gd name="T11" fmla="*/ 0 h 64"/>
              <a:gd name="T12" fmla="*/ 2036 w 2153"/>
              <a:gd name="T13" fmla="*/ 23 h 64"/>
              <a:gd name="T14" fmla="*/ 0 w 2153"/>
              <a:gd name="T15" fmla="*/ 2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53" h="64">
                <a:moveTo>
                  <a:pt x="0" y="23"/>
                </a:moveTo>
                <a:lnTo>
                  <a:pt x="0" y="35"/>
                </a:lnTo>
                <a:lnTo>
                  <a:pt x="2036" y="35"/>
                </a:lnTo>
                <a:lnTo>
                  <a:pt x="2013" y="64"/>
                </a:lnTo>
                <a:lnTo>
                  <a:pt x="2153" y="29"/>
                </a:lnTo>
                <a:lnTo>
                  <a:pt x="2013" y="0"/>
                </a:lnTo>
                <a:lnTo>
                  <a:pt x="2036" y="2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2422526" y="5753100"/>
            <a:ext cx="3419475" cy="101600"/>
          </a:xfrm>
          <a:custGeom>
            <a:avLst/>
            <a:gdLst>
              <a:gd name="T0" fmla="*/ 0 w 2154"/>
              <a:gd name="T1" fmla="*/ 23 h 64"/>
              <a:gd name="T2" fmla="*/ 0 w 2154"/>
              <a:gd name="T3" fmla="*/ 35 h 64"/>
              <a:gd name="T4" fmla="*/ 2037 w 2154"/>
              <a:gd name="T5" fmla="*/ 35 h 64"/>
              <a:gd name="T6" fmla="*/ 2013 w 2154"/>
              <a:gd name="T7" fmla="*/ 64 h 64"/>
              <a:gd name="T8" fmla="*/ 2154 w 2154"/>
              <a:gd name="T9" fmla="*/ 29 h 64"/>
              <a:gd name="T10" fmla="*/ 2013 w 2154"/>
              <a:gd name="T11" fmla="*/ 0 h 64"/>
              <a:gd name="T12" fmla="*/ 2037 w 2154"/>
              <a:gd name="T13" fmla="*/ 23 h 64"/>
              <a:gd name="T14" fmla="*/ 0 w 2154"/>
              <a:gd name="T15" fmla="*/ 2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54" h="64">
                <a:moveTo>
                  <a:pt x="0" y="23"/>
                </a:moveTo>
                <a:lnTo>
                  <a:pt x="0" y="35"/>
                </a:lnTo>
                <a:lnTo>
                  <a:pt x="2037" y="35"/>
                </a:lnTo>
                <a:lnTo>
                  <a:pt x="2013" y="64"/>
                </a:lnTo>
                <a:lnTo>
                  <a:pt x="2154" y="29"/>
                </a:lnTo>
                <a:lnTo>
                  <a:pt x="2013" y="0"/>
                </a:lnTo>
                <a:lnTo>
                  <a:pt x="2037" y="23"/>
                </a:lnTo>
                <a:lnTo>
                  <a:pt x="0" y="23"/>
                </a:lnTo>
                <a:close/>
              </a:path>
            </a:pathLst>
          </a:custGeom>
          <a:solidFill>
            <a:srgbClr val="FFFF33"/>
          </a:solidFill>
          <a:ln w="9525">
            <a:solidFill>
              <a:srgbClr val="FFFF33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1879600" y="4552950"/>
            <a:ext cx="121828" cy="4154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2101850" y="4552950"/>
            <a:ext cx="96180" cy="4154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2203451" y="4516438"/>
            <a:ext cx="1796967" cy="4154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>
                <a:solidFill>
                  <a:srgbClr val="000000"/>
                </a:solidFill>
                <a:latin typeface="Comic Sans MS" panose="030F0702030302020204" pitchFamily="66" charset="0"/>
              </a:rPr>
              <a:t>Quartzite:</a:t>
            </a:r>
            <a:endParaRPr lang="en-US" altLang="en-US"/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2212975" y="4997451"/>
            <a:ext cx="96180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2324100" y="5024439"/>
            <a:ext cx="64120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2425701" y="5024439"/>
            <a:ext cx="1795363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New York" charset="0"/>
              </a:rPr>
              <a:t>metamorphosed</a:t>
            </a:r>
            <a:endParaRPr lang="en-US" alt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2379664" y="5422901"/>
            <a:ext cx="1910779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New York" charset="0"/>
              </a:rPr>
              <a:t>quartz sandstone</a:t>
            </a:r>
            <a:endParaRPr lang="en-US" alt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-46038" y="-36513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1917700" y="4524375"/>
            <a:ext cx="121828" cy="4154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2139950" y="4524375"/>
            <a:ext cx="96180" cy="4154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2241551" y="4487863"/>
            <a:ext cx="1796967" cy="4154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 b="1">
                <a:solidFill>
                  <a:srgbClr val="FF9103"/>
                </a:solidFill>
                <a:latin typeface="Comic Sans MS" panose="030F0702030302020204" pitchFamily="66" charset="0"/>
              </a:rPr>
              <a:t>Quartzite:</a:t>
            </a:r>
            <a:endParaRPr lang="en-US" altLang="en-US"/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2251075" y="4970464"/>
            <a:ext cx="96180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EF7F0F"/>
                </a:solidFill>
                <a:latin typeface="Comic Sans MS" panose="030F0702030302020204" pitchFamily="66" charset="0"/>
              </a:rPr>
              <a:t>-</a:t>
            </a:r>
            <a:endParaRPr lang="en-US" altLang="en-US"/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2362200" y="4997451"/>
            <a:ext cx="64120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Geneva" charset="0"/>
              </a:rPr>
              <a:t> </a:t>
            </a:r>
            <a:endParaRPr lang="en-US" altLang="en-US"/>
          </a:p>
        </p:txBody>
      </p:sp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2463801" y="4997451"/>
            <a:ext cx="1795363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FFFF"/>
                </a:solidFill>
                <a:latin typeface="New York" charset="0"/>
              </a:rPr>
              <a:t>metamorphosed</a:t>
            </a:r>
            <a:endParaRPr lang="en-US" altLang="en-US"/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2417764" y="5395914"/>
            <a:ext cx="1910779" cy="276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FFFF"/>
                </a:solidFill>
                <a:latin typeface="New York" charset="0"/>
              </a:rPr>
              <a:t>quartz sandstone</a:t>
            </a:r>
            <a:endParaRPr lang="en-US" altLang="en-US"/>
          </a:p>
        </p:txBody>
      </p:sp>
      <p:sp>
        <p:nvSpPr>
          <p:cNvPr id="16416" name="Rectangle 32"/>
          <p:cNvSpPr>
            <a:spLocks noChangeArrowheads="1"/>
          </p:cNvSpPr>
          <p:nvPr/>
        </p:nvSpPr>
        <p:spPr bwMode="auto">
          <a:xfrm>
            <a:off x="-46038" y="-36513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7" name="Rectangle 33"/>
          <p:cNvSpPr>
            <a:spLocks noChangeArrowheads="1"/>
          </p:cNvSpPr>
          <p:nvPr/>
        </p:nvSpPr>
        <p:spPr bwMode="auto">
          <a:xfrm>
            <a:off x="3389313" y="31751"/>
            <a:ext cx="4206280" cy="5386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500" b="1" i="1">
                <a:solidFill>
                  <a:srgbClr val="484848"/>
                </a:solidFill>
                <a:latin typeface="Comic Sans MS" panose="030F0702030302020204" pitchFamily="66" charset="0"/>
              </a:rPr>
              <a:t>Non-foliated Rocks</a:t>
            </a:r>
            <a:endParaRPr lang="en-US" altLang="en-US"/>
          </a:p>
        </p:txBody>
      </p:sp>
      <p:sp>
        <p:nvSpPr>
          <p:cNvPr id="16418" name="Rectangle 34"/>
          <p:cNvSpPr>
            <a:spLocks noChangeArrowheads="1"/>
          </p:cNvSpPr>
          <p:nvPr/>
        </p:nvSpPr>
        <p:spPr bwMode="auto">
          <a:xfrm>
            <a:off x="-46038" y="-36513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9" name="Rectangle 35"/>
          <p:cNvSpPr>
            <a:spLocks noChangeArrowheads="1"/>
          </p:cNvSpPr>
          <p:nvPr/>
        </p:nvSpPr>
        <p:spPr bwMode="auto">
          <a:xfrm>
            <a:off x="3427413" y="4764"/>
            <a:ext cx="4206280" cy="5386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500" b="1" i="1">
                <a:solidFill>
                  <a:srgbClr val="FFFF00"/>
                </a:solidFill>
                <a:latin typeface="Comic Sans MS" panose="030F0702030302020204" pitchFamily="66" charset="0"/>
              </a:rPr>
              <a:t>Non-foliated Rocks</a:t>
            </a:r>
            <a:endParaRPr lang="en-US" altLang="en-US"/>
          </a:p>
        </p:txBody>
      </p:sp>
      <p:sp>
        <p:nvSpPr>
          <p:cNvPr id="16420" name="Rectangle 36"/>
          <p:cNvSpPr>
            <a:spLocks noChangeArrowheads="1"/>
          </p:cNvSpPr>
          <p:nvPr/>
        </p:nvSpPr>
        <p:spPr bwMode="auto">
          <a:xfrm>
            <a:off x="-46038" y="-36513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989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09588"/>
            <a:ext cx="5876925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436814" y="30164"/>
            <a:ext cx="397063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 i="1">
                <a:solidFill>
                  <a:srgbClr val="000000"/>
                </a:solidFill>
                <a:latin typeface="Comic Sans MS" panose="030F0702030302020204" pitchFamily="66" charset="0"/>
              </a:rPr>
              <a:t>Metamorphic Zones</a:t>
            </a:r>
            <a:endParaRPr lang="en-US" alt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-1017588" y="112714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471739" y="4764"/>
            <a:ext cx="397063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300" b="1" i="1">
                <a:solidFill>
                  <a:srgbClr val="FFFF00"/>
                </a:solidFill>
                <a:latin typeface="Comic Sans MS" panose="030F0702030302020204" pitchFamily="66" charset="0"/>
              </a:rPr>
              <a:t>Metamorphic Zones</a:t>
            </a:r>
            <a:endParaRPr lang="en-US" altLang="en-US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-1017588" y="112714"/>
            <a:ext cx="1588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6466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617663" y="30163"/>
            <a:ext cx="4180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000000"/>
                </a:solidFill>
                <a:latin typeface="Comic Sans MS" panose="030F0702030302020204" pitchFamily="66" charset="0"/>
              </a:rPr>
              <a:t>Metamorphic Facies</a:t>
            </a:r>
            <a:endParaRPr lang="en-US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524000" y="9525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652588" y="3175"/>
            <a:ext cx="4180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400" b="1" i="1">
                <a:solidFill>
                  <a:srgbClr val="FFFF00"/>
                </a:solidFill>
                <a:latin typeface="Comic Sans MS" panose="030F0702030302020204" pitchFamily="66" charset="0"/>
              </a:rPr>
              <a:t>Metamorphic Facies</a:t>
            </a:r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524000" y="9525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76388"/>
            <a:ext cx="76200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1866900" y="576263"/>
            <a:ext cx="117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0000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082800" y="576263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2181225" y="541338"/>
            <a:ext cx="8527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Comic Sans MS" panose="030F0702030302020204" pitchFamily="66" charset="0"/>
              </a:rPr>
              <a:t>distinctive metamorphic lithologies that occur in well</a:t>
            </a:r>
            <a:endParaRPr lang="en-US" alt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2028826" y="1006475"/>
            <a:ext cx="84734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Comic Sans MS" panose="030F0702030302020204" pitchFamily="66" charset="0"/>
              </a:rPr>
              <a:t>defined areas and named after the key rocks found</a:t>
            </a:r>
            <a:endParaRPr lang="en-US" altLang="en-US"/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524000" y="9525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903413" y="549275"/>
            <a:ext cx="117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>
                <a:solidFill>
                  <a:srgbClr val="FFFF00"/>
                </a:solidFill>
                <a:latin typeface="Geneva" charset="0"/>
              </a:rPr>
              <a:t>•</a:t>
            </a:r>
            <a:endParaRPr lang="en-US" altLang="en-US"/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2117725" y="549275"/>
            <a:ext cx="92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FF9103"/>
                </a:solidFill>
                <a:latin typeface="New York" charset="0"/>
              </a:rPr>
              <a:t> </a:t>
            </a:r>
            <a:endParaRPr lang="en-US" alt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216150" y="514350"/>
            <a:ext cx="8527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FF9103"/>
                </a:solidFill>
                <a:latin typeface="Comic Sans MS" panose="030F0702030302020204" pitchFamily="66" charset="0"/>
              </a:rPr>
              <a:t>distinctive metamorphic lithologies that occur in well</a:t>
            </a:r>
            <a:endParaRPr lang="en-US" altLang="en-US"/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2063751" y="979488"/>
            <a:ext cx="84734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600" b="1">
                <a:solidFill>
                  <a:srgbClr val="FF9103"/>
                </a:solidFill>
                <a:latin typeface="Comic Sans MS" panose="030F0702030302020204" pitchFamily="66" charset="0"/>
              </a:rPr>
              <a:t>defined areas and named after the key rocks found</a:t>
            </a:r>
            <a:endParaRPr lang="en-US" altLang="en-US"/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1524000" y="9525"/>
            <a:ext cx="1588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2309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7264"/>
            <a:ext cx="9144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597025" y="1000125"/>
            <a:ext cx="993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FF0000"/>
                </a:solidFill>
                <a:latin typeface="Helvetica" panose="020B0604020202020204" pitchFamily="34" charset="0"/>
              </a:rPr>
              <a:t>•</a:t>
            </a:r>
            <a:endParaRPr lang="en-US" alt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695450" y="1000125"/>
            <a:ext cx="81961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Helvetica" panose="020B0604020202020204" pitchFamily="34" charset="0"/>
              </a:rPr>
              <a:t> Metamorphism is common along most plate boundaries like this. </a:t>
            </a:r>
            <a:endParaRPr lang="en-US" altLang="en-US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-482600" y="9525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947988" y="33339"/>
            <a:ext cx="545021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4500" b="1" i="1">
                <a:solidFill>
                  <a:srgbClr val="000000"/>
                </a:solidFill>
                <a:latin typeface="New York" charset="0"/>
              </a:rPr>
              <a:t>Metamorphic Zones</a:t>
            </a:r>
            <a:endParaRPr lang="en-US" alt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-482600" y="9525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2987675" y="4764"/>
            <a:ext cx="545021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4500" b="1" i="1">
                <a:solidFill>
                  <a:srgbClr val="FFFF00"/>
                </a:solidFill>
                <a:latin typeface="New York" charset="0"/>
              </a:rPr>
              <a:t>Metamorphic Zones</a:t>
            </a:r>
            <a:endParaRPr lang="en-US" altLang="en-US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-482600" y="9525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3359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420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110" y="708337"/>
            <a:ext cx="10515600" cy="6568225"/>
          </a:xfrm>
        </p:spPr>
        <p:txBody>
          <a:bodyPr>
            <a:normAutofit/>
          </a:bodyPr>
          <a:lstStyle/>
          <a:p>
            <a:r>
              <a:rPr lang="en-GB" sz="3200" b="1" dirty="0"/>
              <a:t>At temperatures of well over 1000º C magma will be </a:t>
            </a:r>
            <a:r>
              <a:rPr lang="en-GB" sz="3200" b="1" dirty="0">
                <a:solidFill>
                  <a:srgbClr val="FF0000"/>
                </a:solidFill>
              </a:rPr>
              <a:t>entirely liquid </a:t>
            </a:r>
            <a:r>
              <a:rPr lang="en-GB" sz="3200" b="1" dirty="0"/>
              <a:t>because there is too much energy for anything to bond </a:t>
            </a:r>
            <a:r>
              <a:rPr lang="en-GB" sz="3200" b="1" dirty="0" smtClean="0"/>
              <a:t>together</a:t>
            </a:r>
          </a:p>
          <a:p>
            <a:r>
              <a:rPr lang="en-GB" sz="3200" b="1" dirty="0" smtClean="0"/>
              <a:t>As </a:t>
            </a:r>
            <a:r>
              <a:rPr lang="en-GB" sz="3200" b="1" dirty="0"/>
              <a:t>the </a:t>
            </a:r>
            <a:r>
              <a:rPr lang="en-GB" sz="3200" b="1" dirty="0">
                <a:solidFill>
                  <a:srgbClr val="FF0000"/>
                </a:solidFill>
              </a:rPr>
              <a:t>temperature drops</a:t>
            </a:r>
            <a:r>
              <a:rPr lang="en-GB" sz="3200" b="1" dirty="0"/>
              <a:t>, usually because the magma is moving upward into a cooler part of the crust, </a:t>
            </a:r>
            <a:r>
              <a:rPr lang="en-GB" sz="3200" b="1" dirty="0">
                <a:solidFill>
                  <a:srgbClr val="FF0000"/>
                </a:solidFill>
              </a:rPr>
              <a:t>crystals will start to </a:t>
            </a:r>
            <a:r>
              <a:rPr lang="en-GB" sz="3200" b="1" dirty="0" smtClean="0">
                <a:solidFill>
                  <a:srgbClr val="FF0000"/>
                </a:solidFill>
              </a:rPr>
              <a:t>form</a:t>
            </a:r>
          </a:p>
          <a:p>
            <a:r>
              <a:rPr lang="en-GB" sz="3200" b="1" dirty="0" smtClean="0"/>
              <a:t>The </a:t>
            </a:r>
            <a:r>
              <a:rPr lang="en-GB" sz="3200" b="1" dirty="0"/>
              <a:t>minerals that make up igneous rocks crystallize at </a:t>
            </a:r>
            <a:r>
              <a:rPr lang="en-GB" sz="3200" b="1" dirty="0">
                <a:solidFill>
                  <a:srgbClr val="FF0000"/>
                </a:solidFill>
              </a:rPr>
              <a:t>various different </a:t>
            </a:r>
            <a:r>
              <a:rPr lang="en-GB" sz="3200" b="1" dirty="0" smtClean="0">
                <a:solidFill>
                  <a:srgbClr val="FF0000"/>
                </a:solidFill>
              </a:rPr>
              <a:t>temperatures</a:t>
            </a:r>
          </a:p>
          <a:p>
            <a:r>
              <a:rPr lang="en-GB" sz="3200" b="1" dirty="0" smtClean="0"/>
              <a:t>This </a:t>
            </a:r>
            <a:r>
              <a:rPr lang="en-GB" sz="3200" b="1" dirty="0"/>
              <a:t>explains why a </a:t>
            </a:r>
            <a:r>
              <a:rPr lang="en-GB" sz="3200" b="1" dirty="0">
                <a:solidFill>
                  <a:srgbClr val="FF0000"/>
                </a:solidFill>
              </a:rPr>
              <a:t>cooling magma </a:t>
            </a:r>
            <a:r>
              <a:rPr lang="en-GB" sz="3200" b="1" dirty="0"/>
              <a:t>can have some </a:t>
            </a:r>
            <a:r>
              <a:rPr lang="en-GB" sz="3200" b="1" dirty="0">
                <a:solidFill>
                  <a:srgbClr val="FF0000"/>
                </a:solidFill>
              </a:rPr>
              <a:t>crystals</a:t>
            </a:r>
            <a:r>
              <a:rPr lang="en-GB" sz="3200" b="1" dirty="0"/>
              <a:t> within it, and yet remain </a:t>
            </a:r>
            <a:r>
              <a:rPr lang="en-GB" sz="3200" b="1" dirty="0">
                <a:solidFill>
                  <a:srgbClr val="FF0000"/>
                </a:solidFill>
              </a:rPr>
              <a:t>predominantly </a:t>
            </a:r>
            <a:r>
              <a:rPr lang="en-GB" sz="3200" b="1" dirty="0" smtClean="0">
                <a:solidFill>
                  <a:srgbClr val="FF0000"/>
                </a:solidFill>
              </a:rPr>
              <a:t>liquid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1BEA4-35AC-4E48-BBFE-56545D2EAB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098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2363</TotalTime>
  <Words>3443</Words>
  <Application>Microsoft Office PowerPoint</Application>
  <PresentationFormat>Widescreen</PresentationFormat>
  <Paragraphs>827</Paragraphs>
  <Slides>88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1" baseType="lpstr">
      <vt:lpstr>Arial</vt:lpstr>
      <vt:lpstr>Calibri</vt:lpstr>
      <vt:lpstr>Calibri Light</vt:lpstr>
      <vt:lpstr>Chicago</vt:lpstr>
      <vt:lpstr>Comic Sans MS</vt:lpstr>
      <vt:lpstr>Geneva</vt:lpstr>
      <vt:lpstr>Helvetica</vt:lpstr>
      <vt:lpstr>New York</vt:lpstr>
      <vt:lpstr>Palatino</vt:lpstr>
      <vt:lpstr>Symbol</vt:lpstr>
      <vt:lpstr>Times</vt:lpstr>
      <vt:lpstr>Times New Roman</vt:lpstr>
      <vt:lpstr>Office Theme</vt:lpstr>
      <vt:lpstr>Lesson 3</vt:lpstr>
      <vt:lpstr>Rocks</vt:lpstr>
      <vt:lpstr>Three Main categories of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of igneous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Composition of igneous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`Sedimentary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Chemical and biochemical</vt:lpstr>
      <vt:lpstr>PowerPoint Presentation</vt:lpstr>
      <vt:lpstr>PowerPoint Presentation</vt:lpstr>
      <vt:lpstr>Transportation and deposition</vt:lpstr>
      <vt:lpstr>Currents </vt:lpstr>
      <vt:lpstr>Settling velocity</vt:lpstr>
      <vt:lpstr>Sorting  </vt:lpstr>
      <vt:lpstr>PowerPoint Presentation</vt:lpstr>
      <vt:lpstr>PowerPoint Presentation</vt:lpstr>
      <vt:lpstr>Rounding</vt:lpstr>
      <vt:lpstr>Sedimentary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Depositional (Sedimentary) Environments</vt:lpstr>
      <vt:lpstr>PowerPoint Presentation</vt:lpstr>
      <vt:lpstr>PowerPoint Presentation</vt:lpstr>
      <vt:lpstr>PowerPoint Presentation</vt:lpstr>
      <vt:lpstr>Diagenesis</vt:lpstr>
      <vt:lpstr>PowerPoint Presentation</vt:lpstr>
      <vt:lpstr>Lithification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GGY 2001</dc:title>
  <dc:creator>Sakwiba Musiwa</dc:creator>
  <cp:lastModifiedBy>Sakwiba Musiwa</cp:lastModifiedBy>
  <cp:revision>185</cp:revision>
  <dcterms:created xsi:type="dcterms:W3CDTF">2021-02-02T09:03:28Z</dcterms:created>
  <dcterms:modified xsi:type="dcterms:W3CDTF">2021-04-26T13:13:37Z</dcterms:modified>
</cp:coreProperties>
</file>