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8" r:id="rId2"/>
    <p:sldId id="259" r:id="rId3"/>
    <p:sldId id="307" r:id="rId4"/>
    <p:sldId id="289" r:id="rId5"/>
    <p:sldId id="286" r:id="rId6"/>
    <p:sldId id="287" r:id="rId7"/>
    <p:sldId id="288" r:id="rId8"/>
    <p:sldId id="309" r:id="rId9"/>
    <p:sldId id="291" r:id="rId10"/>
    <p:sldId id="292" r:id="rId11"/>
    <p:sldId id="293" r:id="rId12"/>
    <p:sldId id="278" r:id="rId13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RWxnAwYh/OGEttvpCPZNw==" hashData="ldTrQIaoQnUgkjkFgZIIUL4ogGzGlIfZFgEIV3qO9cDzFyMY5OzeaN7DRjo4jmegJSYvdKEWn+vz4SyRgMva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D4F0-8AD6-5044-8CFF-E06E79BEFBD4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1BDE-ECC0-2B45-A702-7F10FAE9E0D3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558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4974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2930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3315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4147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0743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9894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8931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1351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4437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7EA4-19B9-1742-ADC8-C5E30F6B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9703-7DD3-B742-BB80-B98952AE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119F-AE8E-9941-BF28-850B9131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299E-295C-4146-A0D3-4796F954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5589-E6CD-BE4B-96B0-F016C516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2025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03EB-CFE8-8649-A5E6-C6BF9FDB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E8BA9-5322-A244-A601-1D0F83BF2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1400-F086-4448-9FEB-D45C0630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ED56-2CF5-994C-8EEA-5110C4EB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A6E75-93EE-B344-8EB7-2FFB87E1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523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7D736-4C4F-C049-AF9A-3626A7213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09885-6FDE-044D-9FAF-730094C65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B597-A9B0-064B-8B66-94F3569A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866E-B792-594B-870A-A7B42B5D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AB13-3F22-D648-B0C6-032187A0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8555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336F-2546-3445-8B25-991B9004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6319-FE15-2A4B-AD17-A21045AD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7899-A46F-3043-A7E6-813B3047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079D-64E5-9D4D-81FC-EE7F4D77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EE24-90D2-8B46-B7B2-5B5AE5F6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7057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46EB-6DC3-EA4F-B525-02B580E1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3F6AC-2B9F-1B40-8726-86079A2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DEAD-33EB-F748-A1B3-5D8F2616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5A152-D355-A840-83FA-FADD7D2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249A-1F6A-5D4E-BB29-5E57F64D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360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ECD9-D202-EF4C-BA14-7E227F00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B93C-06F7-0F45-9013-A9DBB9F23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D4396-0DB2-7046-98F9-4149868D1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FE72-61EA-3F4D-B48C-D3409D04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CC05F-CD20-BC47-8BB0-3EF6957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CFC86-EC6E-9C4A-8830-4F5D0F65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057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284D-349E-2643-8B35-D1FCC420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D9FA4-4326-8445-94E1-C86D489A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02592-AAB7-1A4E-BBBC-EF417D07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AE9DA-7525-F44B-8F48-D99ACD0D2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8ECDE-F873-E14B-91F6-B2E25F372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BEDDEC-D652-064E-83EB-D473050C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D2B22-89E3-5141-8F2C-478F30E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B21C1-3862-6941-BCF1-D796AD27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2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DA0C-0C75-1D49-88C0-AF7CB8CD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94B5B-7921-3347-B14B-ECF56B4B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94DCC-B287-914D-93EF-783F3920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B2E-4772-AE49-9FFF-754FD8DD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216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0FE93-FCE7-8642-BD5F-A4730454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83469-9818-CF49-951E-E99983D0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116F-C87D-D246-BA57-AA1F3FE3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561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7919-EF29-0D41-ABEE-0BE1DECC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5880-E320-F44C-A6AE-A686F0CA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E89-D24E-C148-BC34-62205480D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DE9B-2416-BA4B-919A-F08315A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B1178-2A25-AC4D-9D1B-38DC5AE7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E395-9991-CB49-87C9-B0CEC569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8233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F0E5-3FCA-FD40-BB8B-5AFA7CEB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62B3F-C97A-154C-92EE-87751F751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04E48-0303-A147-A4D7-EEB68969E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11B1-76B8-0E49-B1E3-C20485B9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81493-605D-7C48-86C1-04F604A8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23563-8C8E-C443-A892-334D4C17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778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33AD-AAC2-0D4A-B6F9-49AA442C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8FF7-AB0D-6A49-B050-37C00EF4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DCCF-D07E-FD42-8FFF-A2A02EBCC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A46B-CB80-FA4D-AC06-8812577B47C3}" type="datetimeFigureOut">
              <a:rPr lang="en-JP" smtClean="0"/>
              <a:t>2023/08/30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21AD-8104-064D-B763-6DFEF2407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F3AAB-7ED0-A643-994E-C70DA1EAD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856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0578E-8251-3B4C-9B3E-F765321F54A6}"/>
              </a:ext>
            </a:extLst>
          </p:cNvPr>
          <p:cNvSpPr/>
          <p:nvPr/>
        </p:nvSpPr>
        <p:spPr>
          <a:xfrm>
            <a:off x="8007" y="117193"/>
            <a:ext cx="12171293" cy="1459858"/>
          </a:xfrm>
          <a:prstGeom prst="rect">
            <a:avLst/>
          </a:prstGeom>
          <a:gradFill flip="none" rotWithShape="1">
            <a:gsLst>
              <a:gs pos="49000">
                <a:srgbClr val="0070C0"/>
              </a:gs>
              <a:gs pos="93000">
                <a:srgbClr val="C00000"/>
              </a:gs>
              <a:gs pos="21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1E4A3-3F6E-7E4B-863A-AA67CF5575C9}"/>
              </a:ext>
            </a:extLst>
          </p:cNvPr>
          <p:cNvSpPr/>
          <p:nvPr/>
        </p:nvSpPr>
        <p:spPr>
          <a:xfrm flipH="1">
            <a:off x="8007" y="1604265"/>
            <a:ext cx="12171293" cy="45719"/>
          </a:xfrm>
          <a:prstGeom prst="rect">
            <a:avLst/>
          </a:prstGeom>
          <a:gradFill>
            <a:gsLst>
              <a:gs pos="97000">
                <a:srgbClr val="FF0000">
                  <a:alpha val="0"/>
                </a:srgbClr>
              </a:gs>
              <a:gs pos="43000">
                <a:srgbClr val="FFC000">
                  <a:alpha val="11000"/>
                </a:srgb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8133C24-BC62-9749-830B-27F6199BB70C}"/>
              </a:ext>
            </a:extLst>
          </p:cNvPr>
          <p:cNvSpPr/>
          <p:nvPr/>
        </p:nvSpPr>
        <p:spPr>
          <a:xfrm flipH="1">
            <a:off x="8007" y="36494"/>
            <a:ext cx="12171293" cy="45719"/>
          </a:xfrm>
          <a:prstGeom prst="rect">
            <a:avLst/>
          </a:prstGeom>
          <a:gradFill>
            <a:gsLst>
              <a:gs pos="97000">
                <a:srgbClr val="7030A0"/>
              </a:gs>
              <a:gs pos="43000">
                <a:srgbClr val="FFC000">
                  <a:alpha val="70527"/>
                </a:srgbClr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161E4-AD75-4B4D-AFFC-D39BCEFEF5F6}"/>
              </a:ext>
            </a:extLst>
          </p:cNvPr>
          <p:cNvSpPr txBox="1"/>
          <p:nvPr/>
        </p:nvSpPr>
        <p:spPr>
          <a:xfrm>
            <a:off x="-4693" y="128985"/>
            <a:ext cx="1219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4000" b="1" dirty="0">
                <a:solidFill>
                  <a:schemeClr val="bg1"/>
                </a:solidFill>
                <a:latin typeface="Segoe Print" panose="02000800000000000000" pitchFamily="2" charset="0"/>
              </a:rPr>
              <a:t>GMM 2110: </a:t>
            </a:r>
            <a:r>
              <a:rPr lang="en-US" sz="4000" b="1" dirty="0">
                <a:solidFill>
                  <a:schemeClr val="bg1"/>
                </a:solidFill>
                <a:latin typeface="Segoe Print" panose="02000800000000000000" pitchFamily="2" charset="0"/>
              </a:rPr>
              <a:t>Introduction to Geology, Mining and Metallurgical Engineering</a:t>
            </a:r>
            <a:endParaRPr lang="en-JP" sz="4000" b="1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D45FC-D914-5F4F-B7AF-13360B5E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84229"/>
            <a:ext cx="4676625" cy="320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222BF-E2BD-4D4D-8D2C-24D12671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84" y="1707988"/>
            <a:ext cx="4471773" cy="33538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8F483E-AC93-CF4B-BE25-3EFB49CFDAA7}"/>
              </a:ext>
            </a:extLst>
          </p:cNvPr>
          <p:cNvSpPr/>
          <p:nvPr/>
        </p:nvSpPr>
        <p:spPr>
          <a:xfrm rot="3212352">
            <a:off x="5973603" y="4612237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E0135-60EC-7D4C-BBA7-64E427BD86B6}"/>
              </a:ext>
            </a:extLst>
          </p:cNvPr>
          <p:cNvSpPr/>
          <p:nvPr/>
        </p:nvSpPr>
        <p:spPr>
          <a:xfrm rot="8342070">
            <a:off x="4559541" y="4612237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6F1FE-4392-00A4-0684-24BD47223D7A}"/>
              </a:ext>
            </a:extLst>
          </p:cNvPr>
          <p:cNvSpPr txBox="1"/>
          <p:nvPr/>
        </p:nvSpPr>
        <p:spPr>
          <a:xfrm>
            <a:off x="-4693" y="5352397"/>
            <a:ext cx="12168595" cy="1512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84000">
                <a:srgbClr val="FFC000"/>
              </a:gs>
              <a:gs pos="65000">
                <a:schemeClr val="bg1">
                  <a:lumMod val="85000"/>
                </a:schemeClr>
              </a:gs>
              <a:gs pos="100000">
                <a:srgbClr val="00B05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JP" b="1" dirty="0">
                <a:latin typeface="Arial" panose="020B0604020202020204" pitchFamily="34" charset="0"/>
                <a:cs typeface="Arial" panose="020B0604020202020204" pitchFamily="34" charset="0"/>
              </a:rPr>
              <a:t>Marthias SILWAMBA (PhD)</a:t>
            </a:r>
          </a:p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Metallurgical Engineering Department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arthias.silwamba@unza.zm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104CA-F4C9-B174-4BF6-0E14EF1B0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" y="5376485"/>
            <a:ext cx="1049365" cy="14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75307"/>
            <a:ext cx="11944350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Alloying metals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 Steel properties improvers: Ni, Cr, Co, Mn, Mo, W, V, etc.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Reactive metals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Have high affinity to oxygen, i.e., They are very low in the electrochemical series (they have a very low std reduction Eh, i.e., a high oxidation Eh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Classifications overlap;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E.g., Copper is a noble metal, heavy metal, base metal &amp; a non-reactive metal.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EBD49-3281-EC74-E992-121959067812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1.3. Classification of metals (cont.)</a:t>
            </a:r>
          </a:p>
        </p:txBody>
      </p:sp>
    </p:spTree>
    <p:extLst>
      <p:ext uri="{BB962C8B-B14F-4D97-AF65-F5344CB8AC3E}">
        <p14:creationId xmlns:p14="http://schemas.microsoft.com/office/powerpoint/2010/main" val="18657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pic>
        <p:nvPicPr>
          <p:cNvPr id="9" name="Picture 2" descr="978A3164">
            <a:extLst>
              <a:ext uri="{FF2B5EF4-FFF2-40B4-BE49-F238E27FC236}">
                <a16:creationId xmlns:a16="http://schemas.microsoft.com/office/drawing/2014/main" id="{83E71365-E5A7-264D-BC5F-8E558FDC5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/>
        </p:blipFill>
        <p:spPr bwMode="auto">
          <a:xfrm>
            <a:off x="972510" y="1387381"/>
            <a:ext cx="9741638" cy="53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0BF6AB-7D3A-F447-80A7-02A7C37225C8}"/>
              </a:ext>
            </a:extLst>
          </p:cNvPr>
          <p:cNvSpPr txBox="1"/>
          <p:nvPr/>
        </p:nvSpPr>
        <p:spPr>
          <a:xfrm>
            <a:off x="2544424" y="1406431"/>
            <a:ext cx="304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83F33-C57D-D741-88EA-8B807E94A7AB}"/>
              </a:ext>
            </a:extLst>
          </p:cNvPr>
          <p:cNvSpPr txBox="1"/>
          <p:nvPr/>
        </p:nvSpPr>
        <p:spPr>
          <a:xfrm>
            <a:off x="8173742" y="1385439"/>
            <a:ext cx="304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75307"/>
            <a:ext cx="11944350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Iron (Fe) is the fourth most abundant element in the earth crust after oxygen, silicon and aluminum in that order.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57647-93E6-BC36-44B7-4A339D3646D1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1.3. Classification of metals (cont.)</a:t>
            </a:r>
          </a:p>
        </p:txBody>
      </p:sp>
    </p:spTree>
    <p:extLst>
      <p:ext uri="{BB962C8B-B14F-4D97-AF65-F5344CB8AC3E}">
        <p14:creationId xmlns:p14="http://schemas.microsoft.com/office/powerpoint/2010/main" val="3515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20365D-01A5-7740-8043-ED9DD43E433D}"/>
              </a:ext>
            </a:extLst>
          </p:cNvPr>
          <p:cNvSpPr txBox="1">
            <a:spLocks/>
          </p:cNvSpPr>
          <p:nvPr/>
        </p:nvSpPr>
        <p:spPr>
          <a:xfrm>
            <a:off x="1524000" y="2035192"/>
            <a:ext cx="9144000" cy="3106455"/>
          </a:xfrm>
          <a:prstGeom prst="rect">
            <a:avLst/>
          </a:prstGeom>
          <a:noFill/>
        </p:spPr>
        <p:txBody>
          <a:bodyPr lIns="288000" tIns="36000" bIns="36000" anchor="ctr">
            <a:noAutofit/>
          </a:bodyPr>
          <a:lstStyle/>
          <a:p>
            <a:pPr marL="84138" algn="ctr" fontAlgn="auto">
              <a:spcAft>
                <a:spcPts val="0"/>
              </a:spcAft>
              <a:defRPr/>
            </a:pPr>
            <a:r>
              <a:rPr lang="en-US" altLang="ja-JP" sz="5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47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End of Lecture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290CE-31AF-054E-95A7-81486557648E}"/>
              </a:ext>
            </a:extLst>
          </p:cNvPr>
          <p:cNvCxnSpPr>
            <a:cxnSpLocks/>
          </p:cNvCxnSpPr>
          <p:nvPr/>
        </p:nvCxnSpPr>
        <p:spPr>
          <a:xfrm>
            <a:off x="1914236" y="2396235"/>
            <a:ext cx="831272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5CE36-BEA1-CA43-BEE9-6133BA00AFB9}"/>
              </a:ext>
            </a:extLst>
          </p:cNvPr>
          <p:cNvCxnSpPr>
            <a:cxnSpLocks/>
          </p:cNvCxnSpPr>
          <p:nvPr/>
        </p:nvCxnSpPr>
        <p:spPr>
          <a:xfrm flipH="1">
            <a:off x="3937728" y="4283997"/>
            <a:ext cx="4265744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7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C6412-592E-2743-8172-9E50433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307-537E-B14F-8E24-3415F18CDC97}" type="slidenum">
              <a:rPr lang="en-JP" smtClean="0"/>
              <a:t>12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00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733F7-D87A-E542-BA5C-29B664D5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2979" y="6485021"/>
            <a:ext cx="389021" cy="370387"/>
          </a:xfrm>
        </p:spPr>
        <p:txBody>
          <a:bodyPr/>
          <a:lstStyle/>
          <a:p>
            <a:fld id="{C44500DA-FB56-CC42-AC47-667E8A5E505A}" type="slidenum">
              <a:rPr lang="en-JP" sz="1600" smtClean="0">
                <a:latin typeface="Segoe Print" panose="02000800000000000000" pitchFamily="2" charset="0"/>
              </a:rPr>
              <a:t>2</a:t>
            </a:fld>
            <a:endParaRPr lang="en-JP" sz="1600" dirty="0">
              <a:latin typeface="Segoe Print" panose="020008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20365D-01A5-7740-8043-ED9DD43E433D}"/>
              </a:ext>
            </a:extLst>
          </p:cNvPr>
          <p:cNvSpPr txBox="1">
            <a:spLocks/>
          </p:cNvSpPr>
          <p:nvPr/>
        </p:nvSpPr>
        <p:spPr>
          <a:xfrm>
            <a:off x="1381399" y="1438292"/>
            <a:ext cx="9144000" cy="3106455"/>
          </a:xfrm>
          <a:prstGeom prst="rect">
            <a:avLst/>
          </a:prstGeom>
          <a:noFill/>
        </p:spPr>
        <p:txBody>
          <a:bodyPr lIns="288000" tIns="36000" bIns="36000" anchor="ctr">
            <a:noAutofit/>
          </a:bodyPr>
          <a:lstStyle/>
          <a:p>
            <a:pPr marL="84138" algn="ctr" fontAlgn="auto">
              <a:spcAft>
                <a:spcPts val="0"/>
              </a:spcAft>
              <a:defRPr/>
            </a:pPr>
            <a:r>
              <a:rPr lang="en-US" altLang="ja-JP" sz="5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47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Lecture 1</a:t>
            </a:r>
          </a:p>
          <a:p>
            <a:pPr marL="84138" algn="ctr" fontAlgn="auto">
              <a:spcAft>
                <a:spcPts val="0"/>
              </a:spcAft>
              <a:defRPr/>
            </a:pPr>
            <a:endParaRPr lang="en-US" altLang="ja-JP" sz="54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47000">
                    <a:srgbClr val="FFC000"/>
                  </a:gs>
                  <a:gs pos="100000">
                    <a:srgbClr val="FF0000"/>
                  </a:gs>
                </a:gsLst>
                <a:lin ang="10800000" scaled="1"/>
              </a:gradFill>
              <a:latin typeface="Segoe Print" panose="02000600000000000000" pitchFamily="2" charset="0"/>
            </a:endParaRPr>
          </a:p>
          <a:p>
            <a:pPr marL="84138" algn="ctr">
              <a:defRPr/>
            </a:pPr>
            <a:r>
              <a:rPr lang="en-US" altLang="ja-JP" sz="4800" dirty="0">
                <a:gradFill>
                  <a:gsLst>
                    <a:gs pos="0">
                      <a:srgbClr val="00B0F0"/>
                    </a:gs>
                    <a:gs pos="57000">
                      <a:srgbClr val="00B050"/>
                    </a:gs>
                    <a:gs pos="100000">
                      <a:srgbClr val="7030A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Introduction to metallurgy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290CE-31AF-054E-95A7-81486557648E}"/>
              </a:ext>
            </a:extLst>
          </p:cNvPr>
          <p:cNvCxnSpPr>
            <a:cxnSpLocks/>
          </p:cNvCxnSpPr>
          <p:nvPr/>
        </p:nvCxnSpPr>
        <p:spPr>
          <a:xfrm>
            <a:off x="1797035" y="1388864"/>
            <a:ext cx="831272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5CE36-BEA1-CA43-BEE9-6133BA00AFB9}"/>
              </a:ext>
            </a:extLst>
          </p:cNvPr>
          <p:cNvCxnSpPr>
            <a:cxnSpLocks/>
          </p:cNvCxnSpPr>
          <p:nvPr/>
        </p:nvCxnSpPr>
        <p:spPr>
          <a:xfrm flipH="1">
            <a:off x="3820527" y="4561292"/>
            <a:ext cx="4265744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7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76896" y="661018"/>
            <a:ext cx="1206500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the end of the lecture students are expected to 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and know basic definitions of metallurgy and its branches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of objective(s)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</a:t>
            </a:fld>
            <a:endParaRPr lang="en-JP" sz="18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1.1. Introduction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050" y="64329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6536FE-6F03-764A-BC34-5EE43D8580A2}"/>
              </a:ext>
            </a:extLst>
          </p:cNvPr>
          <p:cNvSpPr/>
          <p:nvPr/>
        </p:nvSpPr>
        <p:spPr>
          <a:xfrm>
            <a:off x="209550" y="795112"/>
            <a:ext cx="3381498" cy="104775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800" b="1" dirty="0">
                <a:latin typeface="Arial" panose="020B0604020202020204" pitchFamily="34" charset="0"/>
                <a:cs typeface="Arial" panose="020B0604020202020204" pitchFamily="34" charset="0"/>
              </a:rPr>
              <a:t>Geologist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830331-E1F4-544B-8913-6CC83FB16EB5}"/>
              </a:ext>
            </a:extLst>
          </p:cNvPr>
          <p:cNvSpPr/>
          <p:nvPr/>
        </p:nvSpPr>
        <p:spPr>
          <a:xfrm>
            <a:off x="4357626" y="795112"/>
            <a:ext cx="3381498" cy="104775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800" b="1" dirty="0">
                <a:latin typeface="Arial" panose="020B0604020202020204" pitchFamily="34" charset="0"/>
                <a:cs typeface="Arial" panose="020B0604020202020204" pitchFamily="34" charset="0"/>
              </a:rPr>
              <a:t>Mine Engineer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CE9E66-45B5-1241-A9A4-5DDF99EAD984}"/>
              </a:ext>
            </a:extLst>
          </p:cNvPr>
          <p:cNvSpPr/>
          <p:nvPr/>
        </p:nvSpPr>
        <p:spPr>
          <a:xfrm>
            <a:off x="8505702" y="795112"/>
            <a:ext cx="3381498" cy="10477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800" b="1" dirty="0">
                <a:latin typeface="Arial" panose="020B0604020202020204" pitchFamily="34" charset="0"/>
                <a:cs typeface="Arial" panose="020B0604020202020204" pitchFamily="34" charset="0"/>
              </a:rPr>
              <a:t>Metallurgical engineer</a:t>
            </a:r>
          </a:p>
        </p:txBody>
      </p:sp>
      <p:pic>
        <p:nvPicPr>
          <p:cNvPr id="11" name="Picture 95">
            <a:extLst>
              <a:ext uri="{FF2B5EF4-FFF2-40B4-BE49-F238E27FC236}">
                <a16:creationId xmlns:a16="http://schemas.microsoft.com/office/drawing/2014/main" id="{321B7CA8-AEC6-304A-A16C-1242C8F77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0790" y="1053515"/>
            <a:ext cx="567093" cy="592907"/>
          </a:xfrm>
          <a:prstGeom prst="rect">
            <a:avLst/>
          </a:prstGeom>
        </p:spPr>
      </p:pic>
      <p:pic>
        <p:nvPicPr>
          <p:cNvPr id="12" name="Picture 95">
            <a:extLst>
              <a:ext uri="{FF2B5EF4-FFF2-40B4-BE49-F238E27FC236}">
                <a16:creationId xmlns:a16="http://schemas.microsoft.com/office/drawing/2014/main" id="{AB3DA724-61A3-8448-A482-A97404D96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8866" y="1053515"/>
            <a:ext cx="567093" cy="592907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BAD4FC24-79E4-8A4E-A228-EAE16840BDBA}"/>
              </a:ext>
            </a:extLst>
          </p:cNvPr>
          <p:cNvSpPr/>
          <p:nvPr/>
        </p:nvSpPr>
        <p:spPr>
          <a:xfrm rot="5400000">
            <a:off x="1176398" y="830478"/>
            <a:ext cx="1371600" cy="3381498"/>
          </a:xfrm>
          <a:prstGeom prst="rightBrace">
            <a:avLst>
              <a:gd name="adj1" fmla="val 40277"/>
              <a:gd name="adj2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5BEE5-5562-0342-8D8C-E014FEF39788}"/>
              </a:ext>
            </a:extLst>
          </p:cNvPr>
          <p:cNvSpPr/>
          <p:nvPr/>
        </p:nvSpPr>
        <p:spPr>
          <a:xfrm>
            <a:off x="645231" y="3095615"/>
            <a:ext cx="3106495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ore deposits are discovered &amp; evaluated by the Geologist. </a:t>
            </a:r>
            <a:endParaRPr lang="en-JP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EB5322-F92A-1E4B-B16F-69A87CF03B17}"/>
              </a:ext>
            </a:extLst>
          </p:cNvPr>
          <p:cNvSpPr/>
          <p:nvPr/>
        </p:nvSpPr>
        <p:spPr>
          <a:xfrm>
            <a:off x="4634848" y="3095614"/>
            <a:ext cx="3106495" cy="280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Mining Engineer do the planning and extracts the minerals out of the ground etc.,</a:t>
            </a:r>
            <a:endParaRPr lang="en-JP" sz="24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3BEAE6B-787D-6244-BD60-2788CAD8AB49}"/>
              </a:ext>
            </a:extLst>
          </p:cNvPr>
          <p:cNvSpPr/>
          <p:nvPr/>
        </p:nvSpPr>
        <p:spPr>
          <a:xfrm rot="5400000">
            <a:off x="5324582" y="811428"/>
            <a:ext cx="1371600" cy="3381498"/>
          </a:xfrm>
          <a:prstGeom prst="rightBrace">
            <a:avLst>
              <a:gd name="adj1" fmla="val 40277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FEB2E69-68C5-B440-9EC2-54BA2E295D2C}"/>
              </a:ext>
            </a:extLst>
          </p:cNvPr>
          <p:cNvSpPr/>
          <p:nvPr/>
        </p:nvSpPr>
        <p:spPr>
          <a:xfrm rot="5400000">
            <a:off x="9510651" y="811428"/>
            <a:ext cx="1371600" cy="3381498"/>
          </a:xfrm>
          <a:prstGeom prst="rightBrace">
            <a:avLst>
              <a:gd name="adj1" fmla="val 4027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881C9-FC2E-4641-B5AC-93AFBF08591C}"/>
              </a:ext>
            </a:extLst>
          </p:cNvPr>
          <p:cNvSpPr/>
          <p:nvPr/>
        </p:nvSpPr>
        <p:spPr>
          <a:xfrm>
            <a:off x="8134597" y="2994263"/>
            <a:ext cx="4057403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Metallurgist concentrates, extracts or refines mined ores to pure metals &amp; alloys, respectively. Its possible to also work in most chemical processing plants</a:t>
            </a:r>
          </a:p>
        </p:txBody>
      </p:sp>
    </p:spTree>
    <p:extLst>
      <p:ext uri="{BB962C8B-B14F-4D97-AF65-F5344CB8AC3E}">
        <p14:creationId xmlns:p14="http://schemas.microsoft.com/office/powerpoint/2010/main" val="40986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27000" y="761226"/>
            <a:ext cx="1206500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many definitions as below;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practice &amp; science of extracting metals from their ores,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that explains methods of refining and extracting metals from their ores and preparing them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of crude metals,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production of alloys and their properties,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the alloy constitution, structure and properties,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the relationship of the physical and mechanical properties to thermal and mechanical treatment of metals &amp; alloys, etc.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1.2. Metallurgy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5</a:t>
            </a:fld>
            <a:endParaRPr lang="en-JP" sz="18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1.2. Metallurgy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51789B-642C-D843-B72C-E4A3EB667E17}"/>
              </a:ext>
            </a:extLst>
          </p:cNvPr>
          <p:cNvSpPr/>
          <p:nvPr/>
        </p:nvSpPr>
        <p:spPr>
          <a:xfrm>
            <a:off x="4175329" y="682579"/>
            <a:ext cx="2615878" cy="4282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Metallurgy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A6D077-4103-444E-9708-B78F86FAF38B}"/>
              </a:ext>
            </a:extLst>
          </p:cNvPr>
          <p:cNvSpPr/>
          <p:nvPr/>
        </p:nvSpPr>
        <p:spPr>
          <a:xfrm>
            <a:off x="606230" y="2155121"/>
            <a:ext cx="2615878" cy="4282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Procesing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A8974B-AAC4-3647-A04C-FF30917D05EE}"/>
              </a:ext>
            </a:extLst>
          </p:cNvPr>
          <p:cNvSpPr/>
          <p:nvPr/>
        </p:nvSpPr>
        <p:spPr>
          <a:xfrm>
            <a:off x="4175329" y="2155121"/>
            <a:ext cx="2615878" cy="42826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Extractive Metallurgy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9822D0-A4CD-724A-944D-A09BE84DAF4F}"/>
              </a:ext>
            </a:extLst>
          </p:cNvPr>
          <p:cNvSpPr/>
          <p:nvPr/>
        </p:nvSpPr>
        <p:spPr>
          <a:xfrm>
            <a:off x="7744428" y="2143547"/>
            <a:ext cx="2615878" cy="428263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Metallurgy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EFCF31-254C-1549-9BE5-EBAC94DA4510}"/>
              </a:ext>
            </a:extLst>
          </p:cNvPr>
          <p:cNvSpPr/>
          <p:nvPr/>
        </p:nvSpPr>
        <p:spPr>
          <a:xfrm>
            <a:off x="2032559" y="3622953"/>
            <a:ext cx="2615878" cy="428263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Hydrometallurgy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3A72FF-BE44-CB4C-81F5-EA5EC767FB0D}"/>
              </a:ext>
            </a:extLst>
          </p:cNvPr>
          <p:cNvSpPr/>
          <p:nvPr/>
        </p:nvSpPr>
        <p:spPr>
          <a:xfrm>
            <a:off x="6298557" y="3625182"/>
            <a:ext cx="2615878" cy="4282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Pyrometallurgy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A7EFEF8-C25F-4643-B99F-0E31C279514A}"/>
              </a:ext>
            </a:extLst>
          </p:cNvPr>
          <p:cNvSpPr/>
          <p:nvPr/>
        </p:nvSpPr>
        <p:spPr>
          <a:xfrm>
            <a:off x="3136740" y="5132119"/>
            <a:ext cx="3842794" cy="428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on-ferrous Pyro-metallurgy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73742C-CCE0-2C43-9629-6AA3A79EDB87}"/>
              </a:ext>
            </a:extLst>
          </p:cNvPr>
          <p:cNvSpPr/>
          <p:nvPr/>
        </p:nvSpPr>
        <p:spPr>
          <a:xfrm>
            <a:off x="8230826" y="5146859"/>
            <a:ext cx="3842794" cy="42826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Ferrous Pyro-metallurgy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91D70E-8E9B-544D-ACC5-2932D580A1E2}"/>
              </a:ext>
            </a:extLst>
          </p:cNvPr>
          <p:cNvCxnSpPr>
            <a:stCxn id="2" idx="2"/>
          </p:cNvCxnSpPr>
          <p:nvPr/>
        </p:nvCxnSpPr>
        <p:spPr>
          <a:xfrm>
            <a:off x="5483268" y="1110842"/>
            <a:ext cx="0" cy="359143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F11733-6913-0F40-960B-902C70F5755C}"/>
              </a:ext>
            </a:extLst>
          </p:cNvPr>
          <p:cNvCxnSpPr/>
          <p:nvPr/>
        </p:nvCxnSpPr>
        <p:spPr>
          <a:xfrm flipH="1">
            <a:off x="1914169" y="1458411"/>
            <a:ext cx="3569099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C35C76-046F-9F49-B76E-06DC8B981F01}"/>
              </a:ext>
            </a:extLst>
          </p:cNvPr>
          <p:cNvCxnSpPr>
            <a:cxnSpLocks/>
          </p:cNvCxnSpPr>
          <p:nvPr/>
        </p:nvCxnSpPr>
        <p:spPr>
          <a:xfrm>
            <a:off x="1937319" y="1469985"/>
            <a:ext cx="0" cy="685136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EBDC7C-1D91-7146-AFFE-B9EF21647F43}"/>
              </a:ext>
            </a:extLst>
          </p:cNvPr>
          <p:cNvCxnSpPr/>
          <p:nvPr/>
        </p:nvCxnSpPr>
        <p:spPr>
          <a:xfrm>
            <a:off x="5483268" y="1458411"/>
            <a:ext cx="0" cy="685136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8D0FD8-8491-BC44-B54D-61FA1642A6AC}"/>
              </a:ext>
            </a:extLst>
          </p:cNvPr>
          <p:cNvCxnSpPr/>
          <p:nvPr/>
        </p:nvCxnSpPr>
        <p:spPr>
          <a:xfrm>
            <a:off x="9043731" y="1469985"/>
            <a:ext cx="0" cy="685136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49CDA4-0A70-7E4F-9BE4-DBED441CB1ED}"/>
              </a:ext>
            </a:extLst>
          </p:cNvPr>
          <p:cNvCxnSpPr/>
          <p:nvPr/>
        </p:nvCxnSpPr>
        <p:spPr>
          <a:xfrm flipH="1">
            <a:off x="5483268" y="1458410"/>
            <a:ext cx="3569099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A8EC93-91EE-7643-A0D9-FDF1EBAF8F02}"/>
              </a:ext>
            </a:extLst>
          </p:cNvPr>
          <p:cNvCxnSpPr/>
          <p:nvPr/>
        </p:nvCxnSpPr>
        <p:spPr>
          <a:xfrm>
            <a:off x="5470490" y="2571810"/>
            <a:ext cx="0" cy="359143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A38024-E270-4E47-AACE-316D2EE33DB0}"/>
              </a:ext>
            </a:extLst>
          </p:cNvPr>
          <p:cNvCxnSpPr>
            <a:cxnSpLocks/>
          </p:cNvCxnSpPr>
          <p:nvPr/>
        </p:nvCxnSpPr>
        <p:spPr>
          <a:xfrm flipH="1">
            <a:off x="3333509" y="2930953"/>
            <a:ext cx="2136982" cy="0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222009-4F7C-DA46-A7F4-6052C1983578}"/>
              </a:ext>
            </a:extLst>
          </p:cNvPr>
          <p:cNvCxnSpPr/>
          <p:nvPr/>
        </p:nvCxnSpPr>
        <p:spPr>
          <a:xfrm>
            <a:off x="3342145" y="2930953"/>
            <a:ext cx="0" cy="685136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CEBA7E-5D2E-7849-8072-72CA1F6F0B8D}"/>
              </a:ext>
            </a:extLst>
          </p:cNvPr>
          <p:cNvCxnSpPr>
            <a:cxnSpLocks/>
          </p:cNvCxnSpPr>
          <p:nvPr/>
        </p:nvCxnSpPr>
        <p:spPr>
          <a:xfrm flipH="1">
            <a:off x="5462047" y="2930953"/>
            <a:ext cx="2136982" cy="0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D55A0E-7F23-F74F-BE0E-F695423C2337}"/>
              </a:ext>
            </a:extLst>
          </p:cNvPr>
          <p:cNvCxnSpPr/>
          <p:nvPr/>
        </p:nvCxnSpPr>
        <p:spPr>
          <a:xfrm>
            <a:off x="7587454" y="2930953"/>
            <a:ext cx="0" cy="685136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07FD5C-1B8A-0F4B-BF29-A9BA7270E427}"/>
              </a:ext>
            </a:extLst>
          </p:cNvPr>
          <p:cNvCxnSpPr/>
          <p:nvPr/>
        </p:nvCxnSpPr>
        <p:spPr>
          <a:xfrm>
            <a:off x="7596623" y="4074366"/>
            <a:ext cx="0" cy="359143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803619-F8C3-0E4E-91B4-55197F945A14}"/>
              </a:ext>
            </a:extLst>
          </p:cNvPr>
          <p:cNvCxnSpPr>
            <a:cxnSpLocks/>
          </p:cNvCxnSpPr>
          <p:nvPr/>
        </p:nvCxnSpPr>
        <p:spPr>
          <a:xfrm flipH="1">
            <a:off x="5050896" y="4432242"/>
            <a:ext cx="2555600" cy="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D7621A-C4D7-7844-9FAD-C3EC0229CE96}"/>
              </a:ext>
            </a:extLst>
          </p:cNvPr>
          <p:cNvCxnSpPr/>
          <p:nvPr/>
        </p:nvCxnSpPr>
        <p:spPr>
          <a:xfrm>
            <a:off x="5069712" y="4446983"/>
            <a:ext cx="0" cy="685136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36C477-5F61-D74B-9859-2F696C532D34}"/>
              </a:ext>
            </a:extLst>
          </p:cNvPr>
          <p:cNvCxnSpPr/>
          <p:nvPr/>
        </p:nvCxnSpPr>
        <p:spPr>
          <a:xfrm>
            <a:off x="10140648" y="4446983"/>
            <a:ext cx="0" cy="685136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8ED7F3-DBDF-DB45-B61C-AB89D6C73528}"/>
              </a:ext>
            </a:extLst>
          </p:cNvPr>
          <p:cNvCxnSpPr>
            <a:cxnSpLocks/>
          </p:cNvCxnSpPr>
          <p:nvPr/>
        </p:nvCxnSpPr>
        <p:spPr>
          <a:xfrm flipH="1">
            <a:off x="7596623" y="4432242"/>
            <a:ext cx="2555600" cy="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12700" y="458060"/>
            <a:ext cx="12192000" cy="649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Processing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objective: Separation of ore minerals from gangue minerals without changing mineral compounds chemically.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Hydrometallurgy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objective: Extraction of metals from their ores by processes involving solutions (aqueous solutions).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Non-ferrous Pyrometallurgy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objective: Non-ferrous metal extraction from their ores by high-temperature processes (i.e., extraction of metal where heat is used to melt the charged materials).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Ferrous Metallurgy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Iron extraction from iron ores by processes involving the effects of heat &amp; the production of steel &amp; alloys.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Metallurgy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objective: Production of alloys, study of the alloy constitution, structure &amp; properties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1.2. Metallurgy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7</a:t>
            </a:fld>
            <a:endParaRPr lang="en-JP" sz="18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-12700" y="458060"/>
            <a:ext cx="1219200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Metals can broadly classified as ferrous and non-ferrous metals.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Ferrous are iron and steel (Fe alloy where Fe is the principal alloying element) metals 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1.3. Classification of metals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84998-A466-05C5-EB87-9E2697574C4D}"/>
              </a:ext>
            </a:extLst>
          </p:cNvPr>
          <p:cNvSpPr/>
          <p:nvPr/>
        </p:nvSpPr>
        <p:spPr>
          <a:xfrm>
            <a:off x="4301629" y="1965906"/>
            <a:ext cx="2159000" cy="812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0752F-9836-427B-17F4-9749CF2B53DC}"/>
              </a:ext>
            </a:extLst>
          </p:cNvPr>
          <p:cNvSpPr/>
          <p:nvPr/>
        </p:nvSpPr>
        <p:spPr>
          <a:xfrm>
            <a:off x="1908421" y="3926798"/>
            <a:ext cx="2159000" cy="81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Ferous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5B7D5-A252-F5F9-170D-6D33DA2D79F2}"/>
              </a:ext>
            </a:extLst>
          </p:cNvPr>
          <p:cNvSpPr/>
          <p:nvPr/>
        </p:nvSpPr>
        <p:spPr>
          <a:xfrm>
            <a:off x="7445621" y="3926798"/>
            <a:ext cx="2159000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Non-ferrous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E962C-7637-A70D-8F4E-1F5A913EF622}"/>
              </a:ext>
            </a:extLst>
          </p:cNvPr>
          <p:cNvSpPr/>
          <p:nvPr/>
        </p:nvSpPr>
        <p:spPr>
          <a:xfrm>
            <a:off x="2804865" y="6045200"/>
            <a:ext cx="1496764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9E8ABA-58E3-0961-0914-3EDBD1BFEDA4}"/>
              </a:ext>
            </a:extLst>
          </p:cNvPr>
          <p:cNvSpPr/>
          <p:nvPr/>
        </p:nvSpPr>
        <p:spPr>
          <a:xfrm>
            <a:off x="4498311" y="6022276"/>
            <a:ext cx="1340773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AC43D-BB35-2567-398A-9D78E7D77718}"/>
              </a:ext>
            </a:extLst>
          </p:cNvPr>
          <p:cNvSpPr/>
          <p:nvPr/>
        </p:nvSpPr>
        <p:spPr>
          <a:xfrm>
            <a:off x="6159184" y="6045200"/>
            <a:ext cx="1340773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6DF3A-F329-0679-3F3D-98600D630C09}"/>
              </a:ext>
            </a:extLst>
          </p:cNvPr>
          <p:cNvSpPr/>
          <p:nvPr/>
        </p:nvSpPr>
        <p:spPr>
          <a:xfrm>
            <a:off x="7852630" y="6045200"/>
            <a:ext cx="1340773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Nickel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46C37-6B18-AEF3-8DE9-C1A18A894739}"/>
              </a:ext>
            </a:extLst>
          </p:cNvPr>
          <p:cNvSpPr/>
          <p:nvPr/>
        </p:nvSpPr>
        <p:spPr>
          <a:xfrm>
            <a:off x="9387381" y="6045200"/>
            <a:ext cx="1340773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Cobalt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0A4BA-7988-CAA0-8A01-25B0DFAAAF83}"/>
              </a:ext>
            </a:extLst>
          </p:cNvPr>
          <p:cNvSpPr/>
          <p:nvPr/>
        </p:nvSpPr>
        <p:spPr>
          <a:xfrm>
            <a:off x="12700" y="6045200"/>
            <a:ext cx="1069566" cy="81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FB5D1-AAA0-06C3-943A-CCCA14F8858A}"/>
              </a:ext>
            </a:extLst>
          </p:cNvPr>
          <p:cNvSpPr/>
          <p:nvPr/>
        </p:nvSpPr>
        <p:spPr>
          <a:xfrm>
            <a:off x="1393802" y="6022276"/>
            <a:ext cx="1029237" cy="81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BCDF63-FFF1-B353-416E-A1B034B2A28C}"/>
              </a:ext>
            </a:extLst>
          </p:cNvPr>
          <p:cNvSpPr/>
          <p:nvPr/>
        </p:nvSpPr>
        <p:spPr>
          <a:xfrm>
            <a:off x="10924836" y="6045200"/>
            <a:ext cx="1072215" cy="81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b="1" dirty="0">
                <a:latin typeface="Arial" panose="020B0604020202020204" pitchFamily="34" charset="0"/>
                <a:cs typeface="Arial" panose="020B0604020202020204" pitchFamily="34" charset="0"/>
              </a:rPr>
              <a:t>Zinc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CC25C6-417B-CD0E-1B90-1562D05B6027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2987921" y="2778706"/>
            <a:ext cx="2393208" cy="114809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01EEA2-2038-587B-EB52-EA31E4C8152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47483" y="4739598"/>
            <a:ext cx="2440438" cy="13056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5B949C-C12D-5D6A-6486-936A68E1489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870140" y="4739598"/>
            <a:ext cx="1117781" cy="13061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CB50C0-5D49-466D-792F-F8A991D8206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6829571" y="4739348"/>
            <a:ext cx="1647224" cy="1305852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A3605B-D874-27D6-7ACE-CED5A14FDE9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168698" y="4739348"/>
            <a:ext cx="3308097" cy="1282928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E3525B-F194-3ACA-0CD6-C9191AF2FFB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553247" y="4739598"/>
            <a:ext cx="4971874" cy="1305602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9F0633-1E3B-1618-F3D0-3F9154A113D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523016" y="4739598"/>
            <a:ext cx="2105" cy="1328776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4A34E4-01DA-3F2A-B4DE-989BBC5CA62F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8525121" y="4739598"/>
            <a:ext cx="1532647" cy="1305602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35559A-408D-8381-F5DB-8945D394F274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525121" y="4739598"/>
            <a:ext cx="2870932" cy="1328776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1318C5-1A79-4074-3C86-90C397535E33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5381129" y="2778706"/>
            <a:ext cx="3143992" cy="114809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75307"/>
            <a:ext cx="11944350" cy="603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Metallurgy is traditionally divided into two: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Ferrous Metallurgy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(deals with iron &amp; steel)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Non-ferrous metallurgy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(deals with all other metals)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non-ferrous metals is based mainly on;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Metal properties &amp;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Examples of common classifications: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Precious metals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Au, Ag, Pt-metals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Noble metals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Above H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electrochemical series ( they’ve a higher ‘standard reduction Eh’), e.g., Cu, Hg, precious metals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Heavy metals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Cu, Pb, Zn, Sn, Ni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Light metals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Al,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Mg, Ca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Base metals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Those that are used essentially on their own, e.g. Cu, Pb, Zn, Sn, Ni, Al.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A5811-A854-040B-CF63-D48D35B6DC5E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1.3. Classification of metals (cont.)</a:t>
            </a:r>
          </a:p>
        </p:txBody>
      </p:sp>
    </p:spTree>
    <p:extLst>
      <p:ext uri="{BB962C8B-B14F-4D97-AF65-F5344CB8AC3E}">
        <p14:creationId xmlns:p14="http://schemas.microsoft.com/office/powerpoint/2010/main" val="35470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682</Words>
  <Application>Microsoft Macintosh PowerPoint</Application>
  <PresentationFormat>Widescreen</PresentationFormat>
  <Paragraphs>105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Print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marthias.silwamba@unza.zm</dc:creator>
  <cp:lastModifiedBy>marthias.silwamba@unza.zm</cp:lastModifiedBy>
  <cp:revision>27</cp:revision>
  <dcterms:created xsi:type="dcterms:W3CDTF">2021-09-09T14:56:40Z</dcterms:created>
  <dcterms:modified xsi:type="dcterms:W3CDTF">2023-08-30T06:18:19Z</dcterms:modified>
</cp:coreProperties>
</file>