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5"/>
  </p:notesMasterIdLst>
  <p:sldIdLst>
    <p:sldId id="257" r:id="rId2"/>
    <p:sldId id="259" r:id="rId3"/>
    <p:sldId id="307" r:id="rId4"/>
    <p:sldId id="451" r:id="rId5"/>
    <p:sldId id="452" r:id="rId6"/>
    <p:sldId id="401" r:id="rId7"/>
    <p:sldId id="366" r:id="rId8"/>
    <p:sldId id="287" r:id="rId9"/>
    <p:sldId id="453" r:id="rId10"/>
    <p:sldId id="407" r:id="rId11"/>
    <p:sldId id="408" r:id="rId12"/>
    <p:sldId id="409" r:id="rId13"/>
    <p:sldId id="410" r:id="rId14"/>
    <p:sldId id="369" r:id="rId15"/>
    <p:sldId id="454" r:id="rId16"/>
    <p:sldId id="374" r:id="rId17"/>
    <p:sldId id="375" r:id="rId18"/>
    <p:sldId id="376" r:id="rId19"/>
    <p:sldId id="455" r:id="rId20"/>
    <p:sldId id="380" r:id="rId21"/>
    <p:sldId id="381" r:id="rId22"/>
    <p:sldId id="456" r:id="rId23"/>
    <p:sldId id="378" r:id="rId24"/>
    <p:sldId id="379" r:id="rId25"/>
    <p:sldId id="457" r:id="rId26"/>
    <p:sldId id="399" r:id="rId27"/>
    <p:sldId id="403" r:id="rId28"/>
    <p:sldId id="462" r:id="rId29"/>
    <p:sldId id="404" r:id="rId30"/>
    <p:sldId id="405" r:id="rId31"/>
    <p:sldId id="406" r:id="rId32"/>
    <p:sldId id="466" r:id="rId33"/>
    <p:sldId id="443" r:id="rId34"/>
    <p:sldId id="467" r:id="rId35"/>
    <p:sldId id="445" r:id="rId36"/>
    <p:sldId id="411" r:id="rId37"/>
    <p:sldId id="412" r:id="rId38"/>
    <p:sldId id="468" r:id="rId39"/>
    <p:sldId id="413" r:id="rId40"/>
    <p:sldId id="414" r:id="rId41"/>
    <p:sldId id="469" r:id="rId42"/>
    <p:sldId id="377" r:id="rId43"/>
    <p:sldId id="382" r:id="rId44"/>
    <p:sldId id="397" r:id="rId45"/>
    <p:sldId id="396" r:id="rId46"/>
    <p:sldId id="448" r:id="rId47"/>
    <p:sldId id="449" r:id="rId48"/>
    <p:sldId id="383" r:id="rId49"/>
    <p:sldId id="384" r:id="rId50"/>
    <p:sldId id="386" r:id="rId51"/>
    <p:sldId id="387" r:id="rId52"/>
    <p:sldId id="278" r:id="rId53"/>
    <p:sldId id="363" r:id="rId54"/>
  </p:sldIdLst>
  <p:sldSz cx="12192000" cy="6858000"/>
  <p:notesSz cx="6858000" cy="9144000"/>
  <p:defaultTextStyle>
    <a:defPPr>
      <a:defRPr lang="en-JP"/>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BN090c5rTGDTqfiQPtQ3w==" hashData="4LG6OMssuOH455vhCarhk/S70TeT652hiiRvfovNzsVmTTcol5UqvlkjmfNxt6uPqHCOoUMsiuHNh6H2HBMAlQ=="/>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4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077"/>
    <p:restoredTop sz="94599"/>
  </p:normalViewPr>
  <p:slideViewPr>
    <p:cSldViewPr snapToGrid="0" snapToObjects="1">
      <p:cViewPr varScale="1">
        <p:scale>
          <a:sx n="106" d="100"/>
          <a:sy n="106" d="100"/>
        </p:scale>
        <p:origin x="880"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JP"/>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10D4F0-8AD6-5044-8CFF-E06E79BEFBD4}" type="datetimeFigureOut">
              <a:rPr lang="en-JP" smtClean="0"/>
              <a:t>2023/08/30</a:t>
            </a:fld>
            <a:endParaRPr lang="en-JP"/>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JP"/>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JP"/>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591BDE-ECC0-2B45-A702-7F10FAE9E0D3}" type="slidenum">
              <a:rPr lang="en-JP" smtClean="0"/>
              <a:t>‹#›</a:t>
            </a:fld>
            <a:endParaRPr lang="en-JP"/>
          </a:p>
        </p:txBody>
      </p:sp>
    </p:spTree>
    <p:extLst>
      <p:ext uri="{BB962C8B-B14F-4D97-AF65-F5344CB8AC3E}">
        <p14:creationId xmlns:p14="http://schemas.microsoft.com/office/powerpoint/2010/main" val="4558340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3</a:t>
            </a:fld>
            <a:endParaRPr lang="en-JP"/>
          </a:p>
        </p:txBody>
      </p:sp>
    </p:spTree>
    <p:extLst>
      <p:ext uri="{BB962C8B-B14F-4D97-AF65-F5344CB8AC3E}">
        <p14:creationId xmlns:p14="http://schemas.microsoft.com/office/powerpoint/2010/main" val="29497491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12</a:t>
            </a:fld>
            <a:endParaRPr lang="en-JP"/>
          </a:p>
        </p:txBody>
      </p:sp>
    </p:spTree>
    <p:extLst>
      <p:ext uri="{BB962C8B-B14F-4D97-AF65-F5344CB8AC3E}">
        <p14:creationId xmlns:p14="http://schemas.microsoft.com/office/powerpoint/2010/main" val="27494584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13</a:t>
            </a:fld>
            <a:endParaRPr lang="en-JP"/>
          </a:p>
        </p:txBody>
      </p:sp>
    </p:spTree>
    <p:extLst>
      <p:ext uri="{BB962C8B-B14F-4D97-AF65-F5344CB8AC3E}">
        <p14:creationId xmlns:p14="http://schemas.microsoft.com/office/powerpoint/2010/main" val="25417194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14</a:t>
            </a:fld>
            <a:endParaRPr lang="en-JP"/>
          </a:p>
        </p:txBody>
      </p:sp>
    </p:spTree>
    <p:extLst>
      <p:ext uri="{BB962C8B-B14F-4D97-AF65-F5344CB8AC3E}">
        <p14:creationId xmlns:p14="http://schemas.microsoft.com/office/powerpoint/2010/main" val="4663077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15</a:t>
            </a:fld>
            <a:endParaRPr lang="en-JP"/>
          </a:p>
        </p:txBody>
      </p:sp>
    </p:spTree>
    <p:extLst>
      <p:ext uri="{BB962C8B-B14F-4D97-AF65-F5344CB8AC3E}">
        <p14:creationId xmlns:p14="http://schemas.microsoft.com/office/powerpoint/2010/main" val="35141719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16</a:t>
            </a:fld>
            <a:endParaRPr lang="en-JP"/>
          </a:p>
        </p:txBody>
      </p:sp>
    </p:spTree>
    <p:extLst>
      <p:ext uri="{BB962C8B-B14F-4D97-AF65-F5344CB8AC3E}">
        <p14:creationId xmlns:p14="http://schemas.microsoft.com/office/powerpoint/2010/main" val="3115917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17</a:t>
            </a:fld>
            <a:endParaRPr lang="en-JP"/>
          </a:p>
        </p:txBody>
      </p:sp>
    </p:spTree>
    <p:extLst>
      <p:ext uri="{BB962C8B-B14F-4D97-AF65-F5344CB8AC3E}">
        <p14:creationId xmlns:p14="http://schemas.microsoft.com/office/powerpoint/2010/main" val="21407218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18</a:t>
            </a:fld>
            <a:endParaRPr lang="en-JP"/>
          </a:p>
        </p:txBody>
      </p:sp>
    </p:spTree>
    <p:extLst>
      <p:ext uri="{BB962C8B-B14F-4D97-AF65-F5344CB8AC3E}">
        <p14:creationId xmlns:p14="http://schemas.microsoft.com/office/powerpoint/2010/main" val="2143895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19</a:t>
            </a:fld>
            <a:endParaRPr lang="en-JP"/>
          </a:p>
        </p:txBody>
      </p:sp>
    </p:spTree>
    <p:extLst>
      <p:ext uri="{BB962C8B-B14F-4D97-AF65-F5344CB8AC3E}">
        <p14:creationId xmlns:p14="http://schemas.microsoft.com/office/powerpoint/2010/main" val="3580012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20</a:t>
            </a:fld>
            <a:endParaRPr lang="en-JP"/>
          </a:p>
        </p:txBody>
      </p:sp>
    </p:spTree>
    <p:extLst>
      <p:ext uri="{BB962C8B-B14F-4D97-AF65-F5344CB8AC3E}">
        <p14:creationId xmlns:p14="http://schemas.microsoft.com/office/powerpoint/2010/main" val="32187702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21</a:t>
            </a:fld>
            <a:endParaRPr lang="en-JP"/>
          </a:p>
        </p:txBody>
      </p:sp>
    </p:spTree>
    <p:extLst>
      <p:ext uri="{BB962C8B-B14F-4D97-AF65-F5344CB8AC3E}">
        <p14:creationId xmlns:p14="http://schemas.microsoft.com/office/powerpoint/2010/main" val="10103932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4</a:t>
            </a:fld>
            <a:endParaRPr lang="en-JP"/>
          </a:p>
        </p:txBody>
      </p:sp>
    </p:spTree>
    <p:extLst>
      <p:ext uri="{BB962C8B-B14F-4D97-AF65-F5344CB8AC3E}">
        <p14:creationId xmlns:p14="http://schemas.microsoft.com/office/powerpoint/2010/main" val="11710268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22</a:t>
            </a:fld>
            <a:endParaRPr lang="en-JP"/>
          </a:p>
        </p:txBody>
      </p:sp>
    </p:spTree>
    <p:extLst>
      <p:ext uri="{BB962C8B-B14F-4D97-AF65-F5344CB8AC3E}">
        <p14:creationId xmlns:p14="http://schemas.microsoft.com/office/powerpoint/2010/main" val="29178817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23</a:t>
            </a:fld>
            <a:endParaRPr lang="en-JP"/>
          </a:p>
        </p:txBody>
      </p:sp>
    </p:spTree>
    <p:extLst>
      <p:ext uri="{BB962C8B-B14F-4D97-AF65-F5344CB8AC3E}">
        <p14:creationId xmlns:p14="http://schemas.microsoft.com/office/powerpoint/2010/main" val="23982518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24</a:t>
            </a:fld>
            <a:endParaRPr lang="en-JP"/>
          </a:p>
        </p:txBody>
      </p:sp>
    </p:spTree>
    <p:extLst>
      <p:ext uri="{BB962C8B-B14F-4D97-AF65-F5344CB8AC3E}">
        <p14:creationId xmlns:p14="http://schemas.microsoft.com/office/powerpoint/2010/main" val="3985332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25</a:t>
            </a:fld>
            <a:endParaRPr lang="en-JP"/>
          </a:p>
        </p:txBody>
      </p:sp>
    </p:spTree>
    <p:extLst>
      <p:ext uri="{BB962C8B-B14F-4D97-AF65-F5344CB8AC3E}">
        <p14:creationId xmlns:p14="http://schemas.microsoft.com/office/powerpoint/2010/main" val="25719868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26</a:t>
            </a:fld>
            <a:endParaRPr lang="en-JP"/>
          </a:p>
        </p:txBody>
      </p:sp>
    </p:spTree>
    <p:extLst>
      <p:ext uri="{BB962C8B-B14F-4D97-AF65-F5344CB8AC3E}">
        <p14:creationId xmlns:p14="http://schemas.microsoft.com/office/powerpoint/2010/main" val="25166115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27</a:t>
            </a:fld>
            <a:endParaRPr lang="en-JP"/>
          </a:p>
        </p:txBody>
      </p:sp>
    </p:spTree>
    <p:extLst>
      <p:ext uri="{BB962C8B-B14F-4D97-AF65-F5344CB8AC3E}">
        <p14:creationId xmlns:p14="http://schemas.microsoft.com/office/powerpoint/2010/main" val="26647849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28</a:t>
            </a:fld>
            <a:endParaRPr lang="en-JP"/>
          </a:p>
        </p:txBody>
      </p:sp>
    </p:spTree>
    <p:extLst>
      <p:ext uri="{BB962C8B-B14F-4D97-AF65-F5344CB8AC3E}">
        <p14:creationId xmlns:p14="http://schemas.microsoft.com/office/powerpoint/2010/main" val="8774758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29</a:t>
            </a:fld>
            <a:endParaRPr lang="en-JP"/>
          </a:p>
        </p:txBody>
      </p:sp>
    </p:spTree>
    <p:extLst>
      <p:ext uri="{BB962C8B-B14F-4D97-AF65-F5344CB8AC3E}">
        <p14:creationId xmlns:p14="http://schemas.microsoft.com/office/powerpoint/2010/main" val="28759583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30</a:t>
            </a:fld>
            <a:endParaRPr lang="en-JP"/>
          </a:p>
        </p:txBody>
      </p:sp>
    </p:spTree>
    <p:extLst>
      <p:ext uri="{BB962C8B-B14F-4D97-AF65-F5344CB8AC3E}">
        <p14:creationId xmlns:p14="http://schemas.microsoft.com/office/powerpoint/2010/main" val="26503237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31</a:t>
            </a:fld>
            <a:endParaRPr lang="en-JP"/>
          </a:p>
        </p:txBody>
      </p:sp>
    </p:spTree>
    <p:extLst>
      <p:ext uri="{BB962C8B-B14F-4D97-AF65-F5344CB8AC3E}">
        <p14:creationId xmlns:p14="http://schemas.microsoft.com/office/powerpoint/2010/main" val="5681628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5</a:t>
            </a:fld>
            <a:endParaRPr lang="en-JP"/>
          </a:p>
        </p:txBody>
      </p:sp>
    </p:spTree>
    <p:extLst>
      <p:ext uri="{BB962C8B-B14F-4D97-AF65-F5344CB8AC3E}">
        <p14:creationId xmlns:p14="http://schemas.microsoft.com/office/powerpoint/2010/main" val="29939077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32</a:t>
            </a:fld>
            <a:endParaRPr lang="en-JP"/>
          </a:p>
        </p:txBody>
      </p:sp>
    </p:spTree>
    <p:extLst>
      <p:ext uri="{BB962C8B-B14F-4D97-AF65-F5344CB8AC3E}">
        <p14:creationId xmlns:p14="http://schemas.microsoft.com/office/powerpoint/2010/main" val="41139107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33</a:t>
            </a:fld>
            <a:endParaRPr lang="en-JP"/>
          </a:p>
        </p:txBody>
      </p:sp>
    </p:spTree>
    <p:extLst>
      <p:ext uri="{BB962C8B-B14F-4D97-AF65-F5344CB8AC3E}">
        <p14:creationId xmlns:p14="http://schemas.microsoft.com/office/powerpoint/2010/main" val="25491105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34</a:t>
            </a:fld>
            <a:endParaRPr lang="en-JP"/>
          </a:p>
        </p:txBody>
      </p:sp>
    </p:spTree>
    <p:extLst>
      <p:ext uri="{BB962C8B-B14F-4D97-AF65-F5344CB8AC3E}">
        <p14:creationId xmlns:p14="http://schemas.microsoft.com/office/powerpoint/2010/main" val="37555429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35</a:t>
            </a:fld>
            <a:endParaRPr lang="en-JP"/>
          </a:p>
        </p:txBody>
      </p:sp>
    </p:spTree>
    <p:extLst>
      <p:ext uri="{BB962C8B-B14F-4D97-AF65-F5344CB8AC3E}">
        <p14:creationId xmlns:p14="http://schemas.microsoft.com/office/powerpoint/2010/main" val="14142975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36</a:t>
            </a:fld>
            <a:endParaRPr lang="en-JP"/>
          </a:p>
        </p:txBody>
      </p:sp>
    </p:spTree>
    <p:extLst>
      <p:ext uri="{BB962C8B-B14F-4D97-AF65-F5344CB8AC3E}">
        <p14:creationId xmlns:p14="http://schemas.microsoft.com/office/powerpoint/2010/main" val="34512818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37</a:t>
            </a:fld>
            <a:endParaRPr lang="en-JP"/>
          </a:p>
        </p:txBody>
      </p:sp>
    </p:spTree>
    <p:extLst>
      <p:ext uri="{BB962C8B-B14F-4D97-AF65-F5344CB8AC3E}">
        <p14:creationId xmlns:p14="http://schemas.microsoft.com/office/powerpoint/2010/main" val="18871507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38</a:t>
            </a:fld>
            <a:endParaRPr lang="en-JP"/>
          </a:p>
        </p:txBody>
      </p:sp>
    </p:spTree>
    <p:extLst>
      <p:ext uri="{BB962C8B-B14F-4D97-AF65-F5344CB8AC3E}">
        <p14:creationId xmlns:p14="http://schemas.microsoft.com/office/powerpoint/2010/main" val="14694391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39</a:t>
            </a:fld>
            <a:endParaRPr lang="en-JP"/>
          </a:p>
        </p:txBody>
      </p:sp>
    </p:spTree>
    <p:extLst>
      <p:ext uri="{BB962C8B-B14F-4D97-AF65-F5344CB8AC3E}">
        <p14:creationId xmlns:p14="http://schemas.microsoft.com/office/powerpoint/2010/main" val="4590874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40</a:t>
            </a:fld>
            <a:endParaRPr lang="en-JP"/>
          </a:p>
        </p:txBody>
      </p:sp>
    </p:spTree>
    <p:extLst>
      <p:ext uri="{BB962C8B-B14F-4D97-AF65-F5344CB8AC3E}">
        <p14:creationId xmlns:p14="http://schemas.microsoft.com/office/powerpoint/2010/main" val="27409688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41</a:t>
            </a:fld>
            <a:endParaRPr lang="en-JP"/>
          </a:p>
        </p:txBody>
      </p:sp>
    </p:spTree>
    <p:extLst>
      <p:ext uri="{BB962C8B-B14F-4D97-AF65-F5344CB8AC3E}">
        <p14:creationId xmlns:p14="http://schemas.microsoft.com/office/powerpoint/2010/main" val="42418012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6</a:t>
            </a:fld>
            <a:endParaRPr lang="en-JP"/>
          </a:p>
        </p:txBody>
      </p:sp>
    </p:spTree>
    <p:extLst>
      <p:ext uri="{BB962C8B-B14F-4D97-AF65-F5344CB8AC3E}">
        <p14:creationId xmlns:p14="http://schemas.microsoft.com/office/powerpoint/2010/main" val="23919574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42</a:t>
            </a:fld>
            <a:endParaRPr lang="en-JP"/>
          </a:p>
        </p:txBody>
      </p:sp>
    </p:spTree>
    <p:extLst>
      <p:ext uri="{BB962C8B-B14F-4D97-AF65-F5344CB8AC3E}">
        <p14:creationId xmlns:p14="http://schemas.microsoft.com/office/powerpoint/2010/main" val="91961573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43</a:t>
            </a:fld>
            <a:endParaRPr lang="en-JP"/>
          </a:p>
        </p:txBody>
      </p:sp>
    </p:spTree>
    <p:extLst>
      <p:ext uri="{BB962C8B-B14F-4D97-AF65-F5344CB8AC3E}">
        <p14:creationId xmlns:p14="http://schemas.microsoft.com/office/powerpoint/2010/main" val="22801956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44</a:t>
            </a:fld>
            <a:endParaRPr lang="en-JP"/>
          </a:p>
        </p:txBody>
      </p:sp>
    </p:spTree>
    <p:extLst>
      <p:ext uri="{BB962C8B-B14F-4D97-AF65-F5344CB8AC3E}">
        <p14:creationId xmlns:p14="http://schemas.microsoft.com/office/powerpoint/2010/main" val="230546591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45</a:t>
            </a:fld>
            <a:endParaRPr lang="en-JP"/>
          </a:p>
        </p:txBody>
      </p:sp>
    </p:spTree>
    <p:extLst>
      <p:ext uri="{BB962C8B-B14F-4D97-AF65-F5344CB8AC3E}">
        <p14:creationId xmlns:p14="http://schemas.microsoft.com/office/powerpoint/2010/main" val="428623987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46</a:t>
            </a:fld>
            <a:endParaRPr lang="en-JP"/>
          </a:p>
        </p:txBody>
      </p:sp>
    </p:spTree>
    <p:extLst>
      <p:ext uri="{BB962C8B-B14F-4D97-AF65-F5344CB8AC3E}">
        <p14:creationId xmlns:p14="http://schemas.microsoft.com/office/powerpoint/2010/main" val="32220400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47</a:t>
            </a:fld>
            <a:endParaRPr lang="en-JP"/>
          </a:p>
        </p:txBody>
      </p:sp>
    </p:spTree>
    <p:extLst>
      <p:ext uri="{BB962C8B-B14F-4D97-AF65-F5344CB8AC3E}">
        <p14:creationId xmlns:p14="http://schemas.microsoft.com/office/powerpoint/2010/main" val="203180390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48</a:t>
            </a:fld>
            <a:endParaRPr lang="en-JP"/>
          </a:p>
        </p:txBody>
      </p:sp>
    </p:spTree>
    <p:extLst>
      <p:ext uri="{BB962C8B-B14F-4D97-AF65-F5344CB8AC3E}">
        <p14:creationId xmlns:p14="http://schemas.microsoft.com/office/powerpoint/2010/main" val="101249979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49</a:t>
            </a:fld>
            <a:endParaRPr lang="en-JP"/>
          </a:p>
        </p:txBody>
      </p:sp>
    </p:spTree>
    <p:extLst>
      <p:ext uri="{BB962C8B-B14F-4D97-AF65-F5344CB8AC3E}">
        <p14:creationId xmlns:p14="http://schemas.microsoft.com/office/powerpoint/2010/main" val="197260031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50</a:t>
            </a:fld>
            <a:endParaRPr lang="en-JP"/>
          </a:p>
        </p:txBody>
      </p:sp>
    </p:spTree>
    <p:extLst>
      <p:ext uri="{BB962C8B-B14F-4D97-AF65-F5344CB8AC3E}">
        <p14:creationId xmlns:p14="http://schemas.microsoft.com/office/powerpoint/2010/main" val="205054802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51</a:t>
            </a:fld>
            <a:endParaRPr lang="en-JP"/>
          </a:p>
        </p:txBody>
      </p:sp>
    </p:spTree>
    <p:extLst>
      <p:ext uri="{BB962C8B-B14F-4D97-AF65-F5344CB8AC3E}">
        <p14:creationId xmlns:p14="http://schemas.microsoft.com/office/powerpoint/2010/main" val="14997801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7</a:t>
            </a:fld>
            <a:endParaRPr lang="en-JP"/>
          </a:p>
        </p:txBody>
      </p:sp>
    </p:spTree>
    <p:extLst>
      <p:ext uri="{BB962C8B-B14F-4D97-AF65-F5344CB8AC3E}">
        <p14:creationId xmlns:p14="http://schemas.microsoft.com/office/powerpoint/2010/main" val="11922182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8</a:t>
            </a:fld>
            <a:endParaRPr lang="en-JP"/>
          </a:p>
        </p:txBody>
      </p:sp>
    </p:spTree>
    <p:extLst>
      <p:ext uri="{BB962C8B-B14F-4D97-AF65-F5344CB8AC3E}">
        <p14:creationId xmlns:p14="http://schemas.microsoft.com/office/powerpoint/2010/main" val="24414742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9</a:t>
            </a:fld>
            <a:endParaRPr lang="en-JP"/>
          </a:p>
        </p:txBody>
      </p:sp>
    </p:spTree>
    <p:extLst>
      <p:ext uri="{BB962C8B-B14F-4D97-AF65-F5344CB8AC3E}">
        <p14:creationId xmlns:p14="http://schemas.microsoft.com/office/powerpoint/2010/main" val="3752143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10</a:t>
            </a:fld>
            <a:endParaRPr lang="en-JP"/>
          </a:p>
        </p:txBody>
      </p:sp>
    </p:spTree>
    <p:extLst>
      <p:ext uri="{BB962C8B-B14F-4D97-AF65-F5344CB8AC3E}">
        <p14:creationId xmlns:p14="http://schemas.microsoft.com/office/powerpoint/2010/main" val="9331526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11</a:t>
            </a:fld>
            <a:endParaRPr lang="en-JP"/>
          </a:p>
        </p:txBody>
      </p:sp>
    </p:spTree>
    <p:extLst>
      <p:ext uri="{BB962C8B-B14F-4D97-AF65-F5344CB8AC3E}">
        <p14:creationId xmlns:p14="http://schemas.microsoft.com/office/powerpoint/2010/main" val="11922182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87EA4-19B9-1742-ADC8-C5E30F6B748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JP"/>
          </a:p>
        </p:txBody>
      </p:sp>
      <p:sp>
        <p:nvSpPr>
          <p:cNvPr id="3" name="Subtitle 2">
            <a:extLst>
              <a:ext uri="{FF2B5EF4-FFF2-40B4-BE49-F238E27FC236}">
                <a16:creationId xmlns:a16="http://schemas.microsoft.com/office/drawing/2014/main" id="{2B749703-7DD3-B742-BB80-B98952AE915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JP"/>
          </a:p>
        </p:txBody>
      </p:sp>
      <p:sp>
        <p:nvSpPr>
          <p:cNvPr id="4" name="Date Placeholder 3">
            <a:extLst>
              <a:ext uri="{FF2B5EF4-FFF2-40B4-BE49-F238E27FC236}">
                <a16:creationId xmlns:a16="http://schemas.microsoft.com/office/drawing/2014/main" id="{F28E119F-AE8E-9941-BF28-850B91311810}"/>
              </a:ext>
            </a:extLst>
          </p:cNvPr>
          <p:cNvSpPr>
            <a:spLocks noGrp="1"/>
          </p:cNvSpPr>
          <p:nvPr>
            <p:ph type="dt" sz="half" idx="10"/>
          </p:nvPr>
        </p:nvSpPr>
        <p:spPr/>
        <p:txBody>
          <a:bodyPr/>
          <a:lstStyle/>
          <a:p>
            <a:fld id="{EDB0A46B-CB80-FA4D-AC06-8812577B47C3}" type="datetimeFigureOut">
              <a:rPr lang="en-JP" smtClean="0"/>
              <a:t>2023/08/30</a:t>
            </a:fld>
            <a:endParaRPr lang="en-JP"/>
          </a:p>
        </p:txBody>
      </p:sp>
      <p:sp>
        <p:nvSpPr>
          <p:cNvPr id="5" name="Footer Placeholder 4">
            <a:extLst>
              <a:ext uri="{FF2B5EF4-FFF2-40B4-BE49-F238E27FC236}">
                <a16:creationId xmlns:a16="http://schemas.microsoft.com/office/drawing/2014/main" id="{FC9A299E-295C-4146-A0D3-4796F95421FA}"/>
              </a:ext>
            </a:extLst>
          </p:cNvPr>
          <p:cNvSpPr>
            <a:spLocks noGrp="1"/>
          </p:cNvSpPr>
          <p:nvPr>
            <p:ph type="ftr" sz="quarter" idx="11"/>
          </p:nvPr>
        </p:nvSpPr>
        <p:spPr/>
        <p:txBody>
          <a:bodyPr/>
          <a:lstStyle/>
          <a:p>
            <a:endParaRPr lang="en-JP"/>
          </a:p>
        </p:txBody>
      </p:sp>
      <p:sp>
        <p:nvSpPr>
          <p:cNvPr id="6" name="Slide Number Placeholder 5">
            <a:extLst>
              <a:ext uri="{FF2B5EF4-FFF2-40B4-BE49-F238E27FC236}">
                <a16:creationId xmlns:a16="http://schemas.microsoft.com/office/drawing/2014/main" id="{53005589-E6CD-BE4B-96B0-F016C5167725}"/>
              </a:ext>
            </a:extLst>
          </p:cNvPr>
          <p:cNvSpPr>
            <a:spLocks noGrp="1"/>
          </p:cNvSpPr>
          <p:nvPr>
            <p:ph type="sldNum" sz="quarter" idx="12"/>
          </p:nvPr>
        </p:nvSpPr>
        <p:spPr/>
        <p:txBody>
          <a:bodyPr/>
          <a:lstStyle/>
          <a:p>
            <a:fld id="{8B1946DD-F2FB-7B47-BC78-73014A6BBEC0}" type="slidenum">
              <a:rPr lang="en-JP" smtClean="0"/>
              <a:t>‹#›</a:t>
            </a:fld>
            <a:endParaRPr lang="en-JP"/>
          </a:p>
        </p:txBody>
      </p:sp>
    </p:spTree>
    <p:extLst>
      <p:ext uri="{BB962C8B-B14F-4D97-AF65-F5344CB8AC3E}">
        <p14:creationId xmlns:p14="http://schemas.microsoft.com/office/powerpoint/2010/main" val="12025220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F03EB-CFE8-8649-A5E6-C6BF9FDB19F4}"/>
              </a:ext>
            </a:extLst>
          </p:cNvPr>
          <p:cNvSpPr>
            <a:spLocks noGrp="1"/>
          </p:cNvSpPr>
          <p:nvPr>
            <p:ph type="title"/>
          </p:nvPr>
        </p:nvSpPr>
        <p:spPr/>
        <p:txBody>
          <a:bodyPr/>
          <a:lstStyle/>
          <a:p>
            <a:r>
              <a:rPr lang="en-US"/>
              <a:t>Click to edit Master title style</a:t>
            </a:r>
            <a:endParaRPr lang="en-JP"/>
          </a:p>
        </p:txBody>
      </p:sp>
      <p:sp>
        <p:nvSpPr>
          <p:cNvPr id="3" name="Vertical Text Placeholder 2">
            <a:extLst>
              <a:ext uri="{FF2B5EF4-FFF2-40B4-BE49-F238E27FC236}">
                <a16:creationId xmlns:a16="http://schemas.microsoft.com/office/drawing/2014/main" id="{BDEE8BA9-5322-A244-A601-1D0F83BF2B2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4" name="Date Placeholder 3">
            <a:extLst>
              <a:ext uri="{FF2B5EF4-FFF2-40B4-BE49-F238E27FC236}">
                <a16:creationId xmlns:a16="http://schemas.microsoft.com/office/drawing/2014/main" id="{4D251400-F086-4448-9FEB-D45C063034FF}"/>
              </a:ext>
            </a:extLst>
          </p:cNvPr>
          <p:cNvSpPr>
            <a:spLocks noGrp="1"/>
          </p:cNvSpPr>
          <p:nvPr>
            <p:ph type="dt" sz="half" idx="10"/>
          </p:nvPr>
        </p:nvSpPr>
        <p:spPr/>
        <p:txBody>
          <a:bodyPr/>
          <a:lstStyle/>
          <a:p>
            <a:fld id="{EDB0A46B-CB80-FA4D-AC06-8812577B47C3}" type="datetimeFigureOut">
              <a:rPr lang="en-JP" smtClean="0"/>
              <a:t>2023/08/30</a:t>
            </a:fld>
            <a:endParaRPr lang="en-JP"/>
          </a:p>
        </p:txBody>
      </p:sp>
      <p:sp>
        <p:nvSpPr>
          <p:cNvPr id="5" name="Footer Placeholder 4">
            <a:extLst>
              <a:ext uri="{FF2B5EF4-FFF2-40B4-BE49-F238E27FC236}">
                <a16:creationId xmlns:a16="http://schemas.microsoft.com/office/drawing/2014/main" id="{60B9ED56-2CF5-994C-8EEA-5110C4EB1DDC}"/>
              </a:ext>
            </a:extLst>
          </p:cNvPr>
          <p:cNvSpPr>
            <a:spLocks noGrp="1"/>
          </p:cNvSpPr>
          <p:nvPr>
            <p:ph type="ftr" sz="quarter" idx="11"/>
          </p:nvPr>
        </p:nvSpPr>
        <p:spPr/>
        <p:txBody>
          <a:bodyPr/>
          <a:lstStyle/>
          <a:p>
            <a:endParaRPr lang="en-JP"/>
          </a:p>
        </p:txBody>
      </p:sp>
      <p:sp>
        <p:nvSpPr>
          <p:cNvPr id="6" name="Slide Number Placeholder 5">
            <a:extLst>
              <a:ext uri="{FF2B5EF4-FFF2-40B4-BE49-F238E27FC236}">
                <a16:creationId xmlns:a16="http://schemas.microsoft.com/office/drawing/2014/main" id="{3ABA6E75-93EE-B344-8EB7-2FFB87E1EFDE}"/>
              </a:ext>
            </a:extLst>
          </p:cNvPr>
          <p:cNvSpPr>
            <a:spLocks noGrp="1"/>
          </p:cNvSpPr>
          <p:nvPr>
            <p:ph type="sldNum" sz="quarter" idx="12"/>
          </p:nvPr>
        </p:nvSpPr>
        <p:spPr/>
        <p:txBody>
          <a:bodyPr/>
          <a:lstStyle/>
          <a:p>
            <a:fld id="{8B1946DD-F2FB-7B47-BC78-73014A6BBEC0}" type="slidenum">
              <a:rPr lang="en-JP" smtClean="0"/>
              <a:t>‹#›</a:t>
            </a:fld>
            <a:endParaRPr lang="en-JP"/>
          </a:p>
        </p:txBody>
      </p:sp>
    </p:spTree>
    <p:extLst>
      <p:ext uri="{BB962C8B-B14F-4D97-AF65-F5344CB8AC3E}">
        <p14:creationId xmlns:p14="http://schemas.microsoft.com/office/powerpoint/2010/main" val="22523479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907D736-4C4F-C049-AF9A-3626A72134F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JP"/>
          </a:p>
        </p:txBody>
      </p:sp>
      <p:sp>
        <p:nvSpPr>
          <p:cNvPr id="3" name="Vertical Text Placeholder 2">
            <a:extLst>
              <a:ext uri="{FF2B5EF4-FFF2-40B4-BE49-F238E27FC236}">
                <a16:creationId xmlns:a16="http://schemas.microsoft.com/office/drawing/2014/main" id="{D0E09885-6FDE-044D-9FAF-730094C653A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4" name="Date Placeholder 3">
            <a:extLst>
              <a:ext uri="{FF2B5EF4-FFF2-40B4-BE49-F238E27FC236}">
                <a16:creationId xmlns:a16="http://schemas.microsoft.com/office/drawing/2014/main" id="{9D6BB597-A9B0-064B-8B66-94F3569A3E9E}"/>
              </a:ext>
            </a:extLst>
          </p:cNvPr>
          <p:cNvSpPr>
            <a:spLocks noGrp="1"/>
          </p:cNvSpPr>
          <p:nvPr>
            <p:ph type="dt" sz="half" idx="10"/>
          </p:nvPr>
        </p:nvSpPr>
        <p:spPr/>
        <p:txBody>
          <a:bodyPr/>
          <a:lstStyle/>
          <a:p>
            <a:fld id="{EDB0A46B-CB80-FA4D-AC06-8812577B47C3}" type="datetimeFigureOut">
              <a:rPr lang="en-JP" smtClean="0"/>
              <a:t>2023/08/30</a:t>
            </a:fld>
            <a:endParaRPr lang="en-JP"/>
          </a:p>
        </p:txBody>
      </p:sp>
      <p:sp>
        <p:nvSpPr>
          <p:cNvPr id="5" name="Footer Placeholder 4">
            <a:extLst>
              <a:ext uri="{FF2B5EF4-FFF2-40B4-BE49-F238E27FC236}">
                <a16:creationId xmlns:a16="http://schemas.microsoft.com/office/drawing/2014/main" id="{C503866E-B792-594B-870A-A7B42B5DBA0B}"/>
              </a:ext>
            </a:extLst>
          </p:cNvPr>
          <p:cNvSpPr>
            <a:spLocks noGrp="1"/>
          </p:cNvSpPr>
          <p:nvPr>
            <p:ph type="ftr" sz="quarter" idx="11"/>
          </p:nvPr>
        </p:nvSpPr>
        <p:spPr/>
        <p:txBody>
          <a:bodyPr/>
          <a:lstStyle/>
          <a:p>
            <a:endParaRPr lang="en-JP"/>
          </a:p>
        </p:txBody>
      </p:sp>
      <p:sp>
        <p:nvSpPr>
          <p:cNvPr id="6" name="Slide Number Placeholder 5">
            <a:extLst>
              <a:ext uri="{FF2B5EF4-FFF2-40B4-BE49-F238E27FC236}">
                <a16:creationId xmlns:a16="http://schemas.microsoft.com/office/drawing/2014/main" id="{552CAB13-3F22-D648-B0C6-032187A0BBD3}"/>
              </a:ext>
            </a:extLst>
          </p:cNvPr>
          <p:cNvSpPr>
            <a:spLocks noGrp="1"/>
          </p:cNvSpPr>
          <p:nvPr>
            <p:ph type="sldNum" sz="quarter" idx="12"/>
          </p:nvPr>
        </p:nvSpPr>
        <p:spPr/>
        <p:txBody>
          <a:bodyPr/>
          <a:lstStyle/>
          <a:p>
            <a:fld id="{8B1946DD-F2FB-7B47-BC78-73014A6BBEC0}" type="slidenum">
              <a:rPr lang="en-JP" smtClean="0"/>
              <a:t>‹#›</a:t>
            </a:fld>
            <a:endParaRPr lang="en-JP"/>
          </a:p>
        </p:txBody>
      </p:sp>
    </p:spTree>
    <p:extLst>
      <p:ext uri="{BB962C8B-B14F-4D97-AF65-F5344CB8AC3E}">
        <p14:creationId xmlns:p14="http://schemas.microsoft.com/office/powerpoint/2010/main" val="17855568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9336F-2546-3445-8B25-991B9004128E}"/>
              </a:ext>
            </a:extLst>
          </p:cNvPr>
          <p:cNvSpPr>
            <a:spLocks noGrp="1"/>
          </p:cNvSpPr>
          <p:nvPr>
            <p:ph type="title"/>
          </p:nvPr>
        </p:nvSpPr>
        <p:spPr/>
        <p:txBody>
          <a:bodyPr/>
          <a:lstStyle/>
          <a:p>
            <a:r>
              <a:rPr lang="en-US"/>
              <a:t>Click to edit Master title style</a:t>
            </a:r>
            <a:endParaRPr lang="en-JP"/>
          </a:p>
        </p:txBody>
      </p:sp>
      <p:sp>
        <p:nvSpPr>
          <p:cNvPr id="3" name="Content Placeholder 2">
            <a:extLst>
              <a:ext uri="{FF2B5EF4-FFF2-40B4-BE49-F238E27FC236}">
                <a16:creationId xmlns:a16="http://schemas.microsoft.com/office/drawing/2014/main" id="{FD0C6319-FE15-2A4B-AD17-A21045AD11B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4" name="Date Placeholder 3">
            <a:extLst>
              <a:ext uri="{FF2B5EF4-FFF2-40B4-BE49-F238E27FC236}">
                <a16:creationId xmlns:a16="http://schemas.microsoft.com/office/drawing/2014/main" id="{94457899-A46F-3043-A7E6-813B3047FBDF}"/>
              </a:ext>
            </a:extLst>
          </p:cNvPr>
          <p:cNvSpPr>
            <a:spLocks noGrp="1"/>
          </p:cNvSpPr>
          <p:nvPr>
            <p:ph type="dt" sz="half" idx="10"/>
          </p:nvPr>
        </p:nvSpPr>
        <p:spPr/>
        <p:txBody>
          <a:bodyPr/>
          <a:lstStyle/>
          <a:p>
            <a:fld id="{EDB0A46B-CB80-FA4D-AC06-8812577B47C3}" type="datetimeFigureOut">
              <a:rPr lang="en-JP" smtClean="0"/>
              <a:t>2023/08/30</a:t>
            </a:fld>
            <a:endParaRPr lang="en-JP"/>
          </a:p>
        </p:txBody>
      </p:sp>
      <p:sp>
        <p:nvSpPr>
          <p:cNvPr id="5" name="Footer Placeholder 4">
            <a:extLst>
              <a:ext uri="{FF2B5EF4-FFF2-40B4-BE49-F238E27FC236}">
                <a16:creationId xmlns:a16="http://schemas.microsoft.com/office/drawing/2014/main" id="{F757079D-64E5-9D4D-81FC-EE7F4D773CE8}"/>
              </a:ext>
            </a:extLst>
          </p:cNvPr>
          <p:cNvSpPr>
            <a:spLocks noGrp="1"/>
          </p:cNvSpPr>
          <p:nvPr>
            <p:ph type="ftr" sz="quarter" idx="11"/>
          </p:nvPr>
        </p:nvSpPr>
        <p:spPr/>
        <p:txBody>
          <a:bodyPr/>
          <a:lstStyle/>
          <a:p>
            <a:endParaRPr lang="en-JP"/>
          </a:p>
        </p:txBody>
      </p:sp>
      <p:sp>
        <p:nvSpPr>
          <p:cNvPr id="6" name="Slide Number Placeholder 5">
            <a:extLst>
              <a:ext uri="{FF2B5EF4-FFF2-40B4-BE49-F238E27FC236}">
                <a16:creationId xmlns:a16="http://schemas.microsoft.com/office/drawing/2014/main" id="{5E31EE24-90D2-8B46-B7B2-5B5AE5F6D8F1}"/>
              </a:ext>
            </a:extLst>
          </p:cNvPr>
          <p:cNvSpPr>
            <a:spLocks noGrp="1"/>
          </p:cNvSpPr>
          <p:nvPr>
            <p:ph type="sldNum" sz="quarter" idx="12"/>
          </p:nvPr>
        </p:nvSpPr>
        <p:spPr/>
        <p:txBody>
          <a:bodyPr/>
          <a:lstStyle/>
          <a:p>
            <a:fld id="{8B1946DD-F2FB-7B47-BC78-73014A6BBEC0}" type="slidenum">
              <a:rPr lang="en-JP" smtClean="0"/>
              <a:t>‹#›</a:t>
            </a:fld>
            <a:endParaRPr lang="en-JP"/>
          </a:p>
        </p:txBody>
      </p:sp>
    </p:spTree>
    <p:extLst>
      <p:ext uri="{BB962C8B-B14F-4D97-AF65-F5344CB8AC3E}">
        <p14:creationId xmlns:p14="http://schemas.microsoft.com/office/powerpoint/2010/main" val="15705749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946EB-6DC3-EA4F-B525-02B580E1E57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JP"/>
          </a:p>
        </p:txBody>
      </p:sp>
      <p:sp>
        <p:nvSpPr>
          <p:cNvPr id="3" name="Text Placeholder 2">
            <a:extLst>
              <a:ext uri="{FF2B5EF4-FFF2-40B4-BE49-F238E27FC236}">
                <a16:creationId xmlns:a16="http://schemas.microsoft.com/office/drawing/2014/main" id="{12D3F6AC-2B9F-1B40-8726-86079A2FD42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CF3DEAD-33EB-F748-A1B3-5D8F261650C9}"/>
              </a:ext>
            </a:extLst>
          </p:cNvPr>
          <p:cNvSpPr>
            <a:spLocks noGrp="1"/>
          </p:cNvSpPr>
          <p:nvPr>
            <p:ph type="dt" sz="half" idx="10"/>
          </p:nvPr>
        </p:nvSpPr>
        <p:spPr/>
        <p:txBody>
          <a:bodyPr/>
          <a:lstStyle/>
          <a:p>
            <a:fld id="{EDB0A46B-CB80-FA4D-AC06-8812577B47C3}" type="datetimeFigureOut">
              <a:rPr lang="en-JP" smtClean="0"/>
              <a:t>2023/08/30</a:t>
            </a:fld>
            <a:endParaRPr lang="en-JP"/>
          </a:p>
        </p:txBody>
      </p:sp>
      <p:sp>
        <p:nvSpPr>
          <p:cNvPr id="5" name="Footer Placeholder 4">
            <a:extLst>
              <a:ext uri="{FF2B5EF4-FFF2-40B4-BE49-F238E27FC236}">
                <a16:creationId xmlns:a16="http://schemas.microsoft.com/office/drawing/2014/main" id="{1D85A152-D355-A840-83FA-FADD7D20FC2A}"/>
              </a:ext>
            </a:extLst>
          </p:cNvPr>
          <p:cNvSpPr>
            <a:spLocks noGrp="1"/>
          </p:cNvSpPr>
          <p:nvPr>
            <p:ph type="ftr" sz="quarter" idx="11"/>
          </p:nvPr>
        </p:nvSpPr>
        <p:spPr/>
        <p:txBody>
          <a:bodyPr/>
          <a:lstStyle/>
          <a:p>
            <a:endParaRPr lang="en-JP"/>
          </a:p>
        </p:txBody>
      </p:sp>
      <p:sp>
        <p:nvSpPr>
          <p:cNvPr id="6" name="Slide Number Placeholder 5">
            <a:extLst>
              <a:ext uri="{FF2B5EF4-FFF2-40B4-BE49-F238E27FC236}">
                <a16:creationId xmlns:a16="http://schemas.microsoft.com/office/drawing/2014/main" id="{174D249A-1F6A-5D4E-BB29-5E57F64DFD12}"/>
              </a:ext>
            </a:extLst>
          </p:cNvPr>
          <p:cNvSpPr>
            <a:spLocks noGrp="1"/>
          </p:cNvSpPr>
          <p:nvPr>
            <p:ph type="sldNum" sz="quarter" idx="12"/>
          </p:nvPr>
        </p:nvSpPr>
        <p:spPr/>
        <p:txBody>
          <a:bodyPr/>
          <a:lstStyle/>
          <a:p>
            <a:fld id="{8B1946DD-F2FB-7B47-BC78-73014A6BBEC0}" type="slidenum">
              <a:rPr lang="en-JP" smtClean="0"/>
              <a:t>‹#›</a:t>
            </a:fld>
            <a:endParaRPr lang="en-JP"/>
          </a:p>
        </p:txBody>
      </p:sp>
    </p:spTree>
    <p:extLst>
      <p:ext uri="{BB962C8B-B14F-4D97-AF65-F5344CB8AC3E}">
        <p14:creationId xmlns:p14="http://schemas.microsoft.com/office/powerpoint/2010/main" val="40360808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4ECD9-D202-EF4C-BA14-7E227F006F6B}"/>
              </a:ext>
            </a:extLst>
          </p:cNvPr>
          <p:cNvSpPr>
            <a:spLocks noGrp="1"/>
          </p:cNvSpPr>
          <p:nvPr>
            <p:ph type="title"/>
          </p:nvPr>
        </p:nvSpPr>
        <p:spPr/>
        <p:txBody>
          <a:bodyPr/>
          <a:lstStyle/>
          <a:p>
            <a:r>
              <a:rPr lang="en-US"/>
              <a:t>Click to edit Master title style</a:t>
            </a:r>
            <a:endParaRPr lang="en-JP"/>
          </a:p>
        </p:txBody>
      </p:sp>
      <p:sp>
        <p:nvSpPr>
          <p:cNvPr id="3" name="Content Placeholder 2">
            <a:extLst>
              <a:ext uri="{FF2B5EF4-FFF2-40B4-BE49-F238E27FC236}">
                <a16:creationId xmlns:a16="http://schemas.microsoft.com/office/drawing/2014/main" id="{CA68B93C-06F7-0F45-9013-A9DBB9F23E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4" name="Content Placeholder 3">
            <a:extLst>
              <a:ext uri="{FF2B5EF4-FFF2-40B4-BE49-F238E27FC236}">
                <a16:creationId xmlns:a16="http://schemas.microsoft.com/office/drawing/2014/main" id="{324D4396-0DB2-7046-98F9-4149868D1BD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5" name="Date Placeholder 4">
            <a:extLst>
              <a:ext uri="{FF2B5EF4-FFF2-40B4-BE49-F238E27FC236}">
                <a16:creationId xmlns:a16="http://schemas.microsoft.com/office/drawing/2014/main" id="{C2D4FE72-61EA-3F4D-B48C-D3409D043ADC}"/>
              </a:ext>
            </a:extLst>
          </p:cNvPr>
          <p:cNvSpPr>
            <a:spLocks noGrp="1"/>
          </p:cNvSpPr>
          <p:nvPr>
            <p:ph type="dt" sz="half" idx="10"/>
          </p:nvPr>
        </p:nvSpPr>
        <p:spPr/>
        <p:txBody>
          <a:bodyPr/>
          <a:lstStyle/>
          <a:p>
            <a:fld id="{EDB0A46B-CB80-FA4D-AC06-8812577B47C3}" type="datetimeFigureOut">
              <a:rPr lang="en-JP" smtClean="0"/>
              <a:t>2023/08/30</a:t>
            </a:fld>
            <a:endParaRPr lang="en-JP"/>
          </a:p>
        </p:txBody>
      </p:sp>
      <p:sp>
        <p:nvSpPr>
          <p:cNvPr id="6" name="Footer Placeholder 5">
            <a:extLst>
              <a:ext uri="{FF2B5EF4-FFF2-40B4-BE49-F238E27FC236}">
                <a16:creationId xmlns:a16="http://schemas.microsoft.com/office/drawing/2014/main" id="{248CC05F-CD20-BC47-8BB0-3EF695760DDF}"/>
              </a:ext>
            </a:extLst>
          </p:cNvPr>
          <p:cNvSpPr>
            <a:spLocks noGrp="1"/>
          </p:cNvSpPr>
          <p:nvPr>
            <p:ph type="ftr" sz="quarter" idx="11"/>
          </p:nvPr>
        </p:nvSpPr>
        <p:spPr/>
        <p:txBody>
          <a:bodyPr/>
          <a:lstStyle/>
          <a:p>
            <a:endParaRPr lang="en-JP"/>
          </a:p>
        </p:txBody>
      </p:sp>
      <p:sp>
        <p:nvSpPr>
          <p:cNvPr id="7" name="Slide Number Placeholder 6">
            <a:extLst>
              <a:ext uri="{FF2B5EF4-FFF2-40B4-BE49-F238E27FC236}">
                <a16:creationId xmlns:a16="http://schemas.microsoft.com/office/drawing/2014/main" id="{71ACFC86-EC6E-9C4A-8830-4F5D0F65E54B}"/>
              </a:ext>
            </a:extLst>
          </p:cNvPr>
          <p:cNvSpPr>
            <a:spLocks noGrp="1"/>
          </p:cNvSpPr>
          <p:nvPr>
            <p:ph type="sldNum" sz="quarter" idx="12"/>
          </p:nvPr>
        </p:nvSpPr>
        <p:spPr/>
        <p:txBody>
          <a:bodyPr/>
          <a:lstStyle/>
          <a:p>
            <a:fld id="{8B1946DD-F2FB-7B47-BC78-73014A6BBEC0}" type="slidenum">
              <a:rPr lang="en-JP" smtClean="0"/>
              <a:t>‹#›</a:t>
            </a:fld>
            <a:endParaRPr lang="en-JP"/>
          </a:p>
        </p:txBody>
      </p:sp>
    </p:spTree>
    <p:extLst>
      <p:ext uri="{BB962C8B-B14F-4D97-AF65-F5344CB8AC3E}">
        <p14:creationId xmlns:p14="http://schemas.microsoft.com/office/powerpoint/2010/main" val="1905773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C284D-349E-2643-8B35-D1FCC420DA92}"/>
              </a:ext>
            </a:extLst>
          </p:cNvPr>
          <p:cNvSpPr>
            <a:spLocks noGrp="1"/>
          </p:cNvSpPr>
          <p:nvPr>
            <p:ph type="title"/>
          </p:nvPr>
        </p:nvSpPr>
        <p:spPr>
          <a:xfrm>
            <a:off x="839788" y="365125"/>
            <a:ext cx="10515600" cy="1325563"/>
          </a:xfrm>
        </p:spPr>
        <p:txBody>
          <a:bodyPr/>
          <a:lstStyle/>
          <a:p>
            <a:r>
              <a:rPr lang="en-US"/>
              <a:t>Click to edit Master title style</a:t>
            </a:r>
            <a:endParaRPr lang="en-JP"/>
          </a:p>
        </p:txBody>
      </p:sp>
      <p:sp>
        <p:nvSpPr>
          <p:cNvPr id="3" name="Text Placeholder 2">
            <a:extLst>
              <a:ext uri="{FF2B5EF4-FFF2-40B4-BE49-F238E27FC236}">
                <a16:creationId xmlns:a16="http://schemas.microsoft.com/office/drawing/2014/main" id="{537D9FA4-4326-8445-94E1-C86D489AA8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202592-AAB7-1A4E-BBBC-EF417D07310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5" name="Text Placeholder 4">
            <a:extLst>
              <a:ext uri="{FF2B5EF4-FFF2-40B4-BE49-F238E27FC236}">
                <a16:creationId xmlns:a16="http://schemas.microsoft.com/office/drawing/2014/main" id="{DB9AE9DA-7525-F44B-8F48-D99ACD0D24C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658ECDE-F873-E14B-91F6-B2E25F372DF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7" name="Date Placeholder 6">
            <a:extLst>
              <a:ext uri="{FF2B5EF4-FFF2-40B4-BE49-F238E27FC236}">
                <a16:creationId xmlns:a16="http://schemas.microsoft.com/office/drawing/2014/main" id="{33BEDDEC-D652-064E-83EB-D473050C8722}"/>
              </a:ext>
            </a:extLst>
          </p:cNvPr>
          <p:cNvSpPr>
            <a:spLocks noGrp="1"/>
          </p:cNvSpPr>
          <p:nvPr>
            <p:ph type="dt" sz="half" idx="10"/>
          </p:nvPr>
        </p:nvSpPr>
        <p:spPr/>
        <p:txBody>
          <a:bodyPr/>
          <a:lstStyle/>
          <a:p>
            <a:fld id="{EDB0A46B-CB80-FA4D-AC06-8812577B47C3}" type="datetimeFigureOut">
              <a:rPr lang="en-JP" smtClean="0"/>
              <a:t>2023/08/30</a:t>
            </a:fld>
            <a:endParaRPr lang="en-JP"/>
          </a:p>
        </p:txBody>
      </p:sp>
      <p:sp>
        <p:nvSpPr>
          <p:cNvPr id="8" name="Footer Placeholder 7">
            <a:extLst>
              <a:ext uri="{FF2B5EF4-FFF2-40B4-BE49-F238E27FC236}">
                <a16:creationId xmlns:a16="http://schemas.microsoft.com/office/drawing/2014/main" id="{DB4D2B22-89E3-5141-8F2C-478F30EAA752}"/>
              </a:ext>
            </a:extLst>
          </p:cNvPr>
          <p:cNvSpPr>
            <a:spLocks noGrp="1"/>
          </p:cNvSpPr>
          <p:nvPr>
            <p:ph type="ftr" sz="quarter" idx="11"/>
          </p:nvPr>
        </p:nvSpPr>
        <p:spPr/>
        <p:txBody>
          <a:bodyPr/>
          <a:lstStyle/>
          <a:p>
            <a:endParaRPr lang="en-JP"/>
          </a:p>
        </p:txBody>
      </p:sp>
      <p:sp>
        <p:nvSpPr>
          <p:cNvPr id="9" name="Slide Number Placeholder 8">
            <a:extLst>
              <a:ext uri="{FF2B5EF4-FFF2-40B4-BE49-F238E27FC236}">
                <a16:creationId xmlns:a16="http://schemas.microsoft.com/office/drawing/2014/main" id="{AC2B21C1-3862-6941-BCF1-D796AD279F4C}"/>
              </a:ext>
            </a:extLst>
          </p:cNvPr>
          <p:cNvSpPr>
            <a:spLocks noGrp="1"/>
          </p:cNvSpPr>
          <p:nvPr>
            <p:ph type="sldNum" sz="quarter" idx="12"/>
          </p:nvPr>
        </p:nvSpPr>
        <p:spPr/>
        <p:txBody>
          <a:bodyPr/>
          <a:lstStyle/>
          <a:p>
            <a:fld id="{8B1946DD-F2FB-7B47-BC78-73014A6BBEC0}" type="slidenum">
              <a:rPr lang="en-JP" smtClean="0"/>
              <a:t>‹#›</a:t>
            </a:fld>
            <a:endParaRPr lang="en-JP"/>
          </a:p>
        </p:txBody>
      </p:sp>
    </p:spTree>
    <p:extLst>
      <p:ext uri="{BB962C8B-B14F-4D97-AF65-F5344CB8AC3E}">
        <p14:creationId xmlns:p14="http://schemas.microsoft.com/office/powerpoint/2010/main" val="1492537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FDA0C-0C75-1D49-88C0-AF7CB8CDA8E7}"/>
              </a:ext>
            </a:extLst>
          </p:cNvPr>
          <p:cNvSpPr>
            <a:spLocks noGrp="1"/>
          </p:cNvSpPr>
          <p:nvPr>
            <p:ph type="title"/>
          </p:nvPr>
        </p:nvSpPr>
        <p:spPr/>
        <p:txBody>
          <a:bodyPr/>
          <a:lstStyle/>
          <a:p>
            <a:r>
              <a:rPr lang="en-US"/>
              <a:t>Click to edit Master title style</a:t>
            </a:r>
            <a:endParaRPr lang="en-JP"/>
          </a:p>
        </p:txBody>
      </p:sp>
      <p:sp>
        <p:nvSpPr>
          <p:cNvPr id="3" name="Date Placeholder 2">
            <a:extLst>
              <a:ext uri="{FF2B5EF4-FFF2-40B4-BE49-F238E27FC236}">
                <a16:creationId xmlns:a16="http://schemas.microsoft.com/office/drawing/2014/main" id="{FF994B5B-7921-3347-B14B-ECF56B4B228D}"/>
              </a:ext>
            </a:extLst>
          </p:cNvPr>
          <p:cNvSpPr>
            <a:spLocks noGrp="1"/>
          </p:cNvSpPr>
          <p:nvPr>
            <p:ph type="dt" sz="half" idx="10"/>
          </p:nvPr>
        </p:nvSpPr>
        <p:spPr/>
        <p:txBody>
          <a:bodyPr/>
          <a:lstStyle/>
          <a:p>
            <a:fld id="{EDB0A46B-CB80-FA4D-AC06-8812577B47C3}" type="datetimeFigureOut">
              <a:rPr lang="en-JP" smtClean="0"/>
              <a:t>2023/08/30</a:t>
            </a:fld>
            <a:endParaRPr lang="en-JP"/>
          </a:p>
        </p:txBody>
      </p:sp>
      <p:sp>
        <p:nvSpPr>
          <p:cNvPr id="4" name="Footer Placeholder 3">
            <a:extLst>
              <a:ext uri="{FF2B5EF4-FFF2-40B4-BE49-F238E27FC236}">
                <a16:creationId xmlns:a16="http://schemas.microsoft.com/office/drawing/2014/main" id="{81494DCC-B287-914D-93EF-783F39209E39}"/>
              </a:ext>
            </a:extLst>
          </p:cNvPr>
          <p:cNvSpPr>
            <a:spLocks noGrp="1"/>
          </p:cNvSpPr>
          <p:nvPr>
            <p:ph type="ftr" sz="quarter" idx="11"/>
          </p:nvPr>
        </p:nvSpPr>
        <p:spPr/>
        <p:txBody>
          <a:bodyPr/>
          <a:lstStyle/>
          <a:p>
            <a:endParaRPr lang="en-JP"/>
          </a:p>
        </p:txBody>
      </p:sp>
      <p:sp>
        <p:nvSpPr>
          <p:cNvPr id="5" name="Slide Number Placeholder 4">
            <a:extLst>
              <a:ext uri="{FF2B5EF4-FFF2-40B4-BE49-F238E27FC236}">
                <a16:creationId xmlns:a16="http://schemas.microsoft.com/office/drawing/2014/main" id="{D6F1AB2E-4772-AE49-9FFF-754FD8DD6A4A}"/>
              </a:ext>
            </a:extLst>
          </p:cNvPr>
          <p:cNvSpPr>
            <a:spLocks noGrp="1"/>
          </p:cNvSpPr>
          <p:nvPr>
            <p:ph type="sldNum" sz="quarter" idx="12"/>
          </p:nvPr>
        </p:nvSpPr>
        <p:spPr/>
        <p:txBody>
          <a:bodyPr/>
          <a:lstStyle/>
          <a:p>
            <a:fld id="{8B1946DD-F2FB-7B47-BC78-73014A6BBEC0}" type="slidenum">
              <a:rPr lang="en-JP" smtClean="0"/>
              <a:t>‹#›</a:t>
            </a:fld>
            <a:endParaRPr lang="en-JP"/>
          </a:p>
        </p:txBody>
      </p:sp>
    </p:spTree>
    <p:extLst>
      <p:ext uri="{BB962C8B-B14F-4D97-AF65-F5344CB8AC3E}">
        <p14:creationId xmlns:p14="http://schemas.microsoft.com/office/powerpoint/2010/main" val="30216809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660FE93-FCE7-8642-BD5F-A473045460C3}"/>
              </a:ext>
            </a:extLst>
          </p:cNvPr>
          <p:cNvSpPr>
            <a:spLocks noGrp="1"/>
          </p:cNvSpPr>
          <p:nvPr>
            <p:ph type="dt" sz="half" idx="10"/>
          </p:nvPr>
        </p:nvSpPr>
        <p:spPr/>
        <p:txBody>
          <a:bodyPr/>
          <a:lstStyle/>
          <a:p>
            <a:fld id="{EDB0A46B-CB80-FA4D-AC06-8812577B47C3}" type="datetimeFigureOut">
              <a:rPr lang="en-JP" smtClean="0"/>
              <a:t>2023/08/30</a:t>
            </a:fld>
            <a:endParaRPr lang="en-JP"/>
          </a:p>
        </p:txBody>
      </p:sp>
      <p:sp>
        <p:nvSpPr>
          <p:cNvPr id="3" name="Footer Placeholder 2">
            <a:extLst>
              <a:ext uri="{FF2B5EF4-FFF2-40B4-BE49-F238E27FC236}">
                <a16:creationId xmlns:a16="http://schemas.microsoft.com/office/drawing/2014/main" id="{59F83469-9818-CF49-951E-E99983D02675}"/>
              </a:ext>
            </a:extLst>
          </p:cNvPr>
          <p:cNvSpPr>
            <a:spLocks noGrp="1"/>
          </p:cNvSpPr>
          <p:nvPr>
            <p:ph type="ftr" sz="quarter" idx="11"/>
          </p:nvPr>
        </p:nvSpPr>
        <p:spPr/>
        <p:txBody>
          <a:bodyPr/>
          <a:lstStyle/>
          <a:p>
            <a:endParaRPr lang="en-JP"/>
          </a:p>
        </p:txBody>
      </p:sp>
      <p:sp>
        <p:nvSpPr>
          <p:cNvPr id="4" name="Slide Number Placeholder 3">
            <a:extLst>
              <a:ext uri="{FF2B5EF4-FFF2-40B4-BE49-F238E27FC236}">
                <a16:creationId xmlns:a16="http://schemas.microsoft.com/office/drawing/2014/main" id="{7123116F-C87D-D246-BA57-AA1F3FE3C436}"/>
              </a:ext>
            </a:extLst>
          </p:cNvPr>
          <p:cNvSpPr>
            <a:spLocks noGrp="1"/>
          </p:cNvSpPr>
          <p:nvPr>
            <p:ph type="sldNum" sz="quarter" idx="12"/>
          </p:nvPr>
        </p:nvSpPr>
        <p:spPr/>
        <p:txBody>
          <a:bodyPr/>
          <a:lstStyle/>
          <a:p>
            <a:fld id="{8B1946DD-F2FB-7B47-BC78-73014A6BBEC0}" type="slidenum">
              <a:rPr lang="en-JP" smtClean="0"/>
              <a:t>‹#›</a:t>
            </a:fld>
            <a:endParaRPr lang="en-JP"/>
          </a:p>
        </p:txBody>
      </p:sp>
    </p:spTree>
    <p:extLst>
      <p:ext uri="{BB962C8B-B14F-4D97-AF65-F5344CB8AC3E}">
        <p14:creationId xmlns:p14="http://schemas.microsoft.com/office/powerpoint/2010/main" val="21561062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F7919-EF29-0D41-ABEE-0BE1DECCEED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JP"/>
          </a:p>
        </p:txBody>
      </p:sp>
      <p:sp>
        <p:nvSpPr>
          <p:cNvPr id="3" name="Content Placeholder 2">
            <a:extLst>
              <a:ext uri="{FF2B5EF4-FFF2-40B4-BE49-F238E27FC236}">
                <a16:creationId xmlns:a16="http://schemas.microsoft.com/office/drawing/2014/main" id="{EE8A5880-E320-F44C-A6AE-A686F0CA234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4" name="Text Placeholder 3">
            <a:extLst>
              <a:ext uri="{FF2B5EF4-FFF2-40B4-BE49-F238E27FC236}">
                <a16:creationId xmlns:a16="http://schemas.microsoft.com/office/drawing/2014/main" id="{5FBA3E89-D24E-C148-BC34-62205480DF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D4ADE9B-2416-BA4B-919A-F08315A9D8A8}"/>
              </a:ext>
            </a:extLst>
          </p:cNvPr>
          <p:cNvSpPr>
            <a:spLocks noGrp="1"/>
          </p:cNvSpPr>
          <p:nvPr>
            <p:ph type="dt" sz="half" idx="10"/>
          </p:nvPr>
        </p:nvSpPr>
        <p:spPr/>
        <p:txBody>
          <a:bodyPr/>
          <a:lstStyle/>
          <a:p>
            <a:fld id="{EDB0A46B-CB80-FA4D-AC06-8812577B47C3}" type="datetimeFigureOut">
              <a:rPr lang="en-JP" smtClean="0"/>
              <a:t>2023/08/30</a:t>
            </a:fld>
            <a:endParaRPr lang="en-JP"/>
          </a:p>
        </p:txBody>
      </p:sp>
      <p:sp>
        <p:nvSpPr>
          <p:cNvPr id="6" name="Footer Placeholder 5">
            <a:extLst>
              <a:ext uri="{FF2B5EF4-FFF2-40B4-BE49-F238E27FC236}">
                <a16:creationId xmlns:a16="http://schemas.microsoft.com/office/drawing/2014/main" id="{B5FB1178-2A25-AC4D-9D1B-38DC5AE718CE}"/>
              </a:ext>
            </a:extLst>
          </p:cNvPr>
          <p:cNvSpPr>
            <a:spLocks noGrp="1"/>
          </p:cNvSpPr>
          <p:nvPr>
            <p:ph type="ftr" sz="quarter" idx="11"/>
          </p:nvPr>
        </p:nvSpPr>
        <p:spPr/>
        <p:txBody>
          <a:bodyPr/>
          <a:lstStyle/>
          <a:p>
            <a:endParaRPr lang="en-JP"/>
          </a:p>
        </p:txBody>
      </p:sp>
      <p:sp>
        <p:nvSpPr>
          <p:cNvPr id="7" name="Slide Number Placeholder 6">
            <a:extLst>
              <a:ext uri="{FF2B5EF4-FFF2-40B4-BE49-F238E27FC236}">
                <a16:creationId xmlns:a16="http://schemas.microsoft.com/office/drawing/2014/main" id="{749EE395-9991-CB49-87C9-B0CEC5694B80}"/>
              </a:ext>
            </a:extLst>
          </p:cNvPr>
          <p:cNvSpPr>
            <a:spLocks noGrp="1"/>
          </p:cNvSpPr>
          <p:nvPr>
            <p:ph type="sldNum" sz="quarter" idx="12"/>
          </p:nvPr>
        </p:nvSpPr>
        <p:spPr/>
        <p:txBody>
          <a:bodyPr/>
          <a:lstStyle/>
          <a:p>
            <a:fld id="{8B1946DD-F2FB-7B47-BC78-73014A6BBEC0}" type="slidenum">
              <a:rPr lang="en-JP" smtClean="0"/>
              <a:t>‹#›</a:t>
            </a:fld>
            <a:endParaRPr lang="en-JP"/>
          </a:p>
        </p:txBody>
      </p:sp>
    </p:spTree>
    <p:extLst>
      <p:ext uri="{BB962C8B-B14F-4D97-AF65-F5344CB8AC3E}">
        <p14:creationId xmlns:p14="http://schemas.microsoft.com/office/powerpoint/2010/main" val="37823300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CF0E5-3FCA-FD40-BB8B-5AFA7CEB55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JP"/>
          </a:p>
        </p:txBody>
      </p:sp>
      <p:sp>
        <p:nvSpPr>
          <p:cNvPr id="3" name="Picture Placeholder 2">
            <a:extLst>
              <a:ext uri="{FF2B5EF4-FFF2-40B4-BE49-F238E27FC236}">
                <a16:creationId xmlns:a16="http://schemas.microsoft.com/office/drawing/2014/main" id="{D3062B3F-C97A-154C-92EE-87751F7518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JP"/>
          </a:p>
        </p:txBody>
      </p:sp>
      <p:sp>
        <p:nvSpPr>
          <p:cNvPr id="4" name="Text Placeholder 3">
            <a:extLst>
              <a:ext uri="{FF2B5EF4-FFF2-40B4-BE49-F238E27FC236}">
                <a16:creationId xmlns:a16="http://schemas.microsoft.com/office/drawing/2014/main" id="{3C304E48-0303-A147-A4D7-EEB68969EF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DC11B1-76B8-0E49-B1E3-C20485B9FB6A}"/>
              </a:ext>
            </a:extLst>
          </p:cNvPr>
          <p:cNvSpPr>
            <a:spLocks noGrp="1"/>
          </p:cNvSpPr>
          <p:nvPr>
            <p:ph type="dt" sz="half" idx="10"/>
          </p:nvPr>
        </p:nvSpPr>
        <p:spPr/>
        <p:txBody>
          <a:bodyPr/>
          <a:lstStyle/>
          <a:p>
            <a:fld id="{EDB0A46B-CB80-FA4D-AC06-8812577B47C3}" type="datetimeFigureOut">
              <a:rPr lang="en-JP" smtClean="0"/>
              <a:t>2023/08/30</a:t>
            </a:fld>
            <a:endParaRPr lang="en-JP"/>
          </a:p>
        </p:txBody>
      </p:sp>
      <p:sp>
        <p:nvSpPr>
          <p:cNvPr id="6" name="Footer Placeholder 5">
            <a:extLst>
              <a:ext uri="{FF2B5EF4-FFF2-40B4-BE49-F238E27FC236}">
                <a16:creationId xmlns:a16="http://schemas.microsoft.com/office/drawing/2014/main" id="{58A81493-605D-7C48-86C1-04F604A81E53}"/>
              </a:ext>
            </a:extLst>
          </p:cNvPr>
          <p:cNvSpPr>
            <a:spLocks noGrp="1"/>
          </p:cNvSpPr>
          <p:nvPr>
            <p:ph type="ftr" sz="quarter" idx="11"/>
          </p:nvPr>
        </p:nvSpPr>
        <p:spPr/>
        <p:txBody>
          <a:bodyPr/>
          <a:lstStyle/>
          <a:p>
            <a:endParaRPr lang="en-JP"/>
          </a:p>
        </p:txBody>
      </p:sp>
      <p:sp>
        <p:nvSpPr>
          <p:cNvPr id="7" name="Slide Number Placeholder 6">
            <a:extLst>
              <a:ext uri="{FF2B5EF4-FFF2-40B4-BE49-F238E27FC236}">
                <a16:creationId xmlns:a16="http://schemas.microsoft.com/office/drawing/2014/main" id="{F2223563-8C8E-C443-A892-334D4C17814B}"/>
              </a:ext>
            </a:extLst>
          </p:cNvPr>
          <p:cNvSpPr>
            <a:spLocks noGrp="1"/>
          </p:cNvSpPr>
          <p:nvPr>
            <p:ph type="sldNum" sz="quarter" idx="12"/>
          </p:nvPr>
        </p:nvSpPr>
        <p:spPr/>
        <p:txBody>
          <a:bodyPr/>
          <a:lstStyle/>
          <a:p>
            <a:fld id="{8B1946DD-F2FB-7B47-BC78-73014A6BBEC0}" type="slidenum">
              <a:rPr lang="en-JP" smtClean="0"/>
              <a:t>‹#›</a:t>
            </a:fld>
            <a:endParaRPr lang="en-JP"/>
          </a:p>
        </p:txBody>
      </p:sp>
    </p:spTree>
    <p:extLst>
      <p:ext uri="{BB962C8B-B14F-4D97-AF65-F5344CB8AC3E}">
        <p14:creationId xmlns:p14="http://schemas.microsoft.com/office/powerpoint/2010/main" val="36778097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5133AD-AAC2-0D4A-B6F9-49AA442C82E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JP"/>
          </a:p>
        </p:txBody>
      </p:sp>
      <p:sp>
        <p:nvSpPr>
          <p:cNvPr id="3" name="Text Placeholder 2">
            <a:extLst>
              <a:ext uri="{FF2B5EF4-FFF2-40B4-BE49-F238E27FC236}">
                <a16:creationId xmlns:a16="http://schemas.microsoft.com/office/drawing/2014/main" id="{E8028FF7-AB0D-6A49-B050-37C00EF4E0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4" name="Date Placeholder 3">
            <a:extLst>
              <a:ext uri="{FF2B5EF4-FFF2-40B4-BE49-F238E27FC236}">
                <a16:creationId xmlns:a16="http://schemas.microsoft.com/office/drawing/2014/main" id="{3AE8DCCF-D07E-FD42-8FFF-A2A02EBCCE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B0A46B-CB80-FA4D-AC06-8812577B47C3}" type="datetimeFigureOut">
              <a:rPr lang="en-JP" smtClean="0"/>
              <a:t>2023/08/30</a:t>
            </a:fld>
            <a:endParaRPr lang="en-JP"/>
          </a:p>
        </p:txBody>
      </p:sp>
      <p:sp>
        <p:nvSpPr>
          <p:cNvPr id="5" name="Footer Placeholder 4">
            <a:extLst>
              <a:ext uri="{FF2B5EF4-FFF2-40B4-BE49-F238E27FC236}">
                <a16:creationId xmlns:a16="http://schemas.microsoft.com/office/drawing/2014/main" id="{C25321AD-8104-064D-B763-6DFEF240754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JP"/>
          </a:p>
        </p:txBody>
      </p:sp>
      <p:sp>
        <p:nvSpPr>
          <p:cNvPr id="6" name="Slide Number Placeholder 5">
            <a:extLst>
              <a:ext uri="{FF2B5EF4-FFF2-40B4-BE49-F238E27FC236}">
                <a16:creationId xmlns:a16="http://schemas.microsoft.com/office/drawing/2014/main" id="{0B7F3AAB-7ED0-A643-994E-C70DA1EAD55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1946DD-F2FB-7B47-BC78-73014A6BBEC0}" type="slidenum">
              <a:rPr lang="en-JP" smtClean="0"/>
              <a:t>‹#›</a:t>
            </a:fld>
            <a:endParaRPr lang="en-JP"/>
          </a:p>
        </p:txBody>
      </p:sp>
    </p:spTree>
    <p:extLst>
      <p:ext uri="{BB962C8B-B14F-4D97-AF65-F5344CB8AC3E}">
        <p14:creationId xmlns:p14="http://schemas.microsoft.com/office/powerpoint/2010/main" val="38856484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JP"/>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gif"/><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hyperlink" Target="http://www.metso.com/miningandconstruction/MaTobox7.nsf/DocsByID/EAE6CA3B8E216295C2257E4B003FBBA6/$File/Basics-in-minerals-processing.pdf"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16.gif"/><Relationship Id="rId4" Type="http://schemas.openxmlformats.org/officeDocument/2006/relationships/image" Target="../media/image15.gif"/></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18.gif"/></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3.gif"/></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15.gif"/><Relationship Id="rId4" Type="http://schemas.openxmlformats.org/officeDocument/2006/relationships/image" Target="../media/image21.png"/></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23.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E0578E-8251-3B4C-9B3E-F765321F54A6}"/>
              </a:ext>
            </a:extLst>
          </p:cNvPr>
          <p:cNvSpPr/>
          <p:nvPr/>
        </p:nvSpPr>
        <p:spPr>
          <a:xfrm>
            <a:off x="8007" y="117193"/>
            <a:ext cx="12171293" cy="1459858"/>
          </a:xfrm>
          <a:prstGeom prst="rect">
            <a:avLst/>
          </a:prstGeom>
          <a:gradFill flip="none" rotWithShape="1">
            <a:gsLst>
              <a:gs pos="49000">
                <a:srgbClr val="0070C0"/>
              </a:gs>
              <a:gs pos="93000">
                <a:srgbClr val="C00000"/>
              </a:gs>
              <a:gs pos="21000">
                <a:schemeClr val="tx1">
                  <a:lumMod val="50000"/>
                  <a:lumOff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4" name="Rectangle 3">
            <a:extLst>
              <a:ext uri="{FF2B5EF4-FFF2-40B4-BE49-F238E27FC236}">
                <a16:creationId xmlns:a16="http://schemas.microsoft.com/office/drawing/2014/main" id="{1E81E4A3-3F6E-7E4B-863A-AA67CF5575C9}"/>
              </a:ext>
            </a:extLst>
          </p:cNvPr>
          <p:cNvSpPr/>
          <p:nvPr/>
        </p:nvSpPr>
        <p:spPr>
          <a:xfrm flipH="1">
            <a:off x="8007" y="1604265"/>
            <a:ext cx="12171293" cy="45719"/>
          </a:xfrm>
          <a:prstGeom prst="rect">
            <a:avLst/>
          </a:prstGeom>
          <a:gradFill>
            <a:gsLst>
              <a:gs pos="97000">
                <a:srgbClr val="FF0000">
                  <a:alpha val="0"/>
                </a:srgbClr>
              </a:gs>
              <a:gs pos="43000">
                <a:srgbClr val="FFC000">
                  <a:alpha val="11000"/>
                </a:srgbClr>
              </a:gs>
              <a:gs pos="0">
                <a:schemeClr val="tx1">
                  <a:lumMod val="50000"/>
                  <a:lumOff val="5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72" name="Rectangle 71">
            <a:extLst>
              <a:ext uri="{FF2B5EF4-FFF2-40B4-BE49-F238E27FC236}">
                <a16:creationId xmlns:a16="http://schemas.microsoft.com/office/drawing/2014/main" id="{C8133C24-BC62-9749-830B-27F6199BB70C}"/>
              </a:ext>
            </a:extLst>
          </p:cNvPr>
          <p:cNvSpPr/>
          <p:nvPr/>
        </p:nvSpPr>
        <p:spPr>
          <a:xfrm flipH="1">
            <a:off x="8007" y="36494"/>
            <a:ext cx="12171293" cy="45719"/>
          </a:xfrm>
          <a:prstGeom prst="rect">
            <a:avLst/>
          </a:prstGeom>
          <a:gradFill>
            <a:gsLst>
              <a:gs pos="97000">
                <a:srgbClr val="7030A0"/>
              </a:gs>
              <a:gs pos="43000">
                <a:srgbClr val="FFC000">
                  <a:alpha val="70527"/>
                </a:srgbClr>
              </a:gs>
              <a:gs pos="0">
                <a:schemeClr val="tx1">
                  <a:lumMod val="50000"/>
                  <a:lumOff val="50000"/>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pic>
        <p:nvPicPr>
          <p:cNvPr id="7" name="Picture 6">
            <a:extLst>
              <a:ext uri="{FF2B5EF4-FFF2-40B4-BE49-F238E27FC236}">
                <a16:creationId xmlns:a16="http://schemas.microsoft.com/office/drawing/2014/main" id="{1FAD45FC-D914-5F4F-B7AF-13360B5E1BB7}"/>
              </a:ext>
            </a:extLst>
          </p:cNvPr>
          <p:cNvPicPr>
            <a:picLocks noChangeAspect="1"/>
          </p:cNvPicPr>
          <p:nvPr/>
        </p:nvPicPr>
        <p:blipFill>
          <a:blip r:embed="rId2"/>
          <a:stretch>
            <a:fillRect/>
          </a:stretch>
        </p:blipFill>
        <p:spPr>
          <a:xfrm>
            <a:off x="3968493" y="1810286"/>
            <a:ext cx="4676625" cy="3201349"/>
          </a:xfrm>
          <a:prstGeom prst="rect">
            <a:avLst/>
          </a:prstGeom>
        </p:spPr>
      </p:pic>
      <p:sp>
        <p:nvSpPr>
          <p:cNvPr id="73" name="Rectangle 72">
            <a:extLst>
              <a:ext uri="{FF2B5EF4-FFF2-40B4-BE49-F238E27FC236}">
                <a16:creationId xmlns:a16="http://schemas.microsoft.com/office/drawing/2014/main" id="{C47E0135-60EC-7D4C-BBA7-64E427BD86B6}"/>
              </a:ext>
            </a:extLst>
          </p:cNvPr>
          <p:cNvSpPr/>
          <p:nvPr/>
        </p:nvSpPr>
        <p:spPr>
          <a:xfrm rot="8342070">
            <a:off x="2837298" y="4557918"/>
            <a:ext cx="1116961" cy="4606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11" name="TextBox 10">
            <a:extLst>
              <a:ext uri="{FF2B5EF4-FFF2-40B4-BE49-F238E27FC236}">
                <a16:creationId xmlns:a16="http://schemas.microsoft.com/office/drawing/2014/main" id="{7056F1FE-4392-00A4-0684-24BD47223D7A}"/>
              </a:ext>
            </a:extLst>
          </p:cNvPr>
          <p:cNvSpPr txBox="1"/>
          <p:nvPr/>
        </p:nvSpPr>
        <p:spPr>
          <a:xfrm>
            <a:off x="-4693" y="5352397"/>
            <a:ext cx="12168595" cy="1512000"/>
          </a:xfrm>
          <a:prstGeom prst="rect">
            <a:avLst/>
          </a:prstGeom>
          <a:gradFill flip="none" rotWithShape="1">
            <a:gsLst>
              <a:gs pos="27000">
                <a:schemeClr val="bg1"/>
              </a:gs>
              <a:gs pos="84000">
                <a:srgbClr val="FFC000"/>
              </a:gs>
              <a:gs pos="65000">
                <a:schemeClr val="bg1">
                  <a:lumMod val="85000"/>
                </a:schemeClr>
              </a:gs>
              <a:gs pos="100000">
                <a:srgbClr val="00B050"/>
              </a:gs>
            </a:gsLst>
            <a:lin ang="10800000" scaled="1"/>
            <a:tileRect/>
          </a:gradFill>
        </p:spPr>
        <p:txBody>
          <a:bodyPr wrap="square" rtlCol="0">
            <a:spAutoFit/>
          </a:bodyPr>
          <a:lstStyle/>
          <a:p>
            <a:pPr algn="ctr"/>
            <a:r>
              <a:rPr lang="en-JP" dirty="0">
                <a:latin typeface="Arial" panose="020B0604020202020204" pitchFamily="34" charset="0"/>
                <a:cs typeface="Arial" panose="020B0604020202020204" pitchFamily="34" charset="0"/>
              </a:rPr>
              <a:t>By</a:t>
            </a:r>
          </a:p>
          <a:p>
            <a:pPr algn="ctr"/>
            <a:r>
              <a:rPr lang="en-JP" dirty="0">
                <a:latin typeface="Arial" panose="020B0604020202020204" pitchFamily="34" charset="0"/>
                <a:cs typeface="Arial" panose="020B0604020202020204" pitchFamily="34" charset="0"/>
              </a:rPr>
              <a:t> </a:t>
            </a:r>
          </a:p>
          <a:p>
            <a:pPr algn="ctr"/>
            <a:r>
              <a:rPr lang="en-JP" b="1" dirty="0">
                <a:latin typeface="Arial" panose="020B0604020202020204" pitchFamily="34" charset="0"/>
                <a:cs typeface="Arial" panose="020B0604020202020204" pitchFamily="34" charset="0"/>
              </a:rPr>
              <a:t>Marthias SILWAMBA (PhD)</a:t>
            </a:r>
          </a:p>
          <a:p>
            <a:pPr algn="ctr"/>
            <a:r>
              <a:rPr lang="en-JP" dirty="0">
                <a:latin typeface="Arial" panose="020B0604020202020204" pitchFamily="34" charset="0"/>
                <a:cs typeface="Arial" panose="020B0604020202020204" pitchFamily="34" charset="0"/>
              </a:rPr>
              <a:t>Metallurgical Engineering Department</a:t>
            </a:r>
          </a:p>
          <a:p>
            <a:pPr algn="ctr"/>
            <a:r>
              <a:rPr lang="en-US" dirty="0">
                <a:latin typeface="Arial" panose="020B0604020202020204" pitchFamily="34" charset="0"/>
                <a:cs typeface="Arial" panose="020B0604020202020204" pitchFamily="34" charset="0"/>
              </a:rPr>
              <a:t>M</a:t>
            </a:r>
            <a:r>
              <a:rPr lang="en-JP" dirty="0">
                <a:latin typeface="Arial" panose="020B0604020202020204" pitchFamily="34" charset="0"/>
                <a:cs typeface="Arial" panose="020B0604020202020204" pitchFamily="34" charset="0"/>
              </a:rPr>
              <a:t>arthias.silwamba@unza.zm</a:t>
            </a:r>
          </a:p>
        </p:txBody>
      </p:sp>
      <p:pic>
        <p:nvPicPr>
          <p:cNvPr id="12" name="Picture 11">
            <a:extLst>
              <a:ext uri="{FF2B5EF4-FFF2-40B4-BE49-F238E27FC236}">
                <a16:creationId xmlns:a16="http://schemas.microsoft.com/office/drawing/2014/main" id="{177104CA-F4C9-B174-4BF6-0E14EF1B0849}"/>
              </a:ext>
            </a:extLst>
          </p:cNvPr>
          <p:cNvPicPr>
            <a:picLocks noChangeAspect="1"/>
          </p:cNvPicPr>
          <p:nvPr/>
        </p:nvPicPr>
        <p:blipFill>
          <a:blip r:embed="rId3"/>
          <a:stretch>
            <a:fillRect/>
          </a:stretch>
        </p:blipFill>
        <p:spPr>
          <a:xfrm>
            <a:off x="58810" y="5376485"/>
            <a:ext cx="1049365" cy="1431844"/>
          </a:xfrm>
          <a:prstGeom prst="rect">
            <a:avLst/>
          </a:prstGeom>
        </p:spPr>
      </p:pic>
      <p:pic>
        <p:nvPicPr>
          <p:cNvPr id="3" name="Content Placeholder 13">
            <a:extLst>
              <a:ext uri="{FF2B5EF4-FFF2-40B4-BE49-F238E27FC236}">
                <a16:creationId xmlns:a16="http://schemas.microsoft.com/office/drawing/2014/main" id="{EF7B8C2A-EE84-2C4C-E10B-6DE25D9757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810" y="1810286"/>
            <a:ext cx="3733577" cy="3542111"/>
          </a:xfrm>
          <a:prstGeom prst="rect">
            <a:avLst/>
          </a:prstGeom>
        </p:spPr>
      </p:pic>
      <p:sp>
        <p:nvSpPr>
          <p:cNvPr id="60" name="Rectangle 59">
            <a:extLst>
              <a:ext uri="{FF2B5EF4-FFF2-40B4-BE49-F238E27FC236}">
                <a16:creationId xmlns:a16="http://schemas.microsoft.com/office/drawing/2014/main" id="{C66A15E6-1240-CC87-B171-65885FE14F16}"/>
              </a:ext>
            </a:extLst>
          </p:cNvPr>
          <p:cNvSpPr/>
          <p:nvPr/>
        </p:nvSpPr>
        <p:spPr>
          <a:xfrm>
            <a:off x="11682086" y="3252716"/>
            <a:ext cx="644026" cy="6489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pic>
        <p:nvPicPr>
          <p:cNvPr id="61" name="Picture 4" descr="Tipos de Celdas de Flotación">
            <a:extLst>
              <a:ext uri="{FF2B5EF4-FFF2-40B4-BE49-F238E27FC236}">
                <a16:creationId xmlns:a16="http://schemas.microsoft.com/office/drawing/2014/main" id="{4D9A59D3-279F-89DA-4076-B9785F77EC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21224" y="1612031"/>
            <a:ext cx="3311965" cy="3965500"/>
          </a:xfrm>
          <a:prstGeom prst="rect">
            <a:avLst/>
          </a:prstGeom>
          <a:noFill/>
          <a:extLst>
            <a:ext uri="{909E8E84-426E-40DD-AFC4-6F175D3DCCD1}">
              <a14:hiddenFill xmlns:a14="http://schemas.microsoft.com/office/drawing/2010/main">
                <a:solidFill>
                  <a:srgbClr val="FFFFFF"/>
                </a:solidFill>
              </a14:hiddenFill>
            </a:ext>
          </a:extLst>
        </p:spPr>
      </p:pic>
      <p:grpSp>
        <p:nvGrpSpPr>
          <p:cNvPr id="62" name="Group 61">
            <a:extLst>
              <a:ext uri="{FF2B5EF4-FFF2-40B4-BE49-F238E27FC236}">
                <a16:creationId xmlns:a16="http://schemas.microsoft.com/office/drawing/2014/main" id="{886478A4-6DFE-D8D6-2DA6-B5528F367DFB}"/>
              </a:ext>
            </a:extLst>
          </p:cNvPr>
          <p:cNvGrpSpPr/>
          <p:nvPr/>
        </p:nvGrpSpPr>
        <p:grpSpPr>
          <a:xfrm>
            <a:off x="9397018" y="4786444"/>
            <a:ext cx="326280" cy="332718"/>
            <a:chOff x="4941574" y="5101590"/>
            <a:chExt cx="449997" cy="468630"/>
          </a:xfrm>
        </p:grpSpPr>
        <p:sp>
          <p:nvSpPr>
            <p:cNvPr id="63" name="Oval 62">
              <a:extLst>
                <a:ext uri="{FF2B5EF4-FFF2-40B4-BE49-F238E27FC236}">
                  <a16:creationId xmlns:a16="http://schemas.microsoft.com/office/drawing/2014/main" id="{9697087C-C5C2-10A8-9E2A-9AEB18DB9402}"/>
                </a:ext>
              </a:extLst>
            </p:cNvPr>
            <p:cNvSpPr/>
            <p:nvPr/>
          </p:nvSpPr>
          <p:spPr>
            <a:xfrm>
              <a:off x="5002951" y="5101590"/>
              <a:ext cx="388620" cy="377190"/>
            </a:xfrm>
            <a:prstGeom prst="ellipse">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64" name="Hexagon 63">
              <a:extLst>
                <a:ext uri="{FF2B5EF4-FFF2-40B4-BE49-F238E27FC236}">
                  <a16:creationId xmlns:a16="http://schemas.microsoft.com/office/drawing/2014/main" id="{B0C45483-29FB-B372-FD0F-BB9B243FA7DB}"/>
                </a:ext>
              </a:extLst>
            </p:cNvPr>
            <p:cNvSpPr/>
            <p:nvPr/>
          </p:nvSpPr>
          <p:spPr>
            <a:xfrm>
              <a:off x="5128262" y="5448300"/>
              <a:ext cx="144778" cy="121920"/>
            </a:xfrm>
            <a:prstGeom prst="hexagon">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65" name="Hexagon 64">
              <a:extLst>
                <a:ext uri="{FF2B5EF4-FFF2-40B4-BE49-F238E27FC236}">
                  <a16:creationId xmlns:a16="http://schemas.microsoft.com/office/drawing/2014/main" id="{EF6C5C46-04B9-7CFA-181F-B3ACB9DBBEF1}"/>
                </a:ext>
              </a:extLst>
            </p:cNvPr>
            <p:cNvSpPr/>
            <p:nvPr/>
          </p:nvSpPr>
          <p:spPr>
            <a:xfrm>
              <a:off x="4941574" y="5322570"/>
              <a:ext cx="144778" cy="121920"/>
            </a:xfrm>
            <a:prstGeom prst="hexagon">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grpSp>
      <p:grpSp>
        <p:nvGrpSpPr>
          <p:cNvPr id="66" name="Group 65">
            <a:extLst>
              <a:ext uri="{FF2B5EF4-FFF2-40B4-BE49-F238E27FC236}">
                <a16:creationId xmlns:a16="http://schemas.microsoft.com/office/drawing/2014/main" id="{5331FB0D-8B08-FC41-AFBA-CAC20C1AA15E}"/>
              </a:ext>
            </a:extLst>
          </p:cNvPr>
          <p:cNvGrpSpPr/>
          <p:nvPr/>
        </p:nvGrpSpPr>
        <p:grpSpPr>
          <a:xfrm>
            <a:off x="11309633" y="4691421"/>
            <a:ext cx="320754" cy="346243"/>
            <a:chOff x="6854190" y="5002530"/>
            <a:chExt cx="442376" cy="487680"/>
          </a:xfrm>
        </p:grpSpPr>
        <p:sp>
          <p:nvSpPr>
            <p:cNvPr id="67" name="Oval 66">
              <a:extLst>
                <a:ext uri="{FF2B5EF4-FFF2-40B4-BE49-F238E27FC236}">
                  <a16:creationId xmlns:a16="http://schemas.microsoft.com/office/drawing/2014/main" id="{52FD591D-9DD3-BC25-6210-6B6852CF50A5}"/>
                </a:ext>
              </a:extLst>
            </p:cNvPr>
            <p:cNvSpPr/>
            <p:nvPr/>
          </p:nvSpPr>
          <p:spPr>
            <a:xfrm>
              <a:off x="6854190" y="5002530"/>
              <a:ext cx="388620" cy="377190"/>
            </a:xfrm>
            <a:prstGeom prst="ellipse">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68" name="Hexagon 67">
              <a:extLst>
                <a:ext uri="{FF2B5EF4-FFF2-40B4-BE49-F238E27FC236}">
                  <a16:creationId xmlns:a16="http://schemas.microsoft.com/office/drawing/2014/main" id="{756148CF-9473-42ED-46ED-172C9AA48EBB}"/>
                </a:ext>
              </a:extLst>
            </p:cNvPr>
            <p:cNvSpPr/>
            <p:nvPr/>
          </p:nvSpPr>
          <p:spPr>
            <a:xfrm>
              <a:off x="6968492" y="5368290"/>
              <a:ext cx="144778" cy="121920"/>
            </a:xfrm>
            <a:prstGeom prst="hexagon">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69" name="Hexagon 68">
              <a:extLst>
                <a:ext uri="{FF2B5EF4-FFF2-40B4-BE49-F238E27FC236}">
                  <a16:creationId xmlns:a16="http://schemas.microsoft.com/office/drawing/2014/main" id="{9C392C2F-1717-B7E5-97EA-D6E157DEBE35}"/>
                </a:ext>
              </a:extLst>
            </p:cNvPr>
            <p:cNvSpPr/>
            <p:nvPr/>
          </p:nvSpPr>
          <p:spPr>
            <a:xfrm>
              <a:off x="7151788" y="5293995"/>
              <a:ext cx="144778" cy="121920"/>
            </a:xfrm>
            <a:prstGeom prst="hexagon">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grpSp>
      <p:sp>
        <p:nvSpPr>
          <p:cNvPr id="5" name="TextBox 4">
            <a:extLst>
              <a:ext uri="{FF2B5EF4-FFF2-40B4-BE49-F238E27FC236}">
                <a16:creationId xmlns:a16="http://schemas.microsoft.com/office/drawing/2014/main" id="{F274EE8F-2D6B-2F09-50A5-40392AB1E4F8}"/>
              </a:ext>
            </a:extLst>
          </p:cNvPr>
          <p:cNvSpPr txBox="1"/>
          <p:nvPr/>
        </p:nvSpPr>
        <p:spPr>
          <a:xfrm>
            <a:off x="-4693" y="128985"/>
            <a:ext cx="12196693" cy="1323439"/>
          </a:xfrm>
          <a:prstGeom prst="rect">
            <a:avLst/>
          </a:prstGeom>
          <a:noFill/>
        </p:spPr>
        <p:txBody>
          <a:bodyPr wrap="square" rtlCol="0">
            <a:spAutoFit/>
          </a:bodyPr>
          <a:lstStyle/>
          <a:p>
            <a:pPr algn="ctr"/>
            <a:r>
              <a:rPr lang="en-JP" sz="4000" b="1" dirty="0">
                <a:solidFill>
                  <a:schemeClr val="bg1"/>
                </a:solidFill>
                <a:latin typeface="Segoe Print" panose="02000800000000000000" pitchFamily="2" charset="0"/>
              </a:rPr>
              <a:t>GMM 2110: </a:t>
            </a:r>
            <a:r>
              <a:rPr lang="en-US" sz="4000" b="1" dirty="0">
                <a:solidFill>
                  <a:schemeClr val="bg1"/>
                </a:solidFill>
                <a:latin typeface="Segoe Print" panose="02000800000000000000" pitchFamily="2" charset="0"/>
              </a:rPr>
              <a:t>Introduction to Geology, Mining and Metallurgical Engineering</a:t>
            </a:r>
            <a:endParaRPr lang="en-JP" sz="4000" b="1" dirty="0">
              <a:solidFill>
                <a:schemeClr val="bg1"/>
              </a:solidFill>
              <a:latin typeface="Segoe Print" panose="02000800000000000000" pitchFamily="2" charset="0"/>
            </a:endParaRPr>
          </a:p>
        </p:txBody>
      </p:sp>
    </p:spTree>
    <p:extLst>
      <p:ext uri="{BB962C8B-B14F-4D97-AF65-F5344CB8AC3E}">
        <p14:creationId xmlns:p14="http://schemas.microsoft.com/office/powerpoint/2010/main" val="18770982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fill="hold" nodeType="withEffect">
                                  <p:stCondLst>
                                    <p:cond delay="0"/>
                                  </p:stCondLst>
                                  <p:childTnLst>
                                    <p:animMotion origin="layout" path="M 0.00521 -2.22222E-6 C 0.00235 -0.00116 -0.00078 -0.00139 -0.0039 -0.00278 C -0.00494 -0.00324 -0.00585 -0.00393 -0.00677 -0.00509 C -0.01054 -0.00833 -0.01367 -0.01319 -0.01705 -0.01828 C -0.01848 -0.02037 -0.01992 -0.02222 -0.02109 -0.02523 C -0.02252 -0.02916 -0.02487 -0.03842 -0.02487 -0.03819 C -0.02473 -0.05185 -0.02487 -0.06528 -0.02395 -0.07824 C -0.02382 -0.08171 -0.02291 -0.08472 -0.02213 -0.0875 C -0.02109 -0.09004 -0.02018 -0.09236 -0.01888 -0.09421 C -0.01692 -0.09768 -0.0121 -0.10092 -0.00989 -0.10324 C 0.00118 -0.11435 -0.00546 -0.11018 0.00235 -0.11435 C 0.00326 -0.11551 0.00456 -0.11643 0.00521 -0.11875 C 0.0073 -0.125 0.00612 -0.14143 0.00521 -0.14537 C 0.00469 -0.14861 0.00053 -0.15162 -0.00078 -0.15231 C -0.00351 -0.1537 -0.00625 -0.15486 -0.00885 -0.15648 C -0.00989 -0.15741 -0.01093 -0.15833 -0.01197 -0.15903 C -0.01393 -0.15995 -0.01588 -0.16018 -0.01796 -0.16134 C -0.01862 -0.16319 -0.01966 -0.16528 -0.02005 -0.16782 C -0.02031 -0.1743 -0.01875 -0.18125 -0.01705 -0.18588 C -0.01497 -0.19028 -0.0125 -0.19375 -0.01093 -0.19907 C -0.00625 -0.21458 -0.00768 -0.20741 -0.00585 -0.21921 C -0.00612 -0.22569 -0.00612 -0.23287 -0.00677 -0.23935 C -0.00768 -0.24629 -0.00976 -0.24653 -0.01197 -0.25046 C -0.01705 -0.25995 -0.01263 -0.25532 -0.01796 -0.25926 C -0.01848 -0.26157 -0.01888 -0.26366 -0.01888 -0.2662 C -0.01888 -0.26828 -0.01848 -0.2706 -0.01796 -0.27291 C -0.01614 -0.28055 -0.01263 -0.2868 -0.00989 -0.29259 L -0.00677 -0.29953 C -0.00546 -0.30764 -0.00364 -0.31227 -0.00585 -0.31967 L -0.00989 -0.32801 " pathEditMode="relative" rAng="0" ptsTypes="AAAAAAAAAAAAAAAAAAAAAAAAAAAAAA">
                                      <p:cBhvr>
                                        <p:cTn id="6" dur="1000" fill="hold"/>
                                        <p:tgtEl>
                                          <p:spTgt spid="62"/>
                                        </p:tgtEl>
                                        <p:attrNameLst>
                                          <p:attrName>ppt_x</p:attrName>
                                          <p:attrName>ppt_y</p:attrName>
                                        </p:attrNameLst>
                                      </p:cBhvr>
                                      <p:rCtr x="-1445" y="-16412"/>
                                    </p:animMotion>
                                  </p:childTnLst>
                                </p:cTn>
                              </p:par>
                              <p:par>
                                <p:cTn id="7" presetID="0" presetClass="path" presetSubtype="0" repeatCount="indefinite" accel="50000" decel="50000" fill="hold" nodeType="withEffect">
                                  <p:stCondLst>
                                    <p:cond delay="0"/>
                                  </p:stCondLst>
                                  <p:childTnLst>
                                    <p:animMotion origin="layout" path="M -0.00586 7.40741E-7 C -0.00795 -0.00116 -0.01029 -0.00139 -0.0125 -0.00255 C -0.01329 -0.00301 -0.01394 -0.0037 -0.01472 -0.00486 C -0.01745 -0.0081 -0.0198 -0.0125 -0.02214 -0.01759 C -0.02318 -0.01991 -0.02435 -0.0213 -0.02527 -0.02407 C -0.02631 -0.02801 -0.028 -0.03704 -0.028 -0.03657 C -0.02787 -0.05 -0.028 -0.06273 -0.02735 -0.07523 C -0.02722 -0.0787 -0.02657 -0.08148 -0.02592 -0.08403 C -0.02527 -0.08634 -0.02461 -0.08889 -0.0237 -0.09074 C -0.02201 -0.09375 -0.01862 -0.09676 -0.01706 -0.09931 C -0.00873 -0.10995 -0.01381 -0.10579 -0.00795 -0.10995 C -0.0073 -0.11111 -0.00638 -0.11181 -0.00586 -0.11412 C -0.0043 -0.11991 -0.00521 -0.13588 -0.00586 -0.13958 C -0.00625 -0.14259 -0.00925 -0.1456 -0.01029 -0.1463 C -0.01224 -0.14769 -0.01433 -0.14861 -0.01615 -0.15046 C -0.01706 -0.15139 -0.01771 -0.15232 -0.01836 -0.15278 C -0.01993 -0.15347 -0.02149 -0.15394 -0.02292 -0.15486 C -0.02344 -0.15695 -0.02435 -0.1588 -0.02448 -0.16134 C -0.02474 -0.16736 -0.02357 -0.17384 -0.02214 -0.17847 C -0.02071 -0.1831 -0.01888 -0.18611 -0.01771 -0.1912 C -0.01433 -0.20602 -0.01537 -0.19931 -0.01394 -0.21065 C -0.0142 -0.21667 -0.0142 -0.22361 -0.01472 -0.22986 C -0.01537 -0.23634 -0.01693 -0.23681 -0.01836 -0.24074 C -0.02214 -0.24954 -0.01902 -0.24514 -0.02292 -0.24884 C -0.02318 -0.25139 -0.0237 -0.25324 -0.0237 -0.25556 C -0.0237 -0.25787 -0.02331 -0.25995 -0.02292 -0.26204 C -0.02162 -0.26945 -0.01902 -0.27523 -0.01706 -0.28102 L -0.01472 -0.28773 C -0.01381 -0.29537 -0.01237 -0.29977 -0.01394 -0.30695 L -0.01706 -0.31505 " pathEditMode="relative" rAng="0" ptsTypes="AAAAAAAAAAAAAAAAAAAAAAAAAAAAAA">
                                      <p:cBhvr>
                                        <p:cTn id="8" dur="1000" fill="hold"/>
                                        <p:tgtEl>
                                          <p:spTgt spid="66"/>
                                        </p:tgtEl>
                                        <p:attrNameLst>
                                          <p:attrName>ppt_x</p:attrName>
                                          <p:attrName>ppt_y</p:attrName>
                                        </p:attrNameLst>
                                      </p:cBhvr>
                                      <p:rCtr x="-1068" y="-1576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1B95A-B146-BB4B-A031-70E3C574852D}"/>
              </a:ext>
            </a:extLst>
          </p:cNvPr>
          <p:cNvSpPr txBox="1"/>
          <p:nvPr/>
        </p:nvSpPr>
        <p:spPr>
          <a:xfrm>
            <a:off x="127000" y="718696"/>
            <a:ext cx="12065000" cy="1685846"/>
          </a:xfrm>
          <a:prstGeom prst="rect">
            <a:avLst/>
          </a:prstGeom>
          <a:noFill/>
        </p:spPr>
        <p:txBody>
          <a:bodyPr wrap="square" rtlCol="0">
            <a:spAutoFit/>
          </a:bodyPr>
          <a:lstStyle/>
          <a:p>
            <a:pPr marL="342900" indent="-342900">
              <a:lnSpc>
                <a:spcPct val="150000"/>
              </a:lnSpc>
              <a:buFont typeface="Wingdings" pitchFamily="2" charset="2"/>
              <a:buChar char="§"/>
            </a:pPr>
            <a:r>
              <a:rPr lang="en-US" sz="2400" dirty="0">
                <a:latin typeface="Arial" panose="020B0604020202020204" pitchFamily="34" charset="0"/>
                <a:cs typeface="Arial" panose="020B0604020202020204" pitchFamily="34" charset="0"/>
              </a:rPr>
              <a:t>In order to be able to separate valuable minerals in mined ores (concentration) from gangue minerals, the individual mineral particles have to be liberated. </a:t>
            </a:r>
          </a:p>
          <a:p>
            <a:pPr>
              <a:lnSpc>
                <a:spcPct val="150000"/>
              </a:lnSpc>
            </a:pPr>
            <a:endParaRPr lang="en-US" sz="2400" dirty="0">
              <a:latin typeface="Arial" panose="020B0604020202020204" pitchFamily="34" charset="0"/>
              <a:cs typeface="Arial" panose="020B0604020202020204" pitchFamily="34" charset="0"/>
            </a:endParaRP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3" name="TextBox 92">
            <a:extLst>
              <a:ext uri="{FF2B5EF4-FFF2-40B4-BE49-F238E27FC236}">
                <a16:creationId xmlns:a16="http://schemas.microsoft.com/office/drawing/2014/main" id="{6728CAC5-8D72-6441-8ECB-DD14D8D5F2DF}"/>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2.2. Liberation</a:t>
            </a:r>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10</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grpSp>
        <p:nvGrpSpPr>
          <p:cNvPr id="2" name="Group 70">
            <a:extLst>
              <a:ext uri="{FF2B5EF4-FFF2-40B4-BE49-F238E27FC236}">
                <a16:creationId xmlns:a16="http://schemas.microsoft.com/office/drawing/2014/main" id="{45820E6B-8112-A888-0E74-0201AA95F89E}"/>
              </a:ext>
            </a:extLst>
          </p:cNvPr>
          <p:cNvGrpSpPr>
            <a:grpSpLocks/>
          </p:cNvGrpSpPr>
          <p:nvPr/>
        </p:nvGrpSpPr>
        <p:grpSpPr bwMode="auto">
          <a:xfrm>
            <a:off x="2591132" y="3589732"/>
            <a:ext cx="1201738" cy="1033462"/>
            <a:chOff x="748" y="2251"/>
            <a:chExt cx="757" cy="651"/>
          </a:xfrm>
        </p:grpSpPr>
        <p:sp>
          <p:nvSpPr>
            <p:cNvPr id="4" name="Freeform 71">
              <a:extLst>
                <a:ext uri="{FF2B5EF4-FFF2-40B4-BE49-F238E27FC236}">
                  <a16:creationId xmlns:a16="http://schemas.microsoft.com/office/drawing/2014/main" id="{812B47C2-9A5B-2826-0F65-206D55C2F117}"/>
                </a:ext>
              </a:extLst>
            </p:cNvPr>
            <p:cNvSpPr>
              <a:spLocks/>
            </p:cNvSpPr>
            <p:nvPr/>
          </p:nvSpPr>
          <p:spPr bwMode="auto">
            <a:xfrm>
              <a:off x="748" y="2251"/>
              <a:ext cx="757" cy="651"/>
            </a:xfrm>
            <a:custGeom>
              <a:avLst/>
              <a:gdLst>
                <a:gd name="T0" fmla="*/ 174 w 757"/>
                <a:gd name="T1" fmla="*/ 74 h 651"/>
                <a:gd name="T2" fmla="*/ 86 w 757"/>
                <a:gd name="T3" fmla="*/ 67 h 651"/>
                <a:gd name="T4" fmla="*/ 25 w 757"/>
                <a:gd name="T5" fmla="*/ 115 h 651"/>
                <a:gd name="T6" fmla="*/ 86 w 757"/>
                <a:gd name="T7" fmla="*/ 372 h 651"/>
                <a:gd name="T8" fmla="*/ 154 w 757"/>
                <a:gd name="T9" fmla="*/ 426 h 651"/>
                <a:gd name="T10" fmla="*/ 215 w 757"/>
                <a:gd name="T11" fmla="*/ 454 h 651"/>
                <a:gd name="T12" fmla="*/ 235 w 757"/>
                <a:gd name="T13" fmla="*/ 460 h 651"/>
                <a:gd name="T14" fmla="*/ 296 w 757"/>
                <a:gd name="T15" fmla="*/ 508 h 651"/>
                <a:gd name="T16" fmla="*/ 391 w 757"/>
                <a:gd name="T17" fmla="*/ 650 h 651"/>
                <a:gd name="T18" fmla="*/ 506 w 757"/>
                <a:gd name="T19" fmla="*/ 643 h 651"/>
                <a:gd name="T20" fmla="*/ 560 w 757"/>
                <a:gd name="T21" fmla="*/ 616 h 651"/>
                <a:gd name="T22" fmla="*/ 608 w 757"/>
                <a:gd name="T23" fmla="*/ 555 h 651"/>
                <a:gd name="T24" fmla="*/ 689 w 757"/>
                <a:gd name="T25" fmla="*/ 487 h 651"/>
                <a:gd name="T26" fmla="*/ 736 w 757"/>
                <a:gd name="T27" fmla="*/ 379 h 651"/>
                <a:gd name="T28" fmla="*/ 757 w 757"/>
                <a:gd name="T29" fmla="*/ 291 h 651"/>
                <a:gd name="T30" fmla="*/ 750 w 757"/>
                <a:gd name="T31" fmla="*/ 162 h 651"/>
                <a:gd name="T32" fmla="*/ 709 w 757"/>
                <a:gd name="T33" fmla="*/ 108 h 651"/>
                <a:gd name="T34" fmla="*/ 547 w 757"/>
                <a:gd name="T35" fmla="*/ 47 h 651"/>
                <a:gd name="T36" fmla="*/ 391 w 757"/>
                <a:gd name="T37" fmla="*/ 40 h 651"/>
                <a:gd name="T38" fmla="*/ 296 w 757"/>
                <a:gd name="T39" fmla="*/ 20 h 651"/>
                <a:gd name="T40" fmla="*/ 255 w 757"/>
                <a:gd name="T41" fmla="*/ 6 h 651"/>
                <a:gd name="T42" fmla="*/ 235 w 757"/>
                <a:gd name="T43" fmla="*/ 0 h 651"/>
                <a:gd name="T44" fmla="*/ 194 w 757"/>
                <a:gd name="T45" fmla="*/ 13 h 651"/>
                <a:gd name="T46" fmla="*/ 174 w 757"/>
                <a:gd name="T47" fmla="*/ 74 h 65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57"/>
                <a:gd name="T73" fmla="*/ 0 h 651"/>
                <a:gd name="T74" fmla="*/ 757 w 757"/>
                <a:gd name="T75" fmla="*/ 651 h 65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57" h="651">
                  <a:moveTo>
                    <a:pt x="174" y="74"/>
                  </a:moveTo>
                  <a:cubicBezTo>
                    <a:pt x="140" y="62"/>
                    <a:pt x="124" y="62"/>
                    <a:pt x="86" y="67"/>
                  </a:cubicBezTo>
                  <a:cubicBezTo>
                    <a:pt x="59" y="77"/>
                    <a:pt x="45" y="94"/>
                    <a:pt x="25" y="115"/>
                  </a:cubicBezTo>
                  <a:cubicBezTo>
                    <a:pt x="0" y="213"/>
                    <a:pt x="13" y="305"/>
                    <a:pt x="86" y="372"/>
                  </a:cubicBezTo>
                  <a:cubicBezTo>
                    <a:pt x="147" y="428"/>
                    <a:pt x="108" y="413"/>
                    <a:pt x="154" y="426"/>
                  </a:cubicBezTo>
                  <a:cubicBezTo>
                    <a:pt x="185" y="448"/>
                    <a:pt x="168" y="439"/>
                    <a:pt x="215" y="454"/>
                  </a:cubicBezTo>
                  <a:cubicBezTo>
                    <a:pt x="222" y="456"/>
                    <a:pt x="235" y="460"/>
                    <a:pt x="235" y="460"/>
                  </a:cubicBezTo>
                  <a:cubicBezTo>
                    <a:pt x="257" y="475"/>
                    <a:pt x="274" y="493"/>
                    <a:pt x="296" y="508"/>
                  </a:cubicBezTo>
                  <a:cubicBezTo>
                    <a:pt x="337" y="567"/>
                    <a:pt x="314" y="623"/>
                    <a:pt x="391" y="650"/>
                  </a:cubicBezTo>
                  <a:cubicBezTo>
                    <a:pt x="429" y="648"/>
                    <a:pt x="468" y="651"/>
                    <a:pt x="506" y="643"/>
                  </a:cubicBezTo>
                  <a:cubicBezTo>
                    <a:pt x="526" y="639"/>
                    <a:pt x="560" y="616"/>
                    <a:pt x="560" y="616"/>
                  </a:cubicBezTo>
                  <a:cubicBezTo>
                    <a:pt x="573" y="597"/>
                    <a:pt x="591" y="570"/>
                    <a:pt x="608" y="555"/>
                  </a:cubicBezTo>
                  <a:cubicBezTo>
                    <a:pt x="636" y="530"/>
                    <a:pt x="662" y="515"/>
                    <a:pt x="689" y="487"/>
                  </a:cubicBezTo>
                  <a:cubicBezTo>
                    <a:pt x="702" y="451"/>
                    <a:pt x="719" y="414"/>
                    <a:pt x="736" y="379"/>
                  </a:cubicBezTo>
                  <a:cubicBezTo>
                    <a:pt x="742" y="349"/>
                    <a:pt x="751" y="321"/>
                    <a:pt x="757" y="291"/>
                  </a:cubicBezTo>
                  <a:cubicBezTo>
                    <a:pt x="755" y="248"/>
                    <a:pt x="754" y="205"/>
                    <a:pt x="750" y="162"/>
                  </a:cubicBezTo>
                  <a:cubicBezTo>
                    <a:pt x="747" y="134"/>
                    <a:pt x="728" y="123"/>
                    <a:pt x="709" y="108"/>
                  </a:cubicBezTo>
                  <a:cubicBezTo>
                    <a:pt x="658" y="67"/>
                    <a:pt x="615" y="51"/>
                    <a:pt x="547" y="47"/>
                  </a:cubicBezTo>
                  <a:cubicBezTo>
                    <a:pt x="495" y="44"/>
                    <a:pt x="443" y="42"/>
                    <a:pt x="391" y="40"/>
                  </a:cubicBezTo>
                  <a:cubicBezTo>
                    <a:pt x="360" y="32"/>
                    <a:pt x="327" y="29"/>
                    <a:pt x="296" y="20"/>
                  </a:cubicBezTo>
                  <a:cubicBezTo>
                    <a:pt x="282" y="16"/>
                    <a:pt x="269" y="10"/>
                    <a:pt x="255" y="6"/>
                  </a:cubicBezTo>
                  <a:cubicBezTo>
                    <a:pt x="248" y="4"/>
                    <a:pt x="235" y="0"/>
                    <a:pt x="235" y="0"/>
                  </a:cubicBezTo>
                  <a:cubicBezTo>
                    <a:pt x="233" y="1"/>
                    <a:pt x="195" y="12"/>
                    <a:pt x="194" y="13"/>
                  </a:cubicBezTo>
                  <a:cubicBezTo>
                    <a:pt x="182" y="25"/>
                    <a:pt x="183" y="58"/>
                    <a:pt x="174" y="74"/>
                  </a:cubicBezTo>
                  <a:close/>
                </a:path>
              </a:pathLst>
            </a:custGeom>
            <a:solidFill>
              <a:schemeClr val="accent1"/>
            </a:solidFill>
            <a:ln w="9525">
              <a:solidFill>
                <a:schemeClr val="accent2"/>
              </a:solidFill>
              <a:round/>
              <a:headEnd/>
              <a:tailEnd/>
            </a:ln>
          </p:spPr>
          <p:txBody>
            <a:bodyPr/>
            <a:lstStyle/>
            <a:p>
              <a:endParaRPr lang="en-JP">
                <a:latin typeface="Arial" panose="020B0604020202020204" pitchFamily="34" charset="0"/>
                <a:cs typeface="Arial" panose="020B0604020202020204" pitchFamily="34" charset="0"/>
              </a:endParaRPr>
            </a:p>
          </p:txBody>
        </p:sp>
        <p:sp>
          <p:nvSpPr>
            <p:cNvPr id="5" name="Freeform 72">
              <a:extLst>
                <a:ext uri="{FF2B5EF4-FFF2-40B4-BE49-F238E27FC236}">
                  <a16:creationId xmlns:a16="http://schemas.microsoft.com/office/drawing/2014/main" id="{F33DCB89-7F89-5A36-43AE-AEC2AD431060}"/>
                </a:ext>
              </a:extLst>
            </p:cNvPr>
            <p:cNvSpPr>
              <a:spLocks/>
            </p:cNvSpPr>
            <p:nvPr/>
          </p:nvSpPr>
          <p:spPr bwMode="auto">
            <a:xfrm>
              <a:off x="884" y="2387"/>
              <a:ext cx="187" cy="188"/>
            </a:xfrm>
            <a:custGeom>
              <a:avLst/>
              <a:gdLst>
                <a:gd name="T0" fmla="*/ 44 w 187"/>
                <a:gd name="T1" fmla="*/ 34 h 188"/>
                <a:gd name="T2" fmla="*/ 17 w 187"/>
                <a:gd name="T3" fmla="*/ 102 h 188"/>
                <a:gd name="T4" fmla="*/ 58 w 187"/>
                <a:gd name="T5" fmla="*/ 135 h 188"/>
                <a:gd name="T6" fmla="*/ 99 w 187"/>
                <a:gd name="T7" fmla="*/ 149 h 188"/>
                <a:gd name="T8" fmla="*/ 187 w 187"/>
                <a:gd name="T9" fmla="*/ 95 h 188"/>
                <a:gd name="T10" fmla="*/ 146 w 187"/>
                <a:gd name="T11" fmla="*/ 27 h 188"/>
                <a:gd name="T12" fmla="*/ 105 w 187"/>
                <a:gd name="T13" fmla="*/ 13 h 188"/>
                <a:gd name="T14" fmla="*/ 44 w 187"/>
                <a:gd name="T15" fmla="*/ 34 h 188"/>
                <a:gd name="T16" fmla="*/ 0 60000 65536"/>
                <a:gd name="T17" fmla="*/ 0 60000 65536"/>
                <a:gd name="T18" fmla="*/ 0 60000 65536"/>
                <a:gd name="T19" fmla="*/ 0 60000 65536"/>
                <a:gd name="T20" fmla="*/ 0 60000 65536"/>
                <a:gd name="T21" fmla="*/ 0 60000 65536"/>
                <a:gd name="T22" fmla="*/ 0 60000 65536"/>
                <a:gd name="T23" fmla="*/ 0 60000 65536"/>
                <a:gd name="T24" fmla="*/ 0 w 187"/>
                <a:gd name="T25" fmla="*/ 0 h 188"/>
                <a:gd name="T26" fmla="*/ 187 w 187"/>
                <a:gd name="T27" fmla="*/ 188 h 18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7" h="188">
                  <a:moveTo>
                    <a:pt x="44" y="34"/>
                  </a:moveTo>
                  <a:cubicBezTo>
                    <a:pt x="18" y="51"/>
                    <a:pt x="0" y="67"/>
                    <a:pt x="17" y="102"/>
                  </a:cubicBezTo>
                  <a:cubicBezTo>
                    <a:pt x="21" y="110"/>
                    <a:pt x="48" y="131"/>
                    <a:pt x="58" y="135"/>
                  </a:cubicBezTo>
                  <a:cubicBezTo>
                    <a:pt x="71" y="141"/>
                    <a:pt x="99" y="149"/>
                    <a:pt x="99" y="149"/>
                  </a:cubicBezTo>
                  <a:cubicBezTo>
                    <a:pt x="155" y="188"/>
                    <a:pt x="171" y="140"/>
                    <a:pt x="187" y="95"/>
                  </a:cubicBezTo>
                  <a:cubicBezTo>
                    <a:pt x="181" y="70"/>
                    <a:pt x="171" y="41"/>
                    <a:pt x="146" y="27"/>
                  </a:cubicBezTo>
                  <a:cubicBezTo>
                    <a:pt x="133" y="20"/>
                    <a:pt x="105" y="13"/>
                    <a:pt x="105" y="13"/>
                  </a:cubicBezTo>
                  <a:cubicBezTo>
                    <a:pt x="39" y="21"/>
                    <a:pt x="44" y="0"/>
                    <a:pt x="44" y="34"/>
                  </a:cubicBezTo>
                  <a:close/>
                </a:path>
              </a:pathLst>
            </a:custGeom>
            <a:solidFill>
              <a:srgbClr val="FFFF00"/>
            </a:solidFill>
            <a:ln w="9525">
              <a:solidFill>
                <a:srgbClr val="FFFF00"/>
              </a:solidFill>
              <a:round/>
              <a:headEnd/>
              <a:tailEnd/>
            </a:ln>
          </p:spPr>
          <p:txBody>
            <a:bodyPr/>
            <a:lstStyle/>
            <a:p>
              <a:endParaRPr lang="en-JP">
                <a:latin typeface="Arial" panose="020B0604020202020204" pitchFamily="34" charset="0"/>
                <a:cs typeface="Arial" panose="020B0604020202020204" pitchFamily="34" charset="0"/>
              </a:endParaRPr>
            </a:p>
          </p:txBody>
        </p:sp>
        <p:sp>
          <p:nvSpPr>
            <p:cNvPr id="6" name="Freeform 73">
              <a:extLst>
                <a:ext uri="{FF2B5EF4-FFF2-40B4-BE49-F238E27FC236}">
                  <a16:creationId xmlns:a16="http://schemas.microsoft.com/office/drawing/2014/main" id="{A0D9B907-FFE9-4CCE-06B3-A09E41B734F6}"/>
                </a:ext>
              </a:extLst>
            </p:cNvPr>
            <p:cNvSpPr>
              <a:spLocks/>
            </p:cNvSpPr>
            <p:nvPr/>
          </p:nvSpPr>
          <p:spPr bwMode="auto">
            <a:xfrm>
              <a:off x="1111" y="2568"/>
              <a:ext cx="187" cy="188"/>
            </a:xfrm>
            <a:custGeom>
              <a:avLst/>
              <a:gdLst>
                <a:gd name="T0" fmla="*/ 44 w 187"/>
                <a:gd name="T1" fmla="*/ 34 h 188"/>
                <a:gd name="T2" fmla="*/ 17 w 187"/>
                <a:gd name="T3" fmla="*/ 102 h 188"/>
                <a:gd name="T4" fmla="*/ 58 w 187"/>
                <a:gd name="T5" fmla="*/ 135 h 188"/>
                <a:gd name="T6" fmla="*/ 99 w 187"/>
                <a:gd name="T7" fmla="*/ 149 h 188"/>
                <a:gd name="T8" fmla="*/ 187 w 187"/>
                <a:gd name="T9" fmla="*/ 95 h 188"/>
                <a:gd name="T10" fmla="*/ 146 w 187"/>
                <a:gd name="T11" fmla="*/ 27 h 188"/>
                <a:gd name="T12" fmla="*/ 105 w 187"/>
                <a:gd name="T13" fmla="*/ 13 h 188"/>
                <a:gd name="T14" fmla="*/ 44 w 187"/>
                <a:gd name="T15" fmla="*/ 34 h 188"/>
                <a:gd name="T16" fmla="*/ 0 60000 65536"/>
                <a:gd name="T17" fmla="*/ 0 60000 65536"/>
                <a:gd name="T18" fmla="*/ 0 60000 65536"/>
                <a:gd name="T19" fmla="*/ 0 60000 65536"/>
                <a:gd name="T20" fmla="*/ 0 60000 65536"/>
                <a:gd name="T21" fmla="*/ 0 60000 65536"/>
                <a:gd name="T22" fmla="*/ 0 60000 65536"/>
                <a:gd name="T23" fmla="*/ 0 60000 65536"/>
                <a:gd name="T24" fmla="*/ 0 w 187"/>
                <a:gd name="T25" fmla="*/ 0 h 188"/>
                <a:gd name="T26" fmla="*/ 187 w 187"/>
                <a:gd name="T27" fmla="*/ 188 h 18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7" h="188">
                  <a:moveTo>
                    <a:pt x="44" y="34"/>
                  </a:moveTo>
                  <a:cubicBezTo>
                    <a:pt x="18" y="51"/>
                    <a:pt x="0" y="67"/>
                    <a:pt x="17" y="102"/>
                  </a:cubicBezTo>
                  <a:cubicBezTo>
                    <a:pt x="21" y="110"/>
                    <a:pt x="48" y="131"/>
                    <a:pt x="58" y="135"/>
                  </a:cubicBezTo>
                  <a:cubicBezTo>
                    <a:pt x="71" y="141"/>
                    <a:pt x="99" y="149"/>
                    <a:pt x="99" y="149"/>
                  </a:cubicBezTo>
                  <a:cubicBezTo>
                    <a:pt x="155" y="188"/>
                    <a:pt x="171" y="140"/>
                    <a:pt x="187" y="95"/>
                  </a:cubicBezTo>
                  <a:cubicBezTo>
                    <a:pt x="181" y="70"/>
                    <a:pt x="171" y="41"/>
                    <a:pt x="146" y="27"/>
                  </a:cubicBezTo>
                  <a:cubicBezTo>
                    <a:pt x="133" y="20"/>
                    <a:pt x="105" y="13"/>
                    <a:pt x="105" y="13"/>
                  </a:cubicBezTo>
                  <a:cubicBezTo>
                    <a:pt x="39" y="21"/>
                    <a:pt x="44" y="0"/>
                    <a:pt x="44" y="34"/>
                  </a:cubicBezTo>
                  <a:close/>
                </a:path>
              </a:pathLst>
            </a:custGeom>
            <a:solidFill>
              <a:srgbClr val="FFFF00"/>
            </a:solidFill>
            <a:ln w="9525">
              <a:solidFill>
                <a:srgbClr val="FFFF00"/>
              </a:solidFill>
              <a:round/>
              <a:headEnd/>
              <a:tailEnd/>
            </a:ln>
          </p:spPr>
          <p:txBody>
            <a:bodyPr/>
            <a:lstStyle/>
            <a:p>
              <a:endParaRPr lang="en-JP">
                <a:latin typeface="Arial" panose="020B0604020202020204" pitchFamily="34" charset="0"/>
                <a:cs typeface="Arial" panose="020B0604020202020204" pitchFamily="34" charset="0"/>
              </a:endParaRPr>
            </a:p>
          </p:txBody>
        </p:sp>
        <p:sp>
          <p:nvSpPr>
            <p:cNvPr id="7" name="Freeform 74">
              <a:extLst>
                <a:ext uri="{FF2B5EF4-FFF2-40B4-BE49-F238E27FC236}">
                  <a16:creationId xmlns:a16="http://schemas.microsoft.com/office/drawing/2014/main" id="{D4263C89-2C44-47CD-2F26-B978FAEC806F}"/>
                </a:ext>
              </a:extLst>
            </p:cNvPr>
            <p:cNvSpPr>
              <a:spLocks/>
            </p:cNvSpPr>
            <p:nvPr/>
          </p:nvSpPr>
          <p:spPr bwMode="auto">
            <a:xfrm>
              <a:off x="1292" y="2387"/>
              <a:ext cx="187" cy="188"/>
            </a:xfrm>
            <a:custGeom>
              <a:avLst/>
              <a:gdLst>
                <a:gd name="T0" fmla="*/ 44 w 187"/>
                <a:gd name="T1" fmla="*/ 34 h 188"/>
                <a:gd name="T2" fmla="*/ 17 w 187"/>
                <a:gd name="T3" fmla="*/ 102 h 188"/>
                <a:gd name="T4" fmla="*/ 58 w 187"/>
                <a:gd name="T5" fmla="*/ 135 h 188"/>
                <a:gd name="T6" fmla="*/ 99 w 187"/>
                <a:gd name="T7" fmla="*/ 149 h 188"/>
                <a:gd name="T8" fmla="*/ 187 w 187"/>
                <a:gd name="T9" fmla="*/ 95 h 188"/>
                <a:gd name="T10" fmla="*/ 146 w 187"/>
                <a:gd name="T11" fmla="*/ 27 h 188"/>
                <a:gd name="T12" fmla="*/ 105 w 187"/>
                <a:gd name="T13" fmla="*/ 13 h 188"/>
                <a:gd name="T14" fmla="*/ 44 w 187"/>
                <a:gd name="T15" fmla="*/ 34 h 188"/>
                <a:gd name="T16" fmla="*/ 0 60000 65536"/>
                <a:gd name="T17" fmla="*/ 0 60000 65536"/>
                <a:gd name="T18" fmla="*/ 0 60000 65536"/>
                <a:gd name="T19" fmla="*/ 0 60000 65536"/>
                <a:gd name="T20" fmla="*/ 0 60000 65536"/>
                <a:gd name="T21" fmla="*/ 0 60000 65536"/>
                <a:gd name="T22" fmla="*/ 0 60000 65536"/>
                <a:gd name="T23" fmla="*/ 0 60000 65536"/>
                <a:gd name="T24" fmla="*/ 0 w 187"/>
                <a:gd name="T25" fmla="*/ 0 h 188"/>
                <a:gd name="T26" fmla="*/ 187 w 187"/>
                <a:gd name="T27" fmla="*/ 188 h 18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7" h="188">
                  <a:moveTo>
                    <a:pt x="44" y="34"/>
                  </a:moveTo>
                  <a:cubicBezTo>
                    <a:pt x="18" y="51"/>
                    <a:pt x="0" y="67"/>
                    <a:pt x="17" y="102"/>
                  </a:cubicBezTo>
                  <a:cubicBezTo>
                    <a:pt x="21" y="110"/>
                    <a:pt x="48" y="131"/>
                    <a:pt x="58" y="135"/>
                  </a:cubicBezTo>
                  <a:cubicBezTo>
                    <a:pt x="71" y="141"/>
                    <a:pt x="99" y="149"/>
                    <a:pt x="99" y="149"/>
                  </a:cubicBezTo>
                  <a:cubicBezTo>
                    <a:pt x="155" y="188"/>
                    <a:pt x="171" y="140"/>
                    <a:pt x="187" y="95"/>
                  </a:cubicBezTo>
                  <a:cubicBezTo>
                    <a:pt x="181" y="70"/>
                    <a:pt x="171" y="41"/>
                    <a:pt x="146" y="27"/>
                  </a:cubicBezTo>
                  <a:cubicBezTo>
                    <a:pt x="133" y="20"/>
                    <a:pt x="105" y="13"/>
                    <a:pt x="105" y="13"/>
                  </a:cubicBezTo>
                  <a:cubicBezTo>
                    <a:pt x="39" y="21"/>
                    <a:pt x="44" y="0"/>
                    <a:pt x="44" y="34"/>
                  </a:cubicBezTo>
                  <a:close/>
                </a:path>
              </a:pathLst>
            </a:custGeom>
            <a:solidFill>
              <a:srgbClr val="FFFF00"/>
            </a:solidFill>
            <a:ln w="9525">
              <a:solidFill>
                <a:srgbClr val="FFFF00"/>
              </a:solidFill>
              <a:round/>
              <a:headEnd/>
              <a:tailEnd/>
            </a:ln>
          </p:spPr>
          <p:txBody>
            <a:bodyPr/>
            <a:lstStyle/>
            <a:p>
              <a:endParaRPr lang="en-JP">
                <a:latin typeface="Arial" panose="020B0604020202020204" pitchFamily="34" charset="0"/>
                <a:cs typeface="Arial" panose="020B0604020202020204" pitchFamily="34" charset="0"/>
              </a:endParaRPr>
            </a:p>
          </p:txBody>
        </p:sp>
      </p:grpSp>
      <p:grpSp>
        <p:nvGrpSpPr>
          <p:cNvPr id="9" name="Group 8">
            <a:extLst>
              <a:ext uri="{FF2B5EF4-FFF2-40B4-BE49-F238E27FC236}">
                <a16:creationId xmlns:a16="http://schemas.microsoft.com/office/drawing/2014/main" id="{278C66BE-0323-8387-FEDC-C35A6C2BA5D9}"/>
              </a:ext>
            </a:extLst>
          </p:cNvPr>
          <p:cNvGrpSpPr/>
          <p:nvPr/>
        </p:nvGrpSpPr>
        <p:grpSpPr>
          <a:xfrm>
            <a:off x="5007305" y="3659150"/>
            <a:ext cx="1225550" cy="647701"/>
            <a:chOff x="7458075" y="2667000"/>
            <a:chExt cx="1225550" cy="647701"/>
          </a:xfrm>
        </p:grpSpPr>
        <p:sp>
          <p:nvSpPr>
            <p:cNvPr id="10" name="Oval 134">
              <a:extLst>
                <a:ext uri="{FF2B5EF4-FFF2-40B4-BE49-F238E27FC236}">
                  <a16:creationId xmlns:a16="http://schemas.microsoft.com/office/drawing/2014/main" id="{2DBA4124-3B63-3662-B105-38239C0B9B0D}"/>
                </a:ext>
              </a:extLst>
            </p:cNvPr>
            <p:cNvSpPr>
              <a:spLocks noChangeArrowheads="1"/>
            </p:cNvSpPr>
            <p:nvPr/>
          </p:nvSpPr>
          <p:spPr bwMode="auto">
            <a:xfrm>
              <a:off x="7747000" y="2882900"/>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1" name="Oval 135">
              <a:extLst>
                <a:ext uri="{FF2B5EF4-FFF2-40B4-BE49-F238E27FC236}">
                  <a16:creationId xmlns:a16="http://schemas.microsoft.com/office/drawing/2014/main" id="{0E372687-F626-317B-6DDC-08D5F88A33FC}"/>
                </a:ext>
              </a:extLst>
            </p:cNvPr>
            <p:cNvSpPr>
              <a:spLocks noChangeArrowheads="1"/>
            </p:cNvSpPr>
            <p:nvPr/>
          </p:nvSpPr>
          <p:spPr bwMode="auto">
            <a:xfrm>
              <a:off x="7602538" y="2738438"/>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2" name="Oval 136">
              <a:extLst>
                <a:ext uri="{FF2B5EF4-FFF2-40B4-BE49-F238E27FC236}">
                  <a16:creationId xmlns:a16="http://schemas.microsoft.com/office/drawing/2014/main" id="{AF884004-C163-683F-58C5-AF1AFF1C1FA4}"/>
                </a:ext>
              </a:extLst>
            </p:cNvPr>
            <p:cNvSpPr>
              <a:spLocks noChangeArrowheads="1"/>
            </p:cNvSpPr>
            <p:nvPr/>
          </p:nvSpPr>
          <p:spPr bwMode="auto">
            <a:xfrm>
              <a:off x="7962900" y="2738438"/>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3" name="Oval 137">
              <a:extLst>
                <a:ext uri="{FF2B5EF4-FFF2-40B4-BE49-F238E27FC236}">
                  <a16:creationId xmlns:a16="http://schemas.microsoft.com/office/drawing/2014/main" id="{6E0FE830-687A-4AA8-8828-586E80C43A13}"/>
                </a:ext>
              </a:extLst>
            </p:cNvPr>
            <p:cNvSpPr>
              <a:spLocks noChangeArrowheads="1"/>
            </p:cNvSpPr>
            <p:nvPr/>
          </p:nvSpPr>
          <p:spPr bwMode="auto">
            <a:xfrm>
              <a:off x="7961313" y="2954338"/>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4" name="Oval 138">
              <a:extLst>
                <a:ext uri="{FF2B5EF4-FFF2-40B4-BE49-F238E27FC236}">
                  <a16:creationId xmlns:a16="http://schemas.microsoft.com/office/drawing/2014/main" id="{614AECDB-DDEE-299C-847F-B4A6DEFA289A}"/>
                </a:ext>
              </a:extLst>
            </p:cNvPr>
            <p:cNvSpPr>
              <a:spLocks noChangeArrowheads="1"/>
            </p:cNvSpPr>
            <p:nvPr/>
          </p:nvSpPr>
          <p:spPr bwMode="auto">
            <a:xfrm>
              <a:off x="7962900" y="3098800"/>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5" name="Oval 139">
              <a:extLst>
                <a:ext uri="{FF2B5EF4-FFF2-40B4-BE49-F238E27FC236}">
                  <a16:creationId xmlns:a16="http://schemas.microsoft.com/office/drawing/2014/main" id="{EB2AC40C-8E0E-2C58-38D9-56ADDBBA77D6}"/>
                </a:ext>
              </a:extLst>
            </p:cNvPr>
            <p:cNvSpPr>
              <a:spLocks noChangeArrowheads="1"/>
            </p:cNvSpPr>
            <p:nvPr/>
          </p:nvSpPr>
          <p:spPr bwMode="auto">
            <a:xfrm>
              <a:off x="7818438" y="3098800"/>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6" name="Oval 140">
              <a:extLst>
                <a:ext uri="{FF2B5EF4-FFF2-40B4-BE49-F238E27FC236}">
                  <a16:creationId xmlns:a16="http://schemas.microsoft.com/office/drawing/2014/main" id="{BCF8CB14-2916-4B7F-DEF1-30CD47146C67}"/>
                </a:ext>
              </a:extLst>
            </p:cNvPr>
            <p:cNvSpPr>
              <a:spLocks noChangeArrowheads="1"/>
            </p:cNvSpPr>
            <p:nvPr/>
          </p:nvSpPr>
          <p:spPr bwMode="auto">
            <a:xfrm>
              <a:off x="8107363" y="3098800"/>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7" name="Oval 141">
              <a:extLst>
                <a:ext uri="{FF2B5EF4-FFF2-40B4-BE49-F238E27FC236}">
                  <a16:creationId xmlns:a16="http://schemas.microsoft.com/office/drawing/2014/main" id="{66FB307A-BF9D-CB98-9331-0BCA895BB0F2}"/>
                </a:ext>
              </a:extLst>
            </p:cNvPr>
            <p:cNvSpPr>
              <a:spLocks noChangeArrowheads="1"/>
            </p:cNvSpPr>
            <p:nvPr/>
          </p:nvSpPr>
          <p:spPr bwMode="auto">
            <a:xfrm>
              <a:off x="7673975" y="3098800"/>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8" name="Oval 142">
              <a:extLst>
                <a:ext uri="{FF2B5EF4-FFF2-40B4-BE49-F238E27FC236}">
                  <a16:creationId xmlns:a16="http://schemas.microsoft.com/office/drawing/2014/main" id="{43A4C9D6-9FDE-D3A4-05F1-9DED6A701317}"/>
                </a:ext>
              </a:extLst>
            </p:cNvPr>
            <p:cNvSpPr>
              <a:spLocks noChangeArrowheads="1"/>
            </p:cNvSpPr>
            <p:nvPr/>
          </p:nvSpPr>
          <p:spPr bwMode="auto">
            <a:xfrm>
              <a:off x="7673975" y="2954338"/>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9" name="Oval 143">
              <a:extLst>
                <a:ext uri="{FF2B5EF4-FFF2-40B4-BE49-F238E27FC236}">
                  <a16:creationId xmlns:a16="http://schemas.microsoft.com/office/drawing/2014/main" id="{F07A0302-C5B0-209A-8E14-F08A2F927DEF}"/>
                </a:ext>
              </a:extLst>
            </p:cNvPr>
            <p:cNvSpPr>
              <a:spLocks noChangeArrowheads="1"/>
            </p:cNvSpPr>
            <p:nvPr/>
          </p:nvSpPr>
          <p:spPr bwMode="auto">
            <a:xfrm>
              <a:off x="8178800" y="2881313"/>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0" name="Oval 144">
              <a:extLst>
                <a:ext uri="{FF2B5EF4-FFF2-40B4-BE49-F238E27FC236}">
                  <a16:creationId xmlns:a16="http://schemas.microsoft.com/office/drawing/2014/main" id="{31730E99-BEDB-CE07-EB66-E7B1D2D7287F}"/>
                </a:ext>
              </a:extLst>
            </p:cNvPr>
            <p:cNvSpPr>
              <a:spLocks noChangeArrowheads="1"/>
            </p:cNvSpPr>
            <p:nvPr/>
          </p:nvSpPr>
          <p:spPr bwMode="auto">
            <a:xfrm>
              <a:off x="7818438" y="2811463"/>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1" name="Oval 145">
              <a:extLst>
                <a:ext uri="{FF2B5EF4-FFF2-40B4-BE49-F238E27FC236}">
                  <a16:creationId xmlns:a16="http://schemas.microsoft.com/office/drawing/2014/main" id="{DCC7A35E-B522-50C6-93B1-EB771335E4FE}"/>
                </a:ext>
              </a:extLst>
            </p:cNvPr>
            <p:cNvSpPr>
              <a:spLocks noChangeArrowheads="1"/>
            </p:cNvSpPr>
            <p:nvPr/>
          </p:nvSpPr>
          <p:spPr bwMode="auto">
            <a:xfrm>
              <a:off x="7961313" y="3170238"/>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2" name="Oval 146">
              <a:extLst>
                <a:ext uri="{FF2B5EF4-FFF2-40B4-BE49-F238E27FC236}">
                  <a16:creationId xmlns:a16="http://schemas.microsoft.com/office/drawing/2014/main" id="{2B435F48-12FC-DD96-F709-AD9DFD2C10E4}"/>
                </a:ext>
              </a:extLst>
            </p:cNvPr>
            <p:cNvSpPr>
              <a:spLocks noChangeArrowheads="1"/>
            </p:cNvSpPr>
            <p:nvPr/>
          </p:nvSpPr>
          <p:spPr bwMode="auto">
            <a:xfrm>
              <a:off x="8034338" y="2667000"/>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3" name="Oval 147">
              <a:extLst>
                <a:ext uri="{FF2B5EF4-FFF2-40B4-BE49-F238E27FC236}">
                  <a16:creationId xmlns:a16="http://schemas.microsoft.com/office/drawing/2014/main" id="{3E78901B-83AF-F1F7-A641-65C8F3DB2FC5}"/>
                </a:ext>
              </a:extLst>
            </p:cNvPr>
            <p:cNvSpPr>
              <a:spLocks noChangeArrowheads="1"/>
            </p:cNvSpPr>
            <p:nvPr/>
          </p:nvSpPr>
          <p:spPr bwMode="auto">
            <a:xfrm>
              <a:off x="8032750" y="2882900"/>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4" name="Oval 148">
              <a:extLst>
                <a:ext uri="{FF2B5EF4-FFF2-40B4-BE49-F238E27FC236}">
                  <a16:creationId xmlns:a16="http://schemas.microsoft.com/office/drawing/2014/main" id="{F398E36E-07DC-63AC-2573-2C1C9747F759}"/>
                </a:ext>
              </a:extLst>
            </p:cNvPr>
            <p:cNvSpPr>
              <a:spLocks noChangeArrowheads="1"/>
            </p:cNvSpPr>
            <p:nvPr/>
          </p:nvSpPr>
          <p:spPr bwMode="auto">
            <a:xfrm>
              <a:off x="8034338" y="3027363"/>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5" name="Oval 149">
              <a:extLst>
                <a:ext uri="{FF2B5EF4-FFF2-40B4-BE49-F238E27FC236}">
                  <a16:creationId xmlns:a16="http://schemas.microsoft.com/office/drawing/2014/main" id="{D49906F3-D7EE-4C92-51E4-F4B9F185A204}"/>
                </a:ext>
              </a:extLst>
            </p:cNvPr>
            <p:cNvSpPr>
              <a:spLocks noChangeArrowheads="1"/>
            </p:cNvSpPr>
            <p:nvPr/>
          </p:nvSpPr>
          <p:spPr bwMode="auto">
            <a:xfrm>
              <a:off x="7889875" y="3027363"/>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6" name="Oval 150">
              <a:extLst>
                <a:ext uri="{FF2B5EF4-FFF2-40B4-BE49-F238E27FC236}">
                  <a16:creationId xmlns:a16="http://schemas.microsoft.com/office/drawing/2014/main" id="{14E17A37-9C27-BE77-9362-A83D8B96CD6E}"/>
                </a:ext>
              </a:extLst>
            </p:cNvPr>
            <p:cNvSpPr>
              <a:spLocks noChangeArrowheads="1"/>
            </p:cNvSpPr>
            <p:nvPr/>
          </p:nvSpPr>
          <p:spPr bwMode="auto">
            <a:xfrm>
              <a:off x="8178800" y="3027363"/>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7" name="Oval 151">
              <a:extLst>
                <a:ext uri="{FF2B5EF4-FFF2-40B4-BE49-F238E27FC236}">
                  <a16:creationId xmlns:a16="http://schemas.microsoft.com/office/drawing/2014/main" id="{6C7D645C-D06E-D679-BB38-748A479BB0E8}"/>
                </a:ext>
              </a:extLst>
            </p:cNvPr>
            <p:cNvSpPr>
              <a:spLocks noChangeArrowheads="1"/>
            </p:cNvSpPr>
            <p:nvPr/>
          </p:nvSpPr>
          <p:spPr bwMode="auto">
            <a:xfrm>
              <a:off x="7745413" y="3027363"/>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8" name="Oval 152">
              <a:extLst>
                <a:ext uri="{FF2B5EF4-FFF2-40B4-BE49-F238E27FC236}">
                  <a16:creationId xmlns:a16="http://schemas.microsoft.com/office/drawing/2014/main" id="{2F3EA192-C3CE-F481-2D81-FDC1DB797C52}"/>
                </a:ext>
              </a:extLst>
            </p:cNvPr>
            <p:cNvSpPr>
              <a:spLocks noChangeArrowheads="1"/>
            </p:cNvSpPr>
            <p:nvPr/>
          </p:nvSpPr>
          <p:spPr bwMode="auto">
            <a:xfrm>
              <a:off x="7745413" y="2882900"/>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9" name="Oval 153">
              <a:extLst>
                <a:ext uri="{FF2B5EF4-FFF2-40B4-BE49-F238E27FC236}">
                  <a16:creationId xmlns:a16="http://schemas.microsoft.com/office/drawing/2014/main" id="{B9242654-32B1-F053-8E55-84749FC21D4F}"/>
                </a:ext>
              </a:extLst>
            </p:cNvPr>
            <p:cNvSpPr>
              <a:spLocks noChangeArrowheads="1"/>
            </p:cNvSpPr>
            <p:nvPr/>
          </p:nvSpPr>
          <p:spPr bwMode="auto">
            <a:xfrm>
              <a:off x="8250238" y="2809875"/>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30" name="Oval 154">
              <a:extLst>
                <a:ext uri="{FF2B5EF4-FFF2-40B4-BE49-F238E27FC236}">
                  <a16:creationId xmlns:a16="http://schemas.microsoft.com/office/drawing/2014/main" id="{4BA36838-733D-440A-35F8-564713C6D282}"/>
                </a:ext>
              </a:extLst>
            </p:cNvPr>
            <p:cNvSpPr>
              <a:spLocks noChangeArrowheads="1"/>
            </p:cNvSpPr>
            <p:nvPr/>
          </p:nvSpPr>
          <p:spPr bwMode="auto">
            <a:xfrm>
              <a:off x="7602538" y="2955925"/>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31" name="Oval 155">
              <a:extLst>
                <a:ext uri="{FF2B5EF4-FFF2-40B4-BE49-F238E27FC236}">
                  <a16:creationId xmlns:a16="http://schemas.microsoft.com/office/drawing/2014/main" id="{FC77F810-BBB4-39C2-42A5-5C9847F626CF}"/>
                </a:ext>
              </a:extLst>
            </p:cNvPr>
            <p:cNvSpPr>
              <a:spLocks noChangeArrowheads="1"/>
            </p:cNvSpPr>
            <p:nvPr/>
          </p:nvSpPr>
          <p:spPr bwMode="auto">
            <a:xfrm>
              <a:off x="7458075" y="2811463"/>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32" name="Oval 156">
              <a:extLst>
                <a:ext uri="{FF2B5EF4-FFF2-40B4-BE49-F238E27FC236}">
                  <a16:creationId xmlns:a16="http://schemas.microsoft.com/office/drawing/2014/main" id="{38F5C7E8-5BB0-5AA5-3DF9-727E3AE42BD5}"/>
                </a:ext>
              </a:extLst>
            </p:cNvPr>
            <p:cNvSpPr>
              <a:spLocks noChangeArrowheads="1"/>
            </p:cNvSpPr>
            <p:nvPr/>
          </p:nvSpPr>
          <p:spPr bwMode="auto">
            <a:xfrm>
              <a:off x="7818438" y="2811463"/>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33" name="Oval 157">
              <a:extLst>
                <a:ext uri="{FF2B5EF4-FFF2-40B4-BE49-F238E27FC236}">
                  <a16:creationId xmlns:a16="http://schemas.microsoft.com/office/drawing/2014/main" id="{351CF88C-4879-1D20-7B89-FCD6226AC549}"/>
                </a:ext>
              </a:extLst>
            </p:cNvPr>
            <p:cNvSpPr>
              <a:spLocks noChangeArrowheads="1"/>
            </p:cNvSpPr>
            <p:nvPr/>
          </p:nvSpPr>
          <p:spPr bwMode="auto">
            <a:xfrm>
              <a:off x="7816850" y="3027363"/>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34" name="Oval 158">
              <a:extLst>
                <a:ext uri="{FF2B5EF4-FFF2-40B4-BE49-F238E27FC236}">
                  <a16:creationId xmlns:a16="http://schemas.microsoft.com/office/drawing/2014/main" id="{E035BB85-D930-074F-379F-EF4D576016C4}"/>
                </a:ext>
              </a:extLst>
            </p:cNvPr>
            <p:cNvSpPr>
              <a:spLocks noChangeArrowheads="1"/>
            </p:cNvSpPr>
            <p:nvPr/>
          </p:nvSpPr>
          <p:spPr bwMode="auto">
            <a:xfrm>
              <a:off x="7818438" y="3171825"/>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35" name="Oval 159">
              <a:extLst>
                <a:ext uri="{FF2B5EF4-FFF2-40B4-BE49-F238E27FC236}">
                  <a16:creationId xmlns:a16="http://schemas.microsoft.com/office/drawing/2014/main" id="{32E34D90-4171-77D7-FB2B-58A09FC63E91}"/>
                </a:ext>
              </a:extLst>
            </p:cNvPr>
            <p:cNvSpPr>
              <a:spLocks noChangeArrowheads="1"/>
            </p:cNvSpPr>
            <p:nvPr/>
          </p:nvSpPr>
          <p:spPr bwMode="auto">
            <a:xfrm>
              <a:off x="7745413" y="3243263"/>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36" name="Oval 160">
              <a:extLst>
                <a:ext uri="{FF2B5EF4-FFF2-40B4-BE49-F238E27FC236}">
                  <a16:creationId xmlns:a16="http://schemas.microsoft.com/office/drawing/2014/main" id="{09D30B06-03D5-7D53-BB2B-F88416C30489}"/>
                </a:ext>
              </a:extLst>
            </p:cNvPr>
            <p:cNvSpPr>
              <a:spLocks noChangeArrowheads="1"/>
            </p:cNvSpPr>
            <p:nvPr/>
          </p:nvSpPr>
          <p:spPr bwMode="auto">
            <a:xfrm>
              <a:off x="7962900" y="3171825"/>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37" name="Oval 161">
              <a:extLst>
                <a:ext uri="{FF2B5EF4-FFF2-40B4-BE49-F238E27FC236}">
                  <a16:creationId xmlns:a16="http://schemas.microsoft.com/office/drawing/2014/main" id="{EB6FBE33-712F-E68E-5865-AA2E4158912F}"/>
                </a:ext>
              </a:extLst>
            </p:cNvPr>
            <p:cNvSpPr>
              <a:spLocks noChangeArrowheads="1"/>
            </p:cNvSpPr>
            <p:nvPr/>
          </p:nvSpPr>
          <p:spPr bwMode="auto">
            <a:xfrm>
              <a:off x="7529513" y="3171825"/>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38" name="Oval 162">
              <a:extLst>
                <a:ext uri="{FF2B5EF4-FFF2-40B4-BE49-F238E27FC236}">
                  <a16:creationId xmlns:a16="http://schemas.microsoft.com/office/drawing/2014/main" id="{DBEBD248-4920-7849-0935-7DD5767115F0}"/>
                </a:ext>
              </a:extLst>
            </p:cNvPr>
            <p:cNvSpPr>
              <a:spLocks noChangeArrowheads="1"/>
            </p:cNvSpPr>
            <p:nvPr/>
          </p:nvSpPr>
          <p:spPr bwMode="auto">
            <a:xfrm>
              <a:off x="7529513" y="3027363"/>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39" name="Oval 163">
              <a:extLst>
                <a:ext uri="{FF2B5EF4-FFF2-40B4-BE49-F238E27FC236}">
                  <a16:creationId xmlns:a16="http://schemas.microsoft.com/office/drawing/2014/main" id="{4D2D8787-94FD-4C14-4B96-2ADEBFB05A30}"/>
                </a:ext>
              </a:extLst>
            </p:cNvPr>
            <p:cNvSpPr>
              <a:spLocks noChangeArrowheads="1"/>
            </p:cNvSpPr>
            <p:nvPr/>
          </p:nvSpPr>
          <p:spPr bwMode="auto">
            <a:xfrm>
              <a:off x="8034338" y="2954338"/>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40" name="Oval 164">
              <a:extLst>
                <a:ext uri="{FF2B5EF4-FFF2-40B4-BE49-F238E27FC236}">
                  <a16:creationId xmlns:a16="http://schemas.microsoft.com/office/drawing/2014/main" id="{71350D52-A115-9DA7-1026-1CE500FDB289}"/>
                </a:ext>
              </a:extLst>
            </p:cNvPr>
            <p:cNvSpPr>
              <a:spLocks noChangeArrowheads="1"/>
            </p:cNvSpPr>
            <p:nvPr/>
          </p:nvSpPr>
          <p:spPr bwMode="auto">
            <a:xfrm flipV="1">
              <a:off x="8178800" y="2882900"/>
              <a:ext cx="73025" cy="69850"/>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41" name="Oval 165">
              <a:extLst>
                <a:ext uri="{FF2B5EF4-FFF2-40B4-BE49-F238E27FC236}">
                  <a16:creationId xmlns:a16="http://schemas.microsoft.com/office/drawing/2014/main" id="{7AC925D8-9548-18A5-8E8F-0A5124C65F54}"/>
                </a:ext>
              </a:extLst>
            </p:cNvPr>
            <p:cNvSpPr>
              <a:spLocks noChangeArrowheads="1"/>
            </p:cNvSpPr>
            <p:nvPr/>
          </p:nvSpPr>
          <p:spPr bwMode="auto">
            <a:xfrm flipV="1">
              <a:off x="8034338" y="2738438"/>
              <a:ext cx="73025" cy="69850"/>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42" name="Oval 166">
              <a:extLst>
                <a:ext uri="{FF2B5EF4-FFF2-40B4-BE49-F238E27FC236}">
                  <a16:creationId xmlns:a16="http://schemas.microsoft.com/office/drawing/2014/main" id="{20CE4B11-12F5-6684-EE1C-52AF6AE48B2C}"/>
                </a:ext>
              </a:extLst>
            </p:cNvPr>
            <p:cNvSpPr>
              <a:spLocks noChangeArrowheads="1"/>
            </p:cNvSpPr>
            <p:nvPr/>
          </p:nvSpPr>
          <p:spPr bwMode="auto">
            <a:xfrm flipV="1">
              <a:off x="8394700" y="2738438"/>
              <a:ext cx="73025" cy="69850"/>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43" name="Oval 167">
              <a:extLst>
                <a:ext uri="{FF2B5EF4-FFF2-40B4-BE49-F238E27FC236}">
                  <a16:creationId xmlns:a16="http://schemas.microsoft.com/office/drawing/2014/main" id="{511B01EF-AEBC-4DA3-F223-258A3F2E9975}"/>
                </a:ext>
              </a:extLst>
            </p:cNvPr>
            <p:cNvSpPr>
              <a:spLocks noChangeArrowheads="1"/>
            </p:cNvSpPr>
            <p:nvPr/>
          </p:nvSpPr>
          <p:spPr bwMode="auto">
            <a:xfrm flipV="1">
              <a:off x="8393113" y="2954338"/>
              <a:ext cx="73025" cy="69850"/>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44" name="Oval 168">
              <a:extLst>
                <a:ext uri="{FF2B5EF4-FFF2-40B4-BE49-F238E27FC236}">
                  <a16:creationId xmlns:a16="http://schemas.microsoft.com/office/drawing/2014/main" id="{D499754C-06E7-9124-D0F7-8EAB585C4767}"/>
                </a:ext>
              </a:extLst>
            </p:cNvPr>
            <p:cNvSpPr>
              <a:spLocks noChangeArrowheads="1"/>
            </p:cNvSpPr>
            <p:nvPr/>
          </p:nvSpPr>
          <p:spPr bwMode="auto">
            <a:xfrm flipV="1">
              <a:off x="8394700" y="3098800"/>
              <a:ext cx="73025" cy="69850"/>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45" name="Oval 169">
              <a:extLst>
                <a:ext uri="{FF2B5EF4-FFF2-40B4-BE49-F238E27FC236}">
                  <a16:creationId xmlns:a16="http://schemas.microsoft.com/office/drawing/2014/main" id="{09B7EAF8-64E7-E92A-5FCB-F346D14667C8}"/>
                </a:ext>
              </a:extLst>
            </p:cNvPr>
            <p:cNvSpPr>
              <a:spLocks noChangeArrowheads="1"/>
            </p:cNvSpPr>
            <p:nvPr/>
          </p:nvSpPr>
          <p:spPr bwMode="auto">
            <a:xfrm flipV="1">
              <a:off x="8250238" y="3098800"/>
              <a:ext cx="73025" cy="69850"/>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46" name="Oval 170">
              <a:extLst>
                <a:ext uri="{FF2B5EF4-FFF2-40B4-BE49-F238E27FC236}">
                  <a16:creationId xmlns:a16="http://schemas.microsoft.com/office/drawing/2014/main" id="{9C448C13-F157-6EA6-5FB2-342D9FC7A586}"/>
                </a:ext>
              </a:extLst>
            </p:cNvPr>
            <p:cNvSpPr>
              <a:spLocks noChangeArrowheads="1"/>
            </p:cNvSpPr>
            <p:nvPr/>
          </p:nvSpPr>
          <p:spPr bwMode="auto">
            <a:xfrm flipV="1">
              <a:off x="8539163" y="3098800"/>
              <a:ext cx="73025" cy="69850"/>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47" name="Oval 171">
              <a:extLst>
                <a:ext uri="{FF2B5EF4-FFF2-40B4-BE49-F238E27FC236}">
                  <a16:creationId xmlns:a16="http://schemas.microsoft.com/office/drawing/2014/main" id="{EBB5868C-5F46-9E84-1D62-FCF2D20FE8C2}"/>
                </a:ext>
              </a:extLst>
            </p:cNvPr>
            <p:cNvSpPr>
              <a:spLocks noChangeArrowheads="1"/>
            </p:cNvSpPr>
            <p:nvPr/>
          </p:nvSpPr>
          <p:spPr bwMode="auto">
            <a:xfrm flipV="1">
              <a:off x="8105775" y="3098800"/>
              <a:ext cx="73025" cy="69850"/>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48" name="Oval 172">
              <a:extLst>
                <a:ext uri="{FF2B5EF4-FFF2-40B4-BE49-F238E27FC236}">
                  <a16:creationId xmlns:a16="http://schemas.microsoft.com/office/drawing/2014/main" id="{85BDC551-E2CB-83F4-ADA6-4F2987E038D6}"/>
                </a:ext>
              </a:extLst>
            </p:cNvPr>
            <p:cNvSpPr>
              <a:spLocks noChangeArrowheads="1"/>
            </p:cNvSpPr>
            <p:nvPr/>
          </p:nvSpPr>
          <p:spPr bwMode="auto">
            <a:xfrm flipV="1">
              <a:off x="8105775" y="2954338"/>
              <a:ext cx="73025" cy="69850"/>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49" name="Oval 173">
              <a:extLst>
                <a:ext uri="{FF2B5EF4-FFF2-40B4-BE49-F238E27FC236}">
                  <a16:creationId xmlns:a16="http://schemas.microsoft.com/office/drawing/2014/main" id="{F1A5ECD0-FED8-B4CD-E3CD-23AE7F0CC949}"/>
                </a:ext>
              </a:extLst>
            </p:cNvPr>
            <p:cNvSpPr>
              <a:spLocks noChangeArrowheads="1"/>
            </p:cNvSpPr>
            <p:nvPr/>
          </p:nvSpPr>
          <p:spPr bwMode="auto">
            <a:xfrm flipV="1">
              <a:off x="8610600" y="2881313"/>
              <a:ext cx="73025" cy="69850"/>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50" name="Oval 174">
              <a:extLst>
                <a:ext uri="{FF2B5EF4-FFF2-40B4-BE49-F238E27FC236}">
                  <a16:creationId xmlns:a16="http://schemas.microsoft.com/office/drawing/2014/main" id="{CB3DBDC4-1316-32A7-2FDF-068D95E80A6E}"/>
                </a:ext>
              </a:extLst>
            </p:cNvPr>
            <p:cNvSpPr>
              <a:spLocks noChangeArrowheads="1"/>
            </p:cNvSpPr>
            <p:nvPr/>
          </p:nvSpPr>
          <p:spPr bwMode="auto">
            <a:xfrm flipV="1">
              <a:off x="8250238" y="2811463"/>
              <a:ext cx="73025" cy="69850"/>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51" name="Oval 175">
              <a:extLst>
                <a:ext uri="{FF2B5EF4-FFF2-40B4-BE49-F238E27FC236}">
                  <a16:creationId xmlns:a16="http://schemas.microsoft.com/office/drawing/2014/main" id="{935D62B7-7E9F-D30B-D107-C6E8ACB5425E}"/>
                </a:ext>
              </a:extLst>
            </p:cNvPr>
            <p:cNvSpPr>
              <a:spLocks noChangeArrowheads="1"/>
            </p:cNvSpPr>
            <p:nvPr/>
          </p:nvSpPr>
          <p:spPr bwMode="auto">
            <a:xfrm flipV="1">
              <a:off x="8464550" y="2882900"/>
              <a:ext cx="73025" cy="69850"/>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52" name="Oval 176">
              <a:extLst>
                <a:ext uri="{FF2B5EF4-FFF2-40B4-BE49-F238E27FC236}">
                  <a16:creationId xmlns:a16="http://schemas.microsoft.com/office/drawing/2014/main" id="{F75C1FA8-B18C-BC58-15EC-54FAA9AE5750}"/>
                </a:ext>
              </a:extLst>
            </p:cNvPr>
            <p:cNvSpPr>
              <a:spLocks noChangeArrowheads="1"/>
            </p:cNvSpPr>
            <p:nvPr/>
          </p:nvSpPr>
          <p:spPr bwMode="auto">
            <a:xfrm flipV="1">
              <a:off x="8466138" y="3027363"/>
              <a:ext cx="73025" cy="69850"/>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53" name="Oval 177">
              <a:extLst>
                <a:ext uri="{FF2B5EF4-FFF2-40B4-BE49-F238E27FC236}">
                  <a16:creationId xmlns:a16="http://schemas.microsoft.com/office/drawing/2014/main" id="{A08D5007-12CF-A91B-51B7-BF877123E1FA}"/>
                </a:ext>
              </a:extLst>
            </p:cNvPr>
            <p:cNvSpPr>
              <a:spLocks noChangeArrowheads="1"/>
            </p:cNvSpPr>
            <p:nvPr/>
          </p:nvSpPr>
          <p:spPr bwMode="auto">
            <a:xfrm flipV="1">
              <a:off x="8321675" y="3027363"/>
              <a:ext cx="73025" cy="69850"/>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54" name="Oval 178">
              <a:extLst>
                <a:ext uri="{FF2B5EF4-FFF2-40B4-BE49-F238E27FC236}">
                  <a16:creationId xmlns:a16="http://schemas.microsoft.com/office/drawing/2014/main" id="{5CCDC678-E257-273D-F27D-DFF9DB26744B}"/>
                </a:ext>
              </a:extLst>
            </p:cNvPr>
            <p:cNvSpPr>
              <a:spLocks noChangeArrowheads="1"/>
            </p:cNvSpPr>
            <p:nvPr/>
          </p:nvSpPr>
          <p:spPr bwMode="auto">
            <a:xfrm flipV="1">
              <a:off x="8610600" y="3027363"/>
              <a:ext cx="73025" cy="69850"/>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55" name="Oval 179">
              <a:extLst>
                <a:ext uri="{FF2B5EF4-FFF2-40B4-BE49-F238E27FC236}">
                  <a16:creationId xmlns:a16="http://schemas.microsoft.com/office/drawing/2014/main" id="{D7F6705D-900E-EDD1-2A56-9A6E2A14EFA9}"/>
                </a:ext>
              </a:extLst>
            </p:cNvPr>
            <p:cNvSpPr>
              <a:spLocks noChangeArrowheads="1"/>
            </p:cNvSpPr>
            <p:nvPr/>
          </p:nvSpPr>
          <p:spPr bwMode="auto">
            <a:xfrm flipV="1">
              <a:off x="8177213" y="3027363"/>
              <a:ext cx="73025" cy="69850"/>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56" name="Oval 180">
              <a:extLst>
                <a:ext uri="{FF2B5EF4-FFF2-40B4-BE49-F238E27FC236}">
                  <a16:creationId xmlns:a16="http://schemas.microsoft.com/office/drawing/2014/main" id="{706EC0D5-5CBA-2FC0-811E-BAEE64D5C53D}"/>
                </a:ext>
              </a:extLst>
            </p:cNvPr>
            <p:cNvSpPr>
              <a:spLocks noChangeArrowheads="1"/>
            </p:cNvSpPr>
            <p:nvPr/>
          </p:nvSpPr>
          <p:spPr bwMode="auto">
            <a:xfrm flipV="1">
              <a:off x="8177213" y="2882900"/>
              <a:ext cx="73025" cy="69850"/>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57" name="Oval 181">
              <a:extLst>
                <a:ext uri="{FF2B5EF4-FFF2-40B4-BE49-F238E27FC236}">
                  <a16:creationId xmlns:a16="http://schemas.microsoft.com/office/drawing/2014/main" id="{20502E31-9376-71E4-D1AD-A6E1AFDD2341}"/>
                </a:ext>
              </a:extLst>
            </p:cNvPr>
            <p:cNvSpPr>
              <a:spLocks noChangeArrowheads="1"/>
            </p:cNvSpPr>
            <p:nvPr/>
          </p:nvSpPr>
          <p:spPr bwMode="auto">
            <a:xfrm flipV="1">
              <a:off x="8032750" y="2954338"/>
              <a:ext cx="73025" cy="69850"/>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58" name="Oval 182">
              <a:extLst>
                <a:ext uri="{FF2B5EF4-FFF2-40B4-BE49-F238E27FC236}">
                  <a16:creationId xmlns:a16="http://schemas.microsoft.com/office/drawing/2014/main" id="{50E5BE6D-C739-D7B5-CCAE-F7C44DF4CC82}"/>
                </a:ext>
              </a:extLst>
            </p:cNvPr>
            <p:cNvSpPr>
              <a:spLocks noChangeArrowheads="1"/>
            </p:cNvSpPr>
            <p:nvPr/>
          </p:nvSpPr>
          <p:spPr bwMode="auto">
            <a:xfrm flipV="1">
              <a:off x="7889875" y="2811463"/>
              <a:ext cx="73025" cy="69850"/>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59" name="Oval 183">
              <a:extLst>
                <a:ext uri="{FF2B5EF4-FFF2-40B4-BE49-F238E27FC236}">
                  <a16:creationId xmlns:a16="http://schemas.microsoft.com/office/drawing/2014/main" id="{A379CC3E-D27C-1DA3-4A75-892406BDB71D}"/>
                </a:ext>
              </a:extLst>
            </p:cNvPr>
            <p:cNvSpPr>
              <a:spLocks noChangeArrowheads="1"/>
            </p:cNvSpPr>
            <p:nvPr/>
          </p:nvSpPr>
          <p:spPr bwMode="auto">
            <a:xfrm flipV="1">
              <a:off x="8250238" y="2811463"/>
              <a:ext cx="73025" cy="69850"/>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60" name="Oval 184">
              <a:extLst>
                <a:ext uri="{FF2B5EF4-FFF2-40B4-BE49-F238E27FC236}">
                  <a16:creationId xmlns:a16="http://schemas.microsoft.com/office/drawing/2014/main" id="{9BE10A49-9D11-CA76-262A-EB07662F26E1}"/>
                </a:ext>
              </a:extLst>
            </p:cNvPr>
            <p:cNvSpPr>
              <a:spLocks noChangeArrowheads="1"/>
            </p:cNvSpPr>
            <p:nvPr/>
          </p:nvSpPr>
          <p:spPr bwMode="auto">
            <a:xfrm flipV="1">
              <a:off x="8248650" y="3027363"/>
              <a:ext cx="73025" cy="69850"/>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61" name="Oval 185">
              <a:extLst>
                <a:ext uri="{FF2B5EF4-FFF2-40B4-BE49-F238E27FC236}">
                  <a16:creationId xmlns:a16="http://schemas.microsoft.com/office/drawing/2014/main" id="{58F15EA6-21BA-8CE5-1611-55A5089A161A}"/>
                </a:ext>
              </a:extLst>
            </p:cNvPr>
            <p:cNvSpPr>
              <a:spLocks noChangeArrowheads="1"/>
            </p:cNvSpPr>
            <p:nvPr/>
          </p:nvSpPr>
          <p:spPr bwMode="auto">
            <a:xfrm flipV="1">
              <a:off x="8250238" y="3171825"/>
              <a:ext cx="73025" cy="69850"/>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62" name="Oval 186">
              <a:extLst>
                <a:ext uri="{FF2B5EF4-FFF2-40B4-BE49-F238E27FC236}">
                  <a16:creationId xmlns:a16="http://schemas.microsoft.com/office/drawing/2014/main" id="{DC0BBD17-9420-0E01-FA6C-C7A8D830A848}"/>
                </a:ext>
              </a:extLst>
            </p:cNvPr>
            <p:cNvSpPr>
              <a:spLocks noChangeArrowheads="1"/>
            </p:cNvSpPr>
            <p:nvPr/>
          </p:nvSpPr>
          <p:spPr bwMode="auto">
            <a:xfrm flipV="1">
              <a:off x="8104188" y="3243263"/>
              <a:ext cx="73025" cy="69850"/>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63" name="Oval 187">
              <a:extLst>
                <a:ext uri="{FF2B5EF4-FFF2-40B4-BE49-F238E27FC236}">
                  <a16:creationId xmlns:a16="http://schemas.microsoft.com/office/drawing/2014/main" id="{1D16A01F-A55D-3467-D5BA-05C987015B73}"/>
                </a:ext>
              </a:extLst>
            </p:cNvPr>
            <p:cNvSpPr>
              <a:spLocks noChangeArrowheads="1"/>
            </p:cNvSpPr>
            <p:nvPr/>
          </p:nvSpPr>
          <p:spPr bwMode="auto">
            <a:xfrm flipV="1">
              <a:off x="8394700" y="3171825"/>
              <a:ext cx="73025" cy="69850"/>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64" name="Oval 188">
              <a:extLst>
                <a:ext uri="{FF2B5EF4-FFF2-40B4-BE49-F238E27FC236}">
                  <a16:creationId xmlns:a16="http://schemas.microsoft.com/office/drawing/2014/main" id="{8D87ED33-127F-1FED-7253-4E6FAF6D02EC}"/>
                </a:ext>
              </a:extLst>
            </p:cNvPr>
            <p:cNvSpPr>
              <a:spLocks noChangeArrowheads="1"/>
            </p:cNvSpPr>
            <p:nvPr/>
          </p:nvSpPr>
          <p:spPr bwMode="auto">
            <a:xfrm flipV="1">
              <a:off x="7961313" y="3243263"/>
              <a:ext cx="73025" cy="69850"/>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65" name="Oval 189">
              <a:extLst>
                <a:ext uri="{FF2B5EF4-FFF2-40B4-BE49-F238E27FC236}">
                  <a16:creationId xmlns:a16="http://schemas.microsoft.com/office/drawing/2014/main" id="{CD97859D-B349-6682-1699-E3E8A85A5E73}"/>
                </a:ext>
              </a:extLst>
            </p:cNvPr>
            <p:cNvSpPr>
              <a:spLocks noChangeArrowheads="1"/>
            </p:cNvSpPr>
            <p:nvPr/>
          </p:nvSpPr>
          <p:spPr bwMode="auto">
            <a:xfrm flipV="1">
              <a:off x="7961313" y="3027363"/>
              <a:ext cx="73025" cy="69850"/>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66" name="Oval 190">
              <a:extLst>
                <a:ext uri="{FF2B5EF4-FFF2-40B4-BE49-F238E27FC236}">
                  <a16:creationId xmlns:a16="http://schemas.microsoft.com/office/drawing/2014/main" id="{B4DA07F3-AC93-2111-B48E-BB6044C1B695}"/>
                </a:ext>
              </a:extLst>
            </p:cNvPr>
            <p:cNvSpPr>
              <a:spLocks noChangeArrowheads="1"/>
            </p:cNvSpPr>
            <p:nvPr/>
          </p:nvSpPr>
          <p:spPr bwMode="auto">
            <a:xfrm flipV="1">
              <a:off x="8466138" y="2952750"/>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grpSp>
      <p:grpSp>
        <p:nvGrpSpPr>
          <p:cNvPr id="67" name="Group 249">
            <a:extLst>
              <a:ext uri="{FF2B5EF4-FFF2-40B4-BE49-F238E27FC236}">
                <a16:creationId xmlns:a16="http://schemas.microsoft.com/office/drawing/2014/main" id="{580438C3-1E87-C329-5964-119176BC1E55}"/>
              </a:ext>
            </a:extLst>
          </p:cNvPr>
          <p:cNvGrpSpPr>
            <a:grpSpLocks/>
          </p:cNvGrpSpPr>
          <p:nvPr/>
        </p:nvGrpSpPr>
        <p:grpSpPr bwMode="auto">
          <a:xfrm>
            <a:off x="4871824" y="3636841"/>
            <a:ext cx="1225550" cy="647700"/>
            <a:chOff x="3153" y="2251"/>
            <a:chExt cx="772" cy="408"/>
          </a:xfrm>
        </p:grpSpPr>
        <p:sp>
          <p:nvSpPr>
            <p:cNvPr id="68" name="Oval 250">
              <a:extLst>
                <a:ext uri="{FF2B5EF4-FFF2-40B4-BE49-F238E27FC236}">
                  <a16:creationId xmlns:a16="http://schemas.microsoft.com/office/drawing/2014/main" id="{51FEE0E6-00CE-236C-D4DD-1DA7F058CA7E}"/>
                </a:ext>
              </a:extLst>
            </p:cNvPr>
            <p:cNvSpPr>
              <a:spLocks noChangeArrowheads="1"/>
            </p:cNvSpPr>
            <p:nvPr/>
          </p:nvSpPr>
          <p:spPr bwMode="auto">
            <a:xfrm>
              <a:off x="3335" y="2387"/>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69" name="Oval 251">
              <a:extLst>
                <a:ext uri="{FF2B5EF4-FFF2-40B4-BE49-F238E27FC236}">
                  <a16:creationId xmlns:a16="http://schemas.microsoft.com/office/drawing/2014/main" id="{B90EFE18-5009-DFE5-3DD2-8E0CCC810FD5}"/>
                </a:ext>
              </a:extLst>
            </p:cNvPr>
            <p:cNvSpPr>
              <a:spLocks noChangeArrowheads="1"/>
            </p:cNvSpPr>
            <p:nvPr/>
          </p:nvSpPr>
          <p:spPr bwMode="auto">
            <a:xfrm>
              <a:off x="3244" y="2296"/>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70" name="Oval 252">
              <a:extLst>
                <a:ext uri="{FF2B5EF4-FFF2-40B4-BE49-F238E27FC236}">
                  <a16:creationId xmlns:a16="http://schemas.microsoft.com/office/drawing/2014/main" id="{535089DD-A3C1-4FC4-5F45-A7A0EA9A101E}"/>
                </a:ext>
              </a:extLst>
            </p:cNvPr>
            <p:cNvSpPr>
              <a:spLocks noChangeArrowheads="1"/>
            </p:cNvSpPr>
            <p:nvPr/>
          </p:nvSpPr>
          <p:spPr bwMode="auto">
            <a:xfrm>
              <a:off x="3471" y="2296"/>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71" name="Oval 253">
              <a:extLst>
                <a:ext uri="{FF2B5EF4-FFF2-40B4-BE49-F238E27FC236}">
                  <a16:creationId xmlns:a16="http://schemas.microsoft.com/office/drawing/2014/main" id="{193FDEE9-E010-E563-F0FF-33C18B10C0E7}"/>
                </a:ext>
              </a:extLst>
            </p:cNvPr>
            <p:cNvSpPr>
              <a:spLocks noChangeArrowheads="1"/>
            </p:cNvSpPr>
            <p:nvPr/>
          </p:nvSpPr>
          <p:spPr bwMode="auto">
            <a:xfrm>
              <a:off x="3470" y="2432"/>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72" name="Oval 254">
              <a:extLst>
                <a:ext uri="{FF2B5EF4-FFF2-40B4-BE49-F238E27FC236}">
                  <a16:creationId xmlns:a16="http://schemas.microsoft.com/office/drawing/2014/main" id="{4D91E220-C826-892E-C16D-D1215A00C2B8}"/>
                </a:ext>
              </a:extLst>
            </p:cNvPr>
            <p:cNvSpPr>
              <a:spLocks noChangeArrowheads="1"/>
            </p:cNvSpPr>
            <p:nvPr/>
          </p:nvSpPr>
          <p:spPr bwMode="auto">
            <a:xfrm>
              <a:off x="3471" y="2523"/>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73" name="Oval 255">
              <a:extLst>
                <a:ext uri="{FF2B5EF4-FFF2-40B4-BE49-F238E27FC236}">
                  <a16:creationId xmlns:a16="http://schemas.microsoft.com/office/drawing/2014/main" id="{4F90F555-6BDD-0D0B-A032-9DC475E0F8F9}"/>
                </a:ext>
              </a:extLst>
            </p:cNvPr>
            <p:cNvSpPr>
              <a:spLocks noChangeArrowheads="1"/>
            </p:cNvSpPr>
            <p:nvPr/>
          </p:nvSpPr>
          <p:spPr bwMode="auto">
            <a:xfrm>
              <a:off x="3380" y="2523"/>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74" name="Oval 256">
              <a:extLst>
                <a:ext uri="{FF2B5EF4-FFF2-40B4-BE49-F238E27FC236}">
                  <a16:creationId xmlns:a16="http://schemas.microsoft.com/office/drawing/2014/main" id="{9EFF39A4-998D-50D0-DADD-5C9576D395CF}"/>
                </a:ext>
              </a:extLst>
            </p:cNvPr>
            <p:cNvSpPr>
              <a:spLocks noChangeArrowheads="1"/>
            </p:cNvSpPr>
            <p:nvPr/>
          </p:nvSpPr>
          <p:spPr bwMode="auto">
            <a:xfrm>
              <a:off x="3562" y="2523"/>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75" name="Oval 257">
              <a:extLst>
                <a:ext uri="{FF2B5EF4-FFF2-40B4-BE49-F238E27FC236}">
                  <a16:creationId xmlns:a16="http://schemas.microsoft.com/office/drawing/2014/main" id="{0DF655A9-D34C-3B5D-9A0F-B868B8372AEB}"/>
                </a:ext>
              </a:extLst>
            </p:cNvPr>
            <p:cNvSpPr>
              <a:spLocks noChangeArrowheads="1"/>
            </p:cNvSpPr>
            <p:nvPr/>
          </p:nvSpPr>
          <p:spPr bwMode="auto">
            <a:xfrm>
              <a:off x="3289" y="2523"/>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76" name="Oval 258">
              <a:extLst>
                <a:ext uri="{FF2B5EF4-FFF2-40B4-BE49-F238E27FC236}">
                  <a16:creationId xmlns:a16="http://schemas.microsoft.com/office/drawing/2014/main" id="{4A93E41A-EFC6-825F-60F8-A4A60649F561}"/>
                </a:ext>
              </a:extLst>
            </p:cNvPr>
            <p:cNvSpPr>
              <a:spLocks noChangeArrowheads="1"/>
            </p:cNvSpPr>
            <p:nvPr/>
          </p:nvSpPr>
          <p:spPr bwMode="auto">
            <a:xfrm>
              <a:off x="3289" y="2432"/>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77" name="Oval 259">
              <a:extLst>
                <a:ext uri="{FF2B5EF4-FFF2-40B4-BE49-F238E27FC236}">
                  <a16:creationId xmlns:a16="http://schemas.microsoft.com/office/drawing/2014/main" id="{1FC46236-C6DB-8474-09DE-201BE5397F59}"/>
                </a:ext>
              </a:extLst>
            </p:cNvPr>
            <p:cNvSpPr>
              <a:spLocks noChangeArrowheads="1"/>
            </p:cNvSpPr>
            <p:nvPr/>
          </p:nvSpPr>
          <p:spPr bwMode="auto">
            <a:xfrm>
              <a:off x="3607" y="2386"/>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78" name="Oval 260">
              <a:extLst>
                <a:ext uri="{FF2B5EF4-FFF2-40B4-BE49-F238E27FC236}">
                  <a16:creationId xmlns:a16="http://schemas.microsoft.com/office/drawing/2014/main" id="{84708521-D7C5-FF37-9148-653B2DEA4E45}"/>
                </a:ext>
              </a:extLst>
            </p:cNvPr>
            <p:cNvSpPr>
              <a:spLocks noChangeArrowheads="1"/>
            </p:cNvSpPr>
            <p:nvPr/>
          </p:nvSpPr>
          <p:spPr bwMode="auto">
            <a:xfrm>
              <a:off x="3380" y="2342"/>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79" name="Oval 261">
              <a:extLst>
                <a:ext uri="{FF2B5EF4-FFF2-40B4-BE49-F238E27FC236}">
                  <a16:creationId xmlns:a16="http://schemas.microsoft.com/office/drawing/2014/main" id="{EE2E8C30-0D3B-9D7B-8004-8BB6504AAC9A}"/>
                </a:ext>
              </a:extLst>
            </p:cNvPr>
            <p:cNvSpPr>
              <a:spLocks noChangeArrowheads="1"/>
            </p:cNvSpPr>
            <p:nvPr/>
          </p:nvSpPr>
          <p:spPr bwMode="auto">
            <a:xfrm>
              <a:off x="3470" y="2568"/>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80" name="Oval 262">
              <a:extLst>
                <a:ext uri="{FF2B5EF4-FFF2-40B4-BE49-F238E27FC236}">
                  <a16:creationId xmlns:a16="http://schemas.microsoft.com/office/drawing/2014/main" id="{54C91A31-B465-1ABB-0A92-D8D874E027B3}"/>
                </a:ext>
              </a:extLst>
            </p:cNvPr>
            <p:cNvSpPr>
              <a:spLocks noChangeArrowheads="1"/>
            </p:cNvSpPr>
            <p:nvPr/>
          </p:nvSpPr>
          <p:spPr bwMode="auto">
            <a:xfrm>
              <a:off x="3516" y="2251"/>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81" name="Oval 263">
              <a:extLst>
                <a:ext uri="{FF2B5EF4-FFF2-40B4-BE49-F238E27FC236}">
                  <a16:creationId xmlns:a16="http://schemas.microsoft.com/office/drawing/2014/main" id="{B9213222-9E57-DAA3-3FB1-B7902E407056}"/>
                </a:ext>
              </a:extLst>
            </p:cNvPr>
            <p:cNvSpPr>
              <a:spLocks noChangeArrowheads="1"/>
            </p:cNvSpPr>
            <p:nvPr/>
          </p:nvSpPr>
          <p:spPr bwMode="auto">
            <a:xfrm>
              <a:off x="3515" y="2387"/>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82" name="Oval 264">
              <a:extLst>
                <a:ext uri="{FF2B5EF4-FFF2-40B4-BE49-F238E27FC236}">
                  <a16:creationId xmlns:a16="http://schemas.microsoft.com/office/drawing/2014/main" id="{7A69F6D6-A309-2A1A-018B-37D6A037A390}"/>
                </a:ext>
              </a:extLst>
            </p:cNvPr>
            <p:cNvSpPr>
              <a:spLocks noChangeArrowheads="1"/>
            </p:cNvSpPr>
            <p:nvPr/>
          </p:nvSpPr>
          <p:spPr bwMode="auto">
            <a:xfrm>
              <a:off x="3516" y="2478"/>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83" name="Oval 265">
              <a:extLst>
                <a:ext uri="{FF2B5EF4-FFF2-40B4-BE49-F238E27FC236}">
                  <a16:creationId xmlns:a16="http://schemas.microsoft.com/office/drawing/2014/main" id="{62DF968C-A379-F5C9-B6EE-A98C341BF351}"/>
                </a:ext>
              </a:extLst>
            </p:cNvPr>
            <p:cNvSpPr>
              <a:spLocks noChangeArrowheads="1"/>
            </p:cNvSpPr>
            <p:nvPr/>
          </p:nvSpPr>
          <p:spPr bwMode="auto">
            <a:xfrm>
              <a:off x="3425" y="2478"/>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84" name="Oval 266">
              <a:extLst>
                <a:ext uri="{FF2B5EF4-FFF2-40B4-BE49-F238E27FC236}">
                  <a16:creationId xmlns:a16="http://schemas.microsoft.com/office/drawing/2014/main" id="{98458AA2-4A87-7381-B978-93C1E8918846}"/>
                </a:ext>
              </a:extLst>
            </p:cNvPr>
            <p:cNvSpPr>
              <a:spLocks noChangeArrowheads="1"/>
            </p:cNvSpPr>
            <p:nvPr/>
          </p:nvSpPr>
          <p:spPr bwMode="auto">
            <a:xfrm>
              <a:off x="3607" y="2478"/>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85" name="Oval 267">
              <a:extLst>
                <a:ext uri="{FF2B5EF4-FFF2-40B4-BE49-F238E27FC236}">
                  <a16:creationId xmlns:a16="http://schemas.microsoft.com/office/drawing/2014/main" id="{467AD3AF-2136-C54B-EB58-5003A8FAC71E}"/>
                </a:ext>
              </a:extLst>
            </p:cNvPr>
            <p:cNvSpPr>
              <a:spLocks noChangeArrowheads="1"/>
            </p:cNvSpPr>
            <p:nvPr/>
          </p:nvSpPr>
          <p:spPr bwMode="auto">
            <a:xfrm>
              <a:off x="3334" y="2478"/>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86" name="Oval 268">
              <a:extLst>
                <a:ext uri="{FF2B5EF4-FFF2-40B4-BE49-F238E27FC236}">
                  <a16:creationId xmlns:a16="http://schemas.microsoft.com/office/drawing/2014/main" id="{9625E72A-DF2A-B7BF-827A-4730D70EE448}"/>
                </a:ext>
              </a:extLst>
            </p:cNvPr>
            <p:cNvSpPr>
              <a:spLocks noChangeArrowheads="1"/>
            </p:cNvSpPr>
            <p:nvPr/>
          </p:nvSpPr>
          <p:spPr bwMode="auto">
            <a:xfrm>
              <a:off x="3334" y="2387"/>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87" name="Oval 269">
              <a:extLst>
                <a:ext uri="{FF2B5EF4-FFF2-40B4-BE49-F238E27FC236}">
                  <a16:creationId xmlns:a16="http://schemas.microsoft.com/office/drawing/2014/main" id="{10C6B4CA-828B-A4B1-86BB-48C0B401666C}"/>
                </a:ext>
              </a:extLst>
            </p:cNvPr>
            <p:cNvSpPr>
              <a:spLocks noChangeArrowheads="1"/>
            </p:cNvSpPr>
            <p:nvPr/>
          </p:nvSpPr>
          <p:spPr bwMode="auto">
            <a:xfrm>
              <a:off x="3652" y="2341"/>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88" name="Oval 270">
              <a:extLst>
                <a:ext uri="{FF2B5EF4-FFF2-40B4-BE49-F238E27FC236}">
                  <a16:creationId xmlns:a16="http://schemas.microsoft.com/office/drawing/2014/main" id="{111CEE47-68B0-2265-847E-C8B322C5A91C}"/>
                </a:ext>
              </a:extLst>
            </p:cNvPr>
            <p:cNvSpPr>
              <a:spLocks noChangeArrowheads="1"/>
            </p:cNvSpPr>
            <p:nvPr/>
          </p:nvSpPr>
          <p:spPr bwMode="auto">
            <a:xfrm>
              <a:off x="3244" y="2433"/>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90" name="Oval 271">
              <a:extLst>
                <a:ext uri="{FF2B5EF4-FFF2-40B4-BE49-F238E27FC236}">
                  <a16:creationId xmlns:a16="http://schemas.microsoft.com/office/drawing/2014/main" id="{4A7162F1-8DE0-2109-3C42-3BC4AAC51A23}"/>
                </a:ext>
              </a:extLst>
            </p:cNvPr>
            <p:cNvSpPr>
              <a:spLocks noChangeArrowheads="1"/>
            </p:cNvSpPr>
            <p:nvPr/>
          </p:nvSpPr>
          <p:spPr bwMode="auto">
            <a:xfrm>
              <a:off x="3153" y="2342"/>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94" name="Oval 272">
              <a:extLst>
                <a:ext uri="{FF2B5EF4-FFF2-40B4-BE49-F238E27FC236}">
                  <a16:creationId xmlns:a16="http://schemas.microsoft.com/office/drawing/2014/main" id="{EA7892EF-5F6C-B4C2-50AB-E29FCDC37387}"/>
                </a:ext>
              </a:extLst>
            </p:cNvPr>
            <p:cNvSpPr>
              <a:spLocks noChangeArrowheads="1"/>
            </p:cNvSpPr>
            <p:nvPr/>
          </p:nvSpPr>
          <p:spPr bwMode="auto">
            <a:xfrm>
              <a:off x="3380" y="2342"/>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95" name="Oval 273">
              <a:extLst>
                <a:ext uri="{FF2B5EF4-FFF2-40B4-BE49-F238E27FC236}">
                  <a16:creationId xmlns:a16="http://schemas.microsoft.com/office/drawing/2014/main" id="{B8D288C1-3421-EA24-027D-A6C337C880CD}"/>
                </a:ext>
              </a:extLst>
            </p:cNvPr>
            <p:cNvSpPr>
              <a:spLocks noChangeArrowheads="1"/>
            </p:cNvSpPr>
            <p:nvPr/>
          </p:nvSpPr>
          <p:spPr bwMode="auto">
            <a:xfrm>
              <a:off x="3379" y="2478"/>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96" name="Oval 274">
              <a:extLst>
                <a:ext uri="{FF2B5EF4-FFF2-40B4-BE49-F238E27FC236}">
                  <a16:creationId xmlns:a16="http://schemas.microsoft.com/office/drawing/2014/main" id="{6D389236-DDF2-585C-F369-82E6D8EB04CA}"/>
                </a:ext>
              </a:extLst>
            </p:cNvPr>
            <p:cNvSpPr>
              <a:spLocks noChangeArrowheads="1"/>
            </p:cNvSpPr>
            <p:nvPr/>
          </p:nvSpPr>
          <p:spPr bwMode="auto">
            <a:xfrm>
              <a:off x="3380" y="2569"/>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97" name="Oval 275">
              <a:extLst>
                <a:ext uri="{FF2B5EF4-FFF2-40B4-BE49-F238E27FC236}">
                  <a16:creationId xmlns:a16="http://schemas.microsoft.com/office/drawing/2014/main" id="{5A642733-400C-7D79-9E4A-6CB082F6207E}"/>
                </a:ext>
              </a:extLst>
            </p:cNvPr>
            <p:cNvSpPr>
              <a:spLocks noChangeArrowheads="1"/>
            </p:cNvSpPr>
            <p:nvPr/>
          </p:nvSpPr>
          <p:spPr bwMode="auto">
            <a:xfrm>
              <a:off x="3334" y="2614"/>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98" name="Oval 276">
              <a:extLst>
                <a:ext uri="{FF2B5EF4-FFF2-40B4-BE49-F238E27FC236}">
                  <a16:creationId xmlns:a16="http://schemas.microsoft.com/office/drawing/2014/main" id="{AA64357F-505E-E6C6-BC78-EF2898FA54E6}"/>
                </a:ext>
              </a:extLst>
            </p:cNvPr>
            <p:cNvSpPr>
              <a:spLocks noChangeArrowheads="1"/>
            </p:cNvSpPr>
            <p:nvPr/>
          </p:nvSpPr>
          <p:spPr bwMode="auto">
            <a:xfrm>
              <a:off x="3471" y="2569"/>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99" name="Oval 277">
              <a:extLst>
                <a:ext uri="{FF2B5EF4-FFF2-40B4-BE49-F238E27FC236}">
                  <a16:creationId xmlns:a16="http://schemas.microsoft.com/office/drawing/2014/main" id="{47A7ED6E-3936-BAD5-7868-8AA20049D59D}"/>
                </a:ext>
              </a:extLst>
            </p:cNvPr>
            <p:cNvSpPr>
              <a:spLocks noChangeArrowheads="1"/>
            </p:cNvSpPr>
            <p:nvPr/>
          </p:nvSpPr>
          <p:spPr bwMode="auto">
            <a:xfrm>
              <a:off x="3198" y="2569"/>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00" name="Oval 278">
              <a:extLst>
                <a:ext uri="{FF2B5EF4-FFF2-40B4-BE49-F238E27FC236}">
                  <a16:creationId xmlns:a16="http://schemas.microsoft.com/office/drawing/2014/main" id="{84836C68-A6CB-DE03-9493-0A62A210F712}"/>
                </a:ext>
              </a:extLst>
            </p:cNvPr>
            <p:cNvSpPr>
              <a:spLocks noChangeArrowheads="1"/>
            </p:cNvSpPr>
            <p:nvPr/>
          </p:nvSpPr>
          <p:spPr bwMode="auto">
            <a:xfrm>
              <a:off x="3198" y="2478"/>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01" name="Oval 279">
              <a:extLst>
                <a:ext uri="{FF2B5EF4-FFF2-40B4-BE49-F238E27FC236}">
                  <a16:creationId xmlns:a16="http://schemas.microsoft.com/office/drawing/2014/main" id="{12FF5C01-CF01-7CDF-4924-43DBDEB0960A}"/>
                </a:ext>
              </a:extLst>
            </p:cNvPr>
            <p:cNvSpPr>
              <a:spLocks noChangeArrowheads="1"/>
            </p:cNvSpPr>
            <p:nvPr/>
          </p:nvSpPr>
          <p:spPr bwMode="auto">
            <a:xfrm>
              <a:off x="3516" y="2432"/>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02" name="Oval 280">
              <a:extLst>
                <a:ext uri="{FF2B5EF4-FFF2-40B4-BE49-F238E27FC236}">
                  <a16:creationId xmlns:a16="http://schemas.microsoft.com/office/drawing/2014/main" id="{E57381E6-824F-128D-41E9-867668803A37}"/>
                </a:ext>
              </a:extLst>
            </p:cNvPr>
            <p:cNvSpPr>
              <a:spLocks noChangeArrowheads="1"/>
            </p:cNvSpPr>
            <p:nvPr/>
          </p:nvSpPr>
          <p:spPr bwMode="auto">
            <a:xfrm flipV="1">
              <a:off x="3607" y="2387"/>
              <a:ext cx="46" cy="44"/>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03" name="Oval 281">
              <a:extLst>
                <a:ext uri="{FF2B5EF4-FFF2-40B4-BE49-F238E27FC236}">
                  <a16:creationId xmlns:a16="http://schemas.microsoft.com/office/drawing/2014/main" id="{BA8347D8-E6DA-D749-EBAE-264517E74D98}"/>
                </a:ext>
              </a:extLst>
            </p:cNvPr>
            <p:cNvSpPr>
              <a:spLocks noChangeArrowheads="1"/>
            </p:cNvSpPr>
            <p:nvPr/>
          </p:nvSpPr>
          <p:spPr bwMode="auto">
            <a:xfrm flipV="1">
              <a:off x="3516" y="2296"/>
              <a:ext cx="46" cy="44"/>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04" name="Oval 282">
              <a:extLst>
                <a:ext uri="{FF2B5EF4-FFF2-40B4-BE49-F238E27FC236}">
                  <a16:creationId xmlns:a16="http://schemas.microsoft.com/office/drawing/2014/main" id="{24C5D118-F75A-0047-3BF5-4E9186AAF563}"/>
                </a:ext>
              </a:extLst>
            </p:cNvPr>
            <p:cNvSpPr>
              <a:spLocks noChangeArrowheads="1"/>
            </p:cNvSpPr>
            <p:nvPr/>
          </p:nvSpPr>
          <p:spPr bwMode="auto">
            <a:xfrm flipV="1">
              <a:off x="3743" y="2296"/>
              <a:ext cx="46" cy="44"/>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05" name="Oval 283">
              <a:extLst>
                <a:ext uri="{FF2B5EF4-FFF2-40B4-BE49-F238E27FC236}">
                  <a16:creationId xmlns:a16="http://schemas.microsoft.com/office/drawing/2014/main" id="{23E45561-B9A9-E544-1116-932886174E54}"/>
                </a:ext>
              </a:extLst>
            </p:cNvPr>
            <p:cNvSpPr>
              <a:spLocks noChangeArrowheads="1"/>
            </p:cNvSpPr>
            <p:nvPr/>
          </p:nvSpPr>
          <p:spPr bwMode="auto">
            <a:xfrm flipV="1">
              <a:off x="3742" y="2432"/>
              <a:ext cx="46" cy="44"/>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06" name="Oval 284">
              <a:extLst>
                <a:ext uri="{FF2B5EF4-FFF2-40B4-BE49-F238E27FC236}">
                  <a16:creationId xmlns:a16="http://schemas.microsoft.com/office/drawing/2014/main" id="{3A119F90-D238-8929-83DD-904B969A53D4}"/>
                </a:ext>
              </a:extLst>
            </p:cNvPr>
            <p:cNvSpPr>
              <a:spLocks noChangeArrowheads="1"/>
            </p:cNvSpPr>
            <p:nvPr/>
          </p:nvSpPr>
          <p:spPr bwMode="auto">
            <a:xfrm flipV="1">
              <a:off x="3743" y="2523"/>
              <a:ext cx="46" cy="44"/>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07" name="Oval 285">
              <a:extLst>
                <a:ext uri="{FF2B5EF4-FFF2-40B4-BE49-F238E27FC236}">
                  <a16:creationId xmlns:a16="http://schemas.microsoft.com/office/drawing/2014/main" id="{ACE1CB81-C5A2-B3BD-FE99-88F7667E32E2}"/>
                </a:ext>
              </a:extLst>
            </p:cNvPr>
            <p:cNvSpPr>
              <a:spLocks noChangeArrowheads="1"/>
            </p:cNvSpPr>
            <p:nvPr/>
          </p:nvSpPr>
          <p:spPr bwMode="auto">
            <a:xfrm flipV="1">
              <a:off x="3652" y="2523"/>
              <a:ext cx="46" cy="44"/>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08" name="Oval 286">
              <a:extLst>
                <a:ext uri="{FF2B5EF4-FFF2-40B4-BE49-F238E27FC236}">
                  <a16:creationId xmlns:a16="http://schemas.microsoft.com/office/drawing/2014/main" id="{D352384B-665E-226D-FA7F-83F3F6B7E6FA}"/>
                </a:ext>
              </a:extLst>
            </p:cNvPr>
            <p:cNvSpPr>
              <a:spLocks noChangeArrowheads="1"/>
            </p:cNvSpPr>
            <p:nvPr/>
          </p:nvSpPr>
          <p:spPr bwMode="auto">
            <a:xfrm flipV="1">
              <a:off x="3834" y="2523"/>
              <a:ext cx="46" cy="44"/>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09" name="Oval 287">
              <a:extLst>
                <a:ext uri="{FF2B5EF4-FFF2-40B4-BE49-F238E27FC236}">
                  <a16:creationId xmlns:a16="http://schemas.microsoft.com/office/drawing/2014/main" id="{FB69B844-DFCE-F363-AF0B-0A100DFE108B}"/>
                </a:ext>
              </a:extLst>
            </p:cNvPr>
            <p:cNvSpPr>
              <a:spLocks noChangeArrowheads="1"/>
            </p:cNvSpPr>
            <p:nvPr/>
          </p:nvSpPr>
          <p:spPr bwMode="auto">
            <a:xfrm flipV="1">
              <a:off x="3561" y="2523"/>
              <a:ext cx="46" cy="44"/>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10" name="Oval 288">
              <a:extLst>
                <a:ext uri="{FF2B5EF4-FFF2-40B4-BE49-F238E27FC236}">
                  <a16:creationId xmlns:a16="http://schemas.microsoft.com/office/drawing/2014/main" id="{5CDB5CA9-B973-EB43-756B-479B0C19409E}"/>
                </a:ext>
              </a:extLst>
            </p:cNvPr>
            <p:cNvSpPr>
              <a:spLocks noChangeArrowheads="1"/>
            </p:cNvSpPr>
            <p:nvPr/>
          </p:nvSpPr>
          <p:spPr bwMode="auto">
            <a:xfrm flipV="1">
              <a:off x="3561" y="2432"/>
              <a:ext cx="46" cy="44"/>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11" name="Oval 289">
              <a:extLst>
                <a:ext uri="{FF2B5EF4-FFF2-40B4-BE49-F238E27FC236}">
                  <a16:creationId xmlns:a16="http://schemas.microsoft.com/office/drawing/2014/main" id="{D1CAEE30-1B41-E057-D81A-D143EA3A01B3}"/>
                </a:ext>
              </a:extLst>
            </p:cNvPr>
            <p:cNvSpPr>
              <a:spLocks noChangeArrowheads="1"/>
            </p:cNvSpPr>
            <p:nvPr/>
          </p:nvSpPr>
          <p:spPr bwMode="auto">
            <a:xfrm flipV="1">
              <a:off x="3879" y="2386"/>
              <a:ext cx="46" cy="44"/>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12" name="Oval 290">
              <a:extLst>
                <a:ext uri="{FF2B5EF4-FFF2-40B4-BE49-F238E27FC236}">
                  <a16:creationId xmlns:a16="http://schemas.microsoft.com/office/drawing/2014/main" id="{8E32D8F0-9A92-56BA-F118-D0EBFEE40DBE}"/>
                </a:ext>
              </a:extLst>
            </p:cNvPr>
            <p:cNvSpPr>
              <a:spLocks noChangeArrowheads="1"/>
            </p:cNvSpPr>
            <p:nvPr/>
          </p:nvSpPr>
          <p:spPr bwMode="auto">
            <a:xfrm flipV="1">
              <a:off x="3652" y="2342"/>
              <a:ext cx="46" cy="44"/>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13" name="Oval 291">
              <a:extLst>
                <a:ext uri="{FF2B5EF4-FFF2-40B4-BE49-F238E27FC236}">
                  <a16:creationId xmlns:a16="http://schemas.microsoft.com/office/drawing/2014/main" id="{3E3857C0-A668-0338-F776-6497A7936307}"/>
                </a:ext>
              </a:extLst>
            </p:cNvPr>
            <p:cNvSpPr>
              <a:spLocks noChangeArrowheads="1"/>
            </p:cNvSpPr>
            <p:nvPr/>
          </p:nvSpPr>
          <p:spPr bwMode="auto">
            <a:xfrm flipV="1">
              <a:off x="3787" y="2387"/>
              <a:ext cx="46" cy="44"/>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14" name="Oval 292">
              <a:extLst>
                <a:ext uri="{FF2B5EF4-FFF2-40B4-BE49-F238E27FC236}">
                  <a16:creationId xmlns:a16="http://schemas.microsoft.com/office/drawing/2014/main" id="{113CC9F0-D63E-4581-A9FE-D9C98E0D3274}"/>
                </a:ext>
              </a:extLst>
            </p:cNvPr>
            <p:cNvSpPr>
              <a:spLocks noChangeArrowheads="1"/>
            </p:cNvSpPr>
            <p:nvPr/>
          </p:nvSpPr>
          <p:spPr bwMode="auto">
            <a:xfrm flipV="1">
              <a:off x="3788" y="2478"/>
              <a:ext cx="46" cy="44"/>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16" name="Oval 293">
              <a:extLst>
                <a:ext uri="{FF2B5EF4-FFF2-40B4-BE49-F238E27FC236}">
                  <a16:creationId xmlns:a16="http://schemas.microsoft.com/office/drawing/2014/main" id="{B8871DBC-D0DD-DACD-88EE-DE70507A9CBF}"/>
                </a:ext>
              </a:extLst>
            </p:cNvPr>
            <p:cNvSpPr>
              <a:spLocks noChangeArrowheads="1"/>
            </p:cNvSpPr>
            <p:nvPr/>
          </p:nvSpPr>
          <p:spPr bwMode="auto">
            <a:xfrm flipV="1">
              <a:off x="3697" y="2478"/>
              <a:ext cx="46" cy="44"/>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17" name="Oval 294">
              <a:extLst>
                <a:ext uri="{FF2B5EF4-FFF2-40B4-BE49-F238E27FC236}">
                  <a16:creationId xmlns:a16="http://schemas.microsoft.com/office/drawing/2014/main" id="{C1F2F711-86B9-AC97-9A70-6814DFC02D25}"/>
                </a:ext>
              </a:extLst>
            </p:cNvPr>
            <p:cNvSpPr>
              <a:spLocks noChangeArrowheads="1"/>
            </p:cNvSpPr>
            <p:nvPr/>
          </p:nvSpPr>
          <p:spPr bwMode="auto">
            <a:xfrm flipV="1">
              <a:off x="3879" y="2478"/>
              <a:ext cx="46" cy="44"/>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18" name="Oval 295">
              <a:extLst>
                <a:ext uri="{FF2B5EF4-FFF2-40B4-BE49-F238E27FC236}">
                  <a16:creationId xmlns:a16="http://schemas.microsoft.com/office/drawing/2014/main" id="{4BB03ABB-4EF3-E00C-6D8D-D83DF7647517}"/>
                </a:ext>
              </a:extLst>
            </p:cNvPr>
            <p:cNvSpPr>
              <a:spLocks noChangeArrowheads="1"/>
            </p:cNvSpPr>
            <p:nvPr/>
          </p:nvSpPr>
          <p:spPr bwMode="auto">
            <a:xfrm flipV="1">
              <a:off x="3606" y="2478"/>
              <a:ext cx="46" cy="44"/>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19" name="Oval 296">
              <a:extLst>
                <a:ext uri="{FF2B5EF4-FFF2-40B4-BE49-F238E27FC236}">
                  <a16:creationId xmlns:a16="http://schemas.microsoft.com/office/drawing/2014/main" id="{B1950D98-3D41-A168-B8B7-C3F85C7DABC2}"/>
                </a:ext>
              </a:extLst>
            </p:cNvPr>
            <p:cNvSpPr>
              <a:spLocks noChangeArrowheads="1"/>
            </p:cNvSpPr>
            <p:nvPr/>
          </p:nvSpPr>
          <p:spPr bwMode="auto">
            <a:xfrm flipV="1">
              <a:off x="3606" y="2387"/>
              <a:ext cx="46" cy="44"/>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20" name="Oval 297">
              <a:extLst>
                <a:ext uri="{FF2B5EF4-FFF2-40B4-BE49-F238E27FC236}">
                  <a16:creationId xmlns:a16="http://schemas.microsoft.com/office/drawing/2014/main" id="{4559E2DB-0717-F492-2A8F-7AD33639DB12}"/>
                </a:ext>
              </a:extLst>
            </p:cNvPr>
            <p:cNvSpPr>
              <a:spLocks noChangeArrowheads="1"/>
            </p:cNvSpPr>
            <p:nvPr/>
          </p:nvSpPr>
          <p:spPr bwMode="auto">
            <a:xfrm flipV="1">
              <a:off x="3515" y="2432"/>
              <a:ext cx="46" cy="44"/>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21" name="Oval 298">
              <a:extLst>
                <a:ext uri="{FF2B5EF4-FFF2-40B4-BE49-F238E27FC236}">
                  <a16:creationId xmlns:a16="http://schemas.microsoft.com/office/drawing/2014/main" id="{265BD0FE-0A56-FC0D-02CF-923F3AFAA7F2}"/>
                </a:ext>
              </a:extLst>
            </p:cNvPr>
            <p:cNvSpPr>
              <a:spLocks noChangeArrowheads="1"/>
            </p:cNvSpPr>
            <p:nvPr/>
          </p:nvSpPr>
          <p:spPr bwMode="auto">
            <a:xfrm flipV="1">
              <a:off x="3425" y="2342"/>
              <a:ext cx="46" cy="44"/>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22" name="Oval 299">
              <a:extLst>
                <a:ext uri="{FF2B5EF4-FFF2-40B4-BE49-F238E27FC236}">
                  <a16:creationId xmlns:a16="http://schemas.microsoft.com/office/drawing/2014/main" id="{7FC11EE2-F0CF-AFD4-68D0-878A3A58CDFA}"/>
                </a:ext>
              </a:extLst>
            </p:cNvPr>
            <p:cNvSpPr>
              <a:spLocks noChangeArrowheads="1"/>
            </p:cNvSpPr>
            <p:nvPr/>
          </p:nvSpPr>
          <p:spPr bwMode="auto">
            <a:xfrm flipV="1">
              <a:off x="3652" y="2342"/>
              <a:ext cx="46" cy="44"/>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23" name="Oval 300">
              <a:extLst>
                <a:ext uri="{FF2B5EF4-FFF2-40B4-BE49-F238E27FC236}">
                  <a16:creationId xmlns:a16="http://schemas.microsoft.com/office/drawing/2014/main" id="{26A9A37B-BE36-0675-4F38-5BDD13D30B83}"/>
                </a:ext>
              </a:extLst>
            </p:cNvPr>
            <p:cNvSpPr>
              <a:spLocks noChangeArrowheads="1"/>
            </p:cNvSpPr>
            <p:nvPr/>
          </p:nvSpPr>
          <p:spPr bwMode="auto">
            <a:xfrm flipV="1">
              <a:off x="3651" y="2478"/>
              <a:ext cx="46" cy="44"/>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24" name="Oval 301">
              <a:extLst>
                <a:ext uri="{FF2B5EF4-FFF2-40B4-BE49-F238E27FC236}">
                  <a16:creationId xmlns:a16="http://schemas.microsoft.com/office/drawing/2014/main" id="{4CE15DDA-1840-03BC-4144-7BB4CC01A2C9}"/>
                </a:ext>
              </a:extLst>
            </p:cNvPr>
            <p:cNvSpPr>
              <a:spLocks noChangeArrowheads="1"/>
            </p:cNvSpPr>
            <p:nvPr/>
          </p:nvSpPr>
          <p:spPr bwMode="auto">
            <a:xfrm flipV="1">
              <a:off x="3652" y="2569"/>
              <a:ext cx="46" cy="44"/>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25" name="Oval 302">
              <a:extLst>
                <a:ext uri="{FF2B5EF4-FFF2-40B4-BE49-F238E27FC236}">
                  <a16:creationId xmlns:a16="http://schemas.microsoft.com/office/drawing/2014/main" id="{E7C0CF0F-0379-88FA-990B-6CFBF186FB39}"/>
                </a:ext>
              </a:extLst>
            </p:cNvPr>
            <p:cNvSpPr>
              <a:spLocks noChangeArrowheads="1"/>
            </p:cNvSpPr>
            <p:nvPr/>
          </p:nvSpPr>
          <p:spPr bwMode="auto">
            <a:xfrm flipV="1">
              <a:off x="3560" y="2614"/>
              <a:ext cx="46" cy="44"/>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26" name="Oval 303">
              <a:extLst>
                <a:ext uri="{FF2B5EF4-FFF2-40B4-BE49-F238E27FC236}">
                  <a16:creationId xmlns:a16="http://schemas.microsoft.com/office/drawing/2014/main" id="{0BB7CBF2-5FC8-F9D9-D94E-0F2710C78397}"/>
                </a:ext>
              </a:extLst>
            </p:cNvPr>
            <p:cNvSpPr>
              <a:spLocks noChangeArrowheads="1"/>
            </p:cNvSpPr>
            <p:nvPr/>
          </p:nvSpPr>
          <p:spPr bwMode="auto">
            <a:xfrm flipV="1">
              <a:off x="3743" y="2569"/>
              <a:ext cx="46" cy="44"/>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27" name="Oval 304">
              <a:extLst>
                <a:ext uri="{FF2B5EF4-FFF2-40B4-BE49-F238E27FC236}">
                  <a16:creationId xmlns:a16="http://schemas.microsoft.com/office/drawing/2014/main" id="{87395DDA-EC3B-C375-38F5-40F9AB74F9B1}"/>
                </a:ext>
              </a:extLst>
            </p:cNvPr>
            <p:cNvSpPr>
              <a:spLocks noChangeArrowheads="1"/>
            </p:cNvSpPr>
            <p:nvPr/>
          </p:nvSpPr>
          <p:spPr bwMode="auto">
            <a:xfrm flipV="1">
              <a:off x="3470" y="2614"/>
              <a:ext cx="46" cy="44"/>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28" name="Oval 305">
              <a:extLst>
                <a:ext uri="{FF2B5EF4-FFF2-40B4-BE49-F238E27FC236}">
                  <a16:creationId xmlns:a16="http://schemas.microsoft.com/office/drawing/2014/main" id="{8F4E5339-CC58-ACE2-E2E6-BDBD13DF097D}"/>
                </a:ext>
              </a:extLst>
            </p:cNvPr>
            <p:cNvSpPr>
              <a:spLocks noChangeArrowheads="1"/>
            </p:cNvSpPr>
            <p:nvPr/>
          </p:nvSpPr>
          <p:spPr bwMode="auto">
            <a:xfrm flipV="1">
              <a:off x="3470" y="2478"/>
              <a:ext cx="46" cy="44"/>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29" name="Oval 306">
              <a:extLst>
                <a:ext uri="{FF2B5EF4-FFF2-40B4-BE49-F238E27FC236}">
                  <a16:creationId xmlns:a16="http://schemas.microsoft.com/office/drawing/2014/main" id="{97A8EB6A-BEC5-9458-52AC-95B4279B0F9A}"/>
                </a:ext>
              </a:extLst>
            </p:cNvPr>
            <p:cNvSpPr>
              <a:spLocks noChangeArrowheads="1"/>
            </p:cNvSpPr>
            <p:nvPr/>
          </p:nvSpPr>
          <p:spPr bwMode="auto">
            <a:xfrm flipV="1">
              <a:off x="3788" y="2431"/>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grpSp>
      <p:sp>
        <p:nvSpPr>
          <p:cNvPr id="130" name="Text Box 308">
            <a:extLst>
              <a:ext uri="{FF2B5EF4-FFF2-40B4-BE49-F238E27FC236}">
                <a16:creationId xmlns:a16="http://schemas.microsoft.com/office/drawing/2014/main" id="{5B395275-FD1C-90D2-4495-29397CC1B7FE}"/>
              </a:ext>
            </a:extLst>
          </p:cNvPr>
          <p:cNvSpPr txBox="1">
            <a:spLocks noChangeArrowheads="1"/>
          </p:cNvSpPr>
          <p:nvPr/>
        </p:nvSpPr>
        <p:spPr bwMode="auto">
          <a:xfrm>
            <a:off x="4161169" y="2504517"/>
            <a:ext cx="283287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pPr>
            <a:r>
              <a:rPr lang="en-US" altLang="ja-JP" b="1" dirty="0">
                <a:latin typeface="Arial" panose="020B0604020202020204" pitchFamily="34" charset="0"/>
                <a:cs typeface="Arial" panose="020B0604020202020204" pitchFamily="34" charset="0"/>
              </a:rPr>
              <a:t>Comminution</a:t>
            </a:r>
          </a:p>
          <a:p>
            <a:pPr eaLnBrk="1" hangingPunct="1">
              <a:spcBef>
                <a:spcPct val="50000"/>
              </a:spcBef>
            </a:pPr>
            <a:r>
              <a:rPr lang="en-US" altLang="ja-JP" dirty="0">
                <a:latin typeface="Arial" panose="020B0604020202020204" pitchFamily="34" charset="0"/>
                <a:cs typeface="Arial" panose="020B0604020202020204" pitchFamily="34" charset="0"/>
              </a:rPr>
              <a:t>Crushing/grinding </a:t>
            </a:r>
          </a:p>
        </p:txBody>
      </p:sp>
      <p:sp>
        <p:nvSpPr>
          <p:cNvPr id="131" name="Text Box 309">
            <a:extLst>
              <a:ext uri="{FF2B5EF4-FFF2-40B4-BE49-F238E27FC236}">
                <a16:creationId xmlns:a16="http://schemas.microsoft.com/office/drawing/2014/main" id="{D4BC05E9-2529-C873-3962-E8ABBD994089}"/>
              </a:ext>
            </a:extLst>
          </p:cNvPr>
          <p:cNvSpPr txBox="1">
            <a:spLocks noChangeArrowheads="1"/>
          </p:cNvSpPr>
          <p:nvPr/>
        </p:nvSpPr>
        <p:spPr bwMode="auto">
          <a:xfrm>
            <a:off x="471323" y="3199633"/>
            <a:ext cx="190391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pPr>
            <a:r>
              <a:rPr lang="en-US" altLang="ja-JP" dirty="0">
                <a:latin typeface="Arial" panose="020B0604020202020204" pitchFamily="34" charset="0"/>
                <a:cs typeface="Arial" panose="020B0604020202020204" pitchFamily="34" charset="0"/>
              </a:rPr>
              <a:t>Valuables mineral </a:t>
            </a:r>
          </a:p>
        </p:txBody>
      </p:sp>
      <p:sp>
        <p:nvSpPr>
          <p:cNvPr id="132" name="Line 310">
            <a:extLst>
              <a:ext uri="{FF2B5EF4-FFF2-40B4-BE49-F238E27FC236}">
                <a16:creationId xmlns:a16="http://schemas.microsoft.com/office/drawing/2014/main" id="{DE318052-B3F5-8A84-0D24-9B434FB31851}"/>
              </a:ext>
            </a:extLst>
          </p:cNvPr>
          <p:cNvSpPr>
            <a:spLocks noChangeShapeType="1"/>
          </p:cNvSpPr>
          <p:nvPr/>
        </p:nvSpPr>
        <p:spPr bwMode="auto">
          <a:xfrm>
            <a:off x="2205370" y="3582131"/>
            <a:ext cx="819150" cy="366376"/>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JP">
              <a:latin typeface="Arial" panose="020B0604020202020204" pitchFamily="34" charset="0"/>
              <a:cs typeface="Arial" panose="020B0604020202020204" pitchFamily="34" charset="0"/>
            </a:endParaRPr>
          </a:p>
        </p:txBody>
      </p:sp>
      <p:sp>
        <p:nvSpPr>
          <p:cNvPr id="133" name="Text Box 311">
            <a:extLst>
              <a:ext uri="{FF2B5EF4-FFF2-40B4-BE49-F238E27FC236}">
                <a16:creationId xmlns:a16="http://schemas.microsoft.com/office/drawing/2014/main" id="{AAA76CC3-3836-01C5-4E25-A03DB7F4696A}"/>
              </a:ext>
            </a:extLst>
          </p:cNvPr>
          <p:cNvSpPr txBox="1">
            <a:spLocks noChangeArrowheads="1"/>
          </p:cNvSpPr>
          <p:nvPr/>
        </p:nvSpPr>
        <p:spPr bwMode="auto">
          <a:xfrm>
            <a:off x="306471" y="4614858"/>
            <a:ext cx="269924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pPr>
            <a:r>
              <a:rPr lang="en-US" altLang="ja-JP" dirty="0">
                <a:latin typeface="Arial" panose="020B0604020202020204" pitchFamily="34" charset="0"/>
                <a:cs typeface="Arial" panose="020B0604020202020204" pitchFamily="34" charset="0"/>
              </a:rPr>
              <a:t>Non-valuables</a:t>
            </a:r>
          </a:p>
          <a:p>
            <a:pPr eaLnBrk="1" hangingPunct="1">
              <a:spcBef>
                <a:spcPct val="50000"/>
              </a:spcBef>
            </a:pPr>
            <a:r>
              <a:rPr lang="en-US" altLang="ja-JP" dirty="0">
                <a:latin typeface="Arial" panose="020B0604020202020204" pitchFamily="34" charset="0"/>
                <a:cs typeface="Arial" panose="020B0604020202020204" pitchFamily="34" charset="0"/>
              </a:rPr>
              <a:t>(gangue minerals)</a:t>
            </a:r>
          </a:p>
        </p:txBody>
      </p:sp>
      <p:sp>
        <p:nvSpPr>
          <p:cNvPr id="134" name="Text Box 314">
            <a:extLst>
              <a:ext uri="{FF2B5EF4-FFF2-40B4-BE49-F238E27FC236}">
                <a16:creationId xmlns:a16="http://schemas.microsoft.com/office/drawing/2014/main" id="{730FE5F1-73E9-0039-4AC0-22C8530830E2}"/>
              </a:ext>
            </a:extLst>
          </p:cNvPr>
          <p:cNvSpPr txBox="1">
            <a:spLocks noChangeArrowheads="1"/>
          </p:cNvSpPr>
          <p:nvPr/>
        </p:nvSpPr>
        <p:spPr bwMode="auto">
          <a:xfrm>
            <a:off x="6088392" y="3554588"/>
            <a:ext cx="24003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50000"/>
              </a:spcBef>
            </a:pPr>
            <a:r>
              <a:rPr lang="en-US" altLang="ja-JP" dirty="0">
                <a:solidFill>
                  <a:srgbClr val="FF0000"/>
                </a:solidFill>
                <a:highlight>
                  <a:srgbClr val="FFFF00"/>
                </a:highlight>
                <a:latin typeface="Arial" panose="020B0604020202020204" pitchFamily="34" charset="0"/>
                <a:cs typeface="Arial" panose="020B0604020202020204" pitchFamily="34" charset="0"/>
              </a:rPr>
              <a:t>Separation (concentration)</a:t>
            </a:r>
          </a:p>
        </p:txBody>
      </p:sp>
      <p:sp>
        <p:nvSpPr>
          <p:cNvPr id="135" name="Text Box 316">
            <a:extLst>
              <a:ext uri="{FF2B5EF4-FFF2-40B4-BE49-F238E27FC236}">
                <a16:creationId xmlns:a16="http://schemas.microsoft.com/office/drawing/2014/main" id="{97371429-BF3B-C098-3D09-D1F7A839C373}"/>
              </a:ext>
            </a:extLst>
          </p:cNvPr>
          <p:cNvSpPr txBox="1">
            <a:spLocks noChangeArrowheads="1"/>
          </p:cNvSpPr>
          <p:nvPr/>
        </p:nvSpPr>
        <p:spPr bwMode="auto">
          <a:xfrm>
            <a:off x="9290085" y="5767944"/>
            <a:ext cx="1403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pPr>
            <a:r>
              <a:rPr lang="en-US" altLang="ja-JP" dirty="0">
                <a:latin typeface="Arial" panose="020B0604020202020204" pitchFamily="34" charset="0"/>
                <a:cs typeface="Arial" panose="020B0604020202020204" pitchFamily="34" charset="0"/>
              </a:rPr>
              <a:t>Tailings</a:t>
            </a:r>
          </a:p>
        </p:txBody>
      </p:sp>
      <p:sp>
        <p:nvSpPr>
          <p:cNvPr id="136" name="Text Box 320">
            <a:extLst>
              <a:ext uri="{FF2B5EF4-FFF2-40B4-BE49-F238E27FC236}">
                <a16:creationId xmlns:a16="http://schemas.microsoft.com/office/drawing/2014/main" id="{3E4169F1-3EDF-24DC-0370-6FF5048AE10C}"/>
              </a:ext>
            </a:extLst>
          </p:cNvPr>
          <p:cNvSpPr txBox="1">
            <a:spLocks noChangeArrowheads="1"/>
          </p:cNvSpPr>
          <p:nvPr/>
        </p:nvSpPr>
        <p:spPr bwMode="auto">
          <a:xfrm>
            <a:off x="3386470" y="4733287"/>
            <a:ext cx="4070349"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50000"/>
              </a:spcBef>
            </a:pPr>
            <a:r>
              <a:rPr lang="en-US" altLang="ja-JP" b="1" dirty="0">
                <a:latin typeface="Arial" panose="020B0604020202020204" pitchFamily="34" charset="0"/>
                <a:cs typeface="Arial" panose="020B0604020202020204" pitchFamily="34" charset="0"/>
              </a:rPr>
              <a:t>Liberated minerals </a:t>
            </a:r>
          </a:p>
          <a:p>
            <a:pPr algn="ctr" eaLnBrk="1" hangingPunct="1">
              <a:spcBef>
                <a:spcPct val="50000"/>
              </a:spcBef>
            </a:pPr>
            <a:r>
              <a:rPr lang="en-US" altLang="ja-JP" dirty="0">
                <a:latin typeface="Arial" panose="020B0604020202020204" pitchFamily="34" charset="0"/>
                <a:cs typeface="Arial" panose="020B0604020202020204" pitchFamily="34" charset="0"/>
              </a:rPr>
              <a:t>(i.e., valuable mineral particles are liberated from gangue mineral particles)</a:t>
            </a:r>
          </a:p>
        </p:txBody>
      </p:sp>
      <p:sp>
        <p:nvSpPr>
          <p:cNvPr id="137" name="Text Box 316">
            <a:extLst>
              <a:ext uri="{FF2B5EF4-FFF2-40B4-BE49-F238E27FC236}">
                <a16:creationId xmlns:a16="http://schemas.microsoft.com/office/drawing/2014/main" id="{1246D484-F4B3-97F5-3B9D-ED0CE92BAF9F}"/>
              </a:ext>
            </a:extLst>
          </p:cNvPr>
          <p:cNvSpPr txBox="1">
            <a:spLocks noChangeArrowheads="1"/>
          </p:cNvSpPr>
          <p:nvPr/>
        </p:nvSpPr>
        <p:spPr bwMode="auto">
          <a:xfrm>
            <a:off x="9017828" y="2116410"/>
            <a:ext cx="19478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pPr>
            <a:r>
              <a:rPr lang="en-US" altLang="ja-JP" dirty="0">
                <a:latin typeface="Arial" panose="020B0604020202020204" pitchFamily="34" charset="0"/>
                <a:cs typeface="Arial" panose="020B0604020202020204" pitchFamily="34" charset="0"/>
              </a:rPr>
              <a:t>Concentrate</a:t>
            </a:r>
          </a:p>
        </p:txBody>
      </p:sp>
      <p:grpSp>
        <p:nvGrpSpPr>
          <p:cNvPr id="138" name="Group 249">
            <a:extLst>
              <a:ext uri="{FF2B5EF4-FFF2-40B4-BE49-F238E27FC236}">
                <a16:creationId xmlns:a16="http://schemas.microsoft.com/office/drawing/2014/main" id="{2AA43317-E8D2-C41C-5C56-11AD4870F0E6}"/>
              </a:ext>
            </a:extLst>
          </p:cNvPr>
          <p:cNvGrpSpPr>
            <a:grpSpLocks/>
          </p:cNvGrpSpPr>
          <p:nvPr/>
        </p:nvGrpSpPr>
        <p:grpSpPr bwMode="auto">
          <a:xfrm>
            <a:off x="9037421" y="2515697"/>
            <a:ext cx="1225550" cy="647700"/>
            <a:chOff x="3153" y="2251"/>
            <a:chExt cx="772" cy="408"/>
          </a:xfrm>
        </p:grpSpPr>
        <p:sp>
          <p:nvSpPr>
            <p:cNvPr id="139" name="Oval 250">
              <a:extLst>
                <a:ext uri="{FF2B5EF4-FFF2-40B4-BE49-F238E27FC236}">
                  <a16:creationId xmlns:a16="http://schemas.microsoft.com/office/drawing/2014/main" id="{076231FA-DFC7-F467-24AA-4F319F6496DA}"/>
                </a:ext>
              </a:extLst>
            </p:cNvPr>
            <p:cNvSpPr>
              <a:spLocks noChangeArrowheads="1"/>
            </p:cNvSpPr>
            <p:nvPr/>
          </p:nvSpPr>
          <p:spPr bwMode="auto">
            <a:xfrm>
              <a:off x="3335" y="2387"/>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40" name="Oval 251">
              <a:extLst>
                <a:ext uri="{FF2B5EF4-FFF2-40B4-BE49-F238E27FC236}">
                  <a16:creationId xmlns:a16="http://schemas.microsoft.com/office/drawing/2014/main" id="{EE9CAA6A-2AA7-EF39-69C3-932157B2441D}"/>
                </a:ext>
              </a:extLst>
            </p:cNvPr>
            <p:cNvSpPr>
              <a:spLocks noChangeArrowheads="1"/>
            </p:cNvSpPr>
            <p:nvPr/>
          </p:nvSpPr>
          <p:spPr bwMode="auto">
            <a:xfrm>
              <a:off x="3244" y="2296"/>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41" name="Oval 252">
              <a:extLst>
                <a:ext uri="{FF2B5EF4-FFF2-40B4-BE49-F238E27FC236}">
                  <a16:creationId xmlns:a16="http://schemas.microsoft.com/office/drawing/2014/main" id="{B5DB720E-AE64-8C65-B270-2AD2EAA5DBF6}"/>
                </a:ext>
              </a:extLst>
            </p:cNvPr>
            <p:cNvSpPr>
              <a:spLocks noChangeArrowheads="1"/>
            </p:cNvSpPr>
            <p:nvPr/>
          </p:nvSpPr>
          <p:spPr bwMode="auto">
            <a:xfrm>
              <a:off x="3471" y="2296"/>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42" name="Oval 253">
              <a:extLst>
                <a:ext uri="{FF2B5EF4-FFF2-40B4-BE49-F238E27FC236}">
                  <a16:creationId xmlns:a16="http://schemas.microsoft.com/office/drawing/2014/main" id="{6AEED702-C881-1F8F-A5BE-E6A64E84AEEE}"/>
                </a:ext>
              </a:extLst>
            </p:cNvPr>
            <p:cNvSpPr>
              <a:spLocks noChangeArrowheads="1"/>
            </p:cNvSpPr>
            <p:nvPr/>
          </p:nvSpPr>
          <p:spPr bwMode="auto">
            <a:xfrm>
              <a:off x="3470" y="2432"/>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43" name="Oval 254">
              <a:extLst>
                <a:ext uri="{FF2B5EF4-FFF2-40B4-BE49-F238E27FC236}">
                  <a16:creationId xmlns:a16="http://schemas.microsoft.com/office/drawing/2014/main" id="{0A1499D1-111C-6C6E-A802-0378CDC672DE}"/>
                </a:ext>
              </a:extLst>
            </p:cNvPr>
            <p:cNvSpPr>
              <a:spLocks noChangeArrowheads="1"/>
            </p:cNvSpPr>
            <p:nvPr/>
          </p:nvSpPr>
          <p:spPr bwMode="auto">
            <a:xfrm>
              <a:off x="3471" y="2523"/>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44" name="Oval 255">
              <a:extLst>
                <a:ext uri="{FF2B5EF4-FFF2-40B4-BE49-F238E27FC236}">
                  <a16:creationId xmlns:a16="http://schemas.microsoft.com/office/drawing/2014/main" id="{B5711E2D-5207-EC24-9B66-324FA216395A}"/>
                </a:ext>
              </a:extLst>
            </p:cNvPr>
            <p:cNvSpPr>
              <a:spLocks noChangeArrowheads="1"/>
            </p:cNvSpPr>
            <p:nvPr/>
          </p:nvSpPr>
          <p:spPr bwMode="auto">
            <a:xfrm>
              <a:off x="3380" y="2523"/>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45" name="Oval 256">
              <a:extLst>
                <a:ext uri="{FF2B5EF4-FFF2-40B4-BE49-F238E27FC236}">
                  <a16:creationId xmlns:a16="http://schemas.microsoft.com/office/drawing/2014/main" id="{ACE105B5-4578-58E4-7856-4F69D82D72FD}"/>
                </a:ext>
              </a:extLst>
            </p:cNvPr>
            <p:cNvSpPr>
              <a:spLocks noChangeArrowheads="1"/>
            </p:cNvSpPr>
            <p:nvPr/>
          </p:nvSpPr>
          <p:spPr bwMode="auto">
            <a:xfrm>
              <a:off x="3562" y="2523"/>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46" name="Oval 257">
              <a:extLst>
                <a:ext uri="{FF2B5EF4-FFF2-40B4-BE49-F238E27FC236}">
                  <a16:creationId xmlns:a16="http://schemas.microsoft.com/office/drawing/2014/main" id="{5E735C43-85AD-F444-3305-0FF3A8A27167}"/>
                </a:ext>
              </a:extLst>
            </p:cNvPr>
            <p:cNvSpPr>
              <a:spLocks noChangeArrowheads="1"/>
            </p:cNvSpPr>
            <p:nvPr/>
          </p:nvSpPr>
          <p:spPr bwMode="auto">
            <a:xfrm>
              <a:off x="3289" y="2523"/>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47" name="Oval 258">
              <a:extLst>
                <a:ext uri="{FF2B5EF4-FFF2-40B4-BE49-F238E27FC236}">
                  <a16:creationId xmlns:a16="http://schemas.microsoft.com/office/drawing/2014/main" id="{6D3128F7-157D-D143-F2DD-AED7F04F3915}"/>
                </a:ext>
              </a:extLst>
            </p:cNvPr>
            <p:cNvSpPr>
              <a:spLocks noChangeArrowheads="1"/>
            </p:cNvSpPr>
            <p:nvPr/>
          </p:nvSpPr>
          <p:spPr bwMode="auto">
            <a:xfrm>
              <a:off x="3289" y="2432"/>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48" name="Oval 259">
              <a:extLst>
                <a:ext uri="{FF2B5EF4-FFF2-40B4-BE49-F238E27FC236}">
                  <a16:creationId xmlns:a16="http://schemas.microsoft.com/office/drawing/2014/main" id="{568F9106-DAC9-8074-1E47-6C00E3C419F5}"/>
                </a:ext>
              </a:extLst>
            </p:cNvPr>
            <p:cNvSpPr>
              <a:spLocks noChangeArrowheads="1"/>
            </p:cNvSpPr>
            <p:nvPr/>
          </p:nvSpPr>
          <p:spPr bwMode="auto">
            <a:xfrm>
              <a:off x="3607" y="2386"/>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49" name="Oval 260">
              <a:extLst>
                <a:ext uri="{FF2B5EF4-FFF2-40B4-BE49-F238E27FC236}">
                  <a16:creationId xmlns:a16="http://schemas.microsoft.com/office/drawing/2014/main" id="{B8A8C315-C4B0-28A0-2FE8-A8895FBB2D29}"/>
                </a:ext>
              </a:extLst>
            </p:cNvPr>
            <p:cNvSpPr>
              <a:spLocks noChangeArrowheads="1"/>
            </p:cNvSpPr>
            <p:nvPr/>
          </p:nvSpPr>
          <p:spPr bwMode="auto">
            <a:xfrm>
              <a:off x="3380" y="2342"/>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50" name="Oval 261">
              <a:extLst>
                <a:ext uri="{FF2B5EF4-FFF2-40B4-BE49-F238E27FC236}">
                  <a16:creationId xmlns:a16="http://schemas.microsoft.com/office/drawing/2014/main" id="{74BC5B0B-36AB-1D7A-FD0B-EDB7EE737B56}"/>
                </a:ext>
              </a:extLst>
            </p:cNvPr>
            <p:cNvSpPr>
              <a:spLocks noChangeArrowheads="1"/>
            </p:cNvSpPr>
            <p:nvPr/>
          </p:nvSpPr>
          <p:spPr bwMode="auto">
            <a:xfrm>
              <a:off x="3470" y="2568"/>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51" name="Oval 262">
              <a:extLst>
                <a:ext uri="{FF2B5EF4-FFF2-40B4-BE49-F238E27FC236}">
                  <a16:creationId xmlns:a16="http://schemas.microsoft.com/office/drawing/2014/main" id="{5B4CAFE9-761A-750E-3E2D-949324C477EC}"/>
                </a:ext>
              </a:extLst>
            </p:cNvPr>
            <p:cNvSpPr>
              <a:spLocks noChangeArrowheads="1"/>
            </p:cNvSpPr>
            <p:nvPr/>
          </p:nvSpPr>
          <p:spPr bwMode="auto">
            <a:xfrm>
              <a:off x="3516" y="2251"/>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52" name="Oval 263">
              <a:extLst>
                <a:ext uri="{FF2B5EF4-FFF2-40B4-BE49-F238E27FC236}">
                  <a16:creationId xmlns:a16="http://schemas.microsoft.com/office/drawing/2014/main" id="{6C746501-9893-BF8C-FDCD-F1519834CD7C}"/>
                </a:ext>
              </a:extLst>
            </p:cNvPr>
            <p:cNvSpPr>
              <a:spLocks noChangeArrowheads="1"/>
            </p:cNvSpPr>
            <p:nvPr/>
          </p:nvSpPr>
          <p:spPr bwMode="auto">
            <a:xfrm>
              <a:off x="3515" y="2387"/>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53" name="Oval 264">
              <a:extLst>
                <a:ext uri="{FF2B5EF4-FFF2-40B4-BE49-F238E27FC236}">
                  <a16:creationId xmlns:a16="http://schemas.microsoft.com/office/drawing/2014/main" id="{81F2CDC8-9E14-DF8D-B4AD-241FE888D2B5}"/>
                </a:ext>
              </a:extLst>
            </p:cNvPr>
            <p:cNvSpPr>
              <a:spLocks noChangeArrowheads="1"/>
            </p:cNvSpPr>
            <p:nvPr/>
          </p:nvSpPr>
          <p:spPr bwMode="auto">
            <a:xfrm>
              <a:off x="3516" y="2478"/>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54" name="Oval 265">
              <a:extLst>
                <a:ext uri="{FF2B5EF4-FFF2-40B4-BE49-F238E27FC236}">
                  <a16:creationId xmlns:a16="http://schemas.microsoft.com/office/drawing/2014/main" id="{F01E7735-52DA-22DF-2070-A3A653FDD6D6}"/>
                </a:ext>
              </a:extLst>
            </p:cNvPr>
            <p:cNvSpPr>
              <a:spLocks noChangeArrowheads="1"/>
            </p:cNvSpPr>
            <p:nvPr/>
          </p:nvSpPr>
          <p:spPr bwMode="auto">
            <a:xfrm>
              <a:off x="3425" y="2478"/>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55" name="Oval 266">
              <a:extLst>
                <a:ext uri="{FF2B5EF4-FFF2-40B4-BE49-F238E27FC236}">
                  <a16:creationId xmlns:a16="http://schemas.microsoft.com/office/drawing/2014/main" id="{98A0E84F-BBCA-554D-8402-3197284BE7AC}"/>
                </a:ext>
              </a:extLst>
            </p:cNvPr>
            <p:cNvSpPr>
              <a:spLocks noChangeArrowheads="1"/>
            </p:cNvSpPr>
            <p:nvPr/>
          </p:nvSpPr>
          <p:spPr bwMode="auto">
            <a:xfrm>
              <a:off x="3607" y="2478"/>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56" name="Oval 267">
              <a:extLst>
                <a:ext uri="{FF2B5EF4-FFF2-40B4-BE49-F238E27FC236}">
                  <a16:creationId xmlns:a16="http://schemas.microsoft.com/office/drawing/2014/main" id="{26BA2BB4-4A7D-58BA-5600-BD72CE3B3CA8}"/>
                </a:ext>
              </a:extLst>
            </p:cNvPr>
            <p:cNvSpPr>
              <a:spLocks noChangeArrowheads="1"/>
            </p:cNvSpPr>
            <p:nvPr/>
          </p:nvSpPr>
          <p:spPr bwMode="auto">
            <a:xfrm>
              <a:off x="3334" y="2478"/>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57" name="Oval 268">
              <a:extLst>
                <a:ext uri="{FF2B5EF4-FFF2-40B4-BE49-F238E27FC236}">
                  <a16:creationId xmlns:a16="http://schemas.microsoft.com/office/drawing/2014/main" id="{DB020DF8-452D-AAC8-612D-557D2F3858CB}"/>
                </a:ext>
              </a:extLst>
            </p:cNvPr>
            <p:cNvSpPr>
              <a:spLocks noChangeArrowheads="1"/>
            </p:cNvSpPr>
            <p:nvPr/>
          </p:nvSpPr>
          <p:spPr bwMode="auto">
            <a:xfrm>
              <a:off x="3334" y="2387"/>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58" name="Oval 269">
              <a:extLst>
                <a:ext uri="{FF2B5EF4-FFF2-40B4-BE49-F238E27FC236}">
                  <a16:creationId xmlns:a16="http://schemas.microsoft.com/office/drawing/2014/main" id="{5BE7EE99-8C70-4FC7-4CD2-5C34F46BDCC3}"/>
                </a:ext>
              </a:extLst>
            </p:cNvPr>
            <p:cNvSpPr>
              <a:spLocks noChangeArrowheads="1"/>
            </p:cNvSpPr>
            <p:nvPr/>
          </p:nvSpPr>
          <p:spPr bwMode="auto">
            <a:xfrm>
              <a:off x="3652" y="2341"/>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59" name="Oval 270">
              <a:extLst>
                <a:ext uri="{FF2B5EF4-FFF2-40B4-BE49-F238E27FC236}">
                  <a16:creationId xmlns:a16="http://schemas.microsoft.com/office/drawing/2014/main" id="{85C23FE2-195A-BA50-8AD8-8B30949FB5E7}"/>
                </a:ext>
              </a:extLst>
            </p:cNvPr>
            <p:cNvSpPr>
              <a:spLocks noChangeArrowheads="1"/>
            </p:cNvSpPr>
            <p:nvPr/>
          </p:nvSpPr>
          <p:spPr bwMode="auto">
            <a:xfrm>
              <a:off x="3244" y="2433"/>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60" name="Oval 271">
              <a:extLst>
                <a:ext uri="{FF2B5EF4-FFF2-40B4-BE49-F238E27FC236}">
                  <a16:creationId xmlns:a16="http://schemas.microsoft.com/office/drawing/2014/main" id="{26EC8D1C-580C-3ACD-C46E-2FCA4CE88F5D}"/>
                </a:ext>
              </a:extLst>
            </p:cNvPr>
            <p:cNvSpPr>
              <a:spLocks noChangeArrowheads="1"/>
            </p:cNvSpPr>
            <p:nvPr/>
          </p:nvSpPr>
          <p:spPr bwMode="auto">
            <a:xfrm>
              <a:off x="3153" y="2342"/>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61" name="Oval 272">
              <a:extLst>
                <a:ext uri="{FF2B5EF4-FFF2-40B4-BE49-F238E27FC236}">
                  <a16:creationId xmlns:a16="http://schemas.microsoft.com/office/drawing/2014/main" id="{CD3CB016-7C74-E8F8-5C6E-E284A5DB16AC}"/>
                </a:ext>
              </a:extLst>
            </p:cNvPr>
            <p:cNvSpPr>
              <a:spLocks noChangeArrowheads="1"/>
            </p:cNvSpPr>
            <p:nvPr/>
          </p:nvSpPr>
          <p:spPr bwMode="auto">
            <a:xfrm>
              <a:off x="3380" y="2342"/>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62" name="Oval 273">
              <a:extLst>
                <a:ext uri="{FF2B5EF4-FFF2-40B4-BE49-F238E27FC236}">
                  <a16:creationId xmlns:a16="http://schemas.microsoft.com/office/drawing/2014/main" id="{15A5345F-3005-6984-9C91-8DFAB5BD2DC9}"/>
                </a:ext>
              </a:extLst>
            </p:cNvPr>
            <p:cNvSpPr>
              <a:spLocks noChangeArrowheads="1"/>
            </p:cNvSpPr>
            <p:nvPr/>
          </p:nvSpPr>
          <p:spPr bwMode="auto">
            <a:xfrm>
              <a:off x="3379" y="2478"/>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63" name="Oval 274">
              <a:extLst>
                <a:ext uri="{FF2B5EF4-FFF2-40B4-BE49-F238E27FC236}">
                  <a16:creationId xmlns:a16="http://schemas.microsoft.com/office/drawing/2014/main" id="{93762FA6-A224-A754-E122-BF9A065EB7A8}"/>
                </a:ext>
              </a:extLst>
            </p:cNvPr>
            <p:cNvSpPr>
              <a:spLocks noChangeArrowheads="1"/>
            </p:cNvSpPr>
            <p:nvPr/>
          </p:nvSpPr>
          <p:spPr bwMode="auto">
            <a:xfrm>
              <a:off x="3380" y="2569"/>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64" name="Oval 275">
              <a:extLst>
                <a:ext uri="{FF2B5EF4-FFF2-40B4-BE49-F238E27FC236}">
                  <a16:creationId xmlns:a16="http://schemas.microsoft.com/office/drawing/2014/main" id="{D0CBD3C9-D048-0E9A-83FA-E07A6273AD19}"/>
                </a:ext>
              </a:extLst>
            </p:cNvPr>
            <p:cNvSpPr>
              <a:spLocks noChangeArrowheads="1"/>
            </p:cNvSpPr>
            <p:nvPr/>
          </p:nvSpPr>
          <p:spPr bwMode="auto">
            <a:xfrm>
              <a:off x="3334" y="2614"/>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65" name="Oval 276">
              <a:extLst>
                <a:ext uri="{FF2B5EF4-FFF2-40B4-BE49-F238E27FC236}">
                  <a16:creationId xmlns:a16="http://schemas.microsoft.com/office/drawing/2014/main" id="{ABA8CB4F-89A1-EDDA-6385-E0AE83B70E4E}"/>
                </a:ext>
              </a:extLst>
            </p:cNvPr>
            <p:cNvSpPr>
              <a:spLocks noChangeArrowheads="1"/>
            </p:cNvSpPr>
            <p:nvPr/>
          </p:nvSpPr>
          <p:spPr bwMode="auto">
            <a:xfrm>
              <a:off x="3471" y="2569"/>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66" name="Oval 277">
              <a:extLst>
                <a:ext uri="{FF2B5EF4-FFF2-40B4-BE49-F238E27FC236}">
                  <a16:creationId xmlns:a16="http://schemas.microsoft.com/office/drawing/2014/main" id="{1B859B83-4EF4-B19D-8DD5-7937B03C989B}"/>
                </a:ext>
              </a:extLst>
            </p:cNvPr>
            <p:cNvSpPr>
              <a:spLocks noChangeArrowheads="1"/>
            </p:cNvSpPr>
            <p:nvPr/>
          </p:nvSpPr>
          <p:spPr bwMode="auto">
            <a:xfrm>
              <a:off x="3198" y="2569"/>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67" name="Oval 278">
              <a:extLst>
                <a:ext uri="{FF2B5EF4-FFF2-40B4-BE49-F238E27FC236}">
                  <a16:creationId xmlns:a16="http://schemas.microsoft.com/office/drawing/2014/main" id="{A113B277-E0DB-9647-894E-A4D32EC76044}"/>
                </a:ext>
              </a:extLst>
            </p:cNvPr>
            <p:cNvSpPr>
              <a:spLocks noChangeArrowheads="1"/>
            </p:cNvSpPr>
            <p:nvPr/>
          </p:nvSpPr>
          <p:spPr bwMode="auto">
            <a:xfrm>
              <a:off x="3198" y="2478"/>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68" name="Oval 279">
              <a:extLst>
                <a:ext uri="{FF2B5EF4-FFF2-40B4-BE49-F238E27FC236}">
                  <a16:creationId xmlns:a16="http://schemas.microsoft.com/office/drawing/2014/main" id="{EDC3AFFD-3075-E557-0410-A12C4E102CD8}"/>
                </a:ext>
              </a:extLst>
            </p:cNvPr>
            <p:cNvSpPr>
              <a:spLocks noChangeArrowheads="1"/>
            </p:cNvSpPr>
            <p:nvPr/>
          </p:nvSpPr>
          <p:spPr bwMode="auto">
            <a:xfrm>
              <a:off x="3516" y="2432"/>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69" name="Oval 280">
              <a:extLst>
                <a:ext uri="{FF2B5EF4-FFF2-40B4-BE49-F238E27FC236}">
                  <a16:creationId xmlns:a16="http://schemas.microsoft.com/office/drawing/2014/main" id="{5EB742E2-A071-0889-8CAF-1AD7A6EFF94B}"/>
                </a:ext>
              </a:extLst>
            </p:cNvPr>
            <p:cNvSpPr>
              <a:spLocks noChangeArrowheads="1"/>
            </p:cNvSpPr>
            <p:nvPr/>
          </p:nvSpPr>
          <p:spPr bwMode="auto">
            <a:xfrm flipV="1">
              <a:off x="3607" y="2387"/>
              <a:ext cx="46" cy="44"/>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70" name="Oval 281">
              <a:extLst>
                <a:ext uri="{FF2B5EF4-FFF2-40B4-BE49-F238E27FC236}">
                  <a16:creationId xmlns:a16="http://schemas.microsoft.com/office/drawing/2014/main" id="{530AB279-4ADC-79E6-A252-55E9DBA9DFDC}"/>
                </a:ext>
              </a:extLst>
            </p:cNvPr>
            <p:cNvSpPr>
              <a:spLocks noChangeArrowheads="1"/>
            </p:cNvSpPr>
            <p:nvPr/>
          </p:nvSpPr>
          <p:spPr bwMode="auto">
            <a:xfrm flipV="1">
              <a:off x="3516" y="2296"/>
              <a:ext cx="46" cy="44"/>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71" name="Oval 282">
              <a:extLst>
                <a:ext uri="{FF2B5EF4-FFF2-40B4-BE49-F238E27FC236}">
                  <a16:creationId xmlns:a16="http://schemas.microsoft.com/office/drawing/2014/main" id="{1E249CCA-30B3-93F5-EB23-253672EE7F5E}"/>
                </a:ext>
              </a:extLst>
            </p:cNvPr>
            <p:cNvSpPr>
              <a:spLocks noChangeArrowheads="1"/>
            </p:cNvSpPr>
            <p:nvPr/>
          </p:nvSpPr>
          <p:spPr bwMode="auto">
            <a:xfrm flipV="1">
              <a:off x="3743" y="2296"/>
              <a:ext cx="46" cy="44"/>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72" name="Oval 283">
              <a:extLst>
                <a:ext uri="{FF2B5EF4-FFF2-40B4-BE49-F238E27FC236}">
                  <a16:creationId xmlns:a16="http://schemas.microsoft.com/office/drawing/2014/main" id="{388888AD-29B3-C8E5-8EFD-41F98E8B4F3A}"/>
                </a:ext>
              </a:extLst>
            </p:cNvPr>
            <p:cNvSpPr>
              <a:spLocks noChangeArrowheads="1"/>
            </p:cNvSpPr>
            <p:nvPr/>
          </p:nvSpPr>
          <p:spPr bwMode="auto">
            <a:xfrm flipV="1">
              <a:off x="3742" y="2432"/>
              <a:ext cx="46" cy="44"/>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73" name="Oval 284">
              <a:extLst>
                <a:ext uri="{FF2B5EF4-FFF2-40B4-BE49-F238E27FC236}">
                  <a16:creationId xmlns:a16="http://schemas.microsoft.com/office/drawing/2014/main" id="{6961AFAB-30B7-6940-93A6-B4294EA3BC51}"/>
                </a:ext>
              </a:extLst>
            </p:cNvPr>
            <p:cNvSpPr>
              <a:spLocks noChangeArrowheads="1"/>
            </p:cNvSpPr>
            <p:nvPr/>
          </p:nvSpPr>
          <p:spPr bwMode="auto">
            <a:xfrm flipV="1">
              <a:off x="3743" y="2523"/>
              <a:ext cx="46" cy="44"/>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74" name="Oval 285">
              <a:extLst>
                <a:ext uri="{FF2B5EF4-FFF2-40B4-BE49-F238E27FC236}">
                  <a16:creationId xmlns:a16="http://schemas.microsoft.com/office/drawing/2014/main" id="{F9C7492D-9658-5B29-A637-B7CFFE095A51}"/>
                </a:ext>
              </a:extLst>
            </p:cNvPr>
            <p:cNvSpPr>
              <a:spLocks noChangeArrowheads="1"/>
            </p:cNvSpPr>
            <p:nvPr/>
          </p:nvSpPr>
          <p:spPr bwMode="auto">
            <a:xfrm flipV="1">
              <a:off x="3652" y="2523"/>
              <a:ext cx="46" cy="44"/>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75" name="Oval 286">
              <a:extLst>
                <a:ext uri="{FF2B5EF4-FFF2-40B4-BE49-F238E27FC236}">
                  <a16:creationId xmlns:a16="http://schemas.microsoft.com/office/drawing/2014/main" id="{9D0DB524-497F-6BF3-2DAF-020AF0486847}"/>
                </a:ext>
              </a:extLst>
            </p:cNvPr>
            <p:cNvSpPr>
              <a:spLocks noChangeArrowheads="1"/>
            </p:cNvSpPr>
            <p:nvPr/>
          </p:nvSpPr>
          <p:spPr bwMode="auto">
            <a:xfrm flipV="1">
              <a:off x="3834" y="2523"/>
              <a:ext cx="46" cy="44"/>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76" name="Oval 287">
              <a:extLst>
                <a:ext uri="{FF2B5EF4-FFF2-40B4-BE49-F238E27FC236}">
                  <a16:creationId xmlns:a16="http://schemas.microsoft.com/office/drawing/2014/main" id="{588DB7FD-6BD7-03AE-DD43-E51D280AD2FC}"/>
                </a:ext>
              </a:extLst>
            </p:cNvPr>
            <p:cNvSpPr>
              <a:spLocks noChangeArrowheads="1"/>
            </p:cNvSpPr>
            <p:nvPr/>
          </p:nvSpPr>
          <p:spPr bwMode="auto">
            <a:xfrm flipV="1">
              <a:off x="3561" y="2523"/>
              <a:ext cx="46" cy="44"/>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77" name="Oval 288">
              <a:extLst>
                <a:ext uri="{FF2B5EF4-FFF2-40B4-BE49-F238E27FC236}">
                  <a16:creationId xmlns:a16="http://schemas.microsoft.com/office/drawing/2014/main" id="{A5D6AD57-C573-D48E-B681-462FF7BCF3B8}"/>
                </a:ext>
              </a:extLst>
            </p:cNvPr>
            <p:cNvSpPr>
              <a:spLocks noChangeArrowheads="1"/>
            </p:cNvSpPr>
            <p:nvPr/>
          </p:nvSpPr>
          <p:spPr bwMode="auto">
            <a:xfrm flipV="1">
              <a:off x="3561" y="2432"/>
              <a:ext cx="46" cy="44"/>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78" name="Oval 289">
              <a:extLst>
                <a:ext uri="{FF2B5EF4-FFF2-40B4-BE49-F238E27FC236}">
                  <a16:creationId xmlns:a16="http://schemas.microsoft.com/office/drawing/2014/main" id="{D4F11A35-9B72-2C3A-4558-8F7CB2F92AC6}"/>
                </a:ext>
              </a:extLst>
            </p:cNvPr>
            <p:cNvSpPr>
              <a:spLocks noChangeArrowheads="1"/>
            </p:cNvSpPr>
            <p:nvPr/>
          </p:nvSpPr>
          <p:spPr bwMode="auto">
            <a:xfrm flipV="1">
              <a:off x="3879" y="2386"/>
              <a:ext cx="46" cy="44"/>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79" name="Oval 290">
              <a:extLst>
                <a:ext uri="{FF2B5EF4-FFF2-40B4-BE49-F238E27FC236}">
                  <a16:creationId xmlns:a16="http://schemas.microsoft.com/office/drawing/2014/main" id="{46A57227-02B7-B8AD-43DA-71E4D087FFC8}"/>
                </a:ext>
              </a:extLst>
            </p:cNvPr>
            <p:cNvSpPr>
              <a:spLocks noChangeArrowheads="1"/>
            </p:cNvSpPr>
            <p:nvPr/>
          </p:nvSpPr>
          <p:spPr bwMode="auto">
            <a:xfrm flipV="1">
              <a:off x="3652" y="2342"/>
              <a:ext cx="46" cy="44"/>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80" name="Oval 291">
              <a:extLst>
                <a:ext uri="{FF2B5EF4-FFF2-40B4-BE49-F238E27FC236}">
                  <a16:creationId xmlns:a16="http://schemas.microsoft.com/office/drawing/2014/main" id="{A429F353-99AC-516E-5FA6-347F48D69ED6}"/>
                </a:ext>
              </a:extLst>
            </p:cNvPr>
            <p:cNvSpPr>
              <a:spLocks noChangeArrowheads="1"/>
            </p:cNvSpPr>
            <p:nvPr/>
          </p:nvSpPr>
          <p:spPr bwMode="auto">
            <a:xfrm flipV="1">
              <a:off x="3787" y="2387"/>
              <a:ext cx="46" cy="44"/>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81" name="Oval 292">
              <a:extLst>
                <a:ext uri="{FF2B5EF4-FFF2-40B4-BE49-F238E27FC236}">
                  <a16:creationId xmlns:a16="http://schemas.microsoft.com/office/drawing/2014/main" id="{CF0EC468-A3D2-8410-4F0A-2C43ABC3BE67}"/>
                </a:ext>
              </a:extLst>
            </p:cNvPr>
            <p:cNvSpPr>
              <a:spLocks noChangeArrowheads="1"/>
            </p:cNvSpPr>
            <p:nvPr/>
          </p:nvSpPr>
          <p:spPr bwMode="auto">
            <a:xfrm flipV="1">
              <a:off x="3788" y="2478"/>
              <a:ext cx="46" cy="44"/>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82" name="Oval 293">
              <a:extLst>
                <a:ext uri="{FF2B5EF4-FFF2-40B4-BE49-F238E27FC236}">
                  <a16:creationId xmlns:a16="http://schemas.microsoft.com/office/drawing/2014/main" id="{4D12CB3F-7707-905D-EDD2-E23DBDBA27EE}"/>
                </a:ext>
              </a:extLst>
            </p:cNvPr>
            <p:cNvSpPr>
              <a:spLocks noChangeArrowheads="1"/>
            </p:cNvSpPr>
            <p:nvPr/>
          </p:nvSpPr>
          <p:spPr bwMode="auto">
            <a:xfrm flipV="1">
              <a:off x="3697" y="2478"/>
              <a:ext cx="46" cy="44"/>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83" name="Oval 294">
              <a:extLst>
                <a:ext uri="{FF2B5EF4-FFF2-40B4-BE49-F238E27FC236}">
                  <a16:creationId xmlns:a16="http://schemas.microsoft.com/office/drawing/2014/main" id="{C50689FC-0445-1495-07D2-3BA23F462A4D}"/>
                </a:ext>
              </a:extLst>
            </p:cNvPr>
            <p:cNvSpPr>
              <a:spLocks noChangeArrowheads="1"/>
            </p:cNvSpPr>
            <p:nvPr/>
          </p:nvSpPr>
          <p:spPr bwMode="auto">
            <a:xfrm flipV="1">
              <a:off x="3879" y="2478"/>
              <a:ext cx="46" cy="44"/>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84" name="Oval 295">
              <a:extLst>
                <a:ext uri="{FF2B5EF4-FFF2-40B4-BE49-F238E27FC236}">
                  <a16:creationId xmlns:a16="http://schemas.microsoft.com/office/drawing/2014/main" id="{8362FF35-CF84-570F-3CE8-89891C415E2E}"/>
                </a:ext>
              </a:extLst>
            </p:cNvPr>
            <p:cNvSpPr>
              <a:spLocks noChangeArrowheads="1"/>
            </p:cNvSpPr>
            <p:nvPr/>
          </p:nvSpPr>
          <p:spPr bwMode="auto">
            <a:xfrm flipV="1">
              <a:off x="3606" y="2478"/>
              <a:ext cx="46" cy="44"/>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85" name="Oval 296">
              <a:extLst>
                <a:ext uri="{FF2B5EF4-FFF2-40B4-BE49-F238E27FC236}">
                  <a16:creationId xmlns:a16="http://schemas.microsoft.com/office/drawing/2014/main" id="{31AAE17C-3102-CBCB-491B-15259B49A8C4}"/>
                </a:ext>
              </a:extLst>
            </p:cNvPr>
            <p:cNvSpPr>
              <a:spLocks noChangeArrowheads="1"/>
            </p:cNvSpPr>
            <p:nvPr/>
          </p:nvSpPr>
          <p:spPr bwMode="auto">
            <a:xfrm flipV="1">
              <a:off x="3606" y="2387"/>
              <a:ext cx="46" cy="44"/>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86" name="Oval 297">
              <a:extLst>
                <a:ext uri="{FF2B5EF4-FFF2-40B4-BE49-F238E27FC236}">
                  <a16:creationId xmlns:a16="http://schemas.microsoft.com/office/drawing/2014/main" id="{30D51FD8-9201-7A6A-059C-282AA599AD3B}"/>
                </a:ext>
              </a:extLst>
            </p:cNvPr>
            <p:cNvSpPr>
              <a:spLocks noChangeArrowheads="1"/>
            </p:cNvSpPr>
            <p:nvPr/>
          </p:nvSpPr>
          <p:spPr bwMode="auto">
            <a:xfrm flipV="1">
              <a:off x="3515" y="2432"/>
              <a:ext cx="46" cy="44"/>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87" name="Oval 298">
              <a:extLst>
                <a:ext uri="{FF2B5EF4-FFF2-40B4-BE49-F238E27FC236}">
                  <a16:creationId xmlns:a16="http://schemas.microsoft.com/office/drawing/2014/main" id="{26EE2F05-4076-7087-AE9E-9BA697FDD71D}"/>
                </a:ext>
              </a:extLst>
            </p:cNvPr>
            <p:cNvSpPr>
              <a:spLocks noChangeArrowheads="1"/>
            </p:cNvSpPr>
            <p:nvPr/>
          </p:nvSpPr>
          <p:spPr bwMode="auto">
            <a:xfrm flipV="1">
              <a:off x="3425" y="2342"/>
              <a:ext cx="46" cy="44"/>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88" name="Oval 299">
              <a:extLst>
                <a:ext uri="{FF2B5EF4-FFF2-40B4-BE49-F238E27FC236}">
                  <a16:creationId xmlns:a16="http://schemas.microsoft.com/office/drawing/2014/main" id="{85ECEA76-2A6A-18E2-6E27-21E2A6110CEA}"/>
                </a:ext>
              </a:extLst>
            </p:cNvPr>
            <p:cNvSpPr>
              <a:spLocks noChangeArrowheads="1"/>
            </p:cNvSpPr>
            <p:nvPr/>
          </p:nvSpPr>
          <p:spPr bwMode="auto">
            <a:xfrm flipV="1">
              <a:off x="3652" y="2342"/>
              <a:ext cx="46" cy="44"/>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89" name="Oval 300">
              <a:extLst>
                <a:ext uri="{FF2B5EF4-FFF2-40B4-BE49-F238E27FC236}">
                  <a16:creationId xmlns:a16="http://schemas.microsoft.com/office/drawing/2014/main" id="{EE6A2D7D-9207-2C36-2C9A-C1F896060560}"/>
                </a:ext>
              </a:extLst>
            </p:cNvPr>
            <p:cNvSpPr>
              <a:spLocks noChangeArrowheads="1"/>
            </p:cNvSpPr>
            <p:nvPr/>
          </p:nvSpPr>
          <p:spPr bwMode="auto">
            <a:xfrm flipV="1">
              <a:off x="3651" y="2478"/>
              <a:ext cx="46" cy="44"/>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90" name="Oval 301">
              <a:extLst>
                <a:ext uri="{FF2B5EF4-FFF2-40B4-BE49-F238E27FC236}">
                  <a16:creationId xmlns:a16="http://schemas.microsoft.com/office/drawing/2014/main" id="{CD4DFEB3-810B-91CE-51B4-2A48370D7FCA}"/>
                </a:ext>
              </a:extLst>
            </p:cNvPr>
            <p:cNvSpPr>
              <a:spLocks noChangeArrowheads="1"/>
            </p:cNvSpPr>
            <p:nvPr/>
          </p:nvSpPr>
          <p:spPr bwMode="auto">
            <a:xfrm flipV="1">
              <a:off x="3652" y="2569"/>
              <a:ext cx="46" cy="44"/>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91" name="Oval 302">
              <a:extLst>
                <a:ext uri="{FF2B5EF4-FFF2-40B4-BE49-F238E27FC236}">
                  <a16:creationId xmlns:a16="http://schemas.microsoft.com/office/drawing/2014/main" id="{3BE6C09B-23AC-65B4-BA4E-C02DF16EAD28}"/>
                </a:ext>
              </a:extLst>
            </p:cNvPr>
            <p:cNvSpPr>
              <a:spLocks noChangeArrowheads="1"/>
            </p:cNvSpPr>
            <p:nvPr/>
          </p:nvSpPr>
          <p:spPr bwMode="auto">
            <a:xfrm flipV="1">
              <a:off x="3560" y="2614"/>
              <a:ext cx="46" cy="44"/>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92" name="Oval 303">
              <a:extLst>
                <a:ext uri="{FF2B5EF4-FFF2-40B4-BE49-F238E27FC236}">
                  <a16:creationId xmlns:a16="http://schemas.microsoft.com/office/drawing/2014/main" id="{0C1A4C5A-93DE-D011-FEA3-E23A820106A9}"/>
                </a:ext>
              </a:extLst>
            </p:cNvPr>
            <p:cNvSpPr>
              <a:spLocks noChangeArrowheads="1"/>
            </p:cNvSpPr>
            <p:nvPr/>
          </p:nvSpPr>
          <p:spPr bwMode="auto">
            <a:xfrm flipV="1">
              <a:off x="3743" y="2569"/>
              <a:ext cx="46" cy="44"/>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93" name="Oval 304">
              <a:extLst>
                <a:ext uri="{FF2B5EF4-FFF2-40B4-BE49-F238E27FC236}">
                  <a16:creationId xmlns:a16="http://schemas.microsoft.com/office/drawing/2014/main" id="{C1D94888-2590-9F3E-B48C-66DDB9F5E7C1}"/>
                </a:ext>
              </a:extLst>
            </p:cNvPr>
            <p:cNvSpPr>
              <a:spLocks noChangeArrowheads="1"/>
            </p:cNvSpPr>
            <p:nvPr/>
          </p:nvSpPr>
          <p:spPr bwMode="auto">
            <a:xfrm flipV="1">
              <a:off x="3470" y="2614"/>
              <a:ext cx="46" cy="44"/>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94" name="Oval 305">
              <a:extLst>
                <a:ext uri="{FF2B5EF4-FFF2-40B4-BE49-F238E27FC236}">
                  <a16:creationId xmlns:a16="http://schemas.microsoft.com/office/drawing/2014/main" id="{4C190B4E-D46D-9898-C13D-B7AFDD666A6E}"/>
                </a:ext>
              </a:extLst>
            </p:cNvPr>
            <p:cNvSpPr>
              <a:spLocks noChangeArrowheads="1"/>
            </p:cNvSpPr>
            <p:nvPr/>
          </p:nvSpPr>
          <p:spPr bwMode="auto">
            <a:xfrm flipV="1">
              <a:off x="3470" y="2478"/>
              <a:ext cx="46" cy="44"/>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95" name="Oval 306">
              <a:extLst>
                <a:ext uri="{FF2B5EF4-FFF2-40B4-BE49-F238E27FC236}">
                  <a16:creationId xmlns:a16="http://schemas.microsoft.com/office/drawing/2014/main" id="{641270F5-68D2-DBF8-5826-A334A1BCEC0A}"/>
                </a:ext>
              </a:extLst>
            </p:cNvPr>
            <p:cNvSpPr>
              <a:spLocks noChangeArrowheads="1"/>
            </p:cNvSpPr>
            <p:nvPr/>
          </p:nvSpPr>
          <p:spPr bwMode="auto">
            <a:xfrm flipV="1">
              <a:off x="3788" y="2431"/>
              <a:ext cx="46" cy="45"/>
            </a:xfrm>
            <a:prstGeom prst="ellipse">
              <a:avLst/>
            </a:prstGeom>
            <a:solidFill>
              <a:srgbClr val="FFFF00"/>
            </a:solidFill>
            <a:ln w="9525">
              <a:solidFill>
                <a:srgbClr val="FF9900"/>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grpSp>
      <p:grpSp>
        <p:nvGrpSpPr>
          <p:cNvPr id="196" name="Group 195">
            <a:extLst>
              <a:ext uri="{FF2B5EF4-FFF2-40B4-BE49-F238E27FC236}">
                <a16:creationId xmlns:a16="http://schemas.microsoft.com/office/drawing/2014/main" id="{63CCF974-4180-E224-B588-BF4473741EB2}"/>
              </a:ext>
            </a:extLst>
          </p:cNvPr>
          <p:cNvGrpSpPr/>
          <p:nvPr/>
        </p:nvGrpSpPr>
        <p:grpSpPr>
          <a:xfrm>
            <a:off x="9243230" y="5102618"/>
            <a:ext cx="1225550" cy="647701"/>
            <a:chOff x="7458075" y="2667000"/>
            <a:chExt cx="1225550" cy="647701"/>
          </a:xfrm>
        </p:grpSpPr>
        <p:sp>
          <p:nvSpPr>
            <p:cNvPr id="197" name="Oval 134">
              <a:extLst>
                <a:ext uri="{FF2B5EF4-FFF2-40B4-BE49-F238E27FC236}">
                  <a16:creationId xmlns:a16="http://schemas.microsoft.com/office/drawing/2014/main" id="{BB78F494-AEFA-48E5-5503-C18A52680E20}"/>
                </a:ext>
              </a:extLst>
            </p:cNvPr>
            <p:cNvSpPr>
              <a:spLocks noChangeArrowheads="1"/>
            </p:cNvSpPr>
            <p:nvPr/>
          </p:nvSpPr>
          <p:spPr bwMode="auto">
            <a:xfrm>
              <a:off x="7747000" y="2882900"/>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98" name="Oval 135">
              <a:extLst>
                <a:ext uri="{FF2B5EF4-FFF2-40B4-BE49-F238E27FC236}">
                  <a16:creationId xmlns:a16="http://schemas.microsoft.com/office/drawing/2014/main" id="{14E2E43F-198D-B98C-8699-EAFE9D215CF6}"/>
                </a:ext>
              </a:extLst>
            </p:cNvPr>
            <p:cNvSpPr>
              <a:spLocks noChangeArrowheads="1"/>
            </p:cNvSpPr>
            <p:nvPr/>
          </p:nvSpPr>
          <p:spPr bwMode="auto">
            <a:xfrm>
              <a:off x="7602538" y="2738438"/>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199" name="Oval 136">
              <a:extLst>
                <a:ext uri="{FF2B5EF4-FFF2-40B4-BE49-F238E27FC236}">
                  <a16:creationId xmlns:a16="http://schemas.microsoft.com/office/drawing/2014/main" id="{3FDB213C-E154-151C-9913-DDD5BC10AC46}"/>
                </a:ext>
              </a:extLst>
            </p:cNvPr>
            <p:cNvSpPr>
              <a:spLocks noChangeArrowheads="1"/>
            </p:cNvSpPr>
            <p:nvPr/>
          </p:nvSpPr>
          <p:spPr bwMode="auto">
            <a:xfrm>
              <a:off x="7962900" y="2738438"/>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00" name="Oval 137">
              <a:extLst>
                <a:ext uri="{FF2B5EF4-FFF2-40B4-BE49-F238E27FC236}">
                  <a16:creationId xmlns:a16="http://schemas.microsoft.com/office/drawing/2014/main" id="{1F0F9051-1FDD-9782-A9E2-E087CDB0D0D3}"/>
                </a:ext>
              </a:extLst>
            </p:cNvPr>
            <p:cNvSpPr>
              <a:spLocks noChangeArrowheads="1"/>
            </p:cNvSpPr>
            <p:nvPr/>
          </p:nvSpPr>
          <p:spPr bwMode="auto">
            <a:xfrm>
              <a:off x="7961313" y="2954338"/>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01" name="Oval 138">
              <a:extLst>
                <a:ext uri="{FF2B5EF4-FFF2-40B4-BE49-F238E27FC236}">
                  <a16:creationId xmlns:a16="http://schemas.microsoft.com/office/drawing/2014/main" id="{2AE5AB06-B96D-2E22-C649-19702B4F8D0B}"/>
                </a:ext>
              </a:extLst>
            </p:cNvPr>
            <p:cNvSpPr>
              <a:spLocks noChangeArrowheads="1"/>
            </p:cNvSpPr>
            <p:nvPr/>
          </p:nvSpPr>
          <p:spPr bwMode="auto">
            <a:xfrm>
              <a:off x="7962900" y="3098800"/>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02" name="Oval 139">
              <a:extLst>
                <a:ext uri="{FF2B5EF4-FFF2-40B4-BE49-F238E27FC236}">
                  <a16:creationId xmlns:a16="http://schemas.microsoft.com/office/drawing/2014/main" id="{F26F6FF6-7AAE-8C84-ED7C-FB1551A11D1D}"/>
                </a:ext>
              </a:extLst>
            </p:cNvPr>
            <p:cNvSpPr>
              <a:spLocks noChangeArrowheads="1"/>
            </p:cNvSpPr>
            <p:nvPr/>
          </p:nvSpPr>
          <p:spPr bwMode="auto">
            <a:xfrm>
              <a:off x="7818438" y="3098800"/>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03" name="Oval 140">
              <a:extLst>
                <a:ext uri="{FF2B5EF4-FFF2-40B4-BE49-F238E27FC236}">
                  <a16:creationId xmlns:a16="http://schemas.microsoft.com/office/drawing/2014/main" id="{B2DD5859-BAE0-42D0-FA09-23FC7B160460}"/>
                </a:ext>
              </a:extLst>
            </p:cNvPr>
            <p:cNvSpPr>
              <a:spLocks noChangeArrowheads="1"/>
            </p:cNvSpPr>
            <p:nvPr/>
          </p:nvSpPr>
          <p:spPr bwMode="auto">
            <a:xfrm>
              <a:off x="8107363" y="3098800"/>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04" name="Oval 141">
              <a:extLst>
                <a:ext uri="{FF2B5EF4-FFF2-40B4-BE49-F238E27FC236}">
                  <a16:creationId xmlns:a16="http://schemas.microsoft.com/office/drawing/2014/main" id="{C3B252BE-A8A5-743A-4383-B1AA076C17C0}"/>
                </a:ext>
              </a:extLst>
            </p:cNvPr>
            <p:cNvSpPr>
              <a:spLocks noChangeArrowheads="1"/>
            </p:cNvSpPr>
            <p:nvPr/>
          </p:nvSpPr>
          <p:spPr bwMode="auto">
            <a:xfrm>
              <a:off x="7673975" y="3098800"/>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05" name="Oval 142">
              <a:extLst>
                <a:ext uri="{FF2B5EF4-FFF2-40B4-BE49-F238E27FC236}">
                  <a16:creationId xmlns:a16="http://schemas.microsoft.com/office/drawing/2014/main" id="{F41BE2C8-0637-9646-C098-F096FBD9C0E2}"/>
                </a:ext>
              </a:extLst>
            </p:cNvPr>
            <p:cNvSpPr>
              <a:spLocks noChangeArrowheads="1"/>
            </p:cNvSpPr>
            <p:nvPr/>
          </p:nvSpPr>
          <p:spPr bwMode="auto">
            <a:xfrm>
              <a:off x="7673975" y="2954338"/>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06" name="Oval 143">
              <a:extLst>
                <a:ext uri="{FF2B5EF4-FFF2-40B4-BE49-F238E27FC236}">
                  <a16:creationId xmlns:a16="http://schemas.microsoft.com/office/drawing/2014/main" id="{A1899352-C211-784A-B7B1-A6595C48F1B9}"/>
                </a:ext>
              </a:extLst>
            </p:cNvPr>
            <p:cNvSpPr>
              <a:spLocks noChangeArrowheads="1"/>
            </p:cNvSpPr>
            <p:nvPr/>
          </p:nvSpPr>
          <p:spPr bwMode="auto">
            <a:xfrm>
              <a:off x="8178800" y="2881313"/>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07" name="Oval 144">
              <a:extLst>
                <a:ext uri="{FF2B5EF4-FFF2-40B4-BE49-F238E27FC236}">
                  <a16:creationId xmlns:a16="http://schemas.microsoft.com/office/drawing/2014/main" id="{8B97C186-D1A8-A76E-0C70-F4732F76F207}"/>
                </a:ext>
              </a:extLst>
            </p:cNvPr>
            <p:cNvSpPr>
              <a:spLocks noChangeArrowheads="1"/>
            </p:cNvSpPr>
            <p:nvPr/>
          </p:nvSpPr>
          <p:spPr bwMode="auto">
            <a:xfrm>
              <a:off x="7818438" y="2811463"/>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08" name="Oval 145">
              <a:extLst>
                <a:ext uri="{FF2B5EF4-FFF2-40B4-BE49-F238E27FC236}">
                  <a16:creationId xmlns:a16="http://schemas.microsoft.com/office/drawing/2014/main" id="{F961A5BC-61B3-FA34-8ED8-D0554CFC1D29}"/>
                </a:ext>
              </a:extLst>
            </p:cNvPr>
            <p:cNvSpPr>
              <a:spLocks noChangeArrowheads="1"/>
            </p:cNvSpPr>
            <p:nvPr/>
          </p:nvSpPr>
          <p:spPr bwMode="auto">
            <a:xfrm>
              <a:off x="7961313" y="3170238"/>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09" name="Oval 146">
              <a:extLst>
                <a:ext uri="{FF2B5EF4-FFF2-40B4-BE49-F238E27FC236}">
                  <a16:creationId xmlns:a16="http://schemas.microsoft.com/office/drawing/2014/main" id="{A124C2C6-A096-B263-7291-BCF089EBAB1E}"/>
                </a:ext>
              </a:extLst>
            </p:cNvPr>
            <p:cNvSpPr>
              <a:spLocks noChangeArrowheads="1"/>
            </p:cNvSpPr>
            <p:nvPr/>
          </p:nvSpPr>
          <p:spPr bwMode="auto">
            <a:xfrm>
              <a:off x="8034338" y="2667000"/>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10" name="Oval 147">
              <a:extLst>
                <a:ext uri="{FF2B5EF4-FFF2-40B4-BE49-F238E27FC236}">
                  <a16:creationId xmlns:a16="http://schemas.microsoft.com/office/drawing/2014/main" id="{AAB726E0-52A2-EBEC-8054-E57822E19759}"/>
                </a:ext>
              </a:extLst>
            </p:cNvPr>
            <p:cNvSpPr>
              <a:spLocks noChangeArrowheads="1"/>
            </p:cNvSpPr>
            <p:nvPr/>
          </p:nvSpPr>
          <p:spPr bwMode="auto">
            <a:xfrm>
              <a:off x="8032750" y="2882900"/>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11" name="Oval 148">
              <a:extLst>
                <a:ext uri="{FF2B5EF4-FFF2-40B4-BE49-F238E27FC236}">
                  <a16:creationId xmlns:a16="http://schemas.microsoft.com/office/drawing/2014/main" id="{442E5E68-4445-245F-54FF-958AA9BCB935}"/>
                </a:ext>
              </a:extLst>
            </p:cNvPr>
            <p:cNvSpPr>
              <a:spLocks noChangeArrowheads="1"/>
            </p:cNvSpPr>
            <p:nvPr/>
          </p:nvSpPr>
          <p:spPr bwMode="auto">
            <a:xfrm>
              <a:off x="8034338" y="3027363"/>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12" name="Oval 149">
              <a:extLst>
                <a:ext uri="{FF2B5EF4-FFF2-40B4-BE49-F238E27FC236}">
                  <a16:creationId xmlns:a16="http://schemas.microsoft.com/office/drawing/2014/main" id="{5A78B9E8-628B-E430-C83B-4FFB99FF660C}"/>
                </a:ext>
              </a:extLst>
            </p:cNvPr>
            <p:cNvSpPr>
              <a:spLocks noChangeArrowheads="1"/>
            </p:cNvSpPr>
            <p:nvPr/>
          </p:nvSpPr>
          <p:spPr bwMode="auto">
            <a:xfrm>
              <a:off x="7889875" y="3027363"/>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13" name="Oval 150">
              <a:extLst>
                <a:ext uri="{FF2B5EF4-FFF2-40B4-BE49-F238E27FC236}">
                  <a16:creationId xmlns:a16="http://schemas.microsoft.com/office/drawing/2014/main" id="{3E0B97F6-343D-1DB7-7D36-48C375F72FFC}"/>
                </a:ext>
              </a:extLst>
            </p:cNvPr>
            <p:cNvSpPr>
              <a:spLocks noChangeArrowheads="1"/>
            </p:cNvSpPr>
            <p:nvPr/>
          </p:nvSpPr>
          <p:spPr bwMode="auto">
            <a:xfrm>
              <a:off x="8178800" y="3027363"/>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14" name="Oval 151">
              <a:extLst>
                <a:ext uri="{FF2B5EF4-FFF2-40B4-BE49-F238E27FC236}">
                  <a16:creationId xmlns:a16="http://schemas.microsoft.com/office/drawing/2014/main" id="{6A6CAEA5-7181-0919-45AA-245F276C3533}"/>
                </a:ext>
              </a:extLst>
            </p:cNvPr>
            <p:cNvSpPr>
              <a:spLocks noChangeArrowheads="1"/>
            </p:cNvSpPr>
            <p:nvPr/>
          </p:nvSpPr>
          <p:spPr bwMode="auto">
            <a:xfrm>
              <a:off x="7745413" y="3027363"/>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15" name="Oval 152">
              <a:extLst>
                <a:ext uri="{FF2B5EF4-FFF2-40B4-BE49-F238E27FC236}">
                  <a16:creationId xmlns:a16="http://schemas.microsoft.com/office/drawing/2014/main" id="{9F6301ED-DE8F-5AC4-304D-A960AAA154D8}"/>
                </a:ext>
              </a:extLst>
            </p:cNvPr>
            <p:cNvSpPr>
              <a:spLocks noChangeArrowheads="1"/>
            </p:cNvSpPr>
            <p:nvPr/>
          </p:nvSpPr>
          <p:spPr bwMode="auto">
            <a:xfrm>
              <a:off x="7745413" y="2882900"/>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16" name="Oval 153">
              <a:extLst>
                <a:ext uri="{FF2B5EF4-FFF2-40B4-BE49-F238E27FC236}">
                  <a16:creationId xmlns:a16="http://schemas.microsoft.com/office/drawing/2014/main" id="{65DB804F-E460-96C8-6A4E-A5A369B51908}"/>
                </a:ext>
              </a:extLst>
            </p:cNvPr>
            <p:cNvSpPr>
              <a:spLocks noChangeArrowheads="1"/>
            </p:cNvSpPr>
            <p:nvPr/>
          </p:nvSpPr>
          <p:spPr bwMode="auto">
            <a:xfrm>
              <a:off x="8250238" y="2809875"/>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17" name="Oval 154">
              <a:extLst>
                <a:ext uri="{FF2B5EF4-FFF2-40B4-BE49-F238E27FC236}">
                  <a16:creationId xmlns:a16="http://schemas.microsoft.com/office/drawing/2014/main" id="{7CC34D65-1F63-186B-8C87-E2F9BEC07AE2}"/>
                </a:ext>
              </a:extLst>
            </p:cNvPr>
            <p:cNvSpPr>
              <a:spLocks noChangeArrowheads="1"/>
            </p:cNvSpPr>
            <p:nvPr/>
          </p:nvSpPr>
          <p:spPr bwMode="auto">
            <a:xfrm>
              <a:off x="7602538" y="2955925"/>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18" name="Oval 155">
              <a:extLst>
                <a:ext uri="{FF2B5EF4-FFF2-40B4-BE49-F238E27FC236}">
                  <a16:creationId xmlns:a16="http://schemas.microsoft.com/office/drawing/2014/main" id="{C5E00C1A-8466-ADB2-927C-B028132670CD}"/>
                </a:ext>
              </a:extLst>
            </p:cNvPr>
            <p:cNvSpPr>
              <a:spLocks noChangeArrowheads="1"/>
            </p:cNvSpPr>
            <p:nvPr/>
          </p:nvSpPr>
          <p:spPr bwMode="auto">
            <a:xfrm>
              <a:off x="7458075" y="2811463"/>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19" name="Oval 156">
              <a:extLst>
                <a:ext uri="{FF2B5EF4-FFF2-40B4-BE49-F238E27FC236}">
                  <a16:creationId xmlns:a16="http://schemas.microsoft.com/office/drawing/2014/main" id="{95D011CB-9291-233E-B11B-3F674509A92D}"/>
                </a:ext>
              </a:extLst>
            </p:cNvPr>
            <p:cNvSpPr>
              <a:spLocks noChangeArrowheads="1"/>
            </p:cNvSpPr>
            <p:nvPr/>
          </p:nvSpPr>
          <p:spPr bwMode="auto">
            <a:xfrm>
              <a:off x="7818438" y="2811463"/>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20" name="Oval 157">
              <a:extLst>
                <a:ext uri="{FF2B5EF4-FFF2-40B4-BE49-F238E27FC236}">
                  <a16:creationId xmlns:a16="http://schemas.microsoft.com/office/drawing/2014/main" id="{BCB79372-60DB-153C-D269-5DFEFD7956B2}"/>
                </a:ext>
              </a:extLst>
            </p:cNvPr>
            <p:cNvSpPr>
              <a:spLocks noChangeArrowheads="1"/>
            </p:cNvSpPr>
            <p:nvPr/>
          </p:nvSpPr>
          <p:spPr bwMode="auto">
            <a:xfrm>
              <a:off x="7816850" y="3027363"/>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21" name="Oval 158">
              <a:extLst>
                <a:ext uri="{FF2B5EF4-FFF2-40B4-BE49-F238E27FC236}">
                  <a16:creationId xmlns:a16="http://schemas.microsoft.com/office/drawing/2014/main" id="{0C948EAA-94B2-AE2E-6D16-D13597954DD3}"/>
                </a:ext>
              </a:extLst>
            </p:cNvPr>
            <p:cNvSpPr>
              <a:spLocks noChangeArrowheads="1"/>
            </p:cNvSpPr>
            <p:nvPr/>
          </p:nvSpPr>
          <p:spPr bwMode="auto">
            <a:xfrm>
              <a:off x="7818438" y="3171825"/>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22" name="Oval 159">
              <a:extLst>
                <a:ext uri="{FF2B5EF4-FFF2-40B4-BE49-F238E27FC236}">
                  <a16:creationId xmlns:a16="http://schemas.microsoft.com/office/drawing/2014/main" id="{13791703-B7D4-78B2-F51A-9A25F3A41C49}"/>
                </a:ext>
              </a:extLst>
            </p:cNvPr>
            <p:cNvSpPr>
              <a:spLocks noChangeArrowheads="1"/>
            </p:cNvSpPr>
            <p:nvPr/>
          </p:nvSpPr>
          <p:spPr bwMode="auto">
            <a:xfrm>
              <a:off x="7745413" y="3243263"/>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23" name="Oval 160">
              <a:extLst>
                <a:ext uri="{FF2B5EF4-FFF2-40B4-BE49-F238E27FC236}">
                  <a16:creationId xmlns:a16="http://schemas.microsoft.com/office/drawing/2014/main" id="{021128F9-1B7B-ACDD-7601-D9B82DDF5562}"/>
                </a:ext>
              </a:extLst>
            </p:cNvPr>
            <p:cNvSpPr>
              <a:spLocks noChangeArrowheads="1"/>
            </p:cNvSpPr>
            <p:nvPr/>
          </p:nvSpPr>
          <p:spPr bwMode="auto">
            <a:xfrm>
              <a:off x="7962900" y="3171825"/>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24" name="Oval 161">
              <a:extLst>
                <a:ext uri="{FF2B5EF4-FFF2-40B4-BE49-F238E27FC236}">
                  <a16:creationId xmlns:a16="http://schemas.microsoft.com/office/drawing/2014/main" id="{91DCA1DB-F05C-85D5-3CC6-042F2EB099E4}"/>
                </a:ext>
              </a:extLst>
            </p:cNvPr>
            <p:cNvSpPr>
              <a:spLocks noChangeArrowheads="1"/>
            </p:cNvSpPr>
            <p:nvPr/>
          </p:nvSpPr>
          <p:spPr bwMode="auto">
            <a:xfrm>
              <a:off x="7529513" y="3171825"/>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25" name="Oval 162">
              <a:extLst>
                <a:ext uri="{FF2B5EF4-FFF2-40B4-BE49-F238E27FC236}">
                  <a16:creationId xmlns:a16="http://schemas.microsoft.com/office/drawing/2014/main" id="{00C674F4-B12D-C54E-7DB0-87762042740F}"/>
                </a:ext>
              </a:extLst>
            </p:cNvPr>
            <p:cNvSpPr>
              <a:spLocks noChangeArrowheads="1"/>
            </p:cNvSpPr>
            <p:nvPr/>
          </p:nvSpPr>
          <p:spPr bwMode="auto">
            <a:xfrm>
              <a:off x="7529513" y="3027363"/>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26" name="Oval 163">
              <a:extLst>
                <a:ext uri="{FF2B5EF4-FFF2-40B4-BE49-F238E27FC236}">
                  <a16:creationId xmlns:a16="http://schemas.microsoft.com/office/drawing/2014/main" id="{F28549C6-FE31-0595-2EAF-4DD7F48B6D67}"/>
                </a:ext>
              </a:extLst>
            </p:cNvPr>
            <p:cNvSpPr>
              <a:spLocks noChangeArrowheads="1"/>
            </p:cNvSpPr>
            <p:nvPr/>
          </p:nvSpPr>
          <p:spPr bwMode="auto">
            <a:xfrm>
              <a:off x="8034338" y="2954338"/>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27" name="Oval 164">
              <a:extLst>
                <a:ext uri="{FF2B5EF4-FFF2-40B4-BE49-F238E27FC236}">
                  <a16:creationId xmlns:a16="http://schemas.microsoft.com/office/drawing/2014/main" id="{B37D5C9F-C2BD-38FE-5BE0-EDD012EEBD76}"/>
                </a:ext>
              </a:extLst>
            </p:cNvPr>
            <p:cNvSpPr>
              <a:spLocks noChangeArrowheads="1"/>
            </p:cNvSpPr>
            <p:nvPr/>
          </p:nvSpPr>
          <p:spPr bwMode="auto">
            <a:xfrm flipV="1">
              <a:off x="8178800" y="2882900"/>
              <a:ext cx="73025" cy="69850"/>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28" name="Oval 165">
              <a:extLst>
                <a:ext uri="{FF2B5EF4-FFF2-40B4-BE49-F238E27FC236}">
                  <a16:creationId xmlns:a16="http://schemas.microsoft.com/office/drawing/2014/main" id="{820CF6F8-287D-A5EF-3CEF-E50868CCD995}"/>
                </a:ext>
              </a:extLst>
            </p:cNvPr>
            <p:cNvSpPr>
              <a:spLocks noChangeArrowheads="1"/>
            </p:cNvSpPr>
            <p:nvPr/>
          </p:nvSpPr>
          <p:spPr bwMode="auto">
            <a:xfrm flipV="1">
              <a:off x="8034338" y="2738438"/>
              <a:ext cx="73025" cy="69850"/>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29" name="Oval 166">
              <a:extLst>
                <a:ext uri="{FF2B5EF4-FFF2-40B4-BE49-F238E27FC236}">
                  <a16:creationId xmlns:a16="http://schemas.microsoft.com/office/drawing/2014/main" id="{BD566A51-BF87-4490-E5C6-7A5252712A9A}"/>
                </a:ext>
              </a:extLst>
            </p:cNvPr>
            <p:cNvSpPr>
              <a:spLocks noChangeArrowheads="1"/>
            </p:cNvSpPr>
            <p:nvPr/>
          </p:nvSpPr>
          <p:spPr bwMode="auto">
            <a:xfrm flipV="1">
              <a:off x="8394700" y="2738438"/>
              <a:ext cx="73025" cy="69850"/>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30" name="Oval 167">
              <a:extLst>
                <a:ext uri="{FF2B5EF4-FFF2-40B4-BE49-F238E27FC236}">
                  <a16:creationId xmlns:a16="http://schemas.microsoft.com/office/drawing/2014/main" id="{5F117322-84AC-87F5-45DA-AD983AB9375C}"/>
                </a:ext>
              </a:extLst>
            </p:cNvPr>
            <p:cNvSpPr>
              <a:spLocks noChangeArrowheads="1"/>
            </p:cNvSpPr>
            <p:nvPr/>
          </p:nvSpPr>
          <p:spPr bwMode="auto">
            <a:xfrm flipV="1">
              <a:off x="8393113" y="2954338"/>
              <a:ext cx="73025" cy="69850"/>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31" name="Oval 168">
              <a:extLst>
                <a:ext uri="{FF2B5EF4-FFF2-40B4-BE49-F238E27FC236}">
                  <a16:creationId xmlns:a16="http://schemas.microsoft.com/office/drawing/2014/main" id="{BF961461-CBDF-823E-8626-8757EE15221C}"/>
                </a:ext>
              </a:extLst>
            </p:cNvPr>
            <p:cNvSpPr>
              <a:spLocks noChangeArrowheads="1"/>
            </p:cNvSpPr>
            <p:nvPr/>
          </p:nvSpPr>
          <p:spPr bwMode="auto">
            <a:xfrm flipV="1">
              <a:off x="8394700" y="3098800"/>
              <a:ext cx="73025" cy="69850"/>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32" name="Oval 169">
              <a:extLst>
                <a:ext uri="{FF2B5EF4-FFF2-40B4-BE49-F238E27FC236}">
                  <a16:creationId xmlns:a16="http://schemas.microsoft.com/office/drawing/2014/main" id="{EA299CD1-C119-617A-E668-8EE59DC34D2E}"/>
                </a:ext>
              </a:extLst>
            </p:cNvPr>
            <p:cNvSpPr>
              <a:spLocks noChangeArrowheads="1"/>
            </p:cNvSpPr>
            <p:nvPr/>
          </p:nvSpPr>
          <p:spPr bwMode="auto">
            <a:xfrm flipV="1">
              <a:off x="8250238" y="3098800"/>
              <a:ext cx="73025" cy="69850"/>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33" name="Oval 170">
              <a:extLst>
                <a:ext uri="{FF2B5EF4-FFF2-40B4-BE49-F238E27FC236}">
                  <a16:creationId xmlns:a16="http://schemas.microsoft.com/office/drawing/2014/main" id="{078954BD-CD73-BF50-27D3-195177516327}"/>
                </a:ext>
              </a:extLst>
            </p:cNvPr>
            <p:cNvSpPr>
              <a:spLocks noChangeArrowheads="1"/>
            </p:cNvSpPr>
            <p:nvPr/>
          </p:nvSpPr>
          <p:spPr bwMode="auto">
            <a:xfrm flipV="1">
              <a:off x="8539163" y="3098800"/>
              <a:ext cx="73025" cy="69850"/>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34" name="Oval 171">
              <a:extLst>
                <a:ext uri="{FF2B5EF4-FFF2-40B4-BE49-F238E27FC236}">
                  <a16:creationId xmlns:a16="http://schemas.microsoft.com/office/drawing/2014/main" id="{8200662F-C755-717B-1A5E-4AB80DC594CC}"/>
                </a:ext>
              </a:extLst>
            </p:cNvPr>
            <p:cNvSpPr>
              <a:spLocks noChangeArrowheads="1"/>
            </p:cNvSpPr>
            <p:nvPr/>
          </p:nvSpPr>
          <p:spPr bwMode="auto">
            <a:xfrm flipV="1">
              <a:off x="8105775" y="3098800"/>
              <a:ext cx="73025" cy="69850"/>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35" name="Oval 172">
              <a:extLst>
                <a:ext uri="{FF2B5EF4-FFF2-40B4-BE49-F238E27FC236}">
                  <a16:creationId xmlns:a16="http://schemas.microsoft.com/office/drawing/2014/main" id="{F2595389-1BBE-1DDC-1BAA-5894BE90E23D}"/>
                </a:ext>
              </a:extLst>
            </p:cNvPr>
            <p:cNvSpPr>
              <a:spLocks noChangeArrowheads="1"/>
            </p:cNvSpPr>
            <p:nvPr/>
          </p:nvSpPr>
          <p:spPr bwMode="auto">
            <a:xfrm flipV="1">
              <a:off x="8105775" y="2954338"/>
              <a:ext cx="73025" cy="69850"/>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36" name="Oval 173">
              <a:extLst>
                <a:ext uri="{FF2B5EF4-FFF2-40B4-BE49-F238E27FC236}">
                  <a16:creationId xmlns:a16="http://schemas.microsoft.com/office/drawing/2014/main" id="{AADDBA70-3652-44BC-4CBE-8129DDBEB751}"/>
                </a:ext>
              </a:extLst>
            </p:cNvPr>
            <p:cNvSpPr>
              <a:spLocks noChangeArrowheads="1"/>
            </p:cNvSpPr>
            <p:nvPr/>
          </p:nvSpPr>
          <p:spPr bwMode="auto">
            <a:xfrm flipV="1">
              <a:off x="8610600" y="2881313"/>
              <a:ext cx="73025" cy="69850"/>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37" name="Oval 174">
              <a:extLst>
                <a:ext uri="{FF2B5EF4-FFF2-40B4-BE49-F238E27FC236}">
                  <a16:creationId xmlns:a16="http://schemas.microsoft.com/office/drawing/2014/main" id="{B24756D5-C19D-08F6-4586-1D4F86CF8AEF}"/>
                </a:ext>
              </a:extLst>
            </p:cNvPr>
            <p:cNvSpPr>
              <a:spLocks noChangeArrowheads="1"/>
            </p:cNvSpPr>
            <p:nvPr/>
          </p:nvSpPr>
          <p:spPr bwMode="auto">
            <a:xfrm flipV="1">
              <a:off x="8250238" y="2811463"/>
              <a:ext cx="73025" cy="69850"/>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38" name="Oval 175">
              <a:extLst>
                <a:ext uri="{FF2B5EF4-FFF2-40B4-BE49-F238E27FC236}">
                  <a16:creationId xmlns:a16="http://schemas.microsoft.com/office/drawing/2014/main" id="{403A3571-575B-B6E8-39C0-AC62312835C8}"/>
                </a:ext>
              </a:extLst>
            </p:cNvPr>
            <p:cNvSpPr>
              <a:spLocks noChangeArrowheads="1"/>
            </p:cNvSpPr>
            <p:nvPr/>
          </p:nvSpPr>
          <p:spPr bwMode="auto">
            <a:xfrm flipV="1">
              <a:off x="8464550" y="2882900"/>
              <a:ext cx="73025" cy="69850"/>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39" name="Oval 176">
              <a:extLst>
                <a:ext uri="{FF2B5EF4-FFF2-40B4-BE49-F238E27FC236}">
                  <a16:creationId xmlns:a16="http://schemas.microsoft.com/office/drawing/2014/main" id="{82490EE0-EFFA-6168-4509-80BDAF8B0D42}"/>
                </a:ext>
              </a:extLst>
            </p:cNvPr>
            <p:cNvSpPr>
              <a:spLocks noChangeArrowheads="1"/>
            </p:cNvSpPr>
            <p:nvPr/>
          </p:nvSpPr>
          <p:spPr bwMode="auto">
            <a:xfrm flipV="1">
              <a:off x="8466138" y="3027363"/>
              <a:ext cx="73025" cy="69850"/>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40" name="Oval 177">
              <a:extLst>
                <a:ext uri="{FF2B5EF4-FFF2-40B4-BE49-F238E27FC236}">
                  <a16:creationId xmlns:a16="http://schemas.microsoft.com/office/drawing/2014/main" id="{EC8D8FA5-21FB-C8CF-053D-DC5CAD95A91A}"/>
                </a:ext>
              </a:extLst>
            </p:cNvPr>
            <p:cNvSpPr>
              <a:spLocks noChangeArrowheads="1"/>
            </p:cNvSpPr>
            <p:nvPr/>
          </p:nvSpPr>
          <p:spPr bwMode="auto">
            <a:xfrm flipV="1">
              <a:off x="8321675" y="3027363"/>
              <a:ext cx="73025" cy="69850"/>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41" name="Oval 178">
              <a:extLst>
                <a:ext uri="{FF2B5EF4-FFF2-40B4-BE49-F238E27FC236}">
                  <a16:creationId xmlns:a16="http://schemas.microsoft.com/office/drawing/2014/main" id="{6D8C6AAC-13D6-6C93-90A7-F3BD1861FEB1}"/>
                </a:ext>
              </a:extLst>
            </p:cNvPr>
            <p:cNvSpPr>
              <a:spLocks noChangeArrowheads="1"/>
            </p:cNvSpPr>
            <p:nvPr/>
          </p:nvSpPr>
          <p:spPr bwMode="auto">
            <a:xfrm flipV="1">
              <a:off x="8610600" y="3027363"/>
              <a:ext cx="73025" cy="69850"/>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42" name="Oval 179">
              <a:extLst>
                <a:ext uri="{FF2B5EF4-FFF2-40B4-BE49-F238E27FC236}">
                  <a16:creationId xmlns:a16="http://schemas.microsoft.com/office/drawing/2014/main" id="{DD70C478-6CE7-3FC2-EB80-0BB0BAA42701}"/>
                </a:ext>
              </a:extLst>
            </p:cNvPr>
            <p:cNvSpPr>
              <a:spLocks noChangeArrowheads="1"/>
            </p:cNvSpPr>
            <p:nvPr/>
          </p:nvSpPr>
          <p:spPr bwMode="auto">
            <a:xfrm flipV="1">
              <a:off x="8177213" y="3027363"/>
              <a:ext cx="73025" cy="69850"/>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43" name="Oval 180">
              <a:extLst>
                <a:ext uri="{FF2B5EF4-FFF2-40B4-BE49-F238E27FC236}">
                  <a16:creationId xmlns:a16="http://schemas.microsoft.com/office/drawing/2014/main" id="{F8AADABB-90B5-B68E-4C28-6D22C1A091E8}"/>
                </a:ext>
              </a:extLst>
            </p:cNvPr>
            <p:cNvSpPr>
              <a:spLocks noChangeArrowheads="1"/>
            </p:cNvSpPr>
            <p:nvPr/>
          </p:nvSpPr>
          <p:spPr bwMode="auto">
            <a:xfrm flipV="1">
              <a:off x="8177213" y="2882900"/>
              <a:ext cx="73025" cy="69850"/>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44" name="Oval 181">
              <a:extLst>
                <a:ext uri="{FF2B5EF4-FFF2-40B4-BE49-F238E27FC236}">
                  <a16:creationId xmlns:a16="http://schemas.microsoft.com/office/drawing/2014/main" id="{1917A01E-352D-4DA8-E6B2-E870A107848D}"/>
                </a:ext>
              </a:extLst>
            </p:cNvPr>
            <p:cNvSpPr>
              <a:spLocks noChangeArrowheads="1"/>
            </p:cNvSpPr>
            <p:nvPr/>
          </p:nvSpPr>
          <p:spPr bwMode="auto">
            <a:xfrm flipV="1">
              <a:off x="8032750" y="2954338"/>
              <a:ext cx="73025" cy="69850"/>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45" name="Oval 182">
              <a:extLst>
                <a:ext uri="{FF2B5EF4-FFF2-40B4-BE49-F238E27FC236}">
                  <a16:creationId xmlns:a16="http://schemas.microsoft.com/office/drawing/2014/main" id="{ADCCA4E1-6ACF-E6E0-DF5E-F632097A6D9D}"/>
                </a:ext>
              </a:extLst>
            </p:cNvPr>
            <p:cNvSpPr>
              <a:spLocks noChangeArrowheads="1"/>
            </p:cNvSpPr>
            <p:nvPr/>
          </p:nvSpPr>
          <p:spPr bwMode="auto">
            <a:xfrm flipV="1">
              <a:off x="7889875" y="2811463"/>
              <a:ext cx="73025" cy="69850"/>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46" name="Oval 183">
              <a:extLst>
                <a:ext uri="{FF2B5EF4-FFF2-40B4-BE49-F238E27FC236}">
                  <a16:creationId xmlns:a16="http://schemas.microsoft.com/office/drawing/2014/main" id="{11A87CA7-A4C9-725A-E35F-C2DC78D80A2F}"/>
                </a:ext>
              </a:extLst>
            </p:cNvPr>
            <p:cNvSpPr>
              <a:spLocks noChangeArrowheads="1"/>
            </p:cNvSpPr>
            <p:nvPr/>
          </p:nvSpPr>
          <p:spPr bwMode="auto">
            <a:xfrm flipV="1">
              <a:off x="8250238" y="2811463"/>
              <a:ext cx="73025" cy="69850"/>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47" name="Oval 184">
              <a:extLst>
                <a:ext uri="{FF2B5EF4-FFF2-40B4-BE49-F238E27FC236}">
                  <a16:creationId xmlns:a16="http://schemas.microsoft.com/office/drawing/2014/main" id="{29C058AB-26B3-6C88-4179-4F43ED2274BA}"/>
                </a:ext>
              </a:extLst>
            </p:cNvPr>
            <p:cNvSpPr>
              <a:spLocks noChangeArrowheads="1"/>
            </p:cNvSpPr>
            <p:nvPr/>
          </p:nvSpPr>
          <p:spPr bwMode="auto">
            <a:xfrm flipV="1">
              <a:off x="8248650" y="3027363"/>
              <a:ext cx="73025" cy="69850"/>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48" name="Oval 185">
              <a:extLst>
                <a:ext uri="{FF2B5EF4-FFF2-40B4-BE49-F238E27FC236}">
                  <a16:creationId xmlns:a16="http://schemas.microsoft.com/office/drawing/2014/main" id="{E529E063-FACB-D397-0029-614E9A051A56}"/>
                </a:ext>
              </a:extLst>
            </p:cNvPr>
            <p:cNvSpPr>
              <a:spLocks noChangeArrowheads="1"/>
            </p:cNvSpPr>
            <p:nvPr/>
          </p:nvSpPr>
          <p:spPr bwMode="auto">
            <a:xfrm flipV="1">
              <a:off x="8250238" y="3171825"/>
              <a:ext cx="73025" cy="69850"/>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49" name="Oval 186">
              <a:extLst>
                <a:ext uri="{FF2B5EF4-FFF2-40B4-BE49-F238E27FC236}">
                  <a16:creationId xmlns:a16="http://schemas.microsoft.com/office/drawing/2014/main" id="{3DB995EF-E44D-7633-2380-94CEB8DD1838}"/>
                </a:ext>
              </a:extLst>
            </p:cNvPr>
            <p:cNvSpPr>
              <a:spLocks noChangeArrowheads="1"/>
            </p:cNvSpPr>
            <p:nvPr/>
          </p:nvSpPr>
          <p:spPr bwMode="auto">
            <a:xfrm flipV="1">
              <a:off x="8104188" y="3243263"/>
              <a:ext cx="73025" cy="69850"/>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50" name="Oval 187">
              <a:extLst>
                <a:ext uri="{FF2B5EF4-FFF2-40B4-BE49-F238E27FC236}">
                  <a16:creationId xmlns:a16="http://schemas.microsoft.com/office/drawing/2014/main" id="{A95F9D80-B585-488E-A6CF-1F326E2F79AC}"/>
                </a:ext>
              </a:extLst>
            </p:cNvPr>
            <p:cNvSpPr>
              <a:spLocks noChangeArrowheads="1"/>
            </p:cNvSpPr>
            <p:nvPr/>
          </p:nvSpPr>
          <p:spPr bwMode="auto">
            <a:xfrm flipV="1">
              <a:off x="8394700" y="3171825"/>
              <a:ext cx="73025" cy="69850"/>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51" name="Oval 188">
              <a:extLst>
                <a:ext uri="{FF2B5EF4-FFF2-40B4-BE49-F238E27FC236}">
                  <a16:creationId xmlns:a16="http://schemas.microsoft.com/office/drawing/2014/main" id="{A79C6DED-3A4A-CB7A-1C7A-B3A2E193C3FA}"/>
                </a:ext>
              </a:extLst>
            </p:cNvPr>
            <p:cNvSpPr>
              <a:spLocks noChangeArrowheads="1"/>
            </p:cNvSpPr>
            <p:nvPr/>
          </p:nvSpPr>
          <p:spPr bwMode="auto">
            <a:xfrm flipV="1">
              <a:off x="7961313" y="3243263"/>
              <a:ext cx="73025" cy="69850"/>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52" name="Oval 189">
              <a:extLst>
                <a:ext uri="{FF2B5EF4-FFF2-40B4-BE49-F238E27FC236}">
                  <a16:creationId xmlns:a16="http://schemas.microsoft.com/office/drawing/2014/main" id="{85EEBD8C-8F92-3A0B-3E4E-76AEEDF28839}"/>
                </a:ext>
              </a:extLst>
            </p:cNvPr>
            <p:cNvSpPr>
              <a:spLocks noChangeArrowheads="1"/>
            </p:cNvSpPr>
            <p:nvPr/>
          </p:nvSpPr>
          <p:spPr bwMode="auto">
            <a:xfrm flipV="1">
              <a:off x="7961313" y="3027363"/>
              <a:ext cx="73025" cy="69850"/>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sp>
          <p:nvSpPr>
            <p:cNvPr id="253" name="Oval 190">
              <a:extLst>
                <a:ext uri="{FF2B5EF4-FFF2-40B4-BE49-F238E27FC236}">
                  <a16:creationId xmlns:a16="http://schemas.microsoft.com/office/drawing/2014/main" id="{179D593A-9041-8274-8E94-A4BD8E8230C1}"/>
                </a:ext>
              </a:extLst>
            </p:cNvPr>
            <p:cNvSpPr>
              <a:spLocks noChangeArrowheads="1"/>
            </p:cNvSpPr>
            <p:nvPr/>
          </p:nvSpPr>
          <p:spPr bwMode="auto">
            <a:xfrm flipV="1">
              <a:off x="8466138" y="2952750"/>
              <a:ext cx="73025" cy="71438"/>
            </a:xfrm>
            <a:prstGeom prst="ellipse">
              <a:avLst/>
            </a:prstGeom>
            <a:solidFill>
              <a:srgbClr val="0070C0"/>
            </a:solidFill>
            <a:ln w="9525">
              <a:solidFill>
                <a:schemeClr val="accent1"/>
              </a:solidFill>
              <a:round/>
              <a:headEnd/>
              <a:tailEnd/>
            </a:ln>
          </p:spPr>
          <p:txBody>
            <a:bodyPr wrap="none" anchor="ctr"/>
            <a:lstStyle>
              <a:lvl1pPr eaLnBrk="0" hangingPunct="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ja-JP" altLang="en-US">
                <a:latin typeface="Arial" panose="020B0604020202020204" pitchFamily="34" charset="0"/>
                <a:cs typeface="Arial" panose="020B0604020202020204" pitchFamily="34" charset="0"/>
              </a:endParaRPr>
            </a:p>
          </p:txBody>
        </p:sp>
      </p:grpSp>
      <p:pic>
        <p:nvPicPr>
          <p:cNvPr id="254" name="Picture 95">
            <a:extLst>
              <a:ext uri="{FF2B5EF4-FFF2-40B4-BE49-F238E27FC236}">
                <a16:creationId xmlns:a16="http://schemas.microsoft.com/office/drawing/2014/main" id="{1871BE89-7C9C-1776-60BC-E5C039291AFA}"/>
              </a:ext>
            </a:extLst>
          </p:cNvPr>
          <p:cNvPicPr>
            <a:picLocks noChangeAspect="1"/>
          </p:cNvPicPr>
          <p:nvPr/>
        </p:nvPicPr>
        <p:blipFill>
          <a:blip r:embed="rId3" cstate="print">
            <a:duotone>
              <a:prstClr val="black"/>
              <a:srgbClr val="ED7D31">
                <a:tint val="45000"/>
                <a:satMod val="400000"/>
              </a:srgbClr>
            </a:duotone>
            <a:extLst>
              <a:ext uri="{28A0092B-C50C-407E-A947-70E740481C1C}">
                <a14:useLocalDpi xmlns:a14="http://schemas.microsoft.com/office/drawing/2010/main" val="0"/>
              </a:ext>
            </a:extLst>
          </a:blip>
          <a:stretch>
            <a:fillRect/>
          </a:stretch>
        </p:blipFill>
        <p:spPr>
          <a:xfrm rot="16200000">
            <a:off x="4166683" y="3696502"/>
            <a:ext cx="567093" cy="592907"/>
          </a:xfrm>
          <a:prstGeom prst="rect">
            <a:avLst/>
          </a:prstGeom>
        </p:spPr>
      </p:pic>
      <p:pic>
        <p:nvPicPr>
          <p:cNvPr id="255" name="Picture 95">
            <a:extLst>
              <a:ext uri="{FF2B5EF4-FFF2-40B4-BE49-F238E27FC236}">
                <a16:creationId xmlns:a16="http://schemas.microsoft.com/office/drawing/2014/main" id="{36DC3844-B620-D51C-B6D9-72CDF7780004}"/>
              </a:ext>
            </a:extLst>
          </p:cNvPr>
          <p:cNvPicPr>
            <a:picLocks noChangeAspect="1"/>
          </p:cNvPicPr>
          <p:nvPr/>
        </p:nvPicPr>
        <p:blipFill>
          <a:blip r:embed="rId3" cstate="print">
            <a:duotone>
              <a:prstClr val="black"/>
              <a:srgbClr val="ED7D31">
                <a:tint val="45000"/>
                <a:satMod val="400000"/>
              </a:srgbClr>
            </a:duotone>
            <a:extLst>
              <a:ext uri="{28A0092B-C50C-407E-A947-70E740481C1C}">
                <a14:useLocalDpi xmlns:a14="http://schemas.microsoft.com/office/drawing/2010/main" val="0"/>
              </a:ext>
            </a:extLst>
          </a:blip>
          <a:stretch>
            <a:fillRect/>
          </a:stretch>
        </p:blipFill>
        <p:spPr>
          <a:xfrm rot="14271453">
            <a:off x="7972061" y="2436111"/>
            <a:ext cx="678156" cy="1833737"/>
          </a:xfrm>
          <a:prstGeom prst="rect">
            <a:avLst/>
          </a:prstGeom>
        </p:spPr>
      </p:pic>
      <p:pic>
        <p:nvPicPr>
          <p:cNvPr id="256" name="Picture 95">
            <a:extLst>
              <a:ext uri="{FF2B5EF4-FFF2-40B4-BE49-F238E27FC236}">
                <a16:creationId xmlns:a16="http://schemas.microsoft.com/office/drawing/2014/main" id="{F2A96151-9D12-E6FB-A3DD-976E0C20B7DC}"/>
              </a:ext>
            </a:extLst>
          </p:cNvPr>
          <p:cNvPicPr>
            <a:picLocks noChangeAspect="1"/>
          </p:cNvPicPr>
          <p:nvPr/>
        </p:nvPicPr>
        <p:blipFill>
          <a:blip r:embed="rId3" cstate="print">
            <a:duotone>
              <a:prstClr val="black"/>
              <a:srgbClr val="ED7D31">
                <a:tint val="45000"/>
                <a:satMod val="400000"/>
              </a:srgbClr>
            </a:duotone>
            <a:extLst>
              <a:ext uri="{28A0092B-C50C-407E-A947-70E740481C1C}">
                <a14:useLocalDpi xmlns:a14="http://schemas.microsoft.com/office/drawing/2010/main" val="0"/>
              </a:ext>
            </a:extLst>
          </a:blip>
          <a:stretch>
            <a:fillRect/>
          </a:stretch>
        </p:blipFill>
        <p:spPr>
          <a:xfrm rot="18112923">
            <a:off x="8075380" y="3816418"/>
            <a:ext cx="678156" cy="1833737"/>
          </a:xfrm>
          <a:prstGeom prst="rect">
            <a:avLst/>
          </a:prstGeom>
        </p:spPr>
      </p:pic>
      <p:sp>
        <p:nvSpPr>
          <p:cNvPr id="257" name="Line 4">
            <a:extLst>
              <a:ext uri="{FF2B5EF4-FFF2-40B4-BE49-F238E27FC236}">
                <a16:creationId xmlns:a16="http://schemas.microsoft.com/office/drawing/2014/main" id="{70FD283A-23B6-2F1F-5292-4856798AC3C2}"/>
              </a:ext>
            </a:extLst>
          </p:cNvPr>
          <p:cNvSpPr>
            <a:spLocks noChangeShapeType="1"/>
          </p:cNvSpPr>
          <p:nvPr/>
        </p:nvSpPr>
        <p:spPr bwMode="auto">
          <a:xfrm flipV="1">
            <a:off x="2493543" y="4276501"/>
            <a:ext cx="592906" cy="438767"/>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JP">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8750117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1B95A-B146-BB4B-A031-70E3C574852D}"/>
              </a:ext>
            </a:extLst>
          </p:cNvPr>
          <p:cNvSpPr txBox="1"/>
          <p:nvPr/>
        </p:nvSpPr>
        <p:spPr>
          <a:xfrm>
            <a:off x="63500" y="610418"/>
            <a:ext cx="12065000" cy="5563831"/>
          </a:xfrm>
          <a:prstGeom prst="rect">
            <a:avLst/>
          </a:prstGeom>
          <a:noFill/>
        </p:spPr>
        <p:txBody>
          <a:bodyPr wrap="square" rtlCol="0">
            <a:spAutoFit/>
          </a:bodyPr>
          <a:lstStyle/>
          <a:p>
            <a:pPr marL="342900" indent="-342900">
              <a:lnSpc>
                <a:spcPct val="150000"/>
              </a:lnSpc>
              <a:buFont typeface="Wingdings" pitchFamily="2" charset="2"/>
              <a:buChar char="§"/>
            </a:pPr>
            <a:r>
              <a:rPr lang="en-US" sz="2400" b="1" dirty="0">
                <a:latin typeface="Arial" panose="020B0604020202020204" pitchFamily="34" charset="0"/>
                <a:cs typeface="Arial" panose="020B0604020202020204" pitchFamily="34" charset="0"/>
              </a:rPr>
              <a:t>Liberation </a:t>
            </a:r>
            <a:r>
              <a:rPr lang="en-US" sz="2400" dirty="0">
                <a:latin typeface="Arial" panose="020B0604020202020204" pitchFamily="34" charset="0"/>
                <a:cs typeface="Arial" panose="020B0604020202020204" pitchFamily="34" charset="0"/>
              </a:rPr>
              <a:t>of valuable mineral from the gangue minerals is achieved by size reduction of mined ore (breaking down ore particles-comminution).</a:t>
            </a:r>
          </a:p>
          <a:p>
            <a:pPr marL="342900" indent="-342900">
              <a:lnSpc>
                <a:spcPct val="150000"/>
              </a:lnSpc>
              <a:buFont typeface="Wingdings" pitchFamily="2" charset="2"/>
              <a:buChar char="§"/>
            </a:pPr>
            <a:r>
              <a:rPr lang="en-US" sz="2400" dirty="0">
                <a:latin typeface="Arial" panose="020B0604020202020204" pitchFamily="34" charset="0"/>
                <a:cs typeface="Arial" panose="020B0604020202020204" pitchFamily="34" charset="0"/>
              </a:rPr>
              <a:t>The degree of size-reduction required is different for a given mined ore. </a:t>
            </a:r>
          </a:p>
          <a:p>
            <a:pPr marL="342900" indent="-342900">
              <a:lnSpc>
                <a:spcPct val="150000"/>
              </a:lnSpc>
              <a:buFont typeface="Wingdings" pitchFamily="2" charset="2"/>
              <a:buChar char="§"/>
            </a:pPr>
            <a:r>
              <a:rPr lang="en-US" sz="2400" dirty="0">
                <a:latin typeface="Arial" panose="020B0604020202020204" pitchFamily="34" charset="0"/>
                <a:cs typeface="Arial" panose="020B0604020202020204" pitchFamily="34" charset="0"/>
              </a:rPr>
              <a:t>It is determined mainly by the characteristics of the ore (interlocking, dissemination) and by economic considerations (comparing the cost of further size-reduction to the additional recovery that can be achieved).</a:t>
            </a:r>
          </a:p>
          <a:p>
            <a:pPr marL="342900" indent="-342900">
              <a:lnSpc>
                <a:spcPct val="150000"/>
              </a:lnSpc>
              <a:buFont typeface="Wingdings" pitchFamily="2" charset="2"/>
              <a:buChar char="§"/>
            </a:pPr>
            <a:r>
              <a:rPr lang="en-US" sz="2400" dirty="0">
                <a:latin typeface="Arial" panose="020B0604020202020204" pitchFamily="34" charset="0"/>
                <a:cs typeface="Arial" panose="020B0604020202020204" pitchFamily="34" charset="0"/>
              </a:rPr>
              <a:t>As stated earlier, </a:t>
            </a:r>
            <a:r>
              <a:rPr lang="en-GB" sz="2400" dirty="0">
                <a:latin typeface="Arial" panose="020B0604020202020204" pitchFamily="34" charset="0"/>
                <a:cs typeface="Arial" panose="020B0604020202020204" pitchFamily="34" charset="0"/>
              </a:rPr>
              <a:t>t</a:t>
            </a:r>
            <a:r>
              <a:rPr lang="en-GB" sz="2400" dirty="0"/>
              <a:t>he objective of mineral processing, regardless of the methods used, is always the same, i.e., </a:t>
            </a:r>
            <a:r>
              <a:rPr lang="en-GB" sz="2400" b="1" dirty="0">
                <a:solidFill>
                  <a:srgbClr val="7030A0"/>
                </a:solidFill>
                <a:latin typeface="Arial" panose="020B0604020202020204" pitchFamily="34" charset="0"/>
                <a:cs typeface="Arial" panose="020B0604020202020204" pitchFamily="34" charset="0"/>
              </a:rPr>
              <a:t>to separate the minerals into two or more products with the values in the concentrates, the gangue in the tailings, and the “locked” particles in the </a:t>
            </a:r>
            <a:r>
              <a:rPr lang="en-GB" sz="2400" b="1" dirty="0" err="1">
                <a:solidFill>
                  <a:srgbClr val="7030A0"/>
                </a:solidFill>
                <a:latin typeface="Arial" panose="020B0604020202020204" pitchFamily="34" charset="0"/>
                <a:cs typeface="Arial" panose="020B0604020202020204" pitchFamily="34" charset="0"/>
              </a:rPr>
              <a:t>middlings</a:t>
            </a:r>
            <a:r>
              <a:rPr lang="en-GB" sz="2400" b="1"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3" name="TextBox 92">
            <a:extLst>
              <a:ext uri="{FF2B5EF4-FFF2-40B4-BE49-F238E27FC236}">
                <a16:creationId xmlns:a16="http://schemas.microsoft.com/office/drawing/2014/main" id="{6728CAC5-8D72-6441-8ECB-DD14D8D5F2DF}"/>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2.2. Liberation (cont.)</a:t>
            </a:r>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11</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Tree>
    <p:extLst>
      <p:ext uri="{BB962C8B-B14F-4D97-AF65-F5344CB8AC3E}">
        <p14:creationId xmlns:p14="http://schemas.microsoft.com/office/powerpoint/2010/main" val="307104922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12</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
        <p:nvSpPr>
          <p:cNvPr id="2" name="AutoShape 3">
            <a:extLst>
              <a:ext uri="{FF2B5EF4-FFF2-40B4-BE49-F238E27FC236}">
                <a16:creationId xmlns:a16="http://schemas.microsoft.com/office/drawing/2014/main" id="{C905FD35-E3E8-1391-2B7A-AF8812728C9A}"/>
              </a:ext>
            </a:extLst>
          </p:cNvPr>
          <p:cNvSpPr>
            <a:spLocks noChangeArrowheads="1"/>
          </p:cNvSpPr>
          <p:nvPr/>
        </p:nvSpPr>
        <p:spPr bwMode="auto">
          <a:xfrm>
            <a:off x="5292973" y="2442745"/>
            <a:ext cx="431800" cy="360363"/>
          </a:xfrm>
          <a:prstGeom prst="octagon">
            <a:avLst>
              <a:gd name="adj" fmla="val 29287"/>
            </a:avLst>
          </a:prstGeom>
          <a:solidFill>
            <a:srgbClr val="FF9933"/>
          </a:solidFill>
          <a:ln w="19050">
            <a:solidFill>
              <a:schemeClr val="tx1"/>
            </a:solidFill>
            <a:miter lim="800000"/>
            <a:headEnd/>
            <a:tailEnd/>
          </a:ln>
          <a:effectLst/>
        </p:spPr>
        <p:txBody>
          <a:bodyPr wrap="none" anchor="ctr"/>
          <a:lstStyle/>
          <a:p>
            <a:endParaRPr lang="ja-JP" altLang="en-US" sz="2400">
              <a:latin typeface="Arial" panose="020B0604020202020204" pitchFamily="34" charset="0"/>
              <a:cs typeface="Arial" panose="020B0604020202020204" pitchFamily="34" charset="0"/>
            </a:endParaRPr>
          </a:p>
        </p:txBody>
      </p:sp>
      <p:sp>
        <p:nvSpPr>
          <p:cNvPr id="4" name="AutoShape 4">
            <a:extLst>
              <a:ext uri="{FF2B5EF4-FFF2-40B4-BE49-F238E27FC236}">
                <a16:creationId xmlns:a16="http://schemas.microsoft.com/office/drawing/2014/main" id="{1E8E17ED-D1FB-63B6-89DF-652D9DD62779}"/>
              </a:ext>
            </a:extLst>
          </p:cNvPr>
          <p:cNvSpPr>
            <a:spLocks noChangeArrowheads="1"/>
          </p:cNvSpPr>
          <p:nvPr/>
        </p:nvSpPr>
        <p:spPr bwMode="auto">
          <a:xfrm>
            <a:off x="5869235" y="2442745"/>
            <a:ext cx="431800" cy="360363"/>
          </a:xfrm>
          <a:prstGeom prst="octagon">
            <a:avLst>
              <a:gd name="adj" fmla="val 29287"/>
            </a:avLst>
          </a:prstGeom>
          <a:solidFill>
            <a:srgbClr val="FF9933"/>
          </a:solidFill>
          <a:ln w="19050">
            <a:solidFill>
              <a:schemeClr val="tx1"/>
            </a:solidFill>
            <a:miter lim="800000"/>
            <a:headEnd/>
            <a:tailEnd/>
          </a:ln>
          <a:effectLst/>
        </p:spPr>
        <p:txBody>
          <a:bodyPr wrap="none" anchor="ctr"/>
          <a:lstStyle/>
          <a:p>
            <a:endParaRPr lang="ja-JP" altLang="en-US" sz="2400">
              <a:latin typeface="Arial" panose="020B0604020202020204" pitchFamily="34" charset="0"/>
              <a:cs typeface="Arial" panose="020B0604020202020204" pitchFamily="34" charset="0"/>
            </a:endParaRPr>
          </a:p>
        </p:txBody>
      </p:sp>
      <p:sp>
        <p:nvSpPr>
          <p:cNvPr id="5" name="AutoShape 5">
            <a:extLst>
              <a:ext uri="{FF2B5EF4-FFF2-40B4-BE49-F238E27FC236}">
                <a16:creationId xmlns:a16="http://schemas.microsoft.com/office/drawing/2014/main" id="{97DFFF09-C4EB-45B1-D0A0-AECE506172A6}"/>
              </a:ext>
            </a:extLst>
          </p:cNvPr>
          <p:cNvSpPr>
            <a:spLocks noChangeArrowheads="1"/>
          </p:cNvSpPr>
          <p:nvPr/>
        </p:nvSpPr>
        <p:spPr bwMode="auto">
          <a:xfrm>
            <a:off x="6372473" y="2442745"/>
            <a:ext cx="431800" cy="360363"/>
          </a:xfrm>
          <a:prstGeom prst="octagon">
            <a:avLst>
              <a:gd name="adj" fmla="val 29287"/>
            </a:avLst>
          </a:prstGeom>
          <a:solidFill>
            <a:srgbClr val="FF9933"/>
          </a:solidFill>
          <a:ln w="19050">
            <a:solidFill>
              <a:schemeClr val="tx1"/>
            </a:solidFill>
            <a:miter lim="800000"/>
            <a:headEnd/>
            <a:tailEnd/>
          </a:ln>
          <a:effectLst/>
        </p:spPr>
        <p:txBody>
          <a:bodyPr wrap="none" anchor="ctr"/>
          <a:lstStyle/>
          <a:p>
            <a:endParaRPr lang="ja-JP" altLang="en-US" sz="2400">
              <a:latin typeface="Arial" panose="020B0604020202020204" pitchFamily="34" charset="0"/>
              <a:cs typeface="Arial" panose="020B0604020202020204" pitchFamily="34" charset="0"/>
            </a:endParaRPr>
          </a:p>
        </p:txBody>
      </p:sp>
      <p:sp>
        <p:nvSpPr>
          <p:cNvPr id="6" name="AutoShape 6">
            <a:extLst>
              <a:ext uri="{FF2B5EF4-FFF2-40B4-BE49-F238E27FC236}">
                <a16:creationId xmlns:a16="http://schemas.microsoft.com/office/drawing/2014/main" id="{16E3F9EB-B072-5083-6078-FF4F0DB4F9E9}"/>
              </a:ext>
            </a:extLst>
          </p:cNvPr>
          <p:cNvSpPr>
            <a:spLocks noChangeArrowheads="1"/>
          </p:cNvSpPr>
          <p:nvPr/>
        </p:nvSpPr>
        <p:spPr bwMode="auto">
          <a:xfrm>
            <a:off x="5335835" y="3623845"/>
            <a:ext cx="431800" cy="360363"/>
          </a:xfrm>
          <a:prstGeom prst="octagon">
            <a:avLst>
              <a:gd name="adj" fmla="val 29287"/>
            </a:avLst>
          </a:prstGeom>
          <a:solidFill>
            <a:schemeClr val="tx1"/>
          </a:solidFill>
          <a:ln w="19050">
            <a:solidFill>
              <a:schemeClr val="tx1"/>
            </a:solidFill>
            <a:miter lim="800000"/>
            <a:headEnd/>
            <a:tailEnd/>
          </a:ln>
          <a:effectLst/>
        </p:spPr>
        <p:txBody>
          <a:bodyPr wrap="none" anchor="ctr"/>
          <a:lstStyle/>
          <a:p>
            <a:endParaRPr lang="ja-JP" altLang="en-US" sz="2400">
              <a:latin typeface="Arial" panose="020B0604020202020204" pitchFamily="34" charset="0"/>
              <a:cs typeface="Arial" panose="020B0604020202020204" pitchFamily="34" charset="0"/>
            </a:endParaRPr>
          </a:p>
        </p:txBody>
      </p:sp>
      <p:sp>
        <p:nvSpPr>
          <p:cNvPr id="7" name="AutoShape 7">
            <a:extLst>
              <a:ext uri="{FF2B5EF4-FFF2-40B4-BE49-F238E27FC236}">
                <a16:creationId xmlns:a16="http://schemas.microsoft.com/office/drawing/2014/main" id="{CA047649-7F79-B6AE-8A5C-5DD929B05661}"/>
              </a:ext>
            </a:extLst>
          </p:cNvPr>
          <p:cNvSpPr>
            <a:spLocks noChangeArrowheads="1"/>
          </p:cNvSpPr>
          <p:nvPr/>
        </p:nvSpPr>
        <p:spPr bwMode="auto">
          <a:xfrm>
            <a:off x="5839073" y="3623845"/>
            <a:ext cx="431800" cy="360363"/>
          </a:xfrm>
          <a:prstGeom prst="octagon">
            <a:avLst>
              <a:gd name="adj" fmla="val 29287"/>
            </a:avLst>
          </a:prstGeom>
          <a:solidFill>
            <a:schemeClr val="tx1"/>
          </a:solidFill>
          <a:ln w="19050">
            <a:solidFill>
              <a:schemeClr val="tx1"/>
            </a:solidFill>
            <a:miter lim="800000"/>
            <a:headEnd/>
            <a:tailEnd/>
          </a:ln>
          <a:effectLst/>
        </p:spPr>
        <p:txBody>
          <a:bodyPr wrap="none" anchor="ctr"/>
          <a:lstStyle/>
          <a:p>
            <a:endParaRPr lang="ja-JP" altLang="en-US" sz="2400">
              <a:latin typeface="Arial" panose="020B0604020202020204" pitchFamily="34" charset="0"/>
              <a:cs typeface="Arial" panose="020B0604020202020204" pitchFamily="34" charset="0"/>
            </a:endParaRPr>
          </a:p>
        </p:txBody>
      </p:sp>
      <p:sp>
        <p:nvSpPr>
          <p:cNvPr id="9" name="AutoShape 8">
            <a:extLst>
              <a:ext uri="{FF2B5EF4-FFF2-40B4-BE49-F238E27FC236}">
                <a16:creationId xmlns:a16="http://schemas.microsoft.com/office/drawing/2014/main" id="{617EDE4A-AFBD-BC60-DA06-128FCC88A4AF}"/>
              </a:ext>
            </a:extLst>
          </p:cNvPr>
          <p:cNvSpPr>
            <a:spLocks noChangeArrowheads="1"/>
          </p:cNvSpPr>
          <p:nvPr/>
        </p:nvSpPr>
        <p:spPr bwMode="auto">
          <a:xfrm>
            <a:off x="6343898" y="3623845"/>
            <a:ext cx="431800" cy="360363"/>
          </a:xfrm>
          <a:prstGeom prst="octagon">
            <a:avLst>
              <a:gd name="adj" fmla="val 29287"/>
            </a:avLst>
          </a:prstGeom>
          <a:solidFill>
            <a:schemeClr val="tx1"/>
          </a:solidFill>
          <a:ln w="19050">
            <a:solidFill>
              <a:schemeClr val="tx1"/>
            </a:solidFill>
            <a:miter lim="800000"/>
            <a:headEnd/>
            <a:tailEnd/>
          </a:ln>
          <a:effectLst/>
        </p:spPr>
        <p:txBody>
          <a:bodyPr wrap="none" anchor="ctr"/>
          <a:lstStyle/>
          <a:p>
            <a:endParaRPr lang="ja-JP" altLang="en-US" sz="2400">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2C041CBC-48ED-F640-2F54-BB06DCD13EE4}"/>
              </a:ext>
            </a:extLst>
          </p:cNvPr>
          <p:cNvGrpSpPr>
            <a:grpSpLocks/>
          </p:cNvGrpSpPr>
          <p:nvPr/>
        </p:nvGrpSpPr>
        <p:grpSpPr bwMode="auto">
          <a:xfrm>
            <a:off x="5297735" y="3019008"/>
            <a:ext cx="431800" cy="363537"/>
            <a:chOff x="3016" y="2659"/>
            <a:chExt cx="272" cy="229"/>
          </a:xfrm>
        </p:grpSpPr>
        <p:sp>
          <p:nvSpPr>
            <p:cNvPr id="11" name="AutoShape 10">
              <a:extLst>
                <a:ext uri="{FF2B5EF4-FFF2-40B4-BE49-F238E27FC236}">
                  <a16:creationId xmlns:a16="http://schemas.microsoft.com/office/drawing/2014/main" id="{5F4F1625-F381-425B-3639-0F454F18AB78}"/>
                </a:ext>
              </a:extLst>
            </p:cNvPr>
            <p:cNvSpPr>
              <a:spLocks noChangeArrowheads="1"/>
            </p:cNvSpPr>
            <p:nvPr/>
          </p:nvSpPr>
          <p:spPr bwMode="auto">
            <a:xfrm>
              <a:off x="3016" y="2659"/>
              <a:ext cx="272" cy="227"/>
            </a:xfrm>
            <a:prstGeom prst="octagon">
              <a:avLst>
                <a:gd name="adj" fmla="val 29287"/>
              </a:avLst>
            </a:prstGeom>
            <a:solidFill>
              <a:srgbClr val="FF9933"/>
            </a:solidFill>
            <a:ln w="19050">
              <a:solidFill>
                <a:schemeClr val="tx1"/>
              </a:solidFill>
              <a:miter lim="800000"/>
              <a:headEnd/>
              <a:tailEnd/>
            </a:ln>
            <a:effectLst/>
          </p:spPr>
          <p:txBody>
            <a:bodyPr wrap="none" anchor="ctr"/>
            <a:lstStyle/>
            <a:p>
              <a:endParaRPr lang="ja-JP" altLang="en-US" sz="2400">
                <a:latin typeface="Arial" panose="020B0604020202020204" pitchFamily="34" charset="0"/>
                <a:cs typeface="Arial" panose="020B0604020202020204" pitchFamily="34" charset="0"/>
              </a:endParaRPr>
            </a:p>
          </p:txBody>
        </p:sp>
        <p:sp>
          <p:nvSpPr>
            <p:cNvPr id="12" name="Freeform 11">
              <a:extLst>
                <a:ext uri="{FF2B5EF4-FFF2-40B4-BE49-F238E27FC236}">
                  <a16:creationId xmlns:a16="http://schemas.microsoft.com/office/drawing/2014/main" id="{4C69B0FB-60BC-CD67-A232-0A9402CBFDBD}"/>
                </a:ext>
              </a:extLst>
            </p:cNvPr>
            <p:cNvSpPr>
              <a:spLocks/>
            </p:cNvSpPr>
            <p:nvPr/>
          </p:nvSpPr>
          <p:spPr bwMode="auto">
            <a:xfrm>
              <a:off x="3016" y="2795"/>
              <a:ext cx="272" cy="93"/>
            </a:xfrm>
            <a:custGeom>
              <a:avLst/>
              <a:gdLst/>
              <a:ahLst/>
              <a:cxnLst>
                <a:cxn ang="0">
                  <a:pos x="0" y="0"/>
                </a:cxn>
                <a:cxn ang="0">
                  <a:pos x="272" y="0"/>
                </a:cxn>
                <a:cxn ang="0">
                  <a:pos x="272" y="33"/>
                </a:cxn>
                <a:cxn ang="0">
                  <a:pos x="227" y="91"/>
                </a:cxn>
                <a:cxn ang="0">
                  <a:pos x="68" y="93"/>
                </a:cxn>
                <a:cxn ang="0">
                  <a:pos x="0" y="25"/>
                </a:cxn>
                <a:cxn ang="0">
                  <a:pos x="0" y="0"/>
                </a:cxn>
              </a:cxnLst>
              <a:rect l="0" t="0" r="r" b="b"/>
              <a:pathLst>
                <a:path w="272" h="93">
                  <a:moveTo>
                    <a:pt x="0" y="0"/>
                  </a:moveTo>
                  <a:lnTo>
                    <a:pt x="272" y="0"/>
                  </a:lnTo>
                  <a:lnTo>
                    <a:pt x="272" y="33"/>
                  </a:lnTo>
                  <a:lnTo>
                    <a:pt x="227" y="91"/>
                  </a:lnTo>
                  <a:lnTo>
                    <a:pt x="68" y="93"/>
                  </a:lnTo>
                  <a:lnTo>
                    <a:pt x="0" y="25"/>
                  </a:lnTo>
                  <a:lnTo>
                    <a:pt x="0" y="0"/>
                  </a:lnTo>
                  <a:close/>
                </a:path>
              </a:pathLst>
            </a:custGeom>
            <a:solidFill>
              <a:schemeClr val="tx1"/>
            </a:solidFill>
            <a:ln w="19050" cap="flat" cmpd="sng">
              <a:solidFill>
                <a:schemeClr val="tx1"/>
              </a:solidFill>
              <a:prstDash val="solid"/>
              <a:round/>
              <a:headEnd type="none" w="med" len="med"/>
              <a:tailEnd type="none" w="med" len="med"/>
            </a:ln>
            <a:effectLst/>
          </p:spPr>
          <p:txBody>
            <a:bodyPr wrap="none" anchor="ctr"/>
            <a:lstStyle/>
            <a:p>
              <a:endParaRPr lang="ja-JP" altLang="en-US" sz="2400">
                <a:latin typeface="Arial" panose="020B0604020202020204" pitchFamily="34" charset="0"/>
                <a:cs typeface="Arial" panose="020B0604020202020204" pitchFamily="34" charset="0"/>
              </a:endParaRPr>
            </a:p>
          </p:txBody>
        </p:sp>
      </p:grpSp>
      <p:grpSp>
        <p:nvGrpSpPr>
          <p:cNvPr id="13" name="Group 12">
            <a:extLst>
              <a:ext uri="{FF2B5EF4-FFF2-40B4-BE49-F238E27FC236}">
                <a16:creationId xmlns:a16="http://schemas.microsoft.com/office/drawing/2014/main" id="{06B3EB74-AA4F-2EA7-519B-541546E4EA8D}"/>
              </a:ext>
            </a:extLst>
          </p:cNvPr>
          <p:cNvGrpSpPr>
            <a:grpSpLocks/>
          </p:cNvGrpSpPr>
          <p:nvPr/>
        </p:nvGrpSpPr>
        <p:grpSpPr bwMode="auto">
          <a:xfrm rot="-5042572">
            <a:off x="5911304" y="2981701"/>
            <a:ext cx="431800" cy="363538"/>
            <a:chOff x="3016" y="2659"/>
            <a:chExt cx="272" cy="229"/>
          </a:xfrm>
        </p:grpSpPr>
        <p:sp>
          <p:nvSpPr>
            <p:cNvPr id="14" name="AutoShape 13">
              <a:extLst>
                <a:ext uri="{FF2B5EF4-FFF2-40B4-BE49-F238E27FC236}">
                  <a16:creationId xmlns:a16="http://schemas.microsoft.com/office/drawing/2014/main" id="{59E54311-DC2C-C9C3-20FD-37F753591667}"/>
                </a:ext>
              </a:extLst>
            </p:cNvPr>
            <p:cNvSpPr>
              <a:spLocks noChangeArrowheads="1"/>
            </p:cNvSpPr>
            <p:nvPr/>
          </p:nvSpPr>
          <p:spPr bwMode="auto">
            <a:xfrm>
              <a:off x="3016" y="2659"/>
              <a:ext cx="272" cy="227"/>
            </a:xfrm>
            <a:prstGeom prst="octagon">
              <a:avLst>
                <a:gd name="adj" fmla="val 29287"/>
              </a:avLst>
            </a:prstGeom>
            <a:solidFill>
              <a:srgbClr val="FF9933"/>
            </a:solidFill>
            <a:ln w="19050">
              <a:solidFill>
                <a:schemeClr val="tx1"/>
              </a:solidFill>
              <a:miter lim="800000"/>
              <a:headEnd/>
              <a:tailEnd/>
            </a:ln>
            <a:effectLst/>
          </p:spPr>
          <p:txBody>
            <a:bodyPr wrap="none" anchor="ctr"/>
            <a:lstStyle/>
            <a:p>
              <a:endParaRPr lang="ja-JP" altLang="en-US" sz="2400">
                <a:latin typeface="Arial" panose="020B0604020202020204" pitchFamily="34" charset="0"/>
                <a:cs typeface="Arial" panose="020B0604020202020204" pitchFamily="34" charset="0"/>
              </a:endParaRPr>
            </a:p>
          </p:txBody>
        </p:sp>
        <p:sp>
          <p:nvSpPr>
            <p:cNvPr id="15" name="Freeform 14">
              <a:extLst>
                <a:ext uri="{FF2B5EF4-FFF2-40B4-BE49-F238E27FC236}">
                  <a16:creationId xmlns:a16="http://schemas.microsoft.com/office/drawing/2014/main" id="{807C85F8-5BA8-C781-9939-873414CDD9B4}"/>
                </a:ext>
              </a:extLst>
            </p:cNvPr>
            <p:cNvSpPr>
              <a:spLocks/>
            </p:cNvSpPr>
            <p:nvPr/>
          </p:nvSpPr>
          <p:spPr bwMode="auto">
            <a:xfrm>
              <a:off x="3016" y="2795"/>
              <a:ext cx="272" cy="93"/>
            </a:xfrm>
            <a:custGeom>
              <a:avLst/>
              <a:gdLst/>
              <a:ahLst/>
              <a:cxnLst>
                <a:cxn ang="0">
                  <a:pos x="0" y="0"/>
                </a:cxn>
                <a:cxn ang="0">
                  <a:pos x="272" y="0"/>
                </a:cxn>
                <a:cxn ang="0">
                  <a:pos x="272" y="33"/>
                </a:cxn>
                <a:cxn ang="0">
                  <a:pos x="227" y="91"/>
                </a:cxn>
                <a:cxn ang="0">
                  <a:pos x="68" y="93"/>
                </a:cxn>
                <a:cxn ang="0">
                  <a:pos x="0" y="25"/>
                </a:cxn>
                <a:cxn ang="0">
                  <a:pos x="0" y="0"/>
                </a:cxn>
              </a:cxnLst>
              <a:rect l="0" t="0" r="r" b="b"/>
              <a:pathLst>
                <a:path w="272" h="93">
                  <a:moveTo>
                    <a:pt x="0" y="0"/>
                  </a:moveTo>
                  <a:lnTo>
                    <a:pt x="272" y="0"/>
                  </a:lnTo>
                  <a:lnTo>
                    <a:pt x="272" y="33"/>
                  </a:lnTo>
                  <a:lnTo>
                    <a:pt x="227" y="91"/>
                  </a:lnTo>
                  <a:lnTo>
                    <a:pt x="68" y="93"/>
                  </a:lnTo>
                  <a:lnTo>
                    <a:pt x="0" y="25"/>
                  </a:lnTo>
                  <a:lnTo>
                    <a:pt x="0" y="0"/>
                  </a:lnTo>
                  <a:close/>
                </a:path>
              </a:pathLst>
            </a:custGeom>
            <a:solidFill>
              <a:schemeClr val="tx1"/>
            </a:solidFill>
            <a:ln w="19050" cap="flat" cmpd="sng">
              <a:solidFill>
                <a:schemeClr val="tx1"/>
              </a:solidFill>
              <a:prstDash val="solid"/>
              <a:round/>
              <a:headEnd type="none" w="med" len="med"/>
              <a:tailEnd type="none" w="med" len="med"/>
            </a:ln>
            <a:effectLst/>
          </p:spPr>
          <p:txBody>
            <a:bodyPr wrap="none" anchor="ctr"/>
            <a:lstStyle/>
            <a:p>
              <a:endParaRPr lang="ja-JP" altLang="en-US" sz="2400">
                <a:latin typeface="Arial" panose="020B0604020202020204" pitchFamily="34" charset="0"/>
                <a:cs typeface="Arial" panose="020B0604020202020204" pitchFamily="34" charset="0"/>
              </a:endParaRPr>
            </a:p>
          </p:txBody>
        </p:sp>
      </p:grpSp>
      <p:grpSp>
        <p:nvGrpSpPr>
          <p:cNvPr id="16" name="Group 15">
            <a:extLst>
              <a:ext uri="{FF2B5EF4-FFF2-40B4-BE49-F238E27FC236}">
                <a16:creationId xmlns:a16="http://schemas.microsoft.com/office/drawing/2014/main" id="{A9D43561-20E7-30C0-E4E4-17DDA0DBE4C3}"/>
              </a:ext>
            </a:extLst>
          </p:cNvPr>
          <p:cNvGrpSpPr>
            <a:grpSpLocks/>
          </p:cNvGrpSpPr>
          <p:nvPr/>
        </p:nvGrpSpPr>
        <p:grpSpPr bwMode="auto">
          <a:xfrm rot="10316454">
            <a:off x="6377235" y="3019008"/>
            <a:ext cx="431800" cy="363537"/>
            <a:chOff x="3016" y="2659"/>
            <a:chExt cx="272" cy="229"/>
          </a:xfrm>
        </p:grpSpPr>
        <p:sp>
          <p:nvSpPr>
            <p:cNvPr id="17" name="AutoShape 16">
              <a:extLst>
                <a:ext uri="{FF2B5EF4-FFF2-40B4-BE49-F238E27FC236}">
                  <a16:creationId xmlns:a16="http://schemas.microsoft.com/office/drawing/2014/main" id="{81854403-7C7B-87F8-9783-98655C4080CA}"/>
                </a:ext>
              </a:extLst>
            </p:cNvPr>
            <p:cNvSpPr>
              <a:spLocks noChangeArrowheads="1"/>
            </p:cNvSpPr>
            <p:nvPr/>
          </p:nvSpPr>
          <p:spPr bwMode="auto">
            <a:xfrm>
              <a:off x="3016" y="2659"/>
              <a:ext cx="272" cy="227"/>
            </a:xfrm>
            <a:prstGeom prst="octagon">
              <a:avLst>
                <a:gd name="adj" fmla="val 29287"/>
              </a:avLst>
            </a:prstGeom>
            <a:solidFill>
              <a:srgbClr val="FF9933"/>
            </a:solidFill>
            <a:ln w="19050">
              <a:solidFill>
                <a:schemeClr val="tx1"/>
              </a:solidFill>
              <a:miter lim="800000"/>
              <a:headEnd/>
              <a:tailEnd/>
            </a:ln>
            <a:effectLst/>
          </p:spPr>
          <p:txBody>
            <a:bodyPr wrap="none" anchor="ctr"/>
            <a:lstStyle/>
            <a:p>
              <a:endParaRPr lang="ja-JP" altLang="en-US" sz="2400">
                <a:latin typeface="Arial" panose="020B0604020202020204" pitchFamily="34" charset="0"/>
                <a:cs typeface="Arial" panose="020B0604020202020204" pitchFamily="34" charset="0"/>
              </a:endParaRPr>
            </a:p>
          </p:txBody>
        </p:sp>
        <p:sp>
          <p:nvSpPr>
            <p:cNvPr id="18" name="Freeform 17">
              <a:extLst>
                <a:ext uri="{FF2B5EF4-FFF2-40B4-BE49-F238E27FC236}">
                  <a16:creationId xmlns:a16="http://schemas.microsoft.com/office/drawing/2014/main" id="{C16A2DCC-F5E8-56D9-06D0-F4F0A1C95C53}"/>
                </a:ext>
              </a:extLst>
            </p:cNvPr>
            <p:cNvSpPr>
              <a:spLocks/>
            </p:cNvSpPr>
            <p:nvPr/>
          </p:nvSpPr>
          <p:spPr bwMode="auto">
            <a:xfrm>
              <a:off x="3016" y="2795"/>
              <a:ext cx="272" cy="93"/>
            </a:xfrm>
            <a:custGeom>
              <a:avLst/>
              <a:gdLst/>
              <a:ahLst/>
              <a:cxnLst>
                <a:cxn ang="0">
                  <a:pos x="0" y="0"/>
                </a:cxn>
                <a:cxn ang="0">
                  <a:pos x="272" y="0"/>
                </a:cxn>
                <a:cxn ang="0">
                  <a:pos x="272" y="33"/>
                </a:cxn>
                <a:cxn ang="0">
                  <a:pos x="227" y="91"/>
                </a:cxn>
                <a:cxn ang="0">
                  <a:pos x="68" y="93"/>
                </a:cxn>
                <a:cxn ang="0">
                  <a:pos x="0" y="25"/>
                </a:cxn>
                <a:cxn ang="0">
                  <a:pos x="0" y="0"/>
                </a:cxn>
              </a:cxnLst>
              <a:rect l="0" t="0" r="r" b="b"/>
              <a:pathLst>
                <a:path w="272" h="93">
                  <a:moveTo>
                    <a:pt x="0" y="0"/>
                  </a:moveTo>
                  <a:lnTo>
                    <a:pt x="272" y="0"/>
                  </a:lnTo>
                  <a:lnTo>
                    <a:pt x="272" y="33"/>
                  </a:lnTo>
                  <a:lnTo>
                    <a:pt x="227" y="91"/>
                  </a:lnTo>
                  <a:lnTo>
                    <a:pt x="68" y="93"/>
                  </a:lnTo>
                  <a:lnTo>
                    <a:pt x="0" y="25"/>
                  </a:lnTo>
                  <a:lnTo>
                    <a:pt x="0" y="0"/>
                  </a:lnTo>
                  <a:close/>
                </a:path>
              </a:pathLst>
            </a:custGeom>
            <a:solidFill>
              <a:schemeClr val="tx1"/>
            </a:solidFill>
            <a:ln w="19050" cap="flat" cmpd="sng">
              <a:solidFill>
                <a:schemeClr val="tx1"/>
              </a:solidFill>
              <a:prstDash val="solid"/>
              <a:round/>
              <a:headEnd type="none" w="med" len="med"/>
              <a:tailEnd type="none" w="med" len="med"/>
            </a:ln>
            <a:effectLst/>
          </p:spPr>
          <p:txBody>
            <a:bodyPr wrap="none" anchor="ctr"/>
            <a:lstStyle/>
            <a:p>
              <a:endParaRPr lang="ja-JP" altLang="en-US" sz="2400">
                <a:latin typeface="Arial" panose="020B0604020202020204" pitchFamily="34" charset="0"/>
                <a:cs typeface="Arial" panose="020B0604020202020204" pitchFamily="34" charset="0"/>
              </a:endParaRPr>
            </a:p>
          </p:txBody>
        </p:sp>
      </p:grpSp>
      <p:sp>
        <p:nvSpPr>
          <p:cNvPr id="19" name="Line 18">
            <a:extLst>
              <a:ext uri="{FF2B5EF4-FFF2-40B4-BE49-F238E27FC236}">
                <a16:creationId xmlns:a16="http://schemas.microsoft.com/office/drawing/2014/main" id="{D9F4A0D8-B7BD-8692-0F86-FE362CA003D1}"/>
              </a:ext>
            </a:extLst>
          </p:cNvPr>
          <p:cNvSpPr>
            <a:spLocks noChangeShapeType="1"/>
          </p:cNvSpPr>
          <p:nvPr/>
        </p:nvSpPr>
        <p:spPr bwMode="auto">
          <a:xfrm>
            <a:off x="5081835" y="2876133"/>
            <a:ext cx="1943100" cy="0"/>
          </a:xfrm>
          <a:prstGeom prst="line">
            <a:avLst/>
          </a:prstGeom>
          <a:noFill/>
          <a:ln w="19050">
            <a:solidFill>
              <a:schemeClr val="tx1"/>
            </a:solidFill>
            <a:prstDash val="dash"/>
            <a:round/>
            <a:headEnd/>
            <a:tailEnd/>
          </a:ln>
          <a:effectLst/>
        </p:spPr>
        <p:txBody>
          <a:bodyPr wrap="none" anchor="ctr"/>
          <a:lstStyle/>
          <a:p>
            <a:endParaRPr lang="ja-JP" altLang="en-US" sz="2400">
              <a:latin typeface="Arial" panose="020B0604020202020204" pitchFamily="34" charset="0"/>
              <a:cs typeface="Arial" panose="020B0604020202020204" pitchFamily="34" charset="0"/>
            </a:endParaRPr>
          </a:p>
        </p:txBody>
      </p:sp>
      <p:sp>
        <p:nvSpPr>
          <p:cNvPr id="20" name="Line 19">
            <a:extLst>
              <a:ext uri="{FF2B5EF4-FFF2-40B4-BE49-F238E27FC236}">
                <a16:creationId xmlns:a16="http://schemas.microsoft.com/office/drawing/2014/main" id="{2080CAF5-5D69-6A81-E342-5744AA93EDCB}"/>
              </a:ext>
            </a:extLst>
          </p:cNvPr>
          <p:cNvSpPr>
            <a:spLocks noChangeShapeType="1"/>
          </p:cNvSpPr>
          <p:nvPr/>
        </p:nvSpPr>
        <p:spPr bwMode="auto">
          <a:xfrm>
            <a:off x="5153273" y="3523833"/>
            <a:ext cx="1943100" cy="0"/>
          </a:xfrm>
          <a:prstGeom prst="line">
            <a:avLst/>
          </a:prstGeom>
          <a:noFill/>
          <a:ln w="19050">
            <a:solidFill>
              <a:schemeClr val="tx1"/>
            </a:solidFill>
            <a:prstDash val="dash"/>
            <a:round/>
            <a:headEnd/>
            <a:tailEnd/>
          </a:ln>
          <a:effectLst/>
        </p:spPr>
        <p:txBody>
          <a:bodyPr wrap="none" anchor="ctr"/>
          <a:lstStyle/>
          <a:p>
            <a:endParaRPr lang="ja-JP" altLang="en-US" sz="2400">
              <a:latin typeface="Arial" panose="020B0604020202020204" pitchFamily="34" charset="0"/>
              <a:cs typeface="Arial" panose="020B0604020202020204" pitchFamily="34" charset="0"/>
            </a:endParaRPr>
          </a:p>
        </p:txBody>
      </p:sp>
      <p:sp>
        <p:nvSpPr>
          <p:cNvPr id="21" name="AutoShape 40">
            <a:extLst>
              <a:ext uri="{FF2B5EF4-FFF2-40B4-BE49-F238E27FC236}">
                <a16:creationId xmlns:a16="http://schemas.microsoft.com/office/drawing/2014/main" id="{E3C21134-2D00-3276-1F46-A2070F628CD7}"/>
              </a:ext>
            </a:extLst>
          </p:cNvPr>
          <p:cNvSpPr>
            <a:spLocks/>
          </p:cNvSpPr>
          <p:nvPr/>
        </p:nvSpPr>
        <p:spPr bwMode="auto">
          <a:xfrm>
            <a:off x="6443116" y="1375830"/>
            <a:ext cx="3382962" cy="906884"/>
          </a:xfrm>
          <a:prstGeom prst="borderCallout2">
            <a:avLst>
              <a:gd name="adj1" fmla="val 18586"/>
              <a:gd name="adj2" fmla="val -1454"/>
              <a:gd name="adj3" fmla="val 20931"/>
              <a:gd name="adj4" fmla="val -15231"/>
              <a:gd name="adj5" fmla="val 126454"/>
              <a:gd name="adj6" fmla="val -26245"/>
            </a:avLst>
          </a:prstGeom>
          <a:gradFill>
            <a:gsLst>
              <a:gs pos="0">
                <a:schemeClr val="accent2">
                  <a:lumMod val="60000"/>
                  <a:lumOff val="40000"/>
                </a:schemeClr>
              </a:gs>
              <a:gs pos="50000">
                <a:schemeClr val="accent2">
                  <a:lumMod val="60000"/>
                  <a:lumOff val="40000"/>
                </a:schemeClr>
              </a:gs>
              <a:gs pos="100000">
                <a:schemeClr val="accent2">
                  <a:lumMod val="60000"/>
                  <a:lumOff val="40000"/>
                </a:schemeClr>
              </a:gs>
            </a:gsLst>
          </a:gradFill>
          <a:ln>
            <a:solidFill>
              <a:schemeClr val="tx1"/>
            </a:solidFill>
            <a:headEnd/>
            <a:tailEnd/>
          </a:ln>
        </p:spPr>
        <p:style>
          <a:lnRef idx="0">
            <a:schemeClr val="accent3"/>
          </a:lnRef>
          <a:fillRef idx="3">
            <a:schemeClr val="accent3"/>
          </a:fillRef>
          <a:effectRef idx="3">
            <a:schemeClr val="accent3"/>
          </a:effectRef>
          <a:fontRef idx="minor">
            <a:schemeClr val="lt1"/>
          </a:fontRef>
        </p:style>
        <p:txBody>
          <a:bodyPr anchor="ctr"/>
          <a:lstStyle/>
          <a:p>
            <a:pPr algn="ctr"/>
            <a:r>
              <a:rPr lang="en-US" altLang="ja-JP" sz="2400" dirty="0">
                <a:solidFill>
                  <a:schemeClr val="tx1"/>
                </a:solidFill>
                <a:latin typeface="Arial" panose="020B0604020202020204" pitchFamily="34" charset="0"/>
                <a:cs typeface="Arial" panose="020B0604020202020204" pitchFamily="34" charset="0"/>
              </a:rPr>
              <a:t>Liberated particles</a:t>
            </a:r>
          </a:p>
          <a:p>
            <a:pPr algn="ctr"/>
            <a:r>
              <a:rPr lang="en-US" altLang="ja-JP" sz="2400" dirty="0">
                <a:solidFill>
                  <a:schemeClr val="tx1"/>
                </a:solidFill>
                <a:latin typeface="Arial" panose="020B0604020202020204" pitchFamily="34" charset="0"/>
                <a:cs typeface="Arial" panose="020B0604020202020204" pitchFamily="34" charset="0"/>
              </a:rPr>
              <a:t>(valuable minerals)</a:t>
            </a:r>
            <a:endParaRPr lang="ja-JP" altLang="en-US" sz="2400" dirty="0">
              <a:solidFill>
                <a:schemeClr val="tx1"/>
              </a:solidFill>
              <a:latin typeface="Arial" panose="020B0604020202020204" pitchFamily="34" charset="0"/>
              <a:cs typeface="Arial" panose="020B0604020202020204" pitchFamily="34" charset="0"/>
            </a:endParaRPr>
          </a:p>
        </p:txBody>
      </p:sp>
      <p:sp>
        <p:nvSpPr>
          <p:cNvPr id="22" name="AutoShape 41">
            <a:extLst>
              <a:ext uri="{FF2B5EF4-FFF2-40B4-BE49-F238E27FC236}">
                <a16:creationId xmlns:a16="http://schemas.microsoft.com/office/drawing/2014/main" id="{F055867B-0D8B-5325-CC16-80CA71291FFA}"/>
              </a:ext>
            </a:extLst>
          </p:cNvPr>
          <p:cNvSpPr>
            <a:spLocks/>
          </p:cNvSpPr>
          <p:nvPr/>
        </p:nvSpPr>
        <p:spPr bwMode="auto">
          <a:xfrm>
            <a:off x="2625189" y="4538629"/>
            <a:ext cx="3036865" cy="795546"/>
          </a:xfrm>
          <a:prstGeom prst="borderCallout2">
            <a:avLst>
              <a:gd name="adj1" fmla="val 25698"/>
              <a:gd name="adj2" fmla="val 98911"/>
              <a:gd name="adj3" fmla="val 22099"/>
              <a:gd name="adj4" fmla="val 132339"/>
              <a:gd name="adj5" fmla="val -70983"/>
              <a:gd name="adj6" fmla="val 132515"/>
            </a:avLst>
          </a:prstGeom>
          <a:ln>
            <a:solidFill>
              <a:schemeClr val="tx1"/>
            </a:solidFill>
            <a:headEnd/>
            <a:tailEnd/>
          </a:ln>
        </p:spPr>
        <p:style>
          <a:lnRef idx="0">
            <a:schemeClr val="dk1"/>
          </a:lnRef>
          <a:fillRef idx="3">
            <a:schemeClr val="dk1"/>
          </a:fillRef>
          <a:effectRef idx="3">
            <a:schemeClr val="dk1"/>
          </a:effectRef>
          <a:fontRef idx="minor">
            <a:schemeClr val="lt1"/>
          </a:fontRef>
        </p:style>
        <p:txBody>
          <a:bodyPr anchor="ctr"/>
          <a:lstStyle/>
          <a:p>
            <a:pPr algn="ctr"/>
            <a:r>
              <a:rPr lang="en-US" altLang="ja-JP" sz="2400" dirty="0">
                <a:latin typeface="Arial" panose="020B0604020202020204" pitchFamily="34" charset="0"/>
                <a:cs typeface="Arial" panose="020B0604020202020204" pitchFamily="34" charset="0"/>
              </a:rPr>
              <a:t>Liberated particles (waste rocks)</a:t>
            </a:r>
            <a:endParaRPr lang="ja-JP" altLang="en-US" sz="2400" dirty="0">
              <a:latin typeface="Arial" panose="020B0604020202020204" pitchFamily="34" charset="0"/>
              <a:cs typeface="Arial" panose="020B0604020202020204" pitchFamily="34" charset="0"/>
            </a:endParaRPr>
          </a:p>
        </p:txBody>
      </p:sp>
      <p:sp>
        <p:nvSpPr>
          <p:cNvPr id="23" name="AutoShape 42">
            <a:extLst>
              <a:ext uri="{FF2B5EF4-FFF2-40B4-BE49-F238E27FC236}">
                <a16:creationId xmlns:a16="http://schemas.microsoft.com/office/drawing/2014/main" id="{EAFA563C-01C9-702F-3B32-A686306FF7AB}"/>
              </a:ext>
            </a:extLst>
          </p:cNvPr>
          <p:cNvSpPr>
            <a:spLocks noChangeArrowheads="1"/>
          </p:cNvSpPr>
          <p:nvPr/>
        </p:nvSpPr>
        <p:spPr bwMode="auto">
          <a:xfrm>
            <a:off x="5010398" y="2947570"/>
            <a:ext cx="2016125" cy="503238"/>
          </a:xfrm>
          <a:prstGeom prst="roundRect">
            <a:avLst>
              <a:gd name="adj" fmla="val 16667"/>
            </a:avLst>
          </a:prstGeom>
          <a:noFill/>
          <a:ln w="19050">
            <a:solidFill>
              <a:schemeClr val="tx1"/>
            </a:solidFill>
            <a:round/>
            <a:headEnd/>
            <a:tailEnd/>
          </a:ln>
          <a:effectLst/>
        </p:spPr>
        <p:txBody>
          <a:bodyPr wrap="none" anchor="ctr"/>
          <a:lstStyle/>
          <a:p>
            <a:endParaRPr lang="ja-JP" altLang="en-US" sz="2400">
              <a:latin typeface="Arial" panose="020B0604020202020204" pitchFamily="34" charset="0"/>
              <a:cs typeface="Arial" panose="020B0604020202020204" pitchFamily="34" charset="0"/>
            </a:endParaRPr>
          </a:p>
        </p:txBody>
      </p:sp>
      <p:sp>
        <p:nvSpPr>
          <p:cNvPr id="24" name="Freeform 51">
            <a:extLst>
              <a:ext uri="{FF2B5EF4-FFF2-40B4-BE49-F238E27FC236}">
                <a16:creationId xmlns:a16="http://schemas.microsoft.com/office/drawing/2014/main" id="{9695151C-A8A0-F0EF-693D-1FC44E19BEAE}"/>
              </a:ext>
            </a:extLst>
          </p:cNvPr>
          <p:cNvSpPr>
            <a:spLocks/>
          </p:cNvSpPr>
          <p:nvPr/>
        </p:nvSpPr>
        <p:spPr bwMode="auto">
          <a:xfrm>
            <a:off x="1986210" y="2661820"/>
            <a:ext cx="1201738" cy="1033463"/>
          </a:xfrm>
          <a:custGeom>
            <a:avLst/>
            <a:gdLst/>
            <a:ahLst/>
            <a:cxnLst>
              <a:cxn ang="0">
                <a:pos x="174" y="74"/>
              </a:cxn>
              <a:cxn ang="0">
                <a:pos x="86" y="67"/>
              </a:cxn>
              <a:cxn ang="0">
                <a:pos x="25" y="115"/>
              </a:cxn>
              <a:cxn ang="0">
                <a:pos x="86" y="372"/>
              </a:cxn>
              <a:cxn ang="0">
                <a:pos x="154" y="426"/>
              </a:cxn>
              <a:cxn ang="0">
                <a:pos x="215" y="454"/>
              </a:cxn>
              <a:cxn ang="0">
                <a:pos x="235" y="460"/>
              </a:cxn>
              <a:cxn ang="0">
                <a:pos x="296" y="508"/>
              </a:cxn>
              <a:cxn ang="0">
                <a:pos x="391" y="650"/>
              </a:cxn>
              <a:cxn ang="0">
                <a:pos x="506" y="643"/>
              </a:cxn>
              <a:cxn ang="0">
                <a:pos x="560" y="616"/>
              </a:cxn>
              <a:cxn ang="0">
                <a:pos x="608" y="555"/>
              </a:cxn>
              <a:cxn ang="0">
                <a:pos x="689" y="487"/>
              </a:cxn>
              <a:cxn ang="0">
                <a:pos x="736" y="379"/>
              </a:cxn>
              <a:cxn ang="0">
                <a:pos x="757" y="291"/>
              </a:cxn>
              <a:cxn ang="0">
                <a:pos x="750" y="162"/>
              </a:cxn>
              <a:cxn ang="0">
                <a:pos x="709" y="108"/>
              </a:cxn>
              <a:cxn ang="0">
                <a:pos x="547" y="47"/>
              </a:cxn>
              <a:cxn ang="0">
                <a:pos x="391" y="40"/>
              </a:cxn>
              <a:cxn ang="0">
                <a:pos x="296" y="20"/>
              </a:cxn>
              <a:cxn ang="0">
                <a:pos x="255" y="6"/>
              </a:cxn>
              <a:cxn ang="0">
                <a:pos x="235" y="0"/>
              </a:cxn>
              <a:cxn ang="0">
                <a:pos x="194" y="13"/>
              </a:cxn>
              <a:cxn ang="0">
                <a:pos x="174" y="74"/>
              </a:cxn>
            </a:cxnLst>
            <a:rect l="0" t="0" r="r" b="b"/>
            <a:pathLst>
              <a:path w="757" h="651">
                <a:moveTo>
                  <a:pt x="174" y="74"/>
                </a:moveTo>
                <a:cubicBezTo>
                  <a:pt x="140" y="62"/>
                  <a:pt x="124" y="62"/>
                  <a:pt x="86" y="67"/>
                </a:cubicBezTo>
                <a:cubicBezTo>
                  <a:pt x="59" y="77"/>
                  <a:pt x="45" y="94"/>
                  <a:pt x="25" y="115"/>
                </a:cubicBezTo>
                <a:cubicBezTo>
                  <a:pt x="0" y="213"/>
                  <a:pt x="13" y="305"/>
                  <a:pt x="86" y="372"/>
                </a:cubicBezTo>
                <a:cubicBezTo>
                  <a:pt x="147" y="428"/>
                  <a:pt x="108" y="413"/>
                  <a:pt x="154" y="426"/>
                </a:cubicBezTo>
                <a:cubicBezTo>
                  <a:pt x="185" y="448"/>
                  <a:pt x="168" y="439"/>
                  <a:pt x="215" y="454"/>
                </a:cubicBezTo>
                <a:cubicBezTo>
                  <a:pt x="222" y="456"/>
                  <a:pt x="235" y="460"/>
                  <a:pt x="235" y="460"/>
                </a:cubicBezTo>
                <a:cubicBezTo>
                  <a:pt x="257" y="475"/>
                  <a:pt x="274" y="493"/>
                  <a:pt x="296" y="508"/>
                </a:cubicBezTo>
                <a:cubicBezTo>
                  <a:pt x="337" y="567"/>
                  <a:pt x="314" y="623"/>
                  <a:pt x="391" y="650"/>
                </a:cubicBezTo>
                <a:cubicBezTo>
                  <a:pt x="429" y="648"/>
                  <a:pt x="468" y="651"/>
                  <a:pt x="506" y="643"/>
                </a:cubicBezTo>
                <a:cubicBezTo>
                  <a:pt x="526" y="639"/>
                  <a:pt x="560" y="616"/>
                  <a:pt x="560" y="616"/>
                </a:cubicBezTo>
                <a:cubicBezTo>
                  <a:pt x="573" y="597"/>
                  <a:pt x="591" y="570"/>
                  <a:pt x="608" y="555"/>
                </a:cubicBezTo>
                <a:cubicBezTo>
                  <a:pt x="636" y="530"/>
                  <a:pt x="662" y="515"/>
                  <a:pt x="689" y="487"/>
                </a:cubicBezTo>
                <a:cubicBezTo>
                  <a:pt x="702" y="451"/>
                  <a:pt x="719" y="414"/>
                  <a:pt x="736" y="379"/>
                </a:cubicBezTo>
                <a:cubicBezTo>
                  <a:pt x="742" y="349"/>
                  <a:pt x="751" y="321"/>
                  <a:pt x="757" y="291"/>
                </a:cubicBezTo>
                <a:cubicBezTo>
                  <a:pt x="755" y="248"/>
                  <a:pt x="754" y="205"/>
                  <a:pt x="750" y="162"/>
                </a:cubicBezTo>
                <a:cubicBezTo>
                  <a:pt x="747" y="134"/>
                  <a:pt x="728" y="123"/>
                  <a:pt x="709" y="108"/>
                </a:cubicBezTo>
                <a:cubicBezTo>
                  <a:pt x="658" y="67"/>
                  <a:pt x="615" y="51"/>
                  <a:pt x="547" y="47"/>
                </a:cubicBezTo>
                <a:cubicBezTo>
                  <a:pt x="495" y="44"/>
                  <a:pt x="443" y="42"/>
                  <a:pt x="391" y="40"/>
                </a:cubicBezTo>
                <a:cubicBezTo>
                  <a:pt x="360" y="32"/>
                  <a:pt x="327" y="29"/>
                  <a:pt x="296" y="20"/>
                </a:cubicBezTo>
                <a:cubicBezTo>
                  <a:pt x="282" y="16"/>
                  <a:pt x="269" y="10"/>
                  <a:pt x="255" y="6"/>
                </a:cubicBezTo>
                <a:cubicBezTo>
                  <a:pt x="248" y="4"/>
                  <a:pt x="235" y="0"/>
                  <a:pt x="235" y="0"/>
                </a:cubicBezTo>
                <a:cubicBezTo>
                  <a:pt x="233" y="1"/>
                  <a:pt x="195" y="12"/>
                  <a:pt x="194" y="13"/>
                </a:cubicBezTo>
                <a:cubicBezTo>
                  <a:pt x="182" y="25"/>
                  <a:pt x="183" y="58"/>
                  <a:pt x="174" y="74"/>
                </a:cubicBezTo>
                <a:close/>
              </a:path>
            </a:pathLst>
          </a:custGeom>
          <a:solidFill>
            <a:schemeClr val="tx1"/>
          </a:solidFill>
          <a:ln w="9525">
            <a:solidFill>
              <a:schemeClr val="accent2"/>
            </a:solidFill>
            <a:round/>
            <a:headEnd/>
            <a:tailEnd/>
          </a:ln>
          <a:effectLst/>
        </p:spPr>
        <p:txBody>
          <a:bodyPr/>
          <a:lstStyle/>
          <a:p>
            <a:endParaRPr lang="ja-JP" altLang="en-US" sz="2400">
              <a:latin typeface="Arial" panose="020B0604020202020204" pitchFamily="34" charset="0"/>
              <a:cs typeface="Arial" panose="020B0604020202020204" pitchFamily="34" charset="0"/>
            </a:endParaRPr>
          </a:p>
        </p:txBody>
      </p:sp>
      <p:sp>
        <p:nvSpPr>
          <p:cNvPr id="25" name="Freeform 52">
            <a:extLst>
              <a:ext uri="{FF2B5EF4-FFF2-40B4-BE49-F238E27FC236}">
                <a16:creationId xmlns:a16="http://schemas.microsoft.com/office/drawing/2014/main" id="{C7D73D44-ACA9-0E4E-0EA7-AEDE5B2AD923}"/>
              </a:ext>
            </a:extLst>
          </p:cNvPr>
          <p:cNvSpPr>
            <a:spLocks/>
          </p:cNvSpPr>
          <p:nvPr/>
        </p:nvSpPr>
        <p:spPr bwMode="auto">
          <a:xfrm>
            <a:off x="2202110" y="2877720"/>
            <a:ext cx="296863" cy="298450"/>
          </a:xfrm>
          <a:custGeom>
            <a:avLst/>
            <a:gdLst/>
            <a:ahLst/>
            <a:cxnLst>
              <a:cxn ang="0">
                <a:pos x="44" y="34"/>
              </a:cxn>
              <a:cxn ang="0">
                <a:pos x="17" y="102"/>
              </a:cxn>
              <a:cxn ang="0">
                <a:pos x="58" y="135"/>
              </a:cxn>
              <a:cxn ang="0">
                <a:pos x="99" y="149"/>
              </a:cxn>
              <a:cxn ang="0">
                <a:pos x="187" y="95"/>
              </a:cxn>
              <a:cxn ang="0">
                <a:pos x="146" y="27"/>
              </a:cxn>
              <a:cxn ang="0">
                <a:pos x="105" y="13"/>
              </a:cxn>
              <a:cxn ang="0">
                <a:pos x="44" y="34"/>
              </a:cxn>
            </a:cxnLst>
            <a:rect l="0" t="0" r="r" b="b"/>
            <a:pathLst>
              <a:path w="187" h="188">
                <a:moveTo>
                  <a:pt x="44" y="34"/>
                </a:moveTo>
                <a:cubicBezTo>
                  <a:pt x="18" y="51"/>
                  <a:pt x="0" y="67"/>
                  <a:pt x="17" y="102"/>
                </a:cubicBezTo>
                <a:cubicBezTo>
                  <a:pt x="21" y="110"/>
                  <a:pt x="48" y="131"/>
                  <a:pt x="58" y="135"/>
                </a:cubicBezTo>
                <a:cubicBezTo>
                  <a:pt x="71" y="141"/>
                  <a:pt x="99" y="149"/>
                  <a:pt x="99" y="149"/>
                </a:cubicBezTo>
                <a:cubicBezTo>
                  <a:pt x="155" y="188"/>
                  <a:pt x="171" y="140"/>
                  <a:pt x="187" y="95"/>
                </a:cubicBezTo>
                <a:cubicBezTo>
                  <a:pt x="181" y="70"/>
                  <a:pt x="171" y="41"/>
                  <a:pt x="146" y="27"/>
                </a:cubicBezTo>
                <a:cubicBezTo>
                  <a:pt x="133" y="20"/>
                  <a:pt x="105" y="13"/>
                  <a:pt x="105" y="13"/>
                </a:cubicBezTo>
                <a:cubicBezTo>
                  <a:pt x="39" y="21"/>
                  <a:pt x="44" y="0"/>
                  <a:pt x="44" y="34"/>
                </a:cubicBezTo>
                <a:close/>
              </a:path>
            </a:pathLst>
          </a:custGeom>
          <a:solidFill>
            <a:srgbClr val="FF8F43"/>
          </a:solidFill>
          <a:ln w="9525">
            <a:solidFill>
              <a:srgbClr val="FFFF00"/>
            </a:solidFill>
            <a:round/>
            <a:headEnd/>
            <a:tailEnd/>
          </a:ln>
          <a:effectLst/>
        </p:spPr>
        <p:txBody>
          <a:bodyPr/>
          <a:lstStyle/>
          <a:p>
            <a:endParaRPr lang="ja-JP" altLang="en-US" sz="2400">
              <a:latin typeface="Arial" panose="020B0604020202020204" pitchFamily="34" charset="0"/>
              <a:cs typeface="Arial" panose="020B0604020202020204" pitchFamily="34" charset="0"/>
            </a:endParaRPr>
          </a:p>
        </p:txBody>
      </p:sp>
      <p:sp>
        <p:nvSpPr>
          <p:cNvPr id="26" name="Freeform 53">
            <a:extLst>
              <a:ext uri="{FF2B5EF4-FFF2-40B4-BE49-F238E27FC236}">
                <a16:creationId xmlns:a16="http://schemas.microsoft.com/office/drawing/2014/main" id="{B687C29B-324C-C346-B84C-09B18849077D}"/>
              </a:ext>
            </a:extLst>
          </p:cNvPr>
          <p:cNvSpPr>
            <a:spLocks/>
          </p:cNvSpPr>
          <p:nvPr/>
        </p:nvSpPr>
        <p:spPr bwMode="auto">
          <a:xfrm>
            <a:off x="2562473" y="3165058"/>
            <a:ext cx="296862" cy="298450"/>
          </a:xfrm>
          <a:custGeom>
            <a:avLst/>
            <a:gdLst/>
            <a:ahLst/>
            <a:cxnLst>
              <a:cxn ang="0">
                <a:pos x="44" y="34"/>
              </a:cxn>
              <a:cxn ang="0">
                <a:pos x="17" y="102"/>
              </a:cxn>
              <a:cxn ang="0">
                <a:pos x="58" y="135"/>
              </a:cxn>
              <a:cxn ang="0">
                <a:pos x="99" y="149"/>
              </a:cxn>
              <a:cxn ang="0">
                <a:pos x="187" y="95"/>
              </a:cxn>
              <a:cxn ang="0">
                <a:pos x="146" y="27"/>
              </a:cxn>
              <a:cxn ang="0">
                <a:pos x="105" y="13"/>
              </a:cxn>
              <a:cxn ang="0">
                <a:pos x="44" y="34"/>
              </a:cxn>
            </a:cxnLst>
            <a:rect l="0" t="0" r="r" b="b"/>
            <a:pathLst>
              <a:path w="187" h="188">
                <a:moveTo>
                  <a:pt x="44" y="34"/>
                </a:moveTo>
                <a:cubicBezTo>
                  <a:pt x="18" y="51"/>
                  <a:pt x="0" y="67"/>
                  <a:pt x="17" y="102"/>
                </a:cubicBezTo>
                <a:cubicBezTo>
                  <a:pt x="21" y="110"/>
                  <a:pt x="48" y="131"/>
                  <a:pt x="58" y="135"/>
                </a:cubicBezTo>
                <a:cubicBezTo>
                  <a:pt x="71" y="141"/>
                  <a:pt x="99" y="149"/>
                  <a:pt x="99" y="149"/>
                </a:cubicBezTo>
                <a:cubicBezTo>
                  <a:pt x="155" y="188"/>
                  <a:pt x="171" y="140"/>
                  <a:pt x="187" y="95"/>
                </a:cubicBezTo>
                <a:cubicBezTo>
                  <a:pt x="181" y="70"/>
                  <a:pt x="171" y="41"/>
                  <a:pt x="146" y="27"/>
                </a:cubicBezTo>
                <a:cubicBezTo>
                  <a:pt x="133" y="20"/>
                  <a:pt x="105" y="13"/>
                  <a:pt x="105" y="13"/>
                </a:cubicBezTo>
                <a:cubicBezTo>
                  <a:pt x="39" y="21"/>
                  <a:pt x="44" y="0"/>
                  <a:pt x="44" y="34"/>
                </a:cubicBezTo>
                <a:close/>
              </a:path>
            </a:pathLst>
          </a:custGeom>
          <a:solidFill>
            <a:srgbClr val="FF8F43"/>
          </a:solidFill>
          <a:ln w="9525">
            <a:solidFill>
              <a:srgbClr val="FFFF00"/>
            </a:solidFill>
            <a:round/>
            <a:headEnd/>
            <a:tailEnd/>
          </a:ln>
          <a:effectLst/>
        </p:spPr>
        <p:txBody>
          <a:bodyPr/>
          <a:lstStyle/>
          <a:p>
            <a:endParaRPr lang="ja-JP" altLang="en-US" sz="2400">
              <a:latin typeface="Arial" panose="020B0604020202020204" pitchFamily="34" charset="0"/>
              <a:cs typeface="Arial" panose="020B0604020202020204" pitchFamily="34" charset="0"/>
            </a:endParaRPr>
          </a:p>
        </p:txBody>
      </p:sp>
      <p:sp>
        <p:nvSpPr>
          <p:cNvPr id="27" name="Freeform 54">
            <a:extLst>
              <a:ext uri="{FF2B5EF4-FFF2-40B4-BE49-F238E27FC236}">
                <a16:creationId xmlns:a16="http://schemas.microsoft.com/office/drawing/2014/main" id="{D414CCCD-FA7A-BC28-3004-AE12A478A879}"/>
              </a:ext>
            </a:extLst>
          </p:cNvPr>
          <p:cNvSpPr>
            <a:spLocks/>
          </p:cNvSpPr>
          <p:nvPr/>
        </p:nvSpPr>
        <p:spPr bwMode="auto">
          <a:xfrm>
            <a:off x="2849810" y="2877720"/>
            <a:ext cx="296863" cy="298450"/>
          </a:xfrm>
          <a:custGeom>
            <a:avLst/>
            <a:gdLst/>
            <a:ahLst/>
            <a:cxnLst>
              <a:cxn ang="0">
                <a:pos x="44" y="34"/>
              </a:cxn>
              <a:cxn ang="0">
                <a:pos x="17" y="102"/>
              </a:cxn>
              <a:cxn ang="0">
                <a:pos x="58" y="135"/>
              </a:cxn>
              <a:cxn ang="0">
                <a:pos x="99" y="149"/>
              </a:cxn>
              <a:cxn ang="0">
                <a:pos x="187" y="95"/>
              </a:cxn>
              <a:cxn ang="0">
                <a:pos x="146" y="27"/>
              </a:cxn>
              <a:cxn ang="0">
                <a:pos x="105" y="13"/>
              </a:cxn>
              <a:cxn ang="0">
                <a:pos x="44" y="34"/>
              </a:cxn>
            </a:cxnLst>
            <a:rect l="0" t="0" r="r" b="b"/>
            <a:pathLst>
              <a:path w="187" h="188">
                <a:moveTo>
                  <a:pt x="44" y="34"/>
                </a:moveTo>
                <a:cubicBezTo>
                  <a:pt x="18" y="51"/>
                  <a:pt x="0" y="67"/>
                  <a:pt x="17" y="102"/>
                </a:cubicBezTo>
                <a:cubicBezTo>
                  <a:pt x="21" y="110"/>
                  <a:pt x="48" y="131"/>
                  <a:pt x="58" y="135"/>
                </a:cubicBezTo>
                <a:cubicBezTo>
                  <a:pt x="71" y="141"/>
                  <a:pt x="99" y="149"/>
                  <a:pt x="99" y="149"/>
                </a:cubicBezTo>
                <a:cubicBezTo>
                  <a:pt x="155" y="188"/>
                  <a:pt x="171" y="140"/>
                  <a:pt x="187" y="95"/>
                </a:cubicBezTo>
                <a:cubicBezTo>
                  <a:pt x="181" y="70"/>
                  <a:pt x="171" y="41"/>
                  <a:pt x="146" y="27"/>
                </a:cubicBezTo>
                <a:cubicBezTo>
                  <a:pt x="133" y="20"/>
                  <a:pt x="105" y="13"/>
                  <a:pt x="105" y="13"/>
                </a:cubicBezTo>
                <a:cubicBezTo>
                  <a:pt x="39" y="21"/>
                  <a:pt x="44" y="0"/>
                  <a:pt x="44" y="34"/>
                </a:cubicBezTo>
                <a:close/>
              </a:path>
            </a:pathLst>
          </a:custGeom>
          <a:solidFill>
            <a:srgbClr val="FF8F43"/>
          </a:solidFill>
          <a:ln w="9525">
            <a:solidFill>
              <a:srgbClr val="FFFF00"/>
            </a:solidFill>
            <a:round/>
            <a:headEnd/>
            <a:tailEnd/>
          </a:ln>
          <a:effectLst/>
        </p:spPr>
        <p:txBody>
          <a:bodyPr/>
          <a:lstStyle/>
          <a:p>
            <a:endParaRPr lang="ja-JP" altLang="en-US" sz="2400">
              <a:latin typeface="Arial" panose="020B0604020202020204" pitchFamily="34" charset="0"/>
              <a:cs typeface="Arial" panose="020B0604020202020204" pitchFamily="34" charset="0"/>
            </a:endParaRPr>
          </a:p>
        </p:txBody>
      </p:sp>
      <p:sp>
        <p:nvSpPr>
          <p:cNvPr id="28" name="Text Box 55">
            <a:extLst>
              <a:ext uri="{FF2B5EF4-FFF2-40B4-BE49-F238E27FC236}">
                <a16:creationId xmlns:a16="http://schemas.microsoft.com/office/drawing/2014/main" id="{432A73DF-34FD-311C-CFCC-0A2B7B56E12C}"/>
              </a:ext>
            </a:extLst>
          </p:cNvPr>
          <p:cNvSpPr txBox="1">
            <a:spLocks noChangeArrowheads="1"/>
          </p:cNvSpPr>
          <p:nvPr/>
        </p:nvSpPr>
        <p:spPr bwMode="auto">
          <a:xfrm>
            <a:off x="1625848" y="1476677"/>
            <a:ext cx="1728787" cy="830997"/>
          </a:xfrm>
          <a:prstGeom prst="rect">
            <a:avLst/>
          </a:prstGeom>
          <a:solidFill>
            <a:srgbClr val="FF8F43"/>
          </a:solidFill>
          <a:ln w="9525">
            <a:noFill/>
            <a:miter lim="800000"/>
            <a:headEnd/>
            <a:tailEnd/>
          </a:ln>
          <a:effectLst/>
        </p:spPr>
        <p:txBody>
          <a:bodyPr>
            <a:spAutoFit/>
          </a:bodyPr>
          <a:lstStyle/>
          <a:p>
            <a:pPr algn="ctr">
              <a:spcBef>
                <a:spcPct val="50000"/>
              </a:spcBef>
            </a:pPr>
            <a:r>
              <a:rPr lang="en-US" altLang="ja-JP" sz="2400" dirty="0">
                <a:latin typeface="Arial" panose="020B0604020202020204" pitchFamily="34" charset="0"/>
                <a:cs typeface="Arial" panose="020B0604020202020204" pitchFamily="34" charset="0"/>
              </a:rPr>
              <a:t>Valuable mineral</a:t>
            </a:r>
            <a:endParaRPr lang="ja-JP" altLang="en-US" sz="2400" dirty="0">
              <a:latin typeface="Arial" panose="020B0604020202020204" pitchFamily="34" charset="0"/>
              <a:cs typeface="Arial" panose="020B0604020202020204" pitchFamily="34" charset="0"/>
            </a:endParaRPr>
          </a:p>
        </p:txBody>
      </p:sp>
      <p:sp>
        <p:nvSpPr>
          <p:cNvPr id="29" name="Line 56">
            <a:extLst>
              <a:ext uri="{FF2B5EF4-FFF2-40B4-BE49-F238E27FC236}">
                <a16:creationId xmlns:a16="http://schemas.microsoft.com/office/drawing/2014/main" id="{F924F1C5-0371-159E-5C8B-7CB43706A249}"/>
              </a:ext>
            </a:extLst>
          </p:cNvPr>
          <p:cNvSpPr>
            <a:spLocks noChangeShapeType="1"/>
          </p:cNvSpPr>
          <p:nvPr/>
        </p:nvSpPr>
        <p:spPr bwMode="auto">
          <a:xfrm>
            <a:off x="2384673" y="2396708"/>
            <a:ext cx="1587" cy="592137"/>
          </a:xfrm>
          <a:prstGeom prst="line">
            <a:avLst/>
          </a:prstGeom>
          <a:noFill/>
          <a:ln w="57150">
            <a:solidFill>
              <a:srgbClr val="FF0000"/>
            </a:solidFill>
            <a:round/>
            <a:headEnd/>
            <a:tailEnd type="triangle" w="med" len="med"/>
          </a:ln>
          <a:effectLst/>
        </p:spPr>
        <p:txBody>
          <a:bodyPr/>
          <a:lstStyle/>
          <a:p>
            <a:endParaRPr lang="ja-JP" altLang="en-US" sz="2400">
              <a:latin typeface="Arial" panose="020B0604020202020204" pitchFamily="34" charset="0"/>
              <a:cs typeface="Arial" panose="020B0604020202020204" pitchFamily="34" charset="0"/>
            </a:endParaRPr>
          </a:p>
        </p:txBody>
      </p:sp>
      <p:sp>
        <p:nvSpPr>
          <p:cNvPr id="30" name="Text Box 57">
            <a:extLst>
              <a:ext uri="{FF2B5EF4-FFF2-40B4-BE49-F238E27FC236}">
                <a16:creationId xmlns:a16="http://schemas.microsoft.com/office/drawing/2014/main" id="{0B7831A5-81BD-19C6-B885-7F41F86F1555}"/>
              </a:ext>
            </a:extLst>
          </p:cNvPr>
          <p:cNvSpPr txBox="1">
            <a:spLocks noChangeArrowheads="1"/>
          </p:cNvSpPr>
          <p:nvPr/>
        </p:nvSpPr>
        <p:spPr bwMode="auto">
          <a:xfrm>
            <a:off x="680485" y="3838158"/>
            <a:ext cx="2886876" cy="830997"/>
          </a:xfrm>
          <a:prstGeom prst="rect">
            <a:avLst/>
          </a:prstGeom>
          <a:noFill/>
          <a:ln w="9525">
            <a:noFill/>
            <a:miter lim="800000"/>
            <a:headEnd/>
            <a:tailEnd/>
          </a:ln>
          <a:effectLst/>
        </p:spPr>
        <p:txBody>
          <a:bodyPr wrap="square">
            <a:spAutoFit/>
          </a:bodyPr>
          <a:lstStyle/>
          <a:p>
            <a:pPr>
              <a:spcBef>
                <a:spcPct val="50000"/>
              </a:spcBef>
            </a:pPr>
            <a:r>
              <a:rPr lang="en-US" altLang="ja-JP" sz="2400" dirty="0">
                <a:latin typeface="Arial" panose="020B0604020202020204" pitchFamily="34" charset="0"/>
                <a:cs typeface="Arial" panose="020B0604020202020204" pitchFamily="34" charset="0"/>
              </a:rPr>
              <a:t>Non-valuable mineral</a:t>
            </a:r>
            <a:endParaRPr lang="ja-JP" altLang="en-US" sz="2400" dirty="0">
              <a:latin typeface="Arial" panose="020B0604020202020204" pitchFamily="34" charset="0"/>
              <a:cs typeface="Arial" panose="020B0604020202020204" pitchFamily="34" charset="0"/>
            </a:endParaRPr>
          </a:p>
        </p:txBody>
      </p:sp>
      <p:sp>
        <p:nvSpPr>
          <p:cNvPr id="31" name="Line 58">
            <a:extLst>
              <a:ext uri="{FF2B5EF4-FFF2-40B4-BE49-F238E27FC236}">
                <a16:creationId xmlns:a16="http://schemas.microsoft.com/office/drawing/2014/main" id="{31253BDC-FD69-291B-FE74-DF730275B191}"/>
              </a:ext>
            </a:extLst>
          </p:cNvPr>
          <p:cNvSpPr>
            <a:spLocks noChangeShapeType="1"/>
          </p:cNvSpPr>
          <p:nvPr/>
        </p:nvSpPr>
        <p:spPr bwMode="auto">
          <a:xfrm flipV="1">
            <a:off x="2273548" y="3636545"/>
            <a:ext cx="215900" cy="287338"/>
          </a:xfrm>
          <a:prstGeom prst="line">
            <a:avLst/>
          </a:prstGeom>
          <a:noFill/>
          <a:ln w="9525">
            <a:solidFill>
              <a:schemeClr val="tx1"/>
            </a:solidFill>
            <a:round/>
            <a:headEnd/>
            <a:tailEnd type="triangle" w="med" len="med"/>
          </a:ln>
          <a:effectLst/>
        </p:spPr>
        <p:txBody>
          <a:bodyPr/>
          <a:lstStyle/>
          <a:p>
            <a:endParaRPr lang="ja-JP" altLang="en-US" sz="2400">
              <a:latin typeface="Arial" panose="020B0604020202020204" pitchFamily="34" charset="0"/>
              <a:cs typeface="Arial" panose="020B0604020202020204" pitchFamily="34" charset="0"/>
            </a:endParaRPr>
          </a:p>
        </p:txBody>
      </p:sp>
      <p:sp>
        <p:nvSpPr>
          <p:cNvPr id="32" name="Text Box 59">
            <a:extLst>
              <a:ext uri="{FF2B5EF4-FFF2-40B4-BE49-F238E27FC236}">
                <a16:creationId xmlns:a16="http://schemas.microsoft.com/office/drawing/2014/main" id="{A751D55B-A1A1-4641-255A-F566FCEEAEE2}"/>
              </a:ext>
            </a:extLst>
          </p:cNvPr>
          <p:cNvSpPr txBox="1">
            <a:spLocks noChangeArrowheads="1"/>
          </p:cNvSpPr>
          <p:nvPr/>
        </p:nvSpPr>
        <p:spPr bwMode="auto">
          <a:xfrm>
            <a:off x="3354164" y="2412583"/>
            <a:ext cx="1656234" cy="461665"/>
          </a:xfrm>
          <a:prstGeom prst="rect">
            <a:avLst/>
          </a:prstGeom>
          <a:noFill/>
          <a:ln w="9525">
            <a:noFill/>
            <a:miter lim="800000"/>
            <a:headEnd/>
            <a:tailEnd/>
          </a:ln>
          <a:effectLst/>
        </p:spPr>
        <p:txBody>
          <a:bodyPr wrap="square">
            <a:spAutoFit/>
          </a:bodyPr>
          <a:lstStyle/>
          <a:p>
            <a:pPr algn="ctr">
              <a:spcBef>
                <a:spcPct val="50000"/>
              </a:spcBef>
            </a:pPr>
            <a:r>
              <a:rPr lang="en-US" altLang="ja-JP" sz="2400" dirty="0">
                <a:latin typeface="Arial" panose="020B0604020202020204" pitchFamily="34" charset="0"/>
                <a:cs typeface="Arial" panose="020B0604020202020204" pitchFamily="34" charset="0"/>
              </a:rPr>
              <a:t>Crushing</a:t>
            </a:r>
            <a:endParaRPr lang="ja-JP" altLang="en-US" sz="2400" dirty="0">
              <a:latin typeface="Arial" panose="020B0604020202020204" pitchFamily="34" charset="0"/>
              <a:cs typeface="Arial" panose="020B0604020202020204" pitchFamily="34" charset="0"/>
            </a:endParaRPr>
          </a:p>
        </p:txBody>
      </p:sp>
      <p:sp>
        <p:nvSpPr>
          <p:cNvPr id="33" name="AutoShape 60">
            <a:extLst>
              <a:ext uri="{FF2B5EF4-FFF2-40B4-BE49-F238E27FC236}">
                <a16:creationId xmlns:a16="http://schemas.microsoft.com/office/drawing/2014/main" id="{184AEA32-77A6-527F-78CF-8540F6F12427}"/>
              </a:ext>
            </a:extLst>
          </p:cNvPr>
          <p:cNvSpPr>
            <a:spLocks noChangeArrowheads="1"/>
          </p:cNvSpPr>
          <p:nvPr/>
        </p:nvSpPr>
        <p:spPr bwMode="auto">
          <a:xfrm>
            <a:off x="3783260" y="2917408"/>
            <a:ext cx="720725" cy="576262"/>
          </a:xfrm>
          <a:prstGeom prst="rightArrow">
            <a:avLst>
              <a:gd name="adj1" fmla="val 50000"/>
              <a:gd name="adj2" fmla="val 31267"/>
            </a:avLst>
          </a:prstGeom>
          <a:solidFill>
            <a:schemeClr val="tx1"/>
          </a:solidFill>
          <a:ln w="9525">
            <a:solidFill>
              <a:schemeClr val="tx1"/>
            </a:solidFill>
            <a:miter lim="800000"/>
            <a:headEnd/>
            <a:tailEnd/>
          </a:ln>
          <a:effectLst/>
        </p:spPr>
        <p:txBody>
          <a:bodyPr wrap="none" anchor="ctr"/>
          <a:lstStyle/>
          <a:p>
            <a:endParaRPr lang="ja-JP" altLang="en-US" sz="2400">
              <a:latin typeface="Arial" panose="020B0604020202020204" pitchFamily="34" charset="0"/>
              <a:cs typeface="Arial" panose="020B0604020202020204" pitchFamily="34" charset="0"/>
            </a:endParaRPr>
          </a:p>
        </p:txBody>
      </p:sp>
      <p:sp>
        <p:nvSpPr>
          <p:cNvPr id="34" name="AutoShape 61">
            <a:extLst>
              <a:ext uri="{FF2B5EF4-FFF2-40B4-BE49-F238E27FC236}">
                <a16:creationId xmlns:a16="http://schemas.microsoft.com/office/drawing/2014/main" id="{2D5748F0-1FF1-437A-3F52-88642B88CDCE}"/>
              </a:ext>
            </a:extLst>
          </p:cNvPr>
          <p:cNvSpPr>
            <a:spLocks/>
          </p:cNvSpPr>
          <p:nvPr/>
        </p:nvSpPr>
        <p:spPr bwMode="auto">
          <a:xfrm>
            <a:off x="7964487" y="2764238"/>
            <a:ext cx="2568745" cy="859607"/>
          </a:xfrm>
          <a:prstGeom prst="borderCallout2">
            <a:avLst>
              <a:gd name="adj1" fmla="val 20931"/>
              <a:gd name="adj2" fmla="val -458"/>
              <a:gd name="adj3" fmla="val 20931"/>
              <a:gd name="adj4" fmla="val -27009"/>
              <a:gd name="adj5" fmla="val 57847"/>
              <a:gd name="adj6" fmla="val -50287"/>
            </a:avLst>
          </a:prstGeom>
          <a:gradFill>
            <a:gsLst>
              <a:gs pos="0">
                <a:schemeClr val="accent2">
                  <a:lumMod val="60000"/>
                  <a:lumOff val="40000"/>
                </a:schemeClr>
              </a:gs>
              <a:gs pos="48000">
                <a:schemeClr val="bg1">
                  <a:lumMod val="75000"/>
                </a:schemeClr>
              </a:gs>
              <a:gs pos="91000">
                <a:schemeClr val="tx1"/>
              </a:gs>
            </a:gsLst>
            <a:lin ang="5400000" scaled="0"/>
          </a:gradFill>
          <a:ln w="19050">
            <a:solidFill>
              <a:schemeClr val="tx1"/>
            </a:solidFill>
            <a:miter lim="800000"/>
            <a:headEnd/>
            <a:tailEnd/>
          </a:ln>
          <a:effectLst/>
        </p:spPr>
        <p:txBody>
          <a:bodyPr anchor="ctr"/>
          <a:lstStyle/>
          <a:p>
            <a:pPr algn="ctr"/>
            <a:r>
              <a:rPr lang="en-US" altLang="ja-JP" sz="2400" dirty="0">
                <a:solidFill>
                  <a:schemeClr val="bg1"/>
                </a:solidFill>
                <a:latin typeface="Arial" panose="020B0604020202020204" pitchFamily="34" charset="0"/>
                <a:cs typeface="Arial" panose="020B0604020202020204" pitchFamily="34" charset="0"/>
              </a:rPr>
              <a:t>Unliberated particles</a:t>
            </a:r>
            <a:endParaRPr lang="ja-JP" altLang="en-US" sz="2400" dirty="0">
              <a:solidFill>
                <a:schemeClr val="bg1"/>
              </a:solidFill>
              <a:latin typeface="Arial" panose="020B0604020202020204" pitchFamily="34" charset="0"/>
              <a:cs typeface="Arial" panose="020B0604020202020204" pitchFamily="34" charset="0"/>
            </a:endParaRPr>
          </a:p>
        </p:txBody>
      </p:sp>
      <p:sp>
        <p:nvSpPr>
          <p:cNvPr id="35" name="テキスト ボックス 2">
            <a:extLst>
              <a:ext uri="{FF2B5EF4-FFF2-40B4-BE49-F238E27FC236}">
                <a16:creationId xmlns:a16="http://schemas.microsoft.com/office/drawing/2014/main" id="{DFA658D9-677C-D758-F90C-450F9500AC53}"/>
              </a:ext>
            </a:extLst>
          </p:cNvPr>
          <p:cNvSpPr txBox="1"/>
          <p:nvPr/>
        </p:nvSpPr>
        <p:spPr>
          <a:xfrm>
            <a:off x="977900" y="3262068"/>
            <a:ext cx="1941512" cy="461665"/>
          </a:xfrm>
          <a:prstGeom prst="rect">
            <a:avLst/>
          </a:prstGeom>
          <a:noFill/>
        </p:spPr>
        <p:txBody>
          <a:bodyPr wrap="square" rtlCol="0">
            <a:spAutoFit/>
          </a:bodyPr>
          <a:lstStyle/>
          <a:p>
            <a:pPr algn="ctr"/>
            <a:r>
              <a:rPr kumimoji="1" lang="en-US" altLang="ja-JP" sz="2400" dirty="0">
                <a:solidFill>
                  <a:srgbClr val="0000CC"/>
                </a:solidFill>
                <a:latin typeface="Arial" panose="020B0604020202020204" pitchFamily="34" charset="0"/>
                <a:cs typeface="Arial" panose="020B0604020202020204" pitchFamily="34" charset="0"/>
              </a:rPr>
              <a:t>Ore</a:t>
            </a:r>
            <a:endParaRPr kumimoji="1" lang="ja-JP" altLang="en-US" sz="2400" dirty="0">
              <a:solidFill>
                <a:srgbClr val="0000CC"/>
              </a:solidFill>
              <a:latin typeface="Arial" panose="020B0604020202020204" pitchFamily="34" charset="0"/>
              <a:cs typeface="Arial" panose="020B0604020202020204" pitchFamily="34" charset="0"/>
            </a:endParaRPr>
          </a:p>
        </p:txBody>
      </p:sp>
      <p:sp>
        <p:nvSpPr>
          <p:cNvPr id="36" name="四角形吹き出し 4">
            <a:extLst>
              <a:ext uri="{FF2B5EF4-FFF2-40B4-BE49-F238E27FC236}">
                <a16:creationId xmlns:a16="http://schemas.microsoft.com/office/drawing/2014/main" id="{4823D4F0-BC7C-2724-62E4-78FD3E45B2F0}"/>
              </a:ext>
            </a:extLst>
          </p:cNvPr>
          <p:cNvSpPr/>
          <p:nvPr/>
        </p:nvSpPr>
        <p:spPr bwMode="auto">
          <a:xfrm>
            <a:off x="7024935" y="4383392"/>
            <a:ext cx="3934917" cy="830997"/>
          </a:xfrm>
          <a:prstGeom prst="wedgeRectCallout">
            <a:avLst>
              <a:gd name="adj1" fmla="val -12666"/>
              <a:gd name="adj2" fmla="val -139809"/>
            </a:avLst>
          </a:prstGeom>
          <a:solidFill>
            <a:schemeClr val="tx2"/>
          </a:solidFill>
          <a:ln>
            <a:solidFill>
              <a:schemeClr val="accent1"/>
            </a:solidFill>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40" tIns="45720" rIns="91440" bIns="45720" numCol="1" rtlCol="0" anchor="t" anchorCtr="0" compatLnSpc="1">
            <a:prstTxWarp prst="textNoShape">
              <a:avLst/>
            </a:prstTxWarp>
            <a:spAutoFit/>
          </a:bodyPr>
          <a:lstStyle/>
          <a:p>
            <a:r>
              <a:rPr lang="en-US" altLang="ja-JP" sz="2400" dirty="0">
                <a:solidFill>
                  <a:schemeClr val="bg1"/>
                </a:solidFill>
                <a:latin typeface="Arial" panose="020B0604020202020204" pitchFamily="34" charset="0"/>
                <a:cs typeface="Arial" pitchFamily="34" charset="0"/>
              </a:rPr>
              <a:t>Unliberated particles: middling, locked particles</a:t>
            </a:r>
            <a:endParaRPr lang="ja-JP" altLang="en-US" sz="2400" dirty="0">
              <a:solidFill>
                <a:schemeClr val="bg1"/>
              </a:solidFill>
              <a:latin typeface="Arial" panose="020B0604020202020204" pitchFamily="34" charset="0"/>
              <a:cs typeface="Arial" pitchFamily="34" charset="0"/>
            </a:endParaRPr>
          </a:p>
        </p:txBody>
      </p:sp>
      <p:sp>
        <p:nvSpPr>
          <p:cNvPr id="3" name="TextBox 2">
            <a:extLst>
              <a:ext uri="{FF2B5EF4-FFF2-40B4-BE49-F238E27FC236}">
                <a16:creationId xmlns:a16="http://schemas.microsoft.com/office/drawing/2014/main" id="{4AB7E7B6-BAF3-53B6-8C20-9EA038D6D1F4}"/>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2.2. Liberation (cont.)</a:t>
            </a:r>
          </a:p>
        </p:txBody>
      </p:sp>
    </p:spTree>
    <p:extLst>
      <p:ext uri="{BB962C8B-B14F-4D97-AF65-F5344CB8AC3E}">
        <p14:creationId xmlns:p14="http://schemas.microsoft.com/office/powerpoint/2010/main" val="253989362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1B95A-B146-BB4B-A031-70E3C574852D}"/>
              </a:ext>
            </a:extLst>
          </p:cNvPr>
          <p:cNvSpPr txBox="1"/>
          <p:nvPr/>
        </p:nvSpPr>
        <p:spPr>
          <a:xfrm>
            <a:off x="127000" y="718696"/>
            <a:ext cx="12065000" cy="5563831"/>
          </a:xfrm>
          <a:prstGeom prst="rect">
            <a:avLst/>
          </a:prstGeom>
          <a:noFill/>
        </p:spPr>
        <p:txBody>
          <a:bodyPr wrap="square" rtlCol="0">
            <a:spAutoFit/>
          </a:bodyPr>
          <a:lstStyle/>
          <a:p>
            <a:pPr marL="342900" indent="-342900">
              <a:lnSpc>
                <a:spcPct val="150000"/>
              </a:lnSpc>
              <a:buFont typeface="Wingdings" pitchFamily="2" charset="2"/>
              <a:buChar char="§"/>
            </a:pPr>
            <a:r>
              <a:rPr lang="en-US" sz="2400" dirty="0">
                <a:latin typeface="Arial" panose="020B0604020202020204" pitchFamily="34" charset="0"/>
                <a:cs typeface="Arial" panose="020B0604020202020204" pitchFamily="34" charset="0"/>
              </a:rPr>
              <a:t>Lets consider the following case</a:t>
            </a:r>
          </a:p>
          <a:p>
            <a:pPr marL="342900" indent="-342900">
              <a:lnSpc>
                <a:spcPct val="150000"/>
              </a:lnSpc>
              <a:buFont typeface="Wingdings" pitchFamily="2" charset="2"/>
              <a:buChar char="§"/>
            </a:pPr>
            <a:endParaRPr lang="en-US" sz="2400" b="1" dirty="0">
              <a:latin typeface="Arial" panose="020B0604020202020204" pitchFamily="34" charset="0"/>
              <a:cs typeface="Arial" panose="020B0604020202020204" pitchFamily="34" charset="0"/>
            </a:endParaRPr>
          </a:p>
          <a:p>
            <a:pPr marL="342900" indent="-342900">
              <a:lnSpc>
                <a:spcPct val="150000"/>
              </a:lnSpc>
              <a:buFont typeface="Wingdings" pitchFamily="2" charset="2"/>
              <a:buChar char="§"/>
            </a:pPr>
            <a:endParaRPr lang="en-US" sz="2400" b="1" dirty="0">
              <a:latin typeface="Arial" panose="020B0604020202020204" pitchFamily="34" charset="0"/>
              <a:cs typeface="Arial" panose="020B0604020202020204" pitchFamily="34" charset="0"/>
            </a:endParaRPr>
          </a:p>
          <a:p>
            <a:pPr marL="342900" indent="-342900">
              <a:lnSpc>
                <a:spcPct val="150000"/>
              </a:lnSpc>
              <a:buFont typeface="Wingdings" pitchFamily="2" charset="2"/>
              <a:buChar char="§"/>
            </a:pPr>
            <a:endParaRPr lang="en-US" sz="2400" b="1" dirty="0">
              <a:latin typeface="Arial" panose="020B0604020202020204" pitchFamily="34" charset="0"/>
              <a:cs typeface="Arial" panose="020B0604020202020204" pitchFamily="34" charset="0"/>
            </a:endParaRPr>
          </a:p>
          <a:p>
            <a:pPr marL="342900" indent="-342900">
              <a:lnSpc>
                <a:spcPct val="150000"/>
              </a:lnSpc>
              <a:buFont typeface="Wingdings" pitchFamily="2" charset="2"/>
              <a:buChar char="§"/>
            </a:pPr>
            <a:endParaRPr lang="en-US" sz="2400" b="1" dirty="0">
              <a:latin typeface="Arial" panose="020B0604020202020204" pitchFamily="34" charset="0"/>
              <a:cs typeface="Arial" panose="020B0604020202020204" pitchFamily="34" charset="0"/>
            </a:endParaRPr>
          </a:p>
          <a:p>
            <a:pPr marL="342900" indent="-342900">
              <a:lnSpc>
                <a:spcPct val="150000"/>
              </a:lnSpc>
              <a:buFont typeface="Wingdings" pitchFamily="2" charset="2"/>
              <a:buChar char="§"/>
            </a:pPr>
            <a:endParaRPr lang="en-US" sz="2400" b="1" dirty="0">
              <a:latin typeface="Arial" panose="020B0604020202020204" pitchFamily="34" charset="0"/>
              <a:cs typeface="Arial" panose="020B0604020202020204" pitchFamily="34" charset="0"/>
            </a:endParaRPr>
          </a:p>
          <a:p>
            <a:pPr marL="342900" indent="-342900">
              <a:lnSpc>
                <a:spcPct val="150000"/>
              </a:lnSpc>
              <a:buFont typeface="Wingdings" pitchFamily="2" charset="2"/>
              <a:buChar char="§"/>
            </a:pPr>
            <a:endParaRPr lang="en-US" sz="2400" b="1" dirty="0">
              <a:latin typeface="Arial" panose="020B0604020202020204" pitchFamily="34" charset="0"/>
              <a:cs typeface="Arial" panose="020B0604020202020204" pitchFamily="34" charset="0"/>
            </a:endParaRPr>
          </a:p>
          <a:p>
            <a:pPr marL="342900" indent="-342900">
              <a:lnSpc>
                <a:spcPct val="150000"/>
              </a:lnSpc>
              <a:buFont typeface="Wingdings" pitchFamily="2" charset="2"/>
              <a:buChar char="§"/>
            </a:pPr>
            <a:endParaRPr lang="en-US" sz="2400" b="1" dirty="0">
              <a:latin typeface="Arial" panose="020B0604020202020204" pitchFamily="34" charset="0"/>
              <a:cs typeface="Arial" panose="020B0604020202020204" pitchFamily="34" charset="0"/>
            </a:endParaRPr>
          </a:p>
          <a:p>
            <a:pPr>
              <a:lnSpc>
                <a:spcPct val="150000"/>
              </a:lnSpc>
            </a:pPr>
            <a:endParaRPr lang="en-US" sz="2400" b="1" dirty="0">
              <a:latin typeface="Arial" panose="020B0604020202020204" pitchFamily="34" charset="0"/>
              <a:cs typeface="Arial" panose="020B0604020202020204" pitchFamily="34" charset="0"/>
            </a:endParaRPr>
          </a:p>
          <a:p>
            <a:pPr marL="342900" indent="-342900">
              <a:lnSpc>
                <a:spcPct val="150000"/>
              </a:lnSpc>
              <a:buFont typeface="Wingdings" pitchFamily="2" charset="2"/>
              <a:buChar char="§"/>
            </a:pPr>
            <a:endParaRPr lang="en-US" sz="2400" dirty="0">
              <a:latin typeface="Arial" panose="020B0604020202020204" pitchFamily="34" charset="0"/>
              <a:cs typeface="Arial" panose="020B0604020202020204" pitchFamily="34" charset="0"/>
            </a:endParaRP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13</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pic>
        <p:nvPicPr>
          <p:cNvPr id="2" name="Picture 2">
            <a:extLst>
              <a:ext uri="{FF2B5EF4-FFF2-40B4-BE49-F238E27FC236}">
                <a16:creationId xmlns:a16="http://schemas.microsoft.com/office/drawing/2014/main" id="{278FFA36-50F3-3425-8D44-53EC9069D0EB}"/>
              </a:ext>
            </a:extLst>
          </p:cNvPr>
          <p:cNvPicPr>
            <a:picLocks noChangeAspect="1" noChangeArrowheads="1"/>
          </p:cNvPicPr>
          <p:nvPr/>
        </p:nvPicPr>
        <p:blipFill rotWithShape="1">
          <a:blip r:embed="rId3" cstate="print"/>
          <a:srcRect l="-1" t="2331" r="659" b="8468"/>
          <a:stretch/>
        </p:blipFill>
        <p:spPr bwMode="auto">
          <a:xfrm>
            <a:off x="141276" y="1646706"/>
            <a:ext cx="5954724" cy="3564588"/>
          </a:xfrm>
          <a:prstGeom prst="rect">
            <a:avLst/>
          </a:prstGeom>
          <a:noFill/>
          <a:ln w="9525">
            <a:noFill/>
            <a:miter lim="800000"/>
            <a:headEnd/>
            <a:tailEnd/>
          </a:ln>
        </p:spPr>
      </p:pic>
      <p:sp>
        <p:nvSpPr>
          <p:cNvPr id="5" name="TextBox 4">
            <a:extLst>
              <a:ext uri="{FF2B5EF4-FFF2-40B4-BE49-F238E27FC236}">
                <a16:creationId xmlns:a16="http://schemas.microsoft.com/office/drawing/2014/main" id="{D630CD64-AE24-9888-C5B4-6A83D37E726E}"/>
              </a:ext>
            </a:extLst>
          </p:cNvPr>
          <p:cNvSpPr txBox="1"/>
          <p:nvPr/>
        </p:nvSpPr>
        <p:spPr>
          <a:xfrm>
            <a:off x="6073666" y="778072"/>
            <a:ext cx="6105634" cy="4433222"/>
          </a:xfrm>
          <a:prstGeom prst="rect">
            <a:avLst/>
          </a:prstGeom>
          <a:noFill/>
        </p:spPr>
        <p:txBody>
          <a:bodyPr wrap="square">
            <a:spAutoFit/>
          </a:bodyPr>
          <a:lstStyle/>
          <a:p>
            <a:pPr marL="285750" indent="-285750" algn="just">
              <a:lnSpc>
                <a:spcPct val="150000"/>
              </a:lnSpc>
              <a:buFont typeface="Wingdings" pitchFamily="2" charset="2"/>
              <a:buChar char="§"/>
            </a:pPr>
            <a:r>
              <a:rPr lang="en-GB" sz="2400" b="1" dirty="0">
                <a:solidFill>
                  <a:srgbClr val="FF0000"/>
                </a:solidFill>
                <a:latin typeface="Arial" panose="020B0604020202020204" pitchFamily="34" charset="0"/>
                <a:cs typeface="Arial" panose="020B0604020202020204" pitchFamily="34" charset="0"/>
              </a:rPr>
              <a:t>Regions A </a:t>
            </a:r>
            <a:r>
              <a:rPr lang="en-GB" sz="2400" dirty="0">
                <a:solidFill>
                  <a:srgbClr val="FF0000"/>
                </a:solidFill>
                <a:latin typeface="Arial" panose="020B0604020202020204" pitchFamily="34" charset="0"/>
                <a:cs typeface="Arial" panose="020B0604020202020204" pitchFamily="34" charset="0"/>
              </a:rPr>
              <a:t>represent valuable mineral</a:t>
            </a:r>
            <a:r>
              <a:rPr lang="en-GB" sz="2400" dirty="0">
                <a:latin typeface="Arial" panose="020B0604020202020204" pitchFamily="34" charset="0"/>
                <a:cs typeface="Arial" panose="020B0604020202020204" pitchFamily="34" charset="0"/>
              </a:rPr>
              <a:t>, and </a:t>
            </a:r>
            <a:r>
              <a:rPr lang="en-GB" sz="2400" b="1" dirty="0">
                <a:solidFill>
                  <a:srgbClr val="7030A0"/>
                </a:solidFill>
                <a:latin typeface="Arial" panose="020B0604020202020204" pitchFamily="34" charset="0"/>
                <a:cs typeface="Arial" panose="020B0604020202020204" pitchFamily="34" charset="0"/>
              </a:rPr>
              <a:t>region AA </a:t>
            </a:r>
            <a:r>
              <a:rPr lang="en-GB" sz="2400" dirty="0">
                <a:solidFill>
                  <a:srgbClr val="7030A0"/>
                </a:solidFill>
                <a:latin typeface="Arial" panose="020B0604020202020204" pitchFamily="34" charset="0"/>
                <a:cs typeface="Arial" panose="020B0604020202020204" pitchFamily="34" charset="0"/>
              </a:rPr>
              <a:t>is rich in valuable mineral, but is highly </a:t>
            </a:r>
            <a:r>
              <a:rPr lang="en-GB" sz="2400" i="1" dirty="0">
                <a:solidFill>
                  <a:srgbClr val="7030A0"/>
                </a:solidFill>
                <a:latin typeface="Arial" panose="020B0604020202020204" pitchFamily="34" charset="0"/>
                <a:cs typeface="Arial" panose="020B0604020202020204" pitchFamily="34" charset="0"/>
              </a:rPr>
              <a:t>intergrown</a:t>
            </a:r>
            <a:r>
              <a:rPr lang="en-GB" sz="2400" dirty="0">
                <a:solidFill>
                  <a:srgbClr val="7030A0"/>
                </a:solidFill>
                <a:latin typeface="Arial" panose="020B0604020202020204" pitchFamily="34" charset="0"/>
                <a:cs typeface="Arial" panose="020B0604020202020204" pitchFamily="34" charset="0"/>
              </a:rPr>
              <a:t> with gangue mineral</a:t>
            </a:r>
            <a:r>
              <a:rPr lang="en-GB" sz="2400" dirty="0">
                <a:latin typeface="Arial" panose="020B0604020202020204" pitchFamily="34" charset="0"/>
                <a:cs typeface="Arial" panose="020B0604020202020204" pitchFamily="34" charset="0"/>
              </a:rPr>
              <a:t>.</a:t>
            </a:r>
          </a:p>
          <a:p>
            <a:pPr marL="285750" indent="-285750" algn="just">
              <a:lnSpc>
                <a:spcPct val="150000"/>
              </a:lnSpc>
              <a:buFont typeface="Wingdings" pitchFamily="2" charset="2"/>
              <a:buChar char="§"/>
            </a:pPr>
            <a:r>
              <a:rPr lang="en-GB" sz="2400" dirty="0">
                <a:solidFill>
                  <a:srgbClr val="002060"/>
                </a:solidFill>
                <a:latin typeface="Arial" panose="020B0604020202020204" pitchFamily="34" charset="0"/>
                <a:cs typeface="Arial" panose="020B0604020202020204" pitchFamily="34" charset="0"/>
              </a:rPr>
              <a:t>Comminution produces a range of fragments, ranging from fully liberated mineral and gangue particles, to those illustrated.</a:t>
            </a:r>
          </a:p>
        </p:txBody>
      </p:sp>
      <p:sp>
        <p:nvSpPr>
          <p:cNvPr id="4" name="TextBox 3">
            <a:extLst>
              <a:ext uri="{FF2B5EF4-FFF2-40B4-BE49-F238E27FC236}">
                <a16:creationId xmlns:a16="http://schemas.microsoft.com/office/drawing/2014/main" id="{61BC5110-EF3E-1FD7-B6A5-39E16ACE2FFD}"/>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2.2. Liberation (cont.)</a:t>
            </a:r>
          </a:p>
        </p:txBody>
      </p:sp>
    </p:spTree>
    <p:extLst>
      <p:ext uri="{BB962C8B-B14F-4D97-AF65-F5344CB8AC3E}">
        <p14:creationId xmlns:p14="http://schemas.microsoft.com/office/powerpoint/2010/main" val="243650069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1B95A-B146-BB4B-A031-70E3C574852D}"/>
              </a:ext>
            </a:extLst>
          </p:cNvPr>
          <p:cNvSpPr txBox="1"/>
          <p:nvPr/>
        </p:nvSpPr>
        <p:spPr>
          <a:xfrm>
            <a:off x="127000" y="718696"/>
            <a:ext cx="12065000" cy="5563831"/>
          </a:xfrm>
          <a:prstGeom prst="rect">
            <a:avLst/>
          </a:prstGeom>
          <a:noFill/>
        </p:spPr>
        <p:txBody>
          <a:bodyPr wrap="square" rtlCol="0">
            <a:spAutoFit/>
          </a:bodyPr>
          <a:lstStyle/>
          <a:p>
            <a:pPr marL="342900" indent="-342900">
              <a:lnSpc>
                <a:spcPct val="150000"/>
              </a:lnSpc>
              <a:buFont typeface="Wingdings" pitchFamily="2" charset="2"/>
              <a:buChar char="§"/>
            </a:pPr>
            <a:endParaRPr lang="en-US" sz="2400" b="1" dirty="0">
              <a:solidFill>
                <a:srgbClr val="7030A0"/>
              </a:solidFill>
              <a:latin typeface="Arial" panose="020B0604020202020204" pitchFamily="34" charset="0"/>
              <a:cs typeface="Arial" panose="020B0604020202020204" pitchFamily="34" charset="0"/>
            </a:endParaRPr>
          </a:p>
          <a:p>
            <a:pPr marL="342900" indent="-342900">
              <a:lnSpc>
                <a:spcPct val="150000"/>
              </a:lnSpc>
              <a:buFont typeface="Wingdings" pitchFamily="2" charset="2"/>
              <a:buChar char="§"/>
            </a:pPr>
            <a:r>
              <a:rPr lang="en-US" sz="2400" b="1" dirty="0">
                <a:solidFill>
                  <a:srgbClr val="7030A0"/>
                </a:solidFill>
                <a:latin typeface="Arial" panose="020B0604020202020204" pitchFamily="34" charset="0"/>
                <a:cs typeface="Arial" panose="020B0604020202020204" pitchFamily="34" charset="0"/>
              </a:rPr>
              <a:t>Particles of type 1 </a:t>
            </a:r>
            <a:r>
              <a:rPr lang="en-US" sz="2400" dirty="0">
                <a:solidFill>
                  <a:srgbClr val="7030A0"/>
                </a:solidFill>
                <a:latin typeface="Arial" panose="020B0604020202020204" pitchFamily="34" charset="0"/>
                <a:cs typeface="Arial" panose="020B0604020202020204" pitchFamily="34" charset="0"/>
              </a:rPr>
              <a:t>are rich in valuable minerals and are graded as concentrate as they have an acceptable degree of locking with gangue, which limits the concentrate grade.</a:t>
            </a:r>
          </a:p>
          <a:p>
            <a:pPr marL="342900" indent="-342900">
              <a:lnSpc>
                <a:spcPct val="150000"/>
              </a:lnSpc>
              <a:buFont typeface="Wingdings" pitchFamily="2" charset="2"/>
              <a:buChar char="§"/>
            </a:pPr>
            <a:r>
              <a:rPr lang="en-US" sz="2400" b="1" dirty="0">
                <a:solidFill>
                  <a:srgbClr val="FF40FF"/>
                </a:solidFill>
                <a:latin typeface="Arial" panose="020B0604020202020204" pitchFamily="34" charset="0"/>
                <a:cs typeface="Arial" panose="020B0604020202020204" pitchFamily="34" charset="0"/>
              </a:rPr>
              <a:t>Particles of type 2 and 3</a:t>
            </a:r>
            <a:r>
              <a:rPr lang="en-US" sz="2400" dirty="0">
                <a:solidFill>
                  <a:srgbClr val="FF40FF"/>
                </a:solidFill>
                <a:latin typeface="Arial" panose="020B0604020202020204" pitchFamily="34" charset="0"/>
                <a:cs typeface="Arial" panose="020B0604020202020204" pitchFamily="34" charset="0"/>
              </a:rPr>
              <a:t>, however, would probably be classed as </a:t>
            </a:r>
            <a:r>
              <a:rPr lang="en-US" sz="2400" dirty="0" err="1">
                <a:solidFill>
                  <a:srgbClr val="FF40FF"/>
                </a:solidFill>
                <a:latin typeface="Arial" panose="020B0604020202020204" pitchFamily="34" charset="0"/>
                <a:cs typeface="Arial" panose="020B0604020202020204" pitchFamily="34" charset="0"/>
              </a:rPr>
              <a:t>middlings</a:t>
            </a:r>
            <a:r>
              <a:rPr lang="en-US" sz="2400" dirty="0">
                <a:solidFill>
                  <a:srgbClr val="FF40FF"/>
                </a:solidFill>
                <a:latin typeface="Arial" panose="020B0604020202020204" pitchFamily="34" charset="0"/>
                <a:cs typeface="Arial" panose="020B0604020202020204" pitchFamily="34" charset="0"/>
              </a:rPr>
              <a:t>, although the degree of regrinding needed to promote economic liberation of mineral from particle 3 would be greater than in </a:t>
            </a:r>
            <a:r>
              <a:rPr lang="en-US" sz="2400" b="1" dirty="0">
                <a:solidFill>
                  <a:srgbClr val="FF40FF"/>
                </a:solidFill>
                <a:latin typeface="Arial" panose="020B0604020202020204" pitchFamily="34" charset="0"/>
                <a:cs typeface="Arial" panose="020B0604020202020204" pitchFamily="34" charset="0"/>
              </a:rPr>
              <a:t>particle 2</a:t>
            </a:r>
            <a:r>
              <a:rPr lang="en-US" sz="2400" dirty="0">
                <a:solidFill>
                  <a:srgbClr val="FF40FF"/>
                </a:solidFill>
                <a:latin typeface="Arial" panose="020B0604020202020204" pitchFamily="34" charset="0"/>
                <a:cs typeface="Arial" panose="020B0604020202020204" pitchFamily="34" charset="0"/>
              </a:rPr>
              <a:t>.</a:t>
            </a:r>
            <a:endParaRPr lang="en-US" sz="2400" b="1" dirty="0">
              <a:solidFill>
                <a:srgbClr val="FF40FF"/>
              </a:solidFill>
              <a:latin typeface="Arial" panose="020B0604020202020204" pitchFamily="34" charset="0"/>
              <a:cs typeface="Arial" panose="020B0604020202020204" pitchFamily="34" charset="0"/>
            </a:endParaRPr>
          </a:p>
          <a:p>
            <a:pPr marL="342900" indent="-342900">
              <a:lnSpc>
                <a:spcPct val="150000"/>
              </a:lnSpc>
              <a:buFont typeface="Wingdings" pitchFamily="2" charset="2"/>
              <a:buChar char="§"/>
            </a:pPr>
            <a:r>
              <a:rPr lang="en-US" sz="2400" b="1" dirty="0">
                <a:solidFill>
                  <a:srgbClr val="002060"/>
                </a:solidFill>
                <a:latin typeface="Arial" panose="020B0604020202020204" pitchFamily="34" charset="0"/>
                <a:cs typeface="Arial" panose="020B0604020202020204" pitchFamily="34" charset="0"/>
              </a:rPr>
              <a:t>Particles of type 4 </a:t>
            </a:r>
            <a:r>
              <a:rPr lang="en-US" sz="2400" dirty="0">
                <a:solidFill>
                  <a:srgbClr val="002060"/>
                </a:solidFill>
                <a:latin typeface="Arial" panose="020B0604020202020204" pitchFamily="34" charset="0"/>
                <a:cs typeface="Arial" panose="020B0604020202020204" pitchFamily="34" charset="0"/>
              </a:rPr>
              <a:t>would likewise be classed as tailings, the small amount of mineral represents reducing the recovery of the valuable minerals into concentrate.</a:t>
            </a:r>
          </a:p>
          <a:p>
            <a:pPr>
              <a:lnSpc>
                <a:spcPct val="150000"/>
              </a:lnSpc>
            </a:pPr>
            <a:endParaRPr lang="en-US" sz="2400" dirty="0">
              <a:latin typeface="Arial" panose="020B0604020202020204" pitchFamily="34" charset="0"/>
              <a:cs typeface="Arial" panose="020B0604020202020204" pitchFamily="34" charset="0"/>
            </a:endParaRP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14</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
        <p:nvSpPr>
          <p:cNvPr id="2" name="TextBox 1">
            <a:extLst>
              <a:ext uri="{FF2B5EF4-FFF2-40B4-BE49-F238E27FC236}">
                <a16:creationId xmlns:a16="http://schemas.microsoft.com/office/drawing/2014/main" id="{06145E41-6579-4279-0B9E-55601D511EB9}"/>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2.2. Liberation (cont.)</a:t>
            </a:r>
          </a:p>
        </p:txBody>
      </p:sp>
      <p:sp>
        <p:nvSpPr>
          <p:cNvPr id="5" name="TextBox 4">
            <a:extLst>
              <a:ext uri="{FF2B5EF4-FFF2-40B4-BE49-F238E27FC236}">
                <a16:creationId xmlns:a16="http://schemas.microsoft.com/office/drawing/2014/main" id="{01E05C5C-184C-63D6-6F53-5D4D071D2FEC}"/>
              </a:ext>
            </a:extLst>
          </p:cNvPr>
          <p:cNvSpPr txBox="1"/>
          <p:nvPr/>
        </p:nvSpPr>
        <p:spPr>
          <a:xfrm>
            <a:off x="80419" y="579375"/>
            <a:ext cx="6154152" cy="577850"/>
          </a:xfrm>
          <a:prstGeom prst="rect">
            <a:avLst/>
          </a:prstGeom>
          <a:noFill/>
        </p:spPr>
        <p:txBody>
          <a:bodyPr wrap="square">
            <a:spAutoFit/>
          </a:bodyPr>
          <a:lstStyle/>
          <a:p>
            <a:pPr>
              <a:lnSpc>
                <a:spcPct val="150000"/>
              </a:lnSpc>
            </a:pPr>
            <a:r>
              <a:rPr lang="en-US" sz="2400" b="1" dirty="0">
                <a:solidFill>
                  <a:srgbClr val="FF40FF"/>
                </a:solidFill>
                <a:latin typeface="Arial" panose="020B0604020202020204" pitchFamily="34" charset="0"/>
                <a:cs typeface="Arial" panose="020B0604020202020204" pitchFamily="34" charset="0"/>
              </a:rPr>
              <a:t>Liberation (cont.)</a:t>
            </a:r>
          </a:p>
        </p:txBody>
      </p:sp>
    </p:spTree>
    <p:extLst>
      <p:ext uri="{BB962C8B-B14F-4D97-AF65-F5344CB8AC3E}">
        <p14:creationId xmlns:p14="http://schemas.microsoft.com/office/powerpoint/2010/main" val="310178602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1B95A-B146-BB4B-A031-70E3C574852D}"/>
              </a:ext>
            </a:extLst>
          </p:cNvPr>
          <p:cNvSpPr txBox="1"/>
          <p:nvPr/>
        </p:nvSpPr>
        <p:spPr>
          <a:xfrm>
            <a:off x="101600" y="614922"/>
            <a:ext cx="12065000" cy="4611519"/>
          </a:xfrm>
          <a:prstGeom prst="rect">
            <a:avLst/>
          </a:prstGeom>
          <a:noFill/>
        </p:spPr>
        <p:txBody>
          <a:bodyPr wrap="square" rtlCol="0">
            <a:spAutoFit/>
          </a:bodyPr>
          <a:lstStyle/>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2.1. Introduction</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2.2. Liberation</a:t>
            </a:r>
          </a:p>
          <a:p>
            <a:pPr>
              <a:lnSpc>
                <a:spcPct val="150000"/>
              </a:lnSpc>
            </a:pPr>
            <a:r>
              <a:rPr lang="en-US" b="1" dirty="0">
                <a:latin typeface="Arial" panose="020B0604020202020204" pitchFamily="34" charset="0"/>
                <a:cs typeface="Arial" panose="020B0604020202020204" pitchFamily="34" charset="0"/>
              </a:rPr>
              <a:t>2.3. Crushing</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2.4. Crushing mechanism</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2.5. Types of crusher</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2.6. Crushing equipment: Jaw crusher</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2.7. Crushing equipment: Gyratory crusher</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2.8. Crushing equipment: Cone crusher</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2.9. Crushing equipment: Roll crusher</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2.10. Crushing equipment: Impact/hammer crusher</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2.11. Crushing stages and circuit </a:t>
            </a: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3" name="TextBox 92">
            <a:extLst>
              <a:ext uri="{FF2B5EF4-FFF2-40B4-BE49-F238E27FC236}">
                <a16:creationId xmlns:a16="http://schemas.microsoft.com/office/drawing/2014/main" id="{6728CAC5-8D72-6441-8ECB-DD14D8D5F2DF}"/>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Lecture content</a:t>
            </a:r>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15</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B5F6330A-5465-824B-9F2F-57F5B7648000}"/>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Tree>
    <p:extLst>
      <p:ext uri="{BB962C8B-B14F-4D97-AF65-F5344CB8AC3E}">
        <p14:creationId xmlns:p14="http://schemas.microsoft.com/office/powerpoint/2010/main" val="364816254"/>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1B95A-B146-BB4B-A031-70E3C574852D}"/>
              </a:ext>
            </a:extLst>
          </p:cNvPr>
          <p:cNvSpPr txBox="1"/>
          <p:nvPr/>
        </p:nvSpPr>
        <p:spPr>
          <a:xfrm>
            <a:off x="127000" y="718696"/>
            <a:ext cx="12065000" cy="1685846"/>
          </a:xfrm>
          <a:prstGeom prst="rect">
            <a:avLst/>
          </a:prstGeom>
          <a:noFill/>
        </p:spPr>
        <p:txBody>
          <a:bodyPr wrap="square" rtlCol="0">
            <a:spAutoFit/>
          </a:bodyPr>
          <a:lstStyle/>
          <a:p>
            <a:pPr marL="342900" indent="-342900" algn="just">
              <a:lnSpc>
                <a:spcPct val="150000"/>
              </a:lnSpc>
              <a:buFont typeface="Wingdings" pitchFamily="2" charset="2"/>
              <a:buChar char="§"/>
            </a:pPr>
            <a:r>
              <a:rPr lang="en-GB" sz="2400" dirty="0">
                <a:latin typeface="Arial" panose="020B0604020202020204" pitchFamily="34" charset="0"/>
                <a:cs typeface="Arial" panose="020B0604020202020204" pitchFamily="34" charset="0"/>
              </a:rPr>
              <a:t>Crushing is defined as the operations, required to reduce run-of-mine ore to the size, suitable for handling and feeding grinding mills.</a:t>
            </a:r>
          </a:p>
          <a:p>
            <a:pPr marL="342900" indent="-342900" algn="just">
              <a:lnSpc>
                <a:spcPct val="150000"/>
              </a:lnSpc>
              <a:buFont typeface="Wingdings" pitchFamily="2" charset="2"/>
              <a:buChar char="§"/>
            </a:pPr>
            <a:endParaRPr lang="en-GB" sz="2400" dirty="0">
              <a:latin typeface="Arial" panose="020B0604020202020204" pitchFamily="34" charset="0"/>
              <a:cs typeface="Arial" panose="020B0604020202020204" pitchFamily="34" charset="0"/>
            </a:endParaRP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3" name="TextBox 92">
            <a:extLst>
              <a:ext uri="{FF2B5EF4-FFF2-40B4-BE49-F238E27FC236}">
                <a16:creationId xmlns:a16="http://schemas.microsoft.com/office/drawing/2014/main" id="{6728CAC5-8D72-6441-8ECB-DD14D8D5F2DF}"/>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2.3. Crushing</a:t>
            </a:r>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16</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pic>
        <p:nvPicPr>
          <p:cNvPr id="2" name="Picture 2">
            <a:extLst>
              <a:ext uri="{FF2B5EF4-FFF2-40B4-BE49-F238E27FC236}">
                <a16:creationId xmlns:a16="http://schemas.microsoft.com/office/drawing/2014/main" id="{C76729EA-CFD7-F681-CF9B-B85CE87AD589}"/>
              </a:ext>
            </a:extLst>
          </p:cNvPr>
          <p:cNvPicPr>
            <a:picLocks noChangeAspect="1" noChangeArrowheads="1"/>
          </p:cNvPicPr>
          <p:nvPr/>
        </p:nvPicPr>
        <p:blipFill>
          <a:blip r:embed="rId3" cstate="print"/>
          <a:srcRect/>
          <a:stretch>
            <a:fillRect/>
          </a:stretch>
        </p:blipFill>
        <p:spPr bwMode="auto">
          <a:xfrm>
            <a:off x="1734210" y="1975348"/>
            <a:ext cx="5832648" cy="3888432"/>
          </a:xfrm>
          <a:prstGeom prst="rect">
            <a:avLst/>
          </a:prstGeom>
          <a:noFill/>
          <a:ln w="9525">
            <a:noFill/>
            <a:miter lim="800000"/>
            <a:headEnd/>
            <a:tailEnd/>
          </a:ln>
        </p:spPr>
      </p:pic>
      <p:sp>
        <p:nvSpPr>
          <p:cNvPr id="4" name="TextBox 3">
            <a:extLst>
              <a:ext uri="{FF2B5EF4-FFF2-40B4-BE49-F238E27FC236}">
                <a16:creationId xmlns:a16="http://schemas.microsoft.com/office/drawing/2014/main" id="{79F01D5F-86A5-C795-DD8C-92935ADDCC77}"/>
              </a:ext>
            </a:extLst>
          </p:cNvPr>
          <p:cNvSpPr txBox="1"/>
          <p:nvPr/>
        </p:nvSpPr>
        <p:spPr>
          <a:xfrm>
            <a:off x="127000" y="5540958"/>
            <a:ext cx="9165265" cy="1131848"/>
          </a:xfrm>
          <a:prstGeom prst="rect">
            <a:avLst/>
          </a:prstGeom>
          <a:noFill/>
        </p:spPr>
        <p:txBody>
          <a:bodyPr wrap="square" rtlCol="0">
            <a:spAutoFit/>
          </a:bodyPr>
          <a:lstStyle/>
          <a:p>
            <a:pPr algn="ctr">
              <a:lnSpc>
                <a:spcPct val="150000"/>
              </a:lnSpc>
            </a:pPr>
            <a:r>
              <a:rPr lang="en-GB" sz="2400" dirty="0">
                <a:latin typeface="Arial" panose="020B0604020202020204" pitchFamily="34" charset="0"/>
                <a:cs typeface="Arial" panose="020B0604020202020204" pitchFamily="34" charset="0"/>
              </a:rPr>
              <a:t>Ore fracture by crushing</a:t>
            </a:r>
          </a:p>
          <a:p>
            <a:pPr algn="ctr">
              <a:lnSpc>
                <a:spcPct val="150000"/>
              </a:lnSpc>
            </a:pP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992091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1B95A-B146-BB4B-A031-70E3C574852D}"/>
              </a:ext>
            </a:extLst>
          </p:cNvPr>
          <p:cNvSpPr txBox="1"/>
          <p:nvPr/>
        </p:nvSpPr>
        <p:spPr>
          <a:xfrm>
            <a:off x="127000" y="718696"/>
            <a:ext cx="12065000" cy="5563831"/>
          </a:xfrm>
          <a:prstGeom prst="rect">
            <a:avLst/>
          </a:prstGeom>
          <a:noFill/>
        </p:spPr>
        <p:txBody>
          <a:bodyPr wrap="square" rtlCol="0">
            <a:spAutoFit/>
          </a:bodyPr>
          <a:lstStyle/>
          <a:p>
            <a:pPr marL="342900" indent="-342900" algn="just">
              <a:lnSpc>
                <a:spcPct val="150000"/>
              </a:lnSpc>
              <a:buFont typeface="Wingdings" pitchFamily="2" charset="2"/>
              <a:buChar char="§"/>
            </a:pPr>
            <a:r>
              <a:rPr lang="en-GB" sz="2400" dirty="0">
                <a:latin typeface="Arial" panose="020B0604020202020204" pitchFamily="34" charset="0"/>
                <a:cs typeface="Arial" panose="020B0604020202020204" pitchFamily="34" charset="0"/>
              </a:rPr>
              <a:t>Crushing operations are normally carried out in stages as shown below </a:t>
            </a:r>
          </a:p>
          <a:p>
            <a:pPr algn="just">
              <a:lnSpc>
                <a:spcPct val="150000"/>
              </a:lnSpc>
            </a:pPr>
            <a:r>
              <a:rPr lang="en-GB" sz="2400" dirty="0">
                <a:latin typeface="Arial" panose="020B0604020202020204" pitchFamily="34" charset="0"/>
                <a:cs typeface="Arial" panose="020B0604020202020204" pitchFamily="34" charset="0"/>
              </a:rPr>
              <a:t>	</a:t>
            </a:r>
            <a:r>
              <a:rPr lang="en-GB" sz="2400" b="1" dirty="0">
                <a:latin typeface="Arial" panose="020B0604020202020204" pitchFamily="34" charset="0"/>
                <a:cs typeface="Arial" panose="020B0604020202020204" pitchFamily="34" charset="0"/>
              </a:rPr>
              <a:t>Stage			Size particle size range</a:t>
            </a:r>
            <a:r>
              <a:rPr lang="en-GB" sz="2400" dirty="0">
                <a:latin typeface="Arial" panose="020B0604020202020204" pitchFamily="34" charset="0"/>
                <a:cs typeface="Arial" panose="020B0604020202020204" pitchFamily="34" charset="0"/>
              </a:rPr>
              <a:t>	</a:t>
            </a:r>
          </a:p>
          <a:p>
            <a:pPr algn="just">
              <a:lnSpc>
                <a:spcPct val="150000"/>
              </a:lnSpc>
            </a:pPr>
            <a:r>
              <a:rPr lang="en-GB" sz="2400" dirty="0">
                <a:latin typeface="Arial" panose="020B0604020202020204" pitchFamily="34" charset="0"/>
                <a:cs typeface="Arial" panose="020B0604020202020204" pitchFamily="34" charset="0"/>
              </a:rPr>
              <a:t>	1. </a:t>
            </a:r>
            <a:r>
              <a:rPr lang="en-GB" sz="2400" dirty="0">
                <a:solidFill>
                  <a:srgbClr val="7030A0"/>
                </a:solidFill>
                <a:latin typeface="Arial" panose="020B0604020202020204" pitchFamily="34" charset="0"/>
                <a:cs typeface="Arial" panose="020B0604020202020204" pitchFamily="34" charset="0"/>
              </a:rPr>
              <a:t>Primary 		coarse	from R.O.M to 15 cm</a:t>
            </a:r>
          </a:p>
          <a:p>
            <a:pPr algn="just">
              <a:lnSpc>
                <a:spcPct val="150000"/>
              </a:lnSpc>
            </a:pPr>
            <a:endParaRPr lang="en-GB" sz="2400" dirty="0">
              <a:latin typeface="Arial" panose="020B0604020202020204" pitchFamily="34" charset="0"/>
              <a:cs typeface="Arial" panose="020B0604020202020204" pitchFamily="34" charset="0"/>
            </a:endParaRPr>
          </a:p>
          <a:p>
            <a:pPr algn="just">
              <a:lnSpc>
                <a:spcPct val="150000"/>
              </a:lnSpc>
            </a:pPr>
            <a:endParaRPr lang="en-GB" sz="2400" dirty="0">
              <a:latin typeface="Arial" panose="020B0604020202020204" pitchFamily="34" charset="0"/>
              <a:cs typeface="Arial" panose="020B0604020202020204" pitchFamily="34" charset="0"/>
            </a:endParaRPr>
          </a:p>
          <a:p>
            <a:pPr algn="just">
              <a:lnSpc>
                <a:spcPct val="150000"/>
              </a:lnSpc>
            </a:pPr>
            <a:r>
              <a:rPr lang="en-GB" sz="2400" dirty="0">
                <a:latin typeface="Arial" panose="020B0604020202020204" pitchFamily="34" charset="0"/>
                <a:cs typeface="Arial" panose="020B0604020202020204" pitchFamily="34" charset="0"/>
              </a:rPr>
              <a:t>	2. </a:t>
            </a:r>
            <a:r>
              <a:rPr lang="en-GB" sz="2400" dirty="0">
                <a:solidFill>
                  <a:srgbClr val="002060"/>
                </a:solidFill>
                <a:latin typeface="Arial" panose="020B0604020202020204" pitchFamily="34" charset="0"/>
                <a:cs typeface="Arial" panose="020B0604020202020204" pitchFamily="34" charset="0"/>
              </a:rPr>
              <a:t>Secondary		Intermediate	15 cm to 2.5–5 cm</a:t>
            </a:r>
          </a:p>
          <a:p>
            <a:pPr algn="just">
              <a:lnSpc>
                <a:spcPct val="150000"/>
              </a:lnSpc>
            </a:pPr>
            <a:endParaRPr lang="en-GB" sz="2400" dirty="0">
              <a:latin typeface="Arial" panose="020B0604020202020204" pitchFamily="34" charset="0"/>
              <a:cs typeface="Arial" panose="020B0604020202020204" pitchFamily="34" charset="0"/>
            </a:endParaRPr>
          </a:p>
          <a:p>
            <a:pPr algn="just">
              <a:lnSpc>
                <a:spcPct val="150000"/>
              </a:lnSpc>
            </a:pPr>
            <a:r>
              <a:rPr lang="en-GB" sz="2400" dirty="0">
                <a:latin typeface="Arial" panose="020B0604020202020204" pitchFamily="34" charset="0"/>
                <a:cs typeface="Arial" panose="020B0604020202020204" pitchFamily="34" charset="0"/>
              </a:rPr>
              <a:t>	</a:t>
            </a:r>
          </a:p>
          <a:p>
            <a:pPr algn="just">
              <a:lnSpc>
                <a:spcPct val="150000"/>
              </a:lnSpc>
            </a:pPr>
            <a:r>
              <a:rPr lang="en-GB" sz="2400" dirty="0">
                <a:latin typeface="Arial" panose="020B0604020202020204" pitchFamily="34" charset="0"/>
                <a:cs typeface="Arial" panose="020B0604020202020204" pitchFamily="34" charset="0"/>
              </a:rPr>
              <a:t>	3. </a:t>
            </a:r>
            <a:r>
              <a:rPr lang="en-GB" sz="2400" dirty="0">
                <a:solidFill>
                  <a:srgbClr val="FF40FF"/>
                </a:solidFill>
                <a:latin typeface="Arial" panose="020B0604020202020204" pitchFamily="34" charset="0"/>
                <a:cs typeface="Arial" panose="020B0604020202020204" pitchFamily="34" charset="0"/>
              </a:rPr>
              <a:t>Tertiary		Fine		5 cm to 1–0.5 cm</a:t>
            </a:r>
            <a:r>
              <a:rPr lang="en-GB" sz="2400" dirty="0">
                <a:latin typeface="Arial" panose="020B0604020202020204" pitchFamily="34" charset="0"/>
                <a:cs typeface="Arial" panose="020B0604020202020204" pitchFamily="34" charset="0"/>
              </a:rPr>
              <a:t>		</a:t>
            </a:r>
          </a:p>
          <a:p>
            <a:pPr marL="342900" indent="-342900" algn="just">
              <a:lnSpc>
                <a:spcPct val="150000"/>
              </a:lnSpc>
              <a:buFont typeface="Wingdings" pitchFamily="2" charset="2"/>
              <a:buChar char="§"/>
            </a:pPr>
            <a:endParaRPr lang="en-GB" sz="2400" dirty="0">
              <a:latin typeface="Arial" panose="020B0604020202020204" pitchFamily="34" charset="0"/>
              <a:cs typeface="Arial" panose="020B0604020202020204" pitchFamily="34" charset="0"/>
            </a:endParaRP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3" name="TextBox 92">
            <a:extLst>
              <a:ext uri="{FF2B5EF4-FFF2-40B4-BE49-F238E27FC236}">
                <a16:creationId xmlns:a16="http://schemas.microsoft.com/office/drawing/2014/main" id="{6728CAC5-8D72-6441-8ECB-DD14D8D5F2DF}"/>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2.3. Crushing (cont.)</a:t>
            </a:r>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17</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pic>
        <p:nvPicPr>
          <p:cNvPr id="6" name="Picture 95">
            <a:extLst>
              <a:ext uri="{FF2B5EF4-FFF2-40B4-BE49-F238E27FC236}">
                <a16:creationId xmlns:a16="http://schemas.microsoft.com/office/drawing/2014/main" id="{32310526-6DD8-0DA2-C11B-A0B5C3B86BCA}"/>
              </a:ext>
            </a:extLst>
          </p:cNvPr>
          <p:cNvPicPr>
            <a:picLocks noChangeAspect="1"/>
          </p:cNvPicPr>
          <p:nvPr/>
        </p:nvPicPr>
        <p:blipFill>
          <a:blip r:embed="rId3" cstate="print">
            <a:duotone>
              <a:prstClr val="black"/>
              <a:srgbClr val="ED7D31">
                <a:tint val="45000"/>
                <a:satMod val="400000"/>
              </a:srgbClr>
            </a:duotone>
            <a:extLst>
              <a:ext uri="{28A0092B-C50C-407E-A947-70E740481C1C}">
                <a14:useLocalDpi xmlns:a14="http://schemas.microsoft.com/office/drawing/2010/main" val="0"/>
              </a:ext>
            </a:extLst>
          </a:blip>
          <a:stretch>
            <a:fillRect/>
          </a:stretch>
        </p:blipFill>
        <p:spPr>
          <a:xfrm>
            <a:off x="1807038" y="2425543"/>
            <a:ext cx="415090" cy="1122404"/>
          </a:xfrm>
          <a:prstGeom prst="rect">
            <a:avLst/>
          </a:prstGeom>
        </p:spPr>
      </p:pic>
      <p:pic>
        <p:nvPicPr>
          <p:cNvPr id="7" name="Picture 95">
            <a:extLst>
              <a:ext uri="{FF2B5EF4-FFF2-40B4-BE49-F238E27FC236}">
                <a16:creationId xmlns:a16="http://schemas.microsoft.com/office/drawing/2014/main" id="{10FA1D39-97AA-DC15-DD36-E6A49B52CBF0}"/>
              </a:ext>
            </a:extLst>
          </p:cNvPr>
          <p:cNvPicPr>
            <a:picLocks noChangeAspect="1"/>
          </p:cNvPicPr>
          <p:nvPr/>
        </p:nvPicPr>
        <p:blipFill>
          <a:blip r:embed="rId3" cstate="print">
            <a:duotone>
              <a:prstClr val="black"/>
              <a:srgbClr val="ED7D31">
                <a:tint val="45000"/>
                <a:satMod val="400000"/>
              </a:srgbClr>
            </a:duotone>
            <a:extLst>
              <a:ext uri="{28A0092B-C50C-407E-A947-70E740481C1C}">
                <a14:useLocalDpi xmlns:a14="http://schemas.microsoft.com/office/drawing/2010/main" val="0"/>
              </a:ext>
            </a:extLst>
          </a:blip>
          <a:stretch>
            <a:fillRect/>
          </a:stretch>
        </p:blipFill>
        <p:spPr>
          <a:xfrm>
            <a:off x="1807535" y="4167963"/>
            <a:ext cx="414593" cy="1121061"/>
          </a:xfrm>
          <a:prstGeom prst="rect">
            <a:avLst/>
          </a:prstGeom>
        </p:spPr>
      </p:pic>
    </p:spTree>
    <p:extLst>
      <p:ext uri="{BB962C8B-B14F-4D97-AF65-F5344CB8AC3E}">
        <p14:creationId xmlns:p14="http://schemas.microsoft.com/office/powerpoint/2010/main" val="5731755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1B95A-B146-BB4B-A031-70E3C574852D}"/>
              </a:ext>
            </a:extLst>
          </p:cNvPr>
          <p:cNvSpPr txBox="1"/>
          <p:nvPr/>
        </p:nvSpPr>
        <p:spPr>
          <a:xfrm>
            <a:off x="41940" y="591106"/>
            <a:ext cx="12150060" cy="1131848"/>
          </a:xfrm>
          <a:prstGeom prst="rect">
            <a:avLst/>
          </a:prstGeom>
          <a:noFill/>
        </p:spPr>
        <p:txBody>
          <a:bodyPr wrap="square" rtlCol="0">
            <a:spAutoFit/>
          </a:bodyPr>
          <a:lstStyle/>
          <a:p>
            <a:pPr marL="342900" indent="-342900" algn="just">
              <a:lnSpc>
                <a:spcPct val="150000"/>
              </a:lnSpc>
              <a:buFont typeface="Wingdings" pitchFamily="2" charset="2"/>
              <a:buChar char="§"/>
            </a:pPr>
            <a:r>
              <a:rPr lang="en-GB" sz="2400" dirty="0">
                <a:latin typeface="Arial" panose="020B0604020202020204" pitchFamily="34" charset="0"/>
                <a:cs typeface="Arial" panose="020B0604020202020204" pitchFamily="34" charset="0"/>
              </a:rPr>
              <a:t>Crushing operations are normally carried out </a:t>
            </a:r>
          </a:p>
          <a:p>
            <a:pPr algn="just">
              <a:lnSpc>
                <a:spcPct val="150000"/>
              </a:lnSpc>
            </a:pPr>
            <a:r>
              <a:rPr lang="en-GB" sz="2400" dirty="0">
                <a:latin typeface="Arial" panose="020B0604020202020204" pitchFamily="34" charset="0"/>
                <a:cs typeface="Arial" panose="020B0604020202020204" pitchFamily="34" charset="0"/>
              </a:rPr>
              <a:t>	</a:t>
            </a: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3" name="TextBox 92">
            <a:extLst>
              <a:ext uri="{FF2B5EF4-FFF2-40B4-BE49-F238E27FC236}">
                <a16:creationId xmlns:a16="http://schemas.microsoft.com/office/drawing/2014/main" id="{6728CAC5-8D72-6441-8ECB-DD14D8D5F2DF}"/>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2.3. Crushing (cont.)</a:t>
            </a:r>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18</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pic>
        <p:nvPicPr>
          <p:cNvPr id="2" name="図 1">
            <a:extLst>
              <a:ext uri="{FF2B5EF4-FFF2-40B4-BE49-F238E27FC236}">
                <a16:creationId xmlns:a16="http://schemas.microsoft.com/office/drawing/2014/main" id="{13CA1F70-FAE3-E789-1223-9BA17104DAC3}"/>
              </a:ext>
            </a:extLst>
          </p:cNvPr>
          <p:cNvPicPr>
            <a:picLocks noChangeAspect="1"/>
          </p:cNvPicPr>
          <p:nvPr/>
        </p:nvPicPr>
        <p:blipFill rotWithShape="1">
          <a:blip r:embed="rId3"/>
          <a:srcRect l="22439" t="22001" r="22437" b="10626"/>
          <a:stretch/>
        </p:blipFill>
        <p:spPr>
          <a:xfrm>
            <a:off x="269082" y="1238250"/>
            <a:ext cx="8455818" cy="5343221"/>
          </a:xfrm>
          <a:prstGeom prst="rect">
            <a:avLst/>
          </a:prstGeom>
        </p:spPr>
      </p:pic>
      <p:sp>
        <p:nvSpPr>
          <p:cNvPr id="4" name="正方形/長方形 3">
            <a:extLst>
              <a:ext uri="{FF2B5EF4-FFF2-40B4-BE49-F238E27FC236}">
                <a16:creationId xmlns:a16="http://schemas.microsoft.com/office/drawing/2014/main" id="{0E678AD4-5D73-FBB2-DBF4-1071257A12A7}"/>
              </a:ext>
            </a:extLst>
          </p:cNvPr>
          <p:cNvSpPr/>
          <p:nvPr/>
        </p:nvSpPr>
        <p:spPr>
          <a:xfrm>
            <a:off x="186945" y="6519926"/>
            <a:ext cx="11574429" cy="307777"/>
          </a:xfrm>
          <a:prstGeom prst="rect">
            <a:avLst/>
          </a:prstGeom>
        </p:spPr>
        <p:txBody>
          <a:bodyPr wrap="square">
            <a:spAutoFit/>
          </a:bodyPr>
          <a:lstStyle/>
          <a:p>
            <a:pPr algn="r"/>
            <a:r>
              <a:rPr lang="ja-JP" altLang="en-US" sz="1400" dirty="0">
                <a:hlinkClick r:id="rId4"/>
              </a:rPr>
              <a:t>http://www.metso.com/miningandconstruction/MaTobox7.nsf/DocsByID/EAE6CA3B8E216295C2257E4B003FBBA6/$File/Basics-in-minerals-processing</a:t>
            </a:r>
            <a:r>
              <a:rPr lang="ja-JP" altLang="en-US" sz="1400">
                <a:hlinkClick r:id="rId4"/>
              </a:rPr>
              <a:t>.pdf</a:t>
            </a:r>
            <a:endParaRPr lang="ja-JP" altLang="en-US" sz="1400" dirty="0"/>
          </a:p>
        </p:txBody>
      </p:sp>
    </p:spTree>
    <p:extLst>
      <p:ext uri="{BB962C8B-B14F-4D97-AF65-F5344CB8AC3E}">
        <p14:creationId xmlns:p14="http://schemas.microsoft.com/office/powerpoint/2010/main" val="117475150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1B95A-B146-BB4B-A031-70E3C574852D}"/>
              </a:ext>
            </a:extLst>
          </p:cNvPr>
          <p:cNvSpPr txBox="1"/>
          <p:nvPr/>
        </p:nvSpPr>
        <p:spPr>
          <a:xfrm>
            <a:off x="101600" y="614922"/>
            <a:ext cx="12065000" cy="4611519"/>
          </a:xfrm>
          <a:prstGeom prst="rect">
            <a:avLst/>
          </a:prstGeom>
          <a:noFill/>
        </p:spPr>
        <p:txBody>
          <a:bodyPr wrap="square" rtlCol="0">
            <a:spAutoFit/>
          </a:bodyPr>
          <a:lstStyle/>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2.1. Introduction</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2.2. Liberation</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2.3. Crushing</a:t>
            </a:r>
          </a:p>
          <a:p>
            <a:pPr>
              <a:lnSpc>
                <a:spcPct val="150000"/>
              </a:lnSpc>
            </a:pPr>
            <a:r>
              <a:rPr lang="en-US" b="1" dirty="0">
                <a:latin typeface="Arial" panose="020B0604020202020204" pitchFamily="34" charset="0"/>
                <a:cs typeface="Arial" panose="020B0604020202020204" pitchFamily="34" charset="0"/>
              </a:rPr>
              <a:t>2.4. Crushing mechanism</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2.5. Types of crusher</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2.6. Crushing equipment: Jaw crusher</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2.7. Crushing equipment: Gyratory crusher</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2.8. Crushing equipment: Cone crusher</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2.9. Crushing equipment: Roll crusher</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2.10. Crushing equipment: Impact/hammer crusher</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2.11. Crushing stages and circuit </a:t>
            </a: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3" name="TextBox 92">
            <a:extLst>
              <a:ext uri="{FF2B5EF4-FFF2-40B4-BE49-F238E27FC236}">
                <a16:creationId xmlns:a16="http://schemas.microsoft.com/office/drawing/2014/main" id="{6728CAC5-8D72-6441-8ECB-DD14D8D5F2DF}"/>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Lecture content</a:t>
            </a:r>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19</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B5F6330A-5465-824B-9F2F-57F5B7648000}"/>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Tree>
    <p:extLst>
      <p:ext uri="{BB962C8B-B14F-4D97-AF65-F5344CB8AC3E}">
        <p14:creationId xmlns:p14="http://schemas.microsoft.com/office/powerpoint/2010/main" val="979978692"/>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47733F7-D87A-E542-BA5C-29B664D5784E}"/>
              </a:ext>
            </a:extLst>
          </p:cNvPr>
          <p:cNvSpPr>
            <a:spLocks noGrp="1"/>
          </p:cNvSpPr>
          <p:nvPr>
            <p:ph type="sldNum" sz="quarter" idx="12"/>
          </p:nvPr>
        </p:nvSpPr>
        <p:spPr>
          <a:xfrm>
            <a:off x="11802979" y="6485021"/>
            <a:ext cx="389021" cy="370387"/>
          </a:xfrm>
        </p:spPr>
        <p:txBody>
          <a:bodyPr/>
          <a:lstStyle/>
          <a:p>
            <a:fld id="{C44500DA-FB56-CC42-AC47-667E8A5E505A}" type="slidenum">
              <a:rPr lang="en-JP" sz="1600" smtClean="0">
                <a:latin typeface="Segoe Print" panose="02000800000000000000" pitchFamily="2" charset="0"/>
              </a:rPr>
              <a:t>2</a:t>
            </a:fld>
            <a:endParaRPr lang="en-JP" sz="1600" dirty="0">
              <a:latin typeface="Segoe Print" panose="02000800000000000000" pitchFamily="2" charset="0"/>
            </a:endParaRPr>
          </a:p>
        </p:txBody>
      </p:sp>
      <p:sp>
        <p:nvSpPr>
          <p:cNvPr id="8" name="Title 1">
            <a:extLst>
              <a:ext uri="{FF2B5EF4-FFF2-40B4-BE49-F238E27FC236}">
                <a16:creationId xmlns:a16="http://schemas.microsoft.com/office/drawing/2014/main" id="{6720365D-01A5-7740-8043-ED9DD43E433D}"/>
              </a:ext>
            </a:extLst>
          </p:cNvPr>
          <p:cNvSpPr txBox="1">
            <a:spLocks/>
          </p:cNvSpPr>
          <p:nvPr/>
        </p:nvSpPr>
        <p:spPr>
          <a:xfrm>
            <a:off x="0" y="1438292"/>
            <a:ext cx="11802979" cy="3106455"/>
          </a:xfrm>
          <a:prstGeom prst="rect">
            <a:avLst/>
          </a:prstGeom>
          <a:noFill/>
        </p:spPr>
        <p:txBody>
          <a:bodyPr lIns="288000" tIns="36000" bIns="36000" anchor="ctr">
            <a:noAutofit/>
          </a:bodyPr>
          <a:lstStyle/>
          <a:p>
            <a:pPr marL="84138" algn="ctr" fontAlgn="auto">
              <a:spcAft>
                <a:spcPts val="0"/>
              </a:spcAft>
              <a:defRPr/>
            </a:pPr>
            <a:r>
              <a:rPr lang="en-US" altLang="ja-JP" sz="5400" b="1" dirty="0">
                <a:gradFill>
                  <a:gsLst>
                    <a:gs pos="0">
                      <a:schemeClr val="tx1">
                        <a:lumMod val="65000"/>
                        <a:lumOff val="35000"/>
                      </a:schemeClr>
                    </a:gs>
                    <a:gs pos="47000">
                      <a:srgbClr val="FFC000"/>
                    </a:gs>
                    <a:gs pos="100000">
                      <a:srgbClr val="FF0000"/>
                    </a:gs>
                  </a:gsLst>
                  <a:lin ang="10800000" scaled="1"/>
                </a:gradFill>
                <a:latin typeface="Segoe Print" panose="02000600000000000000" pitchFamily="2" charset="0"/>
              </a:rPr>
              <a:t>Lecture 2</a:t>
            </a:r>
          </a:p>
          <a:p>
            <a:pPr marL="84138" algn="ctr" fontAlgn="auto">
              <a:spcAft>
                <a:spcPts val="0"/>
              </a:spcAft>
              <a:defRPr/>
            </a:pPr>
            <a:endParaRPr lang="en-US" altLang="ja-JP" sz="5400" b="1" dirty="0">
              <a:gradFill>
                <a:gsLst>
                  <a:gs pos="0">
                    <a:schemeClr val="tx1">
                      <a:lumMod val="65000"/>
                      <a:lumOff val="35000"/>
                    </a:schemeClr>
                  </a:gs>
                  <a:gs pos="47000">
                    <a:srgbClr val="FFC000"/>
                  </a:gs>
                  <a:gs pos="100000">
                    <a:srgbClr val="FF0000"/>
                  </a:gs>
                </a:gsLst>
                <a:lin ang="10800000" scaled="1"/>
              </a:gradFill>
              <a:latin typeface="Segoe Print" panose="02000600000000000000" pitchFamily="2" charset="0"/>
            </a:endParaRPr>
          </a:p>
          <a:p>
            <a:pPr marL="84138" algn="ctr">
              <a:defRPr/>
            </a:pPr>
            <a:r>
              <a:rPr lang="en-US" altLang="ja-JP" sz="4800" dirty="0">
                <a:gradFill>
                  <a:gsLst>
                    <a:gs pos="0">
                      <a:srgbClr val="00B0F0"/>
                    </a:gs>
                    <a:gs pos="57000">
                      <a:srgbClr val="00B050"/>
                    </a:gs>
                    <a:gs pos="100000">
                      <a:srgbClr val="7030A0"/>
                    </a:gs>
                  </a:gsLst>
                  <a:lin ang="10800000" scaled="1"/>
                </a:gradFill>
                <a:latin typeface="Segoe Print" panose="02000600000000000000" pitchFamily="2" charset="0"/>
              </a:rPr>
              <a:t>Introduction of Mineral Processing and comminution-crushing</a:t>
            </a:r>
          </a:p>
        </p:txBody>
      </p:sp>
      <p:cxnSp>
        <p:nvCxnSpPr>
          <p:cNvPr id="9" name="Straight Connector 8">
            <a:extLst>
              <a:ext uri="{FF2B5EF4-FFF2-40B4-BE49-F238E27FC236}">
                <a16:creationId xmlns:a16="http://schemas.microsoft.com/office/drawing/2014/main" id="{CBE290CE-31AF-054E-95A7-81486557648E}"/>
              </a:ext>
            </a:extLst>
          </p:cNvPr>
          <p:cNvCxnSpPr>
            <a:cxnSpLocks/>
          </p:cNvCxnSpPr>
          <p:nvPr/>
        </p:nvCxnSpPr>
        <p:spPr>
          <a:xfrm>
            <a:off x="1797035" y="1388864"/>
            <a:ext cx="8312728" cy="0"/>
          </a:xfrm>
          <a:prstGeom prst="line">
            <a:avLst/>
          </a:prstGeom>
          <a:ln w="31750">
            <a:gradFill flip="none" rotWithShape="1">
              <a:gsLst>
                <a:gs pos="0">
                  <a:schemeClr val="accent1">
                    <a:lumMod val="40000"/>
                    <a:lumOff val="60000"/>
                  </a:schemeClr>
                </a:gs>
                <a:gs pos="51000">
                  <a:srgbClr val="FFC000"/>
                </a:gs>
                <a:gs pos="100000">
                  <a:srgbClr val="FF0000"/>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CB5CE36-BEA1-CA43-BEE9-6133BA00AFB9}"/>
              </a:ext>
            </a:extLst>
          </p:cNvPr>
          <p:cNvCxnSpPr>
            <a:cxnSpLocks/>
          </p:cNvCxnSpPr>
          <p:nvPr/>
        </p:nvCxnSpPr>
        <p:spPr>
          <a:xfrm flipH="1">
            <a:off x="3820527" y="4639670"/>
            <a:ext cx="4265744" cy="0"/>
          </a:xfrm>
          <a:prstGeom prst="line">
            <a:avLst/>
          </a:prstGeom>
          <a:ln w="15875">
            <a:gradFill flip="none" rotWithShape="1">
              <a:gsLst>
                <a:gs pos="0">
                  <a:schemeClr val="accent1">
                    <a:lumMod val="40000"/>
                    <a:lumOff val="60000"/>
                  </a:schemeClr>
                </a:gs>
                <a:gs pos="47000">
                  <a:srgbClr val="FFC000"/>
                </a:gs>
                <a:gs pos="100000">
                  <a:srgbClr val="FF0000"/>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6" name="Slide Number Placeholder 1">
            <a:extLst>
              <a:ext uri="{FF2B5EF4-FFF2-40B4-BE49-F238E27FC236}">
                <a16:creationId xmlns:a16="http://schemas.microsoft.com/office/drawing/2014/main" id="{37B1B4C2-98F1-234F-AFBF-47A2F49D47A6}"/>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Tree>
    <p:extLst>
      <p:ext uri="{BB962C8B-B14F-4D97-AF65-F5344CB8AC3E}">
        <p14:creationId xmlns:p14="http://schemas.microsoft.com/office/powerpoint/2010/main" val="284618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20</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
        <p:nvSpPr>
          <p:cNvPr id="2" name="Content Placeholder 2">
            <a:extLst>
              <a:ext uri="{FF2B5EF4-FFF2-40B4-BE49-F238E27FC236}">
                <a16:creationId xmlns:a16="http://schemas.microsoft.com/office/drawing/2014/main" id="{7BB0EF84-32F1-AA90-AD01-55FEFE7E7631}"/>
              </a:ext>
            </a:extLst>
          </p:cNvPr>
          <p:cNvSpPr txBox="1">
            <a:spLocks/>
          </p:cNvSpPr>
          <p:nvPr/>
        </p:nvSpPr>
        <p:spPr>
          <a:xfrm>
            <a:off x="80620" y="599386"/>
            <a:ext cx="11853605" cy="55624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ZA" sz="2400" b="1" dirty="0">
                <a:solidFill>
                  <a:srgbClr val="FF0000"/>
                </a:solidFill>
                <a:latin typeface="Arial" panose="020B0604020202020204" pitchFamily="34" charset="0"/>
                <a:cs typeface="Arial" panose="020B0604020202020204" pitchFamily="34" charset="0"/>
              </a:rPr>
              <a:t>Crushing mechanism</a:t>
            </a:r>
            <a:endParaRPr lang="en-ZA" sz="2400" b="1" dirty="0">
              <a:solidFill>
                <a:srgbClr val="FF0000"/>
              </a:solidFill>
              <a:latin typeface="Times New Roman" panose="02020603050405020304" pitchFamily="18" charset="0"/>
              <a:cs typeface="Times New Roman" panose="02020603050405020304" pitchFamily="18" charset="0"/>
            </a:endParaRPr>
          </a:p>
        </p:txBody>
      </p:sp>
      <p:sp>
        <p:nvSpPr>
          <p:cNvPr id="5" name="Text Box 5">
            <a:extLst>
              <a:ext uri="{FF2B5EF4-FFF2-40B4-BE49-F238E27FC236}">
                <a16:creationId xmlns:a16="http://schemas.microsoft.com/office/drawing/2014/main" id="{C5A56EBD-2478-026F-529F-C873B523124D}"/>
              </a:ext>
            </a:extLst>
          </p:cNvPr>
          <p:cNvSpPr txBox="1">
            <a:spLocks noChangeArrowheads="1"/>
          </p:cNvSpPr>
          <p:nvPr/>
        </p:nvSpPr>
        <p:spPr bwMode="auto">
          <a:xfrm>
            <a:off x="80620" y="1298256"/>
            <a:ext cx="10156065" cy="1131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lnSpc>
                <a:spcPct val="150000"/>
              </a:lnSpc>
              <a:spcBef>
                <a:spcPct val="50000"/>
              </a:spcBef>
              <a:spcAft>
                <a:spcPct val="0"/>
              </a:spcAft>
            </a:pPr>
            <a:r>
              <a:rPr kumimoji="0" lang="en-US" altLang="ja-JP" sz="2400" dirty="0">
                <a:solidFill>
                  <a:srgbClr val="FF0000"/>
                </a:solidFill>
                <a:latin typeface="Arial" charset="0"/>
              </a:rPr>
              <a:t>Impact</a:t>
            </a:r>
            <a:r>
              <a:rPr kumimoji="0" lang="en-US" altLang="ja-JP" sz="2400" dirty="0">
                <a:solidFill>
                  <a:prstClr val="black"/>
                </a:solidFill>
                <a:latin typeface="Arial" charset="0"/>
              </a:rPr>
              <a:t>, refers to the sharp, instantaneous collision of one moving object against another</a:t>
            </a:r>
          </a:p>
        </p:txBody>
      </p:sp>
      <p:sp>
        <p:nvSpPr>
          <p:cNvPr id="6" name="Text Box 7">
            <a:extLst>
              <a:ext uri="{FF2B5EF4-FFF2-40B4-BE49-F238E27FC236}">
                <a16:creationId xmlns:a16="http://schemas.microsoft.com/office/drawing/2014/main" id="{0C58E35C-24A6-812E-5655-3D1C4019E761}"/>
              </a:ext>
            </a:extLst>
          </p:cNvPr>
          <p:cNvSpPr txBox="1">
            <a:spLocks noChangeArrowheads="1"/>
          </p:cNvSpPr>
          <p:nvPr/>
        </p:nvSpPr>
        <p:spPr bwMode="auto">
          <a:xfrm>
            <a:off x="0" y="2683483"/>
            <a:ext cx="10236685" cy="1131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lnSpc>
                <a:spcPct val="150000"/>
              </a:lnSpc>
              <a:spcBef>
                <a:spcPct val="50000"/>
              </a:spcBef>
              <a:spcAft>
                <a:spcPct val="0"/>
              </a:spcAft>
            </a:pPr>
            <a:r>
              <a:rPr kumimoji="0" lang="en-US" altLang="ja-JP" sz="2400" dirty="0">
                <a:solidFill>
                  <a:srgbClr val="FF0000"/>
                </a:solidFill>
                <a:latin typeface="Arial" charset="0"/>
              </a:rPr>
              <a:t>Attrition,</a:t>
            </a:r>
            <a:r>
              <a:rPr kumimoji="0" lang="en-US" altLang="ja-JP" sz="2400" dirty="0">
                <a:solidFill>
                  <a:prstClr val="black"/>
                </a:solidFill>
                <a:latin typeface="Arial" charset="0"/>
              </a:rPr>
              <a:t> is a term applied to the reduction of materials by </a:t>
            </a:r>
            <a:r>
              <a:rPr kumimoji="0" lang="en-US" altLang="ja-JP" sz="2400" dirty="0">
                <a:solidFill>
                  <a:srgbClr val="0000FF"/>
                </a:solidFill>
                <a:latin typeface="Arial" charset="0"/>
              </a:rPr>
              <a:t>scrubbing</a:t>
            </a:r>
            <a:r>
              <a:rPr kumimoji="0" lang="en-US" altLang="ja-JP" sz="2400" dirty="0">
                <a:solidFill>
                  <a:prstClr val="black"/>
                </a:solidFill>
                <a:latin typeface="Arial" charset="0"/>
              </a:rPr>
              <a:t> it between two hard surfaces.</a:t>
            </a:r>
          </a:p>
        </p:txBody>
      </p:sp>
      <p:sp>
        <p:nvSpPr>
          <p:cNvPr id="7" name="Text Box 8">
            <a:extLst>
              <a:ext uri="{FF2B5EF4-FFF2-40B4-BE49-F238E27FC236}">
                <a16:creationId xmlns:a16="http://schemas.microsoft.com/office/drawing/2014/main" id="{7CA12C3C-2825-E6F3-F461-51E9B83362D7}"/>
              </a:ext>
            </a:extLst>
          </p:cNvPr>
          <p:cNvSpPr txBox="1">
            <a:spLocks noChangeArrowheads="1"/>
          </p:cNvSpPr>
          <p:nvPr/>
        </p:nvSpPr>
        <p:spPr bwMode="auto">
          <a:xfrm>
            <a:off x="80620" y="3923643"/>
            <a:ext cx="10156065" cy="1131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lnSpc>
                <a:spcPct val="150000"/>
              </a:lnSpc>
              <a:spcBef>
                <a:spcPct val="50000"/>
              </a:spcBef>
              <a:spcAft>
                <a:spcPct val="0"/>
              </a:spcAft>
            </a:pPr>
            <a:r>
              <a:rPr kumimoji="0" lang="en-US" altLang="ja-JP" sz="2400" dirty="0">
                <a:solidFill>
                  <a:srgbClr val="FF0000"/>
                </a:solidFill>
                <a:latin typeface="Arial" charset="0"/>
              </a:rPr>
              <a:t>Shear</a:t>
            </a:r>
            <a:r>
              <a:rPr kumimoji="0" lang="en-US" altLang="ja-JP" sz="2400" dirty="0">
                <a:solidFill>
                  <a:prstClr val="black"/>
                </a:solidFill>
                <a:latin typeface="Arial" charset="0"/>
              </a:rPr>
              <a:t>, consists of a trimming or </a:t>
            </a:r>
            <a:r>
              <a:rPr kumimoji="0" lang="en-US" altLang="ja-JP" sz="2400" dirty="0">
                <a:solidFill>
                  <a:srgbClr val="0000FF"/>
                </a:solidFill>
                <a:latin typeface="Arial" charset="0"/>
              </a:rPr>
              <a:t>cleaving action</a:t>
            </a:r>
            <a:r>
              <a:rPr kumimoji="0" lang="en-US" altLang="ja-JP" sz="2400" dirty="0">
                <a:solidFill>
                  <a:prstClr val="black"/>
                </a:solidFill>
                <a:latin typeface="Arial" charset="0"/>
              </a:rPr>
              <a:t> rather than the rubbing action associated with attrition.</a:t>
            </a:r>
          </a:p>
        </p:txBody>
      </p:sp>
      <p:sp>
        <p:nvSpPr>
          <p:cNvPr id="9" name="Text Box 9">
            <a:extLst>
              <a:ext uri="{FF2B5EF4-FFF2-40B4-BE49-F238E27FC236}">
                <a16:creationId xmlns:a16="http://schemas.microsoft.com/office/drawing/2014/main" id="{0640427B-19A6-415D-0CD1-68EBD8A2A749}"/>
              </a:ext>
            </a:extLst>
          </p:cNvPr>
          <p:cNvSpPr txBox="1">
            <a:spLocks noChangeArrowheads="1"/>
          </p:cNvSpPr>
          <p:nvPr/>
        </p:nvSpPr>
        <p:spPr bwMode="auto">
          <a:xfrm>
            <a:off x="25400" y="5337715"/>
            <a:ext cx="10135085" cy="1131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lnSpc>
                <a:spcPct val="150000"/>
              </a:lnSpc>
              <a:spcBef>
                <a:spcPct val="50000"/>
              </a:spcBef>
              <a:spcAft>
                <a:spcPct val="0"/>
              </a:spcAft>
            </a:pPr>
            <a:r>
              <a:rPr kumimoji="0" lang="en-US" altLang="ja-JP" sz="2400" dirty="0">
                <a:solidFill>
                  <a:srgbClr val="FF0000"/>
                </a:solidFill>
                <a:latin typeface="Arial" charset="0"/>
              </a:rPr>
              <a:t>Compression</a:t>
            </a:r>
            <a:r>
              <a:rPr kumimoji="0" lang="en-US" altLang="ja-JP" sz="2400" dirty="0">
                <a:solidFill>
                  <a:prstClr val="black"/>
                </a:solidFill>
                <a:latin typeface="Arial" charset="0"/>
              </a:rPr>
              <a:t>, </a:t>
            </a:r>
            <a:r>
              <a:rPr kumimoji="0" lang="en-US" altLang="ja-JP" sz="2400" dirty="0">
                <a:solidFill>
                  <a:srgbClr val="0000FF"/>
                </a:solidFill>
                <a:latin typeface="Arial" charset="0"/>
              </a:rPr>
              <a:t>gradual application of forces</a:t>
            </a:r>
            <a:r>
              <a:rPr kumimoji="0" lang="en-US" altLang="ja-JP" sz="2400" dirty="0">
                <a:solidFill>
                  <a:prstClr val="black"/>
                </a:solidFill>
                <a:latin typeface="Arial" charset="0"/>
              </a:rPr>
              <a:t> at the two opposite sides of an object.</a:t>
            </a:r>
          </a:p>
        </p:txBody>
      </p:sp>
      <p:pic>
        <p:nvPicPr>
          <p:cNvPr id="10" name="Picture 4" descr="石炭粉砕前">
            <a:extLst>
              <a:ext uri="{FF2B5EF4-FFF2-40B4-BE49-F238E27FC236}">
                <a16:creationId xmlns:a16="http://schemas.microsoft.com/office/drawing/2014/main" id="{20D9CE11-0153-1C54-277A-DB628449DF64}"/>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039670" y="1572534"/>
            <a:ext cx="1017556" cy="824205"/>
          </a:xfrm>
          <a:prstGeom prst="rect">
            <a:avLst/>
          </a:prstGeom>
          <a:noFill/>
        </p:spPr>
      </p:pic>
      <p:pic>
        <p:nvPicPr>
          <p:cNvPr id="11" name="Picture 2" descr="http://illustcut.com/box/life/tools/hummer/hummer02_01.png">
            <a:extLst>
              <a:ext uri="{FF2B5EF4-FFF2-40B4-BE49-F238E27FC236}">
                <a16:creationId xmlns:a16="http://schemas.microsoft.com/office/drawing/2014/main" id="{DFD167C8-FD03-375D-7F77-FF26198886A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64544" y="950475"/>
            <a:ext cx="1008112" cy="865117"/>
          </a:xfrm>
          <a:prstGeom prst="rect">
            <a:avLst/>
          </a:prstGeom>
          <a:noFill/>
          <a:extLst>
            <a:ext uri="{909E8E84-426E-40DD-AFC4-6F175D3DCCD1}">
              <a14:hiddenFill xmlns:a14="http://schemas.microsoft.com/office/drawing/2010/main">
                <a:solidFill>
                  <a:srgbClr val="FFFFFF"/>
                </a:solidFill>
              </a14:hiddenFill>
            </a:ext>
          </a:extLst>
        </p:spPr>
      </p:pic>
      <p:pic>
        <p:nvPicPr>
          <p:cNvPr id="12" name="図 19">
            <a:extLst>
              <a:ext uri="{FF2B5EF4-FFF2-40B4-BE49-F238E27FC236}">
                <a16:creationId xmlns:a16="http://schemas.microsoft.com/office/drawing/2014/main" id="{10786CD9-21C0-7BE3-A147-ABE6215BD147}"/>
              </a:ext>
            </a:extLst>
          </p:cNvPr>
          <p:cNvPicPr>
            <a:picLocks noChangeAspect="1"/>
          </p:cNvPicPr>
          <p:nvPr/>
        </p:nvPicPr>
        <p:blipFill>
          <a:blip r:embed="rId5"/>
          <a:stretch>
            <a:fillRect/>
          </a:stretch>
        </p:blipFill>
        <p:spPr>
          <a:xfrm>
            <a:off x="10152812" y="2683483"/>
            <a:ext cx="941377" cy="1066138"/>
          </a:xfrm>
          <a:prstGeom prst="rect">
            <a:avLst/>
          </a:prstGeom>
        </p:spPr>
      </p:pic>
      <p:pic>
        <p:nvPicPr>
          <p:cNvPr id="13" name="図 21">
            <a:extLst>
              <a:ext uri="{FF2B5EF4-FFF2-40B4-BE49-F238E27FC236}">
                <a16:creationId xmlns:a16="http://schemas.microsoft.com/office/drawing/2014/main" id="{930CFC05-F67B-91C1-4C07-782C58363161}"/>
              </a:ext>
            </a:extLst>
          </p:cNvPr>
          <p:cNvPicPr>
            <a:picLocks noChangeAspect="1"/>
          </p:cNvPicPr>
          <p:nvPr/>
        </p:nvPicPr>
        <p:blipFill>
          <a:blip r:embed="rId6"/>
          <a:stretch>
            <a:fillRect/>
          </a:stretch>
        </p:blipFill>
        <p:spPr>
          <a:xfrm>
            <a:off x="10152812" y="5482316"/>
            <a:ext cx="1108627" cy="1280578"/>
          </a:xfrm>
          <a:prstGeom prst="rect">
            <a:avLst/>
          </a:prstGeom>
        </p:spPr>
      </p:pic>
      <p:pic>
        <p:nvPicPr>
          <p:cNvPr id="14" name="図 22">
            <a:extLst>
              <a:ext uri="{FF2B5EF4-FFF2-40B4-BE49-F238E27FC236}">
                <a16:creationId xmlns:a16="http://schemas.microsoft.com/office/drawing/2014/main" id="{9050E32D-8C76-2F67-654E-4E9B1AA1D9AB}"/>
              </a:ext>
            </a:extLst>
          </p:cNvPr>
          <p:cNvPicPr>
            <a:picLocks noChangeAspect="1"/>
          </p:cNvPicPr>
          <p:nvPr/>
        </p:nvPicPr>
        <p:blipFill>
          <a:blip r:embed="rId7"/>
          <a:stretch>
            <a:fillRect/>
          </a:stretch>
        </p:blipFill>
        <p:spPr>
          <a:xfrm>
            <a:off x="9817806" y="3898341"/>
            <a:ext cx="1777294" cy="1517752"/>
          </a:xfrm>
          <a:prstGeom prst="rect">
            <a:avLst/>
          </a:prstGeom>
        </p:spPr>
      </p:pic>
      <p:sp>
        <p:nvSpPr>
          <p:cNvPr id="15" name="正方形/長方形 23">
            <a:extLst>
              <a:ext uri="{FF2B5EF4-FFF2-40B4-BE49-F238E27FC236}">
                <a16:creationId xmlns:a16="http://schemas.microsoft.com/office/drawing/2014/main" id="{8BC2689F-6E34-E9BE-21E2-9B4B9A9C5163}"/>
              </a:ext>
            </a:extLst>
          </p:cNvPr>
          <p:cNvSpPr/>
          <p:nvPr/>
        </p:nvSpPr>
        <p:spPr>
          <a:xfrm>
            <a:off x="9817806" y="5416093"/>
            <a:ext cx="1669790" cy="1413025"/>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24">
            <a:extLst>
              <a:ext uri="{FF2B5EF4-FFF2-40B4-BE49-F238E27FC236}">
                <a16:creationId xmlns:a16="http://schemas.microsoft.com/office/drawing/2014/main" id="{6FDBAC5D-845F-A74B-0E59-71191DD6BBB2}"/>
              </a:ext>
            </a:extLst>
          </p:cNvPr>
          <p:cNvSpPr/>
          <p:nvPr/>
        </p:nvSpPr>
        <p:spPr>
          <a:xfrm>
            <a:off x="9817201" y="3941644"/>
            <a:ext cx="1669790" cy="1413025"/>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25">
            <a:extLst>
              <a:ext uri="{FF2B5EF4-FFF2-40B4-BE49-F238E27FC236}">
                <a16:creationId xmlns:a16="http://schemas.microsoft.com/office/drawing/2014/main" id="{FBBB7D94-29A3-E06E-181B-17DA62C5EA94}"/>
              </a:ext>
            </a:extLst>
          </p:cNvPr>
          <p:cNvSpPr/>
          <p:nvPr/>
        </p:nvSpPr>
        <p:spPr>
          <a:xfrm>
            <a:off x="9817201" y="2596760"/>
            <a:ext cx="1669790" cy="1255474"/>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6">
            <a:extLst>
              <a:ext uri="{FF2B5EF4-FFF2-40B4-BE49-F238E27FC236}">
                <a16:creationId xmlns:a16="http://schemas.microsoft.com/office/drawing/2014/main" id="{DEB5B017-1377-11F4-8EC7-1CD5685FE1F1}"/>
              </a:ext>
            </a:extLst>
          </p:cNvPr>
          <p:cNvSpPr/>
          <p:nvPr/>
        </p:nvSpPr>
        <p:spPr>
          <a:xfrm>
            <a:off x="9902261" y="956092"/>
            <a:ext cx="1669790" cy="1413025"/>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TextBox 2">
            <a:extLst>
              <a:ext uri="{FF2B5EF4-FFF2-40B4-BE49-F238E27FC236}">
                <a16:creationId xmlns:a16="http://schemas.microsoft.com/office/drawing/2014/main" id="{CD71E37E-9E3F-6A9B-D4CE-F33C52469C49}"/>
              </a:ext>
            </a:extLst>
          </p:cNvPr>
          <p:cNvSpPr txBox="1"/>
          <p:nvPr/>
        </p:nvSpPr>
        <p:spPr>
          <a:xfrm>
            <a:off x="0" y="54607"/>
            <a:ext cx="8250621"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2.4. Crushing mechanism </a:t>
            </a:r>
          </a:p>
        </p:txBody>
      </p:sp>
    </p:spTree>
    <p:extLst>
      <p:ext uri="{BB962C8B-B14F-4D97-AF65-F5344CB8AC3E}">
        <p14:creationId xmlns:p14="http://schemas.microsoft.com/office/powerpoint/2010/main" val="56558707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21</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
        <p:nvSpPr>
          <p:cNvPr id="2" name="Content Placeholder 2">
            <a:extLst>
              <a:ext uri="{FF2B5EF4-FFF2-40B4-BE49-F238E27FC236}">
                <a16:creationId xmlns:a16="http://schemas.microsoft.com/office/drawing/2014/main" id="{7BB0EF84-32F1-AA90-AD01-55FEFE7E7631}"/>
              </a:ext>
            </a:extLst>
          </p:cNvPr>
          <p:cNvSpPr txBox="1">
            <a:spLocks/>
          </p:cNvSpPr>
          <p:nvPr/>
        </p:nvSpPr>
        <p:spPr>
          <a:xfrm>
            <a:off x="80620" y="599386"/>
            <a:ext cx="11853605" cy="55624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ZA" sz="2400" b="1" dirty="0">
                <a:solidFill>
                  <a:srgbClr val="FF0000"/>
                </a:solidFill>
                <a:latin typeface="Arial" panose="020B0604020202020204" pitchFamily="34" charset="0"/>
                <a:cs typeface="Arial" panose="020B0604020202020204" pitchFamily="34" charset="0"/>
              </a:rPr>
              <a:t>Different sizes from different crushing mechanism</a:t>
            </a:r>
            <a:endParaRPr lang="en-ZA" sz="2400" b="1" dirty="0">
              <a:solidFill>
                <a:srgbClr val="FF0000"/>
              </a:solidFill>
              <a:latin typeface="Times New Roman" panose="02020603050405020304" pitchFamily="18" charset="0"/>
              <a:cs typeface="Times New Roman" panose="02020603050405020304" pitchFamily="18" charset="0"/>
            </a:endParaRPr>
          </a:p>
        </p:txBody>
      </p:sp>
      <p:pic>
        <p:nvPicPr>
          <p:cNvPr id="3" name="Picture 3">
            <a:extLst>
              <a:ext uri="{FF2B5EF4-FFF2-40B4-BE49-F238E27FC236}">
                <a16:creationId xmlns:a16="http://schemas.microsoft.com/office/drawing/2014/main" id="{4FFF2B86-52CD-D6C1-7986-7E73420106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1485900" y="1072934"/>
            <a:ext cx="7870751" cy="5730459"/>
          </a:xfrm>
          <a:prstGeom prst="rect">
            <a:avLst/>
          </a:prstGeom>
        </p:spPr>
      </p:pic>
      <p:sp>
        <p:nvSpPr>
          <p:cNvPr id="5" name="TextBox 4">
            <a:extLst>
              <a:ext uri="{FF2B5EF4-FFF2-40B4-BE49-F238E27FC236}">
                <a16:creationId xmlns:a16="http://schemas.microsoft.com/office/drawing/2014/main" id="{890D029A-6E9A-45C4-9982-047C18E71B6D}"/>
              </a:ext>
            </a:extLst>
          </p:cNvPr>
          <p:cNvSpPr txBox="1"/>
          <p:nvPr/>
        </p:nvSpPr>
        <p:spPr>
          <a:xfrm>
            <a:off x="0" y="54607"/>
            <a:ext cx="8250621"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2.4. Crushing mechanism (cont.) </a:t>
            </a:r>
          </a:p>
        </p:txBody>
      </p:sp>
    </p:spTree>
    <p:extLst>
      <p:ext uri="{BB962C8B-B14F-4D97-AF65-F5344CB8AC3E}">
        <p14:creationId xmlns:p14="http://schemas.microsoft.com/office/powerpoint/2010/main" val="188214101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1B95A-B146-BB4B-A031-70E3C574852D}"/>
              </a:ext>
            </a:extLst>
          </p:cNvPr>
          <p:cNvSpPr txBox="1"/>
          <p:nvPr/>
        </p:nvSpPr>
        <p:spPr>
          <a:xfrm>
            <a:off x="101600" y="614922"/>
            <a:ext cx="12065000" cy="4611519"/>
          </a:xfrm>
          <a:prstGeom prst="rect">
            <a:avLst/>
          </a:prstGeom>
          <a:noFill/>
        </p:spPr>
        <p:txBody>
          <a:bodyPr wrap="square" rtlCol="0">
            <a:spAutoFit/>
          </a:bodyPr>
          <a:lstStyle/>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2.1. Introduction</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2.2. Liberation</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2.3. Crushing</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2.4. Crushing mechanism</a:t>
            </a:r>
          </a:p>
          <a:p>
            <a:pPr>
              <a:lnSpc>
                <a:spcPct val="150000"/>
              </a:lnSpc>
            </a:pPr>
            <a:r>
              <a:rPr lang="en-US" b="1" dirty="0">
                <a:latin typeface="Arial" panose="020B0604020202020204" pitchFamily="34" charset="0"/>
                <a:cs typeface="Arial" panose="020B0604020202020204" pitchFamily="34" charset="0"/>
              </a:rPr>
              <a:t>2.5. Types of crusher</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2.6. Crushing equipment: Jaw crusher</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2.7. Crushing equipment: Gyratory crusher</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2.8. Crushing equipment: Cone crusher</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2.9. Crushing equipment: Roll crusher</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2.10. Crushing equipment: Impact/hammer crusher</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2.11. Crushing stages and circuit </a:t>
            </a: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3" name="TextBox 92">
            <a:extLst>
              <a:ext uri="{FF2B5EF4-FFF2-40B4-BE49-F238E27FC236}">
                <a16:creationId xmlns:a16="http://schemas.microsoft.com/office/drawing/2014/main" id="{6728CAC5-8D72-6441-8ECB-DD14D8D5F2DF}"/>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Lecture content</a:t>
            </a:r>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22</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B5F6330A-5465-824B-9F2F-57F5B7648000}"/>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Tree>
    <p:extLst>
      <p:ext uri="{BB962C8B-B14F-4D97-AF65-F5344CB8AC3E}">
        <p14:creationId xmlns:p14="http://schemas.microsoft.com/office/powerpoint/2010/main" val="1159176581"/>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3" name="TextBox 92">
            <a:extLst>
              <a:ext uri="{FF2B5EF4-FFF2-40B4-BE49-F238E27FC236}">
                <a16:creationId xmlns:a16="http://schemas.microsoft.com/office/drawing/2014/main" id="{6728CAC5-8D72-6441-8ECB-DD14D8D5F2DF}"/>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2.5. Type of crushers</a:t>
            </a:r>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23</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
        <p:nvSpPr>
          <p:cNvPr id="5" name="Content Placeholder 2">
            <a:extLst>
              <a:ext uri="{FF2B5EF4-FFF2-40B4-BE49-F238E27FC236}">
                <a16:creationId xmlns:a16="http://schemas.microsoft.com/office/drawing/2014/main" id="{90B6C751-943F-87EE-DE42-0BB9F59BD4CB}"/>
              </a:ext>
            </a:extLst>
          </p:cNvPr>
          <p:cNvSpPr txBox="1">
            <a:spLocks/>
          </p:cNvSpPr>
          <p:nvPr/>
        </p:nvSpPr>
        <p:spPr>
          <a:xfrm>
            <a:off x="186945" y="705711"/>
            <a:ext cx="11853605" cy="55624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ZA" sz="2400" b="1" dirty="0">
                <a:solidFill>
                  <a:srgbClr val="FF0000"/>
                </a:solidFill>
                <a:latin typeface="Arial" panose="020B0604020202020204" pitchFamily="34" charset="0"/>
                <a:cs typeface="Arial" panose="020B0604020202020204" pitchFamily="34" charset="0"/>
              </a:rPr>
              <a:t>Types of crushers</a:t>
            </a:r>
            <a:endParaRPr lang="en-ZA" sz="2400" b="1" dirty="0">
              <a:solidFill>
                <a:srgbClr val="FF0000"/>
              </a:solidFill>
              <a:latin typeface="Times New Roman" panose="02020603050405020304" pitchFamily="18" charset="0"/>
              <a:cs typeface="Times New Roman" panose="02020603050405020304" pitchFamily="18" charset="0"/>
            </a:endParaRPr>
          </a:p>
        </p:txBody>
      </p:sp>
      <p:pic>
        <p:nvPicPr>
          <p:cNvPr id="6" name="Content Placeholder 13">
            <a:extLst>
              <a:ext uri="{FF2B5EF4-FFF2-40B4-BE49-F238E27FC236}">
                <a16:creationId xmlns:a16="http://schemas.microsoft.com/office/drawing/2014/main" id="{B6928444-2899-DEF8-4461-96B6CE55A8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450" y="2375228"/>
            <a:ext cx="3733577" cy="3542111"/>
          </a:xfrm>
          <a:prstGeom prst="rect">
            <a:avLst/>
          </a:prstGeom>
        </p:spPr>
      </p:pic>
      <p:sp>
        <p:nvSpPr>
          <p:cNvPr id="7" name="TextBox 6">
            <a:extLst>
              <a:ext uri="{FF2B5EF4-FFF2-40B4-BE49-F238E27FC236}">
                <a16:creationId xmlns:a16="http://schemas.microsoft.com/office/drawing/2014/main" id="{655BCEA1-E747-6F65-FF99-88781C4D1BE0}"/>
              </a:ext>
            </a:extLst>
          </p:cNvPr>
          <p:cNvSpPr txBox="1"/>
          <p:nvPr/>
        </p:nvSpPr>
        <p:spPr>
          <a:xfrm>
            <a:off x="497681" y="1460500"/>
            <a:ext cx="2649159" cy="461665"/>
          </a:xfrm>
          <a:prstGeom prst="rect">
            <a:avLst/>
          </a:prstGeom>
          <a:noFill/>
        </p:spPr>
        <p:txBody>
          <a:bodyPr wrap="square" rtlCol="0">
            <a:spAutoFit/>
          </a:bodyPr>
          <a:lstStyle/>
          <a:p>
            <a:r>
              <a:rPr lang="en-ZA" sz="2400" b="1" dirty="0">
                <a:solidFill>
                  <a:srgbClr val="002060"/>
                </a:solidFill>
                <a:latin typeface="Arial" panose="020B0604020202020204" pitchFamily="34" charset="0"/>
                <a:cs typeface="Arial" panose="020B0604020202020204" pitchFamily="34" charset="0"/>
              </a:rPr>
              <a:t>(1) Jaw crusher</a:t>
            </a:r>
            <a:endParaRPr lang="en-US" sz="2400" b="1" dirty="0">
              <a:solidFill>
                <a:srgbClr val="002060"/>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908E31F6-D501-2B4C-4D13-6C50C66FC13E}"/>
              </a:ext>
            </a:extLst>
          </p:cNvPr>
          <p:cNvSpPr txBox="1"/>
          <p:nvPr/>
        </p:nvSpPr>
        <p:spPr>
          <a:xfrm>
            <a:off x="4993481" y="1460500"/>
            <a:ext cx="3170687" cy="461665"/>
          </a:xfrm>
          <a:prstGeom prst="rect">
            <a:avLst/>
          </a:prstGeom>
          <a:noFill/>
        </p:spPr>
        <p:txBody>
          <a:bodyPr wrap="square" rtlCol="0">
            <a:spAutoFit/>
          </a:bodyPr>
          <a:lstStyle/>
          <a:p>
            <a:r>
              <a:rPr lang="en-ZA" sz="2400" b="1" dirty="0">
                <a:solidFill>
                  <a:srgbClr val="002060"/>
                </a:solidFill>
                <a:latin typeface="Arial" panose="020B0604020202020204" pitchFamily="34" charset="0"/>
                <a:cs typeface="Arial" panose="020B0604020202020204" pitchFamily="34" charset="0"/>
              </a:rPr>
              <a:t>(2) Gyratory Crusher</a:t>
            </a:r>
            <a:endParaRPr lang="en-US" sz="2400" b="1" dirty="0">
              <a:solidFill>
                <a:srgbClr val="002060"/>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CF55B076-5E0F-03C9-28AA-0C4996E969FC}"/>
              </a:ext>
            </a:extLst>
          </p:cNvPr>
          <p:cNvSpPr txBox="1"/>
          <p:nvPr/>
        </p:nvSpPr>
        <p:spPr>
          <a:xfrm>
            <a:off x="9029700" y="1412845"/>
            <a:ext cx="2664618" cy="461665"/>
          </a:xfrm>
          <a:prstGeom prst="rect">
            <a:avLst/>
          </a:prstGeom>
          <a:noFill/>
        </p:spPr>
        <p:txBody>
          <a:bodyPr wrap="square" rtlCol="0">
            <a:spAutoFit/>
          </a:bodyPr>
          <a:lstStyle/>
          <a:p>
            <a:r>
              <a:rPr lang="en-ZA" sz="2400" b="1" dirty="0">
                <a:latin typeface="Arial" panose="020B0604020202020204" pitchFamily="34" charset="0"/>
                <a:cs typeface="Arial" panose="020B0604020202020204" pitchFamily="34" charset="0"/>
              </a:rPr>
              <a:t>(3) Cone Crusher</a:t>
            </a:r>
            <a:endParaRPr lang="en-US" sz="2400" b="1" dirty="0">
              <a:latin typeface="Arial" panose="020B0604020202020204" pitchFamily="34" charset="0"/>
              <a:cs typeface="Arial" panose="020B0604020202020204" pitchFamily="34" charset="0"/>
            </a:endParaRPr>
          </a:p>
        </p:txBody>
      </p:sp>
      <p:pic>
        <p:nvPicPr>
          <p:cNvPr id="11" name="Picture 2" descr="http://4.bp.blogspot.com/-VawygqKgub4/Uq42wOAmMBI/AAAAAAAAAjY/XKz1PyQw0o8/s200/180px-Gyratory_crusherGIF.gif">
            <a:extLst>
              <a:ext uri="{FF2B5EF4-FFF2-40B4-BE49-F238E27FC236}">
                <a16:creationId xmlns:a16="http://schemas.microsoft.com/office/drawing/2014/main" id="{F1228D1B-51BD-8424-7E2C-39FF06DFFB11}"/>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899155" y="2192377"/>
            <a:ext cx="2649159" cy="360429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ttp://3.bp.blogspot.com/-lK_j4oR-6ho/Uq430gZZcpI/AAAAAAAAAj0/npg_oBxh_0A/s200/img002.gif">
            <a:extLst>
              <a:ext uri="{FF2B5EF4-FFF2-40B4-BE49-F238E27FC236}">
                <a16:creationId xmlns:a16="http://schemas.microsoft.com/office/drawing/2014/main" id="{E70B1E8A-6A93-3530-1D9A-0BD3C3B8C641}"/>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164169" y="2192377"/>
            <a:ext cx="3840886" cy="3476002"/>
          </a:xfrm>
          <a:prstGeom prst="rect">
            <a:avLst/>
          </a:prstGeom>
          <a:noFill/>
          <a:extLst>
            <a:ext uri="{909E8E84-426E-40DD-AFC4-6F175D3DCCD1}">
              <a14:hiddenFill xmlns:a14="http://schemas.microsoft.com/office/drawing/2010/main">
                <a:solidFill>
                  <a:srgbClr val="FFFFFF"/>
                </a:solidFill>
              </a14:hiddenFill>
            </a:ext>
          </a:extLst>
        </p:spPr>
      </p:pic>
      <p:sp>
        <p:nvSpPr>
          <p:cNvPr id="13" name="Right Brace 12">
            <a:extLst>
              <a:ext uri="{FF2B5EF4-FFF2-40B4-BE49-F238E27FC236}">
                <a16:creationId xmlns:a16="http://schemas.microsoft.com/office/drawing/2014/main" id="{B74613CC-33DD-5F8F-BF5C-AF7EEDB89D4B}"/>
              </a:ext>
            </a:extLst>
          </p:cNvPr>
          <p:cNvSpPr/>
          <p:nvPr/>
        </p:nvSpPr>
        <p:spPr>
          <a:xfrm rot="5400000">
            <a:off x="3669603" y="2814456"/>
            <a:ext cx="795388" cy="6644705"/>
          </a:xfrm>
          <a:prstGeom prst="rightBrace">
            <a:avLst>
              <a:gd name="adj1" fmla="val 142456"/>
              <a:gd name="adj2" fmla="val 50000"/>
            </a:avLst>
          </a:prstGeom>
          <a:ln w="28575">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JP">
              <a:solidFill>
                <a:srgbClr val="002060"/>
              </a:solidFill>
            </a:endParaRPr>
          </a:p>
        </p:txBody>
      </p:sp>
      <p:sp>
        <p:nvSpPr>
          <p:cNvPr id="14" name="TextBox 13">
            <a:extLst>
              <a:ext uri="{FF2B5EF4-FFF2-40B4-BE49-F238E27FC236}">
                <a16:creationId xmlns:a16="http://schemas.microsoft.com/office/drawing/2014/main" id="{B4958FEC-9B83-C1CC-D1DB-678629C66F8D}"/>
              </a:ext>
            </a:extLst>
          </p:cNvPr>
          <p:cNvSpPr txBox="1"/>
          <p:nvPr/>
        </p:nvSpPr>
        <p:spPr>
          <a:xfrm>
            <a:off x="2798488" y="6419790"/>
            <a:ext cx="2664618" cy="461665"/>
          </a:xfrm>
          <a:prstGeom prst="rect">
            <a:avLst/>
          </a:prstGeom>
          <a:noFill/>
        </p:spPr>
        <p:txBody>
          <a:bodyPr wrap="square" rtlCol="0">
            <a:spAutoFit/>
          </a:bodyPr>
          <a:lstStyle/>
          <a:p>
            <a:r>
              <a:rPr lang="en-ZA" sz="2400" b="1" dirty="0">
                <a:solidFill>
                  <a:srgbClr val="002060"/>
                </a:solidFill>
                <a:latin typeface="Arial" panose="020B0604020202020204" pitchFamily="34" charset="0"/>
                <a:cs typeface="Arial" panose="020B0604020202020204" pitchFamily="34" charset="0"/>
              </a:rPr>
              <a:t>Primary Crusher</a:t>
            </a:r>
            <a:endParaRPr lang="en-US" sz="2400" b="1" dirty="0">
              <a:solidFill>
                <a:srgbClr val="002060"/>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E9139C06-FEDA-CE58-A26B-2E0CF624F657}"/>
              </a:ext>
            </a:extLst>
          </p:cNvPr>
          <p:cNvSpPr txBox="1"/>
          <p:nvPr/>
        </p:nvSpPr>
        <p:spPr>
          <a:xfrm>
            <a:off x="8399465" y="6384177"/>
            <a:ext cx="3212716" cy="461665"/>
          </a:xfrm>
          <a:prstGeom prst="rect">
            <a:avLst/>
          </a:prstGeom>
          <a:noFill/>
        </p:spPr>
        <p:txBody>
          <a:bodyPr wrap="square" rtlCol="0">
            <a:spAutoFit/>
          </a:bodyPr>
          <a:lstStyle/>
          <a:p>
            <a:r>
              <a:rPr lang="en-ZA" sz="2400" b="1" dirty="0">
                <a:latin typeface="Arial" panose="020B0604020202020204" pitchFamily="34" charset="0"/>
                <a:cs typeface="Arial" panose="020B0604020202020204" pitchFamily="34" charset="0"/>
              </a:rPr>
              <a:t>Secondary Crusher</a:t>
            </a:r>
            <a:endParaRPr lang="en-US" sz="2400" b="1" dirty="0">
              <a:latin typeface="Arial" panose="020B0604020202020204" pitchFamily="34" charset="0"/>
              <a:cs typeface="Arial" panose="020B0604020202020204" pitchFamily="34" charset="0"/>
            </a:endParaRPr>
          </a:p>
        </p:txBody>
      </p:sp>
      <p:sp>
        <p:nvSpPr>
          <p:cNvPr id="16" name="Right Brace 15">
            <a:extLst>
              <a:ext uri="{FF2B5EF4-FFF2-40B4-BE49-F238E27FC236}">
                <a16:creationId xmlns:a16="http://schemas.microsoft.com/office/drawing/2014/main" id="{46598FD1-62DB-69C2-0E66-C1F5FDE28A48}"/>
              </a:ext>
            </a:extLst>
          </p:cNvPr>
          <p:cNvSpPr/>
          <p:nvPr/>
        </p:nvSpPr>
        <p:spPr>
          <a:xfrm rot="5400000">
            <a:off x="9608129" y="3901261"/>
            <a:ext cx="795388" cy="4346953"/>
          </a:xfrm>
          <a:prstGeom prst="rightBrace">
            <a:avLst>
              <a:gd name="adj1" fmla="val 142456"/>
              <a:gd name="adj2" fmla="val 50000"/>
            </a:avLst>
          </a:prstGeom>
          <a:ln w="28575">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JP"/>
          </a:p>
        </p:txBody>
      </p:sp>
    </p:spTree>
    <p:extLst>
      <p:ext uri="{BB962C8B-B14F-4D97-AF65-F5344CB8AC3E}">
        <p14:creationId xmlns:p14="http://schemas.microsoft.com/office/powerpoint/2010/main" val="77830759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24</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
        <p:nvSpPr>
          <p:cNvPr id="2" name="Content Placeholder 2">
            <a:extLst>
              <a:ext uri="{FF2B5EF4-FFF2-40B4-BE49-F238E27FC236}">
                <a16:creationId xmlns:a16="http://schemas.microsoft.com/office/drawing/2014/main" id="{7BB0EF84-32F1-AA90-AD01-55FEFE7E7631}"/>
              </a:ext>
            </a:extLst>
          </p:cNvPr>
          <p:cNvSpPr txBox="1">
            <a:spLocks/>
          </p:cNvSpPr>
          <p:nvPr/>
        </p:nvSpPr>
        <p:spPr>
          <a:xfrm>
            <a:off x="186945" y="705711"/>
            <a:ext cx="11853605" cy="55624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ZA" sz="2400" b="1" dirty="0">
                <a:solidFill>
                  <a:srgbClr val="FF0000"/>
                </a:solidFill>
                <a:latin typeface="Arial" panose="020B0604020202020204" pitchFamily="34" charset="0"/>
                <a:cs typeface="Arial" panose="020B0604020202020204" pitchFamily="34" charset="0"/>
              </a:rPr>
              <a:t>Types of crushers (cont.)</a:t>
            </a:r>
            <a:endParaRPr lang="en-ZA" sz="2400" b="1"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AF0FD8AE-FCF9-0D50-8607-6150CADE1531}"/>
              </a:ext>
            </a:extLst>
          </p:cNvPr>
          <p:cNvSpPr txBox="1">
            <a:spLocks/>
          </p:cNvSpPr>
          <p:nvPr/>
        </p:nvSpPr>
        <p:spPr>
          <a:xfrm>
            <a:off x="830263" y="1312630"/>
            <a:ext cx="10956925" cy="59422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ZA" sz="2400" b="1" dirty="0">
                <a:latin typeface="Arial" panose="020B0604020202020204" pitchFamily="34" charset="0"/>
                <a:cs typeface="Arial" panose="020B0604020202020204" pitchFamily="34" charset="0"/>
              </a:rPr>
              <a:t>(4) Impact 						(5) High Pressure Grinding Roll </a:t>
            </a:r>
          </a:p>
        </p:txBody>
      </p:sp>
      <p:pic>
        <p:nvPicPr>
          <p:cNvPr id="4" name="Picture 3">
            <a:extLst>
              <a:ext uri="{FF2B5EF4-FFF2-40B4-BE49-F238E27FC236}">
                <a16:creationId xmlns:a16="http://schemas.microsoft.com/office/drawing/2014/main" id="{C5B84D1A-71D0-2F50-B087-4863E5D65286}"/>
              </a:ext>
            </a:extLst>
          </p:cNvPr>
          <p:cNvPicPr>
            <a:picLocks noChangeAspect="1"/>
          </p:cNvPicPr>
          <p:nvPr/>
        </p:nvPicPr>
        <p:blipFill>
          <a:blip r:embed="rId3"/>
          <a:stretch>
            <a:fillRect/>
          </a:stretch>
        </p:blipFill>
        <p:spPr>
          <a:xfrm>
            <a:off x="5738715" y="1971686"/>
            <a:ext cx="6338981" cy="3862058"/>
          </a:xfrm>
          <a:prstGeom prst="rect">
            <a:avLst/>
          </a:prstGeom>
        </p:spPr>
      </p:pic>
      <p:pic>
        <p:nvPicPr>
          <p:cNvPr id="17" name="Picture 4" descr="ham_ani">
            <a:extLst>
              <a:ext uri="{FF2B5EF4-FFF2-40B4-BE49-F238E27FC236}">
                <a16:creationId xmlns:a16="http://schemas.microsoft.com/office/drawing/2014/main" id="{83DE2F81-6F6D-8EAA-C829-F3A15A913E76}"/>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31440" y="2003617"/>
            <a:ext cx="4542904" cy="4157328"/>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2DFC14EB-84BB-3D50-0209-DC1D88E7D4E6}"/>
              </a:ext>
            </a:extLst>
          </p:cNvPr>
          <p:cNvSpPr txBox="1"/>
          <p:nvPr/>
        </p:nvSpPr>
        <p:spPr>
          <a:xfrm>
            <a:off x="4197338" y="6466348"/>
            <a:ext cx="4208821" cy="461665"/>
          </a:xfrm>
          <a:prstGeom prst="rect">
            <a:avLst/>
          </a:prstGeom>
          <a:noFill/>
        </p:spPr>
        <p:txBody>
          <a:bodyPr wrap="square" rtlCol="0">
            <a:spAutoFit/>
          </a:bodyPr>
          <a:lstStyle/>
          <a:p>
            <a:r>
              <a:rPr lang="en-ZA" sz="2400" b="1" dirty="0">
                <a:latin typeface="Arial" panose="020B0604020202020204" pitchFamily="34" charset="0"/>
                <a:cs typeface="Arial" panose="020B0604020202020204" pitchFamily="34" charset="0"/>
              </a:rPr>
              <a:t>Secondary/tertiary Crusher</a:t>
            </a:r>
            <a:endParaRPr lang="en-US" sz="2400" b="1" dirty="0">
              <a:latin typeface="Arial" panose="020B0604020202020204" pitchFamily="34" charset="0"/>
              <a:cs typeface="Arial" panose="020B0604020202020204" pitchFamily="34" charset="0"/>
            </a:endParaRPr>
          </a:p>
        </p:txBody>
      </p:sp>
      <p:sp>
        <p:nvSpPr>
          <p:cNvPr id="19" name="Right Brace 18">
            <a:extLst>
              <a:ext uri="{FF2B5EF4-FFF2-40B4-BE49-F238E27FC236}">
                <a16:creationId xmlns:a16="http://schemas.microsoft.com/office/drawing/2014/main" id="{3CE412C7-A10C-AFB9-E2D8-82212D4861CC}"/>
              </a:ext>
            </a:extLst>
          </p:cNvPr>
          <p:cNvSpPr/>
          <p:nvPr/>
        </p:nvSpPr>
        <p:spPr>
          <a:xfrm rot="5400000">
            <a:off x="5904055" y="574018"/>
            <a:ext cx="795388" cy="11317622"/>
          </a:xfrm>
          <a:prstGeom prst="rightBrace">
            <a:avLst>
              <a:gd name="adj1" fmla="val 142456"/>
              <a:gd name="adj2" fmla="val 50000"/>
            </a:avLst>
          </a:prstGeom>
          <a:ln w="28575">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JP"/>
          </a:p>
        </p:txBody>
      </p:sp>
      <p:sp>
        <p:nvSpPr>
          <p:cNvPr id="5" name="TextBox 4">
            <a:extLst>
              <a:ext uri="{FF2B5EF4-FFF2-40B4-BE49-F238E27FC236}">
                <a16:creationId xmlns:a16="http://schemas.microsoft.com/office/drawing/2014/main" id="{65B2276B-DC42-F6FA-FA76-B29555D4D6C2}"/>
              </a:ext>
            </a:extLst>
          </p:cNvPr>
          <p:cNvSpPr txBox="1"/>
          <p:nvPr/>
        </p:nvSpPr>
        <p:spPr>
          <a:xfrm>
            <a:off x="0" y="54607"/>
            <a:ext cx="8502869"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2.5. Type of crusher and crushing mechanism (cont.)</a:t>
            </a:r>
          </a:p>
        </p:txBody>
      </p:sp>
    </p:spTree>
    <p:extLst>
      <p:ext uri="{BB962C8B-B14F-4D97-AF65-F5344CB8AC3E}">
        <p14:creationId xmlns:p14="http://schemas.microsoft.com/office/powerpoint/2010/main" val="422639661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1B95A-B146-BB4B-A031-70E3C574852D}"/>
              </a:ext>
            </a:extLst>
          </p:cNvPr>
          <p:cNvSpPr txBox="1"/>
          <p:nvPr/>
        </p:nvSpPr>
        <p:spPr>
          <a:xfrm>
            <a:off x="101600" y="614922"/>
            <a:ext cx="12065000" cy="4611519"/>
          </a:xfrm>
          <a:prstGeom prst="rect">
            <a:avLst/>
          </a:prstGeom>
          <a:noFill/>
        </p:spPr>
        <p:txBody>
          <a:bodyPr wrap="square" rtlCol="0">
            <a:spAutoFit/>
          </a:bodyPr>
          <a:lstStyle/>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2.1. Introduction</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2.2. Liberation</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2.3. Crushing</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2.4. Crushing mechanism</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2.5. Types of crusher</a:t>
            </a:r>
          </a:p>
          <a:p>
            <a:pPr>
              <a:lnSpc>
                <a:spcPct val="150000"/>
              </a:lnSpc>
            </a:pPr>
            <a:r>
              <a:rPr lang="en-US" b="1" dirty="0">
                <a:latin typeface="Arial" panose="020B0604020202020204" pitchFamily="34" charset="0"/>
                <a:cs typeface="Arial" panose="020B0604020202020204" pitchFamily="34" charset="0"/>
              </a:rPr>
              <a:t>2.6. Crushing equipment: Jaw crusher</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2.7. Crushing equipment: Gyratory crusher</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2.8. Crushing equipment: Cone crusher</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2.9. Crushing equipment: Roll crusher</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2.10. Crushing equipment: Impact/hammer crusher</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2.11. Crushing stages and circuit </a:t>
            </a: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3" name="TextBox 92">
            <a:extLst>
              <a:ext uri="{FF2B5EF4-FFF2-40B4-BE49-F238E27FC236}">
                <a16:creationId xmlns:a16="http://schemas.microsoft.com/office/drawing/2014/main" id="{6728CAC5-8D72-6441-8ECB-DD14D8D5F2DF}"/>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Lecture content</a:t>
            </a:r>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25</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B5F6330A-5465-824B-9F2F-57F5B7648000}"/>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Tree>
    <p:extLst>
      <p:ext uri="{BB962C8B-B14F-4D97-AF65-F5344CB8AC3E}">
        <p14:creationId xmlns:p14="http://schemas.microsoft.com/office/powerpoint/2010/main" val="485539419"/>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1B95A-B146-BB4B-A031-70E3C574852D}"/>
              </a:ext>
            </a:extLst>
          </p:cNvPr>
          <p:cNvSpPr txBox="1"/>
          <p:nvPr/>
        </p:nvSpPr>
        <p:spPr>
          <a:xfrm>
            <a:off x="25400" y="603321"/>
            <a:ext cx="12118340" cy="6117829"/>
          </a:xfrm>
          <a:prstGeom prst="rect">
            <a:avLst/>
          </a:prstGeom>
          <a:noFill/>
        </p:spPr>
        <p:txBody>
          <a:bodyPr wrap="square" rtlCol="0">
            <a:spAutoFit/>
          </a:bodyPr>
          <a:lstStyle/>
          <a:p>
            <a:pPr marL="342900" indent="-342900" algn="just">
              <a:lnSpc>
                <a:spcPct val="150000"/>
              </a:lnSpc>
              <a:buFont typeface="Wingdings" pitchFamily="2" charset="2"/>
              <a:buChar char="§"/>
            </a:pPr>
            <a:r>
              <a:rPr lang="en-GB" sz="2400" dirty="0">
                <a:latin typeface="Arial" panose="020B0604020202020204" pitchFamily="34" charset="0"/>
                <a:cs typeface="Arial" panose="020B0604020202020204" pitchFamily="34" charset="0"/>
              </a:rPr>
              <a:t>The general principle of the most commonly used jaw crusher (Blake-type or double-toggle jaw crusher) is as follows:</a:t>
            </a:r>
          </a:p>
          <a:p>
            <a:pPr marL="800100" lvl="1" indent="-342900" algn="just">
              <a:lnSpc>
                <a:spcPct val="150000"/>
              </a:lnSpc>
              <a:buFont typeface="Wingdings" pitchFamily="2" charset="2"/>
              <a:buChar char="ü"/>
            </a:pPr>
            <a:r>
              <a:rPr lang="en-GB" sz="2400" dirty="0">
                <a:latin typeface="Arial" panose="020B0604020202020204" pitchFamily="34" charset="0"/>
                <a:cs typeface="Arial" panose="020B0604020202020204" pitchFamily="34" charset="0"/>
              </a:rPr>
              <a:t>The crusher consists essentially of two crushing surfaces set at a small angle convergent downward. </a:t>
            </a:r>
          </a:p>
          <a:p>
            <a:pPr marL="800100" lvl="1" indent="-342900" algn="just">
              <a:lnSpc>
                <a:spcPct val="150000"/>
              </a:lnSpc>
              <a:buFont typeface="Wingdings" pitchFamily="2" charset="2"/>
              <a:buChar char="ü"/>
            </a:pPr>
            <a:r>
              <a:rPr lang="en-GB" sz="2400" dirty="0">
                <a:latin typeface="Arial" panose="020B0604020202020204" pitchFamily="34" charset="0"/>
                <a:cs typeface="Arial" panose="020B0604020202020204" pitchFamily="34" charset="0"/>
              </a:rPr>
              <a:t>The one surface is fixed to the main frame, the other is moveable and is caused to approach and recede from the fixed surface alternately. </a:t>
            </a:r>
          </a:p>
          <a:p>
            <a:pPr marL="800100" lvl="1" indent="-342900" algn="just">
              <a:lnSpc>
                <a:spcPct val="150000"/>
              </a:lnSpc>
              <a:buFont typeface="Wingdings" pitchFamily="2" charset="2"/>
              <a:buChar char="ü"/>
            </a:pPr>
            <a:r>
              <a:rPr lang="en-GB" sz="2400" dirty="0">
                <a:latin typeface="Arial" panose="020B0604020202020204" pitchFamily="34" charset="0"/>
                <a:cs typeface="Arial" panose="020B0604020202020204" pitchFamily="34" charset="0"/>
              </a:rPr>
              <a:t>This movement is caused by the action of the toggle-plates and the pitman, actuated by the eccentric. </a:t>
            </a:r>
          </a:p>
          <a:p>
            <a:pPr marL="800100" lvl="1" indent="-342900" algn="just">
              <a:lnSpc>
                <a:spcPct val="150000"/>
              </a:lnSpc>
              <a:buFont typeface="Wingdings" pitchFamily="2" charset="2"/>
              <a:buChar char="ü"/>
            </a:pPr>
            <a:r>
              <a:rPr lang="en-GB" sz="2400" dirty="0">
                <a:latin typeface="Arial" panose="020B0604020202020204" pitchFamily="34" charset="0"/>
                <a:cs typeface="Arial" panose="020B0604020202020204" pitchFamily="34" charset="0"/>
              </a:rPr>
              <a:t>In the Blake crusher, the moveable jaw is pivoted on a shaft at the top of the crusher. The jaws are protected by replaceable jaw plates.</a:t>
            </a:r>
          </a:p>
          <a:p>
            <a:pPr marL="342900" indent="-342900">
              <a:lnSpc>
                <a:spcPct val="150000"/>
              </a:lnSpc>
              <a:buFont typeface="Wingdings" pitchFamily="2" charset="2"/>
              <a:buChar char="§"/>
            </a:pPr>
            <a:endParaRPr lang="en-GB" sz="2400" u="sng" dirty="0">
              <a:latin typeface="Arial" panose="020B0604020202020204" pitchFamily="34" charset="0"/>
              <a:cs typeface="Arial" panose="020B0604020202020204" pitchFamily="34" charset="0"/>
            </a:endParaRP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3" name="TextBox 92">
            <a:extLst>
              <a:ext uri="{FF2B5EF4-FFF2-40B4-BE49-F238E27FC236}">
                <a16:creationId xmlns:a16="http://schemas.microsoft.com/office/drawing/2014/main" id="{6728CAC5-8D72-6441-8ECB-DD14D8D5F2DF}"/>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2.6. Crushing equipment: Jaw crusher</a:t>
            </a:r>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26</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Tree>
    <p:extLst>
      <p:ext uri="{BB962C8B-B14F-4D97-AF65-F5344CB8AC3E}">
        <p14:creationId xmlns:p14="http://schemas.microsoft.com/office/powerpoint/2010/main" val="194667780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C1D8A6E5-E075-BE9F-E696-444F607C5E35}"/>
              </a:ext>
            </a:extLst>
          </p:cNvPr>
          <p:cNvPicPr>
            <a:picLocks noChangeAspect="1" noChangeArrowheads="1"/>
          </p:cNvPicPr>
          <p:nvPr/>
        </p:nvPicPr>
        <p:blipFill>
          <a:blip r:embed="rId3" cstate="print"/>
          <a:srcRect/>
          <a:stretch>
            <a:fillRect/>
          </a:stretch>
        </p:blipFill>
        <p:spPr bwMode="auto">
          <a:xfrm>
            <a:off x="4826702" y="483334"/>
            <a:ext cx="6615789" cy="4751340"/>
          </a:xfrm>
          <a:prstGeom prst="rect">
            <a:avLst/>
          </a:prstGeom>
          <a:noFill/>
          <a:ln w="9525">
            <a:noFill/>
            <a:miter lim="800000"/>
            <a:headEnd/>
            <a:tailEnd/>
          </a:ln>
        </p:spPr>
      </p:pic>
      <p:pic>
        <p:nvPicPr>
          <p:cNvPr id="4" name="Content Placeholder 13">
            <a:extLst>
              <a:ext uri="{FF2B5EF4-FFF2-40B4-BE49-F238E27FC236}">
                <a16:creationId xmlns:a16="http://schemas.microsoft.com/office/drawing/2014/main" id="{70C3083F-E055-5ECC-74E0-F2F31E83F7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 y="855399"/>
            <a:ext cx="4417060" cy="4190544"/>
          </a:xfrm>
          <a:prstGeom prst="rect">
            <a:avLst/>
          </a:prstGeom>
        </p:spPr>
      </p:pic>
      <p:sp>
        <p:nvSpPr>
          <p:cNvPr id="3" name="TextBox 2">
            <a:extLst>
              <a:ext uri="{FF2B5EF4-FFF2-40B4-BE49-F238E27FC236}">
                <a16:creationId xmlns:a16="http://schemas.microsoft.com/office/drawing/2014/main" id="{9FB1B95A-B146-BB4B-A031-70E3C574852D}"/>
              </a:ext>
            </a:extLst>
          </p:cNvPr>
          <p:cNvSpPr txBox="1"/>
          <p:nvPr/>
        </p:nvSpPr>
        <p:spPr>
          <a:xfrm>
            <a:off x="25400" y="458938"/>
            <a:ext cx="12118340" cy="577850"/>
          </a:xfrm>
          <a:prstGeom prst="rect">
            <a:avLst/>
          </a:prstGeom>
          <a:noFill/>
        </p:spPr>
        <p:txBody>
          <a:bodyPr wrap="square" rtlCol="0">
            <a:spAutoFit/>
          </a:bodyPr>
          <a:lstStyle/>
          <a:p>
            <a:pPr marL="342900" indent="-342900" algn="just">
              <a:lnSpc>
                <a:spcPct val="150000"/>
              </a:lnSpc>
              <a:buFont typeface="Wingdings" pitchFamily="2" charset="2"/>
              <a:buChar char="§"/>
            </a:pPr>
            <a:r>
              <a:rPr kumimoji="0" lang="en-GB"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Jaw crusher</a:t>
            </a:r>
            <a:endParaRPr lang="en-GB" sz="2400" dirty="0">
              <a:latin typeface="Arial" panose="020B0604020202020204" pitchFamily="34" charset="0"/>
              <a:cs typeface="Arial" panose="020B0604020202020204" pitchFamily="34" charset="0"/>
            </a:endParaRP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27</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
        <p:nvSpPr>
          <p:cNvPr id="6" name="TextBox 5">
            <a:extLst>
              <a:ext uri="{FF2B5EF4-FFF2-40B4-BE49-F238E27FC236}">
                <a16:creationId xmlns:a16="http://schemas.microsoft.com/office/drawing/2014/main" id="{AA7045EB-CBDA-7188-BDE6-18F48149F309}"/>
              </a:ext>
            </a:extLst>
          </p:cNvPr>
          <p:cNvSpPr txBox="1"/>
          <p:nvPr/>
        </p:nvSpPr>
        <p:spPr>
          <a:xfrm>
            <a:off x="0" y="4989692"/>
            <a:ext cx="12143740" cy="1938992"/>
          </a:xfrm>
          <a:prstGeom prst="rect">
            <a:avLst/>
          </a:prstGeom>
          <a:noFill/>
        </p:spPr>
        <p:txBody>
          <a:bodyPr wrap="square">
            <a:spAutoFit/>
          </a:bodyPr>
          <a:lstStyle/>
          <a:p>
            <a:pPr marL="342900" indent="-342900" algn="just">
              <a:buFont typeface="Wingdings" pitchFamily="2" charset="2"/>
              <a:buChar char="§"/>
            </a:pPr>
            <a:r>
              <a:rPr lang="en-GB" sz="2400" i="1" dirty="0">
                <a:latin typeface="Arial" panose="020B0604020202020204" pitchFamily="34" charset="0"/>
                <a:cs typeface="Arial" panose="020B0604020202020204" pitchFamily="34" charset="0"/>
              </a:rPr>
              <a:t>The “set” of this crusher is the maximum opening between the jaws at the discharge point</a:t>
            </a:r>
            <a:r>
              <a:rPr lang="en-GB" sz="2400" dirty="0">
                <a:latin typeface="Arial" panose="020B0604020202020204" pitchFamily="34" charset="0"/>
                <a:cs typeface="Arial" panose="020B0604020202020204" pitchFamily="34" charset="0"/>
              </a:rPr>
              <a:t>. It is the maximum size (in one dimension) that a particle should have when it leaves the crushing zone. </a:t>
            </a:r>
          </a:p>
          <a:p>
            <a:pPr marL="342900" indent="-342900" algn="just">
              <a:buFont typeface="Wingdings" pitchFamily="2" charset="2"/>
              <a:buChar char="§"/>
            </a:pPr>
            <a:r>
              <a:rPr lang="en-GB" sz="2400" dirty="0">
                <a:latin typeface="Arial" panose="020B0604020202020204" pitchFamily="34" charset="0"/>
                <a:cs typeface="Arial" panose="020B0604020202020204" pitchFamily="34" charset="0"/>
              </a:rPr>
              <a:t>The gape indicates the maximum size of the rocks that can be accepted as feed to the crusher</a:t>
            </a:r>
          </a:p>
        </p:txBody>
      </p:sp>
      <p:sp>
        <p:nvSpPr>
          <p:cNvPr id="5" name="TextBox 4">
            <a:extLst>
              <a:ext uri="{FF2B5EF4-FFF2-40B4-BE49-F238E27FC236}">
                <a16:creationId xmlns:a16="http://schemas.microsoft.com/office/drawing/2014/main" id="{AD31B10C-D94C-5A83-00E7-420F7AF282CB}"/>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2.6. Crushing equipment: Jaw crusher (cont.)</a:t>
            </a:r>
          </a:p>
        </p:txBody>
      </p:sp>
    </p:spTree>
    <p:extLst>
      <p:ext uri="{BB962C8B-B14F-4D97-AF65-F5344CB8AC3E}">
        <p14:creationId xmlns:p14="http://schemas.microsoft.com/office/powerpoint/2010/main" val="234533143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1B95A-B146-BB4B-A031-70E3C574852D}"/>
              </a:ext>
            </a:extLst>
          </p:cNvPr>
          <p:cNvSpPr txBox="1"/>
          <p:nvPr/>
        </p:nvSpPr>
        <p:spPr>
          <a:xfrm>
            <a:off x="101600" y="614922"/>
            <a:ext cx="12065000" cy="4611519"/>
          </a:xfrm>
          <a:prstGeom prst="rect">
            <a:avLst/>
          </a:prstGeom>
          <a:noFill/>
        </p:spPr>
        <p:txBody>
          <a:bodyPr wrap="square" rtlCol="0">
            <a:spAutoFit/>
          </a:bodyPr>
          <a:lstStyle/>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2.1. Introduction</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2.2. Liberation</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2.3. Crushing</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2.4. Crushing mechanism</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2.5. Types of crusher</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2.6. Crushing equipment: Jaw crusher</a:t>
            </a:r>
          </a:p>
          <a:p>
            <a:pPr>
              <a:lnSpc>
                <a:spcPct val="150000"/>
              </a:lnSpc>
            </a:pPr>
            <a:r>
              <a:rPr lang="en-US" b="1" dirty="0">
                <a:latin typeface="Arial" panose="020B0604020202020204" pitchFamily="34" charset="0"/>
                <a:cs typeface="Arial" panose="020B0604020202020204" pitchFamily="34" charset="0"/>
              </a:rPr>
              <a:t>2.7. Crushing equipment: Gyratory crusher</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2.8. Crushing equipment: Cone crusher</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2.9. Crushing equipment: Roll crusher</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2.10. Crushing equipment: Impact/hammer crusher</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2.11. Crushing stages and circuit </a:t>
            </a: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3" name="TextBox 92">
            <a:extLst>
              <a:ext uri="{FF2B5EF4-FFF2-40B4-BE49-F238E27FC236}">
                <a16:creationId xmlns:a16="http://schemas.microsoft.com/office/drawing/2014/main" id="{6728CAC5-8D72-6441-8ECB-DD14D8D5F2DF}"/>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Lecture content</a:t>
            </a:r>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28</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B5F6330A-5465-824B-9F2F-57F5B7648000}"/>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Tree>
    <p:extLst>
      <p:ext uri="{BB962C8B-B14F-4D97-AF65-F5344CB8AC3E}">
        <p14:creationId xmlns:p14="http://schemas.microsoft.com/office/powerpoint/2010/main" val="3857005901"/>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1B95A-B146-BB4B-A031-70E3C574852D}"/>
              </a:ext>
            </a:extLst>
          </p:cNvPr>
          <p:cNvSpPr txBox="1"/>
          <p:nvPr/>
        </p:nvSpPr>
        <p:spPr>
          <a:xfrm>
            <a:off x="25400" y="577045"/>
            <a:ext cx="12118340" cy="5563831"/>
          </a:xfrm>
          <a:prstGeom prst="rect">
            <a:avLst/>
          </a:prstGeom>
          <a:noFill/>
        </p:spPr>
        <p:txBody>
          <a:bodyPr wrap="square" rtlCol="0">
            <a:spAutoFit/>
          </a:bodyPr>
          <a:lstStyle/>
          <a:p>
            <a:pPr marL="342900" indent="-342900" algn="just">
              <a:lnSpc>
                <a:spcPct val="150000"/>
              </a:lnSpc>
              <a:buFont typeface="Wingdings" pitchFamily="2" charset="2"/>
              <a:buChar char="§"/>
            </a:pPr>
            <a:r>
              <a:rPr lang="en-GB" sz="2400" dirty="0">
                <a:latin typeface="Arial" panose="020B0604020202020204" pitchFamily="34" charset="0"/>
                <a:cs typeface="Arial" panose="020B0604020202020204" pitchFamily="34" charset="0"/>
              </a:rPr>
              <a:t>The suspended-spindle type is the most commonly used gyratory crusher. Its general principle is as  follows:</a:t>
            </a:r>
          </a:p>
          <a:p>
            <a:pPr marL="800100" lvl="1" indent="-342900" algn="just">
              <a:lnSpc>
                <a:spcPct val="150000"/>
              </a:lnSpc>
              <a:buFont typeface="Wingdings" pitchFamily="2" charset="2"/>
              <a:buChar char="ü"/>
            </a:pPr>
            <a:r>
              <a:rPr lang="en-GB" sz="2400" dirty="0">
                <a:latin typeface="Arial" panose="020B0604020202020204" pitchFamily="34" charset="0"/>
                <a:cs typeface="Arial" panose="020B0604020202020204" pitchFamily="34" charset="0"/>
              </a:rPr>
              <a:t>A conical breaking head is suspended on a spindle (the main shaft) from a two-armed “spider”, mounted on the main frame.</a:t>
            </a:r>
          </a:p>
          <a:p>
            <a:pPr marL="800100" lvl="1" indent="-342900" algn="just">
              <a:lnSpc>
                <a:spcPct val="150000"/>
              </a:lnSpc>
              <a:buFont typeface="Wingdings" pitchFamily="2" charset="2"/>
              <a:buChar char="ü"/>
            </a:pPr>
            <a:r>
              <a:rPr lang="en-GB" sz="2400" dirty="0">
                <a:latin typeface="Arial" panose="020B0604020202020204" pitchFamily="34" charset="0"/>
                <a:cs typeface="Arial" panose="020B0604020202020204" pitchFamily="34" charset="0"/>
              </a:rPr>
              <a:t> The main frame consists of an upper and lower shell. </a:t>
            </a:r>
          </a:p>
          <a:p>
            <a:pPr marL="800100" lvl="1" indent="-342900" algn="just">
              <a:lnSpc>
                <a:spcPct val="150000"/>
              </a:lnSpc>
              <a:buFont typeface="Wingdings" pitchFamily="2" charset="2"/>
              <a:buChar char="ü"/>
            </a:pPr>
            <a:r>
              <a:rPr lang="en-GB" sz="2400" dirty="0">
                <a:latin typeface="Arial" panose="020B0604020202020204" pitchFamily="34" charset="0"/>
                <a:cs typeface="Arial" panose="020B0604020202020204" pitchFamily="34" charset="0"/>
              </a:rPr>
              <a:t>The upper shell is an inverted conic frustrum with concave liners.</a:t>
            </a:r>
          </a:p>
          <a:p>
            <a:pPr marL="800100" lvl="1" indent="-342900" algn="just">
              <a:lnSpc>
                <a:spcPct val="150000"/>
              </a:lnSpc>
              <a:buFont typeface="Wingdings" pitchFamily="2" charset="2"/>
              <a:buChar char="ü"/>
            </a:pPr>
            <a:r>
              <a:rPr lang="en-GB" sz="2400" dirty="0">
                <a:latin typeface="Arial" panose="020B0604020202020204" pitchFamily="34" charset="0"/>
                <a:cs typeface="Arial" panose="020B0604020202020204" pitchFamily="34" charset="0"/>
              </a:rPr>
              <a:t> The head is given an eccentric gyration by an eccentric sleeve, which is rotated by a bevel gear and pinion, driven by a countershaft, which is coupled to the drive.</a:t>
            </a:r>
          </a:p>
          <a:p>
            <a:pPr marL="800100" lvl="1" indent="-342900" algn="just">
              <a:lnSpc>
                <a:spcPct val="150000"/>
              </a:lnSpc>
              <a:buFont typeface="Wingdings" pitchFamily="2" charset="2"/>
              <a:buChar char="ü"/>
            </a:pPr>
            <a:r>
              <a:rPr lang="en-GB" sz="2400" dirty="0">
                <a:latin typeface="Arial" panose="020B0604020202020204" pitchFamily="34" charset="0"/>
                <a:cs typeface="Arial" panose="020B0604020202020204" pitchFamily="34" charset="0"/>
              </a:rPr>
              <a:t> The gyrating head and the stationary concave are the crushing media. Just as concave liners protect the shell, the head is protected by a wear-resistant mantle.</a:t>
            </a: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29</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
        <p:nvSpPr>
          <p:cNvPr id="2" name="TextBox 1">
            <a:extLst>
              <a:ext uri="{FF2B5EF4-FFF2-40B4-BE49-F238E27FC236}">
                <a16:creationId xmlns:a16="http://schemas.microsoft.com/office/drawing/2014/main" id="{11EA4EA9-3079-9617-1410-D66B9EE27155}"/>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2.7. Crushing equipment: Gyratory crusher</a:t>
            </a:r>
          </a:p>
        </p:txBody>
      </p:sp>
    </p:spTree>
    <p:extLst>
      <p:ext uri="{BB962C8B-B14F-4D97-AF65-F5344CB8AC3E}">
        <p14:creationId xmlns:p14="http://schemas.microsoft.com/office/powerpoint/2010/main" val="241217999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1B95A-B146-BB4B-A031-70E3C574852D}"/>
              </a:ext>
            </a:extLst>
          </p:cNvPr>
          <p:cNvSpPr txBox="1"/>
          <p:nvPr/>
        </p:nvSpPr>
        <p:spPr>
          <a:xfrm>
            <a:off x="76896" y="661018"/>
            <a:ext cx="12065000" cy="4409669"/>
          </a:xfrm>
          <a:prstGeom prst="rect">
            <a:avLst/>
          </a:prstGeom>
          <a:noFill/>
        </p:spPr>
        <p:txBody>
          <a:bodyPr wrap="square" rtlCol="0">
            <a:spAutoFit/>
          </a:bodyPr>
          <a:lstStyle/>
          <a:p>
            <a:pPr>
              <a:lnSpc>
                <a:spcPct val="200000"/>
              </a:lnSpc>
            </a:pPr>
            <a:r>
              <a:rPr lang="en-US" sz="2400" dirty="0">
                <a:latin typeface="Arial" panose="020B0604020202020204" pitchFamily="34" charset="0"/>
                <a:cs typeface="Arial" panose="020B0604020202020204" pitchFamily="34" charset="0"/>
              </a:rPr>
              <a:t>By the end of the lecture students are expected to:-</a:t>
            </a:r>
          </a:p>
          <a:p>
            <a:pPr marL="457200" indent="-457200">
              <a:lnSpc>
                <a:spcPct val="200000"/>
              </a:lnSpc>
              <a:buFont typeface="+mj-lt"/>
              <a:buAutoNum type="arabicPeriod"/>
            </a:pPr>
            <a:r>
              <a:rPr lang="en-US" sz="2400" dirty="0">
                <a:latin typeface="Arial" panose="020B0604020202020204" pitchFamily="34" charset="0"/>
                <a:cs typeface="Arial" panose="020B0604020202020204" pitchFamily="34" charset="0"/>
              </a:rPr>
              <a:t>Understand the main objective of mineral processing</a:t>
            </a:r>
          </a:p>
          <a:p>
            <a:pPr marL="457200" indent="-457200">
              <a:lnSpc>
                <a:spcPct val="200000"/>
              </a:lnSpc>
              <a:buFont typeface="+mj-lt"/>
              <a:buAutoNum type="arabicPeriod"/>
            </a:pPr>
            <a:r>
              <a:rPr lang="en-US" sz="2400" dirty="0">
                <a:latin typeface="Arial" panose="020B0604020202020204" pitchFamily="34" charset="0"/>
                <a:cs typeface="Arial" panose="020B0604020202020204" pitchFamily="34" charset="0"/>
              </a:rPr>
              <a:t>Understand liberation of particles.</a:t>
            </a:r>
          </a:p>
          <a:p>
            <a:pPr marL="457200" indent="-457200">
              <a:lnSpc>
                <a:spcPct val="200000"/>
              </a:lnSpc>
              <a:buFont typeface="+mj-lt"/>
              <a:buAutoNum type="arabicPeriod"/>
            </a:pPr>
            <a:r>
              <a:rPr lang="en-US" sz="2400" dirty="0">
                <a:latin typeface="Arial" panose="020B0604020202020204" pitchFamily="34" charset="0"/>
                <a:cs typeface="Arial" panose="020B0604020202020204" pitchFamily="34" charset="0"/>
              </a:rPr>
              <a:t>Know and understand crushing mechanisms.</a:t>
            </a:r>
          </a:p>
          <a:p>
            <a:pPr marL="457200" indent="-457200">
              <a:lnSpc>
                <a:spcPct val="200000"/>
              </a:lnSpc>
              <a:buFont typeface="+mj-lt"/>
              <a:buAutoNum type="arabicPeriod"/>
            </a:pPr>
            <a:r>
              <a:rPr lang="en-US" sz="2400" dirty="0">
                <a:latin typeface="Arial" panose="020B0604020202020204" pitchFamily="34" charset="0"/>
                <a:cs typeface="Arial" panose="020B0604020202020204" pitchFamily="34" charset="0"/>
              </a:rPr>
              <a:t>Understand and describe different crushing circuits and crushing theories. </a:t>
            </a:r>
          </a:p>
          <a:p>
            <a:pPr marL="457200" indent="-457200">
              <a:lnSpc>
                <a:spcPct val="200000"/>
              </a:lnSpc>
              <a:buFont typeface="+mj-lt"/>
              <a:buAutoNum type="arabicPeriod"/>
            </a:pPr>
            <a:r>
              <a:rPr lang="en-US" sz="2400" dirty="0">
                <a:latin typeface="Arial" panose="020B0604020202020204" pitchFamily="34" charset="0"/>
                <a:cs typeface="Arial" panose="020B0604020202020204" pitchFamily="34" charset="0"/>
              </a:rPr>
              <a:t>Know the types of crushers</a:t>
            </a: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3" name="TextBox 92">
            <a:extLst>
              <a:ext uri="{FF2B5EF4-FFF2-40B4-BE49-F238E27FC236}">
                <a16:creationId xmlns:a16="http://schemas.microsoft.com/office/drawing/2014/main" id="{6728CAC5-8D72-6441-8ECB-DD14D8D5F2DF}"/>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Lecture of objective(s)</a:t>
            </a:r>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3</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677317E7-8E7A-224C-A177-56ACBCB39415}"/>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Tree>
    <p:extLst>
      <p:ext uri="{BB962C8B-B14F-4D97-AF65-F5344CB8AC3E}">
        <p14:creationId xmlns:p14="http://schemas.microsoft.com/office/powerpoint/2010/main" val="372389274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1B95A-B146-BB4B-A031-70E3C574852D}"/>
              </a:ext>
            </a:extLst>
          </p:cNvPr>
          <p:cNvSpPr txBox="1"/>
          <p:nvPr/>
        </p:nvSpPr>
        <p:spPr>
          <a:xfrm>
            <a:off x="25400" y="450921"/>
            <a:ext cx="12118340" cy="577850"/>
          </a:xfrm>
          <a:prstGeom prst="rect">
            <a:avLst/>
          </a:prstGeom>
          <a:noFill/>
        </p:spPr>
        <p:txBody>
          <a:bodyPr wrap="square" rtlCol="0">
            <a:spAutoFit/>
          </a:bodyPr>
          <a:lstStyle/>
          <a:p>
            <a:pPr marL="342900" indent="-342900" algn="just">
              <a:lnSpc>
                <a:spcPct val="150000"/>
              </a:lnSpc>
              <a:buFont typeface="Wingdings" pitchFamily="2" charset="2"/>
              <a:buChar char="§"/>
            </a:pPr>
            <a:r>
              <a:rPr kumimoji="0" lang="en-GB"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Gyratory crusher (cont.)</a:t>
            </a:r>
            <a:endParaRPr lang="en-GB" sz="2400" dirty="0">
              <a:latin typeface="Arial" panose="020B0604020202020204" pitchFamily="34" charset="0"/>
              <a:cs typeface="Arial" panose="020B0604020202020204" pitchFamily="34" charset="0"/>
            </a:endParaRP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30</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pic>
        <p:nvPicPr>
          <p:cNvPr id="2" name="Picture 2" descr="ジャイレトリー・コーン">
            <a:extLst>
              <a:ext uri="{FF2B5EF4-FFF2-40B4-BE49-F238E27FC236}">
                <a16:creationId xmlns:a16="http://schemas.microsoft.com/office/drawing/2014/main" id="{701EEDFC-771D-E72D-455B-7526DDB999E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8405" b="12542"/>
          <a:stretch/>
        </p:blipFill>
        <p:spPr bwMode="auto">
          <a:xfrm>
            <a:off x="323528" y="1335087"/>
            <a:ext cx="3384178" cy="483021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a:extLst>
              <a:ext uri="{FF2B5EF4-FFF2-40B4-BE49-F238E27FC236}">
                <a16:creationId xmlns:a16="http://schemas.microsoft.com/office/drawing/2014/main" id="{176558DC-4582-9D3C-D3D2-ABE4CF49DB5B}"/>
              </a:ext>
            </a:extLst>
          </p:cNvPr>
          <p:cNvPicPr>
            <a:picLocks noChangeAspect="1" noChangeArrowheads="1"/>
          </p:cNvPicPr>
          <p:nvPr/>
        </p:nvPicPr>
        <p:blipFill>
          <a:blip r:embed="rId4" cstate="print"/>
          <a:srcRect/>
          <a:stretch>
            <a:fillRect/>
          </a:stretch>
        </p:blipFill>
        <p:spPr bwMode="auto">
          <a:xfrm>
            <a:off x="4067298" y="1151170"/>
            <a:ext cx="3496628" cy="4830218"/>
          </a:xfrm>
          <a:prstGeom prst="rect">
            <a:avLst/>
          </a:prstGeom>
          <a:noFill/>
          <a:ln w="9525">
            <a:noFill/>
            <a:miter lim="800000"/>
            <a:headEnd/>
            <a:tailEnd/>
          </a:ln>
        </p:spPr>
      </p:pic>
      <p:pic>
        <p:nvPicPr>
          <p:cNvPr id="13" name="Picture 2" descr="http://4.bp.blogspot.com/-VawygqKgub4/Uq42wOAmMBI/AAAAAAAAAjY/XKz1PyQw0o8/s200/180px-Gyratory_crusherGIF.gif">
            <a:extLst>
              <a:ext uri="{FF2B5EF4-FFF2-40B4-BE49-F238E27FC236}">
                <a16:creationId xmlns:a16="http://schemas.microsoft.com/office/drawing/2014/main" id="{21CF813E-FF26-8E03-278E-95A42BACE9D1}"/>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505955" y="1571275"/>
            <a:ext cx="3089145" cy="420291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CAF59C7-E939-21C8-0EC8-89DD49E7C0D1}"/>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2.7. Crushing equipment: Gyratory crusher (cont.)</a:t>
            </a:r>
          </a:p>
        </p:txBody>
      </p:sp>
    </p:spTree>
    <p:extLst>
      <p:ext uri="{BB962C8B-B14F-4D97-AF65-F5344CB8AC3E}">
        <p14:creationId xmlns:p14="http://schemas.microsoft.com/office/powerpoint/2010/main" val="135702585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31</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pic>
        <p:nvPicPr>
          <p:cNvPr id="14" name="Picture 2">
            <a:extLst>
              <a:ext uri="{FF2B5EF4-FFF2-40B4-BE49-F238E27FC236}">
                <a16:creationId xmlns:a16="http://schemas.microsoft.com/office/drawing/2014/main" id="{5450C372-2CB5-5E27-8BF9-36862A37A482}"/>
              </a:ext>
            </a:extLst>
          </p:cNvPr>
          <p:cNvPicPr>
            <a:picLocks noChangeAspect="1" noChangeArrowheads="1"/>
          </p:cNvPicPr>
          <p:nvPr/>
        </p:nvPicPr>
        <p:blipFill>
          <a:blip r:embed="rId3" cstate="print"/>
          <a:srcRect/>
          <a:stretch>
            <a:fillRect/>
          </a:stretch>
        </p:blipFill>
        <p:spPr bwMode="auto">
          <a:xfrm>
            <a:off x="476250" y="1430879"/>
            <a:ext cx="3054350" cy="4948045"/>
          </a:xfrm>
          <a:prstGeom prst="rect">
            <a:avLst/>
          </a:prstGeom>
          <a:noFill/>
          <a:ln w="9525">
            <a:noFill/>
            <a:miter lim="800000"/>
            <a:headEnd/>
            <a:tailEnd/>
          </a:ln>
        </p:spPr>
      </p:pic>
      <p:pic>
        <p:nvPicPr>
          <p:cNvPr id="1026" name="Picture 2" descr="FLSmidth zeroes in on sustainability - Australian Mining">
            <a:extLst>
              <a:ext uri="{FF2B5EF4-FFF2-40B4-BE49-F238E27FC236}">
                <a16:creationId xmlns:a16="http://schemas.microsoft.com/office/drawing/2014/main" id="{B5367C7A-D866-CAA4-7558-2813889BE4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5528" y="1425085"/>
            <a:ext cx="7891672" cy="494804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54C1BEA-8252-C1EC-FD48-D92B01443394}"/>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2.7. Crushing equipment: Gyratory crusher (cont.)</a:t>
            </a:r>
          </a:p>
        </p:txBody>
      </p:sp>
    </p:spTree>
    <p:extLst>
      <p:ext uri="{BB962C8B-B14F-4D97-AF65-F5344CB8AC3E}">
        <p14:creationId xmlns:p14="http://schemas.microsoft.com/office/powerpoint/2010/main" val="51908623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1B95A-B146-BB4B-A031-70E3C574852D}"/>
              </a:ext>
            </a:extLst>
          </p:cNvPr>
          <p:cNvSpPr txBox="1"/>
          <p:nvPr/>
        </p:nvSpPr>
        <p:spPr>
          <a:xfrm>
            <a:off x="101600" y="614922"/>
            <a:ext cx="12065000" cy="4611519"/>
          </a:xfrm>
          <a:prstGeom prst="rect">
            <a:avLst/>
          </a:prstGeom>
          <a:noFill/>
        </p:spPr>
        <p:txBody>
          <a:bodyPr wrap="square" rtlCol="0">
            <a:spAutoFit/>
          </a:bodyPr>
          <a:lstStyle/>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2.1. Introduction</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2.2. Liberation</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2.3. Crushing</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2.4. Crushing mechanism</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2.5. Types of crusher</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2.6. Crushing equipment: Jaw crusher</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2.7. Crushing equipment: Gyratory crusher</a:t>
            </a:r>
          </a:p>
          <a:p>
            <a:pPr>
              <a:lnSpc>
                <a:spcPct val="150000"/>
              </a:lnSpc>
            </a:pPr>
            <a:r>
              <a:rPr lang="en-US" b="1" dirty="0">
                <a:latin typeface="Arial" panose="020B0604020202020204" pitchFamily="34" charset="0"/>
                <a:cs typeface="Arial" panose="020B0604020202020204" pitchFamily="34" charset="0"/>
              </a:rPr>
              <a:t>2.8. Crushing equipment: Cone crusher</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2.9. Crushing equipment: Roll crusher</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2.10. Crushing equipment: Impact/hammer crusher</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2.11. Crushing stages and circuit </a:t>
            </a: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3" name="TextBox 92">
            <a:extLst>
              <a:ext uri="{FF2B5EF4-FFF2-40B4-BE49-F238E27FC236}">
                <a16:creationId xmlns:a16="http://schemas.microsoft.com/office/drawing/2014/main" id="{6728CAC5-8D72-6441-8ECB-DD14D8D5F2DF}"/>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Lecture content</a:t>
            </a:r>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32</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B5F6330A-5465-824B-9F2F-57F5B7648000}"/>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Tree>
    <p:extLst>
      <p:ext uri="{BB962C8B-B14F-4D97-AF65-F5344CB8AC3E}">
        <p14:creationId xmlns:p14="http://schemas.microsoft.com/office/powerpoint/2010/main" val="3246266413"/>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1B95A-B146-BB4B-A031-70E3C574852D}"/>
              </a:ext>
            </a:extLst>
          </p:cNvPr>
          <p:cNvSpPr txBox="1"/>
          <p:nvPr/>
        </p:nvSpPr>
        <p:spPr>
          <a:xfrm>
            <a:off x="25400" y="450921"/>
            <a:ext cx="12118340" cy="1685846"/>
          </a:xfrm>
          <a:prstGeom prst="rect">
            <a:avLst/>
          </a:prstGeom>
          <a:noFill/>
        </p:spPr>
        <p:txBody>
          <a:bodyPr wrap="square" rtlCol="0">
            <a:spAutoFit/>
          </a:bodyPr>
          <a:lstStyle/>
          <a:p>
            <a:pPr marL="342900" indent="-342900" algn="just">
              <a:lnSpc>
                <a:spcPct val="150000"/>
              </a:lnSpc>
              <a:buFont typeface="Wingdings" pitchFamily="2" charset="2"/>
              <a:buChar char="§"/>
            </a:pPr>
            <a:r>
              <a:rPr lang="en-GB" sz="2400" dirty="0">
                <a:latin typeface="Arial" panose="020B0604020202020204" pitchFamily="34" charset="0"/>
                <a:cs typeface="Arial" panose="020B0604020202020204" pitchFamily="34" charset="0"/>
              </a:rPr>
              <a:t>The crushing mechanism of the cone crusher is similar to gyratory crushers.</a:t>
            </a:r>
          </a:p>
          <a:p>
            <a:pPr marL="342900" indent="-342900" algn="just">
              <a:lnSpc>
                <a:spcPct val="150000"/>
              </a:lnSpc>
              <a:buFont typeface="Wingdings" pitchFamily="2" charset="2"/>
              <a:buChar char="§"/>
            </a:pPr>
            <a:r>
              <a:rPr lang="en-GB" sz="2400" dirty="0">
                <a:latin typeface="Arial" panose="020B0604020202020204" pitchFamily="34" charset="0"/>
                <a:cs typeface="Arial" panose="020B0604020202020204" pitchFamily="34" charset="0"/>
              </a:rPr>
              <a:t>The difference is between gyratory and cone crusher is that  the latter has shorter head, receives finer feed and produces finer products.</a:t>
            </a: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33</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pic>
        <p:nvPicPr>
          <p:cNvPr id="12" name="Picture 2" descr="ジャイレトリー・コーン">
            <a:extLst>
              <a:ext uri="{FF2B5EF4-FFF2-40B4-BE49-F238E27FC236}">
                <a16:creationId xmlns:a16="http://schemas.microsoft.com/office/drawing/2014/main" id="{BA11DF3D-B748-457B-B375-A98270F08F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5601" y="2167189"/>
            <a:ext cx="6940797" cy="4711616"/>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3">
            <a:extLst>
              <a:ext uri="{FF2B5EF4-FFF2-40B4-BE49-F238E27FC236}">
                <a16:creationId xmlns:a16="http://schemas.microsoft.com/office/drawing/2014/main" id="{4F0771A8-1A48-6500-ED8F-976563AD01F1}"/>
              </a:ext>
            </a:extLst>
          </p:cNvPr>
          <p:cNvSpPr txBox="1">
            <a:spLocks noChangeArrowheads="1"/>
          </p:cNvSpPr>
          <p:nvPr/>
        </p:nvSpPr>
        <p:spPr bwMode="auto">
          <a:xfrm>
            <a:off x="1130118" y="3514190"/>
            <a:ext cx="216449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ja-JP" sz="2400" b="1" dirty="0">
                <a:solidFill>
                  <a:srgbClr val="0000CC"/>
                </a:solidFill>
                <a:latin typeface="Arial" panose="020B0604020202020204" pitchFamily="34" charset="0"/>
                <a:cs typeface="Arial" panose="020B0604020202020204" pitchFamily="34" charset="0"/>
              </a:rPr>
              <a:t>Gyratory Crusher</a:t>
            </a:r>
          </a:p>
        </p:txBody>
      </p:sp>
      <p:sp>
        <p:nvSpPr>
          <p:cNvPr id="14" name="Text Box 4">
            <a:extLst>
              <a:ext uri="{FF2B5EF4-FFF2-40B4-BE49-F238E27FC236}">
                <a16:creationId xmlns:a16="http://schemas.microsoft.com/office/drawing/2014/main" id="{D87003A7-BC4D-9618-5AC1-B1C941643E27}"/>
              </a:ext>
            </a:extLst>
          </p:cNvPr>
          <p:cNvSpPr txBox="1">
            <a:spLocks noChangeArrowheads="1"/>
          </p:cNvSpPr>
          <p:nvPr/>
        </p:nvSpPr>
        <p:spPr bwMode="auto">
          <a:xfrm>
            <a:off x="8814933" y="3720094"/>
            <a:ext cx="191986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ja-JP" sz="2400" b="1" dirty="0">
                <a:solidFill>
                  <a:srgbClr val="0000CC"/>
                </a:solidFill>
                <a:latin typeface="Arial" panose="020B0604020202020204" pitchFamily="34" charset="0"/>
                <a:cs typeface="Arial" panose="020B0604020202020204" pitchFamily="34" charset="0"/>
              </a:rPr>
              <a:t>Cone Crusher</a:t>
            </a:r>
          </a:p>
        </p:txBody>
      </p:sp>
      <p:sp>
        <p:nvSpPr>
          <p:cNvPr id="15" name="Text Box 7">
            <a:extLst>
              <a:ext uri="{FF2B5EF4-FFF2-40B4-BE49-F238E27FC236}">
                <a16:creationId xmlns:a16="http://schemas.microsoft.com/office/drawing/2014/main" id="{E58BF90B-EE17-0150-069E-F874A45B7AF2}"/>
              </a:ext>
            </a:extLst>
          </p:cNvPr>
          <p:cNvSpPr txBox="1">
            <a:spLocks noChangeArrowheads="1"/>
          </p:cNvSpPr>
          <p:nvPr/>
        </p:nvSpPr>
        <p:spPr bwMode="auto">
          <a:xfrm>
            <a:off x="2512269" y="2729024"/>
            <a:ext cx="863600" cy="396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ja-JP" sz="2000" dirty="0">
                <a:solidFill>
                  <a:prstClr val="black"/>
                </a:solidFill>
              </a:rPr>
              <a:t>Shell</a:t>
            </a:r>
          </a:p>
        </p:txBody>
      </p:sp>
      <p:sp>
        <p:nvSpPr>
          <p:cNvPr id="16" name="Text Box 8">
            <a:extLst>
              <a:ext uri="{FF2B5EF4-FFF2-40B4-BE49-F238E27FC236}">
                <a16:creationId xmlns:a16="http://schemas.microsoft.com/office/drawing/2014/main" id="{FF714DBA-57F9-9B56-45E8-BA09A8C3EEE8}"/>
              </a:ext>
            </a:extLst>
          </p:cNvPr>
          <p:cNvSpPr txBox="1">
            <a:spLocks noChangeArrowheads="1"/>
          </p:cNvSpPr>
          <p:nvPr/>
        </p:nvSpPr>
        <p:spPr bwMode="auto">
          <a:xfrm>
            <a:off x="3878811" y="3961079"/>
            <a:ext cx="647402" cy="30777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spcBef>
                <a:spcPct val="50000"/>
              </a:spcBef>
            </a:pPr>
            <a:r>
              <a:rPr lang="en-US" altLang="ja-JP" sz="2000" dirty="0">
                <a:solidFill>
                  <a:prstClr val="black"/>
                </a:solidFill>
              </a:rPr>
              <a:t>Head</a:t>
            </a:r>
          </a:p>
        </p:txBody>
      </p:sp>
      <p:sp>
        <p:nvSpPr>
          <p:cNvPr id="17" name="Text Box 9">
            <a:extLst>
              <a:ext uri="{FF2B5EF4-FFF2-40B4-BE49-F238E27FC236}">
                <a16:creationId xmlns:a16="http://schemas.microsoft.com/office/drawing/2014/main" id="{50547663-E8CA-D8D1-6CE2-7A03C2E2005D}"/>
              </a:ext>
            </a:extLst>
          </p:cNvPr>
          <p:cNvSpPr txBox="1">
            <a:spLocks noChangeArrowheads="1"/>
          </p:cNvSpPr>
          <p:nvPr/>
        </p:nvSpPr>
        <p:spPr bwMode="auto">
          <a:xfrm>
            <a:off x="8248612" y="2758523"/>
            <a:ext cx="863600" cy="396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ja-JP" sz="2000">
                <a:solidFill>
                  <a:prstClr val="black"/>
                </a:solidFill>
              </a:rPr>
              <a:t>Shell</a:t>
            </a:r>
          </a:p>
        </p:txBody>
      </p:sp>
      <p:sp>
        <p:nvSpPr>
          <p:cNvPr id="18" name="Text Box 10">
            <a:extLst>
              <a:ext uri="{FF2B5EF4-FFF2-40B4-BE49-F238E27FC236}">
                <a16:creationId xmlns:a16="http://schemas.microsoft.com/office/drawing/2014/main" id="{D47872B6-57D2-1FC1-EE25-E2F5A47A1080}"/>
              </a:ext>
            </a:extLst>
          </p:cNvPr>
          <p:cNvSpPr txBox="1">
            <a:spLocks noChangeArrowheads="1"/>
          </p:cNvSpPr>
          <p:nvPr/>
        </p:nvSpPr>
        <p:spPr bwMode="auto">
          <a:xfrm>
            <a:off x="7385012" y="2667191"/>
            <a:ext cx="863600" cy="40011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ja-JP" sz="2000" dirty="0">
                <a:solidFill>
                  <a:prstClr val="black"/>
                </a:solidFill>
              </a:rPr>
              <a:t>Head</a:t>
            </a:r>
          </a:p>
        </p:txBody>
      </p:sp>
      <p:sp>
        <p:nvSpPr>
          <p:cNvPr id="19" name="左右矢印 2">
            <a:extLst>
              <a:ext uri="{FF2B5EF4-FFF2-40B4-BE49-F238E27FC236}">
                <a16:creationId xmlns:a16="http://schemas.microsoft.com/office/drawing/2014/main" id="{A7B5CE0E-164A-BDD9-A356-B8766BB654A9}"/>
              </a:ext>
            </a:extLst>
          </p:cNvPr>
          <p:cNvSpPr/>
          <p:nvPr/>
        </p:nvSpPr>
        <p:spPr>
          <a:xfrm>
            <a:off x="3333829" y="3200382"/>
            <a:ext cx="647402" cy="394866"/>
          </a:xfrm>
          <a:prstGeom prst="leftRightArrow">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a:solidFill>
                <a:prstClr val="white"/>
              </a:solidFill>
            </a:endParaRPr>
          </a:p>
        </p:txBody>
      </p:sp>
      <p:sp>
        <p:nvSpPr>
          <p:cNvPr id="20" name="左右矢印 14">
            <a:extLst>
              <a:ext uri="{FF2B5EF4-FFF2-40B4-BE49-F238E27FC236}">
                <a16:creationId xmlns:a16="http://schemas.microsoft.com/office/drawing/2014/main" id="{BF4F9B63-CCB6-E51F-AFB3-13915D472EB4}"/>
              </a:ext>
            </a:extLst>
          </p:cNvPr>
          <p:cNvSpPr/>
          <p:nvPr/>
        </p:nvSpPr>
        <p:spPr>
          <a:xfrm>
            <a:off x="7999554" y="3608546"/>
            <a:ext cx="312943" cy="199378"/>
          </a:xfrm>
          <a:prstGeom prst="lef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a:solidFill>
                <a:prstClr val="white"/>
              </a:solidFill>
            </a:endParaRPr>
          </a:p>
        </p:txBody>
      </p:sp>
      <p:sp>
        <p:nvSpPr>
          <p:cNvPr id="30" name="Text Box 8">
            <a:extLst>
              <a:ext uri="{FF2B5EF4-FFF2-40B4-BE49-F238E27FC236}">
                <a16:creationId xmlns:a16="http://schemas.microsoft.com/office/drawing/2014/main" id="{B65DF3A8-EAED-FED2-3DC7-D5BAB8539FBC}"/>
              </a:ext>
            </a:extLst>
          </p:cNvPr>
          <p:cNvSpPr txBox="1">
            <a:spLocks noChangeArrowheads="1"/>
          </p:cNvSpPr>
          <p:nvPr/>
        </p:nvSpPr>
        <p:spPr bwMode="auto">
          <a:xfrm>
            <a:off x="7565258" y="4113479"/>
            <a:ext cx="647402" cy="30777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spcBef>
                <a:spcPct val="50000"/>
              </a:spcBef>
            </a:pPr>
            <a:r>
              <a:rPr lang="en-US" altLang="ja-JP" sz="2000" dirty="0">
                <a:solidFill>
                  <a:prstClr val="black"/>
                </a:solidFill>
              </a:rPr>
              <a:t>Head</a:t>
            </a:r>
          </a:p>
        </p:txBody>
      </p:sp>
      <p:sp>
        <p:nvSpPr>
          <p:cNvPr id="31" name="Text Box 6">
            <a:extLst>
              <a:ext uri="{FF2B5EF4-FFF2-40B4-BE49-F238E27FC236}">
                <a16:creationId xmlns:a16="http://schemas.microsoft.com/office/drawing/2014/main" id="{93229CCC-C469-A441-2059-3969C00FE459}"/>
              </a:ext>
            </a:extLst>
          </p:cNvPr>
          <p:cNvSpPr txBox="1">
            <a:spLocks noChangeArrowheads="1"/>
          </p:cNvSpPr>
          <p:nvPr/>
        </p:nvSpPr>
        <p:spPr bwMode="auto">
          <a:xfrm>
            <a:off x="8418935" y="5677287"/>
            <a:ext cx="3463328" cy="461665"/>
          </a:xfrm>
          <a:prstGeom prst="rect">
            <a:avLst/>
          </a:prstGeom>
          <a:noFill/>
          <a:ln w="9525">
            <a:noFill/>
            <a:miter lim="800000"/>
            <a:headEnd/>
            <a:tailEnd/>
          </a:ln>
          <a:effectLst/>
        </p:spPr>
        <p:txBody>
          <a:bodyPr wrap="square">
            <a:spAutoFit/>
          </a:bodyPr>
          <a:lstStyle/>
          <a:p>
            <a:pPr>
              <a:spcBef>
                <a:spcPct val="50000"/>
              </a:spcBef>
            </a:pPr>
            <a:r>
              <a:rPr lang="en-US" altLang="ja-JP" sz="2400" b="1" dirty="0">
                <a:solidFill>
                  <a:srgbClr val="FF0000"/>
                </a:solidFill>
                <a:latin typeface="Arial" panose="020B0604020202020204" pitchFamily="34" charset="0"/>
                <a:ea typeface="ＭＳ Ｐゴシック" pitchFamily="50" charset="-128"/>
                <a:cs typeface="Arial" panose="020B0604020202020204" pitchFamily="34" charset="0"/>
              </a:rPr>
              <a:t>25–250mm ⇒ 5–40mm</a:t>
            </a:r>
          </a:p>
        </p:txBody>
      </p:sp>
      <p:sp>
        <p:nvSpPr>
          <p:cNvPr id="32" name="Text Box 8">
            <a:extLst>
              <a:ext uri="{FF2B5EF4-FFF2-40B4-BE49-F238E27FC236}">
                <a16:creationId xmlns:a16="http://schemas.microsoft.com/office/drawing/2014/main" id="{8D092285-E45B-38AE-1444-55225EE15825}"/>
              </a:ext>
            </a:extLst>
          </p:cNvPr>
          <p:cNvSpPr txBox="1">
            <a:spLocks noChangeArrowheads="1"/>
          </p:cNvSpPr>
          <p:nvPr/>
        </p:nvSpPr>
        <p:spPr bwMode="auto">
          <a:xfrm>
            <a:off x="25400" y="5741298"/>
            <a:ext cx="4681537" cy="461665"/>
          </a:xfrm>
          <a:prstGeom prst="rect">
            <a:avLst/>
          </a:prstGeom>
          <a:noFill/>
          <a:ln w="9525">
            <a:noFill/>
            <a:miter lim="800000"/>
            <a:headEnd/>
            <a:tailEnd/>
          </a:ln>
          <a:effectLst/>
        </p:spPr>
        <p:txBody>
          <a:bodyPr wrap="square">
            <a:spAutoFit/>
          </a:bodyPr>
          <a:lstStyle/>
          <a:p>
            <a:pPr>
              <a:spcBef>
                <a:spcPct val="50000"/>
              </a:spcBef>
            </a:pPr>
            <a:r>
              <a:rPr lang="en-US" altLang="ja-JP" sz="2400" dirty="0">
                <a:solidFill>
                  <a:srgbClr val="FF0000"/>
                </a:solidFill>
                <a:latin typeface="Arial" panose="020B0604020202020204" pitchFamily="34" charset="0"/>
                <a:ea typeface="ＭＳ Ｐゴシック" pitchFamily="50" charset="-128"/>
                <a:cs typeface="Arial" panose="020B0604020202020204" pitchFamily="34" charset="0"/>
              </a:rPr>
              <a:t>150-–800mm ⇒25–250mm</a:t>
            </a:r>
          </a:p>
        </p:txBody>
      </p:sp>
      <p:sp>
        <p:nvSpPr>
          <p:cNvPr id="33" name="TextBox 32">
            <a:extLst>
              <a:ext uri="{FF2B5EF4-FFF2-40B4-BE49-F238E27FC236}">
                <a16:creationId xmlns:a16="http://schemas.microsoft.com/office/drawing/2014/main" id="{C53E57E9-B067-F850-349E-09EBFE85058D}"/>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2.8. Crushing equipment: Cone crusher</a:t>
            </a:r>
          </a:p>
        </p:txBody>
      </p:sp>
    </p:spTree>
    <p:extLst>
      <p:ext uri="{BB962C8B-B14F-4D97-AF65-F5344CB8AC3E}">
        <p14:creationId xmlns:p14="http://schemas.microsoft.com/office/powerpoint/2010/main" val="35395686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1B95A-B146-BB4B-A031-70E3C574852D}"/>
              </a:ext>
            </a:extLst>
          </p:cNvPr>
          <p:cNvSpPr txBox="1"/>
          <p:nvPr/>
        </p:nvSpPr>
        <p:spPr>
          <a:xfrm>
            <a:off x="101600" y="614922"/>
            <a:ext cx="12065000" cy="4611519"/>
          </a:xfrm>
          <a:prstGeom prst="rect">
            <a:avLst/>
          </a:prstGeom>
          <a:noFill/>
        </p:spPr>
        <p:txBody>
          <a:bodyPr wrap="square" rtlCol="0">
            <a:spAutoFit/>
          </a:bodyPr>
          <a:lstStyle/>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2.1. Introduction</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2.2. Liberation</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2.3. Crushing</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2.4. Crushing mechanism</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2.5. Types of crusher</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2.6. Crushing equipment: Jaw crusher</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2.7. Crushing equipment: Gyratory crusher</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2.8. Crushing equipment: Cone crusher</a:t>
            </a:r>
          </a:p>
          <a:p>
            <a:pPr>
              <a:lnSpc>
                <a:spcPct val="150000"/>
              </a:lnSpc>
            </a:pPr>
            <a:r>
              <a:rPr lang="en-US" b="1" dirty="0">
                <a:latin typeface="Arial" panose="020B0604020202020204" pitchFamily="34" charset="0"/>
                <a:cs typeface="Arial" panose="020B0604020202020204" pitchFamily="34" charset="0"/>
              </a:rPr>
              <a:t>2.9. Crushing equipment: Roll crusher</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2.10. Crushing equipment: Impact/hammer crusher</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2.11. Crushing stages and circuit </a:t>
            </a: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3" name="TextBox 92">
            <a:extLst>
              <a:ext uri="{FF2B5EF4-FFF2-40B4-BE49-F238E27FC236}">
                <a16:creationId xmlns:a16="http://schemas.microsoft.com/office/drawing/2014/main" id="{6728CAC5-8D72-6441-8ECB-DD14D8D5F2DF}"/>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Lecture content</a:t>
            </a:r>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34</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B5F6330A-5465-824B-9F2F-57F5B7648000}"/>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Tree>
    <p:extLst>
      <p:ext uri="{BB962C8B-B14F-4D97-AF65-F5344CB8AC3E}">
        <p14:creationId xmlns:p14="http://schemas.microsoft.com/office/powerpoint/2010/main" val="3447197692"/>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1B95A-B146-BB4B-A031-70E3C574852D}"/>
              </a:ext>
            </a:extLst>
          </p:cNvPr>
          <p:cNvSpPr txBox="1"/>
          <p:nvPr/>
        </p:nvSpPr>
        <p:spPr>
          <a:xfrm>
            <a:off x="25400" y="450921"/>
            <a:ext cx="12118340" cy="6117829"/>
          </a:xfrm>
          <a:prstGeom prst="rect">
            <a:avLst/>
          </a:prstGeom>
          <a:noFill/>
        </p:spPr>
        <p:txBody>
          <a:bodyPr wrap="square" rtlCol="0">
            <a:spAutoFit/>
          </a:bodyPr>
          <a:lstStyle/>
          <a:p>
            <a:pPr marL="342900" indent="-342900" algn="just">
              <a:lnSpc>
                <a:spcPct val="150000"/>
              </a:lnSpc>
              <a:buFont typeface="Wingdings" pitchFamily="2" charset="2"/>
              <a:buChar char="§"/>
            </a:pPr>
            <a:r>
              <a:rPr lang="en-GB" sz="2400" dirty="0">
                <a:latin typeface="Arial" panose="020B0604020202020204" pitchFamily="34" charset="0"/>
                <a:cs typeface="Arial" panose="020B0604020202020204" pitchFamily="34" charset="0"/>
              </a:rPr>
              <a:t>Crushing rolls consist essentially of two horizontally mounted cylinders, which are rotated in opposite directions, inward and downward. </a:t>
            </a:r>
          </a:p>
          <a:p>
            <a:pPr marL="342900" indent="-342900" algn="just">
              <a:lnSpc>
                <a:spcPct val="150000"/>
              </a:lnSpc>
              <a:buFont typeface="Wingdings" pitchFamily="2" charset="2"/>
              <a:buChar char="§"/>
            </a:pPr>
            <a:r>
              <a:rPr lang="en-GB" sz="2400" dirty="0">
                <a:latin typeface="Arial" panose="020B0604020202020204" pitchFamily="34" charset="0"/>
                <a:cs typeface="Arial" panose="020B0604020202020204" pitchFamily="34" charset="0"/>
              </a:rPr>
              <a:t>The feed should be nipped between the approaching roll faces and be drawn down between the rolls.</a:t>
            </a:r>
          </a:p>
          <a:p>
            <a:pPr marL="342900" indent="-342900" algn="just">
              <a:lnSpc>
                <a:spcPct val="150000"/>
              </a:lnSpc>
              <a:buFont typeface="Wingdings" pitchFamily="2" charset="2"/>
              <a:buChar char="§"/>
            </a:pPr>
            <a:r>
              <a:rPr lang="en-GB" sz="2400" dirty="0">
                <a:latin typeface="Arial" panose="020B0604020202020204" pitchFamily="34" charset="0"/>
                <a:cs typeface="Arial" panose="020B0604020202020204" pitchFamily="34" charset="0"/>
              </a:rPr>
              <a:t>In all modern roll crushers, one of the rolls is rigidly mounted and the other spring-loaded, as a protection against damage caused by the passage of an uncrushable object (tramp iron). </a:t>
            </a:r>
          </a:p>
          <a:p>
            <a:pPr marL="342900" indent="-342900" algn="just">
              <a:lnSpc>
                <a:spcPct val="150000"/>
              </a:lnSpc>
              <a:buFont typeface="Wingdings" pitchFamily="2" charset="2"/>
              <a:buChar char="§"/>
            </a:pPr>
            <a:r>
              <a:rPr lang="en-GB" sz="2400" dirty="0">
                <a:latin typeface="Arial" panose="020B0604020202020204" pitchFamily="34" charset="0"/>
                <a:cs typeface="Arial" panose="020B0604020202020204" pitchFamily="34" charset="0"/>
              </a:rPr>
              <a:t>The distance (“set”) between the rolls is determined by the number of spacers between the moveable roll and the solidly mounted roll. </a:t>
            </a:r>
          </a:p>
          <a:p>
            <a:pPr marL="342900" indent="-342900" algn="just">
              <a:lnSpc>
                <a:spcPct val="150000"/>
              </a:lnSpc>
              <a:buFont typeface="Wingdings" pitchFamily="2" charset="2"/>
              <a:buChar char="§"/>
            </a:pPr>
            <a:r>
              <a:rPr lang="en-GB" sz="2400" dirty="0">
                <a:latin typeface="Arial" panose="020B0604020202020204" pitchFamily="34" charset="0"/>
                <a:cs typeface="Arial" panose="020B0604020202020204" pitchFamily="34" charset="0"/>
              </a:rPr>
              <a:t>Adjustment of the set and compensation for wear can be made by changing the number of spacers.</a:t>
            </a: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35</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
        <p:nvSpPr>
          <p:cNvPr id="33" name="TextBox 32">
            <a:extLst>
              <a:ext uri="{FF2B5EF4-FFF2-40B4-BE49-F238E27FC236}">
                <a16:creationId xmlns:a16="http://schemas.microsoft.com/office/drawing/2014/main" id="{C53E57E9-B067-F850-349E-09EBFE85058D}"/>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2.9. Crushing equipment: Roll crusher</a:t>
            </a:r>
          </a:p>
        </p:txBody>
      </p:sp>
    </p:spTree>
    <p:extLst>
      <p:ext uri="{BB962C8B-B14F-4D97-AF65-F5344CB8AC3E}">
        <p14:creationId xmlns:p14="http://schemas.microsoft.com/office/powerpoint/2010/main" val="322949802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36</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
        <p:nvSpPr>
          <p:cNvPr id="33" name="TextBox 32">
            <a:extLst>
              <a:ext uri="{FF2B5EF4-FFF2-40B4-BE49-F238E27FC236}">
                <a16:creationId xmlns:a16="http://schemas.microsoft.com/office/drawing/2014/main" id="{C53E57E9-B067-F850-349E-09EBFE85058D}"/>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2.9. Crushing equipment: Roll crusher (cont.)</a:t>
            </a:r>
          </a:p>
        </p:txBody>
      </p:sp>
      <p:pic>
        <p:nvPicPr>
          <p:cNvPr id="1026" name="Picture 2" descr="Mine Crushers Working Principle And GIF Pictures | M&amp;C">
            <a:extLst>
              <a:ext uri="{FF2B5EF4-FFF2-40B4-BE49-F238E27FC236}">
                <a16:creationId xmlns:a16="http://schemas.microsoft.com/office/drawing/2014/main" id="{93D0777A-45EE-1734-0E14-3ED06D0195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1" y="976875"/>
            <a:ext cx="6392636" cy="4251103"/>
          </a:xfrm>
          <a:prstGeom prst="rect">
            <a:avLst/>
          </a:prstGeom>
          <a:noFill/>
          <a:extLst>
            <a:ext uri="{909E8E84-426E-40DD-AFC4-6F175D3DCCD1}">
              <a14:hiddenFill xmlns:a14="http://schemas.microsoft.com/office/drawing/2010/main">
                <a:solidFill>
                  <a:srgbClr val="FFFFFF"/>
                </a:solidFill>
              </a14:hiddenFill>
            </a:ext>
          </a:extLst>
        </p:spPr>
      </p:pic>
      <p:pic>
        <p:nvPicPr>
          <p:cNvPr id="4" name="図 3">
            <a:extLst>
              <a:ext uri="{FF2B5EF4-FFF2-40B4-BE49-F238E27FC236}">
                <a16:creationId xmlns:a16="http://schemas.microsoft.com/office/drawing/2014/main" id="{55896198-8F7B-03D5-B159-413621F77DB0}"/>
              </a:ext>
            </a:extLst>
          </p:cNvPr>
          <p:cNvPicPr>
            <a:picLocks noChangeAspect="1"/>
          </p:cNvPicPr>
          <p:nvPr/>
        </p:nvPicPr>
        <p:blipFill rotWithShape="1">
          <a:blip r:embed="rId4"/>
          <a:srcRect l="39762" t="43000" r="12989" b="9401"/>
          <a:stretch/>
        </p:blipFill>
        <p:spPr>
          <a:xfrm>
            <a:off x="6558608" y="1938351"/>
            <a:ext cx="5328592" cy="3019535"/>
          </a:xfrm>
          <a:prstGeom prst="rect">
            <a:avLst/>
          </a:prstGeom>
        </p:spPr>
      </p:pic>
    </p:spTree>
    <p:extLst>
      <p:ext uri="{BB962C8B-B14F-4D97-AF65-F5344CB8AC3E}">
        <p14:creationId xmlns:p14="http://schemas.microsoft.com/office/powerpoint/2010/main" val="24869685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1B95A-B146-BB4B-A031-70E3C574852D}"/>
              </a:ext>
            </a:extLst>
          </p:cNvPr>
          <p:cNvSpPr txBox="1"/>
          <p:nvPr/>
        </p:nvSpPr>
        <p:spPr>
          <a:xfrm>
            <a:off x="25400" y="525063"/>
            <a:ext cx="12118340" cy="6001643"/>
          </a:xfrm>
          <a:prstGeom prst="rect">
            <a:avLst/>
          </a:prstGeom>
          <a:noFill/>
        </p:spPr>
        <p:txBody>
          <a:bodyPr wrap="square" rtlCol="0">
            <a:spAutoFit/>
          </a:bodyPr>
          <a:lstStyle/>
          <a:p>
            <a:pPr marL="342900" indent="-342900" algn="just">
              <a:lnSpc>
                <a:spcPct val="150000"/>
              </a:lnSpc>
              <a:buFont typeface="Wingdings" pitchFamily="2" charset="2"/>
              <a:buChar char="§"/>
            </a:pPr>
            <a:r>
              <a:rPr lang="en-GB" sz="2400" dirty="0">
                <a:latin typeface="Arial" panose="020B0604020202020204" pitchFamily="34" charset="0"/>
                <a:cs typeface="Arial" panose="020B0604020202020204" pitchFamily="34" charset="0"/>
              </a:rPr>
              <a:t>The diameter of the rolls should be large in comparison with the feed size and therefore crushing rolls are limited to </a:t>
            </a:r>
            <a:r>
              <a:rPr lang="en-GB" sz="2400" u="sng" dirty="0">
                <a:latin typeface="Arial" panose="020B0604020202020204" pitchFamily="34" charset="0"/>
                <a:cs typeface="Arial" panose="020B0604020202020204" pitchFamily="34" charset="0"/>
              </a:rPr>
              <a:t>fine crushing</a:t>
            </a:r>
            <a:r>
              <a:rPr lang="en-GB" sz="2400" dirty="0">
                <a:latin typeface="Arial" panose="020B0604020202020204" pitchFamily="34" charset="0"/>
                <a:cs typeface="Arial" panose="020B0604020202020204" pitchFamily="34" charset="0"/>
              </a:rPr>
              <a:t> only and the speed of rotation is relatively low (80-120 rev min</a:t>
            </a:r>
            <a:r>
              <a:rPr lang="en-GB" sz="2400" baseline="30000" dirty="0">
                <a:latin typeface="Arial" panose="020B0604020202020204" pitchFamily="34" charset="0"/>
                <a:cs typeface="Arial" panose="020B0604020202020204" pitchFamily="34" charset="0"/>
              </a:rPr>
              <a:t>-1</a:t>
            </a:r>
            <a:r>
              <a:rPr lang="en-GB" sz="2400" dirty="0">
                <a:latin typeface="Arial" panose="020B0604020202020204" pitchFamily="34" charset="0"/>
                <a:cs typeface="Arial" panose="020B0604020202020204" pitchFamily="34" charset="0"/>
              </a:rPr>
              <a:t>). </a:t>
            </a:r>
          </a:p>
          <a:p>
            <a:pPr marL="342900" indent="-342900" algn="just">
              <a:lnSpc>
                <a:spcPct val="150000"/>
              </a:lnSpc>
              <a:buFont typeface="Wingdings" pitchFamily="2" charset="2"/>
              <a:buChar char="§"/>
            </a:pPr>
            <a:r>
              <a:rPr lang="en-GB" sz="2400" dirty="0">
                <a:latin typeface="Arial" panose="020B0604020202020204" pitchFamily="34" charset="0"/>
                <a:cs typeface="Arial" panose="020B0604020202020204" pitchFamily="34" charset="0"/>
              </a:rPr>
              <a:t> Higher speeds become dangerous, in particular with large, heavy rolls. Crushing rolls are generally superseded by shorthead cone crushers and rod mills, but still find application in smaller plants and laboratories.</a:t>
            </a:r>
          </a:p>
          <a:p>
            <a:pPr marL="342900" indent="-342900" algn="just">
              <a:lnSpc>
                <a:spcPct val="150000"/>
              </a:lnSpc>
              <a:buFont typeface="Wingdings" pitchFamily="2" charset="2"/>
              <a:buChar char="§"/>
            </a:pPr>
            <a:r>
              <a:rPr lang="en-GB" sz="2400" dirty="0">
                <a:latin typeface="Arial" panose="020B0604020202020204" pitchFamily="34" charset="0"/>
                <a:cs typeface="Arial" panose="020B0604020202020204" pitchFamily="34" charset="0"/>
              </a:rPr>
              <a:t>Because of their uneven product size, crushing rolls are usually operated in closed circuit with a screen.</a:t>
            </a:r>
          </a:p>
          <a:p>
            <a:pPr marL="342900" indent="-342900" algn="just">
              <a:lnSpc>
                <a:spcPct val="150000"/>
              </a:lnSpc>
              <a:buFont typeface="Wingdings" pitchFamily="2" charset="2"/>
              <a:buChar char="§"/>
            </a:pPr>
            <a:r>
              <a:rPr lang="en-GB" sz="2400" dirty="0">
                <a:latin typeface="Arial" panose="020B0604020202020204" pitchFamily="34" charset="0"/>
                <a:cs typeface="Arial" panose="020B0604020202020204" pitchFamily="34" charset="0"/>
              </a:rPr>
              <a:t> The circulating load is normally high (up to 600 %). To avoid production of too much fines, “graded crushing” can be practised. </a:t>
            </a:r>
          </a:p>
          <a:p>
            <a:pPr marL="342900" indent="-342900">
              <a:buFont typeface="Wingdings" pitchFamily="2" charset="2"/>
              <a:buChar char="§"/>
            </a:pPr>
            <a:endParaRPr lang="en-GB" sz="2400" u="sng" dirty="0">
              <a:latin typeface="Arial" panose="020B0604020202020204" pitchFamily="34" charset="0"/>
              <a:cs typeface="Arial" panose="020B0604020202020204" pitchFamily="34" charset="0"/>
            </a:endParaRP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37</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
        <p:nvSpPr>
          <p:cNvPr id="33" name="TextBox 32">
            <a:extLst>
              <a:ext uri="{FF2B5EF4-FFF2-40B4-BE49-F238E27FC236}">
                <a16:creationId xmlns:a16="http://schemas.microsoft.com/office/drawing/2014/main" id="{C53E57E9-B067-F850-349E-09EBFE85058D}"/>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2.9. Crushing equipment: Roll crusher (cont.)</a:t>
            </a:r>
          </a:p>
        </p:txBody>
      </p:sp>
    </p:spTree>
    <p:extLst>
      <p:ext uri="{BB962C8B-B14F-4D97-AF65-F5344CB8AC3E}">
        <p14:creationId xmlns:p14="http://schemas.microsoft.com/office/powerpoint/2010/main" val="70318604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1B95A-B146-BB4B-A031-70E3C574852D}"/>
              </a:ext>
            </a:extLst>
          </p:cNvPr>
          <p:cNvSpPr txBox="1"/>
          <p:nvPr/>
        </p:nvSpPr>
        <p:spPr>
          <a:xfrm>
            <a:off x="101600" y="614922"/>
            <a:ext cx="12065000" cy="4611519"/>
          </a:xfrm>
          <a:prstGeom prst="rect">
            <a:avLst/>
          </a:prstGeom>
          <a:noFill/>
        </p:spPr>
        <p:txBody>
          <a:bodyPr wrap="square" rtlCol="0">
            <a:spAutoFit/>
          </a:bodyPr>
          <a:lstStyle/>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2.1. Introduction</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2.2. Liberation</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2.3. Crushing</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2.4. Crushing mechanism</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2.5. Types of crusher</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2.6. Crushing equipment: Jaw crusher</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2.7. Crushing equipment: Gyratory crusher</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2.8. Crushing equipment: Cone crusher</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2.9. Crushing equipment: Roll crusher</a:t>
            </a:r>
          </a:p>
          <a:p>
            <a:pPr>
              <a:lnSpc>
                <a:spcPct val="150000"/>
              </a:lnSpc>
            </a:pPr>
            <a:r>
              <a:rPr lang="en-US" b="1" dirty="0">
                <a:latin typeface="Arial" panose="020B0604020202020204" pitchFamily="34" charset="0"/>
                <a:cs typeface="Arial" panose="020B0604020202020204" pitchFamily="34" charset="0"/>
              </a:rPr>
              <a:t>2.10. Crushing equipment: Impact/hammer crusher</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2.11. Crushing stages and circuit </a:t>
            </a: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3" name="TextBox 92">
            <a:extLst>
              <a:ext uri="{FF2B5EF4-FFF2-40B4-BE49-F238E27FC236}">
                <a16:creationId xmlns:a16="http://schemas.microsoft.com/office/drawing/2014/main" id="{6728CAC5-8D72-6441-8ECB-DD14D8D5F2DF}"/>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Lecture content</a:t>
            </a:r>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38</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B5F6330A-5465-824B-9F2F-57F5B7648000}"/>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Tree>
    <p:extLst>
      <p:ext uri="{BB962C8B-B14F-4D97-AF65-F5344CB8AC3E}">
        <p14:creationId xmlns:p14="http://schemas.microsoft.com/office/powerpoint/2010/main" val="2375386502"/>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1B95A-B146-BB4B-A031-70E3C574852D}"/>
              </a:ext>
            </a:extLst>
          </p:cNvPr>
          <p:cNvSpPr txBox="1"/>
          <p:nvPr/>
        </p:nvSpPr>
        <p:spPr>
          <a:xfrm>
            <a:off x="25400" y="525063"/>
            <a:ext cx="12118340" cy="6555641"/>
          </a:xfrm>
          <a:prstGeom prst="rect">
            <a:avLst/>
          </a:prstGeom>
          <a:noFill/>
        </p:spPr>
        <p:txBody>
          <a:bodyPr wrap="square" rtlCol="0">
            <a:spAutoFit/>
          </a:bodyPr>
          <a:lstStyle/>
          <a:p>
            <a:pPr marL="342900" indent="-342900" algn="just">
              <a:lnSpc>
                <a:spcPct val="150000"/>
              </a:lnSpc>
              <a:buFont typeface="Wingdings" pitchFamily="2" charset="2"/>
              <a:buChar char="§"/>
            </a:pPr>
            <a:r>
              <a:rPr lang="en-GB" sz="2400" dirty="0">
                <a:latin typeface="Arial" panose="020B0604020202020204" pitchFamily="34" charset="0"/>
                <a:cs typeface="Arial" panose="020B0604020202020204" pitchFamily="34" charset="0"/>
              </a:rPr>
              <a:t>Hammer mills (impact crushers) reduce from a large size to very fine in one operation. </a:t>
            </a:r>
          </a:p>
          <a:p>
            <a:pPr marL="342900" indent="-342900" algn="just">
              <a:lnSpc>
                <a:spcPct val="150000"/>
              </a:lnSpc>
              <a:buFont typeface="Wingdings" pitchFamily="2" charset="2"/>
              <a:buChar char="§"/>
            </a:pPr>
            <a:r>
              <a:rPr lang="en-GB" sz="2400" dirty="0">
                <a:latin typeface="Arial" panose="020B0604020202020204" pitchFamily="34" charset="0"/>
                <a:cs typeface="Arial" panose="020B0604020202020204" pitchFamily="34" charset="0"/>
              </a:rPr>
              <a:t>A great many forms exist, but the common principle is that a set of beaters (flailing hammers) spins round inside a stationary casing, with a large grid at the bottom as discharge. The size of the openings in the grid determines the product size. The crushing forces are applied instantaneously. The rock particles are broken either by impact from the hammers or by impact against the casing or against other particles.</a:t>
            </a:r>
          </a:p>
          <a:p>
            <a:pPr marL="342900" indent="-342900" algn="just">
              <a:lnSpc>
                <a:spcPct val="150000"/>
              </a:lnSpc>
              <a:buFont typeface="Wingdings" pitchFamily="2" charset="2"/>
              <a:buChar char="§"/>
            </a:pPr>
            <a:r>
              <a:rPr lang="en-GB" sz="2400" dirty="0">
                <a:latin typeface="Arial" panose="020B0604020202020204" pitchFamily="34" charset="0"/>
                <a:cs typeface="Arial" panose="020B0604020202020204" pitchFamily="34" charset="0"/>
              </a:rPr>
              <a:t>Hammer mills are best suitable for rather soft and friable material, because they wear rapidly. They are used in particular on clayey ores, that would clog reciprocating (i.e. with a to-and-fro movement of the crushing media) crushers as jaw crushers and particularly gyratory and cone crushers. </a:t>
            </a:r>
          </a:p>
          <a:p>
            <a:pPr marL="342900" indent="-342900">
              <a:buFont typeface="Wingdings" pitchFamily="2" charset="2"/>
              <a:buChar char="§"/>
            </a:pPr>
            <a:endParaRPr lang="en-GB" sz="2400" u="sng" dirty="0">
              <a:latin typeface="Arial" panose="020B0604020202020204" pitchFamily="34" charset="0"/>
              <a:cs typeface="Arial" panose="020B0604020202020204" pitchFamily="34" charset="0"/>
            </a:endParaRP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39</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
        <p:nvSpPr>
          <p:cNvPr id="33" name="TextBox 32">
            <a:extLst>
              <a:ext uri="{FF2B5EF4-FFF2-40B4-BE49-F238E27FC236}">
                <a16:creationId xmlns:a16="http://schemas.microsoft.com/office/drawing/2014/main" id="{C53E57E9-B067-F850-349E-09EBFE85058D}"/>
              </a:ext>
            </a:extLst>
          </p:cNvPr>
          <p:cNvSpPr txBox="1"/>
          <p:nvPr/>
        </p:nvSpPr>
        <p:spPr>
          <a:xfrm>
            <a:off x="0" y="54607"/>
            <a:ext cx="96876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2.10. Crushing equipment: Impact/hammer crusher</a:t>
            </a:r>
          </a:p>
        </p:txBody>
      </p:sp>
    </p:spTree>
    <p:extLst>
      <p:ext uri="{BB962C8B-B14F-4D97-AF65-F5344CB8AC3E}">
        <p14:creationId xmlns:p14="http://schemas.microsoft.com/office/powerpoint/2010/main" val="411075796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1B95A-B146-BB4B-A031-70E3C574852D}"/>
              </a:ext>
            </a:extLst>
          </p:cNvPr>
          <p:cNvSpPr txBox="1"/>
          <p:nvPr/>
        </p:nvSpPr>
        <p:spPr>
          <a:xfrm>
            <a:off x="101600" y="614922"/>
            <a:ext cx="12065000" cy="4611519"/>
          </a:xfrm>
          <a:prstGeom prst="rect">
            <a:avLst/>
          </a:prstGeom>
          <a:noFill/>
        </p:spPr>
        <p:txBody>
          <a:bodyPr wrap="square" rtlCol="0">
            <a:spAutoFit/>
          </a:bodyPr>
          <a:lstStyle/>
          <a:p>
            <a:pPr>
              <a:lnSpc>
                <a:spcPct val="150000"/>
              </a:lnSpc>
            </a:pPr>
            <a:r>
              <a:rPr lang="en-US" b="1" dirty="0">
                <a:latin typeface="Arial" panose="020B0604020202020204" pitchFamily="34" charset="0"/>
                <a:cs typeface="Arial" panose="020B0604020202020204" pitchFamily="34" charset="0"/>
              </a:rPr>
              <a:t>2.1. Introduction</a:t>
            </a:r>
          </a:p>
          <a:p>
            <a:pPr>
              <a:lnSpc>
                <a:spcPct val="150000"/>
              </a:lnSpc>
            </a:pPr>
            <a:r>
              <a:rPr lang="en-US" b="1" dirty="0">
                <a:latin typeface="Arial" panose="020B0604020202020204" pitchFamily="34" charset="0"/>
                <a:cs typeface="Arial" panose="020B0604020202020204" pitchFamily="34" charset="0"/>
              </a:rPr>
              <a:t>2.2. Liberation</a:t>
            </a:r>
          </a:p>
          <a:p>
            <a:pPr>
              <a:lnSpc>
                <a:spcPct val="150000"/>
              </a:lnSpc>
            </a:pPr>
            <a:r>
              <a:rPr lang="en-US" b="1" dirty="0">
                <a:latin typeface="Arial" panose="020B0604020202020204" pitchFamily="34" charset="0"/>
                <a:cs typeface="Arial" panose="020B0604020202020204" pitchFamily="34" charset="0"/>
              </a:rPr>
              <a:t>2.3. Crushing</a:t>
            </a:r>
          </a:p>
          <a:p>
            <a:pPr>
              <a:lnSpc>
                <a:spcPct val="150000"/>
              </a:lnSpc>
            </a:pPr>
            <a:r>
              <a:rPr lang="en-US" b="1" dirty="0">
                <a:latin typeface="Arial" panose="020B0604020202020204" pitchFamily="34" charset="0"/>
                <a:cs typeface="Arial" panose="020B0604020202020204" pitchFamily="34" charset="0"/>
              </a:rPr>
              <a:t>2.4. Crushing mechanism</a:t>
            </a:r>
          </a:p>
          <a:p>
            <a:pPr>
              <a:lnSpc>
                <a:spcPct val="150000"/>
              </a:lnSpc>
            </a:pPr>
            <a:r>
              <a:rPr lang="en-US" b="1" dirty="0">
                <a:latin typeface="Arial" panose="020B0604020202020204" pitchFamily="34" charset="0"/>
                <a:cs typeface="Arial" panose="020B0604020202020204" pitchFamily="34" charset="0"/>
              </a:rPr>
              <a:t>2.5. Types of crusher</a:t>
            </a:r>
          </a:p>
          <a:p>
            <a:pPr>
              <a:lnSpc>
                <a:spcPct val="150000"/>
              </a:lnSpc>
            </a:pPr>
            <a:r>
              <a:rPr lang="en-US" b="1" dirty="0">
                <a:latin typeface="Arial" panose="020B0604020202020204" pitchFamily="34" charset="0"/>
                <a:cs typeface="Arial" panose="020B0604020202020204" pitchFamily="34" charset="0"/>
              </a:rPr>
              <a:t>2.6. Crushing equipment: Jaw crusher</a:t>
            </a:r>
          </a:p>
          <a:p>
            <a:pPr>
              <a:lnSpc>
                <a:spcPct val="150000"/>
              </a:lnSpc>
            </a:pPr>
            <a:r>
              <a:rPr lang="en-US" b="1" dirty="0">
                <a:latin typeface="Arial" panose="020B0604020202020204" pitchFamily="34" charset="0"/>
                <a:cs typeface="Arial" panose="020B0604020202020204" pitchFamily="34" charset="0"/>
              </a:rPr>
              <a:t>2.7. Crushing equipment: Gyratory crusher</a:t>
            </a:r>
          </a:p>
          <a:p>
            <a:pPr>
              <a:lnSpc>
                <a:spcPct val="150000"/>
              </a:lnSpc>
            </a:pPr>
            <a:r>
              <a:rPr lang="en-US" b="1" dirty="0">
                <a:latin typeface="Arial" panose="020B0604020202020204" pitchFamily="34" charset="0"/>
                <a:cs typeface="Arial" panose="020B0604020202020204" pitchFamily="34" charset="0"/>
              </a:rPr>
              <a:t>2.8. Crushing equipment: Cone crusher</a:t>
            </a:r>
          </a:p>
          <a:p>
            <a:pPr>
              <a:lnSpc>
                <a:spcPct val="150000"/>
              </a:lnSpc>
            </a:pPr>
            <a:r>
              <a:rPr lang="en-US" b="1" dirty="0">
                <a:latin typeface="Arial" panose="020B0604020202020204" pitchFamily="34" charset="0"/>
                <a:cs typeface="Arial" panose="020B0604020202020204" pitchFamily="34" charset="0"/>
              </a:rPr>
              <a:t>2.9. Crushing equipment: Roll crusher</a:t>
            </a:r>
          </a:p>
          <a:p>
            <a:pPr>
              <a:lnSpc>
                <a:spcPct val="150000"/>
              </a:lnSpc>
            </a:pPr>
            <a:r>
              <a:rPr lang="en-US" b="1" dirty="0">
                <a:latin typeface="Arial" panose="020B0604020202020204" pitchFamily="34" charset="0"/>
                <a:cs typeface="Arial" panose="020B0604020202020204" pitchFamily="34" charset="0"/>
              </a:rPr>
              <a:t>2.10. Crushing equipment: Impact/hammer crusher</a:t>
            </a:r>
          </a:p>
          <a:p>
            <a:pPr>
              <a:lnSpc>
                <a:spcPct val="150000"/>
              </a:lnSpc>
            </a:pPr>
            <a:r>
              <a:rPr lang="en-US" b="1" dirty="0">
                <a:latin typeface="Arial" panose="020B0604020202020204" pitchFamily="34" charset="0"/>
                <a:cs typeface="Arial" panose="020B0604020202020204" pitchFamily="34" charset="0"/>
              </a:rPr>
              <a:t>2.11. Crushing stages and circuit </a:t>
            </a: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3" name="TextBox 92">
            <a:extLst>
              <a:ext uri="{FF2B5EF4-FFF2-40B4-BE49-F238E27FC236}">
                <a16:creationId xmlns:a16="http://schemas.microsoft.com/office/drawing/2014/main" id="{6728CAC5-8D72-6441-8ECB-DD14D8D5F2DF}"/>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Lecture content</a:t>
            </a:r>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4</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B5F6330A-5465-824B-9F2F-57F5B7648000}"/>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Tree>
    <p:extLst>
      <p:ext uri="{BB962C8B-B14F-4D97-AF65-F5344CB8AC3E}">
        <p14:creationId xmlns:p14="http://schemas.microsoft.com/office/powerpoint/2010/main" val="301434992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40</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
        <p:nvSpPr>
          <p:cNvPr id="33" name="TextBox 32">
            <a:extLst>
              <a:ext uri="{FF2B5EF4-FFF2-40B4-BE49-F238E27FC236}">
                <a16:creationId xmlns:a16="http://schemas.microsoft.com/office/drawing/2014/main" id="{C53E57E9-B067-F850-349E-09EBFE85058D}"/>
              </a:ext>
            </a:extLst>
          </p:cNvPr>
          <p:cNvSpPr txBox="1"/>
          <p:nvPr/>
        </p:nvSpPr>
        <p:spPr>
          <a:xfrm>
            <a:off x="0" y="54607"/>
            <a:ext cx="96876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2.10. Crushing equipment: Impact/hammer crusher (cont.)</a:t>
            </a:r>
          </a:p>
        </p:txBody>
      </p:sp>
      <p:pic>
        <p:nvPicPr>
          <p:cNvPr id="2" name="Picture 4" descr="ham_ani">
            <a:extLst>
              <a:ext uri="{FF2B5EF4-FFF2-40B4-BE49-F238E27FC236}">
                <a16:creationId xmlns:a16="http://schemas.microsoft.com/office/drawing/2014/main" id="{EDEDD636-B778-D2C5-DB0D-1413492B59D4}"/>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5320" y="1175528"/>
            <a:ext cx="4986727" cy="456348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4F95CBA9-1F99-213A-0AB6-CEFA735555DF}"/>
              </a:ext>
            </a:extLst>
          </p:cNvPr>
          <p:cNvPicPr>
            <a:picLocks noChangeAspect="1" noChangeArrowheads="1"/>
          </p:cNvPicPr>
          <p:nvPr/>
        </p:nvPicPr>
        <p:blipFill>
          <a:blip r:embed="rId4" cstate="print"/>
          <a:srcRect/>
          <a:stretch>
            <a:fillRect/>
          </a:stretch>
        </p:blipFill>
        <p:spPr bwMode="auto">
          <a:xfrm>
            <a:off x="5678526" y="614922"/>
            <a:ext cx="6336704" cy="5256584"/>
          </a:xfrm>
          <a:prstGeom prst="rect">
            <a:avLst/>
          </a:prstGeom>
          <a:noFill/>
          <a:ln w="9525">
            <a:noFill/>
            <a:miter lim="800000"/>
            <a:headEnd/>
            <a:tailEnd/>
          </a:ln>
        </p:spPr>
      </p:pic>
    </p:spTree>
    <p:extLst>
      <p:ext uri="{BB962C8B-B14F-4D97-AF65-F5344CB8AC3E}">
        <p14:creationId xmlns:p14="http://schemas.microsoft.com/office/powerpoint/2010/main" val="240950920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1B95A-B146-BB4B-A031-70E3C574852D}"/>
              </a:ext>
            </a:extLst>
          </p:cNvPr>
          <p:cNvSpPr txBox="1"/>
          <p:nvPr/>
        </p:nvSpPr>
        <p:spPr>
          <a:xfrm>
            <a:off x="101600" y="614922"/>
            <a:ext cx="12065000" cy="4611519"/>
          </a:xfrm>
          <a:prstGeom prst="rect">
            <a:avLst/>
          </a:prstGeom>
          <a:noFill/>
        </p:spPr>
        <p:txBody>
          <a:bodyPr wrap="square" rtlCol="0">
            <a:spAutoFit/>
          </a:bodyPr>
          <a:lstStyle/>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2.1. Introduction</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2.2. Liberation</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2.3. Crushing</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2.4. Crushing mechanism</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2.5. Types of crusher</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2.6. Crushing equipment: Jaw crusher</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2.7. Crushing equipment: Gyratory crusher</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2.8. Crushing equipment: Cone crusher</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2.9. Crushing equipment: Roll crusher</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2.10. Crushing equipment: Impact/hammer crusher</a:t>
            </a:r>
          </a:p>
          <a:p>
            <a:pPr>
              <a:lnSpc>
                <a:spcPct val="150000"/>
              </a:lnSpc>
            </a:pPr>
            <a:r>
              <a:rPr lang="en-US" b="1" dirty="0">
                <a:latin typeface="Arial" panose="020B0604020202020204" pitchFamily="34" charset="0"/>
                <a:cs typeface="Arial" panose="020B0604020202020204" pitchFamily="34" charset="0"/>
              </a:rPr>
              <a:t>2.11. Crushing stages and circuit </a:t>
            </a: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3" name="TextBox 92">
            <a:extLst>
              <a:ext uri="{FF2B5EF4-FFF2-40B4-BE49-F238E27FC236}">
                <a16:creationId xmlns:a16="http://schemas.microsoft.com/office/drawing/2014/main" id="{6728CAC5-8D72-6441-8ECB-DD14D8D5F2DF}"/>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Lecture content</a:t>
            </a:r>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41</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B5F6330A-5465-824B-9F2F-57F5B7648000}"/>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Tree>
    <p:extLst>
      <p:ext uri="{BB962C8B-B14F-4D97-AF65-F5344CB8AC3E}">
        <p14:creationId xmlns:p14="http://schemas.microsoft.com/office/powerpoint/2010/main" val="2716177445"/>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1B95A-B146-BB4B-A031-70E3C574852D}"/>
              </a:ext>
            </a:extLst>
          </p:cNvPr>
          <p:cNvSpPr txBox="1"/>
          <p:nvPr/>
        </p:nvSpPr>
        <p:spPr>
          <a:xfrm>
            <a:off x="127000" y="718696"/>
            <a:ext cx="12065000" cy="6117829"/>
          </a:xfrm>
          <a:prstGeom prst="rect">
            <a:avLst/>
          </a:prstGeom>
          <a:noFill/>
        </p:spPr>
        <p:txBody>
          <a:bodyPr wrap="square" rtlCol="0">
            <a:spAutoFit/>
          </a:bodyPr>
          <a:lstStyle/>
          <a:p>
            <a:pPr marL="342900" indent="-342900" algn="just">
              <a:lnSpc>
                <a:spcPct val="150000"/>
              </a:lnSpc>
              <a:buFont typeface="Wingdings" pitchFamily="2" charset="2"/>
              <a:buChar char="§"/>
            </a:pPr>
            <a:r>
              <a:rPr lang="en-GB" sz="2400" dirty="0">
                <a:latin typeface="Arial" panose="020B0604020202020204" pitchFamily="34" charset="0"/>
                <a:cs typeface="Arial" panose="020B0604020202020204" pitchFamily="34" charset="0"/>
              </a:rPr>
              <a:t>The efficiency of a crusher is greater when the reduction ratio is smaller; hence more crushing stages are desirable. </a:t>
            </a:r>
          </a:p>
          <a:p>
            <a:pPr marL="342900" indent="-342900" algn="just">
              <a:lnSpc>
                <a:spcPct val="150000"/>
              </a:lnSpc>
              <a:buFont typeface="Wingdings" pitchFamily="2" charset="2"/>
              <a:buChar char="§"/>
            </a:pPr>
            <a:r>
              <a:rPr lang="en-GB" sz="2400" dirty="0">
                <a:latin typeface="Arial" panose="020B0604020202020204" pitchFamily="34" charset="0"/>
                <a:cs typeface="Arial" panose="020B0604020202020204" pitchFamily="34" charset="0"/>
              </a:rPr>
              <a:t>However, when the throughput is small, the equipment will be under-utilised and in such a case the installation of additional equipment for more crushing steps is not justified. </a:t>
            </a:r>
          </a:p>
          <a:p>
            <a:pPr marL="342900" indent="-342900" algn="just">
              <a:lnSpc>
                <a:spcPct val="150000"/>
              </a:lnSpc>
              <a:buFont typeface="Wingdings" pitchFamily="2" charset="2"/>
              <a:buChar char="§"/>
            </a:pPr>
            <a:r>
              <a:rPr lang="en-GB" sz="2400" dirty="0">
                <a:latin typeface="Arial" panose="020B0604020202020204" pitchFamily="34" charset="0"/>
                <a:cs typeface="Arial" panose="020B0604020202020204" pitchFamily="34" charset="0"/>
              </a:rPr>
              <a:t>Therefore, we often find only two crushing stages and one grinding stage in small plants, while only large plants can afford to have three crushing stages.</a:t>
            </a:r>
          </a:p>
          <a:p>
            <a:pPr marL="342900" indent="-342900" algn="just">
              <a:lnSpc>
                <a:spcPct val="150000"/>
              </a:lnSpc>
              <a:buFont typeface="Wingdings" pitchFamily="2" charset="2"/>
              <a:buChar char="§"/>
            </a:pPr>
            <a:r>
              <a:rPr lang="en-GB" sz="2400" dirty="0">
                <a:latin typeface="Arial" panose="020B0604020202020204" pitchFamily="34" charset="0"/>
                <a:cs typeface="Arial" panose="020B0604020202020204" pitchFamily="34" charset="0"/>
              </a:rPr>
              <a:t>In most cases, the operating stages are run in closed circuit, i.e. the product is sized (on a screen or other sizing device), wherefore the portion, which is sufficiently fine (the “undersize”) passes on to the next stage and the “oversize”, which is still too coarse, is returned to the breaker. </a:t>
            </a: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3" name="TextBox 92">
            <a:extLst>
              <a:ext uri="{FF2B5EF4-FFF2-40B4-BE49-F238E27FC236}">
                <a16:creationId xmlns:a16="http://schemas.microsoft.com/office/drawing/2014/main" id="{6728CAC5-8D72-6441-8ECB-DD14D8D5F2DF}"/>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2.11. Crushing stages and circuit</a:t>
            </a:r>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42</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Tree>
    <p:extLst>
      <p:ext uri="{BB962C8B-B14F-4D97-AF65-F5344CB8AC3E}">
        <p14:creationId xmlns:p14="http://schemas.microsoft.com/office/powerpoint/2010/main" val="303987952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43</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
        <p:nvSpPr>
          <p:cNvPr id="2" name="Rectangle 4" descr="3 stages crshng plnt with ancilliary equipment">
            <a:extLst>
              <a:ext uri="{FF2B5EF4-FFF2-40B4-BE49-F238E27FC236}">
                <a16:creationId xmlns:a16="http://schemas.microsoft.com/office/drawing/2014/main" id="{EF998A08-B279-2A2F-B0BE-5E0D5FEF5722}"/>
              </a:ext>
            </a:extLst>
          </p:cNvPr>
          <p:cNvSpPr>
            <a:spLocks noChangeArrowheads="1"/>
          </p:cNvSpPr>
          <p:nvPr/>
        </p:nvSpPr>
        <p:spPr bwMode="auto">
          <a:xfrm>
            <a:off x="412750" y="706992"/>
            <a:ext cx="11366500" cy="5730766"/>
          </a:xfrm>
          <a:prstGeom prst="rect">
            <a:avLst/>
          </a:prstGeom>
          <a:blipFill dpi="0" rotWithShape="1">
            <a:blip r:embed="rId3"/>
            <a:srcRect/>
            <a:stretch>
              <a:fillRect/>
            </a:stretch>
          </a:bli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solidFill>
                <a:prstClr val="black"/>
              </a:solidFill>
              <a:latin typeface="Calibri"/>
              <a:ea typeface="ＭＳ Ｐゴシック" panose="020B0600070205080204" pitchFamily="50" charset="-128"/>
            </a:endParaRPr>
          </a:p>
        </p:txBody>
      </p:sp>
      <p:sp>
        <p:nvSpPr>
          <p:cNvPr id="3" name="Rectangle 2">
            <a:extLst>
              <a:ext uri="{FF2B5EF4-FFF2-40B4-BE49-F238E27FC236}">
                <a16:creationId xmlns:a16="http://schemas.microsoft.com/office/drawing/2014/main" id="{1409D5FE-8982-E83A-EA30-927673AD0676}"/>
              </a:ext>
            </a:extLst>
          </p:cNvPr>
          <p:cNvSpPr/>
          <p:nvPr/>
        </p:nvSpPr>
        <p:spPr>
          <a:xfrm>
            <a:off x="270422" y="3731172"/>
            <a:ext cx="5825578" cy="30722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5" name="Rectangle 4">
            <a:extLst>
              <a:ext uri="{FF2B5EF4-FFF2-40B4-BE49-F238E27FC236}">
                <a16:creationId xmlns:a16="http://schemas.microsoft.com/office/drawing/2014/main" id="{62B00E4F-E85A-3231-F316-C43FFDE4FE4A}"/>
              </a:ext>
            </a:extLst>
          </p:cNvPr>
          <p:cNvSpPr/>
          <p:nvPr/>
        </p:nvSpPr>
        <p:spPr>
          <a:xfrm>
            <a:off x="0" y="3512727"/>
            <a:ext cx="5370786" cy="3218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6" name="Rectangle 5">
            <a:extLst>
              <a:ext uri="{FF2B5EF4-FFF2-40B4-BE49-F238E27FC236}">
                <a16:creationId xmlns:a16="http://schemas.microsoft.com/office/drawing/2014/main" id="{4C00B5DB-42ED-FEF2-B285-61AE9AE30C05}"/>
              </a:ext>
            </a:extLst>
          </p:cNvPr>
          <p:cNvSpPr/>
          <p:nvPr/>
        </p:nvSpPr>
        <p:spPr>
          <a:xfrm>
            <a:off x="0" y="2403886"/>
            <a:ext cx="1524000" cy="3218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7" name="TextBox 6">
            <a:extLst>
              <a:ext uri="{FF2B5EF4-FFF2-40B4-BE49-F238E27FC236}">
                <a16:creationId xmlns:a16="http://schemas.microsoft.com/office/drawing/2014/main" id="{B52F7D66-EA1B-009A-1265-EC4389C8A9E0}"/>
              </a:ext>
            </a:extLst>
          </p:cNvPr>
          <p:cNvSpPr txBox="1"/>
          <p:nvPr/>
        </p:nvSpPr>
        <p:spPr>
          <a:xfrm>
            <a:off x="719960" y="2236394"/>
            <a:ext cx="1523999" cy="646331"/>
          </a:xfrm>
          <a:prstGeom prst="rect">
            <a:avLst/>
          </a:prstGeom>
          <a:solidFill>
            <a:schemeClr val="bg1"/>
          </a:solidFill>
          <a:ln>
            <a:solidFill>
              <a:schemeClr val="bg1"/>
            </a:solidFill>
          </a:ln>
        </p:spPr>
        <p:txBody>
          <a:bodyPr wrap="square" rtlCol="0">
            <a:spAutoFit/>
          </a:bodyPr>
          <a:lstStyle/>
          <a:p>
            <a:pPr algn="r"/>
            <a:r>
              <a:rPr lang="en-JP" b="1" dirty="0">
                <a:solidFill>
                  <a:srgbClr val="FF0000"/>
                </a:solidFill>
                <a:latin typeface="Arial" panose="020B0604020202020204" pitchFamily="34" charset="0"/>
                <a:cs typeface="Arial" panose="020B0604020202020204" pitchFamily="34" charset="0"/>
              </a:rPr>
              <a:t>Primary</a:t>
            </a:r>
            <a:r>
              <a:rPr lang="en-JP" dirty="0">
                <a:solidFill>
                  <a:srgbClr val="FF0000"/>
                </a:solidFill>
                <a:latin typeface="Arial" panose="020B0604020202020204" pitchFamily="34" charset="0"/>
                <a:cs typeface="Arial" panose="020B0604020202020204" pitchFamily="34" charset="0"/>
              </a:rPr>
              <a:t> </a:t>
            </a:r>
          </a:p>
          <a:p>
            <a:pPr algn="r"/>
            <a:r>
              <a:rPr lang="en-JP" dirty="0">
                <a:solidFill>
                  <a:srgbClr val="FF0000"/>
                </a:solidFill>
                <a:latin typeface="Arial" panose="020B0604020202020204" pitchFamily="34" charset="0"/>
                <a:cs typeface="Arial" panose="020B0604020202020204" pitchFamily="34" charset="0"/>
              </a:rPr>
              <a:t>Jaw crusher</a:t>
            </a:r>
          </a:p>
        </p:txBody>
      </p:sp>
      <p:sp>
        <p:nvSpPr>
          <p:cNvPr id="9" name="TextBox 8">
            <a:extLst>
              <a:ext uri="{FF2B5EF4-FFF2-40B4-BE49-F238E27FC236}">
                <a16:creationId xmlns:a16="http://schemas.microsoft.com/office/drawing/2014/main" id="{357D6583-F6FD-B63F-627E-2979C2CC2CF1}"/>
              </a:ext>
            </a:extLst>
          </p:cNvPr>
          <p:cNvSpPr txBox="1"/>
          <p:nvPr/>
        </p:nvSpPr>
        <p:spPr>
          <a:xfrm>
            <a:off x="7441462" y="4215949"/>
            <a:ext cx="1607945" cy="830997"/>
          </a:xfrm>
          <a:prstGeom prst="rect">
            <a:avLst/>
          </a:prstGeom>
          <a:solidFill>
            <a:schemeClr val="bg1"/>
          </a:solidFill>
          <a:ln>
            <a:solidFill>
              <a:schemeClr val="bg1"/>
            </a:solidFill>
          </a:ln>
        </p:spPr>
        <p:txBody>
          <a:bodyPr wrap="square" rtlCol="0">
            <a:spAutoFit/>
          </a:bodyPr>
          <a:lstStyle/>
          <a:p>
            <a:r>
              <a:rPr lang="en-JP" sz="1600" b="1" dirty="0">
                <a:solidFill>
                  <a:srgbClr val="FF40FF"/>
                </a:solidFill>
                <a:latin typeface="Arial" panose="020B0604020202020204" pitchFamily="34" charset="0"/>
                <a:cs typeface="Arial" panose="020B0604020202020204" pitchFamily="34" charset="0"/>
              </a:rPr>
              <a:t>Seconday</a:t>
            </a:r>
            <a:r>
              <a:rPr lang="en-JP" sz="1600" dirty="0">
                <a:solidFill>
                  <a:srgbClr val="FF40FF"/>
                </a:solidFill>
                <a:latin typeface="Arial" panose="020B0604020202020204" pitchFamily="34" charset="0"/>
                <a:cs typeface="Arial" panose="020B0604020202020204" pitchFamily="34" charset="0"/>
              </a:rPr>
              <a:t> </a:t>
            </a:r>
          </a:p>
          <a:p>
            <a:r>
              <a:rPr lang="en-JP" sz="1600" dirty="0">
                <a:solidFill>
                  <a:srgbClr val="FF40FF"/>
                </a:solidFill>
                <a:latin typeface="Arial" panose="020B0604020202020204" pitchFamily="34" charset="0"/>
                <a:cs typeface="Arial" panose="020B0604020202020204" pitchFamily="34" charset="0"/>
              </a:rPr>
              <a:t>Cone/gyratory crusher</a:t>
            </a:r>
          </a:p>
        </p:txBody>
      </p:sp>
      <p:cxnSp>
        <p:nvCxnSpPr>
          <p:cNvPr id="11" name="Straight Connector 10">
            <a:extLst>
              <a:ext uri="{FF2B5EF4-FFF2-40B4-BE49-F238E27FC236}">
                <a16:creationId xmlns:a16="http://schemas.microsoft.com/office/drawing/2014/main" id="{04EC0EA6-CB5B-AA12-8074-0D8CB889D025}"/>
              </a:ext>
            </a:extLst>
          </p:cNvPr>
          <p:cNvCxnSpPr/>
          <p:nvPr/>
        </p:nvCxnSpPr>
        <p:spPr>
          <a:xfrm flipV="1">
            <a:off x="7767145" y="3720662"/>
            <a:ext cx="1450427" cy="170267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FB1FEAF0-8D80-491B-3B18-A84DF9271EC9}"/>
              </a:ext>
            </a:extLst>
          </p:cNvPr>
          <p:cNvCxnSpPr>
            <a:cxnSpLocks/>
          </p:cNvCxnSpPr>
          <p:nvPr/>
        </p:nvCxnSpPr>
        <p:spPr>
          <a:xfrm flipH="1" flipV="1">
            <a:off x="8513379" y="4540469"/>
            <a:ext cx="654105" cy="98879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63B58C36-86FA-FD6C-B2A5-C2C0399B9062}"/>
              </a:ext>
            </a:extLst>
          </p:cNvPr>
          <p:cNvSpPr txBox="1"/>
          <p:nvPr/>
        </p:nvSpPr>
        <p:spPr>
          <a:xfrm>
            <a:off x="10066720" y="5113764"/>
            <a:ext cx="1568231" cy="584775"/>
          </a:xfrm>
          <a:prstGeom prst="rect">
            <a:avLst/>
          </a:prstGeom>
          <a:solidFill>
            <a:schemeClr val="bg1"/>
          </a:solidFill>
          <a:ln>
            <a:solidFill>
              <a:schemeClr val="bg1"/>
            </a:solidFill>
          </a:ln>
        </p:spPr>
        <p:txBody>
          <a:bodyPr wrap="square" rtlCol="0">
            <a:spAutoFit/>
          </a:bodyPr>
          <a:lstStyle/>
          <a:p>
            <a:r>
              <a:rPr lang="en-JP" sz="1600" b="1" dirty="0">
                <a:solidFill>
                  <a:srgbClr val="0070C0"/>
                </a:solidFill>
                <a:latin typeface="Arial" panose="020B0604020202020204" pitchFamily="34" charset="0"/>
                <a:cs typeface="Arial" panose="020B0604020202020204" pitchFamily="34" charset="0"/>
              </a:rPr>
              <a:t>Tertiary</a:t>
            </a:r>
            <a:r>
              <a:rPr lang="en-JP" sz="1600" dirty="0">
                <a:solidFill>
                  <a:srgbClr val="0070C0"/>
                </a:solidFill>
                <a:latin typeface="Arial" panose="020B0604020202020204" pitchFamily="34" charset="0"/>
                <a:cs typeface="Arial" panose="020B0604020202020204" pitchFamily="34" charset="0"/>
              </a:rPr>
              <a:t> </a:t>
            </a:r>
          </a:p>
          <a:p>
            <a:r>
              <a:rPr lang="en-JP" sz="1600" dirty="0">
                <a:solidFill>
                  <a:srgbClr val="0070C0"/>
                </a:solidFill>
                <a:latin typeface="Arial" panose="020B0604020202020204" pitchFamily="34" charset="0"/>
                <a:cs typeface="Arial" panose="020B0604020202020204" pitchFamily="34" charset="0"/>
              </a:rPr>
              <a:t>Cone crusher</a:t>
            </a:r>
          </a:p>
        </p:txBody>
      </p:sp>
      <p:sp>
        <p:nvSpPr>
          <p:cNvPr id="52" name="TextBox 51">
            <a:extLst>
              <a:ext uri="{FF2B5EF4-FFF2-40B4-BE49-F238E27FC236}">
                <a16:creationId xmlns:a16="http://schemas.microsoft.com/office/drawing/2014/main" id="{F56C8325-6A71-7887-C1A9-5803D0058FDB}"/>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2.11. Crushing stages and circuit (cont.)</a:t>
            </a:r>
          </a:p>
        </p:txBody>
      </p:sp>
    </p:spTree>
    <p:extLst>
      <p:ext uri="{BB962C8B-B14F-4D97-AF65-F5344CB8AC3E}">
        <p14:creationId xmlns:p14="http://schemas.microsoft.com/office/powerpoint/2010/main" val="66671384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1B95A-B146-BB4B-A031-70E3C574852D}"/>
              </a:ext>
            </a:extLst>
          </p:cNvPr>
          <p:cNvSpPr txBox="1"/>
          <p:nvPr/>
        </p:nvSpPr>
        <p:spPr>
          <a:xfrm>
            <a:off x="60960" y="640232"/>
            <a:ext cx="12118340" cy="577850"/>
          </a:xfrm>
          <a:prstGeom prst="rect">
            <a:avLst/>
          </a:prstGeom>
          <a:noFill/>
        </p:spPr>
        <p:txBody>
          <a:bodyPr wrap="square" rtlCol="0">
            <a:spAutoFit/>
          </a:bodyPr>
          <a:lstStyle/>
          <a:p>
            <a:pPr algn="just">
              <a:lnSpc>
                <a:spcPct val="150000"/>
              </a:lnSpc>
            </a:pPr>
            <a:r>
              <a:rPr kumimoji="0" lang="en-GB"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Typical crushing stages: </a:t>
            </a:r>
            <a:r>
              <a:rPr kumimoji="0" lang="en-GB" sz="2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open circuit</a:t>
            </a: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44</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cxnSp>
        <p:nvCxnSpPr>
          <p:cNvPr id="2" name="直線矢印コネクタ 7">
            <a:extLst>
              <a:ext uri="{FF2B5EF4-FFF2-40B4-BE49-F238E27FC236}">
                <a16:creationId xmlns:a16="http://schemas.microsoft.com/office/drawing/2014/main" id="{F6C833DD-3A3C-228F-4824-885669C4E4A2}"/>
              </a:ext>
            </a:extLst>
          </p:cNvPr>
          <p:cNvCxnSpPr/>
          <p:nvPr/>
        </p:nvCxnSpPr>
        <p:spPr>
          <a:xfrm>
            <a:off x="5251111" y="5766726"/>
            <a:ext cx="0" cy="576064"/>
          </a:xfrm>
          <a:prstGeom prst="straightConnector1">
            <a:avLst/>
          </a:prstGeom>
          <a:ln w="444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 name="正方形/長方形 8">
            <a:extLst>
              <a:ext uri="{FF2B5EF4-FFF2-40B4-BE49-F238E27FC236}">
                <a16:creationId xmlns:a16="http://schemas.microsoft.com/office/drawing/2014/main" id="{2F7E81A1-816E-CBC4-16D4-ACF26E38BEC6}"/>
              </a:ext>
            </a:extLst>
          </p:cNvPr>
          <p:cNvSpPr/>
          <p:nvPr/>
        </p:nvSpPr>
        <p:spPr>
          <a:xfrm>
            <a:off x="5483791" y="5730891"/>
            <a:ext cx="1703030" cy="461665"/>
          </a:xfrm>
          <a:prstGeom prst="rect">
            <a:avLst/>
          </a:prstGeom>
        </p:spPr>
        <p:txBody>
          <a:bodyPr wrap="none">
            <a:spAutoFit/>
          </a:bodyPr>
          <a:lstStyle/>
          <a:p>
            <a:r>
              <a:rPr lang="en-US" altLang="ja-JP" sz="2400" dirty="0">
                <a:solidFill>
                  <a:srgbClr val="FF0000"/>
                </a:solidFill>
              </a:rPr>
              <a:t>Open circuit</a:t>
            </a:r>
            <a:endParaRPr lang="ja-JP" altLang="en-US" sz="2400" dirty="0">
              <a:solidFill>
                <a:prstClr val="black"/>
              </a:solidFill>
            </a:endParaRPr>
          </a:p>
        </p:txBody>
      </p:sp>
      <p:sp>
        <p:nvSpPr>
          <p:cNvPr id="5" name="テキスト ボックス 5">
            <a:extLst>
              <a:ext uri="{FF2B5EF4-FFF2-40B4-BE49-F238E27FC236}">
                <a16:creationId xmlns:a16="http://schemas.microsoft.com/office/drawing/2014/main" id="{ED2B7ED5-AF56-9523-BF28-B152A0B7C0AF}"/>
              </a:ext>
            </a:extLst>
          </p:cNvPr>
          <p:cNvSpPr txBox="1"/>
          <p:nvPr/>
        </p:nvSpPr>
        <p:spPr>
          <a:xfrm>
            <a:off x="1402272" y="2289991"/>
            <a:ext cx="2304256" cy="461665"/>
          </a:xfrm>
          <a:prstGeom prst="rect">
            <a:avLst/>
          </a:prstGeom>
          <a:noFill/>
        </p:spPr>
        <p:txBody>
          <a:bodyPr wrap="square" rtlCol="0">
            <a:spAutoFit/>
          </a:bodyPr>
          <a:lstStyle/>
          <a:p>
            <a:pPr algn="r"/>
            <a:r>
              <a:rPr kumimoji="1" lang="en-US" altLang="ja-JP" sz="2400" dirty="0"/>
              <a:t>Primary crusher</a:t>
            </a:r>
          </a:p>
        </p:txBody>
      </p:sp>
      <p:sp>
        <p:nvSpPr>
          <p:cNvPr id="6" name="平行四辺形 13">
            <a:extLst>
              <a:ext uri="{FF2B5EF4-FFF2-40B4-BE49-F238E27FC236}">
                <a16:creationId xmlns:a16="http://schemas.microsoft.com/office/drawing/2014/main" id="{87CBB2D4-4708-B109-388A-71EDCF49E4C9}"/>
              </a:ext>
            </a:extLst>
          </p:cNvPr>
          <p:cNvSpPr/>
          <p:nvPr/>
        </p:nvSpPr>
        <p:spPr>
          <a:xfrm>
            <a:off x="4164269" y="2370610"/>
            <a:ext cx="360040" cy="648072"/>
          </a:xfrm>
          <a:prstGeom prst="parallelogram">
            <a:avLst>
              <a:gd name="adj" fmla="val 67652"/>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平行四辺形 14">
            <a:extLst>
              <a:ext uri="{FF2B5EF4-FFF2-40B4-BE49-F238E27FC236}">
                <a16:creationId xmlns:a16="http://schemas.microsoft.com/office/drawing/2014/main" id="{CBF338AF-46C8-5084-3F4C-1A5C1BD3674B}"/>
              </a:ext>
            </a:extLst>
          </p:cNvPr>
          <p:cNvSpPr/>
          <p:nvPr/>
        </p:nvSpPr>
        <p:spPr>
          <a:xfrm flipH="1">
            <a:off x="3758696" y="2379086"/>
            <a:ext cx="226976" cy="648072"/>
          </a:xfrm>
          <a:prstGeom prst="parallelogram">
            <a:avLst>
              <a:gd name="adj" fmla="val 67652"/>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矢印: 下 6">
            <a:extLst>
              <a:ext uri="{FF2B5EF4-FFF2-40B4-BE49-F238E27FC236}">
                <a16:creationId xmlns:a16="http://schemas.microsoft.com/office/drawing/2014/main" id="{CA126222-B318-0802-AE23-105637E12B6F}"/>
              </a:ext>
            </a:extLst>
          </p:cNvPr>
          <p:cNvSpPr/>
          <p:nvPr/>
        </p:nvSpPr>
        <p:spPr>
          <a:xfrm>
            <a:off x="3887189" y="1807862"/>
            <a:ext cx="472752" cy="573183"/>
          </a:xfrm>
          <a:prstGeom prst="downArrow">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 name="直線矢印コネクタ 15">
            <a:extLst>
              <a:ext uri="{FF2B5EF4-FFF2-40B4-BE49-F238E27FC236}">
                <a16:creationId xmlns:a16="http://schemas.microsoft.com/office/drawing/2014/main" id="{14C17CF6-FD43-BAC1-54B1-1139028FDD8F}"/>
              </a:ext>
            </a:extLst>
          </p:cNvPr>
          <p:cNvCxnSpPr/>
          <p:nvPr/>
        </p:nvCxnSpPr>
        <p:spPr>
          <a:xfrm>
            <a:off x="4077385" y="3160041"/>
            <a:ext cx="0" cy="33591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1" name="グループ化 22">
            <a:extLst>
              <a:ext uri="{FF2B5EF4-FFF2-40B4-BE49-F238E27FC236}">
                <a16:creationId xmlns:a16="http://schemas.microsoft.com/office/drawing/2014/main" id="{3616463A-205C-E2FD-D035-279C989595CC}"/>
              </a:ext>
            </a:extLst>
          </p:cNvPr>
          <p:cNvGrpSpPr/>
          <p:nvPr/>
        </p:nvGrpSpPr>
        <p:grpSpPr>
          <a:xfrm>
            <a:off x="3714793" y="3410341"/>
            <a:ext cx="722505" cy="1166915"/>
            <a:chOff x="4059044" y="4150732"/>
            <a:chExt cx="369229" cy="626946"/>
          </a:xfrm>
        </p:grpSpPr>
        <p:sp>
          <p:nvSpPr>
            <p:cNvPr id="12" name="フリーフォーム: 図形 18">
              <a:extLst>
                <a:ext uri="{FF2B5EF4-FFF2-40B4-BE49-F238E27FC236}">
                  <a16:creationId xmlns:a16="http://schemas.microsoft.com/office/drawing/2014/main" id="{D2C8A8F3-6572-8593-5B2D-916F70433DDB}"/>
                </a:ext>
              </a:extLst>
            </p:cNvPr>
            <p:cNvSpPr/>
            <p:nvPr/>
          </p:nvSpPr>
          <p:spPr>
            <a:xfrm>
              <a:off x="4059044" y="4150732"/>
              <a:ext cx="369229" cy="292409"/>
            </a:xfrm>
            <a:custGeom>
              <a:avLst/>
              <a:gdLst>
                <a:gd name="connsiteX0" fmla="*/ 0 w 369229"/>
                <a:gd name="connsiteY0" fmla="*/ 0 h 292409"/>
                <a:gd name="connsiteX1" fmla="*/ 2478 w 369229"/>
                <a:gd name="connsiteY1" fmla="*/ 148683 h 292409"/>
                <a:gd name="connsiteX2" fmla="*/ 369229 w 369229"/>
                <a:gd name="connsiteY2" fmla="*/ 292409 h 292409"/>
                <a:gd name="connsiteX3" fmla="*/ 366751 w 369229"/>
                <a:gd name="connsiteY3" fmla="*/ 161073 h 292409"/>
                <a:gd name="connsiteX4" fmla="*/ 0 w 369229"/>
                <a:gd name="connsiteY4" fmla="*/ 0 h 292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229" h="292409">
                  <a:moveTo>
                    <a:pt x="0" y="0"/>
                  </a:moveTo>
                  <a:lnTo>
                    <a:pt x="2478" y="148683"/>
                  </a:lnTo>
                  <a:lnTo>
                    <a:pt x="369229" y="292409"/>
                  </a:lnTo>
                  <a:lnTo>
                    <a:pt x="366751" y="161073"/>
                  </a:lnTo>
                  <a:lnTo>
                    <a:pt x="0"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フリーフォーム: 図形 19">
              <a:extLst>
                <a:ext uri="{FF2B5EF4-FFF2-40B4-BE49-F238E27FC236}">
                  <a16:creationId xmlns:a16="http://schemas.microsoft.com/office/drawing/2014/main" id="{77A6269B-359C-2EFF-48B2-00B49B285A32}"/>
                </a:ext>
              </a:extLst>
            </p:cNvPr>
            <p:cNvSpPr/>
            <p:nvPr/>
          </p:nvSpPr>
          <p:spPr>
            <a:xfrm>
              <a:off x="4061522" y="4306849"/>
              <a:ext cx="364273" cy="470829"/>
            </a:xfrm>
            <a:custGeom>
              <a:avLst/>
              <a:gdLst>
                <a:gd name="connsiteX0" fmla="*/ 0 w 364273"/>
                <a:gd name="connsiteY0" fmla="*/ 0 h 470829"/>
                <a:gd name="connsiteX1" fmla="*/ 230458 w 364273"/>
                <a:gd name="connsiteY1" fmla="*/ 470829 h 470829"/>
                <a:gd name="connsiteX2" fmla="*/ 364273 w 364273"/>
                <a:gd name="connsiteY2" fmla="*/ 141249 h 470829"/>
              </a:gdLst>
              <a:ahLst/>
              <a:cxnLst>
                <a:cxn ang="0">
                  <a:pos x="connsiteX0" y="connsiteY0"/>
                </a:cxn>
                <a:cxn ang="0">
                  <a:pos x="connsiteX1" y="connsiteY1"/>
                </a:cxn>
                <a:cxn ang="0">
                  <a:pos x="connsiteX2" y="connsiteY2"/>
                </a:cxn>
              </a:cxnLst>
              <a:rect l="l" t="t" r="r" b="b"/>
              <a:pathLst>
                <a:path w="364273" h="470829">
                  <a:moveTo>
                    <a:pt x="0" y="0"/>
                  </a:moveTo>
                  <a:lnTo>
                    <a:pt x="230458" y="470829"/>
                  </a:lnTo>
                  <a:lnTo>
                    <a:pt x="364273" y="141249"/>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 name="直線コネクタ 21">
              <a:extLst>
                <a:ext uri="{FF2B5EF4-FFF2-40B4-BE49-F238E27FC236}">
                  <a16:creationId xmlns:a16="http://schemas.microsoft.com/office/drawing/2014/main" id="{75186455-EC9B-21BA-EE67-CF11A6FA33D4}"/>
                </a:ext>
              </a:extLst>
            </p:cNvPr>
            <p:cNvCxnSpPr/>
            <p:nvPr/>
          </p:nvCxnSpPr>
          <p:spPr>
            <a:xfrm>
              <a:off x="4067944" y="4217889"/>
              <a:ext cx="351222" cy="136727"/>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5" name="直線コネクタ 24">
              <a:extLst>
                <a:ext uri="{FF2B5EF4-FFF2-40B4-BE49-F238E27FC236}">
                  <a16:creationId xmlns:a16="http://schemas.microsoft.com/office/drawing/2014/main" id="{9CCA7793-8943-99D5-9EC1-27877538679C}"/>
                </a:ext>
              </a:extLst>
            </p:cNvPr>
            <p:cNvCxnSpPr/>
            <p:nvPr/>
          </p:nvCxnSpPr>
          <p:spPr>
            <a:xfrm>
              <a:off x="4064372" y="4260737"/>
              <a:ext cx="351222" cy="136727"/>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cxnSp>
        <p:nvCxnSpPr>
          <p:cNvPr id="16" name="直線矢印コネクタ 28">
            <a:extLst>
              <a:ext uri="{FF2B5EF4-FFF2-40B4-BE49-F238E27FC236}">
                <a16:creationId xmlns:a16="http://schemas.microsoft.com/office/drawing/2014/main" id="{58FD5D80-A379-5DD1-ECD0-CF6F6736B05A}"/>
              </a:ext>
            </a:extLst>
          </p:cNvPr>
          <p:cNvCxnSpPr/>
          <p:nvPr/>
        </p:nvCxnSpPr>
        <p:spPr>
          <a:xfrm>
            <a:off x="4359941" y="3800018"/>
            <a:ext cx="936104" cy="32015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線矢印コネクタ 30">
            <a:extLst>
              <a:ext uri="{FF2B5EF4-FFF2-40B4-BE49-F238E27FC236}">
                <a16:creationId xmlns:a16="http://schemas.microsoft.com/office/drawing/2014/main" id="{2543F74C-A2C3-13BD-1D7A-D1A0A91895CB}"/>
              </a:ext>
            </a:extLst>
          </p:cNvPr>
          <p:cNvCxnSpPr/>
          <p:nvPr/>
        </p:nvCxnSpPr>
        <p:spPr>
          <a:xfrm flipH="1">
            <a:off x="5251111" y="4139086"/>
            <a:ext cx="4230" cy="76354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8" name="グループ化 27">
            <a:extLst>
              <a:ext uri="{FF2B5EF4-FFF2-40B4-BE49-F238E27FC236}">
                <a16:creationId xmlns:a16="http://schemas.microsoft.com/office/drawing/2014/main" id="{C4E4F07C-BBE4-E44E-8FC4-79BCB5AFF0B2}"/>
              </a:ext>
            </a:extLst>
          </p:cNvPr>
          <p:cNvGrpSpPr/>
          <p:nvPr/>
        </p:nvGrpSpPr>
        <p:grpSpPr>
          <a:xfrm>
            <a:off x="4705298" y="5045520"/>
            <a:ext cx="1126788" cy="628962"/>
            <a:chOff x="486428" y="3724202"/>
            <a:chExt cx="1126788" cy="628962"/>
          </a:xfrm>
        </p:grpSpPr>
        <p:sp>
          <p:nvSpPr>
            <p:cNvPr id="19" name="平行四辺形 31">
              <a:extLst>
                <a:ext uri="{FF2B5EF4-FFF2-40B4-BE49-F238E27FC236}">
                  <a16:creationId xmlns:a16="http://schemas.microsoft.com/office/drawing/2014/main" id="{BF19795A-15D4-B689-9055-D0E6EDFC30DE}"/>
                </a:ext>
              </a:extLst>
            </p:cNvPr>
            <p:cNvSpPr/>
            <p:nvPr/>
          </p:nvSpPr>
          <p:spPr>
            <a:xfrm>
              <a:off x="486428" y="3744472"/>
              <a:ext cx="432048" cy="608692"/>
            </a:xfrm>
            <a:prstGeom prst="parallelogram">
              <a:avLst>
                <a:gd name="adj" fmla="val 62389"/>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平行四辺形 32">
              <a:extLst>
                <a:ext uri="{FF2B5EF4-FFF2-40B4-BE49-F238E27FC236}">
                  <a16:creationId xmlns:a16="http://schemas.microsoft.com/office/drawing/2014/main" id="{1BF47504-A487-009D-BF38-4D8C42C457A5}"/>
                </a:ext>
              </a:extLst>
            </p:cNvPr>
            <p:cNvSpPr/>
            <p:nvPr/>
          </p:nvSpPr>
          <p:spPr>
            <a:xfrm flipH="1">
              <a:off x="1181168" y="3724202"/>
              <a:ext cx="432048" cy="608692"/>
            </a:xfrm>
            <a:prstGeom prst="parallelogram">
              <a:avLst>
                <a:gd name="adj" fmla="val 62389"/>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二等辺三角形 33">
              <a:extLst>
                <a:ext uri="{FF2B5EF4-FFF2-40B4-BE49-F238E27FC236}">
                  <a16:creationId xmlns:a16="http://schemas.microsoft.com/office/drawing/2014/main" id="{A0F8EF3C-2E1D-AEE0-D357-1F9F76B3DFE8}"/>
                </a:ext>
              </a:extLst>
            </p:cNvPr>
            <p:cNvSpPr/>
            <p:nvPr/>
          </p:nvSpPr>
          <p:spPr>
            <a:xfrm>
              <a:off x="807413" y="3781719"/>
              <a:ext cx="449657" cy="534199"/>
            </a:xfrm>
            <a:prstGeom prst="triangl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22" name="直線矢印コネクタ 37">
            <a:extLst>
              <a:ext uri="{FF2B5EF4-FFF2-40B4-BE49-F238E27FC236}">
                <a16:creationId xmlns:a16="http://schemas.microsoft.com/office/drawing/2014/main" id="{332D31A6-10FE-4D92-ABC6-BCCBF271C585}"/>
              </a:ext>
            </a:extLst>
          </p:cNvPr>
          <p:cNvCxnSpPr>
            <a:cxnSpLocks/>
            <a:endCxn id="26" idx="1"/>
          </p:cNvCxnSpPr>
          <p:nvPr/>
        </p:nvCxnSpPr>
        <p:spPr>
          <a:xfrm>
            <a:off x="4132915" y="6384484"/>
            <a:ext cx="4602020" cy="1626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テキスト ボックス 39">
            <a:extLst>
              <a:ext uri="{FF2B5EF4-FFF2-40B4-BE49-F238E27FC236}">
                <a16:creationId xmlns:a16="http://schemas.microsoft.com/office/drawing/2014/main" id="{A19D7B95-0926-A757-3803-A2B143BE9E9D}"/>
              </a:ext>
            </a:extLst>
          </p:cNvPr>
          <p:cNvSpPr txBox="1"/>
          <p:nvPr/>
        </p:nvSpPr>
        <p:spPr>
          <a:xfrm>
            <a:off x="7087957" y="6342790"/>
            <a:ext cx="1479759" cy="461665"/>
          </a:xfrm>
          <a:prstGeom prst="rect">
            <a:avLst/>
          </a:prstGeom>
          <a:noFill/>
        </p:spPr>
        <p:txBody>
          <a:bodyPr wrap="square" rtlCol="0">
            <a:spAutoFit/>
          </a:bodyPr>
          <a:lstStyle/>
          <a:p>
            <a:r>
              <a:rPr kumimoji="1" lang="en-US" altLang="ja-JP" sz="2400" dirty="0">
                <a:latin typeface="Arial" panose="020B0604020202020204" pitchFamily="34" charset="0"/>
                <a:cs typeface="Arial" panose="020B0604020202020204" pitchFamily="34" charset="0"/>
              </a:rPr>
              <a:t>Product</a:t>
            </a:r>
            <a:endParaRPr kumimoji="1" lang="ja-JP" altLang="en-US" sz="2400" dirty="0">
              <a:latin typeface="Arial" panose="020B0604020202020204" pitchFamily="34" charset="0"/>
              <a:cs typeface="Arial" panose="020B0604020202020204" pitchFamily="34" charset="0"/>
            </a:endParaRPr>
          </a:p>
        </p:txBody>
      </p:sp>
      <p:sp>
        <p:nvSpPr>
          <p:cNvPr id="24" name="テキスト ボックス 40">
            <a:extLst>
              <a:ext uri="{FF2B5EF4-FFF2-40B4-BE49-F238E27FC236}">
                <a16:creationId xmlns:a16="http://schemas.microsoft.com/office/drawing/2014/main" id="{DE57C12D-7DA4-FDBD-C4F2-885A7142C5D7}"/>
              </a:ext>
            </a:extLst>
          </p:cNvPr>
          <p:cNvSpPr txBox="1"/>
          <p:nvPr/>
        </p:nvSpPr>
        <p:spPr>
          <a:xfrm>
            <a:off x="3383685" y="1329538"/>
            <a:ext cx="2191132" cy="461665"/>
          </a:xfrm>
          <a:prstGeom prst="rect">
            <a:avLst/>
          </a:prstGeom>
          <a:noFill/>
        </p:spPr>
        <p:txBody>
          <a:bodyPr wrap="square" rtlCol="0">
            <a:spAutoFit/>
          </a:bodyPr>
          <a:lstStyle/>
          <a:p>
            <a:pPr algn="ctr"/>
            <a:r>
              <a:rPr kumimoji="1" lang="en-US" altLang="ja-JP" sz="2400" dirty="0">
                <a:latin typeface="Arial" panose="020B0604020202020204" pitchFamily="34" charset="0"/>
                <a:cs typeface="Arial" panose="020B0604020202020204" pitchFamily="34" charset="0"/>
              </a:rPr>
              <a:t>Feed, ROM</a:t>
            </a:r>
            <a:endParaRPr kumimoji="1" lang="ja-JP" altLang="en-US" sz="2400" dirty="0">
              <a:latin typeface="Arial" panose="020B0604020202020204" pitchFamily="34" charset="0"/>
              <a:cs typeface="Arial" panose="020B0604020202020204" pitchFamily="34" charset="0"/>
            </a:endParaRPr>
          </a:p>
        </p:txBody>
      </p:sp>
      <p:cxnSp>
        <p:nvCxnSpPr>
          <p:cNvPr id="25" name="直線矢印コネクタ 42">
            <a:extLst>
              <a:ext uri="{FF2B5EF4-FFF2-40B4-BE49-F238E27FC236}">
                <a16:creationId xmlns:a16="http://schemas.microsoft.com/office/drawing/2014/main" id="{4DB560EA-0CD8-59FC-4C9C-C353650971C6}"/>
              </a:ext>
            </a:extLst>
          </p:cNvPr>
          <p:cNvCxnSpPr/>
          <p:nvPr/>
        </p:nvCxnSpPr>
        <p:spPr>
          <a:xfrm flipH="1">
            <a:off x="4164269" y="4613478"/>
            <a:ext cx="4230" cy="178727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正方形/長方形 46">
            <a:extLst>
              <a:ext uri="{FF2B5EF4-FFF2-40B4-BE49-F238E27FC236}">
                <a16:creationId xmlns:a16="http://schemas.microsoft.com/office/drawing/2014/main" id="{A46A2BD7-FFAC-155C-E235-59B4EB0C8C3D}"/>
              </a:ext>
            </a:extLst>
          </p:cNvPr>
          <p:cNvSpPr/>
          <p:nvPr/>
        </p:nvSpPr>
        <p:spPr>
          <a:xfrm>
            <a:off x="8734935" y="6169919"/>
            <a:ext cx="1656223" cy="461665"/>
          </a:xfrm>
          <a:prstGeom prst="rect">
            <a:avLst/>
          </a:prstGeom>
        </p:spPr>
        <p:txBody>
          <a:bodyPr wrap="none">
            <a:spAutoFit/>
          </a:bodyPr>
          <a:lstStyle/>
          <a:p>
            <a:r>
              <a:rPr lang="en-US" altLang="ja-JP" sz="2400" dirty="0">
                <a:latin typeface="Arial" panose="020B0604020202020204" pitchFamily="34" charset="0"/>
                <a:cs typeface="Arial" panose="020B0604020202020204" pitchFamily="34" charset="0"/>
              </a:rPr>
              <a:t>Next stage</a:t>
            </a:r>
            <a:endParaRPr lang="ja-JP" altLang="en-US" sz="2400" dirty="0">
              <a:latin typeface="Arial" panose="020B0604020202020204" pitchFamily="34" charset="0"/>
              <a:cs typeface="Arial" panose="020B0604020202020204" pitchFamily="34" charset="0"/>
            </a:endParaRPr>
          </a:p>
        </p:txBody>
      </p:sp>
      <p:sp>
        <p:nvSpPr>
          <p:cNvPr id="27" name="テキスト ボックス 34">
            <a:extLst>
              <a:ext uri="{FF2B5EF4-FFF2-40B4-BE49-F238E27FC236}">
                <a16:creationId xmlns:a16="http://schemas.microsoft.com/office/drawing/2014/main" id="{DADAD391-4CC3-EA08-5622-1E48CCB60CA4}"/>
              </a:ext>
            </a:extLst>
          </p:cNvPr>
          <p:cNvSpPr txBox="1"/>
          <p:nvPr/>
        </p:nvSpPr>
        <p:spPr>
          <a:xfrm>
            <a:off x="1402272" y="3354428"/>
            <a:ext cx="2303814" cy="830997"/>
          </a:xfrm>
          <a:prstGeom prst="rect">
            <a:avLst/>
          </a:prstGeom>
          <a:noFill/>
        </p:spPr>
        <p:txBody>
          <a:bodyPr wrap="square" rtlCol="0">
            <a:spAutoFit/>
          </a:bodyPr>
          <a:lstStyle/>
          <a:p>
            <a:pPr algn="r"/>
            <a:r>
              <a:rPr lang="en-US" altLang="ja-JP" sz="2400" dirty="0"/>
              <a:t>Double deck screen</a:t>
            </a:r>
            <a:endParaRPr kumimoji="1" lang="en-US" altLang="ja-JP" sz="2400" dirty="0"/>
          </a:p>
        </p:txBody>
      </p:sp>
      <p:sp>
        <p:nvSpPr>
          <p:cNvPr id="28" name="テキスト ボックス 35">
            <a:extLst>
              <a:ext uri="{FF2B5EF4-FFF2-40B4-BE49-F238E27FC236}">
                <a16:creationId xmlns:a16="http://schemas.microsoft.com/office/drawing/2014/main" id="{600785B1-46B4-0C9B-8FFE-768CF0E2005D}"/>
              </a:ext>
            </a:extLst>
          </p:cNvPr>
          <p:cNvSpPr txBox="1"/>
          <p:nvPr/>
        </p:nvSpPr>
        <p:spPr>
          <a:xfrm>
            <a:off x="4712496" y="4776859"/>
            <a:ext cx="2459631" cy="830997"/>
          </a:xfrm>
          <a:prstGeom prst="rect">
            <a:avLst/>
          </a:prstGeom>
          <a:noFill/>
        </p:spPr>
        <p:txBody>
          <a:bodyPr wrap="square" rtlCol="0">
            <a:spAutoFit/>
          </a:bodyPr>
          <a:lstStyle/>
          <a:p>
            <a:pPr algn="r"/>
            <a:r>
              <a:rPr kumimoji="1" lang="en-US" altLang="ja-JP" sz="2400" dirty="0"/>
              <a:t>Secondary crusher</a:t>
            </a:r>
          </a:p>
        </p:txBody>
      </p:sp>
      <p:sp>
        <p:nvSpPr>
          <p:cNvPr id="29" name="Rectangle 28">
            <a:extLst>
              <a:ext uri="{FF2B5EF4-FFF2-40B4-BE49-F238E27FC236}">
                <a16:creationId xmlns:a16="http://schemas.microsoft.com/office/drawing/2014/main" id="{DDF1F8B7-A93C-8BF9-C122-DCE7F3BB8154}"/>
              </a:ext>
            </a:extLst>
          </p:cNvPr>
          <p:cNvSpPr/>
          <p:nvPr/>
        </p:nvSpPr>
        <p:spPr>
          <a:xfrm>
            <a:off x="4791113" y="2543929"/>
            <a:ext cx="216024" cy="360040"/>
          </a:xfrm>
          <a:prstGeom prst="rec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0" name="Straight Connector 29">
            <a:extLst>
              <a:ext uri="{FF2B5EF4-FFF2-40B4-BE49-F238E27FC236}">
                <a16:creationId xmlns:a16="http://schemas.microsoft.com/office/drawing/2014/main" id="{327E9D15-5D09-1A96-539D-2ACE108B8976}"/>
              </a:ext>
            </a:extLst>
          </p:cNvPr>
          <p:cNvCxnSpPr>
            <a:stCxn id="29" idx="1"/>
          </p:cNvCxnSpPr>
          <p:nvPr/>
        </p:nvCxnSpPr>
        <p:spPr>
          <a:xfrm rot="10800000" flipV="1">
            <a:off x="4359065" y="2723949"/>
            <a:ext cx="432048" cy="3600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694BE135-9500-D585-D615-88FD29885B3D}"/>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2.11. Crushing stages and circuit (cont.)</a:t>
            </a:r>
          </a:p>
        </p:txBody>
      </p:sp>
    </p:spTree>
    <p:extLst>
      <p:ext uri="{BB962C8B-B14F-4D97-AF65-F5344CB8AC3E}">
        <p14:creationId xmlns:p14="http://schemas.microsoft.com/office/powerpoint/2010/main" val="29408661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1B95A-B146-BB4B-A031-70E3C574852D}"/>
              </a:ext>
            </a:extLst>
          </p:cNvPr>
          <p:cNvSpPr txBox="1"/>
          <p:nvPr/>
        </p:nvSpPr>
        <p:spPr>
          <a:xfrm>
            <a:off x="73660" y="660008"/>
            <a:ext cx="6022340" cy="577850"/>
          </a:xfrm>
          <a:prstGeom prst="rect">
            <a:avLst/>
          </a:prstGeom>
          <a:noFill/>
        </p:spPr>
        <p:txBody>
          <a:bodyPr wrap="square" rtlCol="0">
            <a:spAutoFit/>
          </a:bodyPr>
          <a:lstStyle/>
          <a:p>
            <a:pPr algn="just">
              <a:lnSpc>
                <a:spcPct val="150000"/>
              </a:lnSpc>
            </a:pPr>
            <a:r>
              <a:rPr kumimoji="0" lang="en-GB"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Typical crushing stages: </a:t>
            </a:r>
            <a:r>
              <a:rPr kumimoji="0" lang="en-GB" sz="2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closed circuit</a:t>
            </a: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45</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
        <p:nvSpPr>
          <p:cNvPr id="33" name="正方形/長方形 2">
            <a:extLst>
              <a:ext uri="{FF2B5EF4-FFF2-40B4-BE49-F238E27FC236}">
                <a16:creationId xmlns:a16="http://schemas.microsoft.com/office/drawing/2014/main" id="{569B0808-25A7-C22D-871C-FBCCC0F04137}"/>
              </a:ext>
            </a:extLst>
          </p:cNvPr>
          <p:cNvSpPr/>
          <p:nvPr/>
        </p:nvSpPr>
        <p:spPr>
          <a:xfrm>
            <a:off x="6188626" y="3667841"/>
            <a:ext cx="3049233" cy="707886"/>
          </a:xfrm>
          <a:prstGeom prst="rect">
            <a:avLst/>
          </a:prstGeom>
        </p:spPr>
        <p:txBody>
          <a:bodyPr wrap="none">
            <a:spAutoFit/>
          </a:bodyPr>
          <a:lstStyle/>
          <a:p>
            <a:pPr fontAlgn="base">
              <a:spcBef>
                <a:spcPct val="0"/>
              </a:spcBef>
              <a:spcAft>
                <a:spcPct val="0"/>
              </a:spcAft>
            </a:pPr>
            <a:r>
              <a:rPr lang="en-US" altLang="ja-JP" sz="4000" dirty="0">
                <a:solidFill>
                  <a:srgbClr val="0000CC"/>
                </a:solidFill>
              </a:rPr>
              <a:t>Closed circuit</a:t>
            </a:r>
            <a:endParaRPr lang="ja-JP" altLang="en-US" sz="4000" dirty="0">
              <a:solidFill>
                <a:srgbClr val="0000CC"/>
              </a:solidFill>
            </a:endParaRPr>
          </a:p>
        </p:txBody>
      </p:sp>
      <p:sp>
        <p:nvSpPr>
          <p:cNvPr id="34" name="テキスト ボックス 5">
            <a:extLst>
              <a:ext uri="{FF2B5EF4-FFF2-40B4-BE49-F238E27FC236}">
                <a16:creationId xmlns:a16="http://schemas.microsoft.com/office/drawing/2014/main" id="{555DCFB4-4FD5-0D5D-441B-E6B3890A13EC}"/>
              </a:ext>
            </a:extLst>
          </p:cNvPr>
          <p:cNvSpPr txBox="1"/>
          <p:nvPr/>
        </p:nvSpPr>
        <p:spPr>
          <a:xfrm>
            <a:off x="1599132" y="1927170"/>
            <a:ext cx="2304256" cy="830997"/>
          </a:xfrm>
          <a:prstGeom prst="rect">
            <a:avLst/>
          </a:prstGeom>
          <a:noFill/>
        </p:spPr>
        <p:txBody>
          <a:bodyPr wrap="square" rtlCol="0">
            <a:spAutoFit/>
          </a:bodyPr>
          <a:lstStyle/>
          <a:p>
            <a:pPr algn="r"/>
            <a:r>
              <a:rPr kumimoji="1" lang="en-US" altLang="ja-JP" sz="2400" dirty="0">
                <a:latin typeface="Arial" panose="020B0604020202020204" pitchFamily="34" charset="0"/>
                <a:cs typeface="Arial" panose="020B0604020202020204" pitchFamily="34" charset="0"/>
              </a:rPr>
              <a:t>Primary crusher</a:t>
            </a:r>
          </a:p>
        </p:txBody>
      </p:sp>
      <p:sp>
        <p:nvSpPr>
          <p:cNvPr id="35" name="平行四辺形 13">
            <a:extLst>
              <a:ext uri="{FF2B5EF4-FFF2-40B4-BE49-F238E27FC236}">
                <a16:creationId xmlns:a16="http://schemas.microsoft.com/office/drawing/2014/main" id="{9983749D-4189-C5EA-E2CD-0FA6639DC2F3}"/>
              </a:ext>
            </a:extLst>
          </p:cNvPr>
          <p:cNvSpPr/>
          <p:nvPr/>
        </p:nvSpPr>
        <p:spPr>
          <a:xfrm>
            <a:off x="4488270" y="2209455"/>
            <a:ext cx="360040" cy="648072"/>
          </a:xfrm>
          <a:prstGeom prst="parallelogram">
            <a:avLst>
              <a:gd name="adj" fmla="val 67652"/>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latin typeface="Arial" panose="020B0604020202020204" pitchFamily="34" charset="0"/>
              <a:cs typeface="Arial" panose="020B0604020202020204" pitchFamily="34" charset="0"/>
            </a:endParaRPr>
          </a:p>
        </p:txBody>
      </p:sp>
      <p:sp>
        <p:nvSpPr>
          <p:cNvPr id="36" name="平行四辺形 14">
            <a:extLst>
              <a:ext uri="{FF2B5EF4-FFF2-40B4-BE49-F238E27FC236}">
                <a16:creationId xmlns:a16="http://schemas.microsoft.com/office/drawing/2014/main" id="{2EC35BAC-A2B4-46A2-ACE2-31B51F01CCB6}"/>
              </a:ext>
            </a:extLst>
          </p:cNvPr>
          <p:cNvSpPr/>
          <p:nvPr/>
        </p:nvSpPr>
        <p:spPr>
          <a:xfrm flipH="1">
            <a:off x="3984214" y="2219890"/>
            <a:ext cx="360040" cy="648072"/>
          </a:xfrm>
          <a:prstGeom prst="parallelogram">
            <a:avLst>
              <a:gd name="adj" fmla="val 67652"/>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latin typeface="Arial" panose="020B0604020202020204" pitchFamily="34" charset="0"/>
              <a:cs typeface="Arial" panose="020B0604020202020204" pitchFamily="34" charset="0"/>
            </a:endParaRPr>
          </a:p>
        </p:txBody>
      </p:sp>
      <p:cxnSp>
        <p:nvCxnSpPr>
          <p:cNvPr id="38" name="直線矢印コネクタ 15">
            <a:extLst>
              <a:ext uri="{FF2B5EF4-FFF2-40B4-BE49-F238E27FC236}">
                <a16:creationId xmlns:a16="http://schemas.microsoft.com/office/drawing/2014/main" id="{CA0AF721-09C8-40E2-D88B-69C74D965C76}"/>
              </a:ext>
            </a:extLst>
          </p:cNvPr>
          <p:cNvCxnSpPr/>
          <p:nvPr/>
        </p:nvCxnSpPr>
        <p:spPr>
          <a:xfrm>
            <a:off x="4401386" y="2998886"/>
            <a:ext cx="0" cy="33591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9" name="グループ化 22">
            <a:extLst>
              <a:ext uri="{FF2B5EF4-FFF2-40B4-BE49-F238E27FC236}">
                <a16:creationId xmlns:a16="http://schemas.microsoft.com/office/drawing/2014/main" id="{B6CFACDE-0D5F-B40F-0220-857C9839F037}"/>
              </a:ext>
            </a:extLst>
          </p:cNvPr>
          <p:cNvGrpSpPr/>
          <p:nvPr/>
        </p:nvGrpSpPr>
        <p:grpSpPr>
          <a:xfrm>
            <a:off x="4038794" y="3249186"/>
            <a:ext cx="722505" cy="1166915"/>
            <a:chOff x="4059044" y="4150732"/>
            <a:chExt cx="369229" cy="626946"/>
          </a:xfrm>
        </p:grpSpPr>
        <p:sp>
          <p:nvSpPr>
            <p:cNvPr id="40" name="フリーフォーム: 図形 18">
              <a:extLst>
                <a:ext uri="{FF2B5EF4-FFF2-40B4-BE49-F238E27FC236}">
                  <a16:creationId xmlns:a16="http://schemas.microsoft.com/office/drawing/2014/main" id="{80B5E49D-CEB4-F124-C7A0-A5AEAF5B380E}"/>
                </a:ext>
              </a:extLst>
            </p:cNvPr>
            <p:cNvSpPr/>
            <p:nvPr/>
          </p:nvSpPr>
          <p:spPr>
            <a:xfrm>
              <a:off x="4059044" y="4150732"/>
              <a:ext cx="369229" cy="292409"/>
            </a:xfrm>
            <a:custGeom>
              <a:avLst/>
              <a:gdLst>
                <a:gd name="connsiteX0" fmla="*/ 0 w 369229"/>
                <a:gd name="connsiteY0" fmla="*/ 0 h 292409"/>
                <a:gd name="connsiteX1" fmla="*/ 2478 w 369229"/>
                <a:gd name="connsiteY1" fmla="*/ 148683 h 292409"/>
                <a:gd name="connsiteX2" fmla="*/ 369229 w 369229"/>
                <a:gd name="connsiteY2" fmla="*/ 292409 h 292409"/>
                <a:gd name="connsiteX3" fmla="*/ 366751 w 369229"/>
                <a:gd name="connsiteY3" fmla="*/ 161073 h 292409"/>
                <a:gd name="connsiteX4" fmla="*/ 0 w 369229"/>
                <a:gd name="connsiteY4" fmla="*/ 0 h 292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229" h="292409">
                  <a:moveTo>
                    <a:pt x="0" y="0"/>
                  </a:moveTo>
                  <a:lnTo>
                    <a:pt x="2478" y="148683"/>
                  </a:lnTo>
                  <a:lnTo>
                    <a:pt x="369229" y="292409"/>
                  </a:lnTo>
                  <a:lnTo>
                    <a:pt x="366751" y="161073"/>
                  </a:lnTo>
                  <a:lnTo>
                    <a:pt x="0"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latin typeface="Arial" panose="020B0604020202020204" pitchFamily="34" charset="0"/>
                <a:cs typeface="Arial" panose="020B0604020202020204" pitchFamily="34" charset="0"/>
              </a:endParaRPr>
            </a:p>
          </p:txBody>
        </p:sp>
        <p:sp>
          <p:nvSpPr>
            <p:cNvPr id="41" name="フリーフォーム: 図形 19">
              <a:extLst>
                <a:ext uri="{FF2B5EF4-FFF2-40B4-BE49-F238E27FC236}">
                  <a16:creationId xmlns:a16="http://schemas.microsoft.com/office/drawing/2014/main" id="{87AC191F-6AB7-DDBD-ADC7-49194D564B16}"/>
                </a:ext>
              </a:extLst>
            </p:cNvPr>
            <p:cNvSpPr/>
            <p:nvPr/>
          </p:nvSpPr>
          <p:spPr>
            <a:xfrm>
              <a:off x="4061522" y="4306849"/>
              <a:ext cx="364273" cy="470829"/>
            </a:xfrm>
            <a:custGeom>
              <a:avLst/>
              <a:gdLst>
                <a:gd name="connsiteX0" fmla="*/ 0 w 364273"/>
                <a:gd name="connsiteY0" fmla="*/ 0 h 470829"/>
                <a:gd name="connsiteX1" fmla="*/ 230458 w 364273"/>
                <a:gd name="connsiteY1" fmla="*/ 470829 h 470829"/>
                <a:gd name="connsiteX2" fmla="*/ 364273 w 364273"/>
                <a:gd name="connsiteY2" fmla="*/ 141249 h 470829"/>
              </a:gdLst>
              <a:ahLst/>
              <a:cxnLst>
                <a:cxn ang="0">
                  <a:pos x="connsiteX0" y="connsiteY0"/>
                </a:cxn>
                <a:cxn ang="0">
                  <a:pos x="connsiteX1" y="connsiteY1"/>
                </a:cxn>
                <a:cxn ang="0">
                  <a:pos x="connsiteX2" y="connsiteY2"/>
                </a:cxn>
              </a:cxnLst>
              <a:rect l="l" t="t" r="r" b="b"/>
              <a:pathLst>
                <a:path w="364273" h="470829">
                  <a:moveTo>
                    <a:pt x="0" y="0"/>
                  </a:moveTo>
                  <a:lnTo>
                    <a:pt x="230458" y="470829"/>
                  </a:lnTo>
                  <a:lnTo>
                    <a:pt x="364273" y="141249"/>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latin typeface="Arial" panose="020B0604020202020204" pitchFamily="34" charset="0"/>
                <a:cs typeface="Arial" panose="020B0604020202020204" pitchFamily="34" charset="0"/>
              </a:endParaRPr>
            </a:p>
          </p:txBody>
        </p:sp>
        <p:cxnSp>
          <p:nvCxnSpPr>
            <p:cNvPr id="42" name="直線コネクタ 21">
              <a:extLst>
                <a:ext uri="{FF2B5EF4-FFF2-40B4-BE49-F238E27FC236}">
                  <a16:creationId xmlns:a16="http://schemas.microsoft.com/office/drawing/2014/main" id="{D783F47C-E448-F1A9-AD87-C7F0F81598CA}"/>
                </a:ext>
              </a:extLst>
            </p:cNvPr>
            <p:cNvCxnSpPr/>
            <p:nvPr/>
          </p:nvCxnSpPr>
          <p:spPr>
            <a:xfrm>
              <a:off x="4067944" y="4217889"/>
              <a:ext cx="351222" cy="136727"/>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43" name="直線コネクタ 24">
              <a:extLst>
                <a:ext uri="{FF2B5EF4-FFF2-40B4-BE49-F238E27FC236}">
                  <a16:creationId xmlns:a16="http://schemas.microsoft.com/office/drawing/2014/main" id="{958614F7-CCAC-317E-CDE5-58A7144ABEF2}"/>
                </a:ext>
              </a:extLst>
            </p:cNvPr>
            <p:cNvCxnSpPr/>
            <p:nvPr/>
          </p:nvCxnSpPr>
          <p:spPr>
            <a:xfrm>
              <a:off x="4064372" y="4260737"/>
              <a:ext cx="351222" cy="136727"/>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cxnSp>
        <p:nvCxnSpPr>
          <p:cNvPr id="44" name="直線矢印コネクタ 28">
            <a:extLst>
              <a:ext uri="{FF2B5EF4-FFF2-40B4-BE49-F238E27FC236}">
                <a16:creationId xmlns:a16="http://schemas.microsoft.com/office/drawing/2014/main" id="{1B07CD71-FAED-7F74-0506-F3AA739E2352}"/>
              </a:ext>
            </a:extLst>
          </p:cNvPr>
          <p:cNvCxnSpPr/>
          <p:nvPr/>
        </p:nvCxnSpPr>
        <p:spPr>
          <a:xfrm>
            <a:off x="4683942" y="3638863"/>
            <a:ext cx="936104" cy="32015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直線矢印コネクタ 30">
            <a:extLst>
              <a:ext uri="{FF2B5EF4-FFF2-40B4-BE49-F238E27FC236}">
                <a16:creationId xmlns:a16="http://schemas.microsoft.com/office/drawing/2014/main" id="{D3829CA4-FE6E-A16A-18EC-D6E5FF1294FA}"/>
              </a:ext>
            </a:extLst>
          </p:cNvPr>
          <p:cNvCxnSpPr/>
          <p:nvPr/>
        </p:nvCxnSpPr>
        <p:spPr>
          <a:xfrm flipH="1">
            <a:off x="5575112" y="3977931"/>
            <a:ext cx="4230" cy="76354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46" name="グループ化 27">
            <a:extLst>
              <a:ext uri="{FF2B5EF4-FFF2-40B4-BE49-F238E27FC236}">
                <a16:creationId xmlns:a16="http://schemas.microsoft.com/office/drawing/2014/main" id="{971F43F3-5812-258A-AE1D-3FF05BD14E3E}"/>
              </a:ext>
            </a:extLst>
          </p:cNvPr>
          <p:cNvGrpSpPr/>
          <p:nvPr/>
        </p:nvGrpSpPr>
        <p:grpSpPr>
          <a:xfrm>
            <a:off x="5029299" y="4884365"/>
            <a:ext cx="1126788" cy="628962"/>
            <a:chOff x="486428" y="3724202"/>
            <a:chExt cx="1126788" cy="628962"/>
          </a:xfrm>
        </p:grpSpPr>
        <p:sp>
          <p:nvSpPr>
            <p:cNvPr id="47" name="平行四辺形 31">
              <a:extLst>
                <a:ext uri="{FF2B5EF4-FFF2-40B4-BE49-F238E27FC236}">
                  <a16:creationId xmlns:a16="http://schemas.microsoft.com/office/drawing/2014/main" id="{28294296-E17C-B35F-EF9D-B6B213BA5D37}"/>
                </a:ext>
              </a:extLst>
            </p:cNvPr>
            <p:cNvSpPr/>
            <p:nvPr/>
          </p:nvSpPr>
          <p:spPr>
            <a:xfrm>
              <a:off x="486428" y="3744472"/>
              <a:ext cx="432048" cy="608692"/>
            </a:xfrm>
            <a:prstGeom prst="parallelogram">
              <a:avLst>
                <a:gd name="adj" fmla="val 62389"/>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latin typeface="Arial" panose="020B0604020202020204" pitchFamily="34" charset="0"/>
                <a:cs typeface="Arial" panose="020B0604020202020204" pitchFamily="34" charset="0"/>
              </a:endParaRPr>
            </a:p>
          </p:txBody>
        </p:sp>
        <p:sp>
          <p:nvSpPr>
            <p:cNvPr id="48" name="平行四辺形 32">
              <a:extLst>
                <a:ext uri="{FF2B5EF4-FFF2-40B4-BE49-F238E27FC236}">
                  <a16:creationId xmlns:a16="http://schemas.microsoft.com/office/drawing/2014/main" id="{BDBD42C5-3890-77B6-97DF-29D4855C282F}"/>
                </a:ext>
              </a:extLst>
            </p:cNvPr>
            <p:cNvSpPr/>
            <p:nvPr/>
          </p:nvSpPr>
          <p:spPr>
            <a:xfrm flipH="1">
              <a:off x="1181168" y="3724202"/>
              <a:ext cx="432048" cy="608692"/>
            </a:xfrm>
            <a:prstGeom prst="parallelogram">
              <a:avLst>
                <a:gd name="adj" fmla="val 62389"/>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latin typeface="Arial" panose="020B0604020202020204" pitchFamily="34" charset="0"/>
                <a:cs typeface="Arial" panose="020B0604020202020204" pitchFamily="34" charset="0"/>
              </a:endParaRPr>
            </a:p>
          </p:txBody>
        </p:sp>
        <p:sp>
          <p:nvSpPr>
            <p:cNvPr id="49" name="二等辺三角形 33">
              <a:extLst>
                <a:ext uri="{FF2B5EF4-FFF2-40B4-BE49-F238E27FC236}">
                  <a16:creationId xmlns:a16="http://schemas.microsoft.com/office/drawing/2014/main" id="{1694D571-5F76-2A97-472C-65175C12E9F0}"/>
                </a:ext>
              </a:extLst>
            </p:cNvPr>
            <p:cNvSpPr/>
            <p:nvPr/>
          </p:nvSpPr>
          <p:spPr>
            <a:xfrm>
              <a:off x="807413" y="3781719"/>
              <a:ext cx="449657" cy="534199"/>
            </a:xfrm>
            <a:prstGeom prst="triangl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latin typeface="Arial" panose="020B0604020202020204" pitchFamily="34" charset="0"/>
                <a:cs typeface="Arial" panose="020B0604020202020204" pitchFamily="34" charset="0"/>
              </a:endParaRPr>
            </a:p>
          </p:txBody>
        </p:sp>
      </p:grpSp>
      <p:cxnSp>
        <p:nvCxnSpPr>
          <p:cNvPr id="50" name="直線矢印コネクタ 35">
            <a:extLst>
              <a:ext uri="{FF2B5EF4-FFF2-40B4-BE49-F238E27FC236}">
                <a16:creationId xmlns:a16="http://schemas.microsoft.com/office/drawing/2014/main" id="{F769B505-3536-4DA7-DC6C-ABA310CE2C10}"/>
              </a:ext>
            </a:extLst>
          </p:cNvPr>
          <p:cNvCxnSpPr/>
          <p:nvPr/>
        </p:nvCxnSpPr>
        <p:spPr>
          <a:xfrm>
            <a:off x="5575112" y="5590245"/>
            <a:ext cx="0" cy="33591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直線矢印コネクタ 37">
            <a:extLst>
              <a:ext uri="{FF2B5EF4-FFF2-40B4-BE49-F238E27FC236}">
                <a16:creationId xmlns:a16="http://schemas.microsoft.com/office/drawing/2014/main" id="{50613C58-707B-1318-FBCA-B99F048951EB}"/>
              </a:ext>
            </a:extLst>
          </p:cNvPr>
          <p:cNvCxnSpPr>
            <a:cxnSpLocks/>
          </p:cNvCxnSpPr>
          <p:nvPr/>
        </p:nvCxnSpPr>
        <p:spPr>
          <a:xfrm>
            <a:off x="4488270" y="6219246"/>
            <a:ext cx="4487618" cy="2027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2" name="テキスト ボックス 39">
            <a:extLst>
              <a:ext uri="{FF2B5EF4-FFF2-40B4-BE49-F238E27FC236}">
                <a16:creationId xmlns:a16="http://schemas.microsoft.com/office/drawing/2014/main" id="{3E1CF175-1475-5F5E-AE50-97E8E8034996}"/>
              </a:ext>
            </a:extLst>
          </p:cNvPr>
          <p:cNvSpPr txBox="1"/>
          <p:nvPr/>
        </p:nvSpPr>
        <p:spPr>
          <a:xfrm>
            <a:off x="7496129" y="6334780"/>
            <a:ext cx="1479759" cy="461665"/>
          </a:xfrm>
          <a:prstGeom prst="rect">
            <a:avLst/>
          </a:prstGeom>
          <a:noFill/>
        </p:spPr>
        <p:txBody>
          <a:bodyPr wrap="square" rtlCol="0">
            <a:spAutoFit/>
          </a:bodyPr>
          <a:lstStyle/>
          <a:p>
            <a:r>
              <a:rPr kumimoji="1" lang="en-US" altLang="ja-JP" sz="2400" dirty="0">
                <a:latin typeface="Arial" panose="020B0604020202020204" pitchFamily="34" charset="0"/>
                <a:cs typeface="Arial" panose="020B0604020202020204" pitchFamily="34" charset="0"/>
              </a:rPr>
              <a:t>Product</a:t>
            </a:r>
            <a:endParaRPr kumimoji="1" lang="ja-JP" altLang="en-US" sz="2400" dirty="0">
              <a:latin typeface="Arial" panose="020B0604020202020204" pitchFamily="34" charset="0"/>
              <a:cs typeface="Arial" panose="020B0604020202020204" pitchFamily="34" charset="0"/>
            </a:endParaRPr>
          </a:p>
        </p:txBody>
      </p:sp>
      <p:sp>
        <p:nvSpPr>
          <p:cNvPr id="53" name="テキスト ボックス 40">
            <a:extLst>
              <a:ext uri="{FF2B5EF4-FFF2-40B4-BE49-F238E27FC236}">
                <a16:creationId xmlns:a16="http://schemas.microsoft.com/office/drawing/2014/main" id="{2788CEEA-8E0A-D29C-DDCC-802D6027B987}"/>
              </a:ext>
            </a:extLst>
          </p:cNvPr>
          <p:cNvSpPr txBox="1"/>
          <p:nvPr/>
        </p:nvSpPr>
        <p:spPr>
          <a:xfrm>
            <a:off x="3748390" y="1414583"/>
            <a:ext cx="1479759" cy="461665"/>
          </a:xfrm>
          <a:prstGeom prst="rect">
            <a:avLst/>
          </a:prstGeom>
          <a:noFill/>
        </p:spPr>
        <p:txBody>
          <a:bodyPr wrap="square" rtlCol="0">
            <a:spAutoFit/>
          </a:bodyPr>
          <a:lstStyle/>
          <a:p>
            <a:pPr algn="ctr"/>
            <a:r>
              <a:rPr kumimoji="1" lang="en-US" altLang="ja-JP" sz="2400" dirty="0">
                <a:latin typeface="Arial" panose="020B0604020202020204" pitchFamily="34" charset="0"/>
                <a:cs typeface="Arial" panose="020B0604020202020204" pitchFamily="34" charset="0"/>
              </a:rPr>
              <a:t>Feed</a:t>
            </a:r>
            <a:endParaRPr kumimoji="1" lang="ja-JP" altLang="en-US" sz="2400" dirty="0">
              <a:latin typeface="Arial" panose="020B0604020202020204" pitchFamily="34" charset="0"/>
              <a:cs typeface="Arial" panose="020B0604020202020204" pitchFamily="34" charset="0"/>
            </a:endParaRPr>
          </a:p>
        </p:txBody>
      </p:sp>
      <p:cxnSp>
        <p:nvCxnSpPr>
          <p:cNvPr id="54" name="直線矢印コネクタ 42">
            <a:extLst>
              <a:ext uri="{FF2B5EF4-FFF2-40B4-BE49-F238E27FC236}">
                <a16:creationId xmlns:a16="http://schemas.microsoft.com/office/drawing/2014/main" id="{D351BEFF-7345-03B5-16CE-13BCCD18045E}"/>
              </a:ext>
            </a:extLst>
          </p:cNvPr>
          <p:cNvCxnSpPr/>
          <p:nvPr/>
        </p:nvCxnSpPr>
        <p:spPr>
          <a:xfrm flipH="1">
            <a:off x="4488270" y="4452323"/>
            <a:ext cx="4230" cy="178727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5" name="フリーフォーム: 図形 45">
            <a:extLst>
              <a:ext uri="{FF2B5EF4-FFF2-40B4-BE49-F238E27FC236}">
                <a16:creationId xmlns:a16="http://schemas.microsoft.com/office/drawing/2014/main" id="{74A2D16D-CB7B-D249-AE73-7AA21BD85C90}"/>
              </a:ext>
            </a:extLst>
          </p:cNvPr>
          <p:cNvSpPr/>
          <p:nvPr/>
        </p:nvSpPr>
        <p:spPr>
          <a:xfrm>
            <a:off x="4522467" y="3047226"/>
            <a:ext cx="3179604" cy="2903359"/>
          </a:xfrm>
          <a:custGeom>
            <a:avLst/>
            <a:gdLst>
              <a:gd name="connsiteX0" fmla="*/ 1095884 w 3294632"/>
              <a:gd name="connsiteY0" fmla="*/ 2778100 h 2813001"/>
              <a:gd name="connsiteX1" fmla="*/ 3273691 w 3294632"/>
              <a:gd name="connsiteY1" fmla="*/ 2813001 h 2813001"/>
              <a:gd name="connsiteX2" fmla="*/ 3294632 w 3294632"/>
              <a:gd name="connsiteY2" fmla="*/ 6980 h 2813001"/>
              <a:gd name="connsiteX3" fmla="*/ 0 w 3294632"/>
              <a:gd name="connsiteY3" fmla="*/ 0 h 2813001"/>
            </a:gdLst>
            <a:ahLst/>
            <a:cxnLst>
              <a:cxn ang="0">
                <a:pos x="connsiteX0" y="connsiteY0"/>
              </a:cxn>
              <a:cxn ang="0">
                <a:pos x="connsiteX1" y="connsiteY1"/>
              </a:cxn>
              <a:cxn ang="0">
                <a:pos x="connsiteX2" y="connsiteY2"/>
              </a:cxn>
              <a:cxn ang="0">
                <a:pos x="connsiteX3" y="connsiteY3"/>
              </a:cxn>
            </a:cxnLst>
            <a:rect l="l" t="t" r="r" b="b"/>
            <a:pathLst>
              <a:path w="3294632" h="2813001">
                <a:moveTo>
                  <a:pt x="1095884" y="2778100"/>
                </a:moveTo>
                <a:lnTo>
                  <a:pt x="3273691" y="2813001"/>
                </a:lnTo>
                <a:lnTo>
                  <a:pt x="3294632" y="6980"/>
                </a:lnTo>
                <a:lnTo>
                  <a:pt x="0" y="0"/>
                </a:lnTo>
              </a:path>
            </a:pathLst>
          </a:custGeom>
          <a:noFill/>
          <a:ln w="57150">
            <a:solidFill>
              <a:srgbClr val="3333FF"/>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latin typeface="Arial" panose="020B0604020202020204" pitchFamily="34" charset="0"/>
              <a:cs typeface="Arial" panose="020B0604020202020204" pitchFamily="34" charset="0"/>
            </a:endParaRPr>
          </a:p>
        </p:txBody>
      </p:sp>
      <p:sp>
        <p:nvSpPr>
          <p:cNvPr id="56" name="正方形/長方形 46">
            <a:extLst>
              <a:ext uri="{FF2B5EF4-FFF2-40B4-BE49-F238E27FC236}">
                <a16:creationId xmlns:a16="http://schemas.microsoft.com/office/drawing/2014/main" id="{15779324-8E91-7D52-FD30-84D2C7AE9111}"/>
              </a:ext>
            </a:extLst>
          </p:cNvPr>
          <p:cNvSpPr/>
          <p:nvPr/>
        </p:nvSpPr>
        <p:spPr>
          <a:xfrm>
            <a:off x="8975888" y="5973481"/>
            <a:ext cx="1656223" cy="461665"/>
          </a:xfrm>
          <a:prstGeom prst="rect">
            <a:avLst/>
          </a:prstGeom>
        </p:spPr>
        <p:txBody>
          <a:bodyPr wrap="none">
            <a:spAutoFit/>
          </a:bodyPr>
          <a:lstStyle/>
          <a:p>
            <a:r>
              <a:rPr lang="en-US" altLang="ja-JP" sz="2400" dirty="0">
                <a:latin typeface="Arial" panose="020B0604020202020204" pitchFamily="34" charset="0"/>
                <a:cs typeface="Arial" panose="020B0604020202020204" pitchFamily="34" charset="0"/>
              </a:rPr>
              <a:t>Next stage</a:t>
            </a:r>
            <a:endParaRPr lang="ja-JP" altLang="en-US" sz="2400" dirty="0">
              <a:latin typeface="Arial" panose="020B0604020202020204" pitchFamily="34" charset="0"/>
              <a:cs typeface="Arial" panose="020B0604020202020204" pitchFamily="34" charset="0"/>
            </a:endParaRPr>
          </a:p>
        </p:txBody>
      </p:sp>
      <p:sp>
        <p:nvSpPr>
          <p:cNvPr id="57" name="テキスト ボックス 29">
            <a:extLst>
              <a:ext uri="{FF2B5EF4-FFF2-40B4-BE49-F238E27FC236}">
                <a16:creationId xmlns:a16="http://schemas.microsoft.com/office/drawing/2014/main" id="{D8D2029D-36A7-E21E-5691-9C763C1D32BE}"/>
              </a:ext>
            </a:extLst>
          </p:cNvPr>
          <p:cNvSpPr txBox="1"/>
          <p:nvPr/>
        </p:nvSpPr>
        <p:spPr>
          <a:xfrm>
            <a:off x="1726273" y="3193273"/>
            <a:ext cx="2303814" cy="830997"/>
          </a:xfrm>
          <a:prstGeom prst="rect">
            <a:avLst/>
          </a:prstGeom>
          <a:noFill/>
        </p:spPr>
        <p:txBody>
          <a:bodyPr wrap="square" rtlCol="0">
            <a:spAutoFit/>
          </a:bodyPr>
          <a:lstStyle/>
          <a:p>
            <a:pPr algn="r"/>
            <a:r>
              <a:rPr lang="en-US" altLang="ja-JP" sz="2400" dirty="0">
                <a:latin typeface="Arial" panose="020B0604020202020204" pitchFamily="34" charset="0"/>
                <a:cs typeface="Arial" panose="020B0604020202020204" pitchFamily="34" charset="0"/>
              </a:rPr>
              <a:t>Double deck screen</a:t>
            </a:r>
            <a:endParaRPr kumimoji="1" lang="en-US" altLang="ja-JP" sz="2400" dirty="0">
              <a:latin typeface="Arial" panose="020B0604020202020204" pitchFamily="34" charset="0"/>
              <a:cs typeface="Arial" panose="020B0604020202020204" pitchFamily="34" charset="0"/>
            </a:endParaRPr>
          </a:p>
        </p:txBody>
      </p:sp>
      <p:sp>
        <p:nvSpPr>
          <p:cNvPr id="58" name="テキスト ボックス 34">
            <a:extLst>
              <a:ext uri="{FF2B5EF4-FFF2-40B4-BE49-F238E27FC236}">
                <a16:creationId xmlns:a16="http://schemas.microsoft.com/office/drawing/2014/main" id="{D2461F76-64DA-A842-5D38-4C3D879A3659}"/>
              </a:ext>
            </a:extLst>
          </p:cNvPr>
          <p:cNvSpPr txBox="1"/>
          <p:nvPr/>
        </p:nvSpPr>
        <p:spPr>
          <a:xfrm>
            <a:off x="5036497" y="4615704"/>
            <a:ext cx="2459631" cy="830997"/>
          </a:xfrm>
          <a:prstGeom prst="rect">
            <a:avLst/>
          </a:prstGeom>
          <a:noFill/>
        </p:spPr>
        <p:txBody>
          <a:bodyPr wrap="square" rtlCol="0">
            <a:spAutoFit/>
          </a:bodyPr>
          <a:lstStyle/>
          <a:p>
            <a:pPr algn="r"/>
            <a:r>
              <a:rPr kumimoji="1" lang="en-US" altLang="ja-JP" sz="2400" dirty="0">
                <a:latin typeface="Arial" panose="020B0604020202020204" pitchFamily="34" charset="0"/>
                <a:cs typeface="Arial" panose="020B0604020202020204" pitchFamily="34" charset="0"/>
              </a:rPr>
              <a:t>Secondary crusher</a:t>
            </a:r>
          </a:p>
        </p:txBody>
      </p:sp>
      <p:sp>
        <p:nvSpPr>
          <p:cNvPr id="2" name="TextBox 1">
            <a:extLst>
              <a:ext uri="{FF2B5EF4-FFF2-40B4-BE49-F238E27FC236}">
                <a16:creationId xmlns:a16="http://schemas.microsoft.com/office/drawing/2014/main" id="{89A051E4-3073-AD26-9712-6389100168A7}"/>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2.11. Crushing stages and circuit (cont.)</a:t>
            </a:r>
          </a:p>
        </p:txBody>
      </p:sp>
      <p:pic>
        <p:nvPicPr>
          <p:cNvPr id="4" name="Picture 95">
            <a:extLst>
              <a:ext uri="{FF2B5EF4-FFF2-40B4-BE49-F238E27FC236}">
                <a16:creationId xmlns:a16="http://schemas.microsoft.com/office/drawing/2014/main" id="{D1E34AE1-B2AB-91A6-76CE-1F7524DCC961}"/>
              </a:ext>
            </a:extLst>
          </p:cNvPr>
          <p:cNvPicPr>
            <a:picLocks noChangeAspect="1"/>
          </p:cNvPicPr>
          <p:nvPr/>
        </p:nvPicPr>
        <p:blipFill>
          <a:blip r:embed="rId3" cstate="print">
            <a:duotone>
              <a:prstClr val="black"/>
              <a:srgbClr val="ED7D31">
                <a:tint val="45000"/>
                <a:satMod val="400000"/>
              </a:srgbClr>
            </a:duotone>
            <a:extLst>
              <a:ext uri="{28A0092B-C50C-407E-A947-70E740481C1C}">
                <a14:useLocalDpi xmlns:a14="http://schemas.microsoft.com/office/drawing/2010/main" val="0"/>
              </a:ext>
            </a:extLst>
          </a:blip>
          <a:stretch>
            <a:fillRect/>
          </a:stretch>
        </p:blipFill>
        <p:spPr>
          <a:xfrm>
            <a:off x="4184664" y="1768034"/>
            <a:ext cx="463196" cy="624116"/>
          </a:xfrm>
          <a:prstGeom prst="rect">
            <a:avLst/>
          </a:prstGeom>
        </p:spPr>
      </p:pic>
    </p:spTree>
    <p:extLst>
      <p:ext uri="{BB962C8B-B14F-4D97-AF65-F5344CB8AC3E}">
        <p14:creationId xmlns:p14="http://schemas.microsoft.com/office/powerpoint/2010/main" val="12499514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1B95A-B146-BB4B-A031-70E3C574852D}"/>
              </a:ext>
            </a:extLst>
          </p:cNvPr>
          <p:cNvSpPr txBox="1"/>
          <p:nvPr/>
        </p:nvSpPr>
        <p:spPr>
          <a:xfrm>
            <a:off x="0" y="629658"/>
            <a:ext cx="12118340" cy="577850"/>
          </a:xfrm>
          <a:prstGeom prst="rect">
            <a:avLst/>
          </a:prstGeom>
          <a:noFill/>
        </p:spPr>
        <p:txBody>
          <a:bodyPr wrap="square" rtlCol="0">
            <a:spAutoFit/>
          </a:bodyPr>
          <a:lstStyle/>
          <a:p>
            <a:pPr marL="342900" indent="-342900" algn="just">
              <a:lnSpc>
                <a:spcPct val="150000"/>
              </a:lnSpc>
              <a:buFont typeface="Wingdings" pitchFamily="2" charset="2"/>
              <a:buChar char="§"/>
            </a:pPr>
            <a:r>
              <a:rPr kumimoji="0" lang="en-GB"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Typical crushing stages: </a:t>
            </a:r>
            <a:r>
              <a:rPr kumimoji="0" lang="en-GB" sz="2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open/closed circuit</a:t>
            </a: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46</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
        <p:nvSpPr>
          <p:cNvPr id="2" name="Rectangle 5" descr="3 stages open closed circuit">
            <a:extLst>
              <a:ext uri="{FF2B5EF4-FFF2-40B4-BE49-F238E27FC236}">
                <a16:creationId xmlns:a16="http://schemas.microsoft.com/office/drawing/2014/main" id="{621063DF-80C4-8E7D-3784-4873A4E754D1}"/>
              </a:ext>
            </a:extLst>
          </p:cNvPr>
          <p:cNvSpPr>
            <a:spLocks noChangeArrowheads="1"/>
          </p:cNvSpPr>
          <p:nvPr/>
        </p:nvSpPr>
        <p:spPr bwMode="auto">
          <a:xfrm>
            <a:off x="1472995" y="1530548"/>
            <a:ext cx="7727776" cy="4972000"/>
          </a:xfrm>
          <a:prstGeom prst="rect">
            <a:avLst/>
          </a:prstGeom>
          <a:blipFill dpi="0" rotWithShape="1">
            <a:blip r:embed="rId3"/>
            <a:srcRect/>
            <a:stretch>
              <a:fillRect/>
            </a:stretch>
          </a:blip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solidFill>
                <a:prstClr val="black"/>
              </a:solidFill>
              <a:latin typeface="Calibri"/>
              <a:ea typeface="ＭＳ Ｐゴシック" panose="020B0600070205080204" pitchFamily="50" charset="-128"/>
            </a:endParaRPr>
          </a:p>
        </p:txBody>
      </p:sp>
      <p:sp>
        <p:nvSpPr>
          <p:cNvPr id="4" name="テキスト ボックス 3">
            <a:extLst>
              <a:ext uri="{FF2B5EF4-FFF2-40B4-BE49-F238E27FC236}">
                <a16:creationId xmlns:a16="http://schemas.microsoft.com/office/drawing/2014/main" id="{16FF4ADF-3510-522E-46E8-54AA2A32C159}"/>
              </a:ext>
            </a:extLst>
          </p:cNvPr>
          <p:cNvSpPr txBox="1"/>
          <p:nvPr/>
        </p:nvSpPr>
        <p:spPr>
          <a:xfrm>
            <a:off x="1833035" y="1314524"/>
            <a:ext cx="1296144" cy="461665"/>
          </a:xfrm>
          <a:prstGeom prst="rect">
            <a:avLst/>
          </a:prstGeom>
          <a:noFill/>
        </p:spPr>
        <p:txBody>
          <a:bodyPr wrap="square" rtlCol="0">
            <a:spAutoFit/>
          </a:bodyPr>
          <a:lstStyle/>
          <a:p>
            <a:pPr algn="ctr" fontAlgn="auto">
              <a:spcBef>
                <a:spcPts val="0"/>
              </a:spcBef>
              <a:spcAft>
                <a:spcPts val="0"/>
              </a:spcAft>
            </a:pPr>
            <a:r>
              <a:rPr lang="en-US" altLang="ja-JP" sz="2400" b="1" dirty="0">
                <a:solidFill>
                  <a:srgbClr val="7030A0"/>
                </a:solidFill>
                <a:latin typeface="Arial" panose="020B0604020202020204" pitchFamily="34" charset="0"/>
                <a:ea typeface="ＭＳ Ｐゴシック" panose="020B0600070205080204" pitchFamily="50" charset="-128"/>
                <a:cs typeface="Arial" panose="020B0604020202020204" pitchFamily="34" charset="0"/>
              </a:rPr>
              <a:t>Feed</a:t>
            </a:r>
            <a:endParaRPr lang="ja-JP" altLang="en-US" sz="2400" b="1" dirty="0">
              <a:solidFill>
                <a:srgbClr val="7030A0"/>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5" name="TextBox 4">
            <a:extLst>
              <a:ext uri="{FF2B5EF4-FFF2-40B4-BE49-F238E27FC236}">
                <a16:creationId xmlns:a16="http://schemas.microsoft.com/office/drawing/2014/main" id="{9021B180-E728-9867-CB21-128E76CBB3D1}"/>
              </a:ext>
            </a:extLst>
          </p:cNvPr>
          <p:cNvSpPr txBox="1"/>
          <p:nvPr/>
        </p:nvSpPr>
        <p:spPr>
          <a:xfrm>
            <a:off x="0" y="42640"/>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2.11. Crushing stages and circuit (cont.)</a:t>
            </a:r>
          </a:p>
        </p:txBody>
      </p:sp>
    </p:spTree>
    <p:extLst>
      <p:ext uri="{BB962C8B-B14F-4D97-AF65-F5344CB8AC3E}">
        <p14:creationId xmlns:p14="http://schemas.microsoft.com/office/powerpoint/2010/main" val="201296688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1B95A-B146-BB4B-A031-70E3C574852D}"/>
              </a:ext>
            </a:extLst>
          </p:cNvPr>
          <p:cNvSpPr txBox="1"/>
          <p:nvPr/>
        </p:nvSpPr>
        <p:spPr>
          <a:xfrm>
            <a:off x="-13677" y="504305"/>
            <a:ext cx="12118340" cy="577850"/>
          </a:xfrm>
          <a:prstGeom prst="rect">
            <a:avLst/>
          </a:prstGeom>
          <a:noFill/>
        </p:spPr>
        <p:txBody>
          <a:bodyPr wrap="square" rtlCol="0">
            <a:spAutoFit/>
          </a:bodyPr>
          <a:lstStyle/>
          <a:p>
            <a:pPr algn="just">
              <a:lnSpc>
                <a:spcPct val="150000"/>
              </a:lnSpc>
            </a:pPr>
            <a:r>
              <a:rPr kumimoji="0" lang="en-GB"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Difference between closed and open circuit</a:t>
            </a:r>
            <a:endParaRPr kumimoji="0" lang="en-GB" sz="2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47</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
        <p:nvSpPr>
          <p:cNvPr id="5" name="TextBox 4">
            <a:extLst>
              <a:ext uri="{FF2B5EF4-FFF2-40B4-BE49-F238E27FC236}">
                <a16:creationId xmlns:a16="http://schemas.microsoft.com/office/drawing/2014/main" id="{9021B180-E728-9867-CB21-128E76CBB3D1}"/>
              </a:ext>
            </a:extLst>
          </p:cNvPr>
          <p:cNvSpPr txBox="1"/>
          <p:nvPr/>
        </p:nvSpPr>
        <p:spPr>
          <a:xfrm>
            <a:off x="0" y="42640"/>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2.11. Crushing stages and circuit (cont.)</a:t>
            </a:r>
          </a:p>
        </p:txBody>
      </p:sp>
      <p:sp>
        <p:nvSpPr>
          <p:cNvPr id="6" name="正方形/長方形 11">
            <a:extLst>
              <a:ext uri="{FF2B5EF4-FFF2-40B4-BE49-F238E27FC236}">
                <a16:creationId xmlns:a16="http://schemas.microsoft.com/office/drawing/2014/main" id="{0C991836-89E2-5C4D-A0D0-F2A7A6FB32F2}"/>
              </a:ext>
            </a:extLst>
          </p:cNvPr>
          <p:cNvSpPr/>
          <p:nvPr/>
        </p:nvSpPr>
        <p:spPr bwMode="auto">
          <a:xfrm>
            <a:off x="1799946" y="2958422"/>
            <a:ext cx="1568134" cy="830997"/>
          </a:xfrm>
          <a:prstGeom prst="rect">
            <a:avLst/>
          </a:prstGeom>
          <a:noFill/>
          <a:ln w="38100" cap="flat" cmpd="sng" algn="ctr">
            <a:solidFill>
              <a:srgbClr val="3333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fontAlgn="base">
              <a:spcBef>
                <a:spcPct val="50000"/>
              </a:spcBef>
              <a:spcAft>
                <a:spcPct val="0"/>
              </a:spcAft>
            </a:pPr>
            <a:r>
              <a:rPr lang="en-US" altLang="ja-JP" sz="2400" b="1" dirty="0">
                <a:solidFill>
                  <a:prstClr val="black"/>
                </a:solidFill>
                <a:latin typeface="Arial" panose="020B0604020202020204" pitchFamily="34" charset="0"/>
                <a:cs typeface="Arial" panose="020B0604020202020204" pitchFamily="34" charset="0"/>
              </a:rPr>
              <a:t>Primary crusher</a:t>
            </a:r>
            <a:endParaRPr lang="ja-JP" altLang="en-US" sz="2400" b="1" dirty="0">
              <a:solidFill>
                <a:prstClr val="black"/>
              </a:solidFill>
              <a:latin typeface="Arial" panose="020B0604020202020204" pitchFamily="34" charset="0"/>
              <a:cs typeface="Arial" panose="020B0604020202020204" pitchFamily="34" charset="0"/>
            </a:endParaRPr>
          </a:p>
        </p:txBody>
      </p:sp>
      <p:sp>
        <p:nvSpPr>
          <p:cNvPr id="7" name="正方形/長方形 13">
            <a:extLst>
              <a:ext uri="{FF2B5EF4-FFF2-40B4-BE49-F238E27FC236}">
                <a16:creationId xmlns:a16="http://schemas.microsoft.com/office/drawing/2014/main" id="{5AE0CC16-084F-EFA3-6F3D-896C24F6BFDF}"/>
              </a:ext>
            </a:extLst>
          </p:cNvPr>
          <p:cNvSpPr/>
          <p:nvPr/>
        </p:nvSpPr>
        <p:spPr bwMode="auto">
          <a:xfrm>
            <a:off x="4160168" y="2934034"/>
            <a:ext cx="1872208" cy="830997"/>
          </a:xfrm>
          <a:prstGeom prst="rect">
            <a:avLst/>
          </a:prstGeom>
          <a:noFill/>
          <a:ln w="38100" cap="flat" cmpd="sng" algn="ctr">
            <a:solidFill>
              <a:srgbClr val="3333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fontAlgn="base">
              <a:spcBef>
                <a:spcPct val="50000"/>
              </a:spcBef>
              <a:spcAft>
                <a:spcPct val="0"/>
              </a:spcAft>
            </a:pPr>
            <a:r>
              <a:rPr lang="en-US" altLang="ja-JP" sz="2400" b="1" dirty="0">
                <a:solidFill>
                  <a:prstClr val="black"/>
                </a:solidFill>
                <a:latin typeface="Arial" panose="020B0604020202020204" pitchFamily="34" charset="0"/>
                <a:cs typeface="Arial" panose="020B0604020202020204" pitchFamily="34" charset="0"/>
              </a:rPr>
              <a:t>Secondary crusher</a:t>
            </a:r>
            <a:endParaRPr lang="ja-JP" altLang="en-US" sz="2400" b="1" dirty="0">
              <a:solidFill>
                <a:prstClr val="black"/>
              </a:solidFill>
              <a:latin typeface="Arial" panose="020B0604020202020204" pitchFamily="34" charset="0"/>
              <a:cs typeface="Arial" panose="020B0604020202020204" pitchFamily="34" charset="0"/>
            </a:endParaRPr>
          </a:p>
        </p:txBody>
      </p:sp>
      <p:sp>
        <p:nvSpPr>
          <p:cNvPr id="9" name="テキスト ボックス 15">
            <a:extLst>
              <a:ext uri="{FF2B5EF4-FFF2-40B4-BE49-F238E27FC236}">
                <a16:creationId xmlns:a16="http://schemas.microsoft.com/office/drawing/2014/main" id="{68BA6631-9ABD-9D53-24DC-D20AFB76D669}"/>
              </a:ext>
            </a:extLst>
          </p:cNvPr>
          <p:cNvSpPr txBox="1"/>
          <p:nvPr/>
        </p:nvSpPr>
        <p:spPr>
          <a:xfrm>
            <a:off x="1799946" y="5252806"/>
            <a:ext cx="4232430" cy="830997"/>
          </a:xfrm>
          <a:prstGeom prst="rect">
            <a:avLst/>
          </a:prstGeom>
          <a:noFill/>
          <a:ln w="38100">
            <a:solidFill>
              <a:srgbClr val="FF0000"/>
            </a:solidFill>
          </a:ln>
        </p:spPr>
        <p:txBody>
          <a:bodyPr wrap="square" rtlCol="0">
            <a:spAutoFit/>
          </a:bodyPr>
          <a:lstStyle/>
          <a:p>
            <a:pPr algn="ctr" fontAlgn="base">
              <a:spcBef>
                <a:spcPct val="0"/>
              </a:spcBef>
              <a:spcAft>
                <a:spcPct val="0"/>
              </a:spcAft>
            </a:pPr>
            <a:r>
              <a:rPr lang="en-US" altLang="ja-JP" sz="2400" b="1" dirty="0">
                <a:solidFill>
                  <a:srgbClr val="FF0000"/>
                </a:solidFill>
                <a:latin typeface="Arial" panose="020B0604020202020204" pitchFamily="34" charset="0"/>
                <a:cs typeface="Arial" panose="020B0604020202020204" pitchFamily="34" charset="0"/>
              </a:rPr>
              <a:t>Separation process or </a:t>
            </a:r>
          </a:p>
          <a:p>
            <a:pPr algn="ctr" fontAlgn="base">
              <a:spcBef>
                <a:spcPct val="0"/>
              </a:spcBef>
              <a:spcAft>
                <a:spcPct val="0"/>
              </a:spcAft>
            </a:pPr>
            <a:r>
              <a:rPr lang="en-US" altLang="ja-JP" sz="2400" b="1" dirty="0">
                <a:solidFill>
                  <a:srgbClr val="FF0000"/>
                </a:solidFill>
                <a:latin typeface="Arial" panose="020B0604020202020204" pitchFamily="34" charset="0"/>
                <a:cs typeface="Arial" panose="020B0604020202020204" pitchFamily="34" charset="0"/>
              </a:rPr>
              <a:t>fine grinding</a:t>
            </a:r>
            <a:endParaRPr lang="ja-JP" altLang="en-US" sz="2400" b="1" dirty="0">
              <a:solidFill>
                <a:srgbClr val="FF0000"/>
              </a:solidFill>
              <a:latin typeface="Arial" panose="020B0604020202020204" pitchFamily="34" charset="0"/>
              <a:cs typeface="Arial" panose="020B0604020202020204" pitchFamily="34" charset="0"/>
            </a:endParaRPr>
          </a:p>
        </p:txBody>
      </p:sp>
      <p:sp>
        <p:nvSpPr>
          <p:cNvPr id="10" name="テキスト ボックス 16">
            <a:extLst>
              <a:ext uri="{FF2B5EF4-FFF2-40B4-BE49-F238E27FC236}">
                <a16:creationId xmlns:a16="http://schemas.microsoft.com/office/drawing/2014/main" id="{C58D2459-D1BA-E969-B28D-8E0E7FB0F074}"/>
              </a:ext>
            </a:extLst>
          </p:cNvPr>
          <p:cNvSpPr txBox="1"/>
          <p:nvPr/>
        </p:nvSpPr>
        <p:spPr>
          <a:xfrm>
            <a:off x="1783904" y="1967708"/>
            <a:ext cx="1584176" cy="461665"/>
          </a:xfrm>
          <a:prstGeom prst="rect">
            <a:avLst/>
          </a:prstGeom>
          <a:noFill/>
          <a:ln w="38100">
            <a:solidFill>
              <a:srgbClr val="FF0000"/>
            </a:solidFill>
          </a:ln>
        </p:spPr>
        <p:txBody>
          <a:bodyPr wrap="square" rtlCol="0">
            <a:spAutoFit/>
          </a:bodyPr>
          <a:lstStyle/>
          <a:p>
            <a:pPr algn="ctr"/>
            <a:r>
              <a:rPr lang="en-US" altLang="ja-JP" sz="2400" dirty="0">
                <a:solidFill>
                  <a:srgbClr val="FF0000"/>
                </a:solidFill>
                <a:latin typeface="Arial" panose="020B0604020202020204" pitchFamily="34" charset="0"/>
                <a:cs typeface="Arial" panose="020B0604020202020204" pitchFamily="34" charset="0"/>
              </a:rPr>
              <a:t>Feed</a:t>
            </a:r>
            <a:endParaRPr lang="ja-JP" altLang="en-US" sz="2400" dirty="0">
              <a:solidFill>
                <a:srgbClr val="FF0000"/>
              </a:solidFill>
              <a:latin typeface="Arial" panose="020B0604020202020204" pitchFamily="34" charset="0"/>
              <a:cs typeface="Arial" panose="020B0604020202020204" pitchFamily="34" charset="0"/>
            </a:endParaRPr>
          </a:p>
        </p:txBody>
      </p:sp>
      <p:sp>
        <p:nvSpPr>
          <p:cNvPr id="11" name="テキスト ボックス 17">
            <a:extLst>
              <a:ext uri="{FF2B5EF4-FFF2-40B4-BE49-F238E27FC236}">
                <a16:creationId xmlns:a16="http://schemas.microsoft.com/office/drawing/2014/main" id="{38E24279-13B2-A08D-7A0B-E181ECE5FA73}"/>
              </a:ext>
            </a:extLst>
          </p:cNvPr>
          <p:cNvSpPr txBox="1"/>
          <p:nvPr/>
        </p:nvSpPr>
        <p:spPr>
          <a:xfrm>
            <a:off x="1799946" y="4211014"/>
            <a:ext cx="4232430" cy="461665"/>
          </a:xfrm>
          <a:prstGeom prst="rect">
            <a:avLst/>
          </a:prstGeom>
          <a:noFill/>
          <a:ln w="38100">
            <a:solidFill>
              <a:srgbClr val="3333FF"/>
            </a:solidFill>
          </a:ln>
        </p:spPr>
        <p:txBody>
          <a:bodyPr wrap="square" rtlCol="0">
            <a:spAutoFit/>
          </a:bodyPr>
          <a:lstStyle/>
          <a:p>
            <a:pPr algn="ctr"/>
            <a:r>
              <a:rPr lang="en-US" altLang="ja-JP" sz="2400" dirty="0">
                <a:solidFill>
                  <a:prstClr val="black"/>
                </a:solidFill>
                <a:latin typeface="Arial" panose="020B0604020202020204" pitchFamily="34" charset="0"/>
                <a:cs typeface="Arial" panose="020B0604020202020204" pitchFamily="34" charset="0"/>
              </a:rPr>
              <a:t>Screen</a:t>
            </a:r>
            <a:endParaRPr lang="ja-JP" altLang="en-US" sz="2400" dirty="0">
              <a:solidFill>
                <a:prstClr val="black"/>
              </a:solidFill>
              <a:latin typeface="Arial" panose="020B0604020202020204" pitchFamily="34" charset="0"/>
              <a:cs typeface="Arial" panose="020B0604020202020204" pitchFamily="34" charset="0"/>
            </a:endParaRPr>
          </a:p>
        </p:txBody>
      </p:sp>
      <p:cxnSp>
        <p:nvCxnSpPr>
          <p:cNvPr id="12" name="直線矢印コネクタ 18">
            <a:extLst>
              <a:ext uri="{FF2B5EF4-FFF2-40B4-BE49-F238E27FC236}">
                <a16:creationId xmlns:a16="http://schemas.microsoft.com/office/drawing/2014/main" id="{8FF69213-0513-4300-26C3-A3FDF0658BBB}"/>
              </a:ext>
            </a:extLst>
          </p:cNvPr>
          <p:cNvCxnSpPr/>
          <p:nvPr/>
        </p:nvCxnSpPr>
        <p:spPr>
          <a:xfrm>
            <a:off x="3800128" y="4815534"/>
            <a:ext cx="0" cy="34087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直線矢印コネクタ 20">
            <a:extLst>
              <a:ext uri="{FF2B5EF4-FFF2-40B4-BE49-F238E27FC236}">
                <a16:creationId xmlns:a16="http://schemas.microsoft.com/office/drawing/2014/main" id="{BE43F5CE-47A0-DC1D-BDCC-42FB8D59727F}"/>
              </a:ext>
            </a:extLst>
          </p:cNvPr>
          <p:cNvCxnSpPr/>
          <p:nvPr/>
        </p:nvCxnSpPr>
        <p:spPr>
          <a:xfrm>
            <a:off x="2575992" y="2593158"/>
            <a:ext cx="0" cy="34087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直線矢印コネクタ 21">
            <a:extLst>
              <a:ext uri="{FF2B5EF4-FFF2-40B4-BE49-F238E27FC236}">
                <a16:creationId xmlns:a16="http://schemas.microsoft.com/office/drawing/2014/main" id="{75C4BCDF-BD59-C2A2-2460-F89D14C9A8A6}"/>
              </a:ext>
            </a:extLst>
          </p:cNvPr>
          <p:cNvCxnSpPr/>
          <p:nvPr/>
        </p:nvCxnSpPr>
        <p:spPr>
          <a:xfrm>
            <a:off x="2575992" y="3870138"/>
            <a:ext cx="0" cy="34087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テキスト ボックス 2">
            <a:extLst>
              <a:ext uri="{FF2B5EF4-FFF2-40B4-BE49-F238E27FC236}">
                <a16:creationId xmlns:a16="http://schemas.microsoft.com/office/drawing/2014/main" id="{6D5DB78A-4871-5A1A-4209-857B3FAA9DF2}"/>
              </a:ext>
            </a:extLst>
          </p:cNvPr>
          <p:cNvSpPr txBox="1"/>
          <p:nvPr/>
        </p:nvSpPr>
        <p:spPr>
          <a:xfrm>
            <a:off x="3800128" y="4733543"/>
            <a:ext cx="2608330" cy="461665"/>
          </a:xfrm>
          <a:prstGeom prst="rect">
            <a:avLst/>
          </a:prstGeom>
          <a:noFill/>
        </p:spPr>
        <p:txBody>
          <a:bodyPr wrap="square" rtlCol="0">
            <a:spAutoFit/>
          </a:bodyPr>
          <a:lstStyle/>
          <a:p>
            <a:r>
              <a:rPr lang="ja-JP" altLang="en-US" sz="2400" dirty="0">
                <a:latin typeface="Arial" panose="020B0604020202020204" pitchFamily="34" charset="0"/>
                <a:cs typeface="Arial" panose="020B0604020202020204" pitchFamily="34" charset="0"/>
              </a:rPr>
              <a:t>（</a:t>
            </a:r>
            <a:r>
              <a:rPr lang="ja-JP" altLang="en-US" sz="2400" dirty="0" err="1">
                <a:latin typeface="Arial" panose="020B0604020202020204" pitchFamily="34" charset="0"/>
                <a:cs typeface="Arial" panose="020B0604020202020204" pitchFamily="34" charset="0"/>
              </a:rPr>
              <a:t>ー</a:t>
            </a:r>
            <a:r>
              <a:rPr lang="ja-JP" altLang="en-US" sz="2400" dirty="0">
                <a:latin typeface="Arial" panose="020B0604020202020204" pitchFamily="34" charset="0"/>
                <a:cs typeface="Arial" panose="020B0604020202020204" pitchFamily="34" charset="0"/>
              </a:rPr>
              <a:t>）</a:t>
            </a:r>
            <a:endParaRPr kumimoji="1" lang="ja-JP" altLang="en-US" sz="2400" dirty="0">
              <a:latin typeface="Arial" panose="020B0604020202020204" pitchFamily="34" charset="0"/>
              <a:cs typeface="Arial" panose="020B0604020202020204" pitchFamily="34" charset="0"/>
            </a:endParaRPr>
          </a:p>
        </p:txBody>
      </p:sp>
      <p:sp>
        <p:nvSpPr>
          <p:cNvPr id="16" name="テキスト ボックス 23">
            <a:extLst>
              <a:ext uri="{FF2B5EF4-FFF2-40B4-BE49-F238E27FC236}">
                <a16:creationId xmlns:a16="http://schemas.microsoft.com/office/drawing/2014/main" id="{13A0DC11-51CA-5746-D1D3-32F9ACFE4522}"/>
              </a:ext>
            </a:extLst>
          </p:cNvPr>
          <p:cNvSpPr txBox="1"/>
          <p:nvPr/>
        </p:nvSpPr>
        <p:spPr>
          <a:xfrm>
            <a:off x="3640667" y="3740399"/>
            <a:ext cx="2376264" cy="461665"/>
          </a:xfrm>
          <a:prstGeom prst="rect">
            <a:avLst/>
          </a:prstGeom>
          <a:noFill/>
        </p:spPr>
        <p:txBody>
          <a:bodyPr wrap="square" rtlCol="0">
            <a:spAutoFit/>
          </a:bodyPr>
          <a:lstStyle/>
          <a:p>
            <a:r>
              <a:rPr lang="ja-JP" altLang="en-US" sz="2400" dirty="0">
                <a:latin typeface="Arial" panose="020B0604020202020204" pitchFamily="34" charset="0"/>
                <a:cs typeface="Arial" panose="020B0604020202020204" pitchFamily="34" charset="0"/>
              </a:rPr>
              <a:t>（</a:t>
            </a:r>
            <a:r>
              <a:rPr lang="en-US" altLang="ja-JP" sz="2400" dirty="0">
                <a:latin typeface="Arial" panose="020B0604020202020204" pitchFamily="34" charset="0"/>
                <a:cs typeface="Arial" panose="020B0604020202020204" pitchFamily="34" charset="0"/>
              </a:rPr>
              <a:t>+</a:t>
            </a:r>
            <a:r>
              <a:rPr lang="ja-JP" altLang="en-US" sz="2400" dirty="0">
                <a:latin typeface="Arial" panose="020B0604020202020204" pitchFamily="34" charset="0"/>
                <a:cs typeface="Arial" panose="020B0604020202020204" pitchFamily="34" charset="0"/>
              </a:rPr>
              <a:t>）</a:t>
            </a:r>
            <a:endParaRPr kumimoji="1" lang="ja-JP" altLang="en-US" sz="2400" dirty="0">
              <a:latin typeface="Arial" panose="020B0604020202020204" pitchFamily="34" charset="0"/>
              <a:cs typeface="Arial" panose="020B0604020202020204" pitchFamily="34" charset="0"/>
            </a:endParaRPr>
          </a:p>
        </p:txBody>
      </p:sp>
      <p:cxnSp>
        <p:nvCxnSpPr>
          <p:cNvPr id="17" name="直線矢印コネクタ 27">
            <a:extLst>
              <a:ext uri="{FF2B5EF4-FFF2-40B4-BE49-F238E27FC236}">
                <a16:creationId xmlns:a16="http://schemas.microsoft.com/office/drawing/2014/main" id="{3A8BB71A-1845-84BF-5DA9-9175D2F16A08}"/>
              </a:ext>
            </a:extLst>
          </p:cNvPr>
          <p:cNvCxnSpPr/>
          <p:nvPr/>
        </p:nvCxnSpPr>
        <p:spPr>
          <a:xfrm>
            <a:off x="5888360" y="3819873"/>
            <a:ext cx="0" cy="34087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 name="正方形/長方形 29">
            <a:extLst>
              <a:ext uri="{FF2B5EF4-FFF2-40B4-BE49-F238E27FC236}">
                <a16:creationId xmlns:a16="http://schemas.microsoft.com/office/drawing/2014/main" id="{D6C81D4A-7240-8082-D4E5-EA06D2F35235}"/>
              </a:ext>
            </a:extLst>
          </p:cNvPr>
          <p:cNvSpPr/>
          <p:nvPr/>
        </p:nvSpPr>
        <p:spPr>
          <a:xfrm>
            <a:off x="3178557" y="1223524"/>
            <a:ext cx="2218877" cy="461665"/>
          </a:xfrm>
          <a:prstGeom prst="rect">
            <a:avLst/>
          </a:prstGeom>
        </p:spPr>
        <p:txBody>
          <a:bodyPr wrap="none">
            <a:spAutoFit/>
          </a:bodyPr>
          <a:lstStyle/>
          <a:p>
            <a:pPr fontAlgn="base">
              <a:spcBef>
                <a:spcPct val="0"/>
              </a:spcBef>
              <a:spcAft>
                <a:spcPct val="0"/>
              </a:spcAft>
            </a:pPr>
            <a:r>
              <a:rPr lang="en-US" altLang="ja-JP" sz="2400" b="1" dirty="0">
                <a:solidFill>
                  <a:srgbClr val="0000CC"/>
                </a:solidFill>
                <a:latin typeface="Arial" panose="020B0604020202020204" pitchFamily="34" charset="0"/>
                <a:cs typeface="Arial" panose="020B0604020202020204" pitchFamily="34" charset="0"/>
              </a:rPr>
              <a:t>Closed circuit</a:t>
            </a:r>
            <a:endParaRPr lang="ja-JP" altLang="en-US" sz="2400" b="1" dirty="0">
              <a:solidFill>
                <a:srgbClr val="0000CC"/>
              </a:solidFill>
              <a:latin typeface="Arial" panose="020B0604020202020204" pitchFamily="34" charset="0"/>
              <a:cs typeface="Arial" panose="020B0604020202020204" pitchFamily="34" charset="0"/>
            </a:endParaRPr>
          </a:p>
        </p:txBody>
      </p:sp>
      <p:sp>
        <p:nvSpPr>
          <p:cNvPr id="19" name="正方形/長方形 30">
            <a:extLst>
              <a:ext uri="{FF2B5EF4-FFF2-40B4-BE49-F238E27FC236}">
                <a16:creationId xmlns:a16="http://schemas.microsoft.com/office/drawing/2014/main" id="{D8DA9D9B-6511-021C-2A33-1669EF392CF7}"/>
              </a:ext>
            </a:extLst>
          </p:cNvPr>
          <p:cNvSpPr/>
          <p:nvPr/>
        </p:nvSpPr>
        <p:spPr bwMode="auto">
          <a:xfrm>
            <a:off x="6624482" y="2986297"/>
            <a:ext cx="1568134" cy="830997"/>
          </a:xfrm>
          <a:prstGeom prst="rect">
            <a:avLst/>
          </a:prstGeom>
          <a:noFill/>
          <a:ln w="38100" cap="flat" cmpd="sng" algn="ctr">
            <a:solidFill>
              <a:srgbClr val="3333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fontAlgn="base">
              <a:spcBef>
                <a:spcPct val="50000"/>
              </a:spcBef>
              <a:spcAft>
                <a:spcPct val="0"/>
              </a:spcAft>
            </a:pPr>
            <a:r>
              <a:rPr lang="en-US" altLang="ja-JP" sz="2400" b="1" dirty="0">
                <a:solidFill>
                  <a:prstClr val="black"/>
                </a:solidFill>
                <a:latin typeface="Arial" panose="020B0604020202020204" pitchFamily="34" charset="0"/>
                <a:cs typeface="Arial" panose="020B0604020202020204" pitchFamily="34" charset="0"/>
              </a:rPr>
              <a:t>Primary crusher</a:t>
            </a:r>
            <a:endParaRPr lang="ja-JP" altLang="en-US" sz="2400" b="1" dirty="0">
              <a:solidFill>
                <a:prstClr val="black"/>
              </a:solidFill>
              <a:latin typeface="Arial" panose="020B0604020202020204" pitchFamily="34" charset="0"/>
              <a:cs typeface="Arial" panose="020B0604020202020204" pitchFamily="34" charset="0"/>
            </a:endParaRPr>
          </a:p>
        </p:txBody>
      </p:sp>
      <p:sp>
        <p:nvSpPr>
          <p:cNvPr id="20" name="テキスト ボックス 32">
            <a:extLst>
              <a:ext uri="{FF2B5EF4-FFF2-40B4-BE49-F238E27FC236}">
                <a16:creationId xmlns:a16="http://schemas.microsoft.com/office/drawing/2014/main" id="{64202D60-BFF8-83C1-BA9E-C44E1DBEC47A}"/>
              </a:ext>
            </a:extLst>
          </p:cNvPr>
          <p:cNvSpPr txBox="1"/>
          <p:nvPr/>
        </p:nvSpPr>
        <p:spPr>
          <a:xfrm>
            <a:off x="6624482" y="5280681"/>
            <a:ext cx="4232430" cy="830997"/>
          </a:xfrm>
          <a:prstGeom prst="rect">
            <a:avLst/>
          </a:prstGeom>
          <a:noFill/>
          <a:ln w="38100">
            <a:solidFill>
              <a:srgbClr val="FF0000"/>
            </a:solidFill>
          </a:ln>
        </p:spPr>
        <p:txBody>
          <a:bodyPr wrap="square" rtlCol="0">
            <a:spAutoFit/>
          </a:bodyPr>
          <a:lstStyle/>
          <a:p>
            <a:pPr algn="ctr" fontAlgn="base">
              <a:spcBef>
                <a:spcPct val="0"/>
              </a:spcBef>
              <a:spcAft>
                <a:spcPct val="0"/>
              </a:spcAft>
            </a:pPr>
            <a:r>
              <a:rPr lang="en-US" altLang="ja-JP" sz="2400" b="1" dirty="0">
                <a:solidFill>
                  <a:srgbClr val="FF0000"/>
                </a:solidFill>
                <a:latin typeface="Arial" panose="020B0604020202020204" pitchFamily="34" charset="0"/>
                <a:cs typeface="Arial" panose="020B0604020202020204" pitchFamily="34" charset="0"/>
              </a:rPr>
              <a:t>Separation process or </a:t>
            </a:r>
          </a:p>
          <a:p>
            <a:pPr algn="ctr" fontAlgn="base">
              <a:spcBef>
                <a:spcPct val="0"/>
              </a:spcBef>
              <a:spcAft>
                <a:spcPct val="0"/>
              </a:spcAft>
            </a:pPr>
            <a:r>
              <a:rPr lang="en-US" altLang="ja-JP" sz="2400" b="1" dirty="0">
                <a:solidFill>
                  <a:srgbClr val="FF0000"/>
                </a:solidFill>
                <a:latin typeface="Arial" panose="020B0604020202020204" pitchFamily="34" charset="0"/>
                <a:cs typeface="Arial" panose="020B0604020202020204" pitchFamily="34" charset="0"/>
              </a:rPr>
              <a:t>fine grinding</a:t>
            </a:r>
            <a:endParaRPr lang="ja-JP" altLang="en-US" sz="2400" b="1" dirty="0">
              <a:solidFill>
                <a:srgbClr val="FF0000"/>
              </a:solidFill>
              <a:latin typeface="Arial" panose="020B0604020202020204" pitchFamily="34" charset="0"/>
              <a:cs typeface="Arial" panose="020B0604020202020204" pitchFamily="34" charset="0"/>
            </a:endParaRPr>
          </a:p>
        </p:txBody>
      </p:sp>
      <p:sp>
        <p:nvSpPr>
          <p:cNvPr id="21" name="テキスト ボックス 33">
            <a:extLst>
              <a:ext uri="{FF2B5EF4-FFF2-40B4-BE49-F238E27FC236}">
                <a16:creationId xmlns:a16="http://schemas.microsoft.com/office/drawing/2014/main" id="{C61B1CBC-B229-00E0-2571-F14395E69133}"/>
              </a:ext>
            </a:extLst>
          </p:cNvPr>
          <p:cNvSpPr txBox="1"/>
          <p:nvPr/>
        </p:nvSpPr>
        <p:spPr>
          <a:xfrm>
            <a:off x="6608440" y="2020983"/>
            <a:ext cx="1584176" cy="461665"/>
          </a:xfrm>
          <a:prstGeom prst="rect">
            <a:avLst/>
          </a:prstGeom>
          <a:noFill/>
          <a:ln w="38100">
            <a:solidFill>
              <a:srgbClr val="FF0000"/>
            </a:solidFill>
          </a:ln>
        </p:spPr>
        <p:txBody>
          <a:bodyPr wrap="square" rtlCol="0">
            <a:spAutoFit/>
          </a:bodyPr>
          <a:lstStyle/>
          <a:p>
            <a:pPr algn="ctr"/>
            <a:r>
              <a:rPr lang="en-US" altLang="ja-JP" sz="2400" dirty="0">
                <a:solidFill>
                  <a:srgbClr val="FF0000"/>
                </a:solidFill>
                <a:latin typeface="Arial" panose="020B0604020202020204" pitchFamily="34" charset="0"/>
                <a:cs typeface="Arial" panose="020B0604020202020204" pitchFamily="34" charset="0"/>
              </a:rPr>
              <a:t>Feed</a:t>
            </a:r>
            <a:endParaRPr lang="ja-JP" altLang="en-US" sz="2400" dirty="0">
              <a:solidFill>
                <a:srgbClr val="FF0000"/>
              </a:solidFill>
              <a:latin typeface="Arial" panose="020B0604020202020204" pitchFamily="34" charset="0"/>
              <a:cs typeface="Arial" panose="020B0604020202020204" pitchFamily="34" charset="0"/>
            </a:endParaRPr>
          </a:p>
        </p:txBody>
      </p:sp>
      <p:sp>
        <p:nvSpPr>
          <p:cNvPr id="22" name="テキスト ボックス 34">
            <a:extLst>
              <a:ext uri="{FF2B5EF4-FFF2-40B4-BE49-F238E27FC236}">
                <a16:creationId xmlns:a16="http://schemas.microsoft.com/office/drawing/2014/main" id="{2FBD398A-8736-551C-E32E-622FDE57DF04}"/>
              </a:ext>
            </a:extLst>
          </p:cNvPr>
          <p:cNvSpPr txBox="1"/>
          <p:nvPr/>
        </p:nvSpPr>
        <p:spPr>
          <a:xfrm>
            <a:off x="6624482" y="4238889"/>
            <a:ext cx="3584358" cy="461665"/>
          </a:xfrm>
          <a:prstGeom prst="rect">
            <a:avLst/>
          </a:prstGeom>
          <a:noFill/>
          <a:ln w="38100">
            <a:solidFill>
              <a:srgbClr val="3333FF"/>
            </a:solidFill>
          </a:ln>
        </p:spPr>
        <p:txBody>
          <a:bodyPr wrap="square" rtlCol="0">
            <a:spAutoFit/>
          </a:bodyPr>
          <a:lstStyle/>
          <a:p>
            <a:pPr algn="ctr"/>
            <a:r>
              <a:rPr lang="en-US" altLang="ja-JP" sz="2400" dirty="0">
                <a:solidFill>
                  <a:prstClr val="black"/>
                </a:solidFill>
                <a:latin typeface="Arial" panose="020B0604020202020204" pitchFamily="34" charset="0"/>
                <a:cs typeface="Arial" panose="020B0604020202020204" pitchFamily="34" charset="0"/>
              </a:rPr>
              <a:t>Screen</a:t>
            </a:r>
            <a:endParaRPr lang="ja-JP" altLang="en-US" sz="2400" dirty="0">
              <a:solidFill>
                <a:prstClr val="black"/>
              </a:solidFill>
              <a:latin typeface="Arial" panose="020B0604020202020204" pitchFamily="34" charset="0"/>
              <a:cs typeface="Arial" panose="020B0604020202020204" pitchFamily="34" charset="0"/>
            </a:endParaRPr>
          </a:p>
        </p:txBody>
      </p:sp>
      <p:cxnSp>
        <p:nvCxnSpPr>
          <p:cNvPr id="23" name="直線矢印コネクタ 35">
            <a:extLst>
              <a:ext uri="{FF2B5EF4-FFF2-40B4-BE49-F238E27FC236}">
                <a16:creationId xmlns:a16="http://schemas.microsoft.com/office/drawing/2014/main" id="{3303751C-A080-CF58-4A47-D78560625147}"/>
              </a:ext>
            </a:extLst>
          </p:cNvPr>
          <p:cNvCxnSpPr/>
          <p:nvPr/>
        </p:nvCxnSpPr>
        <p:spPr>
          <a:xfrm>
            <a:off x="8392882" y="4847454"/>
            <a:ext cx="0" cy="34087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直線矢印コネクタ 36">
            <a:extLst>
              <a:ext uri="{FF2B5EF4-FFF2-40B4-BE49-F238E27FC236}">
                <a16:creationId xmlns:a16="http://schemas.microsoft.com/office/drawing/2014/main" id="{4A029EF6-650E-7194-5DE8-96207913CBDB}"/>
              </a:ext>
            </a:extLst>
          </p:cNvPr>
          <p:cNvCxnSpPr/>
          <p:nvPr/>
        </p:nvCxnSpPr>
        <p:spPr>
          <a:xfrm>
            <a:off x="7400528" y="2621033"/>
            <a:ext cx="0" cy="34087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直線矢印コネクタ 37">
            <a:extLst>
              <a:ext uri="{FF2B5EF4-FFF2-40B4-BE49-F238E27FC236}">
                <a16:creationId xmlns:a16="http://schemas.microsoft.com/office/drawing/2014/main" id="{05BBEE62-6C18-5478-1CD8-ABA958916D03}"/>
              </a:ext>
            </a:extLst>
          </p:cNvPr>
          <p:cNvCxnSpPr/>
          <p:nvPr/>
        </p:nvCxnSpPr>
        <p:spPr>
          <a:xfrm>
            <a:off x="7400528" y="3898013"/>
            <a:ext cx="0" cy="34087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6" name="テキスト ボックス 38">
            <a:extLst>
              <a:ext uri="{FF2B5EF4-FFF2-40B4-BE49-F238E27FC236}">
                <a16:creationId xmlns:a16="http://schemas.microsoft.com/office/drawing/2014/main" id="{51919917-1394-32C4-E8B3-65179461C736}"/>
              </a:ext>
            </a:extLst>
          </p:cNvPr>
          <p:cNvSpPr txBox="1"/>
          <p:nvPr/>
        </p:nvSpPr>
        <p:spPr>
          <a:xfrm>
            <a:off x="8391439" y="4733542"/>
            <a:ext cx="1223684" cy="461665"/>
          </a:xfrm>
          <a:prstGeom prst="rect">
            <a:avLst/>
          </a:prstGeom>
          <a:noFill/>
        </p:spPr>
        <p:txBody>
          <a:bodyPr wrap="square" rtlCol="0">
            <a:spAutoFit/>
          </a:bodyPr>
          <a:lstStyle/>
          <a:p>
            <a:r>
              <a:rPr lang="ja-JP" altLang="en-US" sz="2400" dirty="0">
                <a:latin typeface="Arial" panose="020B0604020202020204" pitchFamily="34" charset="0"/>
                <a:cs typeface="Arial" panose="020B0604020202020204" pitchFamily="34" charset="0"/>
              </a:rPr>
              <a:t>（</a:t>
            </a:r>
            <a:r>
              <a:rPr lang="ja-JP" altLang="en-US" sz="2400" dirty="0" err="1">
                <a:latin typeface="Arial" panose="020B0604020202020204" pitchFamily="34" charset="0"/>
                <a:cs typeface="Arial" panose="020B0604020202020204" pitchFamily="34" charset="0"/>
              </a:rPr>
              <a:t>ー</a:t>
            </a:r>
            <a:r>
              <a:rPr lang="ja-JP" altLang="en-US" sz="2400" dirty="0">
                <a:latin typeface="Arial" panose="020B0604020202020204" pitchFamily="34" charset="0"/>
                <a:cs typeface="Arial" panose="020B0604020202020204" pitchFamily="34" charset="0"/>
              </a:rPr>
              <a:t>）　</a:t>
            </a:r>
            <a:endParaRPr kumimoji="1" lang="ja-JP" altLang="en-US" sz="2400" dirty="0">
              <a:latin typeface="Arial" panose="020B0604020202020204" pitchFamily="34" charset="0"/>
              <a:cs typeface="Arial" panose="020B0604020202020204" pitchFamily="34" charset="0"/>
            </a:endParaRPr>
          </a:p>
        </p:txBody>
      </p:sp>
      <p:sp>
        <p:nvSpPr>
          <p:cNvPr id="27" name="テキスト ボックス 39">
            <a:extLst>
              <a:ext uri="{FF2B5EF4-FFF2-40B4-BE49-F238E27FC236}">
                <a16:creationId xmlns:a16="http://schemas.microsoft.com/office/drawing/2014/main" id="{BA076629-7D8C-075E-C936-733606AA6ACC}"/>
              </a:ext>
            </a:extLst>
          </p:cNvPr>
          <p:cNvSpPr txBox="1"/>
          <p:nvPr/>
        </p:nvSpPr>
        <p:spPr>
          <a:xfrm>
            <a:off x="8217207" y="3792580"/>
            <a:ext cx="1046980" cy="461665"/>
          </a:xfrm>
          <a:prstGeom prst="rect">
            <a:avLst/>
          </a:prstGeom>
          <a:noFill/>
        </p:spPr>
        <p:txBody>
          <a:bodyPr wrap="square" rtlCol="0">
            <a:spAutoFit/>
          </a:bodyPr>
          <a:lstStyle/>
          <a:p>
            <a:r>
              <a:rPr lang="ja-JP" altLang="en-US" sz="2400" dirty="0">
                <a:latin typeface="Arial" panose="020B0604020202020204" pitchFamily="34" charset="0"/>
                <a:cs typeface="Arial" panose="020B0604020202020204" pitchFamily="34" charset="0"/>
              </a:rPr>
              <a:t>（</a:t>
            </a:r>
            <a:r>
              <a:rPr lang="en-US" altLang="ja-JP" sz="2400" dirty="0">
                <a:latin typeface="Arial" panose="020B0604020202020204" pitchFamily="34" charset="0"/>
                <a:cs typeface="Arial" panose="020B0604020202020204" pitchFamily="34" charset="0"/>
              </a:rPr>
              <a:t>+</a:t>
            </a:r>
            <a:r>
              <a:rPr lang="ja-JP" altLang="en-US" sz="2400" dirty="0">
                <a:latin typeface="Arial" panose="020B0604020202020204" pitchFamily="34" charset="0"/>
                <a:cs typeface="Arial" panose="020B0604020202020204" pitchFamily="34" charset="0"/>
              </a:rPr>
              <a:t>）</a:t>
            </a:r>
            <a:endParaRPr kumimoji="1" lang="ja-JP" altLang="en-US" sz="2400" dirty="0">
              <a:latin typeface="Arial" panose="020B0604020202020204" pitchFamily="34" charset="0"/>
              <a:cs typeface="Arial" panose="020B0604020202020204" pitchFamily="34" charset="0"/>
            </a:endParaRPr>
          </a:p>
        </p:txBody>
      </p:sp>
      <p:cxnSp>
        <p:nvCxnSpPr>
          <p:cNvPr id="28" name="直線矢印コネクタ 41">
            <a:extLst>
              <a:ext uri="{FF2B5EF4-FFF2-40B4-BE49-F238E27FC236}">
                <a16:creationId xmlns:a16="http://schemas.microsoft.com/office/drawing/2014/main" id="{AE95594C-9670-DAEB-8C88-96120D65F6DD}"/>
              </a:ext>
            </a:extLst>
          </p:cNvPr>
          <p:cNvCxnSpPr/>
          <p:nvPr/>
        </p:nvCxnSpPr>
        <p:spPr>
          <a:xfrm flipH="1">
            <a:off x="10424864" y="3826586"/>
            <a:ext cx="3138" cy="145409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9" name="正方形/長方形 43">
            <a:extLst>
              <a:ext uri="{FF2B5EF4-FFF2-40B4-BE49-F238E27FC236}">
                <a16:creationId xmlns:a16="http://schemas.microsoft.com/office/drawing/2014/main" id="{0E2FABFA-6B73-1F34-4294-1C36149D6EE6}"/>
              </a:ext>
            </a:extLst>
          </p:cNvPr>
          <p:cNvSpPr/>
          <p:nvPr/>
        </p:nvSpPr>
        <p:spPr>
          <a:xfrm>
            <a:off x="8014067" y="1239774"/>
            <a:ext cx="1978427" cy="461665"/>
          </a:xfrm>
          <a:prstGeom prst="rect">
            <a:avLst/>
          </a:prstGeom>
        </p:spPr>
        <p:txBody>
          <a:bodyPr wrap="none">
            <a:spAutoFit/>
          </a:bodyPr>
          <a:lstStyle/>
          <a:p>
            <a:r>
              <a:rPr lang="en-US" altLang="ja-JP" sz="2400" b="1" dirty="0">
                <a:solidFill>
                  <a:srgbClr val="FF0000"/>
                </a:solidFill>
                <a:latin typeface="Arial" panose="020B0604020202020204" pitchFamily="34" charset="0"/>
                <a:cs typeface="Arial" panose="020B0604020202020204" pitchFamily="34" charset="0"/>
              </a:rPr>
              <a:t>Open circuit</a:t>
            </a:r>
            <a:endParaRPr lang="ja-JP" altLang="en-US" sz="2400" b="1" dirty="0">
              <a:latin typeface="Arial" panose="020B0604020202020204" pitchFamily="34" charset="0"/>
              <a:cs typeface="Arial" panose="020B0604020202020204" pitchFamily="34" charset="0"/>
            </a:endParaRPr>
          </a:p>
        </p:txBody>
      </p:sp>
      <p:sp>
        <p:nvSpPr>
          <p:cNvPr id="30" name="フリーフォーム: 図形 44">
            <a:extLst>
              <a:ext uri="{FF2B5EF4-FFF2-40B4-BE49-F238E27FC236}">
                <a16:creationId xmlns:a16="http://schemas.microsoft.com/office/drawing/2014/main" id="{3235EF39-9534-9AE4-8C98-8DF7BBE112A1}"/>
              </a:ext>
            </a:extLst>
          </p:cNvPr>
          <p:cNvSpPr/>
          <p:nvPr/>
        </p:nvSpPr>
        <p:spPr>
          <a:xfrm>
            <a:off x="3721585" y="3326974"/>
            <a:ext cx="404849" cy="886480"/>
          </a:xfrm>
          <a:custGeom>
            <a:avLst/>
            <a:gdLst>
              <a:gd name="connsiteX0" fmla="*/ 0 w 404849"/>
              <a:gd name="connsiteY0" fmla="*/ 886480 h 886480"/>
              <a:gd name="connsiteX1" fmla="*/ 0 w 404849"/>
              <a:gd name="connsiteY1" fmla="*/ 0 h 886480"/>
              <a:gd name="connsiteX2" fmla="*/ 404849 w 404849"/>
              <a:gd name="connsiteY2" fmla="*/ 0 h 886480"/>
            </a:gdLst>
            <a:ahLst/>
            <a:cxnLst>
              <a:cxn ang="0">
                <a:pos x="connsiteX0" y="connsiteY0"/>
              </a:cxn>
              <a:cxn ang="0">
                <a:pos x="connsiteX1" y="connsiteY1"/>
              </a:cxn>
              <a:cxn ang="0">
                <a:pos x="connsiteX2" y="connsiteY2"/>
              </a:cxn>
            </a:cxnLst>
            <a:rect l="l" t="t" r="r" b="b"/>
            <a:pathLst>
              <a:path w="404849" h="886480">
                <a:moveTo>
                  <a:pt x="0" y="886480"/>
                </a:moveTo>
                <a:lnTo>
                  <a:pt x="0" y="0"/>
                </a:lnTo>
                <a:lnTo>
                  <a:pt x="404849" y="0"/>
                </a:lnTo>
              </a:path>
            </a:pathLst>
          </a:custGeom>
          <a:noFill/>
          <a:ln w="38100">
            <a:solidFill>
              <a:schemeClr val="tx1"/>
            </a:solidFill>
            <a:headEnd type="none"/>
            <a:tailEnd type="arrow"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latin typeface="Arial" panose="020B0604020202020204" pitchFamily="34" charset="0"/>
              <a:cs typeface="Arial" panose="020B0604020202020204" pitchFamily="34" charset="0"/>
            </a:endParaRPr>
          </a:p>
        </p:txBody>
      </p:sp>
      <p:sp>
        <p:nvSpPr>
          <p:cNvPr id="31" name="正方形/長方形 46">
            <a:extLst>
              <a:ext uri="{FF2B5EF4-FFF2-40B4-BE49-F238E27FC236}">
                <a16:creationId xmlns:a16="http://schemas.microsoft.com/office/drawing/2014/main" id="{A6017C5C-8E32-CED8-A637-BDED0612F3E9}"/>
              </a:ext>
            </a:extLst>
          </p:cNvPr>
          <p:cNvSpPr/>
          <p:nvPr/>
        </p:nvSpPr>
        <p:spPr bwMode="auto">
          <a:xfrm>
            <a:off x="8800167" y="2953838"/>
            <a:ext cx="1872208" cy="830997"/>
          </a:xfrm>
          <a:prstGeom prst="rect">
            <a:avLst/>
          </a:prstGeom>
          <a:noFill/>
          <a:ln w="38100" cap="flat" cmpd="sng" algn="ctr">
            <a:solidFill>
              <a:srgbClr val="3333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fontAlgn="base">
              <a:spcBef>
                <a:spcPct val="50000"/>
              </a:spcBef>
              <a:spcAft>
                <a:spcPct val="0"/>
              </a:spcAft>
            </a:pPr>
            <a:r>
              <a:rPr lang="en-US" altLang="ja-JP" sz="2400" b="1" dirty="0">
                <a:solidFill>
                  <a:prstClr val="black"/>
                </a:solidFill>
                <a:latin typeface="Arial" panose="020B0604020202020204" pitchFamily="34" charset="0"/>
                <a:cs typeface="Arial" panose="020B0604020202020204" pitchFamily="34" charset="0"/>
              </a:rPr>
              <a:t>Secondary crusher</a:t>
            </a:r>
            <a:endParaRPr lang="ja-JP" altLang="en-US" sz="2400" b="1" dirty="0">
              <a:solidFill>
                <a:prstClr val="black"/>
              </a:solidFill>
              <a:latin typeface="Arial" panose="020B0604020202020204" pitchFamily="34" charset="0"/>
              <a:cs typeface="Arial" panose="020B0604020202020204" pitchFamily="34" charset="0"/>
            </a:endParaRPr>
          </a:p>
        </p:txBody>
      </p:sp>
      <p:sp>
        <p:nvSpPr>
          <p:cNvPr id="32" name="フリーフォーム: 図形 49">
            <a:extLst>
              <a:ext uri="{FF2B5EF4-FFF2-40B4-BE49-F238E27FC236}">
                <a16:creationId xmlns:a16="http://schemas.microsoft.com/office/drawing/2014/main" id="{4A3303ED-1171-5E9D-5351-C668B4CAB3E1}"/>
              </a:ext>
            </a:extLst>
          </p:cNvPr>
          <p:cNvSpPr/>
          <p:nvPr/>
        </p:nvSpPr>
        <p:spPr>
          <a:xfrm>
            <a:off x="8375910" y="3367765"/>
            <a:ext cx="404849" cy="886480"/>
          </a:xfrm>
          <a:custGeom>
            <a:avLst/>
            <a:gdLst>
              <a:gd name="connsiteX0" fmla="*/ 0 w 404849"/>
              <a:gd name="connsiteY0" fmla="*/ 886480 h 886480"/>
              <a:gd name="connsiteX1" fmla="*/ 0 w 404849"/>
              <a:gd name="connsiteY1" fmla="*/ 0 h 886480"/>
              <a:gd name="connsiteX2" fmla="*/ 404849 w 404849"/>
              <a:gd name="connsiteY2" fmla="*/ 0 h 886480"/>
            </a:gdLst>
            <a:ahLst/>
            <a:cxnLst>
              <a:cxn ang="0">
                <a:pos x="connsiteX0" y="connsiteY0"/>
              </a:cxn>
              <a:cxn ang="0">
                <a:pos x="connsiteX1" y="connsiteY1"/>
              </a:cxn>
              <a:cxn ang="0">
                <a:pos x="connsiteX2" y="connsiteY2"/>
              </a:cxn>
            </a:cxnLst>
            <a:rect l="l" t="t" r="r" b="b"/>
            <a:pathLst>
              <a:path w="404849" h="886480">
                <a:moveTo>
                  <a:pt x="0" y="886480"/>
                </a:moveTo>
                <a:lnTo>
                  <a:pt x="0" y="0"/>
                </a:lnTo>
                <a:lnTo>
                  <a:pt x="404849" y="0"/>
                </a:lnTo>
              </a:path>
            </a:pathLst>
          </a:custGeom>
          <a:noFill/>
          <a:ln w="38100">
            <a:solidFill>
              <a:schemeClr val="tx1"/>
            </a:solidFill>
            <a:headEnd type="none"/>
            <a:tailEnd type="arrow"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025984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1B95A-B146-BB4B-A031-70E3C574852D}"/>
              </a:ext>
            </a:extLst>
          </p:cNvPr>
          <p:cNvSpPr txBox="1"/>
          <p:nvPr/>
        </p:nvSpPr>
        <p:spPr>
          <a:xfrm>
            <a:off x="41940" y="633636"/>
            <a:ext cx="12065000" cy="6117829"/>
          </a:xfrm>
          <a:prstGeom prst="rect">
            <a:avLst/>
          </a:prstGeom>
          <a:noFill/>
        </p:spPr>
        <p:txBody>
          <a:bodyPr wrap="square" rtlCol="0">
            <a:spAutoFit/>
          </a:bodyPr>
          <a:lstStyle/>
          <a:p>
            <a:pPr marL="342900" indent="-342900" algn="just">
              <a:lnSpc>
                <a:spcPct val="150000"/>
              </a:lnSpc>
              <a:buFont typeface="Wingdings" pitchFamily="2" charset="2"/>
              <a:buChar char="§"/>
            </a:pPr>
            <a:r>
              <a:rPr lang="en-GB" sz="2400" dirty="0">
                <a:latin typeface="Arial" panose="020B0604020202020204" pitchFamily="34" charset="0"/>
                <a:cs typeface="Arial" panose="020B0604020202020204" pitchFamily="34" charset="0"/>
              </a:rPr>
              <a:t> </a:t>
            </a:r>
            <a:r>
              <a:rPr lang="en-GB" sz="2400" b="1" dirty="0">
                <a:solidFill>
                  <a:srgbClr val="FF0000"/>
                </a:solidFill>
                <a:latin typeface="Arial" panose="020B0604020202020204" pitchFamily="34" charset="0"/>
                <a:cs typeface="Arial" panose="020B0604020202020204" pitchFamily="34" charset="0"/>
              </a:rPr>
              <a:t>In open-circuit operation</a:t>
            </a:r>
            <a:r>
              <a:rPr lang="en-GB" sz="2400" dirty="0">
                <a:latin typeface="Arial" panose="020B0604020202020204" pitchFamily="34" charset="0"/>
                <a:cs typeface="Arial" panose="020B0604020202020204" pitchFamily="34" charset="0"/>
              </a:rPr>
              <a:t>, the material passes straight through the breaker/crusher and the entire product passes on to the next stage.</a:t>
            </a:r>
          </a:p>
          <a:p>
            <a:pPr marL="342900" indent="-342900" algn="just">
              <a:lnSpc>
                <a:spcPct val="150000"/>
              </a:lnSpc>
              <a:buFont typeface="Wingdings" pitchFamily="2" charset="2"/>
              <a:buChar char="§"/>
            </a:pPr>
            <a:r>
              <a:rPr lang="en-GB" sz="2400" dirty="0">
                <a:solidFill>
                  <a:srgbClr val="FF0000"/>
                </a:solidFill>
                <a:latin typeface="Arial" panose="020B0604020202020204" pitchFamily="34" charset="0"/>
                <a:cs typeface="Arial" panose="020B0604020202020204" pitchFamily="34" charset="0"/>
              </a:rPr>
              <a:t> </a:t>
            </a:r>
            <a:r>
              <a:rPr lang="en-GB" sz="2400" b="1" dirty="0">
                <a:solidFill>
                  <a:srgbClr val="FF0000"/>
                </a:solidFill>
                <a:latin typeface="Arial" panose="020B0604020202020204" pitchFamily="34" charset="0"/>
                <a:cs typeface="Arial" panose="020B0604020202020204" pitchFamily="34" charset="0"/>
              </a:rPr>
              <a:t>In closed-circuit operation</a:t>
            </a:r>
            <a:r>
              <a:rPr lang="en-GB" sz="2400" dirty="0">
                <a:latin typeface="Arial" panose="020B0604020202020204" pitchFamily="34" charset="0"/>
                <a:cs typeface="Arial" panose="020B0604020202020204" pitchFamily="34" charset="0"/>
              </a:rPr>
              <a:t>, material from the breaker/crusher is recirculated back to the screen . As long as the feed does not alter drastically (i.e., size, hardness etc., do not change), the </a:t>
            </a:r>
            <a:r>
              <a:rPr lang="en-GB" sz="2400" u="sng" dirty="0">
                <a:latin typeface="Arial" panose="020B0604020202020204" pitchFamily="34" charset="0"/>
                <a:cs typeface="Arial" panose="020B0604020202020204" pitchFamily="34" charset="0"/>
              </a:rPr>
              <a:t>circulating load</a:t>
            </a:r>
            <a:r>
              <a:rPr lang="en-GB" sz="2400" dirty="0">
                <a:latin typeface="Arial" panose="020B0604020202020204" pitchFamily="34" charset="0"/>
                <a:cs typeface="Arial" panose="020B0604020202020204" pitchFamily="34" charset="0"/>
              </a:rPr>
              <a:t> in closed circuit operation will be fairly constant.</a:t>
            </a:r>
          </a:p>
          <a:p>
            <a:pPr marL="342900" indent="-342900" algn="just">
              <a:lnSpc>
                <a:spcPct val="150000"/>
              </a:lnSpc>
              <a:buFont typeface="Wingdings" pitchFamily="2" charset="2"/>
              <a:buChar char="§"/>
            </a:pPr>
            <a:r>
              <a:rPr lang="en-GB" sz="2400" dirty="0">
                <a:latin typeface="Arial" panose="020B0604020202020204" pitchFamily="34" charset="0"/>
                <a:cs typeface="Arial" panose="020B0604020202020204" pitchFamily="34" charset="0"/>
              </a:rPr>
              <a:t>Circulating loads (CL) in closed circuit operation are normally expressed as a percentage of the new feed coming in. </a:t>
            </a:r>
          </a:p>
          <a:p>
            <a:pPr marL="342900" indent="-342900" algn="just">
              <a:lnSpc>
                <a:spcPct val="150000"/>
              </a:lnSpc>
              <a:buFont typeface="Wingdings" pitchFamily="2" charset="2"/>
              <a:buChar char="§"/>
            </a:pPr>
            <a:r>
              <a:rPr lang="en-GB" sz="2400" dirty="0">
                <a:latin typeface="Arial" panose="020B0604020202020204" pitchFamily="34" charset="0"/>
                <a:cs typeface="Arial" panose="020B0604020202020204" pitchFamily="34" charset="0"/>
              </a:rPr>
              <a:t>In most crushing operations, circulating loads are relatively small (much less than 100%). </a:t>
            </a:r>
          </a:p>
          <a:p>
            <a:pPr marL="342900" indent="-342900" algn="just">
              <a:lnSpc>
                <a:spcPct val="150000"/>
              </a:lnSpc>
              <a:buFont typeface="Wingdings" pitchFamily="2" charset="2"/>
              <a:buChar char="§"/>
            </a:pPr>
            <a:r>
              <a:rPr lang="en-GB" sz="2400" dirty="0">
                <a:latin typeface="Arial" panose="020B0604020202020204" pitchFamily="34" charset="0"/>
                <a:cs typeface="Arial" panose="020B0604020202020204" pitchFamily="34" charset="0"/>
              </a:rPr>
              <a:t>Determination of circulating loads is an important task for the metallurgical staff on the concentrator.  This will be tackled in depth later.</a:t>
            </a: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48</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
        <p:nvSpPr>
          <p:cNvPr id="2" name="TextBox 1">
            <a:extLst>
              <a:ext uri="{FF2B5EF4-FFF2-40B4-BE49-F238E27FC236}">
                <a16:creationId xmlns:a16="http://schemas.microsoft.com/office/drawing/2014/main" id="{35D74F33-2630-8227-4918-6B4E2B1934C4}"/>
              </a:ext>
            </a:extLst>
          </p:cNvPr>
          <p:cNvSpPr txBox="1"/>
          <p:nvPr/>
        </p:nvSpPr>
        <p:spPr>
          <a:xfrm>
            <a:off x="0" y="42640"/>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2.11. Crushing stages and circuit (cont.)</a:t>
            </a:r>
          </a:p>
        </p:txBody>
      </p:sp>
    </p:spTree>
    <p:extLst>
      <p:ext uri="{BB962C8B-B14F-4D97-AF65-F5344CB8AC3E}">
        <p14:creationId xmlns:p14="http://schemas.microsoft.com/office/powerpoint/2010/main" val="310161231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1B95A-B146-BB4B-A031-70E3C574852D}"/>
              </a:ext>
            </a:extLst>
          </p:cNvPr>
          <p:cNvSpPr txBox="1"/>
          <p:nvPr/>
        </p:nvSpPr>
        <p:spPr>
          <a:xfrm>
            <a:off x="41940" y="633636"/>
            <a:ext cx="12065000" cy="2805063"/>
          </a:xfrm>
          <a:prstGeom prst="rect">
            <a:avLst/>
          </a:prstGeom>
          <a:noFill/>
        </p:spPr>
        <p:txBody>
          <a:bodyPr wrap="square" rtlCol="0">
            <a:spAutoFit/>
          </a:bodyPr>
          <a:lstStyle/>
          <a:p>
            <a:pPr marL="342900" indent="-342900" algn="just">
              <a:lnSpc>
                <a:spcPct val="150000"/>
              </a:lnSpc>
              <a:buFont typeface="Wingdings" pitchFamily="2" charset="2"/>
              <a:buChar char="§"/>
            </a:pPr>
            <a:r>
              <a:rPr lang="en-GB" sz="2400" dirty="0">
                <a:latin typeface="Arial" panose="020B0604020202020204" pitchFamily="34" charset="0"/>
                <a:cs typeface="Arial" panose="020B0604020202020204" pitchFamily="34" charset="0"/>
              </a:rPr>
              <a:t>Very often the new feed to a crusher is screened to remove the material, which is already sufficiently fine to pass on to the next stage, and only the screen oversize passes through the crusher. </a:t>
            </a:r>
          </a:p>
          <a:p>
            <a:pPr marL="342900" indent="-342900" algn="just">
              <a:lnSpc>
                <a:spcPct val="150000"/>
              </a:lnSpc>
              <a:buFont typeface="Wingdings" pitchFamily="2" charset="2"/>
              <a:buChar char="§"/>
            </a:pPr>
            <a:r>
              <a:rPr lang="en-GB" sz="2400" dirty="0">
                <a:latin typeface="Arial" panose="020B0604020202020204" pitchFamily="34" charset="0"/>
                <a:cs typeface="Arial" panose="020B0604020202020204" pitchFamily="34" charset="0"/>
              </a:rPr>
              <a:t>In the case of several stages in closed circuit, the crusher product is usually screened on the same screen. </a:t>
            </a: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49</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pic>
        <p:nvPicPr>
          <p:cNvPr id="4100" name="Picture 4" descr="Comminution circuit design and simulation for the development of a novel  high pressure grinding roll circuit | Semantic Scholar">
            <a:extLst>
              <a:ext uri="{FF2B5EF4-FFF2-40B4-BE49-F238E27FC236}">
                <a16:creationId xmlns:a16="http://schemas.microsoft.com/office/drawing/2014/main" id="{09B287DC-B739-7CAA-83CB-049F1D0CB24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631" r="41300"/>
          <a:stretch/>
        </p:blipFill>
        <p:spPr bwMode="auto">
          <a:xfrm>
            <a:off x="977900" y="3429000"/>
            <a:ext cx="8566824" cy="324380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CB75C74-EB9C-B9CE-EF78-94059EB95457}"/>
              </a:ext>
            </a:extLst>
          </p:cNvPr>
          <p:cNvSpPr txBox="1"/>
          <p:nvPr/>
        </p:nvSpPr>
        <p:spPr>
          <a:xfrm>
            <a:off x="0" y="42640"/>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2.11. Crushing stages and circuit (cont.)</a:t>
            </a:r>
          </a:p>
        </p:txBody>
      </p:sp>
    </p:spTree>
    <p:extLst>
      <p:ext uri="{BB962C8B-B14F-4D97-AF65-F5344CB8AC3E}">
        <p14:creationId xmlns:p14="http://schemas.microsoft.com/office/powerpoint/2010/main" val="152224869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1B95A-B146-BB4B-A031-70E3C574852D}"/>
              </a:ext>
            </a:extLst>
          </p:cNvPr>
          <p:cNvSpPr txBox="1"/>
          <p:nvPr/>
        </p:nvSpPr>
        <p:spPr>
          <a:xfrm>
            <a:off x="101600" y="614922"/>
            <a:ext cx="12065000" cy="4611519"/>
          </a:xfrm>
          <a:prstGeom prst="rect">
            <a:avLst/>
          </a:prstGeom>
          <a:noFill/>
        </p:spPr>
        <p:txBody>
          <a:bodyPr wrap="square" rtlCol="0">
            <a:spAutoFit/>
          </a:bodyPr>
          <a:lstStyle/>
          <a:p>
            <a:pPr>
              <a:lnSpc>
                <a:spcPct val="150000"/>
              </a:lnSpc>
            </a:pPr>
            <a:r>
              <a:rPr lang="en-US" b="1" dirty="0">
                <a:latin typeface="Arial" panose="020B0604020202020204" pitchFamily="34" charset="0"/>
                <a:cs typeface="Arial" panose="020B0604020202020204" pitchFamily="34" charset="0"/>
              </a:rPr>
              <a:t>2.1. Introduction</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2.2. Liberation</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2.3. Crushing</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2.4. Crushing mechanism</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2.5. Types of crusher</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2.6. Crushing equipment: Jaw crusher</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2.7. Crushing equipment: Gyratory crusher</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2.8. Crushing equipment: Cone crusher</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2.9. Crushing equipment: Roll crusher</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2.10. Crushing equipment: Impact/hammer crusher</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2.11. Crushing stages and circuit </a:t>
            </a: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3" name="TextBox 92">
            <a:extLst>
              <a:ext uri="{FF2B5EF4-FFF2-40B4-BE49-F238E27FC236}">
                <a16:creationId xmlns:a16="http://schemas.microsoft.com/office/drawing/2014/main" id="{6728CAC5-8D72-6441-8ECB-DD14D8D5F2DF}"/>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Lecture content</a:t>
            </a:r>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5</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B5F6330A-5465-824B-9F2F-57F5B7648000}"/>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Tree>
    <p:extLst>
      <p:ext uri="{BB962C8B-B14F-4D97-AF65-F5344CB8AC3E}">
        <p14:creationId xmlns:p14="http://schemas.microsoft.com/office/powerpoint/2010/main" val="1894231433"/>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1B95A-B146-BB4B-A031-70E3C574852D}"/>
              </a:ext>
            </a:extLst>
          </p:cNvPr>
          <p:cNvSpPr txBox="1"/>
          <p:nvPr/>
        </p:nvSpPr>
        <p:spPr>
          <a:xfrm>
            <a:off x="41940" y="633636"/>
            <a:ext cx="12065000" cy="5563831"/>
          </a:xfrm>
          <a:prstGeom prst="rect">
            <a:avLst/>
          </a:prstGeom>
          <a:noFill/>
        </p:spPr>
        <p:txBody>
          <a:bodyPr wrap="square" rtlCol="0">
            <a:spAutoFit/>
          </a:bodyPr>
          <a:lstStyle/>
          <a:p>
            <a:pPr marL="342900" indent="-342900" algn="just">
              <a:lnSpc>
                <a:spcPct val="150000"/>
              </a:lnSpc>
              <a:buFont typeface="Wingdings" pitchFamily="2" charset="2"/>
              <a:buChar char="§"/>
            </a:pPr>
            <a:r>
              <a:rPr lang="en-GB" sz="2400" dirty="0">
                <a:latin typeface="Arial" panose="020B0604020202020204" pitchFamily="34" charset="0"/>
                <a:cs typeface="Arial" panose="020B0604020202020204" pitchFamily="34" charset="0"/>
              </a:rPr>
              <a:t>This “scalping” of new feed (i.e., screening of the new feed before feeding the crusher) gives the following advantages:</a:t>
            </a:r>
          </a:p>
          <a:p>
            <a:pPr marL="800100" lvl="1" indent="-342900" algn="just">
              <a:lnSpc>
                <a:spcPct val="150000"/>
              </a:lnSpc>
              <a:buFont typeface="Wingdings" pitchFamily="2" charset="2"/>
              <a:buChar char="ü"/>
            </a:pPr>
            <a:r>
              <a:rPr lang="en-GB" sz="2400" dirty="0">
                <a:latin typeface="Arial" panose="020B0604020202020204" pitchFamily="34" charset="0"/>
                <a:cs typeface="Arial" panose="020B0604020202020204" pitchFamily="34" charset="0"/>
              </a:rPr>
              <a:t>Removal of undersize reduces the amount of material passing through the crusher, hence increases its capacity;</a:t>
            </a:r>
          </a:p>
          <a:p>
            <a:pPr marL="800100" lvl="1" indent="-342900" algn="just">
              <a:lnSpc>
                <a:spcPct val="150000"/>
              </a:lnSpc>
              <a:buFont typeface="Wingdings" pitchFamily="2" charset="2"/>
              <a:buChar char="ü"/>
            </a:pPr>
            <a:r>
              <a:rPr lang="en-GB" sz="2400" dirty="0">
                <a:latin typeface="Arial" panose="020B0604020202020204" pitchFamily="34" charset="0"/>
                <a:cs typeface="Arial" panose="020B0604020202020204" pitchFamily="34" charset="0"/>
              </a:rPr>
              <a:t>Effective utilisation of energy in crusher in the absence of fines;</a:t>
            </a:r>
          </a:p>
          <a:p>
            <a:pPr marL="800100" lvl="1" indent="-342900" algn="just">
              <a:lnSpc>
                <a:spcPct val="150000"/>
              </a:lnSpc>
              <a:buFont typeface="Wingdings" pitchFamily="2" charset="2"/>
              <a:buChar char="ü"/>
            </a:pPr>
            <a:r>
              <a:rPr lang="en-GB" sz="2400" dirty="0">
                <a:latin typeface="Arial" panose="020B0604020202020204" pitchFamily="34" charset="0"/>
                <a:cs typeface="Arial" panose="020B0604020202020204" pitchFamily="34" charset="0"/>
              </a:rPr>
              <a:t>Improved throughput (i.e., feed rate) to the crusher in the absence of most fines;</a:t>
            </a:r>
          </a:p>
          <a:p>
            <a:pPr marL="800100" lvl="1" indent="-342900" algn="just">
              <a:lnSpc>
                <a:spcPct val="150000"/>
              </a:lnSpc>
              <a:buFont typeface="Wingdings" pitchFamily="2" charset="2"/>
              <a:buChar char="ü"/>
            </a:pPr>
            <a:r>
              <a:rPr lang="en-GB" sz="2400" dirty="0">
                <a:latin typeface="Arial" panose="020B0604020202020204" pitchFamily="34" charset="0"/>
                <a:cs typeface="Arial" panose="020B0604020202020204" pitchFamily="34" charset="0"/>
              </a:rPr>
              <a:t>Less dust from the crushing state and wear to the crusher.</a:t>
            </a:r>
          </a:p>
          <a:p>
            <a:pPr marL="342900" marR="0" lvl="0" indent="-342900" algn="just" defTabSz="914400" rtl="0" eaLnBrk="1" fontAlgn="auto" latinLnBrk="0" hangingPunct="1">
              <a:lnSpc>
                <a:spcPct val="150000"/>
              </a:lnSpc>
              <a:spcBef>
                <a:spcPts val="0"/>
              </a:spcBef>
              <a:spcAft>
                <a:spcPts val="0"/>
              </a:spcAft>
              <a:buClrTx/>
              <a:buSzTx/>
              <a:buFont typeface="Wingdings" pitchFamily="2" charset="2"/>
              <a:buChar char="§"/>
              <a:tabLst/>
              <a:defRPr/>
            </a:pPr>
            <a:r>
              <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Run-of-mine ore is sometimes screened on a “</a:t>
            </a:r>
            <a:r>
              <a:rPr kumimoji="0" lang="en-GB"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grizzley</a:t>
            </a:r>
            <a:r>
              <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 very coarse screen, consisting of heavy parallel bars, e.g. old rails) which prevents very large rocks from entering and damaging the crusher.</a:t>
            </a: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50</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
        <p:nvSpPr>
          <p:cNvPr id="2" name="TextBox 1">
            <a:extLst>
              <a:ext uri="{FF2B5EF4-FFF2-40B4-BE49-F238E27FC236}">
                <a16:creationId xmlns:a16="http://schemas.microsoft.com/office/drawing/2014/main" id="{3D4E6C51-6423-9ABE-877F-F0338F21C059}"/>
              </a:ext>
            </a:extLst>
          </p:cNvPr>
          <p:cNvSpPr txBox="1"/>
          <p:nvPr/>
        </p:nvSpPr>
        <p:spPr>
          <a:xfrm>
            <a:off x="0" y="42640"/>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2.11. Crushing stages and circuit (cont.)</a:t>
            </a:r>
          </a:p>
        </p:txBody>
      </p:sp>
    </p:spTree>
    <p:extLst>
      <p:ext uri="{BB962C8B-B14F-4D97-AF65-F5344CB8AC3E}">
        <p14:creationId xmlns:p14="http://schemas.microsoft.com/office/powerpoint/2010/main" val="145983672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1B95A-B146-BB4B-A031-70E3C574852D}"/>
              </a:ext>
            </a:extLst>
          </p:cNvPr>
          <p:cNvSpPr txBox="1"/>
          <p:nvPr/>
        </p:nvSpPr>
        <p:spPr>
          <a:xfrm>
            <a:off x="41940" y="633636"/>
            <a:ext cx="12065000" cy="5009833"/>
          </a:xfrm>
          <a:prstGeom prst="rect">
            <a:avLst/>
          </a:prstGeom>
          <a:noFill/>
        </p:spPr>
        <p:txBody>
          <a:bodyPr wrap="square" rtlCol="0">
            <a:spAutoFit/>
          </a:bodyPr>
          <a:lstStyle/>
          <a:p>
            <a:pPr marL="342900" indent="-342900" algn="just">
              <a:lnSpc>
                <a:spcPct val="150000"/>
              </a:lnSpc>
              <a:buFont typeface="Wingdings" pitchFamily="2" charset="2"/>
              <a:buChar char="§"/>
              <a:defRPr/>
            </a:pPr>
            <a:r>
              <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During mining, steel pieces from equipment or from the primary crusher or </a:t>
            </a:r>
            <a:r>
              <a:rPr lang="en-GB" sz="2400" dirty="0">
                <a:solidFill>
                  <a:prstClr val="black"/>
                </a:solidFill>
                <a:latin typeface="Arial" panose="020B0604020202020204" pitchFamily="34" charset="0"/>
                <a:cs typeface="Arial" panose="020B0604020202020204" pitchFamily="34" charset="0"/>
              </a:rPr>
              <a:t>even screen </a:t>
            </a:r>
            <a:r>
              <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may be mixed with the haulage/conveyed ore. </a:t>
            </a:r>
          </a:p>
          <a:p>
            <a:pPr marL="342900" indent="-342900" algn="just">
              <a:lnSpc>
                <a:spcPct val="150000"/>
              </a:lnSpc>
              <a:buFont typeface="Wingdings" pitchFamily="2" charset="2"/>
              <a:buChar char="§"/>
              <a:defRPr/>
            </a:pPr>
            <a:r>
              <a:rPr lang="en-GB" sz="2400" dirty="0">
                <a:solidFill>
                  <a:prstClr val="black"/>
                </a:solidFill>
                <a:latin typeface="Arial" panose="020B0604020202020204" pitchFamily="34" charset="0"/>
                <a:cs typeface="Arial" panose="020B0604020202020204" pitchFamily="34" charset="0"/>
              </a:rPr>
              <a:t>These steel pieces should be removed from the ore before feeding s</a:t>
            </a:r>
            <a:r>
              <a:rPr kumimoji="0" lang="en-GB"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econdary</a:t>
            </a:r>
            <a:r>
              <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crushers as these crushers have relatively small discharge openings that should be protected against large pieces of “tramp” metal which lead to crusher jamming.</a:t>
            </a:r>
          </a:p>
          <a:p>
            <a:pPr marL="342900" indent="-342900" algn="just">
              <a:lnSpc>
                <a:spcPct val="150000"/>
              </a:lnSpc>
              <a:buFont typeface="Wingdings" pitchFamily="2" charset="2"/>
              <a:buChar char="§"/>
              <a:defRPr/>
            </a:pPr>
            <a:r>
              <a:rPr lang="en-GB" sz="2400" dirty="0">
                <a:solidFill>
                  <a:prstClr val="black"/>
                </a:solidFill>
                <a:latin typeface="Arial" panose="020B0604020202020204" pitchFamily="34" charset="0"/>
                <a:cs typeface="Arial" panose="020B0604020202020204" pitchFamily="34" charset="0"/>
              </a:rPr>
              <a:t>These steel metals are removed by magnate or magnetic pulley</a:t>
            </a:r>
            <a:r>
              <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positioned on conveyor systems. In some instances, metal detectors are installed in the conveyor system.</a:t>
            </a:r>
          </a:p>
          <a:p>
            <a:pPr marL="342900" indent="-342900" algn="just">
              <a:lnSpc>
                <a:spcPct val="150000"/>
              </a:lnSpc>
              <a:buFont typeface="Wingdings" pitchFamily="2" charset="2"/>
              <a:buChar char="§"/>
              <a:defRPr/>
            </a:pPr>
            <a:endPar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51</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
        <p:nvSpPr>
          <p:cNvPr id="2" name="TextBox 1">
            <a:extLst>
              <a:ext uri="{FF2B5EF4-FFF2-40B4-BE49-F238E27FC236}">
                <a16:creationId xmlns:a16="http://schemas.microsoft.com/office/drawing/2014/main" id="{431ED846-9A52-1103-83F1-4F7BB556BAC8}"/>
              </a:ext>
            </a:extLst>
          </p:cNvPr>
          <p:cNvSpPr txBox="1"/>
          <p:nvPr/>
        </p:nvSpPr>
        <p:spPr>
          <a:xfrm>
            <a:off x="0" y="42640"/>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2.11. Crushing stages and circuit (cont.)</a:t>
            </a:r>
          </a:p>
        </p:txBody>
      </p:sp>
    </p:spTree>
    <p:extLst>
      <p:ext uri="{BB962C8B-B14F-4D97-AF65-F5344CB8AC3E}">
        <p14:creationId xmlns:p14="http://schemas.microsoft.com/office/powerpoint/2010/main" val="67149799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E6C6412-592E-2743-8172-9E5043344099}"/>
              </a:ext>
            </a:extLst>
          </p:cNvPr>
          <p:cNvSpPr>
            <a:spLocks noGrp="1"/>
          </p:cNvSpPr>
          <p:nvPr>
            <p:ph type="sldNum" sz="quarter" idx="12"/>
          </p:nvPr>
        </p:nvSpPr>
        <p:spPr/>
        <p:txBody>
          <a:bodyPr/>
          <a:lstStyle/>
          <a:p>
            <a:fld id="{5E44D307-537E-B14F-8E24-3415F18CDC97}" type="slidenum">
              <a:rPr lang="en-JP" smtClean="0"/>
              <a:t>52</a:t>
            </a:fld>
            <a:endParaRPr lang="en-JP"/>
          </a:p>
        </p:txBody>
      </p:sp>
      <p:sp>
        <p:nvSpPr>
          <p:cNvPr id="6" name="Rectangle 3">
            <a:extLst>
              <a:ext uri="{FF2B5EF4-FFF2-40B4-BE49-F238E27FC236}">
                <a16:creationId xmlns:a16="http://schemas.microsoft.com/office/drawing/2014/main" id="{4E7BBE0F-EBB9-1FCC-581B-B34C741571B0}"/>
              </a:ext>
            </a:extLst>
          </p:cNvPr>
          <p:cNvSpPr txBox="1">
            <a:spLocks noChangeArrowheads="1"/>
          </p:cNvSpPr>
          <p:nvPr/>
        </p:nvSpPr>
        <p:spPr bwMode="auto">
          <a:xfrm>
            <a:off x="120650" y="728579"/>
            <a:ext cx="12071350" cy="5810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457200" indent="-457200">
              <a:lnSpc>
                <a:spcPct val="150000"/>
              </a:lnSpc>
              <a:buFont typeface="+mj-lt"/>
              <a:buAutoNum type="arabicPeriod"/>
            </a:pPr>
            <a:r>
              <a:rPr lang="en-US" altLang="ja-JP" sz="2400" dirty="0">
                <a:solidFill>
                  <a:srgbClr val="002060"/>
                </a:solidFill>
                <a:latin typeface="Arial" panose="020B0604020202020204" pitchFamily="34" charset="0"/>
              </a:rPr>
              <a:t>Explain briefly how valuable copper minerals are liberated from gangue minerals</a:t>
            </a:r>
          </a:p>
          <a:p>
            <a:pPr marL="457200" indent="-457200">
              <a:lnSpc>
                <a:spcPct val="150000"/>
              </a:lnSpc>
              <a:buFont typeface="+mj-lt"/>
              <a:buAutoNum type="arabicPeriod"/>
            </a:pPr>
            <a:r>
              <a:rPr lang="en-US" altLang="ja-JP" sz="2400" dirty="0">
                <a:solidFill>
                  <a:srgbClr val="002060"/>
                </a:solidFill>
                <a:latin typeface="Arial" panose="020B0604020202020204" pitchFamily="34" charset="0"/>
              </a:rPr>
              <a:t>State four mechanisms that results in rock size reduction in a jaw crusher?</a:t>
            </a:r>
          </a:p>
          <a:p>
            <a:pPr marL="457200" indent="-457200">
              <a:lnSpc>
                <a:spcPct val="150000"/>
              </a:lnSpc>
              <a:buFont typeface="+mj-lt"/>
              <a:buAutoNum type="arabicPeriod"/>
            </a:pPr>
            <a:r>
              <a:rPr lang="en-US" altLang="ja-JP" sz="2400" dirty="0">
                <a:solidFill>
                  <a:srgbClr val="002060"/>
                </a:solidFill>
                <a:latin typeface="Arial" panose="020B0604020202020204" pitchFamily="34" charset="0"/>
              </a:rPr>
              <a:t>Classify the following crushing equipment into primary, secondary and tertiary crushing stages; cone crusher, hammer/impact crusher, jaw crusher, and gyratory crusher.</a:t>
            </a:r>
          </a:p>
          <a:p>
            <a:pPr marL="457200" indent="-457200">
              <a:lnSpc>
                <a:spcPct val="150000"/>
              </a:lnSpc>
              <a:buFont typeface="+mj-lt"/>
              <a:buAutoNum type="arabicPeriod"/>
            </a:pPr>
            <a:r>
              <a:rPr lang="en-US" altLang="ja-JP" sz="2400" dirty="0">
                <a:solidFill>
                  <a:srgbClr val="002060"/>
                </a:solidFill>
                <a:latin typeface="Arial" panose="020B0604020202020204" pitchFamily="34" charset="0"/>
              </a:rPr>
              <a:t>Compare and contrast between a cone crusher and a gyratory crusher.</a:t>
            </a:r>
          </a:p>
          <a:p>
            <a:pPr marL="457200" indent="-457200">
              <a:lnSpc>
                <a:spcPct val="150000"/>
              </a:lnSpc>
              <a:buFont typeface="+mj-lt"/>
              <a:buAutoNum type="arabicPeriod"/>
            </a:pPr>
            <a:r>
              <a:rPr lang="en-US" altLang="ja-JP" sz="2400" dirty="0">
                <a:solidFill>
                  <a:srgbClr val="002060"/>
                </a:solidFill>
                <a:latin typeface="Arial" panose="020B0604020202020204" pitchFamily="34" charset="0"/>
              </a:rPr>
              <a:t>With the aid of diagrams compare and contrast between open circuit and closed circuit of crushing stage.</a:t>
            </a:r>
          </a:p>
          <a:p>
            <a:pPr marL="457200" indent="-457200">
              <a:lnSpc>
                <a:spcPct val="150000"/>
              </a:lnSpc>
              <a:buFont typeface="+mj-lt"/>
              <a:buAutoNum type="arabicPeriod"/>
            </a:pPr>
            <a:r>
              <a:rPr lang="en-US" altLang="ja-JP" sz="2400" dirty="0">
                <a:solidFill>
                  <a:srgbClr val="002060"/>
                </a:solidFill>
                <a:latin typeface="Arial" panose="020B0604020202020204" pitchFamily="34" charset="0"/>
              </a:rPr>
              <a:t>Think about others…</a:t>
            </a:r>
            <a:endParaRPr lang="en-US" altLang="ja-JP" sz="2000" dirty="0">
              <a:latin typeface="Arial" panose="020B0604020202020204" pitchFamily="34" charset="0"/>
            </a:endParaRPr>
          </a:p>
        </p:txBody>
      </p:sp>
      <p:sp>
        <p:nvSpPr>
          <p:cNvPr id="7" name="Rectangle 6">
            <a:extLst>
              <a:ext uri="{FF2B5EF4-FFF2-40B4-BE49-F238E27FC236}">
                <a16:creationId xmlns:a16="http://schemas.microsoft.com/office/drawing/2014/main" id="{782A5312-3B7D-19F6-CAFE-B7286524E47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11" name="Rectangle 10">
            <a:extLst>
              <a:ext uri="{FF2B5EF4-FFF2-40B4-BE49-F238E27FC236}">
                <a16:creationId xmlns:a16="http://schemas.microsoft.com/office/drawing/2014/main" id="{0E34F277-5496-1A5F-8CCF-490C3913CDC0}"/>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12" name="Rectangle 11">
            <a:extLst>
              <a:ext uri="{FF2B5EF4-FFF2-40B4-BE49-F238E27FC236}">
                <a16:creationId xmlns:a16="http://schemas.microsoft.com/office/drawing/2014/main" id="{5B79BB25-669F-993C-F728-3107AA041503}"/>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13" name="TextBox 12">
            <a:extLst>
              <a:ext uri="{FF2B5EF4-FFF2-40B4-BE49-F238E27FC236}">
                <a16:creationId xmlns:a16="http://schemas.microsoft.com/office/drawing/2014/main" id="{696D8C82-B49A-9199-6BF8-1CB10AD78D74}"/>
              </a:ext>
            </a:extLst>
          </p:cNvPr>
          <p:cNvSpPr txBox="1"/>
          <p:nvPr/>
        </p:nvSpPr>
        <p:spPr>
          <a:xfrm>
            <a:off x="0" y="54607"/>
            <a:ext cx="8134597" cy="461665"/>
          </a:xfrm>
          <a:prstGeom prst="rect">
            <a:avLst/>
          </a:prstGeom>
          <a:noFill/>
        </p:spPr>
        <p:txBody>
          <a:bodyPr wrap="square" rtlCol="0">
            <a:spAutoFit/>
          </a:bodyPr>
          <a:lstStyle/>
          <a:p>
            <a:r>
              <a:rPr lang="en-JP" sz="2400" b="1" dirty="0">
                <a:solidFill>
                  <a:srgbClr val="FF0000"/>
                </a:solidFill>
                <a:latin typeface="Arial" panose="020B0604020202020204" pitchFamily="34" charset="0"/>
                <a:cs typeface="Arial" panose="020B0604020202020204" pitchFamily="34" charset="0"/>
              </a:rPr>
              <a:t>Revision questions</a:t>
            </a:r>
          </a:p>
        </p:txBody>
      </p:sp>
    </p:spTree>
    <p:extLst>
      <p:ext uri="{BB962C8B-B14F-4D97-AF65-F5344CB8AC3E}">
        <p14:creationId xmlns:p14="http://schemas.microsoft.com/office/powerpoint/2010/main" val="340093374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720365D-01A5-7740-8043-ED9DD43E433D}"/>
              </a:ext>
            </a:extLst>
          </p:cNvPr>
          <p:cNvSpPr txBox="1">
            <a:spLocks/>
          </p:cNvSpPr>
          <p:nvPr/>
        </p:nvSpPr>
        <p:spPr>
          <a:xfrm>
            <a:off x="1524000" y="2035192"/>
            <a:ext cx="9144000" cy="3106455"/>
          </a:xfrm>
          <a:prstGeom prst="rect">
            <a:avLst/>
          </a:prstGeom>
          <a:noFill/>
        </p:spPr>
        <p:txBody>
          <a:bodyPr lIns="288000" tIns="36000" bIns="36000" anchor="ctr">
            <a:noAutofit/>
          </a:bodyPr>
          <a:lstStyle/>
          <a:p>
            <a:pPr marL="84138" algn="ctr" fontAlgn="auto">
              <a:spcAft>
                <a:spcPts val="0"/>
              </a:spcAft>
              <a:defRPr/>
            </a:pPr>
            <a:r>
              <a:rPr lang="en-US" altLang="ja-JP" sz="5400" b="1" dirty="0">
                <a:gradFill>
                  <a:gsLst>
                    <a:gs pos="0">
                      <a:schemeClr val="tx1">
                        <a:lumMod val="65000"/>
                        <a:lumOff val="35000"/>
                      </a:schemeClr>
                    </a:gs>
                    <a:gs pos="47000">
                      <a:srgbClr val="FFC000"/>
                    </a:gs>
                    <a:gs pos="100000">
                      <a:srgbClr val="FF0000"/>
                    </a:gs>
                  </a:gsLst>
                  <a:lin ang="10800000" scaled="1"/>
                </a:gradFill>
                <a:latin typeface="Segoe Print" panose="02000600000000000000" pitchFamily="2" charset="0"/>
              </a:rPr>
              <a:t>End of Lecture 2</a:t>
            </a:r>
          </a:p>
        </p:txBody>
      </p:sp>
      <p:cxnSp>
        <p:nvCxnSpPr>
          <p:cNvPr id="9" name="Straight Connector 8">
            <a:extLst>
              <a:ext uri="{FF2B5EF4-FFF2-40B4-BE49-F238E27FC236}">
                <a16:creationId xmlns:a16="http://schemas.microsoft.com/office/drawing/2014/main" id="{CBE290CE-31AF-054E-95A7-81486557648E}"/>
              </a:ext>
            </a:extLst>
          </p:cNvPr>
          <p:cNvCxnSpPr>
            <a:cxnSpLocks/>
          </p:cNvCxnSpPr>
          <p:nvPr/>
        </p:nvCxnSpPr>
        <p:spPr>
          <a:xfrm>
            <a:off x="1914236" y="2396235"/>
            <a:ext cx="8312728" cy="0"/>
          </a:xfrm>
          <a:prstGeom prst="line">
            <a:avLst/>
          </a:prstGeom>
          <a:ln w="31750">
            <a:gradFill flip="none" rotWithShape="1">
              <a:gsLst>
                <a:gs pos="0">
                  <a:schemeClr val="accent1">
                    <a:lumMod val="40000"/>
                    <a:lumOff val="60000"/>
                  </a:schemeClr>
                </a:gs>
                <a:gs pos="51000">
                  <a:srgbClr val="FFC000"/>
                </a:gs>
                <a:gs pos="100000">
                  <a:srgbClr val="FF0000"/>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CB5CE36-BEA1-CA43-BEE9-6133BA00AFB9}"/>
              </a:ext>
            </a:extLst>
          </p:cNvPr>
          <p:cNvCxnSpPr>
            <a:cxnSpLocks/>
          </p:cNvCxnSpPr>
          <p:nvPr/>
        </p:nvCxnSpPr>
        <p:spPr>
          <a:xfrm flipH="1">
            <a:off x="3937728" y="4283997"/>
            <a:ext cx="4265744" cy="0"/>
          </a:xfrm>
          <a:prstGeom prst="line">
            <a:avLst/>
          </a:prstGeom>
          <a:ln w="15875">
            <a:gradFill flip="none" rotWithShape="1">
              <a:gsLst>
                <a:gs pos="0">
                  <a:schemeClr val="accent1">
                    <a:lumMod val="40000"/>
                    <a:lumOff val="60000"/>
                  </a:schemeClr>
                </a:gs>
                <a:gs pos="47000">
                  <a:srgbClr val="FFC000"/>
                </a:gs>
                <a:gs pos="100000">
                  <a:srgbClr val="FF0000"/>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6E6C6412-592E-2743-8172-9E5043344099}"/>
              </a:ext>
            </a:extLst>
          </p:cNvPr>
          <p:cNvSpPr>
            <a:spLocks noGrp="1"/>
          </p:cNvSpPr>
          <p:nvPr>
            <p:ph type="sldNum" sz="quarter" idx="12"/>
          </p:nvPr>
        </p:nvSpPr>
        <p:spPr/>
        <p:txBody>
          <a:bodyPr/>
          <a:lstStyle/>
          <a:p>
            <a:fld id="{5E44D307-537E-B14F-8E24-3415F18CDC97}" type="slidenum">
              <a:rPr lang="en-JP" smtClean="0"/>
              <a:t>53</a:t>
            </a:fld>
            <a:endParaRPr lang="en-JP"/>
          </a:p>
        </p:txBody>
      </p:sp>
    </p:spTree>
    <p:extLst>
      <p:ext uri="{BB962C8B-B14F-4D97-AF65-F5344CB8AC3E}">
        <p14:creationId xmlns:p14="http://schemas.microsoft.com/office/powerpoint/2010/main" val="41536338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1B95A-B146-BB4B-A031-70E3C574852D}"/>
              </a:ext>
            </a:extLst>
          </p:cNvPr>
          <p:cNvSpPr txBox="1"/>
          <p:nvPr/>
        </p:nvSpPr>
        <p:spPr>
          <a:xfrm>
            <a:off x="127000" y="718696"/>
            <a:ext cx="12065000" cy="5009833"/>
          </a:xfrm>
          <a:prstGeom prst="rect">
            <a:avLst/>
          </a:prstGeom>
          <a:noFill/>
        </p:spPr>
        <p:txBody>
          <a:bodyPr wrap="square" rtlCol="0">
            <a:spAutoFit/>
          </a:bodyPr>
          <a:lstStyle/>
          <a:p>
            <a:pPr marL="342900" indent="-342900">
              <a:lnSpc>
                <a:spcPct val="150000"/>
              </a:lnSpc>
              <a:buFont typeface="Wingdings" pitchFamily="2" charset="2"/>
              <a:buChar char="§"/>
            </a:pPr>
            <a:r>
              <a:rPr lang="en-US" sz="2400" dirty="0">
                <a:solidFill>
                  <a:srgbClr val="7030A0"/>
                </a:solidFill>
                <a:latin typeface="Arial" panose="020B0604020202020204" pitchFamily="34" charset="0"/>
                <a:cs typeface="Arial" panose="020B0604020202020204" pitchFamily="34" charset="0"/>
              </a:rPr>
              <a:t>Mineral </a:t>
            </a:r>
            <a:r>
              <a:rPr lang="en-US" sz="2400" dirty="0">
                <a:solidFill>
                  <a:srgbClr val="0070C0"/>
                </a:solidFill>
                <a:latin typeface="Arial" panose="020B0604020202020204" pitchFamily="34" charset="0"/>
                <a:cs typeface="Arial" panose="020B0604020202020204" pitchFamily="34" charset="0"/>
              </a:rPr>
              <a:t>is defined as naturally occurring inorganic solids consisting of one or more elements in specific proportions. </a:t>
            </a:r>
          </a:p>
          <a:p>
            <a:pPr marL="342900" indent="-342900">
              <a:lnSpc>
                <a:spcPct val="150000"/>
              </a:lnSpc>
              <a:buFont typeface="Wingdings" pitchFamily="2" charset="2"/>
              <a:buChar char="§"/>
            </a:pPr>
            <a:r>
              <a:rPr lang="en-US" sz="2400" b="1" dirty="0">
                <a:solidFill>
                  <a:srgbClr val="FF0000"/>
                </a:solidFill>
                <a:latin typeface="Arial" panose="020B0604020202020204" pitchFamily="34" charset="0"/>
                <a:cs typeface="Arial" panose="020B0604020202020204" pitchFamily="34" charset="0"/>
              </a:rPr>
              <a:t>Ore (rock) </a:t>
            </a:r>
            <a:r>
              <a:rPr lang="en-US" sz="2400" dirty="0">
                <a:latin typeface="Arial" panose="020B0604020202020204" pitchFamily="34" charset="0"/>
                <a:cs typeface="Arial" panose="020B0604020202020204" pitchFamily="34" charset="0"/>
              </a:rPr>
              <a:t>is a naturally occurring aggregate or combination of one or more minerals.</a:t>
            </a:r>
          </a:p>
          <a:p>
            <a:pPr marL="342900" indent="-342900">
              <a:lnSpc>
                <a:spcPct val="150000"/>
              </a:lnSpc>
              <a:buFont typeface="Wingdings" pitchFamily="2" charset="2"/>
              <a:buChar char="§"/>
            </a:pPr>
            <a:r>
              <a:rPr lang="en-US" sz="2400" b="1" dirty="0">
                <a:solidFill>
                  <a:srgbClr val="FF0000"/>
                </a:solidFill>
                <a:latin typeface="Arial" panose="020B0604020202020204" pitchFamily="34" charset="0"/>
                <a:cs typeface="Arial" panose="020B0604020202020204" pitchFamily="34" charset="0"/>
              </a:rPr>
              <a:t>Mineral processing </a:t>
            </a:r>
            <a:r>
              <a:rPr lang="en-US" sz="2400" dirty="0">
                <a:latin typeface="Arial" panose="020B0604020202020204" pitchFamily="34" charset="0"/>
                <a:cs typeface="Arial" panose="020B0604020202020204" pitchFamily="34" charset="0"/>
              </a:rPr>
              <a:t>( also called mineral dressing/ore dressing/minerals engineering/mineral beneficiation/ore preparation) is the first treatment step after the mining of the ore.</a:t>
            </a:r>
          </a:p>
          <a:p>
            <a:pPr marL="342900" indent="-342900">
              <a:lnSpc>
                <a:spcPct val="150000"/>
              </a:lnSpc>
              <a:buFont typeface="Wingdings" pitchFamily="2" charset="2"/>
              <a:buChar char="§"/>
            </a:pPr>
            <a:r>
              <a:rPr lang="en-US" sz="2400" b="1" dirty="0">
                <a:solidFill>
                  <a:srgbClr val="FF0000"/>
                </a:solidFill>
                <a:latin typeface="Arial" panose="020B0604020202020204" pitchFamily="34" charset="0"/>
                <a:cs typeface="Arial" panose="020B0604020202020204" pitchFamily="34" charset="0"/>
              </a:rPr>
              <a:t>Main objectives of mineral processing</a:t>
            </a:r>
            <a:r>
              <a:rPr lang="en-US" sz="2400" dirty="0">
                <a:solidFill>
                  <a:srgbClr val="7030A0"/>
                </a:solidFill>
                <a:latin typeface="Arial" panose="020B0604020202020204" pitchFamily="34" charset="0"/>
                <a:cs typeface="Arial" panose="020B0604020202020204" pitchFamily="34" charset="0"/>
              </a:rPr>
              <a:t>: </a:t>
            </a:r>
          </a:p>
          <a:p>
            <a:pPr>
              <a:lnSpc>
                <a:spcPct val="150000"/>
              </a:lnSpc>
            </a:pPr>
            <a:r>
              <a:rPr lang="en-US" sz="2400" dirty="0">
                <a:solidFill>
                  <a:srgbClr val="7030A0"/>
                </a:solidFill>
                <a:latin typeface="Arial" panose="020B0604020202020204" pitchFamily="34" charset="0"/>
                <a:cs typeface="Arial" panose="020B0604020202020204" pitchFamily="34" charset="0"/>
              </a:rPr>
              <a:t>	</a:t>
            </a:r>
            <a:r>
              <a:rPr lang="en-US" sz="2400" dirty="0">
                <a:solidFill>
                  <a:srgbClr val="0070C0"/>
                </a:solidFill>
                <a:latin typeface="Arial" panose="020B0604020202020204" pitchFamily="34" charset="0"/>
                <a:cs typeface="Arial" panose="020B0604020202020204" pitchFamily="34" charset="0"/>
              </a:rPr>
              <a:t>Separate (concentrate) valuable minerals from gangue minerals without</a:t>
            </a:r>
          </a:p>
          <a:p>
            <a:pPr>
              <a:lnSpc>
                <a:spcPct val="150000"/>
              </a:lnSpc>
            </a:pPr>
            <a:r>
              <a:rPr lang="en-US" sz="2400" dirty="0">
                <a:solidFill>
                  <a:srgbClr val="0070C0"/>
                </a:solidFill>
                <a:latin typeface="Arial" panose="020B0604020202020204" pitchFamily="34" charset="0"/>
                <a:cs typeface="Arial" panose="020B0604020202020204" pitchFamily="34" charset="0"/>
              </a:rPr>
              <a:t>	changing the mineral compounds chemically. </a:t>
            </a: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3" name="TextBox 92">
            <a:extLst>
              <a:ext uri="{FF2B5EF4-FFF2-40B4-BE49-F238E27FC236}">
                <a16:creationId xmlns:a16="http://schemas.microsoft.com/office/drawing/2014/main" id="{6728CAC5-8D72-6441-8ECB-DD14D8D5F2DF}"/>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2.1. Introduction</a:t>
            </a:r>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6</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Tree>
    <p:extLst>
      <p:ext uri="{BB962C8B-B14F-4D97-AF65-F5344CB8AC3E}">
        <p14:creationId xmlns:p14="http://schemas.microsoft.com/office/powerpoint/2010/main" val="349280861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1B95A-B146-BB4B-A031-70E3C574852D}"/>
              </a:ext>
            </a:extLst>
          </p:cNvPr>
          <p:cNvSpPr txBox="1"/>
          <p:nvPr/>
        </p:nvSpPr>
        <p:spPr>
          <a:xfrm>
            <a:off x="127000" y="718696"/>
            <a:ext cx="12065000" cy="5009833"/>
          </a:xfrm>
          <a:prstGeom prst="rect">
            <a:avLst/>
          </a:prstGeom>
          <a:noFill/>
        </p:spPr>
        <p:txBody>
          <a:bodyPr wrap="square" rtlCol="0">
            <a:spAutoFit/>
          </a:bodyPr>
          <a:lstStyle/>
          <a:p>
            <a:pPr marL="342900" indent="-342900">
              <a:lnSpc>
                <a:spcPct val="150000"/>
              </a:lnSpc>
              <a:buFont typeface="Wingdings" pitchFamily="2" charset="2"/>
              <a:buChar char="§"/>
            </a:pPr>
            <a:r>
              <a:rPr lang="en-US" sz="2400" dirty="0">
                <a:latin typeface="Arial" panose="020B0604020202020204" pitchFamily="34" charset="0"/>
                <a:cs typeface="Arial" panose="020B0604020202020204" pitchFamily="34" charset="0"/>
              </a:rPr>
              <a:t>Mineral processing involves three major steps </a:t>
            </a:r>
          </a:p>
          <a:p>
            <a:pPr>
              <a:lnSpc>
                <a:spcPct val="150000"/>
              </a:lnSpc>
            </a:pP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i</a:t>
            </a:r>
            <a:r>
              <a:rPr lang="en-US" sz="2400" dirty="0">
                <a:latin typeface="Arial" panose="020B0604020202020204" pitchFamily="34" charset="0"/>
                <a:cs typeface="Arial" panose="020B0604020202020204" pitchFamily="34" charset="0"/>
              </a:rPr>
              <a:t>) </a:t>
            </a:r>
            <a:r>
              <a:rPr lang="en-US" sz="2400" dirty="0">
                <a:solidFill>
                  <a:srgbClr val="002060"/>
                </a:solidFill>
                <a:latin typeface="Arial" panose="020B0604020202020204" pitchFamily="34" charset="0"/>
                <a:cs typeface="Arial" panose="020B0604020202020204" pitchFamily="34" charset="0"/>
              </a:rPr>
              <a:t>liberation of a valuable mineral (mineral of interest) from gangue minerals</a:t>
            </a:r>
            <a:r>
              <a:rPr lang="en-US" sz="2400" dirty="0">
                <a:latin typeface="Arial" panose="020B0604020202020204" pitchFamily="34" charset="0"/>
                <a:cs typeface="Arial" panose="020B0604020202020204" pitchFamily="34" charset="0"/>
              </a:rPr>
              <a:t>,  </a:t>
            </a:r>
          </a:p>
          <a:p>
            <a:pPr>
              <a:lnSpc>
                <a:spcPct val="150000"/>
              </a:lnSpc>
            </a:pPr>
            <a:r>
              <a:rPr lang="en-US" sz="2400" dirty="0">
                <a:latin typeface="Arial" panose="020B0604020202020204" pitchFamily="34" charset="0"/>
                <a:cs typeface="Arial" panose="020B0604020202020204" pitchFamily="34" charset="0"/>
              </a:rPr>
              <a:t>	(ii) </a:t>
            </a:r>
            <a:r>
              <a:rPr lang="en-US" sz="2400" dirty="0">
                <a:solidFill>
                  <a:srgbClr val="FF0000"/>
                </a:solidFill>
                <a:latin typeface="Arial" panose="020B0604020202020204" pitchFamily="34" charset="0"/>
                <a:cs typeface="Arial" panose="020B0604020202020204" pitchFamily="34" charset="0"/>
              </a:rPr>
              <a:t>classification</a:t>
            </a:r>
            <a:r>
              <a:rPr lang="en-US" sz="2400" dirty="0">
                <a:latin typeface="Arial" panose="020B0604020202020204" pitchFamily="34" charset="0"/>
                <a:cs typeface="Arial" panose="020B0604020202020204" pitchFamily="34" charset="0"/>
              </a:rPr>
              <a:t>, and </a:t>
            </a:r>
          </a:p>
          <a:p>
            <a:pPr>
              <a:lnSpc>
                <a:spcPct val="150000"/>
              </a:lnSpc>
            </a:pPr>
            <a:r>
              <a:rPr lang="en-US" sz="2400" dirty="0">
                <a:latin typeface="Arial" panose="020B0604020202020204" pitchFamily="34" charset="0"/>
                <a:cs typeface="Arial" panose="020B0604020202020204" pitchFamily="34" charset="0"/>
              </a:rPr>
              <a:t>	(iii) </a:t>
            </a:r>
            <a:r>
              <a:rPr lang="en-US" sz="2400" dirty="0">
                <a:solidFill>
                  <a:srgbClr val="00B050"/>
                </a:solidFill>
                <a:latin typeface="Arial" panose="020B0604020202020204" pitchFamily="34" charset="0"/>
                <a:cs typeface="Arial" panose="020B0604020202020204" pitchFamily="34" charset="0"/>
              </a:rPr>
              <a:t>concentration.</a:t>
            </a:r>
          </a:p>
          <a:p>
            <a:pPr marL="342900" indent="-342900">
              <a:lnSpc>
                <a:spcPct val="150000"/>
              </a:lnSpc>
              <a:buFont typeface="Wingdings" pitchFamily="2" charset="2"/>
              <a:buChar char="§"/>
            </a:pPr>
            <a:r>
              <a:rPr lang="en-US" sz="2400" dirty="0">
                <a:latin typeface="Arial" panose="020B0604020202020204" pitchFamily="34" charset="0"/>
                <a:cs typeface="Arial" panose="020B0604020202020204" pitchFamily="34" charset="0"/>
              </a:rPr>
              <a:t>To achieve this individual mineral </a:t>
            </a:r>
            <a:r>
              <a:rPr lang="en-US" sz="2400" dirty="0">
                <a:solidFill>
                  <a:srgbClr val="0070C0"/>
                </a:solidFill>
                <a:latin typeface="Arial" panose="020B0604020202020204" pitchFamily="34" charset="0"/>
                <a:cs typeface="Arial" panose="020B0604020202020204" pitchFamily="34" charset="0"/>
              </a:rPr>
              <a:t>grains must be liberated (freed from each other) by comminution (or size reduction) </a:t>
            </a:r>
            <a:r>
              <a:rPr lang="en-US" sz="2400" dirty="0">
                <a:latin typeface="Arial" panose="020B0604020202020204" pitchFamily="34" charset="0"/>
                <a:cs typeface="Arial" panose="020B0604020202020204" pitchFamily="34" charset="0"/>
              </a:rPr>
              <a:t>of the ore. Comminution involves coarse crushing followed by fine grinding.</a:t>
            </a:r>
          </a:p>
          <a:p>
            <a:pPr marL="342900" indent="-342900">
              <a:lnSpc>
                <a:spcPct val="150000"/>
              </a:lnSpc>
              <a:buFont typeface="Wingdings" pitchFamily="2" charset="2"/>
              <a:buChar char="§"/>
            </a:pPr>
            <a:r>
              <a:rPr lang="en-US" sz="2400" b="1" dirty="0">
                <a:solidFill>
                  <a:srgbClr val="FF0000"/>
                </a:solidFill>
                <a:latin typeface="Arial" panose="020B0604020202020204" pitchFamily="34" charset="0"/>
                <a:cs typeface="Arial" panose="020B0604020202020204" pitchFamily="34" charset="0"/>
              </a:rPr>
              <a:t>Mineral separation </a:t>
            </a:r>
            <a:r>
              <a:rPr lang="en-US" sz="2400" dirty="0">
                <a:latin typeface="Arial" panose="020B0604020202020204" pitchFamily="34" charset="0"/>
                <a:cs typeface="Arial" panose="020B0604020202020204" pitchFamily="34" charset="0"/>
              </a:rPr>
              <a:t>produces an</a:t>
            </a:r>
            <a:r>
              <a:rPr lang="en-US" sz="2400" b="1" dirty="0">
                <a:solidFill>
                  <a:srgbClr val="7030A0"/>
                </a:solidFill>
                <a:latin typeface="Arial" panose="020B0604020202020204" pitchFamily="34" charset="0"/>
                <a:cs typeface="Arial" panose="020B0604020202020204" pitchFamily="34" charset="0"/>
              </a:rPr>
              <a:t> </a:t>
            </a:r>
            <a:r>
              <a:rPr lang="en-US" sz="2400" dirty="0">
                <a:solidFill>
                  <a:srgbClr val="0070C0"/>
                </a:solidFill>
                <a:latin typeface="Arial" panose="020B0604020202020204" pitchFamily="34" charset="0"/>
                <a:cs typeface="Arial" panose="020B0604020202020204" pitchFamily="34" charset="0"/>
              </a:rPr>
              <a:t>enriched concentrate containing most of the valuable minerals</a:t>
            </a:r>
            <a:r>
              <a:rPr lang="en-US" sz="2400" b="1" dirty="0">
                <a:solidFill>
                  <a:srgbClr val="0070C0"/>
                </a:solidFill>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and disposable tailings containing most of the gangue.</a:t>
            </a: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3" name="TextBox 92">
            <a:extLst>
              <a:ext uri="{FF2B5EF4-FFF2-40B4-BE49-F238E27FC236}">
                <a16:creationId xmlns:a16="http://schemas.microsoft.com/office/drawing/2014/main" id="{6728CAC5-8D72-6441-8ECB-DD14D8D5F2DF}"/>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2.1. Introduction (cont.)</a:t>
            </a:r>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7</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Tree>
    <p:extLst>
      <p:ext uri="{BB962C8B-B14F-4D97-AF65-F5344CB8AC3E}">
        <p14:creationId xmlns:p14="http://schemas.microsoft.com/office/powerpoint/2010/main" val="251556850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3" name="TextBox 92">
            <a:extLst>
              <a:ext uri="{FF2B5EF4-FFF2-40B4-BE49-F238E27FC236}">
                <a16:creationId xmlns:a16="http://schemas.microsoft.com/office/drawing/2014/main" id="{6728CAC5-8D72-6441-8ECB-DD14D8D5F2DF}"/>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2.1. Introduction (cont.)</a:t>
            </a:r>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8</a:t>
            </a:fld>
            <a:endParaRPr lang="en-JP" sz="1800" dirty="0">
              <a:latin typeface="Segoe Print" panose="02000800000000000000" pitchFamily="2" charset="0"/>
            </a:endParaRPr>
          </a:p>
        </p:txBody>
      </p:sp>
      <p:sp>
        <p:nvSpPr>
          <p:cNvPr id="2" name="Rounded Rectangle 1">
            <a:extLst>
              <a:ext uri="{FF2B5EF4-FFF2-40B4-BE49-F238E27FC236}">
                <a16:creationId xmlns:a16="http://schemas.microsoft.com/office/drawing/2014/main" id="{F951789B-642C-D843-B72C-E4A3EB667E17}"/>
              </a:ext>
            </a:extLst>
          </p:cNvPr>
          <p:cNvSpPr/>
          <p:nvPr/>
        </p:nvSpPr>
        <p:spPr>
          <a:xfrm>
            <a:off x="4749484" y="640049"/>
            <a:ext cx="2615878" cy="428263"/>
          </a:xfrm>
          <a:prstGeom prst="roundRect">
            <a:avLst/>
          </a:prstGeom>
          <a:solidFill>
            <a:srgbClr val="FF0000"/>
          </a:solidFill>
          <a:ln>
            <a:solidFill>
              <a:schemeClr val="tx1"/>
            </a:solidFill>
          </a:ln>
          <a:effectLst>
            <a:outerShdw blurRad="50800" dist="38100" dir="8400000" sx="102000" sy="102000" algn="tr" rotWithShape="0">
              <a:prstClr val="black">
                <a:alpha val="4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JP" sz="2400" b="1" dirty="0">
                <a:latin typeface="Arial" panose="020B0604020202020204" pitchFamily="34" charset="0"/>
                <a:cs typeface="Arial" panose="020B0604020202020204" pitchFamily="34" charset="0"/>
              </a:rPr>
              <a:t>MINING</a:t>
            </a:r>
          </a:p>
        </p:txBody>
      </p:sp>
      <p:sp>
        <p:nvSpPr>
          <p:cNvPr id="10" name="Rounded Rectangle 9">
            <a:extLst>
              <a:ext uri="{FF2B5EF4-FFF2-40B4-BE49-F238E27FC236}">
                <a16:creationId xmlns:a16="http://schemas.microsoft.com/office/drawing/2014/main" id="{FEA8974B-AAC4-3647-A04C-FF30917D05EE}"/>
              </a:ext>
            </a:extLst>
          </p:cNvPr>
          <p:cNvSpPr/>
          <p:nvPr/>
        </p:nvSpPr>
        <p:spPr>
          <a:xfrm>
            <a:off x="4764147" y="1599719"/>
            <a:ext cx="2615878" cy="982537"/>
          </a:xfrm>
          <a:prstGeom prst="roundRect">
            <a:avLst/>
          </a:prstGeom>
          <a:solidFill>
            <a:srgbClr val="7030A0"/>
          </a:solidFill>
          <a:ln>
            <a:solidFill>
              <a:schemeClr val="tx1"/>
            </a:solidFill>
          </a:ln>
          <a:effectLst>
            <a:outerShdw blurRad="50800" dist="38100" dir="8400000" sx="102000" sy="102000" algn="tr" rotWithShape="0">
              <a:prstClr val="black">
                <a:alpha val="4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JP" sz="2000" b="1" dirty="0">
                <a:latin typeface="Arial" panose="020B0604020202020204" pitchFamily="34" charset="0"/>
                <a:cs typeface="Arial" panose="020B0604020202020204" pitchFamily="34" charset="0"/>
              </a:rPr>
              <a:t>COMMINUTION</a:t>
            </a:r>
          </a:p>
          <a:p>
            <a:pPr marL="342900" indent="-342900" algn="ctr">
              <a:buFont typeface="Wingdings" pitchFamily="2" charset="2"/>
              <a:buChar char="ü"/>
            </a:pPr>
            <a:r>
              <a:rPr lang="en-JP" sz="2000" dirty="0">
                <a:latin typeface="Arial" panose="020B0604020202020204" pitchFamily="34" charset="0"/>
                <a:cs typeface="Arial" panose="020B0604020202020204" pitchFamily="34" charset="0"/>
              </a:rPr>
              <a:t>Crushing (coarse)</a:t>
            </a:r>
          </a:p>
          <a:p>
            <a:pPr marL="342900" indent="-342900" algn="ctr">
              <a:buFont typeface="Wingdings" pitchFamily="2" charset="2"/>
              <a:buChar char="ü"/>
            </a:pPr>
            <a:r>
              <a:rPr lang="en-JP" sz="2000" dirty="0">
                <a:latin typeface="Arial" panose="020B0604020202020204" pitchFamily="34" charset="0"/>
                <a:cs typeface="Arial" panose="020B0604020202020204" pitchFamily="34" charset="0"/>
              </a:rPr>
              <a:t>Grinding (fine)</a:t>
            </a:r>
          </a:p>
        </p:txBody>
      </p:sp>
      <p:cxnSp>
        <p:nvCxnSpPr>
          <p:cNvPr id="24" name="Straight Arrow Connector 23">
            <a:extLst>
              <a:ext uri="{FF2B5EF4-FFF2-40B4-BE49-F238E27FC236}">
                <a16:creationId xmlns:a16="http://schemas.microsoft.com/office/drawing/2014/main" id="{74EBDC7C-1D91-7146-AFFE-B9EF21647F43}"/>
              </a:ext>
            </a:extLst>
          </p:cNvPr>
          <p:cNvCxnSpPr/>
          <p:nvPr/>
        </p:nvCxnSpPr>
        <p:spPr>
          <a:xfrm>
            <a:off x="6044645" y="1084887"/>
            <a:ext cx="0" cy="504000"/>
          </a:xfrm>
          <a:prstGeom prst="straightConnector1">
            <a:avLst/>
          </a:prstGeom>
          <a:ln w="38100" cmpd="thickThi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BBE70E63-C525-D64F-AF6E-E7479031E721}"/>
              </a:ext>
            </a:extLst>
          </p:cNvPr>
          <p:cNvCxnSpPr/>
          <p:nvPr/>
        </p:nvCxnSpPr>
        <p:spPr>
          <a:xfrm>
            <a:off x="6032279" y="2603521"/>
            <a:ext cx="0" cy="468000"/>
          </a:xfrm>
          <a:prstGeom prst="straightConnector1">
            <a:avLst/>
          </a:prstGeom>
          <a:ln w="50800" cmpd="tri">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7" name="Rounded Rectangle 36">
            <a:extLst>
              <a:ext uri="{FF2B5EF4-FFF2-40B4-BE49-F238E27FC236}">
                <a16:creationId xmlns:a16="http://schemas.microsoft.com/office/drawing/2014/main" id="{7DA8D63E-C274-8C43-9163-E7FE0BC0A7B1}"/>
              </a:ext>
            </a:extLst>
          </p:cNvPr>
          <p:cNvSpPr/>
          <p:nvPr/>
        </p:nvSpPr>
        <p:spPr>
          <a:xfrm>
            <a:off x="3937511" y="3092786"/>
            <a:ext cx="4171737" cy="2020209"/>
          </a:xfrm>
          <a:prstGeom prst="roundRect">
            <a:avLst/>
          </a:prstGeom>
          <a:solidFill>
            <a:schemeClr val="bg1">
              <a:lumMod val="65000"/>
            </a:schemeClr>
          </a:solidFill>
          <a:ln>
            <a:solidFill>
              <a:schemeClr val="tx1"/>
            </a:solidFill>
          </a:ln>
          <a:effectLst>
            <a:outerShdw blurRad="50800" dist="38100" dir="8400000" sx="102000" sy="102000" algn="tr" rotWithShape="0">
              <a:srgbClr val="002060">
                <a:alpha val="42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JP" sz="2000" b="1" dirty="0">
                <a:solidFill>
                  <a:schemeClr val="tx1"/>
                </a:solidFill>
                <a:latin typeface="Arial" panose="020B0604020202020204" pitchFamily="34" charset="0"/>
                <a:cs typeface="Arial" panose="020B0604020202020204" pitchFamily="34" charset="0"/>
              </a:rPr>
              <a:t>CONCENTRATION</a:t>
            </a:r>
          </a:p>
          <a:p>
            <a:pPr algn="ctr"/>
            <a:r>
              <a:rPr lang="en-US" sz="2000" dirty="0">
                <a:solidFill>
                  <a:schemeClr val="tx1"/>
                </a:solidFill>
                <a:latin typeface="Arial" panose="020B0604020202020204" pitchFamily="34" charset="0"/>
                <a:cs typeface="Arial" panose="020B0604020202020204" pitchFamily="34" charset="0"/>
              </a:rPr>
              <a:t>U</a:t>
            </a:r>
            <a:r>
              <a:rPr lang="en-JP" sz="2000" dirty="0">
                <a:solidFill>
                  <a:schemeClr val="tx1"/>
                </a:solidFill>
                <a:latin typeface="Arial" panose="020B0604020202020204" pitchFamily="34" charset="0"/>
                <a:cs typeface="Arial" panose="020B0604020202020204" pitchFamily="34" charset="0"/>
              </a:rPr>
              <a:t>se solely or combination of </a:t>
            </a:r>
          </a:p>
          <a:p>
            <a:pPr marL="457200" indent="-457200" algn="ctr">
              <a:buFont typeface="+mj-lt"/>
              <a:buAutoNum type="arabicPeriod"/>
            </a:pPr>
            <a:r>
              <a:rPr lang="en-US" sz="2000" dirty="0">
                <a:solidFill>
                  <a:schemeClr val="tx1"/>
                </a:solidFill>
                <a:latin typeface="Arial" panose="020B0604020202020204" pitchFamily="34" charset="0"/>
                <a:cs typeface="Arial" panose="020B0604020202020204" pitchFamily="34" charset="0"/>
              </a:rPr>
              <a:t>F</a:t>
            </a:r>
            <a:r>
              <a:rPr lang="en-JP" sz="2000" dirty="0">
                <a:solidFill>
                  <a:schemeClr val="tx1"/>
                </a:solidFill>
                <a:latin typeface="Arial" panose="020B0604020202020204" pitchFamily="34" charset="0"/>
                <a:cs typeface="Arial" panose="020B0604020202020204" pitchFamily="34" charset="0"/>
              </a:rPr>
              <a:t>roth flotation</a:t>
            </a:r>
          </a:p>
          <a:p>
            <a:pPr marL="457200" indent="-457200" algn="ctr">
              <a:buFont typeface="+mj-lt"/>
              <a:buAutoNum type="arabicPeriod"/>
            </a:pPr>
            <a:r>
              <a:rPr lang="en-JP" sz="2000" dirty="0">
                <a:solidFill>
                  <a:schemeClr val="tx1"/>
                </a:solidFill>
                <a:latin typeface="Arial" panose="020B0604020202020204" pitchFamily="34" charset="0"/>
                <a:cs typeface="Arial" panose="020B0604020202020204" pitchFamily="34" charset="0"/>
              </a:rPr>
              <a:t>Gravity separation</a:t>
            </a:r>
          </a:p>
          <a:p>
            <a:pPr marL="457200" indent="-457200" algn="ctr">
              <a:buFont typeface="+mj-lt"/>
              <a:buAutoNum type="arabicPeriod"/>
            </a:pPr>
            <a:r>
              <a:rPr lang="en-JP" sz="2000" dirty="0">
                <a:solidFill>
                  <a:schemeClr val="tx1"/>
                </a:solidFill>
                <a:latin typeface="Arial" panose="020B0604020202020204" pitchFamily="34" charset="0"/>
                <a:cs typeface="Arial" panose="020B0604020202020204" pitchFamily="34" charset="0"/>
              </a:rPr>
              <a:t>Magnetic separation</a:t>
            </a:r>
          </a:p>
          <a:p>
            <a:pPr marL="457200" indent="-457200" algn="ctr">
              <a:buFont typeface="+mj-lt"/>
              <a:buAutoNum type="arabicPeriod"/>
            </a:pPr>
            <a:r>
              <a:rPr lang="en-US" sz="2000" dirty="0">
                <a:solidFill>
                  <a:schemeClr val="tx1"/>
                </a:solidFill>
                <a:latin typeface="Arial" panose="020B0604020202020204" pitchFamily="34" charset="0"/>
                <a:cs typeface="Arial" panose="020B0604020202020204" pitchFamily="34" charset="0"/>
              </a:rPr>
              <a:t>E</a:t>
            </a:r>
            <a:r>
              <a:rPr lang="en-JP" sz="2000" dirty="0">
                <a:solidFill>
                  <a:schemeClr val="tx1"/>
                </a:solidFill>
                <a:latin typeface="Arial" panose="020B0604020202020204" pitchFamily="34" charset="0"/>
                <a:cs typeface="Arial" panose="020B0604020202020204" pitchFamily="34" charset="0"/>
              </a:rPr>
              <a:t>lectrical separation</a:t>
            </a:r>
          </a:p>
        </p:txBody>
      </p:sp>
      <p:sp>
        <p:nvSpPr>
          <p:cNvPr id="38" name="Rounded Rectangle 37">
            <a:extLst>
              <a:ext uri="{FF2B5EF4-FFF2-40B4-BE49-F238E27FC236}">
                <a16:creationId xmlns:a16="http://schemas.microsoft.com/office/drawing/2014/main" id="{88345583-D328-D442-8FBC-DB3B2F9576B9}"/>
              </a:ext>
            </a:extLst>
          </p:cNvPr>
          <p:cNvSpPr/>
          <p:nvPr/>
        </p:nvSpPr>
        <p:spPr>
          <a:xfrm>
            <a:off x="8829330" y="5267866"/>
            <a:ext cx="2615878" cy="982537"/>
          </a:xfrm>
          <a:prstGeom prst="roundRect">
            <a:avLst/>
          </a:prstGeom>
          <a:solidFill>
            <a:schemeClr val="accent2">
              <a:lumMod val="50000"/>
            </a:schemeClr>
          </a:solidFill>
          <a:ln>
            <a:solidFill>
              <a:schemeClr val="tx1"/>
            </a:solidFill>
          </a:ln>
          <a:effectLst>
            <a:outerShdw blurRad="50800" dist="38100" dir="8400000" sx="102000" sy="102000" algn="tr" rotWithShape="0">
              <a:prstClr val="black">
                <a:alpha val="4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JP" sz="2000" b="1" dirty="0">
                <a:latin typeface="Arial" panose="020B0604020202020204" pitchFamily="34" charset="0"/>
                <a:cs typeface="Arial" panose="020B0604020202020204" pitchFamily="34" charset="0"/>
              </a:rPr>
              <a:t>THICKENING</a:t>
            </a:r>
            <a:endParaRPr lang="en-JP" sz="2000" dirty="0">
              <a:latin typeface="Arial" panose="020B0604020202020204" pitchFamily="34" charset="0"/>
              <a:cs typeface="Arial" panose="020B0604020202020204" pitchFamily="34" charset="0"/>
            </a:endParaRPr>
          </a:p>
        </p:txBody>
      </p:sp>
      <p:sp>
        <p:nvSpPr>
          <p:cNvPr id="41" name="Rounded Rectangle 40">
            <a:extLst>
              <a:ext uri="{FF2B5EF4-FFF2-40B4-BE49-F238E27FC236}">
                <a16:creationId xmlns:a16="http://schemas.microsoft.com/office/drawing/2014/main" id="{237DEAA4-C1CA-8247-81D8-74549AEB60A7}"/>
              </a:ext>
            </a:extLst>
          </p:cNvPr>
          <p:cNvSpPr/>
          <p:nvPr/>
        </p:nvSpPr>
        <p:spPr>
          <a:xfrm>
            <a:off x="730863" y="5267866"/>
            <a:ext cx="2615878" cy="982537"/>
          </a:xfrm>
          <a:prstGeom prst="roundRect">
            <a:avLst/>
          </a:prstGeom>
          <a:solidFill>
            <a:schemeClr val="accent2">
              <a:lumMod val="75000"/>
            </a:schemeClr>
          </a:solidFill>
          <a:ln>
            <a:solidFill>
              <a:schemeClr val="tx1"/>
            </a:solidFill>
          </a:ln>
          <a:effectLst>
            <a:outerShdw blurRad="50800" dist="38100" dir="8400000" sx="102000" sy="102000" algn="tr" rotWithShape="0">
              <a:prstClr val="black">
                <a:alpha val="4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JP" sz="2000" b="1" dirty="0">
                <a:latin typeface="Arial" panose="020B0604020202020204" pitchFamily="34" charset="0"/>
                <a:cs typeface="Arial" panose="020B0604020202020204" pitchFamily="34" charset="0"/>
              </a:rPr>
              <a:t>DEWATERING</a:t>
            </a:r>
          </a:p>
          <a:p>
            <a:pPr marL="342900" indent="-342900" algn="ctr">
              <a:buFont typeface="Wingdings" pitchFamily="2" charset="2"/>
              <a:buChar char="ü"/>
            </a:pPr>
            <a:r>
              <a:rPr lang="en-JP" sz="2000" b="1" dirty="0">
                <a:latin typeface="Arial" panose="020B0604020202020204" pitchFamily="34" charset="0"/>
                <a:cs typeface="Arial" panose="020B0604020202020204" pitchFamily="34" charset="0"/>
              </a:rPr>
              <a:t>Thickening </a:t>
            </a:r>
          </a:p>
          <a:p>
            <a:pPr marL="342900" indent="-342900" algn="ctr">
              <a:buFont typeface="Wingdings" pitchFamily="2" charset="2"/>
              <a:buChar char="ü"/>
            </a:pPr>
            <a:r>
              <a:rPr lang="en-JP" sz="2000" b="1" dirty="0">
                <a:latin typeface="Arial" panose="020B0604020202020204" pitchFamily="34" charset="0"/>
                <a:cs typeface="Arial" panose="020B0604020202020204" pitchFamily="34" charset="0"/>
              </a:rPr>
              <a:t>Filteration</a:t>
            </a:r>
            <a:endParaRPr lang="en-JP" sz="2000" dirty="0">
              <a:latin typeface="Arial" panose="020B0604020202020204" pitchFamily="34" charset="0"/>
              <a:cs typeface="Arial" panose="020B0604020202020204" pitchFamily="34" charset="0"/>
            </a:endParaRPr>
          </a:p>
        </p:txBody>
      </p:sp>
      <p:sp>
        <p:nvSpPr>
          <p:cNvPr id="42" name="Rounded Rectangle 41">
            <a:extLst>
              <a:ext uri="{FF2B5EF4-FFF2-40B4-BE49-F238E27FC236}">
                <a16:creationId xmlns:a16="http://schemas.microsoft.com/office/drawing/2014/main" id="{1F6B812C-7DC8-FB41-813E-365C867236C9}"/>
              </a:ext>
            </a:extLst>
          </p:cNvPr>
          <p:cNvSpPr/>
          <p:nvPr/>
        </p:nvSpPr>
        <p:spPr>
          <a:xfrm>
            <a:off x="4764147" y="5675581"/>
            <a:ext cx="2615878" cy="574822"/>
          </a:xfrm>
          <a:prstGeom prst="roundRect">
            <a:avLst/>
          </a:prstGeom>
          <a:solidFill>
            <a:srgbClr val="00B0F0"/>
          </a:solidFill>
          <a:ln>
            <a:solidFill>
              <a:schemeClr val="tx1"/>
            </a:solidFill>
          </a:ln>
          <a:effectLst>
            <a:outerShdw blurRad="50800" dist="38100" dir="8400000" sx="102000" sy="102000" algn="tr" rotWithShape="0">
              <a:prstClr val="black">
                <a:alpha val="4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JP" sz="2000" b="1" dirty="0">
                <a:latin typeface="Arial" panose="020B0604020202020204" pitchFamily="34" charset="0"/>
                <a:cs typeface="Arial" panose="020B0604020202020204" pitchFamily="34" charset="0"/>
              </a:rPr>
              <a:t>CLARIFICATION</a:t>
            </a:r>
          </a:p>
        </p:txBody>
      </p:sp>
      <p:cxnSp>
        <p:nvCxnSpPr>
          <p:cNvPr id="5" name="Straight Connector 4">
            <a:extLst>
              <a:ext uri="{FF2B5EF4-FFF2-40B4-BE49-F238E27FC236}">
                <a16:creationId xmlns:a16="http://schemas.microsoft.com/office/drawing/2014/main" id="{3DA473E1-8306-4349-AE0D-64A56FA9C235}"/>
              </a:ext>
            </a:extLst>
          </p:cNvPr>
          <p:cNvCxnSpPr>
            <a:cxnSpLocks/>
          </p:cNvCxnSpPr>
          <p:nvPr/>
        </p:nvCxnSpPr>
        <p:spPr>
          <a:xfrm>
            <a:off x="8110616" y="4209215"/>
            <a:ext cx="1992050" cy="0"/>
          </a:xfrm>
          <a:prstGeom prst="line">
            <a:avLst/>
          </a:prstGeom>
          <a:ln w="66675" cmpd="tri">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4191A5AF-F13F-E24E-9498-D876FC5A7E5C}"/>
              </a:ext>
            </a:extLst>
          </p:cNvPr>
          <p:cNvCxnSpPr/>
          <p:nvPr/>
        </p:nvCxnSpPr>
        <p:spPr>
          <a:xfrm>
            <a:off x="10068549" y="4223211"/>
            <a:ext cx="0" cy="1044000"/>
          </a:xfrm>
          <a:prstGeom prst="straightConnector1">
            <a:avLst/>
          </a:prstGeom>
          <a:ln w="57150" cmpd="tri">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1618A5B4-2A9A-C34F-B66B-373725EBAAE5}"/>
              </a:ext>
            </a:extLst>
          </p:cNvPr>
          <p:cNvCxnSpPr/>
          <p:nvPr/>
        </p:nvCxnSpPr>
        <p:spPr>
          <a:xfrm>
            <a:off x="2026520" y="6292933"/>
            <a:ext cx="0" cy="504000"/>
          </a:xfrm>
          <a:prstGeom prst="straightConnector1">
            <a:avLst/>
          </a:prstGeom>
          <a:ln w="53975" cmpd="tri">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58BBF70C-1086-884E-9D25-8C03CA26C50B}"/>
              </a:ext>
            </a:extLst>
          </p:cNvPr>
          <p:cNvCxnSpPr/>
          <p:nvPr/>
        </p:nvCxnSpPr>
        <p:spPr>
          <a:xfrm>
            <a:off x="6020593" y="6253948"/>
            <a:ext cx="0" cy="324000"/>
          </a:xfrm>
          <a:prstGeom prst="straightConnector1">
            <a:avLst/>
          </a:prstGeom>
          <a:ln w="53975" cmpd="tri">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FD0DD519-52DE-B345-A283-6BFFD5CBFF07}"/>
              </a:ext>
            </a:extLst>
          </p:cNvPr>
          <p:cNvCxnSpPr/>
          <p:nvPr/>
        </p:nvCxnSpPr>
        <p:spPr>
          <a:xfrm>
            <a:off x="10135609" y="6278758"/>
            <a:ext cx="0" cy="468000"/>
          </a:xfrm>
          <a:prstGeom prst="straightConnector1">
            <a:avLst/>
          </a:prstGeom>
          <a:ln w="57150" cmpd="tri">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9908B652-884C-FB45-BBB8-946B26F1BDDF}"/>
              </a:ext>
            </a:extLst>
          </p:cNvPr>
          <p:cNvCxnSpPr>
            <a:cxnSpLocks/>
          </p:cNvCxnSpPr>
          <p:nvPr/>
        </p:nvCxnSpPr>
        <p:spPr>
          <a:xfrm>
            <a:off x="3346741" y="5962992"/>
            <a:ext cx="1404000" cy="0"/>
          </a:xfrm>
          <a:prstGeom prst="line">
            <a:avLst/>
          </a:prstGeom>
          <a:ln w="53975" cmpd="tri">
            <a:solidFill>
              <a:srgbClr val="00B0F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C7C9416A-6A2D-294C-AEA1-B6F06425FF16}"/>
              </a:ext>
            </a:extLst>
          </p:cNvPr>
          <p:cNvCxnSpPr>
            <a:cxnSpLocks/>
          </p:cNvCxnSpPr>
          <p:nvPr/>
        </p:nvCxnSpPr>
        <p:spPr>
          <a:xfrm>
            <a:off x="7386627" y="5954031"/>
            <a:ext cx="1404000" cy="0"/>
          </a:xfrm>
          <a:prstGeom prst="line">
            <a:avLst/>
          </a:prstGeom>
          <a:ln w="53975" cmpd="tri">
            <a:solidFill>
              <a:srgbClr val="00B0F0"/>
            </a:solidFill>
            <a:head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89CDC8DE-6958-4B42-930C-CDB5A2AE249C}"/>
              </a:ext>
            </a:extLst>
          </p:cNvPr>
          <p:cNvCxnSpPr>
            <a:cxnSpLocks/>
          </p:cNvCxnSpPr>
          <p:nvPr/>
        </p:nvCxnSpPr>
        <p:spPr>
          <a:xfrm flipH="1" flipV="1">
            <a:off x="6031449" y="5158352"/>
            <a:ext cx="0" cy="540000"/>
          </a:xfrm>
          <a:prstGeom prst="straightConnector1">
            <a:avLst/>
          </a:prstGeom>
          <a:ln w="53975" cmpd="tri">
            <a:solidFill>
              <a:srgbClr val="00B0F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D2647134-3CF5-9D4A-99D9-8D3BB8EDA5C6}"/>
              </a:ext>
            </a:extLst>
          </p:cNvPr>
          <p:cNvCxnSpPr>
            <a:cxnSpLocks/>
          </p:cNvCxnSpPr>
          <p:nvPr/>
        </p:nvCxnSpPr>
        <p:spPr>
          <a:xfrm>
            <a:off x="1959749" y="4204449"/>
            <a:ext cx="1992050" cy="0"/>
          </a:xfrm>
          <a:prstGeom prst="line">
            <a:avLst/>
          </a:prstGeom>
          <a:ln w="66675" cmpd="tri">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ADEEDDF4-F32E-CF4D-9753-310D4F3C4E58}"/>
              </a:ext>
            </a:extLst>
          </p:cNvPr>
          <p:cNvCxnSpPr/>
          <p:nvPr/>
        </p:nvCxnSpPr>
        <p:spPr>
          <a:xfrm>
            <a:off x="1989044" y="4204449"/>
            <a:ext cx="0" cy="1044000"/>
          </a:xfrm>
          <a:prstGeom prst="straightConnector1">
            <a:avLst/>
          </a:prstGeom>
          <a:ln w="57150" cmpd="tri">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AF22D533-D703-8B41-9C9E-84847E2C021E}"/>
              </a:ext>
            </a:extLst>
          </p:cNvPr>
          <p:cNvSpPr txBox="1"/>
          <p:nvPr/>
        </p:nvSpPr>
        <p:spPr>
          <a:xfrm>
            <a:off x="5991489" y="1096534"/>
            <a:ext cx="3038207" cy="400110"/>
          </a:xfrm>
          <a:prstGeom prst="rect">
            <a:avLst/>
          </a:prstGeom>
          <a:noFill/>
        </p:spPr>
        <p:txBody>
          <a:bodyPr wrap="square" rtlCol="0">
            <a:spAutoFit/>
          </a:bodyPr>
          <a:lstStyle/>
          <a:p>
            <a:r>
              <a:rPr lang="en-JP" sz="2000" dirty="0">
                <a:latin typeface="Arial" panose="020B0604020202020204" pitchFamily="34" charset="0"/>
                <a:cs typeface="Arial" panose="020B0604020202020204" pitchFamily="34" charset="0"/>
              </a:rPr>
              <a:t>Run-of-mine (ROM) ore</a:t>
            </a:r>
          </a:p>
        </p:txBody>
      </p:sp>
      <p:sp>
        <p:nvSpPr>
          <p:cNvPr id="54" name="TextBox 53">
            <a:extLst>
              <a:ext uri="{FF2B5EF4-FFF2-40B4-BE49-F238E27FC236}">
                <a16:creationId xmlns:a16="http://schemas.microsoft.com/office/drawing/2014/main" id="{E0C60C95-F470-CB46-A312-175CA64476A6}"/>
              </a:ext>
            </a:extLst>
          </p:cNvPr>
          <p:cNvSpPr txBox="1"/>
          <p:nvPr/>
        </p:nvSpPr>
        <p:spPr>
          <a:xfrm>
            <a:off x="8249837" y="3534861"/>
            <a:ext cx="2363445" cy="615553"/>
          </a:xfrm>
          <a:prstGeom prst="rect">
            <a:avLst/>
          </a:prstGeom>
          <a:noFill/>
        </p:spPr>
        <p:txBody>
          <a:bodyPr wrap="square" lIns="0" tIns="0" rIns="0" bIns="0" rtlCol="0">
            <a:spAutoFit/>
          </a:bodyPr>
          <a:lstStyle/>
          <a:p>
            <a:r>
              <a:rPr lang="en-JP" sz="2000" b="1" dirty="0">
                <a:latin typeface="Arial" panose="020B0604020202020204" pitchFamily="34" charset="0"/>
                <a:cs typeface="Arial" panose="020B0604020202020204" pitchFamily="34" charset="0"/>
              </a:rPr>
              <a:t>Tailings</a:t>
            </a:r>
            <a:r>
              <a:rPr lang="en-JP" sz="2000" dirty="0">
                <a:latin typeface="Arial" panose="020B0604020202020204" pitchFamily="34" charset="0"/>
                <a:cs typeface="Arial" panose="020B0604020202020204" pitchFamily="34" charset="0"/>
              </a:rPr>
              <a:t>         (gangue minerals)</a:t>
            </a:r>
          </a:p>
        </p:txBody>
      </p:sp>
      <p:sp>
        <p:nvSpPr>
          <p:cNvPr id="55" name="TextBox 54">
            <a:extLst>
              <a:ext uri="{FF2B5EF4-FFF2-40B4-BE49-F238E27FC236}">
                <a16:creationId xmlns:a16="http://schemas.microsoft.com/office/drawing/2014/main" id="{EDD5F197-5869-5843-9952-1ACC64833117}"/>
              </a:ext>
            </a:extLst>
          </p:cNvPr>
          <p:cNvSpPr txBox="1"/>
          <p:nvPr/>
        </p:nvSpPr>
        <p:spPr>
          <a:xfrm>
            <a:off x="1646138" y="3512482"/>
            <a:ext cx="2514593" cy="661720"/>
          </a:xfrm>
          <a:prstGeom prst="rect">
            <a:avLst/>
          </a:prstGeom>
          <a:noFill/>
        </p:spPr>
        <p:txBody>
          <a:bodyPr wrap="square" lIns="0" tIns="0" rIns="0" rtlCol="0">
            <a:spAutoFit/>
          </a:bodyPr>
          <a:lstStyle/>
          <a:p>
            <a:r>
              <a:rPr lang="en-JP" sz="2000" b="1" dirty="0">
                <a:latin typeface="Arial" panose="020B0604020202020204" pitchFamily="34" charset="0"/>
                <a:cs typeface="Arial" panose="020B0604020202020204" pitchFamily="34" charset="0"/>
              </a:rPr>
              <a:t>Concentrate</a:t>
            </a:r>
            <a:r>
              <a:rPr lang="en-JP" sz="2000" dirty="0">
                <a:latin typeface="Arial" panose="020B0604020202020204" pitchFamily="34" charset="0"/>
                <a:cs typeface="Arial" panose="020B0604020202020204" pitchFamily="34" charset="0"/>
              </a:rPr>
              <a:t> (valauble minerals)</a:t>
            </a:r>
          </a:p>
        </p:txBody>
      </p:sp>
      <p:sp>
        <p:nvSpPr>
          <p:cNvPr id="56" name="TextBox 55">
            <a:extLst>
              <a:ext uri="{FF2B5EF4-FFF2-40B4-BE49-F238E27FC236}">
                <a16:creationId xmlns:a16="http://schemas.microsoft.com/office/drawing/2014/main" id="{16B5D511-2363-B847-9E75-2C18120C6CC2}"/>
              </a:ext>
            </a:extLst>
          </p:cNvPr>
          <p:cNvSpPr txBox="1"/>
          <p:nvPr/>
        </p:nvSpPr>
        <p:spPr>
          <a:xfrm>
            <a:off x="2123961" y="6232746"/>
            <a:ext cx="2914638" cy="661720"/>
          </a:xfrm>
          <a:prstGeom prst="rect">
            <a:avLst/>
          </a:prstGeom>
          <a:noFill/>
        </p:spPr>
        <p:txBody>
          <a:bodyPr wrap="square" lIns="0" tIns="0" rIns="0" rtlCol="0">
            <a:spAutoFit/>
          </a:bodyPr>
          <a:lstStyle/>
          <a:p>
            <a:r>
              <a:rPr lang="en-JP" sz="2000" b="1" dirty="0">
                <a:solidFill>
                  <a:srgbClr val="FF0000"/>
                </a:solidFill>
                <a:latin typeface="Arial" panose="020B0604020202020204" pitchFamily="34" charset="0"/>
                <a:cs typeface="Arial" panose="020B0604020202020204" pitchFamily="34" charset="0"/>
              </a:rPr>
              <a:t>Concentrate</a:t>
            </a:r>
            <a:r>
              <a:rPr lang="en-JP" sz="2000" dirty="0">
                <a:latin typeface="Arial" panose="020B0604020202020204" pitchFamily="34" charset="0"/>
                <a:cs typeface="Arial" panose="020B0604020202020204" pitchFamily="34" charset="0"/>
              </a:rPr>
              <a:t> to pyro/hydro-metallurgy</a:t>
            </a:r>
          </a:p>
        </p:txBody>
      </p:sp>
      <p:sp>
        <p:nvSpPr>
          <p:cNvPr id="57" name="TextBox 56">
            <a:extLst>
              <a:ext uri="{FF2B5EF4-FFF2-40B4-BE49-F238E27FC236}">
                <a16:creationId xmlns:a16="http://schemas.microsoft.com/office/drawing/2014/main" id="{FCA13BEA-3FD1-7E43-8C4D-603AC4809BA9}"/>
              </a:ext>
            </a:extLst>
          </p:cNvPr>
          <p:cNvSpPr txBox="1"/>
          <p:nvPr/>
        </p:nvSpPr>
        <p:spPr>
          <a:xfrm>
            <a:off x="8076542" y="6368005"/>
            <a:ext cx="2001012" cy="353943"/>
          </a:xfrm>
          <a:prstGeom prst="rect">
            <a:avLst/>
          </a:prstGeom>
          <a:noFill/>
        </p:spPr>
        <p:txBody>
          <a:bodyPr wrap="square" lIns="0" tIns="0" rIns="0" rtlCol="0">
            <a:spAutoFit/>
          </a:bodyPr>
          <a:lstStyle/>
          <a:p>
            <a:r>
              <a:rPr lang="en-JP" sz="2000" b="1" dirty="0">
                <a:latin typeface="Arial" panose="020B0604020202020204" pitchFamily="34" charset="0"/>
                <a:cs typeface="Arial" panose="020B0604020202020204" pitchFamily="34" charset="0"/>
              </a:rPr>
              <a:t>Tailings</a:t>
            </a:r>
            <a:r>
              <a:rPr lang="en-JP" sz="2000" dirty="0">
                <a:latin typeface="Arial" panose="020B0604020202020204" pitchFamily="34" charset="0"/>
                <a:cs typeface="Arial" panose="020B0604020202020204" pitchFamily="34" charset="0"/>
              </a:rPr>
              <a:t> to dump</a:t>
            </a:r>
          </a:p>
        </p:txBody>
      </p:sp>
      <p:sp>
        <p:nvSpPr>
          <p:cNvPr id="58" name="TextBox 57">
            <a:extLst>
              <a:ext uri="{FF2B5EF4-FFF2-40B4-BE49-F238E27FC236}">
                <a16:creationId xmlns:a16="http://schemas.microsoft.com/office/drawing/2014/main" id="{D4600805-8A16-324A-8C73-6E06825BE85C}"/>
              </a:ext>
            </a:extLst>
          </p:cNvPr>
          <p:cNvSpPr txBox="1"/>
          <p:nvPr/>
        </p:nvSpPr>
        <p:spPr>
          <a:xfrm>
            <a:off x="5374214" y="6518345"/>
            <a:ext cx="2001012" cy="353943"/>
          </a:xfrm>
          <a:prstGeom prst="rect">
            <a:avLst/>
          </a:prstGeom>
          <a:noFill/>
        </p:spPr>
        <p:txBody>
          <a:bodyPr wrap="square" lIns="0" tIns="0" rIns="0" rtlCol="0">
            <a:spAutoFit/>
          </a:bodyPr>
          <a:lstStyle/>
          <a:p>
            <a:r>
              <a:rPr lang="en-JP" sz="2000" b="1" dirty="0">
                <a:latin typeface="Arial" panose="020B0604020202020204" pitchFamily="34" charset="0"/>
                <a:cs typeface="Arial" panose="020B0604020202020204" pitchFamily="34" charset="0"/>
              </a:rPr>
              <a:t>Waste water</a:t>
            </a:r>
            <a:endParaRPr lang="en-JP" sz="2000" dirty="0">
              <a:latin typeface="Arial" panose="020B0604020202020204" pitchFamily="34" charset="0"/>
              <a:cs typeface="Arial" panose="020B0604020202020204" pitchFamily="34" charset="0"/>
            </a:endParaRPr>
          </a:p>
        </p:txBody>
      </p:sp>
      <p:sp>
        <p:nvSpPr>
          <p:cNvPr id="59" name="TextBox 58">
            <a:extLst>
              <a:ext uri="{FF2B5EF4-FFF2-40B4-BE49-F238E27FC236}">
                <a16:creationId xmlns:a16="http://schemas.microsoft.com/office/drawing/2014/main" id="{0B54BE8B-A1D7-9040-A3D5-2BA9E896841D}"/>
              </a:ext>
            </a:extLst>
          </p:cNvPr>
          <p:cNvSpPr txBox="1"/>
          <p:nvPr/>
        </p:nvSpPr>
        <p:spPr>
          <a:xfrm>
            <a:off x="6110610" y="5284755"/>
            <a:ext cx="2001012" cy="353943"/>
          </a:xfrm>
          <a:prstGeom prst="rect">
            <a:avLst/>
          </a:prstGeom>
          <a:noFill/>
        </p:spPr>
        <p:txBody>
          <a:bodyPr wrap="square" lIns="0" tIns="0" rIns="0" rtlCol="0">
            <a:spAutoFit/>
          </a:bodyPr>
          <a:lstStyle/>
          <a:p>
            <a:r>
              <a:rPr lang="en-JP" sz="2000" b="1" dirty="0">
                <a:latin typeface="Arial" panose="020B0604020202020204" pitchFamily="34" charset="0"/>
                <a:cs typeface="Arial" panose="020B0604020202020204" pitchFamily="34" charset="0"/>
              </a:rPr>
              <a:t>Recycled water</a:t>
            </a:r>
            <a:endParaRPr lang="en-JP" sz="2000" dirty="0">
              <a:latin typeface="Arial" panose="020B0604020202020204" pitchFamily="34" charset="0"/>
              <a:cs typeface="Arial" panose="020B0604020202020204" pitchFamily="34" charset="0"/>
            </a:endParaRPr>
          </a:p>
        </p:txBody>
      </p:sp>
      <p:cxnSp>
        <p:nvCxnSpPr>
          <p:cNvPr id="19" name="Straight Arrow Connector 18">
            <a:extLst>
              <a:ext uri="{FF2B5EF4-FFF2-40B4-BE49-F238E27FC236}">
                <a16:creationId xmlns:a16="http://schemas.microsoft.com/office/drawing/2014/main" id="{C2A89B99-E2EF-0E4A-AC29-296F3DF046BB}"/>
              </a:ext>
            </a:extLst>
          </p:cNvPr>
          <p:cNvCxnSpPr/>
          <p:nvPr/>
        </p:nvCxnSpPr>
        <p:spPr>
          <a:xfrm flipH="1">
            <a:off x="7111116" y="2414588"/>
            <a:ext cx="2518659" cy="0"/>
          </a:xfrm>
          <a:prstGeom prst="straightConnector1">
            <a:avLst/>
          </a:prstGeom>
          <a:ln w="50800">
            <a:solidFill>
              <a:srgbClr val="00B0F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CEA52DFE-9BDD-784C-9245-508709E50964}"/>
              </a:ext>
            </a:extLst>
          </p:cNvPr>
          <p:cNvSpPr txBox="1"/>
          <p:nvPr/>
        </p:nvSpPr>
        <p:spPr>
          <a:xfrm>
            <a:off x="9726995" y="2248869"/>
            <a:ext cx="1545844" cy="307777"/>
          </a:xfrm>
          <a:prstGeom prst="rect">
            <a:avLst/>
          </a:prstGeom>
          <a:noFill/>
        </p:spPr>
        <p:txBody>
          <a:bodyPr wrap="square" lIns="0" tIns="0" rIns="0" bIns="0" rtlCol="0">
            <a:spAutoFit/>
          </a:bodyPr>
          <a:lstStyle/>
          <a:p>
            <a:r>
              <a:rPr lang="en-JP" sz="2000" b="1" dirty="0">
                <a:latin typeface="Arial" panose="020B0604020202020204" pitchFamily="34" charset="0"/>
                <a:cs typeface="Arial" panose="020B0604020202020204" pitchFamily="34" charset="0"/>
              </a:rPr>
              <a:t>Fresh water</a:t>
            </a:r>
            <a:endParaRPr lang="en-JP" sz="2000" dirty="0">
              <a:latin typeface="Arial" panose="020B0604020202020204" pitchFamily="34" charset="0"/>
              <a:cs typeface="Arial" panose="020B0604020202020204" pitchFamily="34" charset="0"/>
            </a:endParaRPr>
          </a:p>
        </p:txBody>
      </p:sp>
      <p:cxnSp>
        <p:nvCxnSpPr>
          <p:cNvPr id="21" name="Straight Connector 20">
            <a:extLst>
              <a:ext uri="{FF2B5EF4-FFF2-40B4-BE49-F238E27FC236}">
                <a16:creationId xmlns:a16="http://schemas.microsoft.com/office/drawing/2014/main" id="{373D5BE5-9F3E-2242-914E-92431381633C}"/>
              </a:ext>
            </a:extLst>
          </p:cNvPr>
          <p:cNvCxnSpPr>
            <a:cxnSpLocks/>
          </p:cNvCxnSpPr>
          <p:nvPr/>
        </p:nvCxnSpPr>
        <p:spPr>
          <a:xfrm>
            <a:off x="428625" y="1496644"/>
            <a:ext cx="0" cy="4788000"/>
          </a:xfrm>
          <a:prstGeom prst="line">
            <a:avLst/>
          </a:prstGeom>
          <a:ln w="38100" cmpd="dbl">
            <a:solidFill>
              <a:srgbClr val="FF0000"/>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BE759D7-9F55-7741-8E2E-1B52A9C14162}"/>
              </a:ext>
            </a:extLst>
          </p:cNvPr>
          <p:cNvCxnSpPr>
            <a:cxnSpLocks/>
          </p:cNvCxnSpPr>
          <p:nvPr/>
        </p:nvCxnSpPr>
        <p:spPr>
          <a:xfrm flipV="1">
            <a:off x="-6242" y="1458742"/>
            <a:ext cx="12240000" cy="36000"/>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5B575834-E014-B049-81A5-6AF6DFB83FE0}"/>
              </a:ext>
            </a:extLst>
          </p:cNvPr>
          <p:cNvCxnSpPr>
            <a:cxnSpLocks/>
          </p:cNvCxnSpPr>
          <p:nvPr/>
        </p:nvCxnSpPr>
        <p:spPr>
          <a:xfrm flipV="1">
            <a:off x="-28495" y="6255705"/>
            <a:ext cx="12240000" cy="36000"/>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D0797717-34CC-E342-B6BA-CB598D8A03EB}"/>
              </a:ext>
            </a:extLst>
          </p:cNvPr>
          <p:cNvSpPr txBox="1"/>
          <p:nvPr/>
        </p:nvSpPr>
        <p:spPr>
          <a:xfrm rot="16200000">
            <a:off x="-1779374" y="3619284"/>
            <a:ext cx="3893493" cy="461665"/>
          </a:xfrm>
          <a:prstGeom prst="rect">
            <a:avLst/>
          </a:prstGeom>
          <a:noFill/>
        </p:spPr>
        <p:txBody>
          <a:bodyPr wrap="square" rtlCol="0">
            <a:spAutoFit/>
          </a:bodyPr>
          <a:lstStyle/>
          <a:p>
            <a:pPr algn="ctr"/>
            <a:r>
              <a:rPr lang="en-JP" sz="2400" b="1" spc="300" dirty="0">
                <a:latin typeface="Arial" panose="020B0604020202020204" pitchFamily="34" charset="0"/>
                <a:cs typeface="Arial" panose="020B0604020202020204" pitchFamily="34" charset="0"/>
              </a:rPr>
              <a:t>Mineral Processing</a:t>
            </a:r>
          </a:p>
        </p:txBody>
      </p:sp>
      <p:sp>
        <p:nvSpPr>
          <p:cNvPr id="66" name="Left Brace 65">
            <a:extLst>
              <a:ext uri="{FF2B5EF4-FFF2-40B4-BE49-F238E27FC236}">
                <a16:creationId xmlns:a16="http://schemas.microsoft.com/office/drawing/2014/main" id="{7E257C75-3B02-164C-9A94-7DDF06DA85A3}"/>
              </a:ext>
            </a:extLst>
          </p:cNvPr>
          <p:cNvSpPr/>
          <p:nvPr/>
        </p:nvSpPr>
        <p:spPr>
          <a:xfrm>
            <a:off x="1264067" y="1558733"/>
            <a:ext cx="543833" cy="1528742"/>
          </a:xfrm>
          <a:prstGeom prst="leftBrace">
            <a:avLst>
              <a:gd name="adj1" fmla="val 52580"/>
              <a:gd name="adj2" fmla="val 50000"/>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JP"/>
          </a:p>
        </p:txBody>
      </p:sp>
      <p:sp>
        <p:nvSpPr>
          <p:cNvPr id="73" name="Left Brace 72">
            <a:extLst>
              <a:ext uri="{FF2B5EF4-FFF2-40B4-BE49-F238E27FC236}">
                <a16:creationId xmlns:a16="http://schemas.microsoft.com/office/drawing/2014/main" id="{2E8A4CE8-C779-1448-81D6-D4FA938976D7}"/>
              </a:ext>
            </a:extLst>
          </p:cNvPr>
          <p:cNvSpPr/>
          <p:nvPr/>
        </p:nvSpPr>
        <p:spPr>
          <a:xfrm>
            <a:off x="1133980" y="3140903"/>
            <a:ext cx="694285" cy="1862861"/>
          </a:xfrm>
          <a:prstGeom prst="leftBrace">
            <a:avLst>
              <a:gd name="adj1" fmla="val 52580"/>
              <a:gd name="adj2" fmla="val 50000"/>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JP"/>
          </a:p>
        </p:txBody>
      </p:sp>
      <p:sp>
        <p:nvSpPr>
          <p:cNvPr id="74" name="TextBox 73">
            <a:extLst>
              <a:ext uri="{FF2B5EF4-FFF2-40B4-BE49-F238E27FC236}">
                <a16:creationId xmlns:a16="http://schemas.microsoft.com/office/drawing/2014/main" id="{C16795A8-0330-E049-A31B-4D884766E83F}"/>
              </a:ext>
            </a:extLst>
          </p:cNvPr>
          <p:cNvSpPr txBox="1"/>
          <p:nvPr/>
        </p:nvSpPr>
        <p:spPr>
          <a:xfrm rot="16200000">
            <a:off x="102199" y="2062165"/>
            <a:ext cx="1741354" cy="461665"/>
          </a:xfrm>
          <a:prstGeom prst="rect">
            <a:avLst/>
          </a:prstGeom>
          <a:noFill/>
        </p:spPr>
        <p:txBody>
          <a:bodyPr wrap="square" rtlCol="0">
            <a:spAutoFit/>
          </a:bodyPr>
          <a:lstStyle/>
          <a:p>
            <a:pPr algn="ctr"/>
            <a:r>
              <a:rPr lang="en-JP" sz="2400" dirty="0">
                <a:solidFill>
                  <a:srgbClr val="7030A0"/>
                </a:solidFill>
                <a:latin typeface="Arial" panose="020B0604020202020204" pitchFamily="34" charset="0"/>
                <a:cs typeface="Arial" panose="020B0604020202020204" pitchFamily="34" charset="0"/>
              </a:rPr>
              <a:t>Liberation</a:t>
            </a:r>
          </a:p>
        </p:txBody>
      </p:sp>
      <p:sp>
        <p:nvSpPr>
          <p:cNvPr id="75" name="TextBox 74">
            <a:extLst>
              <a:ext uri="{FF2B5EF4-FFF2-40B4-BE49-F238E27FC236}">
                <a16:creationId xmlns:a16="http://schemas.microsoft.com/office/drawing/2014/main" id="{A595D4FB-CACA-9041-B569-B3DDD1CFEC8B}"/>
              </a:ext>
            </a:extLst>
          </p:cNvPr>
          <p:cNvSpPr txBox="1"/>
          <p:nvPr/>
        </p:nvSpPr>
        <p:spPr>
          <a:xfrm rot="16200000">
            <a:off x="-50382" y="3670077"/>
            <a:ext cx="1741354" cy="830997"/>
          </a:xfrm>
          <a:prstGeom prst="rect">
            <a:avLst/>
          </a:prstGeom>
          <a:noFill/>
        </p:spPr>
        <p:txBody>
          <a:bodyPr wrap="square" rtlCol="0">
            <a:spAutoFit/>
          </a:bodyPr>
          <a:lstStyle/>
          <a:p>
            <a:pPr algn="ctr"/>
            <a:r>
              <a:rPr lang="en-JP" sz="2400" dirty="0">
                <a:solidFill>
                  <a:schemeClr val="tx1">
                    <a:lumMod val="50000"/>
                    <a:lumOff val="50000"/>
                  </a:schemeClr>
                </a:solidFill>
                <a:latin typeface="Arial" panose="020B0604020202020204" pitchFamily="34" charset="0"/>
                <a:cs typeface="Arial" panose="020B0604020202020204" pitchFamily="34" charset="0"/>
              </a:rPr>
              <a:t>Mineral separation</a:t>
            </a:r>
          </a:p>
        </p:txBody>
      </p:sp>
      <p:sp>
        <p:nvSpPr>
          <p:cNvPr id="44" name="Slide Number Placeholder 1">
            <a:extLst>
              <a:ext uri="{FF2B5EF4-FFF2-40B4-BE49-F238E27FC236}">
                <a16:creationId xmlns:a16="http://schemas.microsoft.com/office/drawing/2014/main" id="{2F82DCB3-AF49-D941-8BD2-9F60C1CAD184}"/>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Tree>
    <p:extLst>
      <p:ext uri="{BB962C8B-B14F-4D97-AF65-F5344CB8AC3E}">
        <p14:creationId xmlns:p14="http://schemas.microsoft.com/office/powerpoint/2010/main" val="347929396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22" presetClass="entr" presetSubtype="1" fill="hold" nodeType="after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up)">
                                      <p:cBhvr>
                                        <p:cTn id="10" dur="500"/>
                                        <p:tgtEl>
                                          <p:spTgt spid="24"/>
                                        </p:tgtEl>
                                      </p:cBhvr>
                                    </p:animEffec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0">
                                            <p:txEl>
                                              <p:pRg st="1" end="1"/>
                                            </p:txEl>
                                          </p:spTgt>
                                        </p:tgtEl>
                                        <p:attrNameLst>
                                          <p:attrName>style.visibility</p:attrName>
                                        </p:attrNameLst>
                                      </p:cBhvr>
                                      <p:to>
                                        <p:strVal val="visible"/>
                                      </p:to>
                                    </p:set>
                                    <p:animEffect transition="in" filter="wipe(left)">
                                      <p:cBhvr>
                                        <p:cTn id="21" dur="500"/>
                                        <p:tgtEl>
                                          <p:spTgt spid="10">
                                            <p:txEl>
                                              <p:pRg st="1" end="1"/>
                                            </p:txEl>
                                          </p:spTgt>
                                        </p:tgtEl>
                                      </p:cBhvr>
                                    </p:animEffect>
                                  </p:childTnLst>
                                </p:cTn>
                              </p:par>
                              <p:par>
                                <p:cTn id="22" presetID="22" presetClass="entr" presetSubtype="8" fill="hold" nodeType="withEffect">
                                  <p:stCondLst>
                                    <p:cond delay="0"/>
                                  </p:stCondLst>
                                  <p:childTnLst>
                                    <p:set>
                                      <p:cBhvr>
                                        <p:cTn id="23" dur="1" fill="hold">
                                          <p:stCondLst>
                                            <p:cond delay="0"/>
                                          </p:stCondLst>
                                        </p:cTn>
                                        <p:tgtEl>
                                          <p:spTgt spid="10">
                                            <p:txEl>
                                              <p:pRg st="2" end="2"/>
                                            </p:txEl>
                                          </p:spTgt>
                                        </p:tgtEl>
                                        <p:attrNameLst>
                                          <p:attrName>style.visibility</p:attrName>
                                        </p:attrNameLst>
                                      </p:cBhvr>
                                      <p:to>
                                        <p:strVal val="visible"/>
                                      </p:to>
                                    </p:set>
                                    <p:animEffect transition="in" filter="wipe(left)">
                                      <p:cBhvr>
                                        <p:cTn id="24" dur="500"/>
                                        <p:tgtEl>
                                          <p:spTgt spid="10">
                                            <p:txEl>
                                              <p:pRg st="2" end="2"/>
                                            </p:txEl>
                                          </p:spTgt>
                                        </p:tgtEl>
                                      </p:cBhvr>
                                    </p:animEffect>
                                  </p:childTnLst>
                                </p:cTn>
                              </p:par>
                            </p:childTnLst>
                          </p:cTn>
                        </p:par>
                        <p:par>
                          <p:cTn id="25" fill="hold">
                            <p:stCondLst>
                              <p:cond delay="500"/>
                            </p:stCondLst>
                            <p:childTnLst>
                              <p:par>
                                <p:cTn id="26" presetID="22" presetClass="entr" presetSubtype="2" fill="hold" nodeType="after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right)">
                                      <p:cBhvr>
                                        <p:cTn id="28" dur="500"/>
                                        <p:tgtEl>
                                          <p:spTgt spid="19"/>
                                        </p:tgtEl>
                                      </p:cBhvr>
                                    </p:animEffect>
                                  </p:childTnLst>
                                </p:cTn>
                              </p:par>
                              <p:par>
                                <p:cTn id="29" presetID="22" presetClass="entr" presetSubtype="2" fill="hold" grpId="0" nodeType="withEffect">
                                  <p:stCondLst>
                                    <p:cond delay="0"/>
                                  </p:stCondLst>
                                  <p:childTnLst>
                                    <p:set>
                                      <p:cBhvr>
                                        <p:cTn id="30" dur="1" fill="hold">
                                          <p:stCondLst>
                                            <p:cond delay="0"/>
                                          </p:stCondLst>
                                        </p:cTn>
                                        <p:tgtEl>
                                          <p:spTgt spid="60"/>
                                        </p:tgtEl>
                                        <p:attrNameLst>
                                          <p:attrName>style.visibility</p:attrName>
                                        </p:attrNameLst>
                                      </p:cBhvr>
                                      <p:to>
                                        <p:strVal val="visible"/>
                                      </p:to>
                                    </p:set>
                                    <p:animEffect transition="in" filter="wipe(right)">
                                      <p:cBhvr>
                                        <p:cTn id="31" dur="500"/>
                                        <p:tgtEl>
                                          <p:spTgt spid="60"/>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74"/>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66"/>
                                        </p:tgtEl>
                                        <p:attrNameLst>
                                          <p:attrName>style.visibility</p:attrName>
                                        </p:attrNameLst>
                                      </p:cBhvr>
                                      <p:to>
                                        <p:strVal val="visible"/>
                                      </p:to>
                                    </p:set>
                                  </p:childTnLst>
                                </p:cTn>
                              </p:par>
                              <p:par>
                                <p:cTn id="38" presetID="22" presetClass="entr" presetSubtype="1" fill="hold" nodeType="with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wipe(up)">
                                      <p:cBhvr>
                                        <p:cTn id="40" dur="500"/>
                                        <p:tgtEl>
                                          <p:spTgt spid="36"/>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2" fill="hold" nodeType="clickEffect">
                                  <p:stCondLst>
                                    <p:cond delay="0"/>
                                  </p:stCondLst>
                                  <p:childTnLst>
                                    <p:set>
                                      <p:cBhvr>
                                        <p:cTn id="48" dur="1" fill="hold">
                                          <p:stCondLst>
                                            <p:cond delay="0"/>
                                          </p:stCondLst>
                                        </p:cTn>
                                        <p:tgtEl>
                                          <p:spTgt spid="52"/>
                                        </p:tgtEl>
                                        <p:attrNameLst>
                                          <p:attrName>style.visibility</p:attrName>
                                        </p:attrNameLst>
                                      </p:cBhvr>
                                      <p:to>
                                        <p:strVal val="visible"/>
                                      </p:to>
                                    </p:set>
                                    <p:animEffect transition="in" filter="wipe(right)">
                                      <p:cBhvr>
                                        <p:cTn id="49" dur="500"/>
                                        <p:tgtEl>
                                          <p:spTgt spid="52"/>
                                        </p:tgtEl>
                                      </p:cBhvr>
                                    </p:animEffect>
                                  </p:childTnLst>
                                </p:cTn>
                              </p:par>
                              <p:par>
                                <p:cTn id="50" presetID="22" presetClass="entr" presetSubtype="8" fill="hold" nodeType="with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wipe(left)">
                                      <p:cBhvr>
                                        <p:cTn id="52" dur="500"/>
                                        <p:tgtEl>
                                          <p:spTgt spid="5"/>
                                        </p:tgtEl>
                                      </p:cBhvr>
                                    </p:animEffect>
                                  </p:childTnLst>
                                </p:cTn>
                              </p:par>
                            </p:childTnLst>
                          </p:cTn>
                        </p:par>
                        <p:par>
                          <p:cTn id="53" fill="hold">
                            <p:stCondLst>
                              <p:cond delay="500"/>
                            </p:stCondLst>
                            <p:childTnLst>
                              <p:par>
                                <p:cTn id="54" presetID="22" presetClass="entr" presetSubtype="1" fill="hold" nodeType="afterEffect">
                                  <p:stCondLst>
                                    <p:cond delay="0"/>
                                  </p:stCondLst>
                                  <p:childTnLst>
                                    <p:set>
                                      <p:cBhvr>
                                        <p:cTn id="55" dur="1" fill="hold">
                                          <p:stCondLst>
                                            <p:cond delay="0"/>
                                          </p:stCondLst>
                                        </p:cTn>
                                        <p:tgtEl>
                                          <p:spTgt spid="53"/>
                                        </p:tgtEl>
                                        <p:attrNameLst>
                                          <p:attrName>style.visibility</p:attrName>
                                        </p:attrNameLst>
                                      </p:cBhvr>
                                      <p:to>
                                        <p:strVal val="visible"/>
                                      </p:to>
                                    </p:set>
                                    <p:animEffect transition="in" filter="wipe(up)">
                                      <p:cBhvr>
                                        <p:cTn id="56" dur="500"/>
                                        <p:tgtEl>
                                          <p:spTgt spid="53"/>
                                        </p:tgtEl>
                                      </p:cBhvr>
                                    </p:animEffect>
                                  </p:childTnLst>
                                </p:cTn>
                              </p:par>
                            </p:childTnLst>
                          </p:cTn>
                        </p:par>
                        <p:par>
                          <p:cTn id="57" fill="hold">
                            <p:stCondLst>
                              <p:cond delay="1000"/>
                            </p:stCondLst>
                            <p:childTnLst>
                              <p:par>
                                <p:cTn id="58" presetID="22" presetClass="entr" presetSubtype="1" fill="hold" nodeType="afterEffect">
                                  <p:stCondLst>
                                    <p:cond delay="0"/>
                                  </p:stCondLst>
                                  <p:childTnLst>
                                    <p:set>
                                      <p:cBhvr>
                                        <p:cTn id="59" dur="1" fill="hold">
                                          <p:stCondLst>
                                            <p:cond delay="0"/>
                                          </p:stCondLst>
                                        </p:cTn>
                                        <p:tgtEl>
                                          <p:spTgt spid="43"/>
                                        </p:tgtEl>
                                        <p:attrNameLst>
                                          <p:attrName>style.visibility</p:attrName>
                                        </p:attrNameLst>
                                      </p:cBhvr>
                                      <p:to>
                                        <p:strVal val="visible"/>
                                      </p:to>
                                    </p:set>
                                    <p:animEffect transition="in" filter="wipe(up)">
                                      <p:cBhvr>
                                        <p:cTn id="60" dur="500"/>
                                        <p:tgtEl>
                                          <p:spTgt spid="43"/>
                                        </p:tgtEl>
                                      </p:cBhvr>
                                    </p:animEffect>
                                  </p:childTnLst>
                                </p:cTn>
                              </p:par>
                            </p:childTnLst>
                          </p:cTn>
                        </p:par>
                        <p:par>
                          <p:cTn id="61" fill="hold">
                            <p:stCondLst>
                              <p:cond delay="1500"/>
                            </p:stCondLst>
                            <p:childTnLst>
                              <p:par>
                                <p:cTn id="62" presetID="1" presetClass="entr" presetSubtype="0" fill="hold" grpId="0" nodeType="afterEffect">
                                  <p:stCondLst>
                                    <p:cond delay="0"/>
                                  </p:stCondLst>
                                  <p:childTnLst>
                                    <p:set>
                                      <p:cBhvr>
                                        <p:cTn id="63" dur="1" fill="hold">
                                          <p:stCondLst>
                                            <p:cond delay="0"/>
                                          </p:stCondLst>
                                        </p:cTn>
                                        <p:tgtEl>
                                          <p:spTgt spid="55"/>
                                        </p:tgtEl>
                                        <p:attrNameLst>
                                          <p:attrName>style.visibility</p:attrName>
                                        </p:attrNameLst>
                                      </p:cBhvr>
                                      <p:to>
                                        <p:strVal val="visible"/>
                                      </p:to>
                                    </p:set>
                                  </p:childTnLst>
                                </p:cTn>
                              </p:par>
                              <p:par>
                                <p:cTn id="64" presetID="1" presetClass="entr" presetSubtype="0" fill="hold" grpId="0" nodeType="withEffect">
                                  <p:stCondLst>
                                    <p:cond delay="0"/>
                                  </p:stCondLst>
                                  <p:childTnLst>
                                    <p:set>
                                      <p:cBhvr>
                                        <p:cTn id="65" dur="1" fill="hold">
                                          <p:stCondLst>
                                            <p:cond delay="0"/>
                                          </p:stCondLst>
                                        </p:cTn>
                                        <p:tgtEl>
                                          <p:spTgt spid="54"/>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73"/>
                                        </p:tgtEl>
                                        <p:attrNameLst>
                                          <p:attrName>style.visibility</p:attrName>
                                        </p:attrNameLst>
                                      </p:cBhvr>
                                      <p:to>
                                        <p:strVal val="visible"/>
                                      </p:to>
                                    </p:set>
                                  </p:childTnLst>
                                </p:cTn>
                              </p:par>
                              <p:par>
                                <p:cTn id="70" presetID="1" presetClass="entr" presetSubtype="0" fill="hold" grpId="0" nodeType="withEffect">
                                  <p:stCondLst>
                                    <p:cond delay="0"/>
                                  </p:stCondLst>
                                  <p:childTnLst>
                                    <p:set>
                                      <p:cBhvr>
                                        <p:cTn id="71" dur="1" fill="hold">
                                          <p:stCondLst>
                                            <p:cond delay="0"/>
                                          </p:stCondLst>
                                        </p:cTn>
                                        <p:tgtEl>
                                          <p:spTgt spid="75"/>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41"/>
                                        </p:tgtEl>
                                        <p:attrNameLst>
                                          <p:attrName>style.visibility</p:attrName>
                                        </p:attrNameLst>
                                      </p:cBhvr>
                                      <p:to>
                                        <p:strVal val="visible"/>
                                      </p:to>
                                    </p:set>
                                  </p:childTnLst>
                                </p:cTn>
                              </p:par>
                              <p:par>
                                <p:cTn id="76" presetID="1" presetClass="entr" presetSubtype="0" fill="hold" grpId="0" nodeType="withEffect">
                                  <p:stCondLst>
                                    <p:cond delay="0"/>
                                  </p:stCondLst>
                                  <p:childTnLst>
                                    <p:set>
                                      <p:cBhvr>
                                        <p:cTn id="77" dur="1" fill="hold">
                                          <p:stCondLst>
                                            <p:cond delay="0"/>
                                          </p:stCondLst>
                                        </p:cTn>
                                        <p:tgtEl>
                                          <p:spTgt spid="38"/>
                                        </p:tgtEl>
                                        <p:attrNameLst>
                                          <p:attrName>style.visibility</p:attrName>
                                        </p:attrNameLst>
                                      </p:cBhvr>
                                      <p:to>
                                        <p:strVal val="visible"/>
                                      </p:to>
                                    </p:set>
                                  </p:childTnLst>
                                </p:cTn>
                              </p:par>
                            </p:childTnLst>
                          </p:cTn>
                        </p:par>
                        <p:par>
                          <p:cTn id="78" fill="hold">
                            <p:stCondLst>
                              <p:cond delay="0"/>
                            </p:stCondLst>
                            <p:childTnLst>
                              <p:par>
                                <p:cTn id="79" presetID="22" presetClass="entr" presetSubtype="2" fill="hold" nodeType="afterEffect">
                                  <p:stCondLst>
                                    <p:cond delay="0"/>
                                  </p:stCondLst>
                                  <p:childTnLst>
                                    <p:set>
                                      <p:cBhvr>
                                        <p:cTn id="80" dur="1" fill="hold">
                                          <p:stCondLst>
                                            <p:cond delay="0"/>
                                          </p:stCondLst>
                                        </p:cTn>
                                        <p:tgtEl>
                                          <p:spTgt spid="50"/>
                                        </p:tgtEl>
                                        <p:attrNameLst>
                                          <p:attrName>style.visibility</p:attrName>
                                        </p:attrNameLst>
                                      </p:cBhvr>
                                      <p:to>
                                        <p:strVal val="visible"/>
                                      </p:to>
                                    </p:set>
                                    <p:animEffect transition="in" filter="wipe(right)">
                                      <p:cBhvr>
                                        <p:cTn id="81" dur="500"/>
                                        <p:tgtEl>
                                          <p:spTgt spid="50"/>
                                        </p:tgtEl>
                                      </p:cBhvr>
                                    </p:animEffect>
                                  </p:childTnLst>
                                </p:cTn>
                              </p:par>
                              <p:par>
                                <p:cTn id="82" presetID="22" presetClass="entr" presetSubtype="8" fill="hold" nodeType="withEffect">
                                  <p:stCondLst>
                                    <p:cond delay="0"/>
                                  </p:stCondLst>
                                  <p:childTnLst>
                                    <p:set>
                                      <p:cBhvr>
                                        <p:cTn id="83" dur="1" fill="hold">
                                          <p:stCondLst>
                                            <p:cond delay="0"/>
                                          </p:stCondLst>
                                        </p:cTn>
                                        <p:tgtEl>
                                          <p:spTgt spid="49"/>
                                        </p:tgtEl>
                                        <p:attrNameLst>
                                          <p:attrName>style.visibility</p:attrName>
                                        </p:attrNameLst>
                                      </p:cBhvr>
                                      <p:to>
                                        <p:strVal val="visible"/>
                                      </p:to>
                                    </p:set>
                                    <p:animEffect transition="in" filter="wipe(left)">
                                      <p:cBhvr>
                                        <p:cTn id="84" dur="500"/>
                                        <p:tgtEl>
                                          <p:spTgt spid="49"/>
                                        </p:tgtEl>
                                      </p:cBhvr>
                                    </p:animEffect>
                                  </p:childTnLst>
                                </p:cTn>
                              </p:par>
                            </p:childTnLst>
                          </p:cTn>
                        </p:par>
                        <p:par>
                          <p:cTn id="85" fill="hold">
                            <p:stCondLst>
                              <p:cond delay="500"/>
                            </p:stCondLst>
                            <p:childTnLst>
                              <p:par>
                                <p:cTn id="86" presetID="1" presetClass="entr" presetSubtype="0" fill="hold" grpId="0" nodeType="afterEffect">
                                  <p:stCondLst>
                                    <p:cond delay="0"/>
                                  </p:stCondLst>
                                  <p:childTnLst>
                                    <p:set>
                                      <p:cBhvr>
                                        <p:cTn id="87" dur="1" fill="hold">
                                          <p:stCondLst>
                                            <p:cond delay="0"/>
                                          </p:stCondLst>
                                        </p:cTn>
                                        <p:tgtEl>
                                          <p:spTgt spid="42"/>
                                        </p:tgtEl>
                                        <p:attrNameLst>
                                          <p:attrName>style.visibility</p:attrName>
                                        </p:attrNameLst>
                                      </p:cBhvr>
                                      <p:to>
                                        <p:strVal val="visible"/>
                                      </p:to>
                                    </p:set>
                                  </p:childTnLst>
                                </p:cTn>
                              </p:par>
                              <p:par>
                                <p:cTn id="88" presetID="22" presetClass="entr" presetSubtype="4" fill="hold" nodeType="withEffect">
                                  <p:stCondLst>
                                    <p:cond delay="0"/>
                                  </p:stCondLst>
                                  <p:childTnLst>
                                    <p:set>
                                      <p:cBhvr>
                                        <p:cTn id="89" dur="1" fill="hold">
                                          <p:stCondLst>
                                            <p:cond delay="0"/>
                                          </p:stCondLst>
                                        </p:cTn>
                                        <p:tgtEl>
                                          <p:spTgt spid="51"/>
                                        </p:tgtEl>
                                        <p:attrNameLst>
                                          <p:attrName>style.visibility</p:attrName>
                                        </p:attrNameLst>
                                      </p:cBhvr>
                                      <p:to>
                                        <p:strVal val="visible"/>
                                      </p:to>
                                    </p:set>
                                    <p:animEffect transition="in" filter="wipe(down)">
                                      <p:cBhvr>
                                        <p:cTn id="90" dur="500"/>
                                        <p:tgtEl>
                                          <p:spTgt spid="51"/>
                                        </p:tgtEl>
                                      </p:cBhvr>
                                    </p:animEffect>
                                  </p:childTnLst>
                                </p:cTn>
                              </p:par>
                              <p:par>
                                <p:cTn id="91" presetID="22" presetClass="entr" presetSubtype="1" fill="hold" nodeType="withEffect">
                                  <p:stCondLst>
                                    <p:cond delay="0"/>
                                  </p:stCondLst>
                                  <p:childTnLst>
                                    <p:set>
                                      <p:cBhvr>
                                        <p:cTn id="92" dur="1" fill="hold">
                                          <p:stCondLst>
                                            <p:cond delay="0"/>
                                          </p:stCondLst>
                                        </p:cTn>
                                        <p:tgtEl>
                                          <p:spTgt spid="47"/>
                                        </p:tgtEl>
                                        <p:attrNameLst>
                                          <p:attrName>style.visibility</p:attrName>
                                        </p:attrNameLst>
                                      </p:cBhvr>
                                      <p:to>
                                        <p:strVal val="visible"/>
                                      </p:to>
                                    </p:set>
                                    <p:animEffect transition="in" filter="wipe(up)">
                                      <p:cBhvr>
                                        <p:cTn id="93" dur="500"/>
                                        <p:tgtEl>
                                          <p:spTgt spid="47"/>
                                        </p:tgtEl>
                                      </p:cBhvr>
                                    </p:animEffect>
                                  </p:childTnLst>
                                </p:cTn>
                              </p:par>
                              <p:par>
                                <p:cTn id="94" presetID="1" presetClass="entr" presetSubtype="0" fill="hold" grpId="0" nodeType="withEffect">
                                  <p:stCondLst>
                                    <p:cond delay="0"/>
                                  </p:stCondLst>
                                  <p:childTnLst>
                                    <p:set>
                                      <p:cBhvr>
                                        <p:cTn id="95" dur="1" fill="hold">
                                          <p:stCondLst>
                                            <p:cond delay="0"/>
                                          </p:stCondLst>
                                        </p:cTn>
                                        <p:tgtEl>
                                          <p:spTgt spid="59"/>
                                        </p:tgtEl>
                                        <p:attrNameLst>
                                          <p:attrName>style.visibility</p:attrName>
                                        </p:attrNameLst>
                                      </p:cBhvr>
                                      <p:to>
                                        <p:strVal val="visible"/>
                                      </p:to>
                                    </p:set>
                                  </p:childTnLst>
                                </p:cTn>
                              </p:par>
                              <p:par>
                                <p:cTn id="96" presetID="1" presetClass="entr" presetSubtype="0" fill="hold" grpId="0" nodeType="withEffect">
                                  <p:stCondLst>
                                    <p:cond delay="0"/>
                                  </p:stCondLst>
                                  <p:childTnLst>
                                    <p:set>
                                      <p:cBhvr>
                                        <p:cTn id="97" dur="1" fill="hold">
                                          <p:stCondLst>
                                            <p:cond delay="0"/>
                                          </p:stCondLst>
                                        </p:cTn>
                                        <p:tgtEl>
                                          <p:spTgt spid="58"/>
                                        </p:tgtEl>
                                        <p:attrNameLst>
                                          <p:attrName>style.visibility</p:attrName>
                                        </p:attrNameLst>
                                      </p:cBhvr>
                                      <p:to>
                                        <p:strVal val="visible"/>
                                      </p:to>
                                    </p:set>
                                  </p:childTnLst>
                                </p:cTn>
                              </p:par>
                            </p:childTnLst>
                          </p:cTn>
                        </p:par>
                      </p:childTnLst>
                    </p:cTn>
                  </p:par>
                  <p:par>
                    <p:cTn id="98" fill="hold">
                      <p:stCondLst>
                        <p:cond delay="indefinite"/>
                      </p:stCondLst>
                      <p:childTnLst>
                        <p:par>
                          <p:cTn id="99" fill="hold">
                            <p:stCondLst>
                              <p:cond delay="0"/>
                            </p:stCondLst>
                            <p:childTnLst>
                              <p:par>
                                <p:cTn id="100" presetID="22" presetClass="entr" presetSubtype="1" fill="hold" nodeType="clickEffect">
                                  <p:stCondLst>
                                    <p:cond delay="0"/>
                                  </p:stCondLst>
                                  <p:childTnLst>
                                    <p:set>
                                      <p:cBhvr>
                                        <p:cTn id="101" dur="1" fill="hold">
                                          <p:stCondLst>
                                            <p:cond delay="0"/>
                                          </p:stCondLst>
                                        </p:cTn>
                                        <p:tgtEl>
                                          <p:spTgt spid="46"/>
                                        </p:tgtEl>
                                        <p:attrNameLst>
                                          <p:attrName>style.visibility</p:attrName>
                                        </p:attrNameLst>
                                      </p:cBhvr>
                                      <p:to>
                                        <p:strVal val="visible"/>
                                      </p:to>
                                    </p:set>
                                    <p:animEffect transition="in" filter="wipe(up)">
                                      <p:cBhvr>
                                        <p:cTn id="102" dur="500"/>
                                        <p:tgtEl>
                                          <p:spTgt spid="46"/>
                                        </p:tgtEl>
                                      </p:cBhvr>
                                    </p:animEffect>
                                  </p:childTnLst>
                                </p:cTn>
                              </p:par>
                              <p:par>
                                <p:cTn id="103" presetID="1" presetClass="entr" presetSubtype="0" fill="hold" grpId="0" nodeType="withEffect">
                                  <p:stCondLst>
                                    <p:cond delay="0"/>
                                  </p:stCondLst>
                                  <p:childTnLst>
                                    <p:set>
                                      <p:cBhvr>
                                        <p:cTn id="104" dur="1" fill="hold">
                                          <p:stCondLst>
                                            <p:cond delay="0"/>
                                          </p:stCondLst>
                                        </p:cTn>
                                        <p:tgtEl>
                                          <p:spTgt spid="56"/>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22" presetClass="entr" presetSubtype="1" fill="hold" nodeType="clickEffect">
                                  <p:stCondLst>
                                    <p:cond delay="0"/>
                                  </p:stCondLst>
                                  <p:childTnLst>
                                    <p:set>
                                      <p:cBhvr>
                                        <p:cTn id="108" dur="1" fill="hold">
                                          <p:stCondLst>
                                            <p:cond delay="0"/>
                                          </p:stCondLst>
                                        </p:cTn>
                                        <p:tgtEl>
                                          <p:spTgt spid="48"/>
                                        </p:tgtEl>
                                        <p:attrNameLst>
                                          <p:attrName>style.visibility</p:attrName>
                                        </p:attrNameLst>
                                      </p:cBhvr>
                                      <p:to>
                                        <p:strVal val="visible"/>
                                      </p:to>
                                    </p:set>
                                    <p:animEffect transition="in" filter="wipe(up)">
                                      <p:cBhvr>
                                        <p:cTn id="109" dur="500"/>
                                        <p:tgtEl>
                                          <p:spTgt spid="48"/>
                                        </p:tgtEl>
                                      </p:cBhvr>
                                    </p:animEffect>
                                  </p:childTnLst>
                                </p:cTn>
                              </p:par>
                              <p:par>
                                <p:cTn id="110" presetID="1" presetClass="entr" presetSubtype="0" fill="hold" grpId="0" nodeType="withEffect">
                                  <p:stCondLst>
                                    <p:cond delay="0"/>
                                  </p:stCondLst>
                                  <p:childTnLst>
                                    <p:set>
                                      <p:cBhvr>
                                        <p:cTn id="111" dur="1" fill="hold">
                                          <p:stCondLst>
                                            <p:cond delay="0"/>
                                          </p:stCondLst>
                                        </p:cTn>
                                        <p:tgtEl>
                                          <p:spTgt spid="57"/>
                                        </p:tgtEl>
                                        <p:attrNameLst>
                                          <p:attrName>style.visibility</p:attrName>
                                        </p:attrNameLst>
                                      </p:cBhvr>
                                      <p:to>
                                        <p:strVal val="visible"/>
                                      </p:to>
                                    </p:set>
                                  </p:childTnLst>
                                </p:cTn>
                              </p:par>
                            </p:childTnLst>
                          </p:cTn>
                        </p:par>
                      </p:childTnLst>
                    </p:cTn>
                  </p:par>
                  <p:par>
                    <p:cTn id="112" fill="hold">
                      <p:stCondLst>
                        <p:cond delay="indefinite"/>
                      </p:stCondLst>
                      <p:childTnLst>
                        <p:par>
                          <p:cTn id="113" fill="hold">
                            <p:stCondLst>
                              <p:cond delay="0"/>
                            </p:stCondLst>
                            <p:childTnLst>
                              <p:par>
                                <p:cTn id="114" presetID="55" presetClass="entr" presetSubtype="0" fill="hold" nodeType="clickEffect">
                                  <p:stCondLst>
                                    <p:cond delay="0"/>
                                  </p:stCondLst>
                                  <p:childTnLst>
                                    <p:set>
                                      <p:cBhvr>
                                        <p:cTn id="115" dur="1" fill="hold">
                                          <p:stCondLst>
                                            <p:cond delay="0"/>
                                          </p:stCondLst>
                                        </p:cTn>
                                        <p:tgtEl>
                                          <p:spTgt spid="70"/>
                                        </p:tgtEl>
                                        <p:attrNameLst>
                                          <p:attrName>style.visibility</p:attrName>
                                        </p:attrNameLst>
                                      </p:cBhvr>
                                      <p:to>
                                        <p:strVal val="visible"/>
                                      </p:to>
                                    </p:set>
                                    <p:anim calcmode="lin" valueType="num">
                                      <p:cBhvr>
                                        <p:cTn id="116" dur="1000" fill="hold"/>
                                        <p:tgtEl>
                                          <p:spTgt spid="70"/>
                                        </p:tgtEl>
                                        <p:attrNameLst>
                                          <p:attrName>ppt_w</p:attrName>
                                        </p:attrNameLst>
                                      </p:cBhvr>
                                      <p:tavLst>
                                        <p:tav tm="0">
                                          <p:val>
                                            <p:strVal val="#ppt_w*0.70"/>
                                          </p:val>
                                        </p:tav>
                                        <p:tav tm="100000">
                                          <p:val>
                                            <p:strVal val="#ppt_w"/>
                                          </p:val>
                                        </p:tav>
                                      </p:tavLst>
                                    </p:anim>
                                    <p:anim calcmode="lin" valueType="num">
                                      <p:cBhvr>
                                        <p:cTn id="117" dur="1000" fill="hold"/>
                                        <p:tgtEl>
                                          <p:spTgt spid="70"/>
                                        </p:tgtEl>
                                        <p:attrNameLst>
                                          <p:attrName>ppt_h</p:attrName>
                                        </p:attrNameLst>
                                      </p:cBhvr>
                                      <p:tavLst>
                                        <p:tav tm="0">
                                          <p:val>
                                            <p:strVal val="#ppt_h"/>
                                          </p:val>
                                        </p:tav>
                                        <p:tav tm="100000">
                                          <p:val>
                                            <p:strVal val="#ppt_h"/>
                                          </p:val>
                                        </p:tav>
                                      </p:tavLst>
                                    </p:anim>
                                    <p:animEffect transition="in" filter="fade">
                                      <p:cBhvr>
                                        <p:cTn id="118" dur="1000"/>
                                        <p:tgtEl>
                                          <p:spTgt spid="70"/>
                                        </p:tgtEl>
                                      </p:cBhvr>
                                    </p:animEffect>
                                  </p:childTnLst>
                                </p:cTn>
                              </p:par>
                              <p:par>
                                <p:cTn id="119" presetID="55" presetClass="entr" presetSubtype="0" fill="hold" nodeType="withEffect">
                                  <p:stCondLst>
                                    <p:cond delay="0"/>
                                  </p:stCondLst>
                                  <p:childTnLst>
                                    <p:set>
                                      <p:cBhvr>
                                        <p:cTn id="120" dur="1" fill="hold">
                                          <p:stCondLst>
                                            <p:cond delay="0"/>
                                          </p:stCondLst>
                                        </p:cTn>
                                        <p:tgtEl>
                                          <p:spTgt spid="29"/>
                                        </p:tgtEl>
                                        <p:attrNameLst>
                                          <p:attrName>style.visibility</p:attrName>
                                        </p:attrNameLst>
                                      </p:cBhvr>
                                      <p:to>
                                        <p:strVal val="visible"/>
                                      </p:to>
                                    </p:set>
                                    <p:anim calcmode="lin" valueType="num">
                                      <p:cBhvr>
                                        <p:cTn id="121" dur="1000" fill="hold"/>
                                        <p:tgtEl>
                                          <p:spTgt spid="29"/>
                                        </p:tgtEl>
                                        <p:attrNameLst>
                                          <p:attrName>ppt_w</p:attrName>
                                        </p:attrNameLst>
                                      </p:cBhvr>
                                      <p:tavLst>
                                        <p:tav tm="0">
                                          <p:val>
                                            <p:strVal val="#ppt_w*0.70"/>
                                          </p:val>
                                        </p:tav>
                                        <p:tav tm="100000">
                                          <p:val>
                                            <p:strVal val="#ppt_w"/>
                                          </p:val>
                                        </p:tav>
                                      </p:tavLst>
                                    </p:anim>
                                    <p:anim calcmode="lin" valueType="num">
                                      <p:cBhvr>
                                        <p:cTn id="122" dur="1000" fill="hold"/>
                                        <p:tgtEl>
                                          <p:spTgt spid="29"/>
                                        </p:tgtEl>
                                        <p:attrNameLst>
                                          <p:attrName>ppt_h</p:attrName>
                                        </p:attrNameLst>
                                      </p:cBhvr>
                                      <p:tavLst>
                                        <p:tav tm="0">
                                          <p:val>
                                            <p:strVal val="#ppt_h"/>
                                          </p:val>
                                        </p:tav>
                                        <p:tav tm="100000">
                                          <p:val>
                                            <p:strVal val="#ppt_h"/>
                                          </p:val>
                                        </p:tav>
                                      </p:tavLst>
                                    </p:anim>
                                    <p:animEffect transition="in" filter="fade">
                                      <p:cBhvr>
                                        <p:cTn id="123" dur="1000"/>
                                        <p:tgtEl>
                                          <p:spTgt spid="29"/>
                                        </p:tgtEl>
                                      </p:cBhvr>
                                    </p:animEffect>
                                  </p:childTnLst>
                                </p:cTn>
                              </p:par>
                            </p:childTnLst>
                          </p:cTn>
                        </p:par>
                        <p:par>
                          <p:cTn id="124" fill="hold">
                            <p:stCondLst>
                              <p:cond delay="1000"/>
                            </p:stCondLst>
                            <p:childTnLst>
                              <p:par>
                                <p:cTn id="125" presetID="55" presetClass="entr" presetSubtype="0" fill="hold" nodeType="afterEffect">
                                  <p:stCondLst>
                                    <p:cond delay="0"/>
                                  </p:stCondLst>
                                  <p:childTnLst>
                                    <p:set>
                                      <p:cBhvr>
                                        <p:cTn id="126" dur="1" fill="hold">
                                          <p:stCondLst>
                                            <p:cond delay="0"/>
                                          </p:stCondLst>
                                        </p:cTn>
                                        <p:tgtEl>
                                          <p:spTgt spid="21"/>
                                        </p:tgtEl>
                                        <p:attrNameLst>
                                          <p:attrName>style.visibility</p:attrName>
                                        </p:attrNameLst>
                                      </p:cBhvr>
                                      <p:to>
                                        <p:strVal val="visible"/>
                                      </p:to>
                                    </p:set>
                                    <p:anim calcmode="lin" valueType="num">
                                      <p:cBhvr>
                                        <p:cTn id="127" dur="1000" fill="hold"/>
                                        <p:tgtEl>
                                          <p:spTgt spid="21"/>
                                        </p:tgtEl>
                                        <p:attrNameLst>
                                          <p:attrName>ppt_w</p:attrName>
                                        </p:attrNameLst>
                                      </p:cBhvr>
                                      <p:tavLst>
                                        <p:tav tm="0">
                                          <p:val>
                                            <p:strVal val="#ppt_w*0.70"/>
                                          </p:val>
                                        </p:tav>
                                        <p:tav tm="100000">
                                          <p:val>
                                            <p:strVal val="#ppt_w"/>
                                          </p:val>
                                        </p:tav>
                                      </p:tavLst>
                                    </p:anim>
                                    <p:anim calcmode="lin" valueType="num">
                                      <p:cBhvr>
                                        <p:cTn id="128" dur="1000" fill="hold"/>
                                        <p:tgtEl>
                                          <p:spTgt spid="21"/>
                                        </p:tgtEl>
                                        <p:attrNameLst>
                                          <p:attrName>ppt_h</p:attrName>
                                        </p:attrNameLst>
                                      </p:cBhvr>
                                      <p:tavLst>
                                        <p:tav tm="0">
                                          <p:val>
                                            <p:strVal val="#ppt_h"/>
                                          </p:val>
                                        </p:tav>
                                        <p:tav tm="100000">
                                          <p:val>
                                            <p:strVal val="#ppt_h"/>
                                          </p:val>
                                        </p:tav>
                                      </p:tavLst>
                                    </p:anim>
                                    <p:animEffect transition="in" filter="fade">
                                      <p:cBhvr>
                                        <p:cTn id="129" dur="1000"/>
                                        <p:tgtEl>
                                          <p:spTgt spid="21"/>
                                        </p:tgtEl>
                                      </p:cBhvr>
                                    </p:animEffect>
                                  </p:childTnLst>
                                </p:cTn>
                              </p:par>
                              <p:par>
                                <p:cTn id="130" presetID="55" presetClass="entr" presetSubtype="0" fill="hold" grpId="0" nodeType="withEffect">
                                  <p:stCondLst>
                                    <p:cond delay="0"/>
                                  </p:stCondLst>
                                  <p:childTnLst>
                                    <p:set>
                                      <p:cBhvr>
                                        <p:cTn id="131" dur="1" fill="hold">
                                          <p:stCondLst>
                                            <p:cond delay="0"/>
                                          </p:stCondLst>
                                        </p:cTn>
                                        <p:tgtEl>
                                          <p:spTgt spid="65"/>
                                        </p:tgtEl>
                                        <p:attrNameLst>
                                          <p:attrName>style.visibility</p:attrName>
                                        </p:attrNameLst>
                                      </p:cBhvr>
                                      <p:to>
                                        <p:strVal val="visible"/>
                                      </p:to>
                                    </p:set>
                                    <p:anim calcmode="lin" valueType="num">
                                      <p:cBhvr>
                                        <p:cTn id="132" dur="1000" fill="hold"/>
                                        <p:tgtEl>
                                          <p:spTgt spid="65"/>
                                        </p:tgtEl>
                                        <p:attrNameLst>
                                          <p:attrName>ppt_w</p:attrName>
                                        </p:attrNameLst>
                                      </p:cBhvr>
                                      <p:tavLst>
                                        <p:tav tm="0">
                                          <p:val>
                                            <p:strVal val="#ppt_w*0.70"/>
                                          </p:val>
                                        </p:tav>
                                        <p:tav tm="100000">
                                          <p:val>
                                            <p:strVal val="#ppt_w"/>
                                          </p:val>
                                        </p:tav>
                                      </p:tavLst>
                                    </p:anim>
                                    <p:anim calcmode="lin" valueType="num">
                                      <p:cBhvr>
                                        <p:cTn id="133" dur="1000" fill="hold"/>
                                        <p:tgtEl>
                                          <p:spTgt spid="65"/>
                                        </p:tgtEl>
                                        <p:attrNameLst>
                                          <p:attrName>ppt_h</p:attrName>
                                        </p:attrNameLst>
                                      </p:cBhvr>
                                      <p:tavLst>
                                        <p:tav tm="0">
                                          <p:val>
                                            <p:strVal val="#ppt_h"/>
                                          </p:val>
                                        </p:tav>
                                        <p:tav tm="100000">
                                          <p:val>
                                            <p:strVal val="#ppt_h"/>
                                          </p:val>
                                        </p:tav>
                                      </p:tavLst>
                                    </p:anim>
                                    <p:animEffect transition="in" filter="fade">
                                      <p:cBhvr>
                                        <p:cTn id="134" dur="10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37" grpId="0" animBg="1"/>
      <p:bldP spid="38" grpId="0" animBg="1"/>
      <p:bldP spid="41" grpId="0" animBg="1"/>
      <p:bldP spid="42" grpId="0" animBg="1"/>
      <p:bldP spid="15" grpId="0"/>
      <p:bldP spid="54" grpId="0"/>
      <p:bldP spid="55" grpId="0"/>
      <p:bldP spid="56" grpId="0"/>
      <p:bldP spid="57" grpId="0"/>
      <p:bldP spid="58" grpId="0"/>
      <p:bldP spid="59" grpId="0"/>
      <p:bldP spid="60" grpId="0"/>
      <p:bldP spid="65" grpId="0"/>
      <p:bldP spid="66" grpId="0" animBg="1"/>
      <p:bldP spid="73" grpId="0" animBg="1"/>
      <p:bldP spid="74" grpId="0"/>
      <p:bldP spid="7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1B95A-B146-BB4B-A031-70E3C574852D}"/>
              </a:ext>
            </a:extLst>
          </p:cNvPr>
          <p:cNvSpPr txBox="1"/>
          <p:nvPr/>
        </p:nvSpPr>
        <p:spPr>
          <a:xfrm>
            <a:off x="101600" y="614922"/>
            <a:ext cx="12065000" cy="4611519"/>
          </a:xfrm>
          <a:prstGeom prst="rect">
            <a:avLst/>
          </a:prstGeom>
          <a:noFill/>
        </p:spPr>
        <p:txBody>
          <a:bodyPr wrap="square" rtlCol="0">
            <a:spAutoFit/>
          </a:bodyPr>
          <a:lstStyle/>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2.1. Introduction</a:t>
            </a:r>
          </a:p>
          <a:p>
            <a:pPr>
              <a:lnSpc>
                <a:spcPct val="150000"/>
              </a:lnSpc>
            </a:pPr>
            <a:r>
              <a:rPr lang="en-US" b="1" dirty="0">
                <a:latin typeface="Arial" panose="020B0604020202020204" pitchFamily="34" charset="0"/>
                <a:cs typeface="Arial" panose="020B0604020202020204" pitchFamily="34" charset="0"/>
              </a:rPr>
              <a:t>2.2. Liberation</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2.3. Crushing</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2.4. Crushing mechanism</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2.5. Types of crusher</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2.6. Crushing equipment: Jaw crusher</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2.7. Crushing equipment: Gyratory crusher</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2.8. Crushing equipment: Cone crusher</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2.9. Crushing equipment: Roll crusher</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2.10. Crushing equipment: Impact/hammer crusher</a:t>
            </a:r>
          </a:p>
          <a:p>
            <a:pPr>
              <a:lnSpc>
                <a:spcPct val="150000"/>
              </a:lnSpc>
            </a:pPr>
            <a:r>
              <a:rPr lang="en-US" b="1" dirty="0">
                <a:solidFill>
                  <a:schemeClr val="bg1">
                    <a:lumMod val="85000"/>
                  </a:schemeClr>
                </a:solidFill>
                <a:latin typeface="Arial" panose="020B0604020202020204" pitchFamily="34" charset="0"/>
                <a:cs typeface="Arial" panose="020B0604020202020204" pitchFamily="34" charset="0"/>
              </a:rPr>
              <a:t>2.11. Crushing stages and circuit </a:t>
            </a: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3" name="TextBox 92">
            <a:extLst>
              <a:ext uri="{FF2B5EF4-FFF2-40B4-BE49-F238E27FC236}">
                <a16:creationId xmlns:a16="http://schemas.microsoft.com/office/drawing/2014/main" id="{6728CAC5-8D72-6441-8ECB-DD14D8D5F2DF}"/>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Lecture content</a:t>
            </a:r>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9</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B5F6330A-5465-824B-9F2F-57F5B7648000}"/>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Tree>
    <p:extLst>
      <p:ext uri="{BB962C8B-B14F-4D97-AF65-F5344CB8AC3E}">
        <p14:creationId xmlns:p14="http://schemas.microsoft.com/office/powerpoint/2010/main" val="2917502367"/>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7156</TotalTime>
  <Words>3808</Words>
  <Application>Microsoft Macintosh PowerPoint</Application>
  <PresentationFormat>Widescreen</PresentationFormat>
  <Paragraphs>562</Paragraphs>
  <Slides>53</Slides>
  <Notes>49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53</vt:i4>
      </vt:variant>
    </vt:vector>
  </HeadingPairs>
  <TitlesOfParts>
    <vt:vector size="61" baseType="lpstr">
      <vt:lpstr>Apple Chancery</vt:lpstr>
      <vt:lpstr>Arial</vt:lpstr>
      <vt:lpstr>Calibri</vt:lpstr>
      <vt:lpstr>Calibri Light</vt:lpstr>
      <vt:lpstr>Segoe Print</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marthias.silwamba@unza.zm</dc:creator>
  <cp:lastModifiedBy>marthias.silwamba@unza.zm</cp:lastModifiedBy>
  <cp:revision>115</cp:revision>
  <dcterms:created xsi:type="dcterms:W3CDTF">2021-09-09T14:56:40Z</dcterms:created>
  <dcterms:modified xsi:type="dcterms:W3CDTF">2023-08-30T09:04:03Z</dcterms:modified>
</cp:coreProperties>
</file>