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9" r:id="rId3"/>
    <p:sldId id="307" r:id="rId4"/>
    <p:sldId id="302" r:id="rId5"/>
    <p:sldId id="367" r:id="rId6"/>
    <p:sldId id="379" r:id="rId7"/>
    <p:sldId id="286" r:id="rId8"/>
    <p:sldId id="352" r:id="rId9"/>
    <p:sldId id="287" r:id="rId10"/>
    <p:sldId id="380" r:id="rId11"/>
    <p:sldId id="362" r:id="rId12"/>
    <p:sldId id="381" r:id="rId13"/>
    <p:sldId id="363" r:id="rId14"/>
    <p:sldId id="382" r:id="rId15"/>
    <p:sldId id="364" r:id="rId16"/>
    <p:sldId id="383" r:id="rId17"/>
    <p:sldId id="365" r:id="rId18"/>
    <p:sldId id="384" r:id="rId19"/>
    <p:sldId id="366" r:id="rId20"/>
    <p:sldId id="385" r:id="rId21"/>
    <p:sldId id="353" r:id="rId22"/>
    <p:sldId id="357" r:id="rId23"/>
    <p:sldId id="386" r:id="rId24"/>
    <p:sldId id="354" r:id="rId25"/>
    <p:sldId id="387" r:id="rId26"/>
    <p:sldId id="355" r:id="rId27"/>
    <p:sldId id="388" r:id="rId28"/>
    <p:sldId id="356" r:id="rId29"/>
    <p:sldId id="389" r:id="rId30"/>
    <p:sldId id="358" r:id="rId31"/>
    <p:sldId id="390" r:id="rId32"/>
    <p:sldId id="359" r:id="rId33"/>
    <p:sldId id="360" r:id="rId34"/>
    <p:sldId id="361" r:id="rId35"/>
    <p:sldId id="278" r:id="rId36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+0mAsxo8fWmAkSOfyQy+w==" hashData="du1+T7EATVp7JQn9EuQ3VKQSpBOIzyBkibA2LzUUJtnsynZdUw2pfTDmD3u1C1CT6GI/HcCiqkjNDK+QBbrn/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9"/>
    <p:restoredTop sz="91860"/>
  </p:normalViewPr>
  <p:slideViewPr>
    <p:cSldViewPr snapToGrid="0" snapToObjects="1">
      <p:cViewPr varScale="1">
        <p:scale>
          <a:sx n="66" d="100"/>
          <a:sy n="66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0D4F0-8AD6-5044-8CFF-E06E79BEFBD4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1BDE-ECC0-2B45-A702-7F10FAE9E0D3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5583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49749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8600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910631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3767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35017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19501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875315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44299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1793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21826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09436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430693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11290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11930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30568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062644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956068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97246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88520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925007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77196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1056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237360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063809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019696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0552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0341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3315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4365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4147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36041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03115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7EA4-19B9-1742-ADC8-C5E30F6B7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9703-7DD3-B742-BB80-B98952AE9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E119F-AE8E-9941-BF28-850B9131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299E-295C-4146-A0D3-4796F954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5589-E6CD-BE4B-96B0-F016C516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2025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03EB-CFE8-8649-A5E6-C6BF9FDB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E8BA9-5322-A244-A601-1D0F83BF2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51400-F086-4448-9FEB-D45C0630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9ED56-2CF5-994C-8EEA-5110C4EB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A6E75-93EE-B344-8EB7-2FFB87E1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5234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7D736-4C4F-C049-AF9A-3626A7213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09885-6FDE-044D-9FAF-730094C65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BB597-A9B0-064B-8B66-94F3569A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3866E-B792-594B-870A-A7B42B5D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CAB13-3F22-D648-B0C6-032187A0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8555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336F-2546-3445-8B25-991B9004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C6319-FE15-2A4B-AD17-A21045AD1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57899-A46F-3043-A7E6-813B3047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7079D-64E5-9D4D-81FC-EE7F4D77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1EE24-90D2-8B46-B7B2-5B5AE5F6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7057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46EB-6DC3-EA4F-B525-02B580E1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3F6AC-2B9F-1B40-8726-86079A2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3DEAD-33EB-F748-A1B3-5D8F2616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5A152-D355-A840-83FA-FADD7D20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D249A-1F6A-5D4E-BB29-5E57F64D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3608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ECD9-D202-EF4C-BA14-7E227F00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B93C-06F7-0F45-9013-A9DBB9F23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D4396-0DB2-7046-98F9-4149868D1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4FE72-61EA-3F4D-B48C-D3409D04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CC05F-CD20-BC47-8BB0-3EF69576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CFC86-EC6E-9C4A-8830-4F5D0F65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0577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284D-349E-2643-8B35-D1FCC420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D9FA4-4326-8445-94E1-C86D489AA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02592-AAB7-1A4E-BBBC-EF417D073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AE9DA-7525-F44B-8F48-D99ACD0D2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8ECDE-F873-E14B-91F6-B2E25F372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BEDDEC-D652-064E-83EB-D473050C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4D2B22-89E3-5141-8F2C-478F30EA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B21C1-3862-6941-BCF1-D796AD27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925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DA0C-0C75-1D49-88C0-AF7CB8CD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94B5B-7921-3347-B14B-ECF56B4B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94DCC-B287-914D-93EF-783F3920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1AB2E-4772-AE49-9FFF-754FD8DD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2168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0FE93-FCE7-8642-BD5F-A4730454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83469-9818-CF49-951E-E99983D0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116F-C87D-D246-BA57-AA1F3FE3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5610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7919-EF29-0D41-ABEE-0BE1DECC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5880-E320-F44C-A6AE-A686F0CA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A3E89-D24E-C148-BC34-62205480D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ADE9B-2416-BA4B-919A-F08315A9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B1178-2A25-AC4D-9D1B-38DC5AE7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E395-9991-CB49-87C9-B0CEC569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8233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F0E5-3FCA-FD40-BB8B-5AFA7CEB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62B3F-C97A-154C-92EE-87751F751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04E48-0303-A147-A4D7-EEB68969E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C11B1-76B8-0E49-B1E3-C20485B9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81493-605D-7C48-86C1-04F604A8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23563-8C8E-C443-A892-334D4C17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6778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5133AD-AAC2-0D4A-B6F9-49AA442C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28FF7-AB0D-6A49-B050-37C00EF4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8DCCF-D07E-FD42-8FFF-A2A02EBCC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A46B-CB80-FA4D-AC06-8812577B47C3}" type="datetimeFigureOut">
              <a:rPr lang="en-JP" smtClean="0"/>
              <a:t>2023/09/12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21AD-8104-064D-B763-6DFEF2407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F3AAB-7ED0-A643-994E-C70DA1EAD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8564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0578E-8251-3B4C-9B3E-F765321F54A6}"/>
              </a:ext>
            </a:extLst>
          </p:cNvPr>
          <p:cNvSpPr/>
          <p:nvPr/>
        </p:nvSpPr>
        <p:spPr>
          <a:xfrm>
            <a:off x="8007" y="117193"/>
            <a:ext cx="12171293" cy="1459858"/>
          </a:xfrm>
          <a:prstGeom prst="rect">
            <a:avLst/>
          </a:prstGeom>
          <a:gradFill flip="none" rotWithShape="1">
            <a:gsLst>
              <a:gs pos="49000">
                <a:srgbClr val="0070C0"/>
              </a:gs>
              <a:gs pos="93000">
                <a:srgbClr val="C00000"/>
              </a:gs>
              <a:gs pos="21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1E4A3-3F6E-7E4B-863A-AA67CF5575C9}"/>
              </a:ext>
            </a:extLst>
          </p:cNvPr>
          <p:cNvSpPr/>
          <p:nvPr/>
        </p:nvSpPr>
        <p:spPr>
          <a:xfrm flipH="1">
            <a:off x="8007" y="1604265"/>
            <a:ext cx="12171293" cy="45719"/>
          </a:xfrm>
          <a:prstGeom prst="rect">
            <a:avLst/>
          </a:prstGeom>
          <a:gradFill>
            <a:gsLst>
              <a:gs pos="97000">
                <a:srgbClr val="FF0000">
                  <a:alpha val="0"/>
                </a:srgbClr>
              </a:gs>
              <a:gs pos="43000">
                <a:srgbClr val="FFC000">
                  <a:alpha val="11000"/>
                </a:srgb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8133C24-BC62-9749-830B-27F6199BB70C}"/>
              </a:ext>
            </a:extLst>
          </p:cNvPr>
          <p:cNvSpPr/>
          <p:nvPr/>
        </p:nvSpPr>
        <p:spPr>
          <a:xfrm flipH="1">
            <a:off x="8007" y="36494"/>
            <a:ext cx="12171293" cy="45719"/>
          </a:xfrm>
          <a:prstGeom prst="rect">
            <a:avLst/>
          </a:prstGeom>
          <a:gradFill>
            <a:gsLst>
              <a:gs pos="97000">
                <a:srgbClr val="7030A0"/>
              </a:gs>
              <a:gs pos="43000">
                <a:srgbClr val="FFC000">
                  <a:alpha val="70527"/>
                </a:srgbClr>
              </a:gs>
              <a:gs pos="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D45FC-D914-5F4F-B7AF-13360B5E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784229"/>
            <a:ext cx="4676625" cy="3201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222BF-E2BD-4D4D-8D2C-24D126717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384" y="1707988"/>
            <a:ext cx="4471773" cy="33538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8F483E-AC93-CF4B-BE25-3EFB49CFDAA7}"/>
              </a:ext>
            </a:extLst>
          </p:cNvPr>
          <p:cNvSpPr/>
          <p:nvPr/>
        </p:nvSpPr>
        <p:spPr>
          <a:xfrm rot="3212352">
            <a:off x="5973603" y="4612237"/>
            <a:ext cx="1116961" cy="460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7E0135-60EC-7D4C-BBA7-64E427BD86B6}"/>
              </a:ext>
            </a:extLst>
          </p:cNvPr>
          <p:cNvSpPr/>
          <p:nvPr/>
        </p:nvSpPr>
        <p:spPr>
          <a:xfrm rot="8342070">
            <a:off x="4559541" y="4612237"/>
            <a:ext cx="1116961" cy="460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E9307-4A48-DB97-47E4-312409D06843}"/>
              </a:ext>
            </a:extLst>
          </p:cNvPr>
          <p:cNvSpPr txBox="1"/>
          <p:nvPr/>
        </p:nvSpPr>
        <p:spPr>
          <a:xfrm>
            <a:off x="277053" y="208141"/>
            <a:ext cx="1163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3600" b="1" dirty="0">
                <a:solidFill>
                  <a:schemeClr val="bg1"/>
                </a:solidFill>
                <a:latin typeface="Segoe Print" panose="02000800000000000000" pitchFamily="2" charset="0"/>
              </a:rPr>
              <a:t>GMM 2110: </a:t>
            </a:r>
            <a:r>
              <a:rPr lang="en-US" sz="3600" b="1" dirty="0">
                <a:solidFill>
                  <a:schemeClr val="bg1"/>
                </a:solidFill>
                <a:latin typeface="Segoe Print" panose="02000800000000000000" pitchFamily="2" charset="0"/>
              </a:rPr>
              <a:t>Introduction to Geology Mining and Metallurgy</a:t>
            </a:r>
            <a:endParaRPr lang="en-JP" sz="3600" b="1" dirty="0">
              <a:solidFill>
                <a:schemeClr val="bg1"/>
              </a:solidFill>
              <a:latin typeface="Segoe Print" panose="020008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DE94A-C39B-203E-FF71-31D33B72C77B}"/>
              </a:ext>
            </a:extLst>
          </p:cNvPr>
          <p:cNvSpPr txBox="1"/>
          <p:nvPr/>
        </p:nvSpPr>
        <p:spPr>
          <a:xfrm>
            <a:off x="-4693" y="5352397"/>
            <a:ext cx="12168595" cy="1512000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84000">
                <a:srgbClr val="FFC000"/>
              </a:gs>
              <a:gs pos="65000">
                <a:schemeClr val="bg1">
                  <a:lumMod val="85000"/>
                </a:schemeClr>
              </a:gs>
              <a:gs pos="100000">
                <a:srgbClr val="00B050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JP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r>
              <a:rPr lang="en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JP" b="1" dirty="0">
                <a:latin typeface="Arial" panose="020B0604020202020204" pitchFamily="34" charset="0"/>
                <a:cs typeface="Arial" panose="020B0604020202020204" pitchFamily="34" charset="0"/>
              </a:rPr>
              <a:t>Marthias SILWAMBA (PhD)</a:t>
            </a:r>
          </a:p>
          <a:p>
            <a:pPr algn="ctr"/>
            <a:r>
              <a:rPr lang="en-JP" dirty="0">
                <a:latin typeface="Arial" panose="020B0604020202020204" pitchFamily="34" charset="0"/>
                <a:cs typeface="Arial" panose="020B0604020202020204" pitchFamily="34" charset="0"/>
              </a:rPr>
              <a:t>Metallurgical Engineering Department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JP" dirty="0">
                <a:latin typeface="Arial" panose="020B0604020202020204" pitchFamily="34" charset="0"/>
                <a:cs typeface="Arial" panose="020B0604020202020204" pitchFamily="34" charset="0"/>
              </a:rPr>
              <a:t>arthias.silwamba@unza.zm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D9B178-E772-A3EB-0029-E54C35CC2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" y="5376485"/>
            <a:ext cx="1049365" cy="143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6.3.1. 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6.3.4. Smelting of sulphide concentrate: Electro-refining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10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2770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11575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6.2. Pretreatment: Roasting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11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2F82DCB3-AF49-D941-8BD2-9F60C1CAD184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9480F6E6-E0F7-CF4F-8A99-FC8573AC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614922"/>
            <a:ext cx="12179300" cy="1143456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Roasting involves changes in chemical composition of ores by the reaction with furnace atmosphere at high temperature (500~1000</a:t>
            </a:r>
            <a:r>
              <a:rPr lang="ja-JP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表 3">
            <a:extLst>
              <a:ext uri="{FF2B5EF4-FFF2-40B4-BE49-F238E27FC236}">
                <a16:creationId xmlns:a16="http://schemas.microsoft.com/office/drawing/2014/main" id="{E2F71A66-69C1-2B4F-BFA3-CAE307F7F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07467"/>
              </p:ext>
            </p:extLst>
          </p:nvPr>
        </p:nvGraphicFramePr>
        <p:xfrm>
          <a:off x="1073533" y="2384918"/>
          <a:ext cx="10044934" cy="385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2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2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63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Roasting type</a:t>
                      </a:r>
                      <a:endParaRPr kumimoji="1" lang="ja-JP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6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sulfide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oxide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6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Oxidizing roast</a:t>
                      </a:r>
                      <a:endParaRPr kumimoji="1" lang="ja-JP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roast </a:t>
                      </a:r>
                      <a:endParaRPr kumimoji="1" lang="ja-JP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6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Sulphation roast</a:t>
                      </a:r>
                      <a:endParaRPr kumimoji="1" lang="ja-JP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Sulphation roast </a:t>
                      </a:r>
                      <a:endParaRPr kumimoji="1" lang="ja-JP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6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Chloridising</a:t>
                      </a:r>
                      <a:r>
                        <a:rPr kumimoji="1" lang="en-US" altLang="ja-JP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roast </a:t>
                      </a:r>
                      <a:endParaRPr kumimoji="1" lang="ja-JP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Chloridising</a:t>
                      </a:r>
                      <a:r>
                        <a:rPr kumimoji="1" lang="en-US" altLang="ja-JP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roast</a:t>
                      </a:r>
                      <a:endParaRPr kumimoji="1" lang="ja-JP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2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6.3.1. 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6.3.4. Smelting of sulphide concentrate: Electro-refining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12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22207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6.2.1. Pretreatment: Oxidizing roasting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13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2F82DCB3-AF49-D941-8BD2-9F60C1CAD184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BF1B31-05B6-5A4A-A1D9-92DC3F4B32FF}"/>
              </a:ext>
            </a:extLst>
          </p:cNvPr>
          <p:cNvSpPr/>
          <p:nvPr/>
        </p:nvSpPr>
        <p:spPr>
          <a:xfrm>
            <a:off x="0" y="614922"/>
            <a:ext cx="12141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Conversion of sulfide to oxide by oxidation.</a:t>
            </a:r>
            <a:endParaRPr lang="en-US" altLang="ja-JP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ja-JP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  <a:p>
            <a:pPr>
              <a:spcBef>
                <a:spcPct val="50000"/>
              </a:spcBef>
            </a:pPr>
            <a:r>
              <a:rPr lang="en-US" altLang="ja-JP" sz="2400" dirty="0"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 altLang="ja-JP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Dead roasting (complete oxidation) of ZnS,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before carbon reduction (or acid leaching of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ZnO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spcBef>
                <a:spcPct val="50000"/>
              </a:spcBef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2 ZnS + 3 O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= 2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ZnO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+ 2 SO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Partial roasting of CuFeS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Ni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before matte smelting</a:t>
            </a:r>
          </a:p>
          <a:p>
            <a:pPr>
              <a:spcBef>
                <a:spcPct val="50000"/>
              </a:spcBef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4CuFeS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+ 7O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= 2Cu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 +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+Fe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+ 5 SO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DDAA69-CE1E-6540-BD3F-6D259473F34E}"/>
              </a:ext>
            </a:extLst>
          </p:cNvPr>
          <p:cNvSpPr/>
          <p:nvPr/>
        </p:nvSpPr>
        <p:spPr>
          <a:xfrm>
            <a:off x="1583949" y="2356789"/>
            <a:ext cx="1536700" cy="15367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96900" h="4762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3200" b="1" dirty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</a:p>
        </p:txBody>
      </p:sp>
      <p:pic>
        <p:nvPicPr>
          <p:cNvPr id="13" name="Picture 95">
            <a:extLst>
              <a:ext uri="{FF2B5EF4-FFF2-40B4-BE49-F238E27FC236}">
                <a16:creationId xmlns:a16="http://schemas.microsoft.com/office/drawing/2014/main" id="{4F8EE5AC-7933-064D-AAB9-642207287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1612" y="2410102"/>
            <a:ext cx="745669" cy="133036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453D831-6BDE-F34F-8533-40E24D9FF8BC}"/>
              </a:ext>
            </a:extLst>
          </p:cNvPr>
          <p:cNvSpPr/>
          <p:nvPr/>
        </p:nvSpPr>
        <p:spPr>
          <a:xfrm>
            <a:off x="5008258" y="2232973"/>
            <a:ext cx="1536700" cy="153670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96900" h="4762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</a:p>
        </p:txBody>
      </p:sp>
      <p:sp>
        <p:nvSpPr>
          <p:cNvPr id="4" name="Curved Up Arrow 3">
            <a:extLst>
              <a:ext uri="{FF2B5EF4-FFF2-40B4-BE49-F238E27FC236}">
                <a16:creationId xmlns:a16="http://schemas.microsoft.com/office/drawing/2014/main" id="{3A91B565-26A8-974D-ACD3-C389D5614567}"/>
              </a:ext>
            </a:extLst>
          </p:cNvPr>
          <p:cNvSpPr/>
          <p:nvPr/>
        </p:nvSpPr>
        <p:spPr>
          <a:xfrm>
            <a:off x="1682619" y="1805318"/>
            <a:ext cx="1339360" cy="551471"/>
          </a:xfrm>
          <a:prstGeom prst="curved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96D52-09FA-064C-AF72-1D9D5DE9ECE2}"/>
              </a:ext>
            </a:extLst>
          </p:cNvPr>
          <p:cNvSpPr txBox="1"/>
          <p:nvPr/>
        </p:nvSpPr>
        <p:spPr>
          <a:xfrm>
            <a:off x="1116630" y="1554644"/>
            <a:ext cx="58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611399-A2CD-A140-8774-517F1BE5F8FE}"/>
              </a:ext>
            </a:extLst>
          </p:cNvPr>
          <p:cNvSpPr txBox="1"/>
          <p:nvPr/>
        </p:nvSpPr>
        <p:spPr>
          <a:xfrm>
            <a:off x="2978284" y="1538955"/>
            <a:ext cx="79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A38A9100-7D29-484B-9DEE-FF08F8893DE7}"/>
              </a:ext>
            </a:extLst>
          </p:cNvPr>
          <p:cNvSpPr/>
          <p:nvPr/>
        </p:nvSpPr>
        <p:spPr>
          <a:xfrm rot="15979453">
            <a:off x="2932555" y="1965424"/>
            <a:ext cx="526472" cy="817834"/>
          </a:xfrm>
          <a:prstGeom prst="lightningBolt">
            <a:avLst/>
          </a:prstGeom>
          <a:gradFill>
            <a:gsLst>
              <a:gs pos="0">
                <a:srgbClr val="FFFF00"/>
              </a:gs>
              <a:gs pos="79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6CCA4BA5-DBDD-494C-88F4-0033A2FB4944}"/>
              </a:ext>
            </a:extLst>
          </p:cNvPr>
          <p:cNvSpPr/>
          <p:nvPr/>
        </p:nvSpPr>
        <p:spPr>
          <a:xfrm rot="15979453">
            <a:off x="3045642" y="2428361"/>
            <a:ext cx="426902" cy="508760"/>
          </a:xfrm>
          <a:prstGeom prst="lightningBolt">
            <a:avLst/>
          </a:prstGeom>
          <a:gradFill>
            <a:gsLst>
              <a:gs pos="0">
                <a:srgbClr val="FFFF00"/>
              </a:gs>
              <a:gs pos="79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86D338-C030-2143-8E8E-A6234E8543F4}"/>
              </a:ext>
            </a:extLst>
          </p:cNvPr>
          <p:cNvSpPr txBox="1"/>
          <p:nvPr/>
        </p:nvSpPr>
        <p:spPr>
          <a:xfrm>
            <a:off x="3526635" y="1984690"/>
            <a:ext cx="92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</a:p>
        </p:txBody>
      </p:sp>
    </p:spTree>
    <p:extLst>
      <p:ext uri="{BB962C8B-B14F-4D97-AF65-F5344CB8AC3E}">
        <p14:creationId xmlns:p14="http://schemas.microsoft.com/office/powerpoint/2010/main" val="30666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6.3.1. 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6.3.4. Smelting of sulphide concentrate: Electro-refining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14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16209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6.2.2. Pretreatment: Sulphation Roasting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15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2F82DCB3-AF49-D941-8BD2-9F60C1CAD184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14" name="テキスト ボックス 32">
            <a:extLst>
              <a:ext uri="{FF2B5EF4-FFF2-40B4-BE49-F238E27FC236}">
                <a16:creationId xmlns:a16="http://schemas.microsoft.com/office/drawing/2014/main" id="{7F938B77-AF55-1C41-81ED-380D29B62C94}"/>
              </a:ext>
            </a:extLst>
          </p:cNvPr>
          <p:cNvSpPr txBox="1"/>
          <p:nvPr/>
        </p:nvSpPr>
        <p:spPr>
          <a:xfrm>
            <a:off x="1839894" y="3303586"/>
            <a:ext cx="114300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4400" baseline="-25000" dirty="0">
              <a:latin typeface="Coronet" pitchFamily="66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FBCA6C31-3CE9-6045-99E7-D57B34228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4706"/>
            <a:ext cx="12141200" cy="295792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Conversion of oxide to sulfate prior to hydrometallurgical treatment (sulfate is easier to dissolve in water than oxide).</a:t>
            </a:r>
            <a:r>
              <a:rPr lang="en-US" altLang="ja-JP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ja-JP" sz="2800" dirty="0">
              <a:latin typeface="Arial" panose="020B0604020202020204" pitchFamily="34" charset="0"/>
              <a:ea typeface="HG丸ｺﾞｼｯｸM-PRO" pitchFamily="50" charset="-128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altLang="ja-JP" sz="3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C960711-74C8-A846-86B0-5FF07A698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348" y="2669208"/>
            <a:ext cx="5786478" cy="10178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1/2 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(g) + SO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(g) =  SO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</a:p>
          <a:p>
            <a:pPr>
              <a:spcBef>
                <a:spcPct val="50000"/>
              </a:spcBef>
            </a:pP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MO (s) + SO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(g) = MSO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(s)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840174-DBA1-284C-BB6B-FBA91A68940A}"/>
              </a:ext>
            </a:extLst>
          </p:cNvPr>
          <p:cNvSpPr/>
          <p:nvPr/>
        </p:nvSpPr>
        <p:spPr>
          <a:xfrm>
            <a:off x="2671691" y="5074729"/>
            <a:ext cx="1536700" cy="1536700"/>
          </a:xfrm>
          <a:prstGeom prst="ellipse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596900" h="4762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3200" b="1" dirty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</a:p>
        </p:txBody>
      </p:sp>
      <p:pic>
        <p:nvPicPr>
          <p:cNvPr id="13" name="Picture 95">
            <a:extLst>
              <a:ext uri="{FF2B5EF4-FFF2-40B4-BE49-F238E27FC236}">
                <a16:creationId xmlns:a16="http://schemas.microsoft.com/office/drawing/2014/main" id="{6AAA389A-6B90-DA44-9000-8022DB36A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79354" y="5128042"/>
            <a:ext cx="745669" cy="133036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8392E0C-3784-4943-804B-E68E811B625C}"/>
              </a:ext>
            </a:extLst>
          </p:cNvPr>
          <p:cNvSpPr/>
          <p:nvPr/>
        </p:nvSpPr>
        <p:spPr>
          <a:xfrm>
            <a:off x="6096000" y="4950913"/>
            <a:ext cx="1536700" cy="1536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96900" h="4762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JP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MSO</a:t>
            </a:r>
            <a:r>
              <a:rPr lang="en-JP" sz="2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JP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574146-3353-E44A-BF8E-FA9E227DBBA5}"/>
              </a:ext>
            </a:extLst>
          </p:cNvPr>
          <p:cNvSpPr txBox="1"/>
          <p:nvPr/>
        </p:nvSpPr>
        <p:spPr>
          <a:xfrm>
            <a:off x="2095712" y="4215759"/>
            <a:ext cx="79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766C0B7-B349-B244-9AE8-DC742D9030D0}"/>
              </a:ext>
            </a:extLst>
          </p:cNvPr>
          <p:cNvSpPr/>
          <p:nvPr/>
        </p:nvSpPr>
        <p:spPr>
          <a:xfrm rot="3748855">
            <a:off x="2630721" y="4640803"/>
            <a:ext cx="704970" cy="283812"/>
          </a:xfrm>
          <a:custGeom>
            <a:avLst/>
            <a:gdLst>
              <a:gd name="connsiteX0" fmla="*/ 0 w 885910"/>
              <a:gd name="connsiteY0" fmla="*/ 166547 h 365228"/>
              <a:gd name="connsiteX1" fmla="*/ 22351 w 885910"/>
              <a:gd name="connsiteY1" fmla="*/ 166547 h 365228"/>
              <a:gd name="connsiteX2" fmla="*/ 23556 w 885910"/>
              <a:gd name="connsiteY2" fmla="*/ 170075 h 365228"/>
              <a:gd name="connsiteX3" fmla="*/ 24378 w 885910"/>
              <a:gd name="connsiteY3" fmla="*/ 171456 h 365228"/>
              <a:gd name="connsiteX4" fmla="*/ 28228 w 885910"/>
              <a:gd name="connsiteY4" fmla="*/ 177919 h 365228"/>
              <a:gd name="connsiteX5" fmla="*/ 93594 w 885910"/>
              <a:gd name="connsiteY5" fmla="*/ 208768 h 365228"/>
              <a:gd name="connsiteX6" fmla="*/ 162248 w 885910"/>
              <a:gd name="connsiteY6" fmla="*/ 226518 h 365228"/>
              <a:gd name="connsiteX7" fmla="*/ 186127 w 885910"/>
              <a:gd name="connsiteY7" fmla="*/ 229276 h 365228"/>
              <a:gd name="connsiteX8" fmla="*/ 235912 w 885910"/>
              <a:gd name="connsiteY8" fmla="*/ 233523 h 365228"/>
              <a:gd name="connsiteX9" fmla="*/ 265510 w 885910"/>
              <a:gd name="connsiteY9" fmla="*/ 232953 h 365228"/>
              <a:gd name="connsiteX10" fmla="*/ 313643 w 885910"/>
              <a:gd name="connsiteY10" fmla="*/ 229872 h 365228"/>
              <a:gd name="connsiteX11" fmla="*/ 345769 w 885910"/>
              <a:gd name="connsiteY11" fmla="*/ 225328 h 365228"/>
              <a:gd name="connsiteX12" fmla="*/ 382321 w 885910"/>
              <a:gd name="connsiteY12" fmla="*/ 218031 h 365228"/>
              <a:gd name="connsiteX13" fmla="*/ 514897 w 885910"/>
              <a:gd name="connsiteY13" fmla="*/ 176516 h 365228"/>
              <a:gd name="connsiteX14" fmla="*/ 535123 w 885910"/>
              <a:gd name="connsiteY14" fmla="*/ 167251 h 365228"/>
              <a:gd name="connsiteX15" fmla="*/ 674940 w 885910"/>
              <a:gd name="connsiteY15" fmla="*/ 91520 h 365228"/>
              <a:gd name="connsiteX16" fmla="*/ 588145 w 885910"/>
              <a:gd name="connsiteY16" fmla="*/ 0 h 365228"/>
              <a:gd name="connsiteX17" fmla="*/ 878641 w 885910"/>
              <a:gd name="connsiteY17" fmla="*/ 44073 h 365228"/>
              <a:gd name="connsiteX18" fmla="*/ 885910 w 885910"/>
              <a:gd name="connsiteY18" fmla="*/ 313976 h 365228"/>
              <a:gd name="connsiteX19" fmla="*/ 799115 w 885910"/>
              <a:gd name="connsiteY19" fmla="*/ 222455 h 365228"/>
              <a:gd name="connsiteX20" fmla="*/ 799090 w 885910"/>
              <a:gd name="connsiteY20" fmla="*/ 222469 h 365228"/>
              <a:gd name="connsiteX21" fmla="*/ 697136 w 885910"/>
              <a:gd name="connsiteY21" fmla="*/ 281698 h 365228"/>
              <a:gd name="connsiteX22" fmla="*/ 696982 w 885910"/>
              <a:gd name="connsiteY22" fmla="*/ 281764 h 365228"/>
              <a:gd name="connsiteX23" fmla="*/ 696397 w 885910"/>
              <a:gd name="connsiteY23" fmla="*/ 282103 h 365228"/>
              <a:gd name="connsiteX24" fmla="*/ 603396 w 885910"/>
              <a:gd name="connsiteY24" fmla="*/ 321521 h 365228"/>
              <a:gd name="connsiteX25" fmla="*/ 594698 w 885910"/>
              <a:gd name="connsiteY25" fmla="*/ 325217 h 365228"/>
              <a:gd name="connsiteX26" fmla="*/ 594640 w 885910"/>
              <a:gd name="connsiteY26" fmla="*/ 325232 h 365228"/>
              <a:gd name="connsiteX27" fmla="*/ 593689 w 885910"/>
              <a:gd name="connsiteY27" fmla="*/ 325635 h 365228"/>
              <a:gd name="connsiteX28" fmla="*/ 501546 w 885910"/>
              <a:gd name="connsiteY28" fmla="*/ 350794 h 365228"/>
              <a:gd name="connsiteX29" fmla="*/ 493768 w 885910"/>
              <a:gd name="connsiteY29" fmla="*/ 352931 h 365228"/>
              <a:gd name="connsiteX30" fmla="*/ 493690 w 885910"/>
              <a:gd name="connsiteY30" fmla="*/ 352940 h 365228"/>
              <a:gd name="connsiteX31" fmla="*/ 492878 w 885910"/>
              <a:gd name="connsiteY31" fmla="*/ 353161 h 365228"/>
              <a:gd name="connsiteX32" fmla="*/ 412322 w 885910"/>
              <a:gd name="connsiteY32" fmla="*/ 362816 h 365228"/>
              <a:gd name="connsiteX33" fmla="*/ 396318 w 885910"/>
              <a:gd name="connsiteY33" fmla="*/ 364760 h 365228"/>
              <a:gd name="connsiteX34" fmla="*/ 396169 w 885910"/>
              <a:gd name="connsiteY34" fmla="*/ 364753 h 365228"/>
              <a:gd name="connsiteX35" fmla="*/ 395851 w 885910"/>
              <a:gd name="connsiteY35" fmla="*/ 364790 h 365228"/>
              <a:gd name="connsiteX36" fmla="*/ 304495 w 885910"/>
              <a:gd name="connsiteY36" fmla="*/ 360634 h 365228"/>
              <a:gd name="connsiteX37" fmla="*/ 304486 w 885910"/>
              <a:gd name="connsiteY37" fmla="*/ 360632 h 365228"/>
              <a:gd name="connsiteX38" fmla="*/ 304315 w 885910"/>
              <a:gd name="connsiteY38" fmla="*/ 360624 h 365228"/>
              <a:gd name="connsiteX39" fmla="*/ 286938 w 885910"/>
              <a:gd name="connsiteY39" fmla="*/ 356479 h 365228"/>
              <a:gd name="connsiteX40" fmla="*/ 220697 w 885910"/>
              <a:gd name="connsiteY40" fmla="*/ 340799 h 365228"/>
              <a:gd name="connsiteX41" fmla="*/ 220172 w 885910"/>
              <a:gd name="connsiteY41" fmla="*/ 340549 h 365228"/>
              <a:gd name="connsiteX42" fmla="*/ 219730 w 885910"/>
              <a:gd name="connsiteY42" fmla="*/ 340444 h 365228"/>
              <a:gd name="connsiteX43" fmla="*/ 203927 w 885910"/>
              <a:gd name="connsiteY43" fmla="*/ 332816 h 365228"/>
              <a:gd name="connsiteX44" fmla="*/ 146345 w 885910"/>
              <a:gd name="connsiteY44" fmla="*/ 305398 h 365228"/>
              <a:gd name="connsiteX45" fmla="*/ 145166 w 885910"/>
              <a:gd name="connsiteY45" fmla="*/ 304446 h 365228"/>
              <a:gd name="connsiteX46" fmla="*/ 144533 w 885910"/>
              <a:gd name="connsiteY46" fmla="*/ 304140 h 365228"/>
              <a:gd name="connsiteX47" fmla="*/ 131209 w 885910"/>
              <a:gd name="connsiteY47" fmla="*/ 293183 h 365228"/>
              <a:gd name="connsiteX48" fmla="*/ 83328 w 885910"/>
              <a:gd name="connsiteY48" fmla="*/ 254538 h 365228"/>
              <a:gd name="connsiteX49" fmla="*/ 82003 w 885910"/>
              <a:gd name="connsiteY49" fmla="*/ 252711 h 365228"/>
              <a:gd name="connsiteX50" fmla="*/ 80690 w 885910"/>
              <a:gd name="connsiteY50" fmla="*/ 251631 h 365228"/>
              <a:gd name="connsiteX51" fmla="*/ 30239 w 885910"/>
              <a:gd name="connsiteY51" fmla="*/ 181295 h 365228"/>
              <a:gd name="connsiteX52" fmla="*/ 43736 w 885910"/>
              <a:gd name="connsiteY52" fmla="*/ 203956 h 365228"/>
              <a:gd name="connsiteX53" fmla="*/ 49010 w 885910"/>
              <a:gd name="connsiteY53" fmla="*/ 212810 h 365228"/>
              <a:gd name="connsiteX54" fmla="*/ 80690 w 885910"/>
              <a:gd name="connsiteY54" fmla="*/ 251631 h 365228"/>
              <a:gd name="connsiteX55" fmla="*/ 0 w 885910"/>
              <a:gd name="connsiteY55" fmla="*/ 166547 h 36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5910" h="365228">
                <a:moveTo>
                  <a:pt x="0" y="166547"/>
                </a:moveTo>
                <a:lnTo>
                  <a:pt x="22351" y="166547"/>
                </a:lnTo>
                <a:lnTo>
                  <a:pt x="23556" y="170075"/>
                </a:lnTo>
                <a:lnTo>
                  <a:pt x="24378" y="171456"/>
                </a:lnTo>
                <a:lnTo>
                  <a:pt x="28228" y="177919"/>
                </a:lnTo>
                <a:lnTo>
                  <a:pt x="93594" y="208768"/>
                </a:lnTo>
                <a:lnTo>
                  <a:pt x="162248" y="226518"/>
                </a:lnTo>
                <a:lnTo>
                  <a:pt x="186127" y="229276"/>
                </a:lnTo>
                <a:lnTo>
                  <a:pt x="235912" y="233523"/>
                </a:lnTo>
                <a:lnTo>
                  <a:pt x="265510" y="232953"/>
                </a:lnTo>
                <a:lnTo>
                  <a:pt x="313643" y="229872"/>
                </a:lnTo>
                <a:lnTo>
                  <a:pt x="345769" y="225328"/>
                </a:lnTo>
                <a:lnTo>
                  <a:pt x="382321" y="218031"/>
                </a:lnTo>
                <a:lnTo>
                  <a:pt x="514897" y="176516"/>
                </a:lnTo>
                <a:lnTo>
                  <a:pt x="535123" y="167251"/>
                </a:lnTo>
                <a:lnTo>
                  <a:pt x="674940" y="91520"/>
                </a:lnTo>
                <a:lnTo>
                  <a:pt x="588145" y="0"/>
                </a:lnTo>
                <a:lnTo>
                  <a:pt x="878641" y="44073"/>
                </a:lnTo>
                <a:lnTo>
                  <a:pt x="885910" y="313976"/>
                </a:lnTo>
                <a:lnTo>
                  <a:pt x="799115" y="222455"/>
                </a:lnTo>
                <a:lnTo>
                  <a:pt x="799090" y="222469"/>
                </a:lnTo>
                <a:lnTo>
                  <a:pt x="697136" y="281698"/>
                </a:lnTo>
                <a:lnTo>
                  <a:pt x="696982" y="281764"/>
                </a:lnTo>
                <a:lnTo>
                  <a:pt x="696397" y="282103"/>
                </a:lnTo>
                <a:lnTo>
                  <a:pt x="603396" y="321521"/>
                </a:lnTo>
                <a:lnTo>
                  <a:pt x="594698" y="325217"/>
                </a:lnTo>
                <a:lnTo>
                  <a:pt x="594640" y="325232"/>
                </a:lnTo>
                <a:lnTo>
                  <a:pt x="593689" y="325635"/>
                </a:lnTo>
                <a:lnTo>
                  <a:pt x="501546" y="350794"/>
                </a:lnTo>
                <a:lnTo>
                  <a:pt x="493768" y="352931"/>
                </a:lnTo>
                <a:lnTo>
                  <a:pt x="493690" y="352940"/>
                </a:lnTo>
                <a:lnTo>
                  <a:pt x="492878" y="353161"/>
                </a:lnTo>
                <a:lnTo>
                  <a:pt x="412322" y="362816"/>
                </a:lnTo>
                <a:lnTo>
                  <a:pt x="396318" y="364760"/>
                </a:lnTo>
                <a:lnTo>
                  <a:pt x="396169" y="364753"/>
                </a:lnTo>
                <a:lnTo>
                  <a:pt x="395851" y="364790"/>
                </a:lnTo>
                <a:cubicBezTo>
                  <a:pt x="364349" y="366030"/>
                  <a:pt x="333792" y="364639"/>
                  <a:pt x="304495" y="360634"/>
                </a:cubicBezTo>
                <a:lnTo>
                  <a:pt x="304486" y="360632"/>
                </a:lnTo>
                <a:lnTo>
                  <a:pt x="304315" y="360624"/>
                </a:lnTo>
                <a:lnTo>
                  <a:pt x="286938" y="356479"/>
                </a:lnTo>
                <a:lnTo>
                  <a:pt x="220697" y="340799"/>
                </a:lnTo>
                <a:lnTo>
                  <a:pt x="220172" y="340549"/>
                </a:lnTo>
                <a:lnTo>
                  <a:pt x="219730" y="340444"/>
                </a:lnTo>
                <a:lnTo>
                  <a:pt x="203927" y="332816"/>
                </a:lnTo>
                <a:lnTo>
                  <a:pt x="146345" y="305398"/>
                </a:lnTo>
                <a:lnTo>
                  <a:pt x="145166" y="304446"/>
                </a:lnTo>
                <a:lnTo>
                  <a:pt x="144533" y="304140"/>
                </a:lnTo>
                <a:lnTo>
                  <a:pt x="131209" y="293183"/>
                </a:lnTo>
                <a:lnTo>
                  <a:pt x="83328" y="254538"/>
                </a:lnTo>
                <a:lnTo>
                  <a:pt x="82003" y="252711"/>
                </a:lnTo>
                <a:lnTo>
                  <a:pt x="80690" y="251631"/>
                </a:lnTo>
                <a:lnTo>
                  <a:pt x="30239" y="181295"/>
                </a:lnTo>
                <a:lnTo>
                  <a:pt x="43736" y="203956"/>
                </a:lnTo>
                <a:lnTo>
                  <a:pt x="49010" y="212810"/>
                </a:lnTo>
                <a:cubicBezTo>
                  <a:pt x="58527" y="226427"/>
                  <a:pt x="69083" y="239391"/>
                  <a:pt x="80690" y="251631"/>
                </a:cubicBezTo>
                <a:lnTo>
                  <a:pt x="0" y="16654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7578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6.3.1. 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6.3.4. Smelting of sulphide concentrate: Electro-refining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16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31601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6.2.3. Pretreatment: Reduction roasting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17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2F82DCB3-AF49-D941-8BD2-9F60C1CAD184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14" name="テキスト ボックス 32">
            <a:extLst>
              <a:ext uri="{FF2B5EF4-FFF2-40B4-BE49-F238E27FC236}">
                <a16:creationId xmlns:a16="http://schemas.microsoft.com/office/drawing/2014/main" id="{7F938B77-AF55-1C41-81ED-380D29B62C94}"/>
              </a:ext>
            </a:extLst>
          </p:cNvPr>
          <p:cNvSpPr txBox="1"/>
          <p:nvPr/>
        </p:nvSpPr>
        <p:spPr>
          <a:xfrm>
            <a:off x="1839894" y="3303586"/>
            <a:ext cx="114300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4400" baseline="-25000" dirty="0">
              <a:latin typeface="Coronet" pitchFamily="66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EE346441-B6DC-524E-B021-49E697691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843107"/>
            <a:ext cx="12141200" cy="54498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Conversion of oxide to metal (or reduced oxide) </a:t>
            </a:r>
            <a:endParaRPr lang="en-US" altLang="ja-JP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ja-JP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  <a:p>
            <a:pPr>
              <a:spcBef>
                <a:spcPct val="50000"/>
              </a:spcBef>
            </a:pPr>
            <a:r>
              <a:rPr lang="en-US" altLang="ja-JP" sz="2400" dirty="0"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ja-JP" sz="2400" b="0" i="1" dirty="0">
              <a:latin typeface="Arial" panose="020B0604020202020204" pitchFamily="34" charset="0"/>
              <a:ea typeface="HG丸ｺﾞｼｯｸM-PRO" pitchFamily="50" charset="-128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ja-JP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ja-JP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altLang="ja-JP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NiO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= Ni + H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lvl="1">
              <a:spcBef>
                <a:spcPct val="50000"/>
              </a:spcBef>
            </a:pP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3 Fe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+ CO = 2 Fe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    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(Magnetization for separation)</a:t>
            </a:r>
            <a:endParaRPr lang="en-US" altLang="ja-JP" sz="2400" b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2 As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+ 2 CO = As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+ 2CO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(Higher volatility to remove) </a:t>
            </a:r>
          </a:p>
          <a:p>
            <a:pPr lvl="1">
              <a:spcBef>
                <a:spcPct val="50000"/>
              </a:spcBef>
            </a:pP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+ CO = </a:t>
            </a:r>
            <a:r>
              <a:rPr lang="en-US" altLang="ja-JP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 (Higher </a:t>
            </a:r>
            <a:r>
              <a:rPr lang="en-US" altLang="ja-JP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leachability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ja-JP" sz="2400" b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32">
            <a:extLst>
              <a:ext uri="{FF2B5EF4-FFF2-40B4-BE49-F238E27FC236}">
                <a16:creationId xmlns:a16="http://schemas.microsoft.com/office/drawing/2014/main" id="{40AE79C1-1388-7F47-857A-01771E7A47CF}"/>
              </a:ext>
            </a:extLst>
          </p:cNvPr>
          <p:cNvSpPr txBox="1"/>
          <p:nvPr/>
        </p:nvSpPr>
        <p:spPr>
          <a:xfrm>
            <a:off x="1839894" y="3303586"/>
            <a:ext cx="114300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4400" baseline="-25000" dirty="0">
              <a:latin typeface="Coronet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E086FC-1303-E443-B35A-12BDE05DC532}"/>
              </a:ext>
            </a:extLst>
          </p:cNvPr>
          <p:cNvSpPr/>
          <p:nvPr/>
        </p:nvSpPr>
        <p:spPr>
          <a:xfrm>
            <a:off x="2463869" y="2608627"/>
            <a:ext cx="1536700" cy="1536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96900" h="4762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3200" b="1" dirty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</a:p>
        </p:txBody>
      </p:sp>
      <p:pic>
        <p:nvPicPr>
          <p:cNvPr id="16" name="Picture 95">
            <a:extLst>
              <a:ext uri="{FF2B5EF4-FFF2-40B4-BE49-F238E27FC236}">
                <a16:creationId xmlns:a16="http://schemas.microsoft.com/office/drawing/2014/main" id="{8DDBCA2A-B023-0049-97FF-B0D7492D7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1532" y="2661940"/>
            <a:ext cx="745669" cy="133036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ACDAADE-DBBB-1B44-BE45-0DA41BD93A85}"/>
              </a:ext>
            </a:extLst>
          </p:cNvPr>
          <p:cNvSpPr/>
          <p:nvPr/>
        </p:nvSpPr>
        <p:spPr>
          <a:xfrm>
            <a:off x="5888178" y="2484811"/>
            <a:ext cx="1536700" cy="15367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96900" h="4762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JP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or</a:t>
            </a:r>
          </a:p>
          <a:p>
            <a:pPr algn="ctr"/>
            <a:r>
              <a:rPr lang="en-JP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baseline="-25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x-1</a:t>
            </a:r>
            <a:endParaRPr lang="en-JP" sz="2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F4422-987F-9A4F-9895-F57F7CB31BB9}"/>
              </a:ext>
            </a:extLst>
          </p:cNvPr>
          <p:cNvSpPr txBox="1"/>
          <p:nvPr/>
        </p:nvSpPr>
        <p:spPr>
          <a:xfrm>
            <a:off x="1426585" y="1648927"/>
            <a:ext cx="156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>
                <a:latin typeface="Arial" panose="020B0604020202020204" pitchFamily="34" charset="0"/>
                <a:cs typeface="Arial" panose="020B0604020202020204" pitchFamily="34" charset="0"/>
              </a:rPr>
              <a:t>CO or H</a:t>
            </a:r>
            <a:r>
              <a:rPr lang="en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DF18A8A-1B9F-8D4C-A0DA-810631F15BD4}"/>
              </a:ext>
            </a:extLst>
          </p:cNvPr>
          <p:cNvSpPr/>
          <p:nvPr/>
        </p:nvSpPr>
        <p:spPr>
          <a:xfrm rot="3748855">
            <a:off x="2351695" y="2249104"/>
            <a:ext cx="704970" cy="283812"/>
          </a:xfrm>
          <a:custGeom>
            <a:avLst/>
            <a:gdLst>
              <a:gd name="connsiteX0" fmla="*/ 0 w 885910"/>
              <a:gd name="connsiteY0" fmla="*/ 166547 h 365228"/>
              <a:gd name="connsiteX1" fmla="*/ 22351 w 885910"/>
              <a:gd name="connsiteY1" fmla="*/ 166547 h 365228"/>
              <a:gd name="connsiteX2" fmla="*/ 23556 w 885910"/>
              <a:gd name="connsiteY2" fmla="*/ 170075 h 365228"/>
              <a:gd name="connsiteX3" fmla="*/ 24378 w 885910"/>
              <a:gd name="connsiteY3" fmla="*/ 171456 h 365228"/>
              <a:gd name="connsiteX4" fmla="*/ 28228 w 885910"/>
              <a:gd name="connsiteY4" fmla="*/ 177919 h 365228"/>
              <a:gd name="connsiteX5" fmla="*/ 93594 w 885910"/>
              <a:gd name="connsiteY5" fmla="*/ 208768 h 365228"/>
              <a:gd name="connsiteX6" fmla="*/ 162248 w 885910"/>
              <a:gd name="connsiteY6" fmla="*/ 226518 h 365228"/>
              <a:gd name="connsiteX7" fmla="*/ 186127 w 885910"/>
              <a:gd name="connsiteY7" fmla="*/ 229276 h 365228"/>
              <a:gd name="connsiteX8" fmla="*/ 235912 w 885910"/>
              <a:gd name="connsiteY8" fmla="*/ 233523 h 365228"/>
              <a:gd name="connsiteX9" fmla="*/ 265510 w 885910"/>
              <a:gd name="connsiteY9" fmla="*/ 232953 h 365228"/>
              <a:gd name="connsiteX10" fmla="*/ 313643 w 885910"/>
              <a:gd name="connsiteY10" fmla="*/ 229872 h 365228"/>
              <a:gd name="connsiteX11" fmla="*/ 345769 w 885910"/>
              <a:gd name="connsiteY11" fmla="*/ 225328 h 365228"/>
              <a:gd name="connsiteX12" fmla="*/ 382321 w 885910"/>
              <a:gd name="connsiteY12" fmla="*/ 218031 h 365228"/>
              <a:gd name="connsiteX13" fmla="*/ 514897 w 885910"/>
              <a:gd name="connsiteY13" fmla="*/ 176516 h 365228"/>
              <a:gd name="connsiteX14" fmla="*/ 535123 w 885910"/>
              <a:gd name="connsiteY14" fmla="*/ 167251 h 365228"/>
              <a:gd name="connsiteX15" fmla="*/ 674940 w 885910"/>
              <a:gd name="connsiteY15" fmla="*/ 91520 h 365228"/>
              <a:gd name="connsiteX16" fmla="*/ 588145 w 885910"/>
              <a:gd name="connsiteY16" fmla="*/ 0 h 365228"/>
              <a:gd name="connsiteX17" fmla="*/ 878641 w 885910"/>
              <a:gd name="connsiteY17" fmla="*/ 44073 h 365228"/>
              <a:gd name="connsiteX18" fmla="*/ 885910 w 885910"/>
              <a:gd name="connsiteY18" fmla="*/ 313976 h 365228"/>
              <a:gd name="connsiteX19" fmla="*/ 799115 w 885910"/>
              <a:gd name="connsiteY19" fmla="*/ 222455 h 365228"/>
              <a:gd name="connsiteX20" fmla="*/ 799090 w 885910"/>
              <a:gd name="connsiteY20" fmla="*/ 222469 h 365228"/>
              <a:gd name="connsiteX21" fmla="*/ 697136 w 885910"/>
              <a:gd name="connsiteY21" fmla="*/ 281698 h 365228"/>
              <a:gd name="connsiteX22" fmla="*/ 696982 w 885910"/>
              <a:gd name="connsiteY22" fmla="*/ 281764 h 365228"/>
              <a:gd name="connsiteX23" fmla="*/ 696397 w 885910"/>
              <a:gd name="connsiteY23" fmla="*/ 282103 h 365228"/>
              <a:gd name="connsiteX24" fmla="*/ 603396 w 885910"/>
              <a:gd name="connsiteY24" fmla="*/ 321521 h 365228"/>
              <a:gd name="connsiteX25" fmla="*/ 594698 w 885910"/>
              <a:gd name="connsiteY25" fmla="*/ 325217 h 365228"/>
              <a:gd name="connsiteX26" fmla="*/ 594640 w 885910"/>
              <a:gd name="connsiteY26" fmla="*/ 325232 h 365228"/>
              <a:gd name="connsiteX27" fmla="*/ 593689 w 885910"/>
              <a:gd name="connsiteY27" fmla="*/ 325635 h 365228"/>
              <a:gd name="connsiteX28" fmla="*/ 501546 w 885910"/>
              <a:gd name="connsiteY28" fmla="*/ 350794 h 365228"/>
              <a:gd name="connsiteX29" fmla="*/ 493768 w 885910"/>
              <a:gd name="connsiteY29" fmla="*/ 352931 h 365228"/>
              <a:gd name="connsiteX30" fmla="*/ 493690 w 885910"/>
              <a:gd name="connsiteY30" fmla="*/ 352940 h 365228"/>
              <a:gd name="connsiteX31" fmla="*/ 492878 w 885910"/>
              <a:gd name="connsiteY31" fmla="*/ 353161 h 365228"/>
              <a:gd name="connsiteX32" fmla="*/ 412322 w 885910"/>
              <a:gd name="connsiteY32" fmla="*/ 362816 h 365228"/>
              <a:gd name="connsiteX33" fmla="*/ 396318 w 885910"/>
              <a:gd name="connsiteY33" fmla="*/ 364760 h 365228"/>
              <a:gd name="connsiteX34" fmla="*/ 396169 w 885910"/>
              <a:gd name="connsiteY34" fmla="*/ 364753 h 365228"/>
              <a:gd name="connsiteX35" fmla="*/ 395851 w 885910"/>
              <a:gd name="connsiteY35" fmla="*/ 364790 h 365228"/>
              <a:gd name="connsiteX36" fmla="*/ 304495 w 885910"/>
              <a:gd name="connsiteY36" fmla="*/ 360634 h 365228"/>
              <a:gd name="connsiteX37" fmla="*/ 304486 w 885910"/>
              <a:gd name="connsiteY37" fmla="*/ 360632 h 365228"/>
              <a:gd name="connsiteX38" fmla="*/ 304315 w 885910"/>
              <a:gd name="connsiteY38" fmla="*/ 360624 h 365228"/>
              <a:gd name="connsiteX39" fmla="*/ 286938 w 885910"/>
              <a:gd name="connsiteY39" fmla="*/ 356479 h 365228"/>
              <a:gd name="connsiteX40" fmla="*/ 220697 w 885910"/>
              <a:gd name="connsiteY40" fmla="*/ 340799 h 365228"/>
              <a:gd name="connsiteX41" fmla="*/ 220172 w 885910"/>
              <a:gd name="connsiteY41" fmla="*/ 340549 h 365228"/>
              <a:gd name="connsiteX42" fmla="*/ 219730 w 885910"/>
              <a:gd name="connsiteY42" fmla="*/ 340444 h 365228"/>
              <a:gd name="connsiteX43" fmla="*/ 203927 w 885910"/>
              <a:gd name="connsiteY43" fmla="*/ 332816 h 365228"/>
              <a:gd name="connsiteX44" fmla="*/ 146345 w 885910"/>
              <a:gd name="connsiteY44" fmla="*/ 305398 h 365228"/>
              <a:gd name="connsiteX45" fmla="*/ 145166 w 885910"/>
              <a:gd name="connsiteY45" fmla="*/ 304446 h 365228"/>
              <a:gd name="connsiteX46" fmla="*/ 144533 w 885910"/>
              <a:gd name="connsiteY46" fmla="*/ 304140 h 365228"/>
              <a:gd name="connsiteX47" fmla="*/ 131209 w 885910"/>
              <a:gd name="connsiteY47" fmla="*/ 293183 h 365228"/>
              <a:gd name="connsiteX48" fmla="*/ 83328 w 885910"/>
              <a:gd name="connsiteY48" fmla="*/ 254538 h 365228"/>
              <a:gd name="connsiteX49" fmla="*/ 82003 w 885910"/>
              <a:gd name="connsiteY49" fmla="*/ 252711 h 365228"/>
              <a:gd name="connsiteX50" fmla="*/ 80690 w 885910"/>
              <a:gd name="connsiteY50" fmla="*/ 251631 h 365228"/>
              <a:gd name="connsiteX51" fmla="*/ 30239 w 885910"/>
              <a:gd name="connsiteY51" fmla="*/ 181295 h 365228"/>
              <a:gd name="connsiteX52" fmla="*/ 43736 w 885910"/>
              <a:gd name="connsiteY52" fmla="*/ 203956 h 365228"/>
              <a:gd name="connsiteX53" fmla="*/ 49010 w 885910"/>
              <a:gd name="connsiteY53" fmla="*/ 212810 h 365228"/>
              <a:gd name="connsiteX54" fmla="*/ 80690 w 885910"/>
              <a:gd name="connsiteY54" fmla="*/ 251631 h 365228"/>
              <a:gd name="connsiteX55" fmla="*/ 0 w 885910"/>
              <a:gd name="connsiteY55" fmla="*/ 166547 h 36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5910" h="365228">
                <a:moveTo>
                  <a:pt x="0" y="166547"/>
                </a:moveTo>
                <a:lnTo>
                  <a:pt x="22351" y="166547"/>
                </a:lnTo>
                <a:lnTo>
                  <a:pt x="23556" y="170075"/>
                </a:lnTo>
                <a:lnTo>
                  <a:pt x="24378" y="171456"/>
                </a:lnTo>
                <a:lnTo>
                  <a:pt x="28228" y="177919"/>
                </a:lnTo>
                <a:lnTo>
                  <a:pt x="93594" y="208768"/>
                </a:lnTo>
                <a:lnTo>
                  <a:pt x="162248" y="226518"/>
                </a:lnTo>
                <a:lnTo>
                  <a:pt x="186127" y="229276"/>
                </a:lnTo>
                <a:lnTo>
                  <a:pt x="235912" y="233523"/>
                </a:lnTo>
                <a:lnTo>
                  <a:pt x="265510" y="232953"/>
                </a:lnTo>
                <a:lnTo>
                  <a:pt x="313643" y="229872"/>
                </a:lnTo>
                <a:lnTo>
                  <a:pt x="345769" y="225328"/>
                </a:lnTo>
                <a:lnTo>
                  <a:pt x="382321" y="218031"/>
                </a:lnTo>
                <a:lnTo>
                  <a:pt x="514897" y="176516"/>
                </a:lnTo>
                <a:lnTo>
                  <a:pt x="535123" y="167251"/>
                </a:lnTo>
                <a:lnTo>
                  <a:pt x="674940" y="91520"/>
                </a:lnTo>
                <a:lnTo>
                  <a:pt x="588145" y="0"/>
                </a:lnTo>
                <a:lnTo>
                  <a:pt x="878641" y="44073"/>
                </a:lnTo>
                <a:lnTo>
                  <a:pt x="885910" y="313976"/>
                </a:lnTo>
                <a:lnTo>
                  <a:pt x="799115" y="222455"/>
                </a:lnTo>
                <a:lnTo>
                  <a:pt x="799090" y="222469"/>
                </a:lnTo>
                <a:lnTo>
                  <a:pt x="697136" y="281698"/>
                </a:lnTo>
                <a:lnTo>
                  <a:pt x="696982" y="281764"/>
                </a:lnTo>
                <a:lnTo>
                  <a:pt x="696397" y="282103"/>
                </a:lnTo>
                <a:lnTo>
                  <a:pt x="603396" y="321521"/>
                </a:lnTo>
                <a:lnTo>
                  <a:pt x="594698" y="325217"/>
                </a:lnTo>
                <a:lnTo>
                  <a:pt x="594640" y="325232"/>
                </a:lnTo>
                <a:lnTo>
                  <a:pt x="593689" y="325635"/>
                </a:lnTo>
                <a:lnTo>
                  <a:pt x="501546" y="350794"/>
                </a:lnTo>
                <a:lnTo>
                  <a:pt x="493768" y="352931"/>
                </a:lnTo>
                <a:lnTo>
                  <a:pt x="493690" y="352940"/>
                </a:lnTo>
                <a:lnTo>
                  <a:pt x="492878" y="353161"/>
                </a:lnTo>
                <a:lnTo>
                  <a:pt x="412322" y="362816"/>
                </a:lnTo>
                <a:lnTo>
                  <a:pt x="396318" y="364760"/>
                </a:lnTo>
                <a:lnTo>
                  <a:pt x="396169" y="364753"/>
                </a:lnTo>
                <a:lnTo>
                  <a:pt x="395851" y="364790"/>
                </a:lnTo>
                <a:cubicBezTo>
                  <a:pt x="364349" y="366030"/>
                  <a:pt x="333792" y="364639"/>
                  <a:pt x="304495" y="360634"/>
                </a:cubicBezTo>
                <a:lnTo>
                  <a:pt x="304486" y="360632"/>
                </a:lnTo>
                <a:lnTo>
                  <a:pt x="304315" y="360624"/>
                </a:lnTo>
                <a:lnTo>
                  <a:pt x="286938" y="356479"/>
                </a:lnTo>
                <a:lnTo>
                  <a:pt x="220697" y="340799"/>
                </a:lnTo>
                <a:lnTo>
                  <a:pt x="220172" y="340549"/>
                </a:lnTo>
                <a:lnTo>
                  <a:pt x="219730" y="340444"/>
                </a:lnTo>
                <a:lnTo>
                  <a:pt x="203927" y="332816"/>
                </a:lnTo>
                <a:lnTo>
                  <a:pt x="146345" y="305398"/>
                </a:lnTo>
                <a:lnTo>
                  <a:pt x="145166" y="304446"/>
                </a:lnTo>
                <a:lnTo>
                  <a:pt x="144533" y="304140"/>
                </a:lnTo>
                <a:lnTo>
                  <a:pt x="131209" y="293183"/>
                </a:lnTo>
                <a:lnTo>
                  <a:pt x="83328" y="254538"/>
                </a:lnTo>
                <a:lnTo>
                  <a:pt x="82003" y="252711"/>
                </a:lnTo>
                <a:lnTo>
                  <a:pt x="80690" y="251631"/>
                </a:lnTo>
                <a:lnTo>
                  <a:pt x="30239" y="181295"/>
                </a:lnTo>
                <a:lnTo>
                  <a:pt x="43736" y="203956"/>
                </a:lnTo>
                <a:lnTo>
                  <a:pt x="49010" y="212810"/>
                </a:lnTo>
                <a:cubicBezTo>
                  <a:pt x="58527" y="226427"/>
                  <a:pt x="69083" y="239391"/>
                  <a:pt x="80690" y="251631"/>
                </a:cubicBezTo>
                <a:lnTo>
                  <a:pt x="0" y="16654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JP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A0E25F3-C695-CA4C-A6E0-BCB989519D56}"/>
              </a:ext>
            </a:extLst>
          </p:cNvPr>
          <p:cNvSpPr/>
          <p:nvPr/>
        </p:nvSpPr>
        <p:spPr>
          <a:xfrm rot="20207935">
            <a:off x="3331086" y="2342905"/>
            <a:ext cx="704970" cy="283812"/>
          </a:xfrm>
          <a:custGeom>
            <a:avLst/>
            <a:gdLst>
              <a:gd name="connsiteX0" fmla="*/ 0 w 885910"/>
              <a:gd name="connsiteY0" fmla="*/ 166547 h 365228"/>
              <a:gd name="connsiteX1" fmla="*/ 22351 w 885910"/>
              <a:gd name="connsiteY1" fmla="*/ 166547 h 365228"/>
              <a:gd name="connsiteX2" fmla="*/ 23556 w 885910"/>
              <a:gd name="connsiteY2" fmla="*/ 170075 h 365228"/>
              <a:gd name="connsiteX3" fmla="*/ 24378 w 885910"/>
              <a:gd name="connsiteY3" fmla="*/ 171456 h 365228"/>
              <a:gd name="connsiteX4" fmla="*/ 28228 w 885910"/>
              <a:gd name="connsiteY4" fmla="*/ 177919 h 365228"/>
              <a:gd name="connsiteX5" fmla="*/ 93594 w 885910"/>
              <a:gd name="connsiteY5" fmla="*/ 208768 h 365228"/>
              <a:gd name="connsiteX6" fmla="*/ 162248 w 885910"/>
              <a:gd name="connsiteY6" fmla="*/ 226518 h 365228"/>
              <a:gd name="connsiteX7" fmla="*/ 186127 w 885910"/>
              <a:gd name="connsiteY7" fmla="*/ 229276 h 365228"/>
              <a:gd name="connsiteX8" fmla="*/ 235912 w 885910"/>
              <a:gd name="connsiteY8" fmla="*/ 233523 h 365228"/>
              <a:gd name="connsiteX9" fmla="*/ 265510 w 885910"/>
              <a:gd name="connsiteY9" fmla="*/ 232953 h 365228"/>
              <a:gd name="connsiteX10" fmla="*/ 313643 w 885910"/>
              <a:gd name="connsiteY10" fmla="*/ 229872 h 365228"/>
              <a:gd name="connsiteX11" fmla="*/ 345769 w 885910"/>
              <a:gd name="connsiteY11" fmla="*/ 225328 h 365228"/>
              <a:gd name="connsiteX12" fmla="*/ 382321 w 885910"/>
              <a:gd name="connsiteY12" fmla="*/ 218031 h 365228"/>
              <a:gd name="connsiteX13" fmla="*/ 514897 w 885910"/>
              <a:gd name="connsiteY13" fmla="*/ 176516 h 365228"/>
              <a:gd name="connsiteX14" fmla="*/ 535123 w 885910"/>
              <a:gd name="connsiteY14" fmla="*/ 167251 h 365228"/>
              <a:gd name="connsiteX15" fmla="*/ 674940 w 885910"/>
              <a:gd name="connsiteY15" fmla="*/ 91520 h 365228"/>
              <a:gd name="connsiteX16" fmla="*/ 588145 w 885910"/>
              <a:gd name="connsiteY16" fmla="*/ 0 h 365228"/>
              <a:gd name="connsiteX17" fmla="*/ 878641 w 885910"/>
              <a:gd name="connsiteY17" fmla="*/ 44073 h 365228"/>
              <a:gd name="connsiteX18" fmla="*/ 885910 w 885910"/>
              <a:gd name="connsiteY18" fmla="*/ 313976 h 365228"/>
              <a:gd name="connsiteX19" fmla="*/ 799115 w 885910"/>
              <a:gd name="connsiteY19" fmla="*/ 222455 h 365228"/>
              <a:gd name="connsiteX20" fmla="*/ 799090 w 885910"/>
              <a:gd name="connsiteY20" fmla="*/ 222469 h 365228"/>
              <a:gd name="connsiteX21" fmla="*/ 697136 w 885910"/>
              <a:gd name="connsiteY21" fmla="*/ 281698 h 365228"/>
              <a:gd name="connsiteX22" fmla="*/ 696982 w 885910"/>
              <a:gd name="connsiteY22" fmla="*/ 281764 h 365228"/>
              <a:gd name="connsiteX23" fmla="*/ 696397 w 885910"/>
              <a:gd name="connsiteY23" fmla="*/ 282103 h 365228"/>
              <a:gd name="connsiteX24" fmla="*/ 603396 w 885910"/>
              <a:gd name="connsiteY24" fmla="*/ 321521 h 365228"/>
              <a:gd name="connsiteX25" fmla="*/ 594698 w 885910"/>
              <a:gd name="connsiteY25" fmla="*/ 325217 h 365228"/>
              <a:gd name="connsiteX26" fmla="*/ 594640 w 885910"/>
              <a:gd name="connsiteY26" fmla="*/ 325232 h 365228"/>
              <a:gd name="connsiteX27" fmla="*/ 593689 w 885910"/>
              <a:gd name="connsiteY27" fmla="*/ 325635 h 365228"/>
              <a:gd name="connsiteX28" fmla="*/ 501546 w 885910"/>
              <a:gd name="connsiteY28" fmla="*/ 350794 h 365228"/>
              <a:gd name="connsiteX29" fmla="*/ 493768 w 885910"/>
              <a:gd name="connsiteY29" fmla="*/ 352931 h 365228"/>
              <a:gd name="connsiteX30" fmla="*/ 493690 w 885910"/>
              <a:gd name="connsiteY30" fmla="*/ 352940 h 365228"/>
              <a:gd name="connsiteX31" fmla="*/ 492878 w 885910"/>
              <a:gd name="connsiteY31" fmla="*/ 353161 h 365228"/>
              <a:gd name="connsiteX32" fmla="*/ 412322 w 885910"/>
              <a:gd name="connsiteY32" fmla="*/ 362816 h 365228"/>
              <a:gd name="connsiteX33" fmla="*/ 396318 w 885910"/>
              <a:gd name="connsiteY33" fmla="*/ 364760 h 365228"/>
              <a:gd name="connsiteX34" fmla="*/ 396169 w 885910"/>
              <a:gd name="connsiteY34" fmla="*/ 364753 h 365228"/>
              <a:gd name="connsiteX35" fmla="*/ 395851 w 885910"/>
              <a:gd name="connsiteY35" fmla="*/ 364790 h 365228"/>
              <a:gd name="connsiteX36" fmla="*/ 304495 w 885910"/>
              <a:gd name="connsiteY36" fmla="*/ 360634 h 365228"/>
              <a:gd name="connsiteX37" fmla="*/ 304486 w 885910"/>
              <a:gd name="connsiteY37" fmla="*/ 360632 h 365228"/>
              <a:gd name="connsiteX38" fmla="*/ 304315 w 885910"/>
              <a:gd name="connsiteY38" fmla="*/ 360624 h 365228"/>
              <a:gd name="connsiteX39" fmla="*/ 286938 w 885910"/>
              <a:gd name="connsiteY39" fmla="*/ 356479 h 365228"/>
              <a:gd name="connsiteX40" fmla="*/ 220697 w 885910"/>
              <a:gd name="connsiteY40" fmla="*/ 340799 h 365228"/>
              <a:gd name="connsiteX41" fmla="*/ 220172 w 885910"/>
              <a:gd name="connsiteY41" fmla="*/ 340549 h 365228"/>
              <a:gd name="connsiteX42" fmla="*/ 219730 w 885910"/>
              <a:gd name="connsiteY42" fmla="*/ 340444 h 365228"/>
              <a:gd name="connsiteX43" fmla="*/ 203927 w 885910"/>
              <a:gd name="connsiteY43" fmla="*/ 332816 h 365228"/>
              <a:gd name="connsiteX44" fmla="*/ 146345 w 885910"/>
              <a:gd name="connsiteY44" fmla="*/ 305398 h 365228"/>
              <a:gd name="connsiteX45" fmla="*/ 145166 w 885910"/>
              <a:gd name="connsiteY45" fmla="*/ 304446 h 365228"/>
              <a:gd name="connsiteX46" fmla="*/ 144533 w 885910"/>
              <a:gd name="connsiteY46" fmla="*/ 304140 h 365228"/>
              <a:gd name="connsiteX47" fmla="*/ 131209 w 885910"/>
              <a:gd name="connsiteY47" fmla="*/ 293183 h 365228"/>
              <a:gd name="connsiteX48" fmla="*/ 83328 w 885910"/>
              <a:gd name="connsiteY48" fmla="*/ 254538 h 365228"/>
              <a:gd name="connsiteX49" fmla="*/ 82003 w 885910"/>
              <a:gd name="connsiteY49" fmla="*/ 252711 h 365228"/>
              <a:gd name="connsiteX50" fmla="*/ 80690 w 885910"/>
              <a:gd name="connsiteY50" fmla="*/ 251631 h 365228"/>
              <a:gd name="connsiteX51" fmla="*/ 30239 w 885910"/>
              <a:gd name="connsiteY51" fmla="*/ 181295 h 365228"/>
              <a:gd name="connsiteX52" fmla="*/ 43736 w 885910"/>
              <a:gd name="connsiteY52" fmla="*/ 203956 h 365228"/>
              <a:gd name="connsiteX53" fmla="*/ 49010 w 885910"/>
              <a:gd name="connsiteY53" fmla="*/ 212810 h 365228"/>
              <a:gd name="connsiteX54" fmla="*/ 80690 w 885910"/>
              <a:gd name="connsiteY54" fmla="*/ 251631 h 365228"/>
              <a:gd name="connsiteX55" fmla="*/ 0 w 885910"/>
              <a:gd name="connsiteY55" fmla="*/ 166547 h 36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5910" h="365228">
                <a:moveTo>
                  <a:pt x="0" y="166547"/>
                </a:moveTo>
                <a:lnTo>
                  <a:pt x="22351" y="166547"/>
                </a:lnTo>
                <a:lnTo>
                  <a:pt x="23556" y="170075"/>
                </a:lnTo>
                <a:lnTo>
                  <a:pt x="24378" y="171456"/>
                </a:lnTo>
                <a:lnTo>
                  <a:pt x="28228" y="177919"/>
                </a:lnTo>
                <a:lnTo>
                  <a:pt x="93594" y="208768"/>
                </a:lnTo>
                <a:lnTo>
                  <a:pt x="162248" y="226518"/>
                </a:lnTo>
                <a:lnTo>
                  <a:pt x="186127" y="229276"/>
                </a:lnTo>
                <a:lnTo>
                  <a:pt x="235912" y="233523"/>
                </a:lnTo>
                <a:lnTo>
                  <a:pt x="265510" y="232953"/>
                </a:lnTo>
                <a:lnTo>
                  <a:pt x="313643" y="229872"/>
                </a:lnTo>
                <a:lnTo>
                  <a:pt x="345769" y="225328"/>
                </a:lnTo>
                <a:lnTo>
                  <a:pt x="382321" y="218031"/>
                </a:lnTo>
                <a:lnTo>
                  <a:pt x="514897" y="176516"/>
                </a:lnTo>
                <a:lnTo>
                  <a:pt x="535123" y="167251"/>
                </a:lnTo>
                <a:lnTo>
                  <a:pt x="674940" y="91520"/>
                </a:lnTo>
                <a:lnTo>
                  <a:pt x="588145" y="0"/>
                </a:lnTo>
                <a:lnTo>
                  <a:pt x="878641" y="44073"/>
                </a:lnTo>
                <a:lnTo>
                  <a:pt x="885910" y="313976"/>
                </a:lnTo>
                <a:lnTo>
                  <a:pt x="799115" y="222455"/>
                </a:lnTo>
                <a:lnTo>
                  <a:pt x="799090" y="222469"/>
                </a:lnTo>
                <a:lnTo>
                  <a:pt x="697136" y="281698"/>
                </a:lnTo>
                <a:lnTo>
                  <a:pt x="696982" y="281764"/>
                </a:lnTo>
                <a:lnTo>
                  <a:pt x="696397" y="282103"/>
                </a:lnTo>
                <a:lnTo>
                  <a:pt x="603396" y="321521"/>
                </a:lnTo>
                <a:lnTo>
                  <a:pt x="594698" y="325217"/>
                </a:lnTo>
                <a:lnTo>
                  <a:pt x="594640" y="325232"/>
                </a:lnTo>
                <a:lnTo>
                  <a:pt x="593689" y="325635"/>
                </a:lnTo>
                <a:lnTo>
                  <a:pt x="501546" y="350794"/>
                </a:lnTo>
                <a:lnTo>
                  <a:pt x="493768" y="352931"/>
                </a:lnTo>
                <a:lnTo>
                  <a:pt x="493690" y="352940"/>
                </a:lnTo>
                <a:lnTo>
                  <a:pt x="492878" y="353161"/>
                </a:lnTo>
                <a:lnTo>
                  <a:pt x="412322" y="362816"/>
                </a:lnTo>
                <a:lnTo>
                  <a:pt x="396318" y="364760"/>
                </a:lnTo>
                <a:lnTo>
                  <a:pt x="396169" y="364753"/>
                </a:lnTo>
                <a:lnTo>
                  <a:pt x="395851" y="364790"/>
                </a:lnTo>
                <a:cubicBezTo>
                  <a:pt x="364349" y="366030"/>
                  <a:pt x="333792" y="364639"/>
                  <a:pt x="304495" y="360634"/>
                </a:cubicBezTo>
                <a:lnTo>
                  <a:pt x="304486" y="360632"/>
                </a:lnTo>
                <a:lnTo>
                  <a:pt x="304315" y="360624"/>
                </a:lnTo>
                <a:lnTo>
                  <a:pt x="286938" y="356479"/>
                </a:lnTo>
                <a:lnTo>
                  <a:pt x="220697" y="340799"/>
                </a:lnTo>
                <a:lnTo>
                  <a:pt x="220172" y="340549"/>
                </a:lnTo>
                <a:lnTo>
                  <a:pt x="219730" y="340444"/>
                </a:lnTo>
                <a:lnTo>
                  <a:pt x="203927" y="332816"/>
                </a:lnTo>
                <a:lnTo>
                  <a:pt x="146345" y="305398"/>
                </a:lnTo>
                <a:lnTo>
                  <a:pt x="145166" y="304446"/>
                </a:lnTo>
                <a:lnTo>
                  <a:pt x="144533" y="304140"/>
                </a:lnTo>
                <a:lnTo>
                  <a:pt x="131209" y="293183"/>
                </a:lnTo>
                <a:lnTo>
                  <a:pt x="83328" y="254538"/>
                </a:lnTo>
                <a:lnTo>
                  <a:pt x="82003" y="252711"/>
                </a:lnTo>
                <a:lnTo>
                  <a:pt x="80690" y="251631"/>
                </a:lnTo>
                <a:lnTo>
                  <a:pt x="30239" y="181295"/>
                </a:lnTo>
                <a:lnTo>
                  <a:pt x="43736" y="203956"/>
                </a:lnTo>
                <a:lnTo>
                  <a:pt x="49010" y="212810"/>
                </a:lnTo>
                <a:cubicBezTo>
                  <a:pt x="58527" y="226427"/>
                  <a:pt x="69083" y="239391"/>
                  <a:pt x="80690" y="251631"/>
                </a:cubicBezTo>
                <a:lnTo>
                  <a:pt x="0" y="16654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JP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D8C609-EC15-CD4B-9348-2847F2CA7CEB}"/>
              </a:ext>
            </a:extLst>
          </p:cNvPr>
          <p:cNvSpPr txBox="1"/>
          <p:nvPr/>
        </p:nvSpPr>
        <p:spPr>
          <a:xfrm>
            <a:off x="3579213" y="1733350"/>
            <a:ext cx="193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JP" sz="2400" dirty="0">
                <a:latin typeface="Arial" panose="020B0604020202020204" pitchFamily="34" charset="0"/>
                <a:cs typeface="Arial" panose="020B0604020202020204" pitchFamily="34" charset="0"/>
              </a:rPr>
              <a:t> or H</a:t>
            </a:r>
            <a:r>
              <a:rPr lang="en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JP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2704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6.3.1. 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6.3.4. Smelting of sulphide concentrate: Electro-refining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18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28410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6.2.4. Pretreatment: Chloridising roasting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19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2F82DCB3-AF49-D941-8BD2-9F60C1CAD184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BED06F3D-5851-D947-BF77-F0251AE37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2" y="1285860"/>
            <a:ext cx="8424893" cy="523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48E6DC20-41CE-5F41-8C22-BC0F3720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819427"/>
            <a:ext cx="9001156" cy="54498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Conversion of oxide to volatile chloride</a:t>
            </a:r>
            <a:endParaRPr lang="en-US" altLang="ja-JP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ja-JP" sz="2400" dirty="0"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As Cl source,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,NaCl or CaCl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is used.</a:t>
            </a:r>
          </a:p>
          <a:p>
            <a:pPr>
              <a:spcBef>
                <a:spcPct val="50000"/>
              </a:spcBef>
            </a:pPr>
            <a:endParaRPr lang="en-US" altLang="ja-JP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ja-JP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ja-JP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ja-JP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ja-JP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ja-JP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MO + Cl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= MCl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altLang="ja-JP" sz="2400" b="0" dirty="0">
                <a:latin typeface="Arial" panose="020B0604020202020204" pitchFamily="34" charset="0"/>
                <a:cs typeface="Arial" panose="020B0604020202020204" pitchFamily="34" charset="0"/>
              </a:rPr>
              <a:t> + 1/2O</a:t>
            </a:r>
            <a:r>
              <a:rPr lang="en-US" altLang="ja-JP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8294A2D-484D-9545-86C7-C5B0E682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462822"/>
            <a:ext cx="3738578" cy="32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8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733F7-D87A-E542-BA5C-29B664D5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2979" y="6485021"/>
            <a:ext cx="389021" cy="370387"/>
          </a:xfrm>
        </p:spPr>
        <p:txBody>
          <a:bodyPr/>
          <a:lstStyle/>
          <a:p>
            <a:fld id="{C44500DA-FB56-CC42-AC47-667E8A5E505A}" type="slidenum">
              <a:rPr lang="en-JP" sz="1600" smtClean="0">
                <a:latin typeface="Segoe Print" panose="02000800000000000000" pitchFamily="2" charset="0"/>
              </a:rPr>
              <a:t>2</a:t>
            </a:fld>
            <a:endParaRPr lang="en-JP" sz="1600" dirty="0">
              <a:latin typeface="Segoe Print" panose="020008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20365D-01A5-7740-8043-ED9DD43E433D}"/>
              </a:ext>
            </a:extLst>
          </p:cNvPr>
          <p:cNvSpPr txBox="1">
            <a:spLocks/>
          </p:cNvSpPr>
          <p:nvPr/>
        </p:nvSpPr>
        <p:spPr>
          <a:xfrm>
            <a:off x="1381399" y="1438292"/>
            <a:ext cx="9144000" cy="3106455"/>
          </a:xfrm>
          <a:prstGeom prst="rect">
            <a:avLst/>
          </a:prstGeom>
          <a:noFill/>
        </p:spPr>
        <p:txBody>
          <a:bodyPr lIns="288000" tIns="36000" bIns="36000" anchor="ctr">
            <a:noAutofit/>
          </a:bodyPr>
          <a:lstStyle/>
          <a:p>
            <a:pPr marL="84138" algn="ctr" fontAlgn="auto">
              <a:spcAft>
                <a:spcPts val="0"/>
              </a:spcAft>
              <a:defRPr/>
            </a:pPr>
            <a:r>
              <a:rPr lang="en-US" altLang="ja-JP" sz="54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47000">
                      <a:srgbClr val="FFC000"/>
                    </a:gs>
                    <a:gs pos="100000">
                      <a:srgbClr val="FF0000"/>
                    </a:gs>
                  </a:gsLst>
                  <a:lin ang="10800000" scaled="1"/>
                </a:gradFill>
                <a:latin typeface="Segoe Print" panose="02000600000000000000" pitchFamily="2" charset="0"/>
              </a:rPr>
              <a:t>Lecture 6</a:t>
            </a:r>
          </a:p>
          <a:p>
            <a:pPr marL="84138" algn="ctr" fontAlgn="auto">
              <a:spcAft>
                <a:spcPts val="0"/>
              </a:spcAft>
              <a:defRPr/>
            </a:pPr>
            <a:endParaRPr lang="en-US" altLang="ja-JP" sz="54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47000">
                    <a:srgbClr val="FFC000"/>
                  </a:gs>
                  <a:gs pos="100000">
                    <a:srgbClr val="FF0000"/>
                  </a:gs>
                </a:gsLst>
                <a:lin ang="10800000" scaled="1"/>
              </a:gradFill>
              <a:latin typeface="Segoe Print" panose="02000600000000000000" pitchFamily="2" charset="0"/>
            </a:endParaRPr>
          </a:p>
          <a:p>
            <a:pPr marL="84138" algn="ctr">
              <a:defRPr/>
            </a:pPr>
            <a:r>
              <a:rPr lang="en-US" altLang="ja-JP" sz="4800" dirty="0">
                <a:gradFill>
                  <a:gsLst>
                    <a:gs pos="0">
                      <a:srgbClr val="00B0F0"/>
                    </a:gs>
                    <a:gs pos="57000">
                      <a:srgbClr val="00B050"/>
                    </a:gs>
                    <a:gs pos="100000">
                      <a:srgbClr val="7030A0"/>
                    </a:gs>
                  </a:gsLst>
                  <a:lin ang="10800000" scaled="1"/>
                </a:gradFill>
                <a:latin typeface="Segoe Print" panose="02000600000000000000" pitchFamily="2" charset="0"/>
              </a:rPr>
              <a:t>Principles of extractive pyrometallurgy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E290CE-31AF-054E-95A7-81486557648E}"/>
              </a:ext>
            </a:extLst>
          </p:cNvPr>
          <p:cNvCxnSpPr>
            <a:cxnSpLocks/>
          </p:cNvCxnSpPr>
          <p:nvPr/>
        </p:nvCxnSpPr>
        <p:spPr>
          <a:xfrm>
            <a:off x="1797035" y="1388864"/>
            <a:ext cx="8312728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1000">
                  <a:srgbClr val="FFC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B5CE36-BEA1-CA43-BEE9-6133BA00AFB9}"/>
              </a:ext>
            </a:extLst>
          </p:cNvPr>
          <p:cNvCxnSpPr>
            <a:cxnSpLocks/>
          </p:cNvCxnSpPr>
          <p:nvPr/>
        </p:nvCxnSpPr>
        <p:spPr>
          <a:xfrm flipH="1">
            <a:off x="3820527" y="4616156"/>
            <a:ext cx="4265744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7000">
                  <a:srgbClr val="FFC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7B1B4C2-98F1-234F-AFBF-47A2F49D47A6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28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6.3.1. 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6.3.4. Smelting of sulphide concentrate: Electro-refining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20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15795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 68">
            <a:extLst>
              <a:ext uri="{FF2B5EF4-FFF2-40B4-BE49-F238E27FC236}">
                <a16:creationId xmlns:a16="http://schemas.microsoft.com/office/drawing/2014/main" id="{A8DF200A-A4FE-8748-A000-26EB58945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64407" y="2161977"/>
            <a:ext cx="17439" cy="41195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6.3. Smelting of sulphide concentrate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21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9" name="Rectangle 75">
            <a:extLst>
              <a:ext uri="{FF2B5EF4-FFF2-40B4-BE49-F238E27FC236}">
                <a16:creationId xmlns:a16="http://schemas.microsoft.com/office/drawing/2014/main" id="{9B1F7DC6-0093-A344-B857-2BC8C6C15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21" y="3797102"/>
            <a:ext cx="8713788" cy="14287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" name="Line 72">
            <a:extLst>
              <a:ext uri="{FF2B5EF4-FFF2-40B4-BE49-F238E27FC236}">
                <a16:creationId xmlns:a16="http://schemas.microsoft.com/office/drawing/2014/main" id="{8C5B3413-6C69-DE43-8954-B85CCE88E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7521" y="5452865"/>
            <a:ext cx="216058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1" name="Line 71">
            <a:extLst>
              <a:ext uri="{FF2B5EF4-FFF2-40B4-BE49-F238E27FC236}">
                <a16:creationId xmlns:a16="http://schemas.microsoft.com/office/drawing/2014/main" id="{0F4DD0EE-9F87-FA4D-84F4-28DF170B07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6082" y="5579865"/>
            <a:ext cx="3581576" cy="17326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2" name="Line 69">
            <a:extLst>
              <a:ext uri="{FF2B5EF4-FFF2-40B4-BE49-F238E27FC236}">
                <a16:creationId xmlns:a16="http://schemas.microsoft.com/office/drawing/2014/main" id="{90B45682-954E-2749-8621-4F1B7516A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6796" y="1852415"/>
            <a:ext cx="11509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3" name="Line 68">
            <a:extLst>
              <a:ext uri="{FF2B5EF4-FFF2-40B4-BE49-F238E27FC236}">
                <a16:creationId xmlns:a16="http://schemas.microsoft.com/office/drawing/2014/main" id="{1438AB76-F2BB-0646-B33B-5174A8ECD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1846" y="2068315"/>
            <a:ext cx="0" cy="2881312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4" name="Line 67">
            <a:extLst>
              <a:ext uri="{FF2B5EF4-FFF2-40B4-BE49-F238E27FC236}">
                <a16:creationId xmlns:a16="http://schemas.microsoft.com/office/drawing/2014/main" id="{CE4641BF-9424-BA4E-A4DC-4F3DF22D1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009" y="1852415"/>
            <a:ext cx="3024187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15" name="Group 45">
            <a:extLst>
              <a:ext uri="{FF2B5EF4-FFF2-40B4-BE49-F238E27FC236}">
                <a16:creationId xmlns:a16="http://schemas.microsoft.com/office/drawing/2014/main" id="{DF9424B6-94EE-5A4B-865E-5797667666BB}"/>
              </a:ext>
            </a:extLst>
          </p:cNvPr>
          <p:cNvGrpSpPr>
            <a:grpSpLocks/>
          </p:cNvGrpSpPr>
          <p:nvPr/>
        </p:nvGrpSpPr>
        <p:grpSpPr bwMode="auto">
          <a:xfrm>
            <a:off x="1080834" y="1204715"/>
            <a:ext cx="2463800" cy="1962150"/>
            <a:chOff x="-91" y="663"/>
            <a:chExt cx="1552" cy="1236"/>
          </a:xfrm>
        </p:grpSpPr>
        <p:pic>
          <p:nvPicPr>
            <p:cNvPr id="16" name="Picture 26" descr="銅精鉱の画像">
              <a:extLst>
                <a:ext uri="{FF2B5EF4-FFF2-40B4-BE49-F238E27FC236}">
                  <a16:creationId xmlns:a16="http://schemas.microsoft.com/office/drawing/2014/main" id="{A05ACF83-3F66-B443-A011-0ECADF145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663"/>
              <a:ext cx="900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4">
              <a:extLst>
                <a:ext uri="{FF2B5EF4-FFF2-40B4-BE49-F238E27FC236}">
                  <a16:creationId xmlns:a16="http://schemas.microsoft.com/office/drawing/2014/main" id="{3F98BCE5-1F4A-CD4F-ADC4-EC21CC66F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1" y="1298"/>
              <a:ext cx="1552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3200" b="0" dirty="0">
                  <a:solidFill>
                    <a:srgbClr val="000000"/>
                  </a:solidFill>
                  <a:latin typeface="ＭＳ Ｐゴシック" charset="-128"/>
                </a:rPr>
                <a:t>Concentrate</a:t>
              </a:r>
              <a:r>
                <a:rPr lang="ja-JP" altLang="en-US" b="0">
                  <a:solidFill>
                    <a:srgbClr val="000000"/>
                  </a:solidFill>
                  <a:latin typeface="ＭＳ Ｐゴシック" charset="-128"/>
                </a:rPr>
                <a:t>（</a:t>
              </a:r>
              <a:r>
                <a:rPr lang="en-US" altLang="ja-JP" b="0" dirty="0">
                  <a:solidFill>
                    <a:srgbClr val="000000"/>
                  </a:solidFill>
                  <a:latin typeface="ＭＳ Ｐゴシック" charset="-128"/>
                </a:rPr>
                <a:t>20-40%)</a:t>
              </a:r>
            </a:p>
          </p:txBody>
        </p:sp>
      </p:grpSp>
      <p:grpSp>
        <p:nvGrpSpPr>
          <p:cNvPr id="18" name="Group 55">
            <a:extLst>
              <a:ext uri="{FF2B5EF4-FFF2-40B4-BE49-F238E27FC236}">
                <a16:creationId xmlns:a16="http://schemas.microsoft.com/office/drawing/2014/main" id="{734A1A1B-308A-F24D-ADFC-2CD42272B182}"/>
              </a:ext>
            </a:extLst>
          </p:cNvPr>
          <p:cNvGrpSpPr>
            <a:grpSpLocks/>
          </p:cNvGrpSpPr>
          <p:nvPr/>
        </p:nvGrpSpPr>
        <p:grpSpPr bwMode="auto">
          <a:xfrm>
            <a:off x="3420809" y="1420615"/>
            <a:ext cx="2160587" cy="936625"/>
            <a:chOff x="1383" y="799"/>
            <a:chExt cx="1361" cy="590"/>
          </a:xfrm>
        </p:grpSpPr>
        <p:sp>
          <p:nvSpPr>
            <p:cNvPr id="19" name="Oval 54">
              <a:extLst>
                <a:ext uri="{FF2B5EF4-FFF2-40B4-BE49-F238E27FC236}">
                  <a16:creationId xmlns:a16="http://schemas.microsoft.com/office/drawing/2014/main" id="{42364502-29BC-5445-9713-5AEEADFC8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799"/>
              <a:ext cx="1361" cy="590"/>
            </a:xfrm>
            <a:prstGeom prst="ellipse">
              <a:avLst/>
            </a:prstGeom>
            <a:gradFill>
              <a:gsLst>
                <a:gs pos="3000">
                  <a:srgbClr val="FFFF00"/>
                </a:gs>
                <a:gs pos="84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 b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0" name="Text Box 35">
              <a:extLst>
                <a:ext uri="{FF2B5EF4-FFF2-40B4-BE49-F238E27FC236}">
                  <a16:creationId xmlns:a16="http://schemas.microsoft.com/office/drawing/2014/main" id="{3E8CC0A9-67EB-3246-93AD-5CEE37F46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890"/>
              <a:ext cx="11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2800" b="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Smelting</a:t>
              </a:r>
              <a:endParaRPr lang="ja-JP" altLang="en-US" sz="2800" b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21" name="Group 53">
            <a:extLst>
              <a:ext uri="{FF2B5EF4-FFF2-40B4-BE49-F238E27FC236}">
                <a16:creationId xmlns:a16="http://schemas.microsoft.com/office/drawing/2014/main" id="{00C3111D-1562-7A43-B7D8-B46D9031E491}"/>
              </a:ext>
            </a:extLst>
          </p:cNvPr>
          <p:cNvGrpSpPr>
            <a:grpSpLocks/>
          </p:cNvGrpSpPr>
          <p:nvPr/>
        </p:nvGrpSpPr>
        <p:grpSpPr bwMode="auto">
          <a:xfrm>
            <a:off x="8011859" y="2620765"/>
            <a:ext cx="2357437" cy="1706562"/>
            <a:chOff x="4335" y="1867"/>
            <a:chExt cx="1470" cy="1075"/>
          </a:xfrm>
        </p:grpSpPr>
        <p:pic>
          <p:nvPicPr>
            <p:cNvPr id="22" name="Picture 28" descr="電気銅と粗銅の画像">
              <a:extLst>
                <a:ext uri="{FF2B5EF4-FFF2-40B4-BE49-F238E27FC236}">
                  <a16:creationId xmlns:a16="http://schemas.microsoft.com/office/drawing/2014/main" id="{2D92AC58-477D-D946-A442-3A1B6D955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94"/>
            <a:stretch>
              <a:fillRect/>
            </a:stretch>
          </p:blipFill>
          <p:spPr bwMode="auto">
            <a:xfrm>
              <a:off x="4694" y="1867"/>
              <a:ext cx="726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40">
              <a:extLst>
                <a:ext uri="{FF2B5EF4-FFF2-40B4-BE49-F238E27FC236}">
                  <a16:creationId xmlns:a16="http://schemas.microsoft.com/office/drawing/2014/main" id="{D65241DD-9BE9-1C47-873B-BDB873A40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5" y="2337"/>
              <a:ext cx="1470" cy="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</a:pPr>
              <a:endParaRPr lang="en-US" altLang="ja-JP" b="0">
                <a:solidFill>
                  <a:srgbClr val="000000"/>
                </a:solidFill>
                <a:latin typeface="ＭＳ Ｐゴシック" charset="-128"/>
              </a:endParaRP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ja-JP" sz="2800" b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Blister Cu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ja-JP" altLang="en-US" b="0">
                  <a:solidFill>
                    <a:srgbClr val="000000"/>
                  </a:solidFill>
                  <a:latin typeface="ＭＳ Ｐゴシック" charset="-128"/>
                </a:rPr>
                <a:t>（</a:t>
              </a:r>
              <a:r>
                <a:rPr lang="en-US" altLang="ja-JP" b="0">
                  <a:solidFill>
                    <a:srgbClr val="000000"/>
                  </a:solidFill>
                  <a:latin typeface="ＭＳ Ｐゴシック" charset="-128"/>
                </a:rPr>
                <a:t>&gt;98.5%)</a:t>
              </a:r>
            </a:p>
          </p:txBody>
        </p:sp>
      </p:grpSp>
      <p:grpSp>
        <p:nvGrpSpPr>
          <p:cNvPr id="24" name="Group 47">
            <a:extLst>
              <a:ext uri="{FF2B5EF4-FFF2-40B4-BE49-F238E27FC236}">
                <a16:creationId xmlns:a16="http://schemas.microsoft.com/office/drawing/2014/main" id="{4B95E07C-2811-7542-8754-02CD497D3CD4}"/>
              </a:ext>
            </a:extLst>
          </p:cNvPr>
          <p:cNvGrpSpPr>
            <a:grpSpLocks/>
          </p:cNvGrpSpPr>
          <p:nvPr/>
        </p:nvGrpSpPr>
        <p:grpSpPr bwMode="auto">
          <a:xfrm>
            <a:off x="961594" y="4745590"/>
            <a:ext cx="2422526" cy="1808163"/>
            <a:chOff x="385" y="2568"/>
            <a:chExt cx="1526" cy="1139"/>
          </a:xfrm>
        </p:grpSpPr>
        <p:sp>
          <p:nvSpPr>
            <p:cNvPr id="25" name="Text Box 42">
              <a:extLst>
                <a:ext uri="{FF2B5EF4-FFF2-40B4-BE49-F238E27FC236}">
                  <a16:creationId xmlns:a16="http://schemas.microsoft.com/office/drawing/2014/main" id="{38692589-73B9-484E-92CF-FE4C8345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339"/>
              <a:ext cx="152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3200" b="0" dirty="0">
                  <a:solidFill>
                    <a:srgbClr val="000000"/>
                  </a:solidFill>
                  <a:latin typeface="ＭＳ Ｐゴシック" charset="-128"/>
                </a:rPr>
                <a:t>Cu</a:t>
              </a:r>
              <a:r>
                <a:rPr lang="ja-JP" altLang="en-US" b="0">
                  <a:solidFill>
                    <a:srgbClr val="000000"/>
                  </a:solidFill>
                  <a:latin typeface="ＭＳ Ｐゴシック" charset="-128"/>
                </a:rPr>
                <a:t>（</a:t>
              </a:r>
              <a:r>
                <a:rPr lang="en-US" altLang="ja-JP" b="0" dirty="0">
                  <a:solidFill>
                    <a:srgbClr val="000000"/>
                  </a:solidFill>
                  <a:latin typeface="ＭＳ Ｐゴシック" charset="-128"/>
                </a:rPr>
                <a:t>&gt;99.99%)</a:t>
              </a:r>
            </a:p>
          </p:txBody>
        </p:sp>
        <p:pic>
          <p:nvPicPr>
            <p:cNvPr id="26" name="Picture 43" descr="064a_2">
              <a:extLst>
                <a:ext uri="{FF2B5EF4-FFF2-40B4-BE49-F238E27FC236}">
                  <a16:creationId xmlns:a16="http://schemas.microsoft.com/office/drawing/2014/main" id="{38FF3E95-F165-774A-A810-6FEB785D1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04" r="14304" b="15939"/>
            <a:stretch>
              <a:fillRect/>
            </a:stretch>
          </p:blipFill>
          <p:spPr bwMode="auto">
            <a:xfrm>
              <a:off x="431" y="2568"/>
              <a:ext cx="971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48">
            <a:extLst>
              <a:ext uri="{FF2B5EF4-FFF2-40B4-BE49-F238E27FC236}">
                <a16:creationId xmlns:a16="http://schemas.microsoft.com/office/drawing/2014/main" id="{E6D28DDE-459C-404C-AEAD-7BFFA0B38C4A}"/>
              </a:ext>
            </a:extLst>
          </p:cNvPr>
          <p:cNvGrpSpPr>
            <a:grpSpLocks/>
          </p:cNvGrpSpPr>
          <p:nvPr/>
        </p:nvGrpSpPr>
        <p:grpSpPr bwMode="auto">
          <a:xfrm>
            <a:off x="5833808" y="4986140"/>
            <a:ext cx="2574926" cy="1684338"/>
            <a:chOff x="1361" y="663"/>
            <a:chExt cx="1622" cy="1061"/>
          </a:xfrm>
        </p:grpSpPr>
        <p:sp>
          <p:nvSpPr>
            <p:cNvPr id="28" name="Text Box 41">
              <a:extLst>
                <a:ext uri="{FF2B5EF4-FFF2-40B4-BE49-F238E27FC236}">
                  <a16:creationId xmlns:a16="http://schemas.microsoft.com/office/drawing/2014/main" id="{4231A6B0-CDF4-BF4D-82E1-9B27A9D1B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1" y="1356"/>
              <a:ext cx="162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3200" b="0" dirty="0">
                  <a:solidFill>
                    <a:srgbClr val="000000"/>
                  </a:solidFill>
                  <a:latin typeface="ＭＳ Ｐゴシック" charset="-128"/>
                </a:rPr>
                <a:t>Anode</a:t>
              </a:r>
              <a:r>
                <a:rPr lang="ja-JP" altLang="en-US" b="0">
                  <a:solidFill>
                    <a:srgbClr val="000000"/>
                  </a:solidFill>
                  <a:latin typeface="ＭＳ Ｐゴシック" charset="-128"/>
                </a:rPr>
                <a:t>（</a:t>
              </a:r>
              <a:r>
                <a:rPr lang="en-US" altLang="ja-JP" b="0" dirty="0">
                  <a:solidFill>
                    <a:srgbClr val="000000"/>
                  </a:solidFill>
                  <a:latin typeface="ＭＳ Ｐゴシック" charset="-128"/>
                </a:rPr>
                <a:t>&gt;99.5%)</a:t>
              </a:r>
            </a:p>
          </p:txBody>
        </p:sp>
        <p:pic>
          <p:nvPicPr>
            <p:cNvPr id="29" name="Picture 44" descr="064a_3">
              <a:extLst>
                <a:ext uri="{FF2B5EF4-FFF2-40B4-BE49-F238E27FC236}">
                  <a16:creationId xmlns:a16="http://schemas.microsoft.com/office/drawing/2014/main" id="{D4CF57AC-BA6B-3C4C-BD56-02BEBC986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80"/>
            <a:stretch>
              <a:fillRect/>
            </a:stretch>
          </p:blipFill>
          <p:spPr bwMode="auto">
            <a:xfrm>
              <a:off x="1565" y="663"/>
              <a:ext cx="853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52">
            <a:extLst>
              <a:ext uri="{FF2B5EF4-FFF2-40B4-BE49-F238E27FC236}">
                <a16:creationId xmlns:a16="http://schemas.microsoft.com/office/drawing/2014/main" id="{C1876FE1-AA32-134C-BCF1-E7DE02A09184}"/>
              </a:ext>
            </a:extLst>
          </p:cNvPr>
          <p:cNvGrpSpPr>
            <a:grpSpLocks/>
          </p:cNvGrpSpPr>
          <p:nvPr/>
        </p:nvGrpSpPr>
        <p:grpSpPr bwMode="auto">
          <a:xfrm>
            <a:off x="6013196" y="1133277"/>
            <a:ext cx="1584325" cy="2051050"/>
            <a:chOff x="2381" y="1389"/>
            <a:chExt cx="1089" cy="1292"/>
          </a:xfrm>
        </p:grpSpPr>
        <p:sp>
          <p:nvSpPr>
            <p:cNvPr id="31" name="Text Box 39">
              <a:extLst>
                <a:ext uri="{FF2B5EF4-FFF2-40B4-BE49-F238E27FC236}">
                  <a16:creationId xmlns:a16="http://schemas.microsoft.com/office/drawing/2014/main" id="{0FB92639-D905-F548-A7F7-9B522559F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7" y="2251"/>
              <a:ext cx="1043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ja-JP" sz="3200" b="0">
                  <a:solidFill>
                    <a:srgbClr val="000000"/>
                  </a:solidFill>
                  <a:latin typeface="ＭＳ Ｐゴシック" charset="-128"/>
                </a:rPr>
                <a:t>Matte</a:t>
              </a:r>
              <a:endParaRPr lang="ja-JP" altLang="en-US" sz="3200" b="0">
                <a:solidFill>
                  <a:srgbClr val="000000"/>
                </a:solidFill>
                <a:latin typeface="ＭＳ Ｐゴシック" charset="-128"/>
              </a:endParaRPr>
            </a:p>
            <a:p>
              <a:pPr algn="ctr" eaLnBrk="1" hangingPunct="1">
                <a:lnSpc>
                  <a:spcPct val="30000"/>
                </a:lnSpc>
                <a:spcBef>
                  <a:spcPct val="50000"/>
                </a:spcBef>
              </a:pPr>
              <a:r>
                <a:rPr lang="ja-JP" altLang="en-US" b="0">
                  <a:solidFill>
                    <a:srgbClr val="000000"/>
                  </a:solidFill>
                  <a:latin typeface="ＭＳ Ｐゴシック" charset="-128"/>
                </a:rPr>
                <a:t>（</a:t>
              </a:r>
              <a:r>
                <a:rPr lang="en-US" altLang="ja-JP" b="0">
                  <a:solidFill>
                    <a:srgbClr val="000000"/>
                  </a:solidFill>
                  <a:latin typeface="ＭＳ Ｐゴシック" charset="-128"/>
                </a:rPr>
                <a:t>50-60%)</a:t>
              </a:r>
            </a:p>
          </p:txBody>
        </p:sp>
        <p:pic>
          <p:nvPicPr>
            <p:cNvPr id="32" name="Picture 50" descr="タッピング作業の画像">
              <a:extLst>
                <a:ext uri="{FF2B5EF4-FFF2-40B4-BE49-F238E27FC236}">
                  <a16:creationId xmlns:a16="http://schemas.microsoft.com/office/drawing/2014/main" id="{CD8C20FF-5446-4C4A-BE3C-73294E497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389"/>
              <a:ext cx="1085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56">
            <a:extLst>
              <a:ext uri="{FF2B5EF4-FFF2-40B4-BE49-F238E27FC236}">
                <a16:creationId xmlns:a16="http://schemas.microsoft.com/office/drawing/2014/main" id="{EA18133E-CFFB-C048-A17B-3EDB11254C5A}"/>
              </a:ext>
            </a:extLst>
          </p:cNvPr>
          <p:cNvGrpSpPr>
            <a:grpSpLocks/>
          </p:cNvGrpSpPr>
          <p:nvPr/>
        </p:nvGrpSpPr>
        <p:grpSpPr bwMode="auto">
          <a:xfrm>
            <a:off x="3031870" y="5086084"/>
            <a:ext cx="2857500" cy="1004888"/>
            <a:chOff x="1227" y="799"/>
            <a:chExt cx="1710" cy="590"/>
          </a:xfrm>
        </p:grpSpPr>
        <p:sp>
          <p:nvSpPr>
            <p:cNvPr id="34" name="Oval 57">
              <a:extLst>
                <a:ext uri="{FF2B5EF4-FFF2-40B4-BE49-F238E27FC236}">
                  <a16:creationId xmlns:a16="http://schemas.microsoft.com/office/drawing/2014/main" id="{765E634B-1581-2E43-8414-4579CBC9E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799"/>
              <a:ext cx="1361" cy="590"/>
            </a:xfrm>
            <a:prstGeom prst="ellipse">
              <a:avLst/>
            </a:prstGeom>
            <a:solidFill>
              <a:srgbClr val="00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 b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5" name="Text Box 58">
              <a:extLst>
                <a:ext uri="{FF2B5EF4-FFF2-40B4-BE49-F238E27FC236}">
                  <a16:creationId xmlns:a16="http://schemas.microsoft.com/office/drawing/2014/main" id="{31244507-BB25-7546-B851-77AD99F27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960"/>
              <a:ext cx="171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b="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Electro-refining</a:t>
              </a:r>
              <a:endParaRPr lang="ja-JP" altLang="en-US" b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38" name="Text Box 61">
            <a:extLst>
              <a:ext uri="{FF2B5EF4-FFF2-40B4-BE49-F238E27FC236}">
                <a16:creationId xmlns:a16="http://schemas.microsoft.com/office/drawing/2014/main" id="{BE31E952-C2A6-124C-8800-32C8B4CB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859" y="1493640"/>
            <a:ext cx="2214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b="0" dirty="0">
                <a:solidFill>
                  <a:srgbClr val="FFFF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Converting</a:t>
            </a:r>
            <a:endParaRPr lang="ja-JP" altLang="en-US" sz="2800" b="0">
              <a:solidFill>
                <a:srgbClr val="FFFF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3" name="Text Box 73">
            <a:extLst>
              <a:ext uri="{FF2B5EF4-FFF2-40B4-BE49-F238E27FC236}">
                <a16:creationId xmlns:a16="http://schemas.microsoft.com/office/drawing/2014/main" id="{8C2D1B3A-904C-A846-8E93-0B0EE719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146" y="3149402"/>
            <a:ext cx="691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0">
                <a:solidFill>
                  <a:srgbClr val="FF0000"/>
                </a:solidFill>
              </a:rPr>
              <a:t>Removal of major impurities (</a:t>
            </a:r>
            <a:r>
              <a:rPr lang="en-US" altLang="ja-JP" sz="3200" b="0">
                <a:solidFill>
                  <a:srgbClr val="FF0000"/>
                </a:solidFill>
                <a:latin typeface="Arial" charset="0"/>
              </a:rPr>
              <a:t>Fe, S</a:t>
            </a:r>
            <a:r>
              <a:rPr lang="ja-JP" altLang="en-US" sz="3200" b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44" name="Text Box 74">
            <a:extLst>
              <a:ext uri="{FF2B5EF4-FFF2-40B4-BE49-F238E27FC236}">
                <a16:creationId xmlns:a16="http://schemas.microsoft.com/office/drawing/2014/main" id="{2A251F11-05D6-B14B-A942-D9D31B6CC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584" y="4013002"/>
            <a:ext cx="7248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0">
                <a:solidFill>
                  <a:srgbClr val="FF0000"/>
                </a:solidFill>
              </a:rPr>
              <a:t>Removal of minor impurities</a:t>
            </a:r>
            <a:r>
              <a:rPr lang="ja-JP" altLang="en-US" sz="3200" b="0">
                <a:solidFill>
                  <a:srgbClr val="FF0000"/>
                </a:solidFill>
              </a:rPr>
              <a:t>（</a:t>
            </a:r>
            <a:r>
              <a:rPr lang="en-US" altLang="ja-JP" sz="3200" b="0">
                <a:solidFill>
                  <a:srgbClr val="FF0000"/>
                </a:solidFill>
                <a:latin typeface="Arial" charset="0"/>
              </a:rPr>
              <a:t>O, Pb etc.)</a:t>
            </a:r>
            <a:endParaRPr lang="ja-JP" altLang="en-US" sz="3200" b="0">
              <a:solidFill>
                <a:srgbClr val="FF0000"/>
              </a:solidFill>
            </a:endParaRPr>
          </a:p>
        </p:txBody>
      </p:sp>
      <p:sp>
        <p:nvSpPr>
          <p:cNvPr id="45" name="Line 76">
            <a:extLst>
              <a:ext uri="{FF2B5EF4-FFF2-40B4-BE49-F238E27FC236}">
                <a16:creationId xmlns:a16="http://schemas.microsoft.com/office/drawing/2014/main" id="{54B91F7B-2B03-0A4C-B2D4-DCD44455D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121" y="3149402"/>
            <a:ext cx="0" cy="1439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48" name="Group 55">
            <a:extLst>
              <a:ext uri="{FF2B5EF4-FFF2-40B4-BE49-F238E27FC236}">
                <a16:creationId xmlns:a16="http://schemas.microsoft.com/office/drawing/2014/main" id="{376CCF46-9427-A94F-AA23-45E2AC7E3C08}"/>
              </a:ext>
            </a:extLst>
          </p:cNvPr>
          <p:cNvGrpSpPr>
            <a:grpSpLocks/>
          </p:cNvGrpSpPr>
          <p:nvPr/>
        </p:nvGrpSpPr>
        <p:grpSpPr bwMode="auto">
          <a:xfrm>
            <a:off x="8011859" y="1303140"/>
            <a:ext cx="2178049" cy="936625"/>
            <a:chOff x="1383" y="799"/>
            <a:chExt cx="1372" cy="590"/>
          </a:xfrm>
        </p:grpSpPr>
        <p:sp>
          <p:nvSpPr>
            <p:cNvPr id="49" name="Oval 54">
              <a:extLst>
                <a:ext uri="{FF2B5EF4-FFF2-40B4-BE49-F238E27FC236}">
                  <a16:creationId xmlns:a16="http://schemas.microsoft.com/office/drawing/2014/main" id="{324284E6-1667-7643-BA18-EEB4813D2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799"/>
              <a:ext cx="1361" cy="590"/>
            </a:xfrm>
            <a:prstGeom prst="ellipse">
              <a:avLst/>
            </a:prstGeom>
            <a:gradFill>
              <a:gsLst>
                <a:gs pos="3000">
                  <a:srgbClr val="FFFF00"/>
                </a:gs>
                <a:gs pos="84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 b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50" name="Text Box 35">
              <a:extLst>
                <a:ext uri="{FF2B5EF4-FFF2-40B4-BE49-F238E27FC236}">
                  <a16:creationId xmlns:a16="http://schemas.microsoft.com/office/drawing/2014/main" id="{BDDDFB2C-63A4-8243-96B9-F38D8D763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890"/>
              <a:ext cx="12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2800" b="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Converting</a:t>
              </a:r>
              <a:endParaRPr lang="ja-JP" altLang="en-US" sz="2800" b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51" name="Group 55">
            <a:extLst>
              <a:ext uri="{FF2B5EF4-FFF2-40B4-BE49-F238E27FC236}">
                <a16:creationId xmlns:a16="http://schemas.microsoft.com/office/drawing/2014/main" id="{CC976BE3-542C-164D-A069-0BF0BFBD1E9A}"/>
              </a:ext>
            </a:extLst>
          </p:cNvPr>
          <p:cNvGrpSpPr>
            <a:grpSpLocks/>
          </p:cNvGrpSpPr>
          <p:nvPr/>
        </p:nvGrpSpPr>
        <p:grpSpPr bwMode="auto">
          <a:xfrm>
            <a:off x="8048372" y="4933709"/>
            <a:ext cx="2320924" cy="936625"/>
            <a:chOff x="1306" y="799"/>
            <a:chExt cx="1462" cy="590"/>
          </a:xfrm>
        </p:grpSpPr>
        <p:sp>
          <p:nvSpPr>
            <p:cNvPr id="52" name="Oval 54">
              <a:extLst>
                <a:ext uri="{FF2B5EF4-FFF2-40B4-BE49-F238E27FC236}">
                  <a16:creationId xmlns:a16="http://schemas.microsoft.com/office/drawing/2014/main" id="{1DC270E6-B03F-A443-841D-EA251E23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799"/>
              <a:ext cx="1361" cy="590"/>
            </a:xfrm>
            <a:prstGeom prst="ellipse">
              <a:avLst/>
            </a:prstGeom>
            <a:gradFill>
              <a:gsLst>
                <a:gs pos="3000">
                  <a:srgbClr val="FFFF00"/>
                </a:gs>
                <a:gs pos="84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 b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53" name="Text Box 35">
              <a:extLst>
                <a:ext uri="{FF2B5EF4-FFF2-40B4-BE49-F238E27FC236}">
                  <a16:creationId xmlns:a16="http://schemas.microsoft.com/office/drawing/2014/main" id="{64A87FEE-876E-0940-895F-04705CC31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" y="920"/>
              <a:ext cx="146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2800" b="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Fire-refining</a:t>
              </a:r>
              <a:endParaRPr lang="ja-JP" altLang="en-US" sz="2800" b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0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6.3. Smelting of sulphide concentrate (e.g., CuFeS</a:t>
            </a:r>
            <a:r>
              <a:rPr lang="en-JP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22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pic>
        <p:nvPicPr>
          <p:cNvPr id="6148" name="Picture 4" descr="Smelting - Assignment Point">
            <a:extLst>
              <a:ext uri="{FF2B5EF4-FFF2-40B4-BE49-F238E27FC236}">
                <a16:creationId xmlns:a16="http://schemas.microsoft.com/office/drawing/2014/main" id="{05618FFD-26A5-FF42-AB2B-040E22244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-295798" y="636199"/>
            <a:ext cx="6019800" cy="61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pper anode — Hazelett Strip-Casting Corporation">
            <a:extLst>
              <a:ext uri="{FF2B5EF4-FFF2-40B4-BE49-F238E27FC236}">
                <a16:creationId xmlns:a16="http://schemas.microsoft.com/office/drawing/2014/main" id="{ECE129D9-31D6-4FAD-D0F7-60A844D9F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73" y="4226241"/>
            <a:ext cx="3499874" cy="26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6.3.1. Smelting of sulphide concentrate: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6.3.4. Smelting of sulphide concentrate: Electro-refining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23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38929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1179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6.3.1. Smelting of sulphide concentrate: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  <a:endParaRPr lang="en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24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pic>
        <p:nvPicPr>
          <p:cNvPr id="1026" name="Picture 2" descr="The Copper Flash CC Smelting Process :: Total Materia Article">
            <a:extLst>
              <a:ext uri="{FF2B5EF4-FFF2-40B4-BE49-F238E27FC236}">
                <a16:creationId xmlns:a16="http://schemas.microsoft.com/office/drawing/2014/main" id="{3F622F7A-096B-9E40-BDB7-6050B3BAE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26" y="1570550"/>
            <a:ext cx="7721808" cy="443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10">
            <a:extLst>
              <a:ext uri="{FF2B5EF4-FFF2-40B4-BE49-F238E27FC236}">
                <a16:creationId xmlns:a16="http://schemas.microsoft.com/office/drawing/2014/main" id="{7683BDD8-DBE7-DF4A-813C-3F3665F0F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912" y="5541203"/>
            <a:ext cx="41330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0" dirty="0">
                <a:solidFill>
                  <a:srgbClr val="000000"/>
                </a:solidFill>
                <a:latin typeface="Arial" charset="0"/>
              </a:rPr>
              <a:t>Slag,</a:t>
            </a:r>
            <a:r>
              <a:rPr lang="ja-JP" altLang="en-US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b="0" dirty="0" err="1">
                <a:solidFill>
                  <a:srgbClr val="000000"/>
                </a:solidFill>
                <a:latin typeface="Arial" charset="0"/>
              </a:rPr>
              <a:t>FeO</a:t>
            </a:r>
            <a:r>
              <a:rPr lang="ja-JP" altLang="en-US" b="0">
                <a:solidFill>
                  <a:srgbClr val="000000"/>
                </a:solidFill>
                <a:latin typeface="Arial" charset="0"/>
              </a:rPr>
              <a:t>・</a:t>
            </a:r>
            <a:r>
              <a:rPr lang="en-US" altLang="ja-JP" b="0" dirty="0">
                <a:solidFill>
                  <a:srgbClr val="000000"/>
                </a:solidFill>
                <a:latin typeface="Arial" charset="0"/>
              </a:rPr>
              <a:t>SiO</a:t>
            </a:r>
            <a:r>
              <a:rPr lang="en-US" altLang="ja-JP" b="0" baseline="-25000" dirty="0">
                <a:solidFill>
                  <a:srgbClr val="000000"/>
                </a:solidFill>
                <a:latin typeface="Arial" charset="0"/>
              </a:rPr>
              <a:t>2 </a:t>
            </a:r>
            <a:r>
              <a:rPr lang="en-US" altLang="ja-JP" b="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ja-JP" b="0" dirty="0">
                <a:solidFill>
                  <a:srgbClr val="000000"/>
                </a:solidFill>
                <a:highlight>
                  <a:srgbClr val="FFFF00"/>
                </a:highlight>
                <a:latin typeface="Arial" charset="0"/>
              </a:rPr>
              <a:t>acidic slag</a:t>
            </a:r>
            <a:r>
              <a:rPr lang="en-US" altLang="ja-JP" b="0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altLang="ja-JP" b="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BC4C5AC1-2A55-6944-A038-9798EF6D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35" y="5570795"/>
            <a:ext cx="20510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b="0" dirty="0">
                <a:solidFill>
                  <a:srgbClr val="000000"/>
                </a:solidFill>
                <a:latin typeface="Arial" charset="0"/>
              </a:rPr>
              <a:t>Matte,Cu</a:t>
            </a:r>
            <a:r>
              <a:rPr lang="en-US" altLang="ja-JP" b="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ja-JP" b="0" dirty="0">
                <a:solidFill>
                  <a:srgbClr val="000000"/>
                </a:solidFill>
                <a:latin typeface="Arial" charset="0"/>
              </a:rPr>
              <a:t>S</a:t>
            </a:r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C46E168C-5848-854E-84B4-19F35C0DB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908050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1" name="Text Box 21">
            <a:extLst>
              <a:ext uri="{FF2B5EF4-FFF2-40B4-BE49-F238E27FC236}">
                <a16:creationId xmlns:a16="http://schemas.microsoft.com/office/drawing/2014/main" id="{5C40E592-F8A9-9B4C-B596-812A466AF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178" y="1193562"/>
            <a:ext cx="5312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0" dirty="0">
                <a:solidFill>
                  <a:srgbClr val="FF0000"/>
                </a:solidFill>
              </a:rPr>
              <a:t>Instant ignition and melting by exothermal oxidation of  Fe and S</a:t>
            </a:r>
            <a:endParaRPr lang="ja-JP" altLang="en-US" sz="2800" b="0">
              <a:solidFill>
                <a:srgbClr val="FF0000"/>
              </a:solidFill>
            </a:endParaRPr>
          </a:p>
        </p:txBody>
      </p:sp>
      <p:sp>
        <p:nvSpPr>
          <p:cNvPr id="62" name="Line 22">
            <a:extLst>
              <a:ext uri="{FF2B5EF4-FFF2-40B4-BE49-F238E27FC236}">
                <a16:creationId xmlns:a16="http://schemas.microsoft.com/office/drawing/2014/main" id="{FBCDDA92-8B62-EB40-91B2-4F79F5D792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5875" y="1501050"/>
            <a:ext cx="2205038" cy="14231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3" name="Text Box 23">
            <a:extLst>
              <a:ext uri="{FF2B5EF4-FFF2-40B4-BE49-F238E27FC236}">
                <a16:creationId xmlns:a16="http://schemas.microsoft.com/office/drawing/2014/main" id="{6AC5AFDB-4DCB-2347-825A-3CABF79CA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4175"/>
            <a:ext cx="309641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0" dirty="0">
                <a:solidFill>
                  <a:srgbClr val="FF0000"/>
                </a:solidFill>
              </a:rPr>
              <a:t>Phase separation of Matte and Slag by Specific gravity difference </a:t>
            </a:r>
            <a:endParaRPr lang="ja-JP" altLang="en-US" b="0">
              <a:solidFill>
                <a:srgbClr val="FF0000"/>
              </a:solidFill>
            </a:endParaRPr>
          </a:p>
        </p:txBody>
      </p:sp>
      <p:sp>
        <p:nvSpPr>
          <p:cNvPr id="64" name="Line 24">
            <a:extLst>
              <a:ext uri="{FF2B5EF4-FFF2-40B4-BE49-F238E27FC236}">
                <a16:creationId xmlns:a16="http://schemas.microsoft.com/office/drawing/2014/main" id="{6E61AAA0-1477-BB4A-9EE1-4ABAFE23D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5253" y="3434035"/>
            <a:ext cx="1436360" cy="7797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90F02804-5525-8848-807B-C4CC874DA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418" y="1160380"/>
            <a:ext cx="251936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0" dirty="0">
                <a:solidFill>
                  <a:srgbClr val="000000"/>
                </a:solidFill>
                <a:latin typeface="Arial" charset="0"/>
              </a:rPr>
              <a:t>CuFeS</a:t>
            </a:r>
            <a:r>
              <a:rPr lang="en-US" altLang="ja-JP" b="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ja-JP" b="0" dirty="0">
                <a:solidFill>
                  <a:srgbClr val="000000"/>
                </a:solidFill>
                <a:latin typeface="Arial" charset="0"/>
              </a:rPr>
              <a:t>,SiO</a:t>
            </a:r>
            <a:r>
              <a:rPr lang="en-US" altLang="ja-JP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7" name="Text Box 16">
            <a:extLst>
              <a:ext uri="{FF2B5EF4-FFF2-40B4-BE49-F238E27FC236}">
                <a16:creationId xmlns:a16="http://schemas.microsoft.com/office/drawing/2014/main" id="{0150E7F9-0DF0-9C46-A7C5-4ABA283A3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060" y="6002868"/>
            <a:ext cx="9144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ja-JP" sz="2800" dirty="0">
                <a:solidFill>
                  <a:srgbClr val="FF0000"/>
                </a:solidFill>
                <a:latin typeface="Arial" charset="0"/>
              </a:rPr>
              <a:t>Removal of Fe in CuFeS</a:t>
            </a:r>
            <a:r>
              <a:rPr lang="en-US" altLang="ja-JP" sz="2800" baseline="-25000" dirty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</a:rPr>
              <a:t>as slag (</a:t>
            </a:r>
            <a:r>
              <a:rPr lang="en-US" altLang="ja-JP" sz="2800" dirty="0" err="1">
                <a:solidFill>
                  <a:srgbClr val="FF0000"/>
                </a:solidFill>
                <a:latin typeface="Arial" charset="0"/>
              </a:rPr>
              <a:t>FeO</a:t>
            </a:r>
            <a:r>
              <a:rPr lang="ja-JP" altLang="en-US" sz="2800">
                <a:solidFill>
                  <a:srgbClr val="FF0000"/>
                </a:solidFill>
                <a:latin typeface="Arial" charset="0"/>
              </a:rPr>
              <a:t>・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</a:rPr>
              <a:t>SiO</a:t>
            </a:r>
            <a:r>
              <a:rPr lang="en-US" altLang="ja-JP" sz="280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ja-JP" sz="2800" dirty="0">
                <a:solidFill>
                  <a:srgbClr val="FF0000"/>
                </a:solidFill>
                <a:latin typeface="Arial" charset="0"/>
              </a:rPr>
              <a:t>2CuFeS</a:t>
            </a:r>
            <a:r>
              <a:rPr lang="en-US" altLang="ja-JP" sz="2800" baseline="-25000" dirty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</a:rPr>
              <a:t>+ 2SiO</a:t>
            </a:r>
            <a:r>
              <a:rPr lang="en-US" altLang="ja-JP" sz="2800" baseline="-25000" dirty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</a:rPr>
              <a:t>+ 4O</a:t>
            </a:r>
            <a:r>
              <a:rPr lang="en-US" altLang="ja-JP" sz="280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</a:rPr>
              <a:t> →</a:t>
            </a:r>
            <a:r>
              <a:rPr lang="ja-JP" altLang="en-US" sz="2800">
                <a:solidFill>
                  <a:srgbClr val="FF0000"/>
                </a:solidFill>
                <a:latin typeface="Arial" charset="0"/>
              </a:rPr>
              <a:t>　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</a:rPr>
              <a:t>Cu</a:t>
            </a:r>
            <a:r>
              <a:rPr lang="en-US" altLang="ja-JP" sz="280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</a:rPr>
              <a:t>S + 2FeO</a:t>
            </a:r>
            <a:r>
              <a:rPr lang="ja-JP" altLang="en-US" sz="2800">
                <a:solidFill>
                  <a:srgbClr val="FF0000"/>
                </a:solidFill>
                <a:latin typeface="Arial" charset="0"/>
              </a:rPr>
              <a:t>・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</a:rPr>
              <a:t>SiO</a:t>
            </a:r>
            <a:r>
              <a:rPr lang="en-US" altLang="ja-JP" sz="2800" baseline="-25000" dirty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</a:rPr>
              <a:t>+ 3SO</a:t>
            </a:r>
            <a:r>
              <a:rPr lang="en-US" altLang="ja-JP" sz="2800" baseline="-25000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803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JP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6.3.1. Smelting of sulphide concentrate: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6.3.2.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6.3.4. Smelting of sulphide concentrate: Electro-refining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25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21319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1183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6.3.2. Smelting of sulphide concentrate: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  <a:endParaRPr lang="en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26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C46E168C-5848-854E-84B4-19F35C0DB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908050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pic>
        <p:nvPicPr>
          <p:cNvPr id="3074" name="Picture 2" descr="Debottlenecking of Conventional Copper Smelters">
            <a:extLst>
              <a:ext uri="{FF2B5EF4-FFF2-40B4-BE49-F238E27FC236}">
                <a16:creationId xmlns:a16="http://schemas.microsoft.com/office/drawing/2014/main" id="{BA4AC0C8-4C11-7640-B21D-A428A88BC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70" y="926515"/>
            <a:ext cx="4131515" cy="39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5">
            <a:extLst>
              <a:ext uri="{FF2B5EF4-FFF2-40B4-BE49-F238E27FC236}">
                <a16:creationId xmlns:a16="http://schemas.microsoft.com/office/drawing/2014/main" id="{6A0CD621-508B-4B48-A676-B5B81957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651" y="5250141"/>
            <a:ext cx="8893175" cy="8515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Removal of S from Matte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（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Cu</a:t>
            </a:r>
            <a:r>
              <a:rPr lang="en-US" altLang="ja-JP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）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Cu</a:t>
            </a:r>
            <a:r>
              <a:rPr lang="en-US" altLang="ja-JP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S + O</a:t>
            </a:r>
            <a:r>
              <a:rPr lang="en-US" altLang="ja-JP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 → 2Cu + SO</a:t>
            </a:r>
            <a:r>
              <a:rPr lang="en-US" altLang="ja-JP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ja-JP" altLang="en-US" baseline="-25000">
                <a:solidFill>
                  <a:srgbClr val="FF0000"/>
                </a:solidFill>
                <a:latin typeface="Arial" charset="0"/>
              </a:rPr>
              <a:t>　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（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Reduction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）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26C646-63F5-2E4F-A201-E82061697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49" y="1326006"/>
            <a:ext cx="5232179" cy="39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4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JP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6.3.1. Smelting of sulphide concentrate: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6.3.2. </a:t>
            </a:r>
            <a:r>
              <a:rPr lang="en-JP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6.3.3.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6.3.4. Smelting of sulphide concentrate: Electro-refining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27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29628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1159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6.3.3. Smelting of sulphide concentrate: Fire refining and anode casting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28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C46E168C-5848-854E-84B4-19F35C0DB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908050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pic>
        <p:nvPicPr>
          <p:cNvPr id="5122" name="Picture 2" descr="Copper Production Processes :: Total Materia Article">
            <a:extLst>
              <a:ext uri="{FF2B5EF4-FFF2-40B4-BE49-F238E27FC236}">
                <a16:creationId xmlns:a16="http://schemas.microsoft.com/office/drawing/2014/main" id="{D36D6D41-1532-7541-BE56-6C5D10B1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5" y="1162050"/>
            <a:ext cx="5527170" cy="41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D8860ACF-29BD-9E40-B1FF-915DA3C85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817" y="1135756"/>
            <a:ext cx="5876575" cy="32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ja-JP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molten blister copper is refined in anode furnaces to anode copper (purity &gt; 99.5</a:t>
            </a:r>
            <a:r>
              <a:rPr lang="ja-JP" alt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％</a:t>
            </a:r>
            <a:r>
              <a:rPr lang="en-US" altLang="ja-JP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after oxidation by air blowing and reduction by oil combustion. </a:t>
            </a:r>
            <a:endParaRPr lang="ja-JP" altLang="en-US" sz="2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JP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6.3.1. Smelting of sulphide concentrate: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6.3.2. </a:t>
            </a:r>
            <a:r>
              <a:rPr lang="en-JP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6.3.4. Smelting of sulphide concentrate: Electro-refining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29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39186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76896" y="661018"/>
            <a:ext cx="12065000" cy="293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end of the lecture students are expected to:-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 purpose and principles of pyrometallurgical pretreatment.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 basics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sulphide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concentrate smelting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 basics of oxide concentrate reductive smelting.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of objective(s)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77317E7-8E7A-224C-A177-56ACBCB39415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37238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925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6.3.4. Smelting of sulphide concentrate: Electro-refining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30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C46E168C-5848-854E-84B4-19F35C0DB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908050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8E24BF5E-1C87-E24D-A7D7-559129E03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906" y="853201"/>
            <a:ext cx="4929187" cy="114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Anode  </a:t>
            </a:r>
            <a:r>
              <a:rPr lang="en-US" altLang="ja-JP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→ Cu</a:t>
            </a:r>
            <a:r>
              <a:rPr lang="en-US" altLang="ja-JP" sz="32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altLang="ja-JP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+ 2e</a:t>
            </a:r>
            <a:r>
              <a:rPr lang="en-US" altLang="ja-JP" sz="32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ja-JP" sz="2800" b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Cathode </a:t>
            </a:r>
            <a:r>
              <a:rPr lang="ja-JP" alt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altLang="ja-JP" sz="32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altLang="ja-JP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altLang="ja-JP" sz="32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Cu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199DB955-F322-FB4B-ADBF-ACF9CC61D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3" y="5865327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purity Cu (&gt;99.99</a:t>
            </a:r>
            <a:r>
              <a:rPr lang="ja-JP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％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produced using the redox potential difference ! </a:t>
            </a:r>
            <a:endParaRPr lang="ja-JP" alt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FAC14B2A-506C-F843-60ED-BE4AEE9D5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908050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830A7223-881B-E5F0-BFD6-D73D1CA87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906" y="853201"/>
            <a:ext cx="4929187" cy="114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Anode  </a:t>
            </a:r>
            <a:r>
              <a:rPr lang="en-US" altLang="ja-JP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→ Cu</a:t>
            </a:r>
            <a:r>
              <a:rPr lang="en-US" altLang="ja-JP" sz="32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altLang="ja-JP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+ 2e</a:t>
            </a:r>
            <a:r>
              <a:rPr lang="en-US" altLang="ja-JP" sz="32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ja-JP" sz="2800" b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Cathode </a:t>
            </a:r>
            <a:r>
              <a:rPr lang="ja-JP" alt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altLang="ja-JP" sz="32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altLang="ja-JP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altLang="ja-JP" sz="32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Cu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BAA87EAB-5061-4092-4BCE-EDA8F1B735D6}"/>
              </a:ext>
            </a:extLst>
          </p:cNvPr>
          <p:cNvGrpSpPr>
            <a:grpSpLocks/>
          </p:cNvGrpSpPr>
          <p:nvPr/>
        </p:nvGrpSpPr>
        <p:grpSpPr bwMode="auto">
          <a:xfrm>
            <a:off x="356043" y="1212364"/>
            <a:ext cx="4106863" cy="4300538"/>
            <a:chOff x="158" y="1492"/>
            <a:chExt cx="2587" cy="2709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F5FF59FE-A7C1-8D25-D762-9ECCDF861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2069"/>
              <a:ext cx="2540" cy="2132"/>
            </a:xfrm>
            <a:prstGeom prst="rect">
              <a:avLst/>
            </a:prstGeom>
            <a:gradFill rotWithShape="1">
              <a:gsLst>
                <a:gs pos="58000">
                  <a:srgbClr val="00FDFF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 b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12CE21EE-4759-0573-0E7B-476BB2A8F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" y="1941"/>
              <a:ext cx="310" cy="12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2000">
                  <a:solidFill>
                    <a:srgbClr val="000000"/>
                  </a:solidFill>
                </a:rPr>
                <a:t>＋</a:t>
              </a:r>
              <a:r>
                <a:rPr lang="ja-JP" altLang="en-US" sz="2000" b="0">
                  <a:solidFill>
                    <a:srgbClr val="000000"/>
                  </a:solidFill>
                </a:rPr>
                <a:t>   </a:t>
              </a:r>
              <a:r>
                <a:rPr lang="en-US" altLang="ja-JP" sz="2000" b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Anode Cu</a:t>
              </a:r>
              <a:endParaRPr lang="ja-JP" altLang="en-US" sz="2000" b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59B1070B-35CB-0CFB-29E6-E3E528093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" y="1945"/>
              <a:ext cx="310" cy="12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2000">
                  <a:solidFill>
                    <a:srgbClr val="000000"/>
                  </a:solidFill>
                </a:rPr>
                <a:t>－</a:t>
              </a:r>
              <a:r>
                <a:rPr lang="ja-JP" altLang="en-US" sz="2000" b="0">
                  <a:solidFill>
                    <a:srgbClr val="000000"/>
                  </a:solidFill>
                </a:rPr>
                <a:t> 　</a:t>
              </a:r>
              <a:r>
                <a:rPr lang="en-US" altLang="ja-JP" sz="2000" b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Cathode Cu</a:t>
              </a:r>
              <a:r>
                <a:rPr lang="en-US" altLang="ja-JP" sz="2000" b="0">
                  <a:solidFill>
                    <a:srgbClr val="000000"/>
                  </a:solidFill>
                </a:rPr>
                <a:t> </a:t>
              </a:r>
              <a:endParaRPr lang="ja-JP" altLang="en-US" sz="2000" b="0">
                <a:solidFill>
                  <a:srgbClr val="000000"/>
                </a:solidFill>
              </a:endParaRPr>
            </a:p>
          </p:txBody>
        </p:sp>
        <p:cxnSp>
          <p:nvCxnSpPr>
            <p:cNvPr id="9" name="AutoShape 15">
              <a:extLst>
                <a:ext uri="{FF2B5EF4-FFF2-40B4-BE49-F238E27FC236}">
                  <a16:creationId xmlns:a16="http://schemas.microsoft.com/office/drawing/2014/main" id="{0962D47A-EE63-9472-7FEA-1DCD81F41863}"/>
                </a:ext>
              </a:extLst>
            </p:cNvPr>
            <p:cNvCxnSpPr>
              <a:cxnSpLocks noChangeShapeType="1"/>
              <a:stCxn id="6" idx="0"/>
              <a:endCxn id="11" idx="0"/>
            </p:cNvCxnSpPr>
            <p:nvPr/>
          </p:nvCxnSpPr>
          <p:spPr bwMode="auto">
            <a:xfrm rot="5400000" flipH="1" flipV="1">
              <a:off x="781" y="1339"/>
              <a:ext cx="449" cy="755"/>
            </a:xfrm>
            <a:prstGeom prst="bentConnector5">
              <a:avLst>
                <a:gd name="adj1" fmla="val 32069"/>
                <a:gd name="adj2" fmla="val 60264"/>
                <a:gd name="adj3" fmla="val 32296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6">
              <a:extLst>
                <a:ext uri="{FF2B5EF4-FFF2-40B4-BE49-F238E27FC236}">
                  <a16:creationId xmlns:a16="http://schemas.microsoft.com/office/drawing/2014/main" id="{3600EF02-D047-76C3-0B8E-A27DBA839C1F}"/>
                </a:ext>
              </a:extLst>
            </p:cNvPr>
            <p:cNvCxnSpPr>
              <a:cxnSpLocks noChangeShapeType="1"/>
              <a:stCxn id="7" idx="0"/>
              <a:endCxn id="14" idx="0"/>
            </p:cNvCxnSpPr>
            <p:nvPr/>
          </p:nvCxnSpPr>
          <p:spPr bwMode="auto">
            <a:xfrm rot="16200000" flipV="1">
              <a:off x="1769" y="1332"/>
              <a:ext cx="317" cy="91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AEF62757-7982-2383-D5E5-DC4601C84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1492"/>
              <a:ext cx="0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 b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A1762BEC-0A91-1C2A-F7F2-83F546110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3" y="1628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 b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grpSp>
          <p:nvGrpSpPr>
            <p:cNvPr id="37" name="Group 22">
              <a:extLst>
                <a:ext uri="{FF2B5EF4-FFF2-40B4-BE49-F238E27FC236}">
                  <a16:creationId xmlns:a16="http://schemas.microsoft.com/office/drawing/2014/main" id="{073ABA9C-868E-7454-F81A-41BD617DF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2115"/>
              <a:ext cx="544" cy="453"/>
              <a:chOff x="3379" y="2840"/>
              <a:chExt cx="544" cy="453"/>
            </a:xfrm>
          </p:grpSpPr>
          <p:sp>
            <p:nvSpPr>
              <p:cNvPr id="51" name="Oval 19">
                <a:extLst>
                  <a:ext uri="{FF2B5EF4-FFF2-40B4-BE49-F238E27FC236}">
                    <a16:creationId xmlns:a16="http://schemas.microsoft.com/office/drawing/2014/main" id="{CBA5AB5B-D5A8-60C3-95A0-F85AEFB20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2840"/>
                <a:ext cx="499" cy="4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400" b="0">
                  <a:solidFill>
                    <a:srgbClr val="000000"/>
                  </a:solidFill>
                  <a:latin typeface="Times New Roman" pitchFamily="18" charset="0"/>
                  <a:ea typeface="ＭＳ Ｐゴシック" charset="-128"/>
                </a:endParaRPr>
              </a:p>
            </p:txBody>
          </p:sp>
          <p:sp>
            <p:nvSpPr>
              <p:cNvPr id="52" name="Text Box 20">
                <a:extLst>
                  <a:ext uri="{FF2B5EF4-FFF2-40B4-BE49-F238E27FC236}">
                    <a16:creationId xmlns:a16="http://schemas.microsoft.com/office/drawing/2014/main" id="{7BB46B71-4605-F3C2-BD6D-B9062CAF19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9" y="2931"/>
                <a:ext cx="5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ja-JP">
                    <a:solidFill>
                      <a:srgbClr val="000000"/>
                    </a:solidFill>
                    <a:latin typeface="Arial" charset="0"/>
                  </a:rPr>
                  <a:t>Cu</a:t>
                </a:r>
                <a:r>
                  <a:rPr lang="en-US" altLang="ja-JP" baseline="30000">
                    <a:solidFill>
                      <a:srgbClr val="000000"/>
                    </a:solidFill>
                    <a:latin typeface="Arial" charset="0"/>
                  </a:rPr>
                  <a:t>2+</a:t>
                </a:r>
              </a:p>
            </p:txBody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2C1CD11B-57FA-2111-8ECF-2C844BF6A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05"/>
              <a:ext cx="272" cy="226"/>
            </a:xfrm>
            <a:prstGeom prst="rightArrow">
              <a:avLst>
                <a:gd name="adj1" fmla="val 50000"/>
                <a:gd name="adj2" fmla="val 30088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 b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9" name="AutoShape 23">
              <a:extLst>
                <a:ext uri="{FF2B5EF4-FFF2-40B4-BE49-F238E27FC236}">
                  <a16:creationId xmlns:a16="http://schemas.microsoft.com/office/drawing/2014/main" id="{9BE7DD4E-7F0B-0AE2-F78A-A9B626FC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205"/>
              <a:ext cx="272" cy="226"/>
            </a:xfrm>
            <a:prstGeom prst="rightArrow">
              <a:avLst>
                <a:gd name="adj1" fmla="val 50000"/>
                <a:gd name="adj2" fmla="val 30088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 b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grpSp>
          <p:nvGrpSpPr>
            <p:cNvPr id="41" name="Group 27">
              <a:extLst>
                <a:ext uri="{FF2B5EF4-FFF2-40B4-BE49-F238E27FC236}">
                  <a16:creationId xmlns:a16="http://schemas.microsoft.com/office/drawing/2014/main" id="{8DA8A218-BF18-1AC5-2FA0-487CFE74B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3657"/>
              <a:ext cx="544" cy="453"/>
              <a:chOff x="975" y="3022"/>
              <a:chExt cx="544" cy="453"/>
            </a:xfrm>
          </p:grpSpPr>
          <p:sp>
            <p:nvSpPr>
              <p:cNvPr id="49" name="Oval 25">
                <a:extLst>
                  <a:ext uri="{FF2B5EF4-FFF2-40B4-BE49-F238E27FC236}">
                    <a16:creationId xmlns:a16="http://schemas.microsoft.com/office/drawing/2014/main" id="{A3F1885A-8816-4014-D18A-7439BD316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3022"/>
                <a:ext cx="499" cy="4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400" b="0">
                  <a:solidFill>
                    <a:srgbClr val="000000"/>
                  </a:solidFill>
                  <a:latin typeface="Times New Roman" pitchFamily="18" charset="0"/>
                  <a:ea typeface="ＭＳ Ｐゴシック" charset="-128"/>
                </a:endParaRPr>
              </a:p>
            </p:txBody>
          </p:sp>
          <p:sp>
            <p:nvSpPr>
              <p:cNvPr id="50" name="Text Box 26">
                <a:extLst>
                  <a:ext uri="{FF2B5EF4-FFF2-40B4-BE49-F238E27FC236}">
                    <a16:creationId xmlns:a16="http://schemas.microsoft.com/office/drawing/2014/main" id="{5DC78EE2-1493-198E-FAA8-72C0D3412C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113"/>
                <a:ext cx="5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>
                    <a:solidFill>
                      <a:srgbClr val="000000"/>
                    </a:solidFill>
                    <a:latin typeface="Arial" charset="0"/>
                  </a:rPr>
                  <a:t>Au</a:t>
                </a:r>
                <a:endParaRPr lang="en-US" altLang="ja-JP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2" name="AutoShape 28">
              <a:extLst>
                <a:ext uri="{FF2B5EF4-FFF2-40B4-BE49-F238E27FC236}">
                  <a16:creationId xmlns:a16="http://schemas.microsoft.com/office/drawing/2014/main" id="{F3FF5E3B-0E68-C4D1-706D-3524C79608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8" y="3238"/>
              <a:ext cx="272" cy="226"/>
            </a:xfrm>
            <a:prstGeom prst="rightArrow">
              <a:avLst>
                <a:gd name="adj1" fmla="val 50000"/>
                <a:gd name="adj2" fmla="val 30088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 b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3" name="Text Box 29">
              <a:extLst>
                <a:ext uri="{FF2B5EF4-FFF2-40B4-BE49-F238E27FC236}">
                  <a16:creationId xmlns:a16="http://schemas.microsoft.com/office/drawing/2014/main" id="{6CEDFD9C-F571-DAFE-FB8D-7D5267B1A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" y="3653"/>
              <a:ext cx="1890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ja-JP" b="0">
                  <a:solidFill>
                    <a:srgbClr val="FFFFFF"/>
                  </a:solidFill>
                  <a:latin typeface="ＭＳ Ｐゴシック" charset="-128"/>
                </a:rPr>
                <a:t>Nobel metals precipitate as slim </a:t>
              </a:r>
              <a:endParaRPr lang="ja-JP" altLang="en-US" b="0">
                <a:solidFill>
                  <a:srgbClr val="FFFFFF"/>
                </a:solidFill>
                <a:latin typeface="ＭＳ Ｐゴシック" charset="-128"/>
              </a:endParaRPr>
            </a:p>
          </p:txBody>
        </p:sp>
        <p:grpSp>
          <p:nvGrpSpPr>
            <p:cNvPr id="44" name="Group 35">
              <a:extLst>
                <a:ext uri="{FF2B5EF4-FFF2-40B4-BE49-F238E27FC236}">
                  <a16:creationId xmlns:a16="http://schemas.microsoft.com/office/drawing/2014/main" id="{BF6AE2C3-A709-46A3-59C6-71CCED1536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2704"/>
              <a:ext cx="544" cy="453"/>
              <a:chOff x="1111" y="3113"/>
              <a:chExt cx="544" cy="453"/>
            </a:xfrm>
          </p:grpSpPr>
          <p:sp>
            <p:nvSpPr>
              <p:cNvPr id="47" name="Oval 33">
                <a:extLst>
                  <a:ext uri="{FF2B5EF4-FFF2-40B4-BE49-F238E27FC236}">
                    <a16:creationId xmlns:a16="http://schemas.microsoft.com/office/drawing/2014/main" id="{D838B447-3C7B-1FAE-063E-06ECD6D88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3113"/>
                <a:ext cx="499" cy="4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400" b="0">
                  <a:solidFill>
                    <a:srgbClr val="000000"/>
                  </a:solidFill>
                  <a:latin typeface="Times New Roman" pitchFamily="18" charset="0"/>
                  <a:ea typeface="ＭＳ Ｐゴシック" charset="-128"/>
                </a:endParaRPr>
              </a:p>
            </p:txBody>
          </p:sp>
          <p:sp>
            <p:nvSpPr>
              <p:cNvPr id="48" name="Text Box 34">
                <a:extLst>
                  <a:ext uri="{FF2B5EF4-FFF2-40B4-BE49-F238E27FC236}">
                    <a16:creationId xmlns:a16="http://schemas.microsoft.com/office/drawing/2014/main" id="{AD3A88AC-CD85-E4AB-3038-0C5EE95AE4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3203"/>
                <a:ext cx="5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ja-JP">
                    <a:solidFill>
                      <a:srgbClr val="000000"/>
                    </a:solidFill>
                    <a:latin typeface="Arial" charset="0"/>
                  </a:rPr>
                  <a:t>Zn</a:t>
                </a:r>
                <a:r>
                  <a:rPr lang="en-US" altLang="ja-JP" baseline="30000">
                    <a:solidFill>
                      <a:srgbClr val="000000"/>
                    </a:solidFill>
                    <a:latin typeface="Arial" charset="0"/>
                  </a:rPr>
                  <a:t>2+</a:t>
                </a:r>
              </a:p>
            </p:txBody>
          </p:sp>
        </p:grpSp>
        <p:sp>
          <p:nvSpPr>
            <p:cNvPr id="45" name="Text Box 36">
              <a:extLst>
                <a:ext uri="{FF2B5EF4-FFF2-40B4-BE49-F238E27FC236}">
                  <a16:creationId xmlns:a16="http://schemas.microsoft.com/office/drawing/2014/main" id="{3A0FC9C4-1366-3B72-28AF-A4364B4E1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" y="3113"/>
              <a:ext cx="1769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ja-JP" b="0">
                  <a:solidFill>
                    <a:srgbClr val="FFFFFF"/>
                  </a:solidFill>
                  <a:latin typeface="ＭＳ Ｐゴシック" charset="-128"/>
                </a:rPr>
                <a:t>Base metals do not plate on cathode</a:t>
              </a:r>
              <a:endParaRPr lang="ja-JP" altLang="en-US" b="0">
                <a:solidFill>
                  <a:srgbClr val="FFFFFF"/>
                </a:solidFill>
                <a:latin typeface="ＭＳ Ｐゴシック" charset="-128"/>
              </a:endParaRPr>
            </a:p>
          </p:txBody>
        </p:sp>
        <p:sp>
          <p:nvSpPr>
            <p:cNvPr id="46" name="AutoShape 37">
              <a:extLst>
                <a:ext uri="{FF2B5EF4-FFF2-40B4-BE49-F238E27FC236}">
                  <a16:creationId xmlns:a16="http://schemas.microsoft.com/office/drawing/2014/main" id="{8266F523-034C-C2C3-D1AA-74B1D4872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840"/>
              <a:ext cx="272" cy="226"/>
            </a:xfrm>
            <a:prstGeom prst="rightArrow">
              <a:avLst>
                <a:gd name="adj1" fmla="val 50000"/>
                <a:gd name="adj2" fmla="val 30088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 b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pic>
        <p:nvPicPr>
          <p:cNvPr id="53" name="Picture 2" descr="Suppliers of copper cathodes from Zambia, Congo and South Africa">
            <a:extLst>
              <a:ext uri="{FF2B5EF4-FFF2-40B4-BE49-F238E27FC236}">
                <a16:creationId xmlns:a16="http://schemas.microsoft.com/office/drawing/2014/main" id="{04F14E23-E7A3-30AB-A4EE-5DFF2BD8C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3"/>
          <a:stretch/>
        </p:blipFill>
        <p:spPr bwMode="auto">
          <a:xfrm>
            <a:off x="9089649" y="2007214"/>
            <a:ext cx="3102351" cy="350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C689669-0774-8C30-BA10-072E91359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593" y="2039258"/>
            <a:ext cx="4418899" cy="356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12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6.3.1. 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6.3.4. Smelting of sulphide concentrate: Electro-refining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31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24117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89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4.4. Smelting of oxide concentrate (reductive smelting) 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32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C46E168C-5848-854E-84B4-19F35C0DB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908050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pic>
        <p:nvPicPr>
          <p:cNvPr id="10242" name="Picture 2" descr="extraction of iron by blast furnace - Sukuul e-Learning Center">
            <a:extLst>
              <a:ext uri="{FF2B5EF4-FFF2-40B4-BE49-F238E27FC236}">
                <a16:creationId xmlns:a16="http://schemas.microsoft.com/office/drawing/2014/main" id="{F4543EB2-E316-304E-8B39-16A68A11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2" y="951990"/>
            <a:ext cx="6258995" cy="54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コンテンツ プレースホルダ 2">
            <a:extLst>
              <a:ext uri="{FF2B5EF4-FFF2-40B4-BE49-F238E27FC236}">
                <a16:creationId xmlns:a16="http://schemas.microsoft.com/office/drawing/2014/main" id="{326D32BD-4546-574D-B94D-8BFE8836D4E1}"/>
              </a:ext>
            </a:extLst>
          </p:cNvPr>
          <p:cNvSpPr txBox="1">
            <a:spLocks/>
          </p:cNvSpPr>
          <p:nvPr/>
        </p:nvSpPr>
        <p:spPr>
          <a:xfrm>
            <a:off x="6756400" y="466552"/>
            <a:ext cx="5263098" cy="682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Reactions:</a:t>
            </a:r>
          </a:p>
          <a:p>
            <a:pPr algn="l">
              <a:lnSpc>
                <a:spcPct val="150000"/>
              </a:lnSpc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2C + O</a:t>
            </a:r>
            <a:r>
              <a:rPr kumimoji="1"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= 2CO</a:t>
            </a:r>
          </a:p>
          <a:p>
            <a:pPr algn="l"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MO + CO = M + CO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l">
              <a:lnSpc>
                <a:spcPct val="150000"/>
              </a:lnSpc>
            </a:pP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M: Fe, Pb, Sn etc.</a:t>
            </a:r>
            <a:endParaRPr lang="en-US" altLang="ja-JP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Feed:</a:t>
            </a:r>
          </a:p>
          <a:p>
            <a:pPr algn="l"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Ore (MO + SiO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Al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ja-JP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Cokes (C)</a:t>
            </a:r>
          </a:p>
          <a:p>
            <a:pPr algn="l"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Flux (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Products:</a:t>
            </a:r>
          </a:p>
          <a:p>
            <a:pPr algn="l">
              <a:lnSpc>
                <a:spcPct val="10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Crude Metal + Slag (</a:t>
            </a:r>
            <a:r>
              <a:rPr lang="en-US" altLang="ja-JP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basic slag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942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6.4. Smelting of oxide concentrate (reductive smelting) (cont.) 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33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C46E168C-5848-854E-84B4-19F35C0DB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908050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 b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4A4A3-AF91-5549-8BCC-7B6DB9346757}"/>
              </a:ext>
            </a:extLst>
          </p:cNvPr>
          <p:cNvSpPr txBox="1"/>
          <p:nvPr/>
        </p:nvSpPr>
        <p:spPr>
          <a:xfrm>
            <a:off x="0" y="676907"/>
            <a:ext cx="12166600" cy="593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Blast furnaces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The charge or burden i.e. ore/concentrate/roast calcine, fuels &amp; 	fluxes 			are charged from top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pre-heated air (blast) is blown in from the bottom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iron blast furnace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produces a </a:t>
            </a:r>
            <a:r>
              <a:rPr lang="en-US" altLang="en-US" sz="24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slag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&amp; an </a:t>
            </a:r>
            <a:r>
              <a:rPr lang="en-US" altLang="en-US" sz="24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impure Pig Iron.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lead blast furnace produces a slag &amp; an impure lead bullion.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Common fluxes are silica (in copper smelting) as well as limestone &amp; dolomite (used in Fe &amp; steelmaking).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Slags can be acidic (high in SiO2) or basic (high in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MgO).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altLang="en-US" sz="24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2411E-F289-C041-9917-EAE0CB298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930501"/>
            <a:ext cx="11899900" cy="59182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942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6.4. Smelting of oxide concentrate (reductive smelting) (cont.) 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34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4A4A3-AF91-5549-8BCC-7B6DB9346757}"/>
              </a:ext>
            </a:extLst>
          </p:cNvPr>
          <p:cNvSpPr txBox="1"/>
          <p:nvPr/>
        </p:nvSpPr>
        <p:spPr>
          <a:xfrm>
            <a:off x="0" y="550252"/>
            <a:ext cx="1216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Reduction Smelting of Iron oxide ore/mineral in Blast Furnace</a:t>
            </a:r>
            <a:endParaRPr lang="en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BA29B74E-9E93-AD4E-9682-33C551CF1D71}"/>
              </a:ext>
            </a:extLst>
          </p:cNvPr>
          <p:cNvSpPr/>
          <p:nvPr/>
        </p:nvSpPr>
        <p:spPr>
          <a:xfrm rot="15550070">
            <a:off x="9896475" y="3062514"/>
            <a:ext cx="571500" cy="838200"/>
          </a:xfrm>
          <a:prstGeom prst="curv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P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C35D6E-901F-CC49-9F79-51F561890C7B}"/>
              </a:ext>
            </a:extLst>
          </p:cNvPr>
          <p:cNvSpPr/>
          <p:nvPr/>
        </p:nvSpPr>
        <p:spPr>
          <a:xfrm>
            <a:off x="9718675" y="3735614"/>
            <a:ext cx="1257300" cy="1193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P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714AD6-B9E6-A344-8E72-CE880FDEF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900" y="2851377"/>
            <a:ext cx="649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JP" altLang="en-JP" sz="180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7B647F-3ED6-254B-8052-0D290234B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2225" y="2770414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JP" altLang="en-JP" sz="180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JP" altLang="en-JP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JP" altLang="en-JP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786050-6CBE-1549-B975-A345F37CCE69}"/>
              </a:ext>
            </a:extLst>
          </p:cNvPr>
          <p:cNvGrpSpPr>
            <a:grpSpLocks/>
          </p:cNvGrpSpPr>
          <p:nvPr/>
        </p:nvGrpSpPr>
        <p:grpSpPr bwMode="auto">
          <a:xfrm>
            <a:off x="9721850" y="3743552"/>
            <a:ext cx="1257300" cy="1193800"/>
            <a:chOff x="9740900" y="3670300"/>
            <a:chExt cx="1257300" cy="11935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AEC2D8-BD1E-7C44-9D7E-72EF673CAF16}"/>
                </a:ext>
              </a:extLst>
            </p:cNvPr>
            <p:cNvSpPr/>
            <p:nvPr/>
          </p:nvSpPr>
          <p:spPr>
            <a:xfrm>
              <a:off x="9740900" y="3670300"/>
              <a:ext cx="1257300" cy="119354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P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E807CC-F6B5-0846-A17F-67A9D99687C3}"/>
                </a:ext>
              </a:extLst>
            </p:cNvPr>
            <p:cNvSpPr/>
            <p:nvPr/>
          </p:nvSpPr>
          <p:spPr>
            <a:xfrm>
              <a:off x="10009188" y="3925831"/>
              <a:ext cx="720725" cy="6824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P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7CA72F-FCD1-9F45-A1BE-BFE25D4BC8C6}"/>
              </a:ext>
            </a:extLst>
          </p:cNvPr>
          <p:cNvGrpSpPr>
            <a:grpSpLocks/>
          </p:cNvGrpSpPr>
          <p:nvPr/>
        </p:nvGrpSpPr>
        <p:grpSpPr bwMode="auto">
          <a:xfrm>
            <a:off x="9528175" y="4421414"/>
            <a:ext cx="2384425" cy="1208088"/>
            <a:chOff x="9527982" y="4356100"/>
            <a:chExt cx="2384725" cy="1207317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D79A3C5E-2857-FE4D-A56F-0B0A02A85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8200" y="5194085"/>
              <a:ext cx="914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JP" altLang="en-JP" sz="1800">
                  <a:latin typeface="Arial" panose="020B0604020202020204" pitchFamily="34" charset="0"/>
                  <a:cs typeface="Arial" panose="020B0604020202020204" pitchFamily="34" charset="0"/>
                </a:rPr>
                <a:t>Fe</a:t>
              </a:r>
              <a:r>
                <a:rPr lang="en-JP" altLang="en-JP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JP" altLang="en-JP" sz="18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JP" altLang="en-JP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JP" altLang="en-JP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849DB57-3B14-DA47-8120-7CF01C4B3FF9}"/>
                </a:ext>
              </a:extLst>
            </p:cNvPr>
            <p:cNvCxnSpPr/>
            <p:nvPr/>
          </p:nvCxnSpPr>
          <p:spPr>
            <a:xfrm flipH="1" flipV="1">
              <a:off x="10369463" y="4356100"/>
              <a:ext cx="951033" cy="8503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DAA632A-80FF-7F43-9C49-FCFF58B053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9695" y="4716233"/>
              <a:ext cx="174647" cy="4029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D5A3E078-ADA5-B542-BE42-B97175E06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7982" y="5029663"/>
              <a:ext cx="11192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JP" altLang="en-JP" sz="1800" dirty="0">
                  <a:latin typeface="Arial" panose="020B0604020202020204" pitchFamily="34" charset="0"/>
                  <a:cs typeface="Arial" panose="020B0604020202020204" pitchFamily="34" charset="0"/>
                </a:rPr>
                <a:t>FeO</a:t>
              </a:r>
              <a:r>
                <a:rPr lang="en-JP" altLang="en-JP" sz="1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3–y</a:t>
              </a:r>
              <a:endParaRPr lang="en-JP" altLang="en-JP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720365D-01A5-7740-8043-ED9DD43E433D}"/>
              </a:ext>
            </a:extLst>
          </p:cNvPr>
          <p:cNvSpPr txBox="1">
            <a:spLocks/>
          </p:cNvSpPr>
          <p:nvPr/>
        </p:nvSpPr>
        <p:spPr>
          <a:xfrm>
            <a:off x="1524000" y="2035192"/>
            <a:ext cx="9144000" cy="3106455"/>
          </a:xfrm>
          <a:prstGeom prst="rect">
            <a:avLst/>
          </a:prstGeom>
          <a:noFill/>
        </p:spPr>
        <p:txBody>
          <a:bodyPr lIns="288000" tIns="36000" bIns="36000" anchor="ctr">
            <a:noAutofit/>
          </a:bodyPr>
          <a:lstStyle/>
          <a:p>
            <a:pPr marL="84138" algn="ctr" fontAlgn="auto">
              <a:spcAft>
                <a:spcPts val="0"/>
              </a:spcAft>
              <a:defRPr/>
            </a:pPr>
            <a:r>
              <a:rPr lang="en-US" altLang="ja-JP" sz="54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47000">
                      <a:srgbClr val="FFC000"/>
                    </a:gs>
                    <a:gs pos="100000">
                      <a:srgbClr val="FF0000"/>
                    </a:gs>
                  </a:gsLst>
                  <a:lin ang="10800000" scaled="1"/>
                </a:gradFill>
                <a:latin typeface="Segoe Print" panose="02000600000000000000" pitchFamily="2" charset="0"/>
              </a:rPr>
              <a:t>End of Lecture 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E290CE-31AF-054E-95A7-81486557648E}"/>
              </a:ext>
            </a:extLst>
          </p:cNvPr>
          <p:cNvCxnSpPr>
            <a:cxnSpLocks/>
          </p:cNvCxnSpPr>
          <p:nvPr/>
        </p:nvCxnSpPr>
        <p:spPr>
          <a:xfrm>
            <a:off x="1914236" y="2396235"/>
            <a:ext cx="8312728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1000">
                  <a:srgbClr val="FFC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B5CE36-BEA1-CA43-BEE9-6133BA00AFB9}"/>
              </a:ext>
            </a:extLst>
          </p:cNvPr>
          <p:cNvCxnSpPr>
            <a:cxnSpLocks/>
          </p:cNvCxnSpPr>
          <p:nvPr/>
        </p:nvCxnSpPr>
        <p:spPr>
          <a:xfrm flipH="1">
            <a:off x="3937728" y="4283997"/>
            <a:ext cx="4265744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7000">
                  <a:srgbClr val="FFC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C6412-592E-2743-8172-9E504334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307-537E-B14F-8E24-3415F18CDC97}" type="slidenum">
              <a:rPr lang="en-JP" smtClean="0"/>
              <a:t>35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4009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6.3.1. Smelting of sulphide concentrate: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6.3.2.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6.3.3.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6.3.4. Smelting of sulphide concentrate: Electro-refining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4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12842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39255" y="531792"/>
            <a:ext cx="12192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Pretreatment: Roasting 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6.2.1. Pretreatment: Oxidizing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6.2.2. Pretreatment: Sulphation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6.2.3. Pretreatment: Reduction roasting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6.2.4. Pretreatment: Chloridising roasting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6.3.1. 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(Flash Smelting Furnace)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6.3.2.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(Peirce-Smith Converter)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6.3.3.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sulphide concentrate: Fire refining and anode casting</a:t>
            </a:r>
          </a:p>
          <a:p>
            <a:pPr>
              <a:lnSpc>
                <a:spcPct val="150000"/>
              </a:lnSpc>
            </a:pP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6.3.4. Smelting of sulphide concentrate: Electro-refining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 </a:t>
            </a:r>
            <a:r>
              <a:rPr lang="en-JP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Smelting of oxide concentrate (reductive smelting)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5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18621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81788" y="583067"/>
            <a:ext cx="12065000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Pyrometallurgy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branch of metallurgy that deals with the use of 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temperature 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extract metals of interest from mineral/concentrate/metallurgical ore and purification of the extracted metal.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Non-ferrous (i.e., Cu, Ni, Pb etc.,) pyrometallurgy involves the high-temperature extraction and separation of extracted metal via multiple sulfide oxidizing stages.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smelting process produces three products as below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of interest is concentrated in one phase (matte or hot metal) until considered sufficiently pure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Impurities are concentrated in the slag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impurities are expelled as a gas (called off-gas)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6.1. Introduction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6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26838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81788" y="583067"/>
            <a:ext cx="12065000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b="1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Slag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is molten mixture of metal oxide and silicates. 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They are formed in smelting of ores or in the refining of crude metals.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The function of slag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is to </a:t>
            </a:r>
            <a:r>
              <a:rPr lang="en-US" altLang="ja-JP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contain the largely unwanted constituents in the furnace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such as gangue from the ore/concentrate during smelting , and impurity elements oxidized from valuable metal during refining.</a:t>
            </a:r>
          </a:p>
          <a:p>
            <a:pPr marL="4680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Mate is an important intermediate product in Cu and Pb smelting processes. </a:t>
            </a:r>
          </a:p>
          <a:p>
            <a:pPr marL="4680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sulphide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smelting, matte is composed of Cu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S, Ni</a:t>
            </a:r>
            <a:r>
              <a:rPr lang="ja-JP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３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containing minor components like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ZnS, Au, and Ag.</a:t>
            </a:r>
          </a:p>
          <a:p>
            <a:pPr marL="4680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 oxide reductive smelting, e.g., Fe-metallurgy, hot metal is the intermediate product.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6.1. Introduction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7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38835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15210"/>
            <a:ext cx="1219200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Various fluxes are used to:- </a:t>
            </a:r>
          </a:p>
          <a:p>
            <a:pPr marL="9252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Lower the melting point of slag &amp;</a:t>
            </a:r>
          </a:p>
          <a:p>
            <a:pPr marL="9252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 the fluidity of slag</a:t>
            </a:r>
          </a:p>
          <a:p>
            <a:pPr marL="4680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used that are are include </a:t>
            </a:r>
            <a:r>
              <a:rPr lang="en-US" altLang="en-US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coke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altLang="en-US" sz="2400" b="1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natural gas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uses of fuel:-</a:t>
            </a:r>
          </a:p>
          <a:p>
            <a:pPr marL="9252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the required heat,</a:t>
            </a:r>
          </a:p>
          <a:p>
            <a:pPr marL="9252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Takes part in the chemical reactions as a reducing agent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6.1. Introduction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8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40646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6.1. Introduction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9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EA8974B-AAC4-3647-A04C-FF30917D05EE}"/>
              </a:ext>
            </a:extLst>
          </p:cNvPr>
          <p:cNvSpPr/>
          <p:nvPr/>
        </p:nvSpPr>
        <p:spPr>
          <a:xfrm>
            <a:off x="4581267" y="795047"/>
            <a:ext cx="2615878" cy="98253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CONCENTRATE</a:t>
            </a:r>
            <a:endParaRPr lang="en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E70E63-C525-D64F-AF6E-E7479031E721}"/>
              </a:ext>
            </a:extLst>
          </p:cNvPr>
          <p:cNvCxnSpPr/>
          <p:nvPr/>
        </p:nvCxnSpPr>
        <p:spPr>
          <a:xfrm>
            <a:off x="5849399" y="1798849"/>
            <a:ext cx="0" cy="468000"/>
          </a:xfrm>
          <a:prstGeom prst="straightConnector1">
            <a:avLst/>
          </a:prstGeom>
          <a:ln w="50800" cmpd="tri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DA8D63E-C274-8C43-9163-E7FE0BC0A7B1}"/>
              </a:ext>
            </a:extLst>
          </p:cNvPr>
          <p:cNvSpPr/>
          <p:nvPr/>
        </p:nvSpPr>
        <p:spPr>
          <a:xfrm>
            <a:off x="3754631" y="2288114"/>
            <a:ext cx="4171737" cy="2020209"/>
          </a:xfrm>
          <a:prstGeom prst="roundRect">
            <a:avLst/>
          </a:prstGeom>
          <a:gradFill>
            <a:gsLst>
              <a:gs pos="9000">
                <a:srgbClr val="FFFF00"/>
              </a:gs>
              <a:gs pos="88000">
                <a:srgbClr val="FF00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srgbClr val="00206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PYROMETALLURGY</a:t>
            </a:r>
            <a:endParaRPr lang="en-JP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8345583-D328-D442-8FBC-DB3B2F9576B9}"/>
              </a:ext>
            </a:extLst>
          </p:cNvPr>
          <p:cNvSpPr/>
          <p:nvPr/>
        </p:nvSpPr>
        <p:spPr>
          <a:xfrm>
            <a:off x="8646450" y="4463194"/>
            <a:ext cx="2615878" cy="98253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OXIDE PYROMETALLURGY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37DEAA4-C1CA-8247-81D8-74549AEB60A7}"/>
              </a:ext>
            </a:extLst>
          </p:cNvPr>
          <p:cNvSpPr/>
          <p:nvPr/>
        </p:nvSpPr>
        <p:spPr>
          <a:xfrm>
            <a:off x="547983" y="4463194"/>
            <a:ext cx="2615878" cy="98253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SULPHIDE PYROMETALLURY</a:t>
            </a:r>
            <a:endParaRPr lang="en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F6B812C-7DC8-FB41-813E-365C867236C9}"/>
              </a:ext>
            </a:extLst>
          </p:cNvPr>
          <p:cNvSpPr/>
          <p:nvPr/>
        </p:nvSpPr>
        <p:spPr>
          <a:xfrm>
            <a:off x="4581267" y="4870909"/>
            <a:ext cx="2615878" cy="57482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SLAG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A473E1-8306-4349-AE0D-64A56FA9C235}"/>
              </a:ext>
            </a:extLst>
          </p:cNvPr>
          <p:cNvCxnSpPr>
            <a:cxnSpLocks/>
          </p:cNvCxnSpPr>
          <p:nvPr/>
        </p:nvCxnSpPr>
        <p:spPr>
          <a:xfrm>
            <a:off x="7927736" y="3404543"/>
            <a:ext cx="1992050" cy="0"/>
          </a:xfrm>
          <a:prstGeom prst="line">
            <a:avLst/>
          </a:prstGeom>
          <a:ln w="6667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191A5AF-F13F-E24E-9498-D876FC5A7E5C}"/>
              </a:ext>
            </a:extLst>
          </p:cNvPr>
          <p:cNvCxnSpPr/>
          <p:nvPr/>
        </p:nvCxnSpPr>
        <p:spPr>
          <a:xfrm>
            <a:off x="9885669" y="3418539"/>
            <a:ext cx="0" cy="1044000"/>
          </a:xfrm>
          <a:prstGeom prst="straightConnector1">
            <a:avLst/>
          </a:prstGeom>
          <a:ln w="5715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618A5B4-2A9A-C34F-B66B-373725EBAAE5}"/>
              </a:ext>
            </a:extLst>
          </p:cNvPr>
          <p:cNvCxnSpPr/>
          <p:nvPr/>
        </p:nvCxnSpPr>
        <p:spPr>
          <a:xfrm>
            <a:off x="1843640" y="5488261"/>
            <a:ext cx="0" cy="504000"/>
          </a:xfrm>
          <a:prstGeom prst="straightConnector1">
            <a:avLst/>
          </a:prstGeom>
          <a:ln w="53975" cmpd="tri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BBF70C-1086-884E-9D25-8C03CA26C50B}"/>
              </a:ext>
            </a:extLst>
          </p:cNvPr>
          <p:cNvCxnSpPr/>
          <p:nvPr/>
        </p:nvCxnSpPr>
        <p:spPr>
          <a:xfrm>
            <a:off x="5837713" y="5449276"/>
            <a:ext cx="0" cy="324000"/>
          </a:xfrm>
          <a:prstGeom prst="straightConnector1">
            <a:avLst/>
          </a:prstGeom>
          <a:ln w="53975" cmpd="tri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D0DD519-52DE-B345-A283-6BFFD5CBFF07}"/>
              </a:ext>
            </a:extLst>
          </p:cNvPr>
          <p:cNvCxnSpPr/>
          <p:nvPr/>
        </p:nvCxnSpPr>
        <p:spPr>
          <a:xfrm>
            <a:off x="9952729" y="5474086"/>
            <a:ext cx="0" cy="468000"/>
          </a:xfrm>
          <a:prstGeom prst="straightConnector1">
            <a:avLst/>
          </a:prstGeom>
          <a:ln w="57150" cmpd="tri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908B652-884C-FB45-BBB8-946B26F1BDDF}"/>
              </a:ext>
            </a:extLst>
          </p:cNvPr>
          <p:cNvCxnSpPr>
            <a:cxnSpLocks/>
          </p:cNvCxnSpPr>
          <p:nvPr/>
        </p:nvCxnSpPr>
        <p:spPr>
          <a:xfrm>
            <a:off x="3163861" y="5158320"/>
            <a:ext cx="1404000" cy="0"/>
          </a:xfrm>
          <a:prstGeom prst="line">
            <a:avLst/>
          </a:prstGeom>
          <a:ln w="53975" cmpd="tri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7C9416A-6A2D-294C-AEA1-B6F06425FF16}"/>
              </a:ext>
            </a:extLst>
          </p:cNvPr>
          <p:cNvCxnSpPr>
            <a:cxnSpLocks/>
          </p:cNvCxnSpPr>
          <p:nvPr/>
        </p:nvCxnSpPr>
        <p:spPr>
          <a:xfrm>
            <a:off x="7203747" y="5149359"/>
            <a:ext cx="1404000" cy="0"/>
          </a:xfrm>
          <a:prstGeom prst="line">
            <a:avLst/>
          </a:prstGeom>
          <a:ln w="53975" cmpd="tri">
            <a:solidFill>
              <a:schemeClr val="tx1">
                <a:lumMod val="95000"/>
                <a:lumOff val="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647134-3CF5-9D4A-99D9-8D3BB8EDA5C6}"/>
              </a:ext>
            </a:extLst>
          </p:cNvPr>
          <p:cNvCxnSpPr>
            <a:cxnSpLocks/>
          </p:cNvCxnSpPr>
          <p:nvPr/>
        </p:nvCxnSpPr>
        <p:spPr>
          <a:xfrm>
            <a:off x="1776869" y="3399777"/>
            <a:ext cx="1992050" cy="0"/>
          </a:xfrm>
          <a:prstGeom prst="line">
            <a:avLst/>
          </a:prstGeom>
          <a:ln w="6667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DEEDDF4-F32E-CF4D-9753-310D4F3C4E58}"/>
              </a:ext>
            </a:extLst>
          </p:cNvPr>
          <p:cNvCxnSpPr/>
          <p:nvPr/>
        </p:nvCxnSpPr>
        <p:spPr>
          <a:xfrm>
            <a:off x="1806164" y="3399777"/>
            <a:ext cx="0" cy="1044000"/>
          </a:xfrm>
          <a:prstGeom prst="straightConnector1">
            <a:avLst/>
          </a:prstGeom>
          <a:ln w="5715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6B5D511-2363-B847-9E75-2C18120C6CC2}"/>
              </a:ext>
            </a:extLst>
          </p:cNvPr>
          <p:cNvSpPr txBox="1"/>
          <p:nvPr/>
        </p:nvSpPr>
        <p:spPr>
          <a:xfrm>
            <a:off x="1452159" y="5988847"/>
            <a:ext cx="978787" cy="3539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en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A13BEA-3FD1-7E43-8C4D-603AC4809BA9}"/>
              </a:ext>
            </a:extLst>
          </p:cNvPr>
          <p:cNvSpPr txBox="1"/>
          <p:nvPr/>
        </p:nvSpPr>
        <p:spPr>
          <a:xfrm>
            <a:off x="9609296" y="5960571"/>
            <a:ext cx="978786" cy="3539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en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600805-8A16-324A-8C73-6E06825BE85C}"/>
              </a:ext>
            </a:extLst>
          </p:cNvPr>
          <p:cNvSpPr txBox="1"/>
          <p:nvPr/>
        </p:nvSpPr>
        <p:spPr>
          <a:xfrm>
            <a:off x="5313267" y="5731598"/>
            <a:ext cx="1232692" cy="3539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TO DUMP</a:t>
            </a:r>
            <a:endParaRPr lang="en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2F82DCB3-AF49-D941-8BD2-9F60C1CAD184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34792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41" grpId="0" animBg="1"/>
      <p:bldP spid="42" grpId="0" animBg="1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2732</Words>
  <Application>Microsoft Macintosh PowerPoint</Application>
  <PresentationFormat>Widescreen</PresentationFormat>
  <Paragraphs>456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 Unicode MS</vt:lpstr>
      <vt:lpstr>Coronet</vt:lpstr>
      <vt:lpstr>ＭＳ Ｐゴシック</vt:lpstr>
      <vt:lpstr>Apple Chancery</vt:lpstr>
      <vt:lpstr>Arial</vt:lpstr>
      <vt:lpstr>Calibri</vt:lpstr>
      <vt:lpstr>Calibri Light</vt:lpstr>
      <vt:lpstr>Segoe Print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marthias.silwamba@unza.zm</dc:creator>
  <cp:lastModifiedBy>marthias.silwamba@unza.zm</cp:lastModifiedBy>
  <cp:revision>106</cp:revision>
  <dcterms:created xsi:type="dcterms:W3CDTF">2021-09-09T14:56:40Z</dcterms:created>
  <dcterms:modified xsi:type="dcterms:W3CDTF">2023-09-12T09:02:12Z</dcterms:modified>
</cp:coreProperties>
</file>