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7" r:id="rId2"/>
    <p:sldId id="259" r:id="rId3"/>
    <p:sldId id="307" r:id="rId4"/>
    <p:sldId id="445" r:id="rId5"/>
    <p:sldId id="448" r:id="rId6"/>
    <p:sldId id="286" r:id="rId7"/>
    <p:sldId id="449" r:id="rId8"/>
    <p:sldId id="384" r:id="rId9"/>
    <p:sldId id="424" r:id="rId10"/>
    <p:sldId id="426" r:id="rId11"/>
    <p:sldId id="425" r:id="rId12"/>
    <p:sldId id="427" r:id="rId13"/>
    <p:sldId id="428" r:id="rId14"/>
    <p:sldId id="429" r:id="rId15"/>
    <p:sldId id="430" r:id="rId16"/>
    <p:sldId id="431" r:id="rId17"/>
    <p:sldId id="432" r:id="rId18"/>
    <p:sldId id="434" r:id="rId19"/>
    <p:sldId id="438" r:id="rId20"/>
    <p:sldId id="439" r:id="rId21"/>
    <p:sldId id="433" r:id="rId22"/>
    <p:sldId id="435" r:id="rId23"/>
    <p:sldId id="444" r:id="rId24"/>
    <p:sldId id="278" r:id="rId25"/>
    <p:sldId id="363" r:id="rId26"/>
  </p:sldIdLst>
  <p:sldSz cx="12192000" cy="6858000"/>
  <p:notesSz cx="6858000" cy="9144000"/>
  <p:defaultTextStyle>
    <a:defPPr>
      <a:defRPr lang="en-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XPxGjQoJ+vuc3pwVRTYKg==" hashData="wF9969g+J5dJAHFC7e+YTnviH9oRX8565P/GDDR9lq7uO797M8Sr18wYaQHIE29QeDAVHRZgAQ6AQmtq3Wb4F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40FF"/>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14"/>
    <p:restoredTop sz="94367"/>
  </p:normalViewPr>
  <p:slideViewPr>
    <p:cSldViewPr snapToGrid="0" snapToObjects="1">
      <p:cViewPr varScale="1">
        <p:scale>
          <a:sx n="103" d="100"/>
          <a:sy n="103" d="100"/>
        </p:scale>
        <p:origin x="184" y="22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P"/>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0D4F0-8AD6-5044-8CFF-E06E79BEFBD4}" type="datetimeFigureOut">
              <a:rPr lang="en-JP" smtClean="0"/>
              <a:t>2023/09/05</a:t>
            </a:fld>
            <a:endParaRPr lang="en-JP"/>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P"/>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P"/>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591BDE-ECC0-2B45-A702-7F10FAE9E0D3}" type="slidenum">
              <a:rPr lang="en-JP" smtClean="0"/>
              <a:t>‹#›</a:t>
            </a:fld>
            <a:endParaRPr lang="en-JP"/>
          </a:p>
        </p:txBody>
      </p:sp>
    </p:spTree>
    <p:extLst>
      <p:ext uri="{BB962C8B-B14F-4D97-AF65-F5344CB8AC3E}">
        <p14:creationId xmlns:p14="http://schemas.microsoft.com/office/powerpoint/2010/main" val="455834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3</a:t>
            </a:fld>
            <a:endParaRPr lang="en-JP"/>
          </a:p>
        </p:txBody>
      </p:sp>
    </p:spTree>
    <p:extLst>
      <p:ext uri="{BB962C8B-B14F-4D97-AF65-F5344CB8AC3E}">
        <p14:creationId xmlns:p14="http://schemas.microsoft.com/office/powerpoint/2010/main" val="2949749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12</a:t>
            </a:fld>
            <a:endParaRPr lang="en-JP"/>
          </a:p>
        </p:txBody>
      </p:sp>
    </p:spTree>
    <p:extLst>
      <p:ext uri="{BB962C8B-B14F-4D97-AF65-F5344CB8AC3E}">
        <p14:creationId xmlns:p14="http://schemas.microsoft.com/office/powerpoint/2010/main" val="160423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13</a:t>
            </a:fld>
            <a:endParaRPr lang="en-JP"/>
          </a:p>
        </p:txBody>
      </p:sp>
    </p:spTree>
    <p:extLst>
      <p:ext uri="{BB962C8B-B14F-4D97-AF65-F5344CB8AC3E}">
        <p14:creationId xmlns:p14="http://schemas.microsoft.com/office/powerpoint/2010/main" val="1844642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14</a:t>
            </a:fld>
            <a:endParaRPr lang="en-JP"/>
          </a:p>
        </p:txBody>
      </p:sp>
    </p:spTree>
    <p:extLst>
      <p:ext uri="{BB962C8B-B14F-4D97-AF65-F5344CB8AC3E}">
        <p14:creationId xmlns:p14="http://schemas.microsoft.com/office/powerpoint/2010/main" val="418976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15</a:t>
            </a:fld>
            <a:endParaRPr lang="en-JP"/>
          </a:p>
        </p:txBody>
      </p:sp>
    </p:spTree>
    <p:extLst>
      <p:ext uri="{BB962C8B-B14F-4D97-AF65-F5344CB8AC3E}">
        <p14:creationId xmlns:p14="http://schemas.microsoft.com/office/powerpoint/2010/main" val="1621224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16</a:t>
            </a:fld>
            <a:endParaRPr lang="en-JP"/>
          </a:p>
        </p:txBody>
      </p:sp>
    </p:spTree>
    <p:extLst>
      <p:ext uri="{BB962C8B-B14F-4D97-AF65-F5344CB8AC3E}">
        <p14:creationId xmlns:p14="http://schemas.microsoft.com/office/powerpoint/2010/main" val="2104422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17</a:t>
            </a:fld>
            <a:endParaRPr lang="en-JP"/>
          </a:p>
        </p:txBody>
      </p:sp>
    </p:spTree>
    <p:extLst>
      <p:ext uri="{BB962C8B-B14F-4D97-AF65-F5344CB8AC3E}">
        <p14:creationId xmlns:p14="http://schemas.microsoft.com/office/powerpoint/2010/main" val="2139106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18</a:t>
            </a:fld>
            <a:endParaRPr lang="en-JP"/>
          </a:p>
        </p:txBody>
      </p:sp>
    </p:spTree>
    <p:extLst>
      <p:ext uri="{BB962C8B-B14F-4D97-AF65-F5344CB8AC3E}">
        <p14:creationId xmlns:p14="http://schemas.microsoft.com/office/powerpoint/2010/main" val="2470375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19</a:t>
            </a:fld>
            <a:endParaRPr lang="en-JP"/>
          </a:p>
        </p:txBody>
      </p:sp>
    </p:spTree>
    <p:extLst>
      <p:ext uri="{BB962C8B-B14F-4D97-AF65-F5344CB8AC3E}">
        <p14:creationId xmlns:p14="http://schemas.microsoft.com/office/powerpoint/2010/main" val="2518814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20</a:t>
            </a:fld>
            <a:endParaRPr lang="en-JP"/>
          </a:p>
        </p:txBody>
      </p:sp>
    </p:spTree>
    <p:extLst>
      <p:ext uri="{BB962C8B-B14F-4D97-AF65-F5344CB8AC3E}">
        <p14:creationId xmlns:p14="http://schemas.microsoft.com/office/powerpoint/2010/main" val="1071996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21</a:t>
            </a:fld>
            <a:endParaRPr lang="en-JP"/>
          </a:p>
        </p:txBody>
      </p:sp>
    </p:spTree>
    <p:extLst>
      <p:ext uri="{BB962C8B-B14F-4D97-AF65-F5344CB8AC3E}">
        <p14:creationId xmlns:p14="http://schemas.microsoft.com/office/powerpoint/2010/main" val="1819965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4</a:t>
            </a:fld>
            <a:endParaRPr lang="en-JP"/>
          </a:p>
        </p:txBody>
      </p:sp>
    </p:spTree>
    <p:extLst>
      <p:ext uri="{BB962C8B-B14F-4D97-AF65-F5344CB8AC3E}">
        <p14:creationId xmlns:p14="http://schemas.microsoft.com/office/powerpoint/2010/main" val="40860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22</a:t>
            </a:fld>
            <a:endParaRPr lang="en-JP"/>
          </a:p>
        </p:txBody>
      </p:sp>
    </p:spTree>
    <p:extLst>
      <p:ext uri="{BB962C8B-B14F-4D97-AF65-F5344CB8AC3E}">
        <p14:creationId xmlns:p14="http://schemas.microsoft.com/office/powerpoint/2010/main" val="3391511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23</a:t>
            </a:fld>
            <a:endParaRPr lang="en-JP"/>
          </a:p>
        </p:txBody>
      </p:sp>
    </p:spTree>
    <p:extLst>
      <p:ext uri="{BB962C8B-B14F-4D97-AF65-F5344CB8AC3E}">
        <p14:creationId xmlns:p14="http://schemas.microsoft.com/office/powerpoint/2010/main" val="930065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5</a:t>
            </a:fld>
            <a:endParaRPr lang="en-JP"/>
          </a:p>
        </p:txBody>
      </p:sp>
    </p:spTree>
    <p:extLst>
      <p:ext uri="{BB962C8B-B14F-4D97-AF65-F5344CB8AC3E}">
        <p14:creationId xmlns:p14="http://schemas.microsoft.com/office/powerpoint/2010/main" val="3016454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6</a:t>
            </a:fld>
            <a:endParaRPr lang="en-JP"/>
          </a:p>
        </p:txBody>
      </p:sp>
    </p:spTree>
    <p:extLst>
      <p:ext uri="{BB962C8B-B14F-4D97-AF65-F5344CB8AC3E}">
        <p14:creationId xmlns:p14="http://schemas.microsoft.com/office/powerpoint/2010/main" val="933152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7</a:t>
            </a:fld>
            <a:endParaRPr lang="en-JP"/>
          </a:p>
        </p:txBody>
      </p:sp>
    </p:spTree>
    <p:extLst>
      <p:ext uri="{BB962C8B-B14F-4D97-AF65-F5344CB8AC3E}">
        <p14:creationId xmlns:p14="http://schemas.microsoft.com/office/powerpoint/2010/main" val="2603085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8</a:t>
            </a:fld>
            <a:endParaRPr lang="en-JP"/>
          </a:p>
        </p:txBody>
      </p:sp>
    </p:spTree>
    <p:extLst>
      <p:ext uri="{BB962C8B-B14F-4D97-AF65-F5344CB8AC3E}">
        <p14:creationId xmlns:p14="http://schemas.microsoft.com/office/powerpoint/2010/main" val="2616348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9</a:t>
            </a:fld>
            <a:endParaRPr lang="en-JP"/>
          </a:p>
        </p:txBody>
      </p:sp>
    </p:spTree>
    <p:extLst>
      <p:ext uri="{BB962C8B-B14F-4D97-AF65-F5344CB8AC3E}">
        <p14:creationId xmlns:p14="http://schemas.microsoft.com/office/powerpoint/2010/main" val="1832691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10</a:t>
            </a:fld>
            <a:endParaRPr lang="en-JP"/>
          </a:p>
        </p:txBody>
      </p:sp>
    </p:spTree>
    <p:extLst>
      <p:ext uri="{BB962C8B-B14F-4D97-AF65-F5344CB8AC3E}">
        <p14:creationId xmlns:p14="http://schemas.microsoft.com/office/powerpoint/2010/main" val="327776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11</a:t>
            </a:fld>
            <a:endParaRPr lang="en-JP"/>
          </a:p>
        </p:txBody>
      </p:sp>
    </p:spTree>
    <p:extLst>
      <p:ext uri="{BB962C8B-B14F-4D97-AF65-F5344CB8AC3E}">
        <p14:creationId xmlns:p14="http://schemas.microsoft.com/office/powerpoint/2010/main" val="2781695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87EA4-19B9-1742-ADC8-C5E30F6B74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JP"/>
          </a:p>
        </p:txBody>
      </p:sp>
      <p:sp>
        <p:nvSpPr>
          <p:cNvPr id="3" name="Subtitle 2">
            <a:extLst>
              <a:ext uri="{FF2B5EF4-FFF2-40B4-BE49-F238E27FC236}">
                <a16:creationId xmlns:a16="http://schemas.microsoft.com/office/drawing/2014/main" id="{2B749703-7DD3-B742-BB80-B98952AE9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JP"/>
          </a:p>
        </p:txBody>
      </p:sp>
      <p:sp>
        <p:nvSpPr>
          <p:cNvPr id="4" name="Date Placeholder 3">
            <a:extLst>
              <a:ext uri="{FF2B5EF4-FFF2-40B4-BE49-F238E27FC236}">
                <a16:creationId xmlns:a16="http://schemas.microsoft.com/office/drawing/2014/main" id="{F28E119F-AE8E-9941-BF28-850B91311810}"/>
              </a:ext>
            </a:extLst>
          </p:cNvPr>
          <p:cNvSpPr>
            <a:spLocks noGrp="1"/>
          </p:cNvSpPr>
          <p:nvPr>
            <p:ph type="dt" sz="half" idx="10"/>
          </p:nvPr>
        </p:nvSpPr>
        <p:spPr/>
        <p:txBody>
          <a:bodyPr/>
          <a:lstStyle/>
          <a:p>
            <a:fld id="{EDB0A46B-CB80-FA4D-AC06-8812577B47C3}" type="datetimeFigureOut">
              <a:rPr lang="en-JP" smtClean="0"/>
              <a:t>2023/09/05</a:t>
            </a:fld>
            <a:endParaRPr lang="en-JP"/>
          </a:p>
        </p:txBody>
      </p:sp>
      <p:sp>
        <p:nvSpPr>
          <p:cNvPr id="5" name="Footer Placeholder 4">
            <a:extLst>
              <a:ext uri="{FF2B5EF4-FFF2-40B4-BE49-F238E27FC236}">
                <a16:creationId xmlns:a16="http://schemas.microsoft.com/office/drawing/2014/main" id="{FC9A299E-295C-4146-A0D3-4796F95421FA}"/>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53005589-E6CD-BE4B-96B0-F016C5167725}"/>
              </a:ext>
            </a:extLst>
          </p:cNvPr>
          <p:cNvSpPr>
            <a:spLocks noGrp="1"/>
          </p:cNvSpPr>
          <p:nvPr>
            <p:ph type="sldNum" sz="quarter" idx="12"/>
          </p:nvPr>
        </p:nvSpPr>
        <p:spPr/>
        <p:txBody>
          <a:bodyPr/>
          <a:lstStyle/>
          <a:p>
            <a:fld id="{8B1946DD-F2FB-7B47-BC78-73014A6BBEC0}" type="slidenum">
              <a:rPr lang="en-JP" smtClean="0"/>
              <a:t>‹#›</a:t>
            </a:fld>
            <a:endParaRPr lang="en-JP"/>
          </a:p>
        </p:txBody>
      </p:sp>
    </p:spTree>
    <p:extLst>
      <p:ext uri="{BB962C8B-B14F-4D97-AF65-F5344CB8AC3E}">
        <p14:creationId xmlns:p14="http://schemas.microsoft.com/office/powerpoint/2010/main" val="1202522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F03EB-CFE8-8649-A5E6-C6BF9FDB19F4}"/>
              </a:ext>
            </a:extLst>
          </p:cNvPr>
          <p:cNvSpPr>
            <a:spLocks noGrp="1"/>
          </p:cNvSpPr>
          <p:nvPr>
            <p:ph type="title"/>
          </p:nvPr>
        </p:nvSpPr>
        <p:spPr/>
        <p:txBody>
          <a:bodyPr/>
          <a:lstStyle/>
          <a:p>
            <a:r>
              <a:rPr lang="en-US"/>
              <a:t>Click to edit Master title style</a:t>
            </a:r>
            <a:endParaRPr lang="en-JP"/>
          </a:p>
        </p:txBody>
      </p:sp>
      <p:sp>
        <p:nvSpPr>
          <p:cNvPr id="3" name="Vertical Text Placeholder 2">
            <a:extLst>
              <a:ext uri="{FF2B5EF4-FFF2-40B4-BE49-F238E27FC236}">
                <a16:creationId xmlns:a16="http://schemas.microsoft.com/office/drawing/2014/main" id="{BDEE8BA9-5322-A244-A601-1D0F83BF2B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4D251400-F086-4448-9FEB-D45C063034FF}"/>
              </a:ext>
            </a:extLst>
          </p:cNvPr>
          <p:cNvSpPr>
            <a:spLocks noGrp="1"/>
          </p:cNvSpPr>
          <p:nvPr>
            <p:ph type="dt" sz="half" idx="10"/>
          </p:nvPr>
        </p:nvSpPr>
        <p:spPr/>
        <p:txBody>
          <a:bodyPr/>
          <a:lstStyle/>
          <a:p>
            <a:fld id="{EDB0A46B-CB80-FA4D-AC06-8812577B47C3}" type="datetimeFigureOut">
              <a:rPr lang="en-JP" smtClean="0"/>
              <a:t>2023/09/05</a:t>
            </a:fld>
            <a:endParaRPr lang="en-JP"/>
          </a:p>
        </p:txBody>
      </p:sp>
      <p:sp>
        <p:nvSpPr>
          <p:cNvPr id="5" name="Footer Placeholder 4">
            <a:extLst>
              <a:ext uri="{FF2B5EF4-FFF2-40B4-BE49-F238E27FC236}">
                <a16:creationId xmlns:a16="http://schemas.microsoft.com/office/drawing/2014/main" id="{60B9ED56-2CF5-994C-8EEA-5110C4EB1DDC}"/>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3ABA6E75-93EE-B344-8EB7-2FFB87E1EFDE}"/>
              </a:ext>
            </a:extLst>
          </p:cNvPr>
          <p:cNvSpPr>
            <a:spLocks noGrp="1"/>
          </p:cNvSpPr>
          <p:nvPr>
            <p:ph type="sldNum" sz="quarter" idx="12"/>
          </p:nvPr>
        </p:nvSpPr>
        <p:spPr/>
        <p:txBody>
          <a:bodyPr/>
          <a:lstStyle/>
          <a:p>
            <a:fld id="{8B1946DD-F2FB-7B47-BC78-73014A6BBEC0}" type="slidenum">
              <a:rPr lang="en-JP" smtClean="0"/>
              <a:t>‹#›</a:t>
            </a:fld>
            <a:endParaRPr lang="en-JP"/>
          </a:p>
        </p:txBody>
      </p:sp>
    </p:spTree>
    <p:extLst>
      <p:ext uri="{BB962C8B-B14F-4D97-AF65-F5344CB8AC3E}">
        <p14:creationId xmlns:p14="http://schemas.microsoft.com/office/powerpoint/2010/main" val="2252347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07D736-4C4F-C049-AF9A-3626A72134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JP"/>
          </a:p>
        </p:txBody>
      </p:sp>
      <p:sp>
        <p:nvSpPr>
          <p:cNvPr id="3" name="Vertical Text Placeholder 2">
            <a:extLst>
              <a:ext uri="{FF2B5EF4-FFF2-40B4-BE49-F238E27FC236}">
                <a16:creationId xmlns:a16="http://schemas.microsoft.com/office/drawing/2014/main" id="{D0E09885-6FDE-044D-9FAF-730094C653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9D6BB597-A9B0-064B-8B66-94F3569A3E9E}"/>
              </a:ext>
            </a:extLst>
          </p:cNvPr>
          <p:cNvSpPr>
            <a:spLocks noGrp="1"/>
          </p:cNvSpPr>
          <p:nvPr>
            <p:ph type="dt" sz="half" idx="10"/>
          </p:nvPr>
        </p:nvSpPr>
        <p:spPr/>
        <p:txBody>
          <a:bodyPr/>
          <a:lstStyle/>
          <a:p>
            <a:fld id="{EDB0A46B-CB80-FA4D-AC06-8812577B47C3}" type="datetimeFigureOut">
              <a:rPr lang="en-JP" smtClean="0"/>
              <a:t>2023/09/05</a:t>
            </a:fld>
            <a:endParaRPr lang="en-JP"/>
          </a:p>
        </p:txBody>
      </p:sp>
      <p:sp>
        <p:nvSpPr>
          <p:cNvPr id="5" name="Footer Placeholder 4">
            <a:extLst>
              <a:ext uri="{FF2B5EF4-FFF2-40B4-BE49-F238E27FC236}">
                <a16:creationId xmlns:a16="http://schemas.microsoft.com/office/drawing/2014/main" id="{C503866E-B792-594B-870A-A7B42B5DBA0B}"/>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552CAB13-3F22-D648-B0C6-032187A0BBD3}"/>
              </a:ext>
            </a:extLst>
          </p:cNvPr>
          <p:cNvSpPr>
            <a:spLocks noGrp="1"/>
          </p:cNvSpPr>
          <p:nvPr>
            <p:ph type="sldNum" sz="quarter" idx="12"/>
          </p:nvPr>
        </p:nvSpPr>
        <p:spPr/>
        <p:txBody>
          <a:bodyPr/>
          <a:lstStyle/>
          <a:p>
            <a:fld id="{8B1946DD-F2FB-7B47-BC78-73014A6BBEC0}" type="slidenum">
              <a:rPr lang="en-JP" smtClean="0"/>
              <a:t>‹#›</a:t>
            </a:fld>
            <a:endParaRPr lang="en-JP"/>
          </a:p>
        </p:txBody>
      </p:sp>
    </p:spTree>
    <p:extLst>
      <p:ext uri="{BB962C8B-B14F-4D97-AF65-F5344CB8AC3E}">
        <p14:creationId xmlns:p14="http://schemas.microsoft.com/office/powerpoint/2010/main" val="178555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336F-2546-3445-8B25-991B9004128E}"/>
              </a:ext>
            </a:extLst>
          </p:cNvPr>
          <p:cNvSpPr>
            <a:spLocks noGrp="1"/>
          </p:cNvSpPr>
          <p:nvPr>
            <p:ph type="title"/>
          </p:nvPr>
        </p:nvSpPr>
        <p:spPr/>
        <p:txBody>
          <a:bodyPr/>
          <a:lstStyle/>
          <a:p>
            <a:r>
              <a:rPr lang="en-US"/>
              <a:t>Click to edit Master title style</a:t>
            </a:r>
            <a:endParaRPr lang="en-JP"/>
          </a:p>
        </p:txBody>
      </p:sp>
      <p:sp>
        <p:nvSpPr>
          <p:cNvPr id="3" name="Content Placeholder 2">
            <a:extLst>
              <a:ext uri="{FF2B5EF4-FFF2-40B4-BE49-F238E27FC236}">
                <a16:creationId xmlns:a16="http://schemas.microsoft.com/office/drawing/2014/main" id="{FD0C6319-FE15-2A4B-AD17-A21045AD11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94457899-A46F-3043-A7E6-813B3047FBDF}"/>
              </a:ext>
            </a:extLst>
          </p:cNvPr>
          <p:cNvSpPr>
            <a:spLocks noGrp="1"/>
          </p:cNvSpPr>
          <p:nvPr>
            <p:ph type="dt" sz="half" idx="10"/>
          </p:nvPr>
        </p:nvSpPr>
        <p:spPr/>
        <p:txBody>
          <a:bodyPr/>
          <a:lstStyle/>
          <a:p>
            <a:fld id="{EDB0A46B-CB80-FA4D-AC06-8812577B47C3}" type="datetimeFigureOut">
              <a:rPr lang="en-JP" smtClean="0"/>
              <a:t>2023/09/05</a:t>
            </a:fld>
            <a:endParaRPr lang="en-JP"/>
          </a:p>
        </p:txBody>
      </p:sp>
      <p:sp>
        <p:nvSpPr>
          <p:cNvPr id="5" name="Footer Placeholder 4">
            <a:extLst>
              <a:ext uri="{FF2B5EF4-FFF2-40B4-BE49-F238E27FC236}">
                <a16:creationId xmlns:a16="http://schemas.microsoft.com/office/drawing/2014/main" id="{F757079D-64E5-9D4D-81FC-EE7F4D773CE8}"/>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5E31EE24-90D2-8B46-B7B2-5B5AE5F6D8F1}"/>
              </a:ext>
            </a:extLst>
          </p:cNvPr>
          <p:cNvSpPr>
            <a:spLocks noGrp="1"/>
          </p:cNvSpPr>
          <p:nvPr>
            <p:ph type="sldNum" sz="quarter" idx="12"/>
          </p:nvPr>
        </p:nvSpPr>
        <p:spPr/>
        <p:txBody>
          <a:bodyPr/>
          <a:lstStyle/>
          <a:p>
            <a:fld id="{8B1946DD-F2FB-7B47-BC78-73014A6BBEC0}" type="slidenum">
              <a:rPr lang="en-JP" smtClean="0"/>
              <a:t>‹#›</a:t>
            </a:fld>
            <a:endParaRPr lang="en-JP"/>
          </a:p>
        </p:txBody>
      </p:sp>
    </p:spTree>
    <p:extLst>
      <p:ext uri="{BB962C8B-B14F-4D97-AF65-F5344CB8AC3E}">
        <p14:creationId xmlns:p14="http://schemas.microsoft.com/office/powerpoint/2010/main" val="1570574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946EB-6DC3-EA4F-B525-02B580E1E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JP"/>
          </a:p>
        </p:txBody>
      </p:sp>
      <p:sp>
        <p:nvSpPr>
          <p:cNvPr id="3" name="Text Placeholder 2">
            <a:extLst>
              <a:ext uri="{FF2B5EF4-FFF2-40B4-BE49-F238E27FC236}">
                <a16:creationId xmlns:a16="http://schemas.microsoft.com/office/drawing/2014/main" id="{12D3F6AC-2B9F-1B40-8726-86079A2FD4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F3DEAD-33EB-F748-A1B3-5D8F261650C9}"/>
              </a:ext>
            </a:extLst>
          </p:cNvPr>
          <p:cNvSpPr>
            <a:spLocks noGrp="1"/>
          </p:cNvSpPr>
          <p:nvPr>
            <p:ph type="dt" sz="half" idx="10"/>
          </p:nvPr>
        </p:nvSpPr>
        <p:spPr/>
        <p:txBody>
          <a:bodyPr/>
          <a:lstStyle/>
          <a:p>
            <a:fld id="{EDB0A46B-CB80-FA4D-AC06-8812577B47C3}" type="datetimeFigureOut">
              <a:rPr lang="en-JP" smtClean="0"/>
              <a:t>2023/09/05</a:t>
            </a:fld>
            <a:endParaRPr lang="en-JP"/>
          </a:p>
        </p:txBody>
      </p:sp>
      <p:sp>
        <p:nvSpPr>
          <p:cNvPr id="5" name="Footer Placeholder 4">
            <a:extLst>
              <a:ext uri="{FF2B5EF4-FFF2-40B4-BE49-F238E27FC236}">
                <a16:creationId xmlns:a16="http://schemas.microsoft.com/office/drawing/2014/main" id="{1D85A152-D355-A840-83FA-FADD7D20FC2A}"/>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174D249A-1F6A-5D4E-BB29-5E57F64DFD12}"/>
              </a:ext>
            </a:extLst>
          </p:cNvPr>
          <p:cNvSpPr>
            <a:spLocks noGrp="1"/>
          </p:cNvSpPr>
          <p:nvPr>
            <p:ph type="sldNum" sz="quarter" idx="12"/>
          </p:nvPr>
        </p:nvSpPr>
        <p:spPr/>
        <p:txBody>
          <a:bodyPr/>
          <a:lstStyle/>
          <a:p>
            <a:fld id="{8B1946DD-F2FB-7B47-BC78-73014A6BBEC0}" type="slidenum">
              <a:rPr lang="en-JP" smtClean="0"/>
              <a:t>‹#›</a:t>
            </a:fld>
            <a:endParaRPr lang="en-JP"/>
          </a:p>
        </p:txBody>
      </p:sp>
    </p:spTree>
    <p:extLst>
      <p:ext uri="{BB962C8B-B14F-4D97-AF65-F5344CB8AC3E}">
        <p14:creationId xmlns:p14="http://schemas.microsoft.com/office/powerpoint/2010/main" val="403608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4ECD9-D202-EF4C-BA14-7E227F006F6B}"/>
              </a:ext>
            </a:extLst>
          </p:cNvPr>
          <p:cNvSpPr>
            <a:spLocks noGrp="1"/>
          </p:cNvSpPr>
          <p:nvPr>
            <p:ph type="title"/>
          </p:nvPr>
        </p:nvSpPr>
        <p:spPr/>
        <p:txBody>
          <a:bodyPr/>
          <a:lstStyle/>
          <a:p>
            <a:r>
              <a:rPr lang="en-US"/>
              <a:t>Click to edit Master title style</a:t>
            </a:r>
            <a:endParaRPr lang="en-JP"/>
          </a:p>
        </p:txBody>
      </p:sp>
      <p:sp>
        <p:nvSpPr>
          <p:cNvPr id="3" name="Content Placeholder 2">
            <a:extLst>
              <a:ext uri="{FF2B5EF4-FFF2-40B4-BE49-F238E27FC236}">
                <a16:creationId xmlns:a16="http://schemas.microsoft.com/office/drawing/2014/main" id="{CA68B93C-06F7-0F45-9013-A9DBB9F23E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Content Placeholder 3">
            <a:extLst>
              <a:ext uri="{FF2B5EF4-FFF2-40B4-BE49-F238E27FC236}">
                <a16:creationId xmlns:a16="http://schemas.microsoft.com/office/drawing/2014/main" id="{324D4396-0DB2-7046-98F9-4149868D1B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5" name="Date Placeholder 4">
            <a:extLst>
              <a:ext uri="{FF2B5EF4-FFF2-40B4-BE49-F238E27FC236}">
                <a16:creationId xmlns:a16="http://schemas.microsoft.com/office/drawing/2014/main" id="{C2D4FE72-61EA-3F4D-B48C-D3409D043ADC}"/>
              </a:ext>
            </a:extLst>
          </p:cNvPr>
          <p:cNvSpPr>
            <a:spLocks noGrp="1"/>
          </p:cNvSpPr>
          <p:nvPr>
            <p:ph type="dt" sz="half" idx="10"/>
          </p:nvPr>
        </p:nvSpPr>
        <p:spPr/>
        <p:txBody>
          <a:bodyPr/>
          <a:lstStyle/>
          <a:p>
            <a:fld id="{EDB0A46B-CB80-FA4D-AC06-8812577B47C3}" type="datetimeFigureOut">
              <a:rPr lang="en-JP" smtClean="0"/>
              <a:t>2023/09/05</a:t>
            </a:fld>
            <a:endParaRPr lang="en-JP"/>
          </a:p>
        </p:txBody>
      </p:sp>
      <p:sp>
        <p:nvSpPr>
          <p:cNvPr id="6" name="Footer Placeholder 5">
            <a:extLst>
              <a:ext uri="{FF2B5EF4-FFF2-40B4-BE49-F238E27FC236}">
                <a16:creationId xmlns:a16="http://schemas.microsoft.com/office/drawing/2014/main" id="{248CC05F-CD20-BC47-8BB0-3EF695760DDF}"/>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71ACFC86-EC6E-9C4A-8830-4F5D0F65E54B}"/>
              </a:ext>
            </a:extLst>
          </p:cNvPr>
          <p:cNvSpPr>
            <a:spLocks noGrp="1"/>
          </p:cNvSpPr>
          <p:nvPr>
            <p:ph type="sldNum" sz="quarter" idx="12"/>
          </p:nvPr>
        </p:nvSpPr>
        <p:spPr/>
        <p:txBody>
          <a:bodyPr/>
          <a:lstStyle/>
          <a:p>
            <a:fld id="{8B1946DD-F2FB-7B47-BC78-73014A6BBEC0}" type="slidenum">
              <a:rPr lang="en-JP" smtClean="0"/>
              <a:t>‹#›</a:t>
            </a:fld>
            <a:endParaRPr lang="en-JP"/>
          </a:p>
        </p:txBody>
      </p:sp>
    </p:spTree>
    <p:extLst>
      <p:ext uri="{BB962C8B-B14F-4D97-AF65-F5344CB8AC3E}">
        <p14:creationId xmlns:p14="http://schemas.microsoft.com/office/powerpoint/2010/main" val="1905773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C284D-349E-2643-8B35-D1FCC420DA92}"/>
              </a:ext>
            </a:extLst>
          </p:cNvPr>
          <p:cNvSpPr>
            <a:spLocks noGrp="1"/>
          </p:cNvSpPr>
          <p:nvPr>
            <p:ph type="title"/>
          </p:nvPr>
        </p:nvSpPr>
        <p:spPr>
          <a:xfrm>
            <a:off x="839788" y="365125"/>
            <a:ext cx="10515600" cy="1325563"/>
          </a:xfrm>
        </p:spPr>
        <p:txBody>
          <a:bodyPr/>
          <a:lstStyle/>
          <a:p>
            <a:r>
              <a:rPr lang="en-US"/>
              <a:t>Click to edit Master title style</a:t>
            </a:r>
            <a:endParaRPr lang="en-JP"/>
          </a:p>
        </p:txBody>
      </p:sp>
      <p:sp>
        <p:nvSpPr>
          <p:cNvPr id="3" name="Text Placeholder 2">
            <a:extLst>
              <a:ext uri="{FF2B5EF4-FFF2-40B4-BE49-F238E27FC236}">
                <a16:creationId xmlns:a16="http://schemas.microsoft.com/office/drawing/2014/main" id="{537D9FA4-4326-8445-94E1-C86D489AA8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202592-AAB7-1A4E-BBBC-EF417D0731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5" name="Text Placeholder 4">
            <a:extLst>
              <a:ext uri="{FF2B5EF4-FFF2-40B4-BE49-F238E27FC236}">
                <a16:creationId xmlns:a16="http://schemas.microsoft.com/office/drawing/2014/main" id="{DB9AE9DA-7525-F44B-8F48-D99ACD0D24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58ECDE-F873-E14B-91F6-B2E25F372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7" name="Date Placeholder 6">
            <a:extLst>
              <a:ext uri="{FF2B5EF4-FFF2-40B4-BE49-F238E27FC236}">
                <a16:creationId xmlns:a16="http://schemas.microsoft.com/office/drawing/2014/main" id="{33BEDDEC-D652-064E-83EB-D473050C8722}"/>
              </a:ext>
            </a:extLst>
          </p:cNvPr>
          <p:cNvSpPr>
            <a:spLocks noGrp="1"/>
          </p:cNvSpPr>
          <p:nvPr>
            <p:ph type="dt" sz="half" idx="10"/>
          </p:nvPr>
        </p:nvSpPr>
        <p:spPr/>
        <p:txBody>
          <a:bodyPr/>
          <a:lstStyle/>
          <a:p>
            <a:fld id="{EDB0A46B-CB80-FA4D-AC06-8812577B47C3}" type="datetimeFigureOut">
              <a:rPr lang="en-JP" smtClean="0"/>
              <a:t>2023/09/05</a:t>
            </a:fld>
            <a:endParaRPr lang="en-JP"/>
          </a:p>
        </p:txBody>
      </p:sp>
      <p:sp>
        <p:nvSpPr>
          <p:cNvPr id="8" name="Footer Placeholder 7">
            <a:extLst>
              <a:ext uri="{FF2B5EF4-FFF2-40B4-BE49-F238E27FC236}">
                <a16:creationId xmlns:a16="http://schemas.microsoft.com/office/drawing/2014/main" id="{DB4D2B22-89E3-5141-8F2C-478F30EAA752}"/>
              </a:ext>
            </a:extLst>
          </p:cNvPr>
          <p:cNvSpPr>
            <a:spLocks noGrp="1"/>
          </p:cNvSpPr>
          <p:nvPr>
            <p:ph type="ftr" sz="quarter" idx="11"/>
          </p:nvPr>
        </p:nvSpPr>
        <p:spPr/>
        <p:txBody>
          <a:bodyPr/>
          <a:lstStyle/>
          <a:p>
            <a:endParaRPr lang="en-JP"/>
          </a:p>
        </p:txBody>
      </p:sp>
      <p:sp>
        <p:nvSpPr>
          <p:cNvPr id="9" name="Slide Number Placeholder 8">
            <a:extLst>
              <a:ext uri="{FF2B5EF4-FFF2-40B4-BE49-F238E27FC236}">
                <a16:creationId xmlns:a16="http://schemas.microsoft.com/office/drawing/2014/main" id="{AC2B21C1-3862-6941-BCF1-D796AD279F4C}"/>
              </a:ext>
            </a:extLst>
          </p:cNvPr>
          <p:cNvSpPr>
            <a:spLocks noGrp="1"/>
          </p:cNvSpPr>
          <p:nvPr>
            <p:ph type="sldNum" sz="quarter" idx="12"/>
          </p:nvPr>
        </p:nvSpPr>
        <p:spPr/>
        <p:txBody>
          <a:bodyPr/>
          <a:lstStyle/>
          <a:p>
            <a:fld id="{8B1946DD-F2FB-7B47-BC78-73014A6BBEC0}" type="slidenum">
              <a:rPr lang="en-JP" smtClean="0"/>
              <a:t>‹#›</a:t>
            </a:fld>
            <a:endParaRPr lang="en-JP"/>
          </a:p>
        </p:txBody>
      </p:sp>
    </p:spTree>
    <p:extLst>
      <p:ext uri="{BB962C8B-B14F-4D97-AF65-F5344CB8AC3E}">
        <p14:creationId xmlns:p14="http://schemas.microsoft.com/office/powerpoint/2010/main" val="149253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FDA0C-0C75-1D49-88C0-AF7CB8CDA8E7}"/>
              </a:ext>
            </a:extLst>
          </p:cNvPr>
          <p:cNvSpPr>
            <a:spLocks noGrp="1"/>
          </p:cNvSpPr>
          <p:nvPr>
            <p:ph type="title"/>
          </p:nvPr>
        </p:nvSpPr>
        <p:spPr/>
        <p:txBody>
          <a:bodyPr/>
          <a:lstStyle/>
          <a:p>
            <a:r>
              <a:rPr lang="en-US"/>
              <a:t>Click to edit Master title style</a:t>
            </a:r>
            <a:endParaRPr lang="en-JP"/>
          </a:p>
        </p:txBody>
      </p:sp>
      <p:sp>
        <p:nvSpPr>
          <p:cNvPr id="3" name="Date Placeholder 2">
            <a:extLst>
              <a:ext uri="{FF2B5EF4-FFF2-40B4-BE49-F238E27FC236}">
                <a16:creationId xmlns:a16="http://schemas.microsoft.com/office/drawing/2014/main" id="{FF994B5B-7921-3347-B14B-ECF56B4B228D}"/>
              </a:ext>
            </a:extLst>
          </p:cNvPr>
          <p:cNvSpPr>
            <a:spLocks noGrp="1"/>
          </p:cNvSpPr>
          <p:nvPr>
            <p:ph type="dt" sz="half" idx="10"/>
          </p:nvPr>
        </p:nvSpPr>
        <p:spPr/>
        <p:txBody>
          <a:bodyPr/>
          <a:lstStyle/>
          <a:p>
            <a:fld id="{EDB0A46B-CB80-FA4D-AC06-8812577B47C3}" type="datetimeFigureOut">
              <a:rPr lang="en-JP" smtClean="0"/>
              <a:t>2023/09/05</a:t>
            </a:fld>
            <a:endParaRPr lang="en-JP"/>
          </a:p>
        </p:txBody>
      </p:sp>
      <p:sp>
        <p:nvSpPr>
          <p:cNvPr id="4" name="Footer Placeholder 3">
            <a:extLst>
              <a:ext uri="{FF2B5EF4-FFF2-40B4-BE49-F238E27FC236}">
                <a16:creationId xmlns:a16="http://schemas.microsoft.com/office/drawing/2014/main" id="{81494DCC-B287-914D-93EF-783F39209E39}"/>
              </a:ext>
            </a:extLst>
          </p:cNvPr>
          <p:cNvSpPr>
            <a:spLocks noGrp="1"/>
          </p:cNvSpPr>
          <p:nvPr>
            <p:ph type="ftr" sz="quarter" idx="11"/>
          </p:nvPr>
        </p:nvSpPr>
        <p:spPr/>
        <p:txBody>
          <a:bodyPr/>
          <a:lstStyle/>
          <a:p>
            <a:endParaRPr lang="en-JP"/>
          </a:p>
        </p:txBody>
      </p:sp>
      <p:sp>
        <p:nvSpPr>
          <p:cNvPr id="5" name="Slide Number Placeholder 4">
            <a:extLst>
              <a:ext uri="{FF2B5EF4-FFF2-40B4-BE49-F238E27FC236}">
                <a16:creationId xmlns:a16="http://schemas.microsoft.com/office/drawing/2014/main" id="{D6F1AB2E-4772-AE49-9FFF-754FD8DD6A4A}"/>
              </a:ext>
            </a:extLst>
          </p:cNvPr>
          <p:cNvSpPr>
            <a:spLocks noGrp="1"/>
          </p:cNvSpPr>
          <p:nvPr>
            <p:ph type="sldNum" sz="quarter" idx="12"/>
          </p:nvPr>
        </p:nvSpPr>
        <p:spPr/>
        <p:txBody>
          <a:bodyPr/>
          <a:lstStyle/>
          <a:p>
            <a:fld id="{8B1946DD-F2FB-7B47-BC78-73014A6BBEC0}" type="slidenum">
              <a:rPr lang="en-JP" smtClean="0"/>
              <a:t>‹#›</a:t>
            </a:fld>
            <a:endParaRPr lang="en-JP"/>
          </a:p>
        </p:txBody>
      </p:sp>
    </p:spTree>
    <p:extLst>
      <p:ext uri="{BB962C8B-B14F-4D97-AF65-F5344CB8AC3E}">
        <p14:creationId xmlns:p14="http://schemas.microsoft.com/office/powerpoint/2010/main" val="3021680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60FE93-FCE7-8642-BD5F-A473045460C3}"/>
              </a:ext>
            </a:extLst>
          </p:cNvPr>
          <p:cNvSpPr>
            <a:spLocks noGrp="1"/>
          </p:cNvSpPr>
          <p:nvPr>
            <p:ph type="dt" sz="half" idx="10"/>
          </p:nvPr>
        </p:nvSpPr>
        <p:spPr/>
        <p:txBody>
          <a:bodyPr/>
          <a:lstStyle/>
          <a:p>
            <a:fld id="{EDB0A46B-CB80-FA4D-AC06-8812577B47C3}" type="datetimeFigureOut">
              <a:rPr lang="en-JP" smtClean="0"/>
              <a:t>2023/09/05</a:t>
            </a:fld>
            <a:endParaRPr lang="en-JP"/>
          </a:p>
        </p:txBody>
      </p:sp>
      <p:sp>
        <p:nvSpPr>
          <p:cNvPr id="3" name="Footer Placeholder 2">
            <a:extLst>
              <a:ext uri="{FF2B5EF4-FFF2-40B4-BE49-F238E27FC236}">
                <a16:creationId xmlns:a16="http://schemas.microsoft.com/office/drawing/2014/main" id="{59F83469-9818-CF49-951E-E99983D02675}"/>
              </a:ext>
            </a:extLst>
          </p:cNvPr>
          <p:cNvSpPr>
            <a:spLocks noGrp="1"/>
          </p:cNvSpPr>
          <p:nvPr>
            <p:ph type="ftr" sz="quarter" idx="11"/>
          </p:nvPr>
        </p:nvSpPr>
        <p:spPr/>
        <p:txBody>
          <a:bodyPr/>
          <a:lstStyle/>
          <a:p>
            <a:endParaRPr lang="en-JP"/>
          </a:p>
        </p:txBody>
      </p:sp>
      <p:sp>
        <p:nvSpPr>
          <p:cNvPr id="4" name="Slide Number Placeholder 3">
            <a:extLst>
              <a:ext uri="{FF2B5EF4-FFF2-40B4-BE49-F238E27FC236}">
                <a16:creationId xmlns:a16="http://schemas.microsoft.com/office/drawing/2014/main" id="{7123116F-C87D-D246-BA57-AA1F3FE3C436}"/>
              </a:ext>
            </a:extLst>
          </p:cNvPr>
          <p:cNvSpPr>
            <a:spLocks noGrp="1"/>
          </p:cNvSpPr>
          <p:nvPr>
            <p:ph type="sldNum" sz="quarter" idx="12"/>
          </p:nvPr>
        </p:nvSpPr>
        <p:spPr/>
        <p:txBody>
          <a:bodyPr/>
          <a:lstStyle/>
          <a:p>
            <a:fld id="{8B1946DD-F2FB-7B47-BC78-73014A6BBEC0}" type="slidenum">
              <a:rPr lang="en-JP" smtClean="0"/>
              <a:t>‹#›</a:t>
            </a:fld>
            <a:endParaRPr lang="en-JP"/>
          </a:p>
        </p:txBody>
      </p:sp>
    </p:spTree>
    <p:extLst>
      <p:ext uri="{BB962C8B-B14F-4D97-AF65-F5344CB8AC3E}">
        <p14:creationId xmlns:p14="http://schemas.microsoft.com/office/powerpoint/2010/main" val="215610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F7919-EF29-0D41-ABEE-0BE1DECCEE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P"/>
          </a:p>
        </p:txBody>
      </p:sp>
      <p:sp>
        <p:nvSpPr>
          <p:cNvPr id="3" name="Content Placeholder 2">
            <a:extLst>
              <a:ext uri="{FF2B5EF4-FFF2-40B4-BE49-F238E27FC236}">
                <a16:creationId xmlns:a16="http://schemas.microsoft.com/office/drawing/2014/main" id="{EE8A5880-E320-F44C-A6AE-A686F0CA23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Text Placeholder 3">
            <a:extLst>
              <a:ext uri="{FF2B5EF4-FFF2-40B4-BE49-F238E27FC236}">
                <a16:creationId xmlns:a16="http://schemas.microsoft.com/office/drawing/2014/main" id="{5FBA3E89-D24E-C148-BC34-62205480DF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4ADE9B-2416-BA4B-919A-F08315A9D8A8}"/>
              </a:ext>
            </a:extLst>
          </p:cNvPr>
          <p:cNvSpPr>
            <a:spLocks noGrp="1"/>
          </p:cNvSpPr>
          <p:nvPr>
            <p:ph type="dt" sz="half" idx="10"/>
          </p:nvPr>
        </p:nvSpPr>
        <p:spPr/>
        <p:txBody>
          <a:bodyPr/>
          <a:lstStyle/>
          <a:p>
            <a:fld id="{EDB0A46B-CB80-FA4D-AC06-8812577B47C3}" type="datetimeFigureOut">
              <a:rPr lang="en-JP" smtClean="0"/>
              <a:t>2023/09/05</a:t>
            </a:fld>
            <a:endParaRPr lang="en-JP"/>
          </a:p>
        </p:txBody>
      </p:sp>
      <p:sp>
        <p:nvSpPr>
          <p:cNvPr id="6" name="Footer Placeholder 5">
            <a:extLst>
              <a:ext uri="{FF2B5EF4-FFF2-40B4-BE49-F238E27FC236}">
                <a16:creationId xmlns:a16="http://schemas.microsoft.com/office/drawing/2014/main" id="{B5FB1178-2A25-AC4D-9D1B-38DC5AE718CE}"/>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749EE395-9991-CB49-87C9-B0CEC5694B80}"/>
              </a:ext>
            </a:extLst>
          </p:cNvPr>
          <p:cNvSpPr>
            <a:spLocks noGrp="1"/>
          </p:cNvSpPr>
          <p:nvPr>
            <p:ph type="sldNum" sz="quarter" idx="12"/>
          </p:nvPr>
        </p:nvSpPr>
        <p:spPr/>
        <p:txBody>
          <a:bodyPr/>
          <a:lstStyle/>
          <a:p>
            <a:fld id="{8B1946DD-F2FB-7B47-BC78-73014A6BBEC0}" type="slidenum">
              <a:rPr lang="en-JP" smtClean="0"/>
              <a:t>‹#›</a:t>
            </a:fld>
            <a:endParaRPr lang="en-JP"/>
          </a:p>
        </p:txBody>
      </p:sp>
    </p:spTree>
    <p:extLst>
      <p:ext uri="{BB962C8B-B14F-4D97-AF65-F5344CB8AC3E}">
        <p14:creationId xmlns:p14="http://schemas.microsoft.com/office/powerpoint/2010/main" val="3782330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F0E5-3FCA-FD40-BB8B-5AFA7CEB55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P"/>
          </a:p>
        </p:txBody>
      </p:sp>
      <p:sp>
        <p:nvSpPr>
          <p:cNvPr id="3" name="Picture Placeholder 2">
            <a:extLst>
              <a:ext uri="{FF2B5EF4-FFF2-40B4-BE49-F238E27FC236}">
                <a16:creationId xmlns:a16="http://schemas.microsoft.com/office/drawing/2014/main" id="{D3062B3F-C97A-154C-92EE-87751F7518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JP"/>
          </a:p>
        </p:txBody>
      </p:sp>
      <p:sp>
        <p:nvSpPr>
          <p:cNvPr id="4" name="Text Placeholder 3">
            <a:extLst>
              <a:ext uri="{FF2B5EF4-FFF2-40B4-BE49-F238E27FC236}">
                <a16:creationId xmlns:a16="http://schemas.microsoft.com/office/drawing/2014/main" id="{3C304E48-0303-A147-A4D7-EEB68969E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DC11B1-76B8-0E49-B1E3-C20485B9FB6A}"/>
              </a:ext>
            </a:extLst>
          </p:cNvPr>
          <p:cNvSpPr>
            <a:spLocks noGrp="1"/>
          </p:cNvSpPr>
          <p:nvPr>
            <p:ph type="dt" sz="half" idx="10"/>
          </p:nvPr>
        </p:nvSpPr>
        <p:spPr/>
        <p:txBody>
          <a:bodyPr/>
          <a:lstStyle/>
          <a:p>
            <a:fld id="{EDB0A46B-CB80-FA4D-AC06-8812577B47C3}" type="datetimeFigureOut">
              <a:rPr lang="en-JP" smtClean="0"/>
              <a:t>2023/09/05</a:t>
            </a:fld>
            <a:endParaRPr lang="en-JP"/>
          </a:p>
        </p:txBody>
      </p:sp>
      <p:sp>
        <p:nvSpPr>
          <p:cNvPr id="6" name="Footer Placeholder 5">
            <a:extLst>
              <a:ext uri="{FF2B5EF4-FFF2-40B4-BE49-F238E27FC236}">
                <a16:creationId xmlns:a16="http://schemas.microsoft.com/office/drawing/2014/main" id="{58A81493-605D-7C48-86C1-04F604A81E53}"/>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F2223563-8C8E-C443-A892-334D4C17814B}"/>
              </a:ext>
            </a:extLst>
          </p:cNvPr>
          <p:cNvSpPr>
            <a:spLocks noGrp="1"/>
          </p:cNvSpPr>
          <p:nvPr>
            <p:ph type="sldNum" sz="quarter" idx="12"/>
          </p:nvPr>
        </p:nvSpPr>
        <p:spPr/>
        <p:txBody>
          <a:bodyPr/>
          <a:lstStyle/>
          <a:p>
            <a:fld id="{8B1946DD-F2FB-7B47-BC78-73014A6BBEC0}" type="slidenum">
              <a:rPr lang="en-JP" smtClean="0"/>
              <a:t>‹#›</a:t>
            </a:fld>
            <a:endParaRPr lang="en-JP"/>
          </a:p>
        </p:txBody>
      </p:sp>
    </p:spTree>
    <p:extLst>
      <p:ext uri="{BB962C8B-B14F-4D97-AF65-F5344CB8AC3E}">
        <p14:creationId xmlns:p14="http://schemas.microsoft.com/office/powerpoint/2010/main" val="3677809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5133AD-AAC2-0D4A-B6F9-49AA442C82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JP"/>
          </a:p>
        </p:txBody>
      </p:sp>
      <p:sp>
        <p:nvSpPr>
          <p:cNvPr id="3" name="Text Placeholder 2">
            <a:extLst>
              <a:ext uri="{FF2B5EF4-FFF2-40B4-BE49-F238E27FC236}">
                <a16:creationId xmlns:a16="http://schemas.microsoft.com/office/drawing/2014/main" id="{E8028FF7-AB0D-6A49-B050-37C00EF4E0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3AE8DCCF-D07E-FD42-8FFF-A2A02EBCCE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0A46B-CB80-FA4D-AC06-8812577B47C3}" type="datetimeFigureOut">
              <a:rPr lang="en-JP" smtClean="0"/>
              <a:t>2023/09/05</a:t>
            </a:fld>
            <a:endParaRPr lang="en-JP"/>
          </a:p>
        </p:txBody>
      </p:sp>
      <p:sp>
        <p:nvSpPr>
          <p:cNvPr id="5" name="Footer Placeholder 4">
            <a:extLst>
              <a:ext uri="{FF2B5EF4-FFF2-40B4-BE49-F238E27FC236}">
                <a16:creationId xmlns:a16="http://schemas.microsoft.com/office/drawing/2014/main" id="{C25321AD-8104-064D-B763-6DFEF24075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JP"/>
          </a:p>
        </p:txBody>
      </p:sp>
      <p:sp>
        <p:nvSpPr>
          <p:cNvPr id="6" name="Slide Number Placeholder 5">
            <a:extLst>
              <a:ext uri="{FF2B5EF4-FFF2-40B4-BE49-F238E27FC236}">
                <a16:creationId xmlns:a16="http://schemas.microsoft.com/office/drawing/2014/main" id="{0B7F3AAB-7ED0-A643-994E-C70DA1EAD5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1946DD-F2FB-7B47-BC78-73014A6BBEC0}" type="slidenum">
              <a:rPr lang="en-JP" smtClean="0"/>
              <a:t>‹#›</a:t>
            </a:fld>
            <a:endParaRPr lang="en-JP"/>
          </a:p>
        </p:txBody>
      </p:sp>
    </p:spTree>
    <p:extLst>
      <p:ext uri="{BB962C8B-B14F-4D97-AF65-F5344CB8AC3E}">
        <p14:creationId xmlns:p14="http://schemas.microsoft.com/office/powerpoint/2010/main" val="3885648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E0578E-8251-3B4C-9B3E-F765321F54A6}"/>
              </a:ext>
            </a:extLst>
          </p:cNvPr>
          <p:cNvSpPr/>
          <p:nvPr/>
        </p:nvSpPr>
        <p:spPr>
          <a:xfrm>
            <a:off x="8007" y="117193"/>
            <a:ext cx="12171293" cy="1459858"/>
          </a:xfrm>
          <a:prstGeom prst="rect">
            <a:avLst/>
          </a:prstGeom>
          <a:gradFill flip="none" rotWithShape="1">
            <a:gsLst>
              <a:gs pos="49000">
                <a:srgbClr val="0070C0"/>
              </a:gs>
              <a:gs pos="93000">
                <a:srgbClr val="C00000"/>
              </a:gs>
              <a:gs pos="21000">
                <a:schemeClr val="tx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p>
        </p:txBody>
      </p:sp>
      <p:sp>
        <p:nvSpPr>
          <p:cNvPr id="4" name="Rectangle 3">
            <a:extLst>
              <a:ext uri="{FF2B5EF4-FFF2-40B4-BE49-F238E27FC236}">
                <a16:creationId xmlns:a16="http://schemas.microsoft.com/office/drawing/2014/main" id="{1E81E4A3-3F6E-7E4B-863A-AA67CF5575C9}"/>
              </a:ext>
            </a:extLst>
          </p:cNvPr>
          <p:cNvSpPr/>
          <p:nvPr/>
        </p:nvSpPr>
        <p:spPr>
          <a:xfrm flipH="1">
            <a:off x="8007" y="1604265"/>
            <a:ext cx="12171293" cy="45719"/>
          </a:xfrm>
          <a:prstGeom prst="rect">
            <a:avLst/>
          </a:prstGeom>
          <a:gradFill>
            <a:gsLst>
              <a:gs pos="97000">
                <a:srgbClr val="FF0000">
                  <a:alpha val="0"/>
                </a:srgbClr>
              </a:gs>
              <a:gs pos="43000">
                <a:srgbClr val="FFC000">
                  <a:alpha val="11000"/>
                </a:srgbClr>
              </a:gs>
              <a:gs pos="0">
                <a:schemeClr val="tx1">
                  <a:lumMod val="50000"/>
                  <a:lumOff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72" name="Rectangle 71">
            <a:extLst>
              <a:ext uri="{FF2B5EF4-FFF2-40B4-BE49-F238E27FC236}">
                <a16:creationId xmlns:a16="http://schemas.microsoft.com/office/drawing/2014/main" id="{C8133C24-BC62-9749-830B-27F6199BB70C}"/>
              </a:ext>
            </a:extLst>
          </p:cNvPr>
          <p:cNvSpPr/>
          <p:nvPr/>
        </p:nvSpPr>
        <p:spPr>
          <a:xfrm flipH="1">
            <a:off x="8007" y="36494"/>
            <a:ext cx="12171293" cy="45719"/>
          </a:xfrm>
          <a:prstGeom prst="rect">
            <a:avLst/>
          </a:prstGeom>
          <a:gradFill>
            <a:gsLst>
              <a:gs pos="97000">
                <a:srgbClr val="7030A0"/>
              </a:gs>
              <a:gs pos="43000">
                <a:srgbClr val="FFC000">
                  <a:alpha val="70527"/>
                </a:srgbClr>
              </a:gs>
              <a:gs pos="0">
                <a:schemeClr val="tx1">
                  <a:lumMod val="50000"/>
                  <a:lumOff val="50000"/>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5" name="TextBox 4">
            <a:extLst>
              <a:ext uri="{FF2B5EF4-FFF2-40B4-BE49-F238E27FC236}">
                <a16:creationId xmlns:a16="http://schemas.microsoft.com/office/drawing/2014/main" id="{9F7161E4-AD75-4B4D-AFFC-D39BCEFEF5F6}"/>
              </a:ext>
            </a:extLst>
          </p:cNvPr>
          <p:cNvSpPr txBox="1"/>
          <p:nvPr/>
        </p:nvSpPr>
        <p:spPr>
          <a:xfrm>
            <a:off x="277053" y="605748"/>
            <a:ext cx="11633200" cy="646331"/>
          </a:xfrm>
          <a:prstGeom prst="rect">
            <a:avLst/>
          </a:prstGeom>
          <a:noFill/>
        </p:spPr>
        <p:txBody>
          <a:bodyPr wrap="square" rtlCol="0">
            <a:spAutoFit/>
          </a:bodyPr>
          <a:lstStyle/>
          <a:p>
            <a:pPr algn="ctr"/>
            <a:r>
              <a:rPr lang="en-US" sz="3600" b="1" dirty="0">
                <a:solidFill>
                  <a:schemeClr val="bg1"/>
                </a:solidFill>
                <a:latin typeface="Segoe Print" panose="02000800000000000000" pitchFamily="2" charset="0"/>
              </a:rPr>
              <a:t>CME 1025: Introduction to mineral science</a:t>
            </a:r>
            <a:endParaRPr lang="en-JP" sz="3600" b="1" dirty="0">
              <a:solidFill>
                <a:schemeClr val="bg1"/>
              </a:solidFill>
              <a:latin typeface="Segoe Print" panose="02000800000000000000" pitchFamily="2" charset="0"/>
            </a:endParaRPr>
          </a:p>
        </p:txBody>
      </p:sp>
      <p:pic>
        <p:nvPicPr>
          <p:cNvPr id="7" name="Picture 6">
            <a:extLst>
              <a:ext uri="{FF2B5EF4-FFF2-40B4-BE49-F238E27FC236}">
                <a16:creationId xmlns:a16="http://schemas.microsoft.com/office/drawing/2014/main" id="{1FAD45FC-D914-5F4F-B7AF-13360B5E1BB7}"/>
              </a:ext>
            </a:extLst>
          </p:cNvPr>
          <p:cNvPicPr>
            <a:picLocks noChangeAspect="1"/>
          </p:cNvPicPr>
          <p:nvPr/>
        </p:nvPicPr>
        <p:blipFill>
          <a:blip r:embed="rId2"/>
          <a:stretch>
            <a:fillRect/>
          </a:stretch>
        </p:blipFill>
        <p:spPr>
          <a:xfrm>
            <a:off x="3968493" y="1810286"/>
            <a:ext cx="4676625" cy="3201349"/>
          </a:xfrm>
          <a:prstGeom prst="rect">
            <a:avLst/>
          </a:prstGeom>
        </p:spPr>
      </p:pic>
      <p:sp>
        <p:nvSpPr>
          <p:cNvPr id="73" name="Rectangle 72">
            <a:extLst>
              <a:ext uri="{FF2B5EF4-FFF2-40B4-BE49-F238E27FC236}">
                <a16:creationId xmlns:a16="http://schemas.microsoft.com/office/drawing/2014/main" id="{C47E0135-60EC-7D4C-BBA7-64E427BD86B6}"/>
              </a:ext>
            </a:extLst>
          </p:cNvPr>
          <p:cNvSpPr/>
          <p:nvPr/>
        </p:nvSpPr>
        <p:spPr>
          <a:xfrm rot="8342070">
            <a:off x="2837298" y="4557918"/>
            <a:ext cx="1116961" cy="460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1" name="TextBox 10">
            <a:extLst>
              <a:ext uri="{FF2B5EF4-FFF2-40B4-BE49-F238E27FC236}">
                <a16:creationId xmlns:a16="http://schemas.microsoft.com/office/drawing/2014/main" id="{7056F1FE-4392-00A4-0684-24BD47223D7A}"/>
              </a:ext>
            </a:extLst>
          </p:cNvPr>
          <p:cNvSpPr txBox="1"/>
          <p:nvPr/>
        </p:nvSpPr>
        <p:spPr>
          <a:xfrm>
            <a:off x="-4693" y="5352397"/>
            <a:ext cx="12168595" cy="1512000"/>
          </a:xfrm>
          <a:prstGeom prst="rect">
            <a:avLst/>
          </a:prstGeom>
          <a:gradFill flip="none" rotWithShape="1">
            <a:gsLst>
              <a:gs pos="27000">
                <a:schemeClr val="bg1"/>
              </a:gs>
              <a:gs pos="84000">
                <a:srgbClr val="FFC000"/>
              </a:gs>
              <a:gs pos="65000">
                <a:schemeClr val="bg1">
                  <a:lumMod val="85000"/>
                </a:schemeClr>
              </a:gs>
              <a:gs pos="100000">
                <a:srgbClr val="00B050"/>
              </a:gs>
            </a:gsLst>
            <a:lin ang="10800000" scaled="1"/>
            <a:tileRect/>
          </a:gradFill>
        </p:spPr>
        <p:txBody>
          <a:bodyPr wrap="square" rtlCol="0">
            <a:spAutoFit/>
          </a:bodyPr>
          <a:lstStyle/>
          <a:p>
            <a:pPr algn="ctr"/>
            <a:r>
              <a:rPr lang="en-JP" dirty="0">
                <a:latin typeface="Arial" panose="020B0604020202020204" pitchFamily="34" charset="0"/>
                <a:cs typeface="Arial" panose="020B0604020202020204" pitchFamily="34" charset="0"/>
              </a:rPr>
              <a:t>By</a:t>
            </a:r>
          </a:p>
          <a:p>
            <a:pPr algn="ctr"/>
            <a:r>
              <a:rPr lang="en-JP" dirty="0">
                <a:latin typeface="Arial" panose="020B0604020202020204" pitchFamily="34" charset="0"/>
                <a:cs typeface="Arial" panose="020B0604020202020204" pitchFamily="34" charset="0"/>
              </a:rPr>
              <a:t> </a:t>
            </a:r>
          </a:p>
          <a:p>
            <a:pPr algn="ctr"/>
            <a:r>
              <a:rPr lang="en-JP" b="1" dirty="0">
                <a:latin typeface="Arial" panose="020B0604020202020204" pitchFamily="34" charset="0"/>
                <a:cs typeface="Arial" panose="020B0604020202020204" pitchFamily="34" charset="0"/>
              </a:rPr>
              <a:t>Marthias SILWAMBA (PhD)</a:t>
            </a:r>
          </a:p>
          <a:p>
            <a:pPr algn="ctr"/>
            <a:r>
              <a:rPr lang="en-JP" dirty="0">
                <a:latin typeface="Arial" panose="020B0604020202020204" pitchFamily="34" charset="0"/>
                <a:cs typeface="Arial" panose="020B0604020202020204" pitchFamily="34" charset="0"/>
              </a:rPr>
              <a:t>Metallurgical Engineering Department</a:t>
            </a:r>
          </a:p>
          <a:p>
            <a:pPr algn="ctr"/>
            <a:r>
              <a:rPr lang="en-US" dirty="0">
                <a:latin typeface="Arial" panose="020B0604020202020204" pitchFamily="34" charset="0"/>
                <a:cs typeface="Arial" panose="020B0604020202020204" pitchFamily="34" charset="0"/>
              </a:rPr>
              <a:t>M</a:t>
            </a:r>
            <a:r>
              <a:rPr lang="en-JP" dirty="0">
                <a:latin typeface="Arial" panose="020B0604020202020204" pitchFamily="34" charset="0"/>
                <a:cs typeface="Arial" panose="020B0604020202020204" pitchFamily="34" charset="0"/>
              </a:rPr>
              <a:t>arthias.silwamba@unza.zm</a:t>
            </a:r>
          </a:p>
        </p:txBody>
      </p:sp>
      <p:pic>
        <p:nvPicPr>
          <p:cNvPr id="12" name="Picture 11">
            <a:extLst>
              <a:ext uri="{FF2B5EF4-FFF2-40B4-BE49-F238E27FC236}">
                <a16:creationId xmlns:a16="http://schemas.microsoft.com/office/drawing/2014/main" id="{177104CA-F4C9-B174-4BF6-0E14EF1B0849}"/>
              </a:ext>
            </a:extLst>
          </p:cNvPr>
          <p:cNvPicPr>
            <a:picLocks noChangeAspect="1"/>
          </p:cNvPicPr>
          <p:nvPr/>
        </p:nvPicPr>
        <p:blipFill>
          <a:blip r:embed="rId3"/>
          <a:stretch>
            <a:fillRect/>
          </a:stretch>
        </p:blipFill>
        <p:spPr>
          <a:xfrm>
            <a:off x="58810" y="5376485"/>
            <a:ext cx="1049365" cy="1431844"/>
          </a:xfrm>
          <a:prstGeom prst="rect">
            <a:avLst/>
          </a:prstGeom>
        </p:spPr>
      </p:pic>
      <p:pic>
        <p:nvPicPr>
          <p:cNvPr id="3" name="Content Placeholder 13">
            <a:extLst>
              <a:ext uri="{FF2B5EF4-FFF2-40B4-BE49-F238E27FC236}">
                <a16:creationId xmlns:a16="http://schemas.microsoft.com/office/drawing/2014/main" id="{EF7B8C2A-EE84-2C4C-E10B-6DE25D9757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10" y="1810286"/>
            <a:ext cx="3733577" cy="3542111"/>
          </a:xfrm>
          <a:prstGeom prst="rect">
            <a:avLst/>
          </a:prstGeom>
        </p:spPr>
      </p:pic>
      <p:sp>
        <p:nvSpPr>
          <p:cNvPr id="60" name="Rectangle 59">
            <a:extLst>
              <a:ext uri="{FF2B5EF4-FFF2-40B4-BE49-F238E27FC236}">
                <a16:creationId xmlns:a16="http://schemas.microsoft.com/office/drawing/2014/main" id="{C66A15E6-1240-CC87-B171-65885FE14F16}"/>
              </a:ext>
            </a:extLst>
          </p:cNvPr>
          <p:cNvSpPr/>
          <p:nvPr/>
        </p:nvSpPr>
        <p:spPr>
          <a:xfrm>
            <a:off x="11682086" y="3252716"/>
            <a:ext cx="644026" cy="648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pic>
        <p:nvPicPr>
          <p:cNvPr id="61" name="Picture 4" descr="Tipos de Celdas de Flotación">
            <a:extLst>
              <a:ext uri="{FF2B5EF4-FFF2-40B4-BE49-F238E27FC236}">
                <a16:creationId xmlns:a16="http://schemas.microsoft.com/office/drawing/2014/main" id="{4D9A59D3-279F-89DA-4076-B9785F77EC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1224" y="1612031"/>
            <a:ext cx="3311965" cy="3965500"/>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a:extLst>
              <a:ext uri="{FF2B5EF4-FFF2-40B4-BE49-F238E27FC236}">
                <a16:creationId xmlns:a16="http://schemas.microsoft.com/office/drawing/2014/main" id="{886478A4-6DFE-D8D6-2DA6-B5528F367DFB}"/>
              </a:ext>
            </a:extLst>
          </p:cNvPr>
          <p:cNvGrpSpPr/>
          <p:nvPr/>
        </p:nvGrpSpPr>
        <p:grpSpPr>
          <a:xfrm>
            <a:off x="9397018" y="4786444"/>
            <a:ext cx="326280" cy="332718"/>
            <a:chOff x="4941574" y="5101590"/>
            <a:chExt cx="449997" cy="468630"/>
          </a:xfrm>
        </p:grpSpPr>
        <p:sp>
          <p:nvSpPr>
            <p:cNvPr id="63" name="Oval 62">
              <a:extLst>
                <a:ext uri="{FF2B5EF4-FFF2-40B4-BE49-F238E27FC236}">
                  <a16:creationId xmlns:a16="http://schemas.microsoft.com/office/drawing/2014/main" id="{9697087C-C5C2-10A8-9E2A-9AEB18DB9402}"/>
                </a:ext>
              </a:extLst>
            </p:cNvPr>
            <p:cNvSpPr/>
            <p:nvPr/>
          </p:nvSpPr>
          <p:spPr>
            <a:xfrm>
              <a:off x="5002951" y="5101590"/>
              <a:ext cx="388620" cy="37719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64" name="Hexagon 63">
              <a:extLst>
                <a:ext uri="{FF2B5EF4-FFF2-40B4-BE49-F238E27FC236}">
                  <a16:creationId xmlns:a16="http://schemas.microsoft.com/office/drawing/2014/main" id="{B0C45483-29FB-B372-FD0F-BB9B243FA7DB}"/>
                </a:ext>
              </a:extLst>
            </p:cNvPr>
            <p:cNvSpPr/>
            <p:nvPr/>
          </p:nvSpPr>
          <p:spPr>
            <a:xfrm>
              <a:off x="5128262" y="5448300"/>
              <a:ext cx="144778" cy="12192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65" name="Hexagon 64">
              <a:extLst>
                <a:ext uri="{FF2B5EF4-FFF2-40B4-BE49-F238E27FC236}">
                  <a16:creationId xmlns:a16="http://schemas.microsoft.com/office/drawing/2014/main" id="{EF6C5C46-04B9-7CFA-181F-B3ACB9DBBEF1}"/>
                </a:ext>
              </a:extLst>
            </p:cNvPr>
            <p:cNvSpPr/>
            <p:nvPr/>
          </p:nvSpPr>
          <p:spPr>
            <a:xfrm>
              <a:off x="4941574" y="5322570"/>
              <a:ext cx="144778" cy="12192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p>
          </p:txBody>
        </p:sp>
      </p:grpSp>
      <p:grpSp>
        <p:nvGrpSpPr>
          <p:cNvPr id="66" name="Group 65">
            <a:extLst>
              <a:ext uri="{FF2B5EF4-FFF2-40B4-BE49-F238E27FC236}">
                <a16:creationId xmlns:a16="http://schemas.microsoft.com/office/drawing/2014/main" id="{5331FB0D-8B08-FC41-AFBA-CAC20C1AA15E}"/>
              </a:ext>
            </a:extLst>
          </p:cNvPr>
          <p:cNvGrpSpPr/>
          <p:nvPr/>
        </p:nvGrpSpPr>
        <p:grpSpPr>
          <a:xfrm>
            <a:off x="11309633" y="4691421"/>
            <a:ext cx="320754" cy="346243"/>
            <a:chOff x="6854190" y="5002530"/>
            <a:chExt cx="442376" cy="487680"/>
          </a:xfrm>
        </p:grpSpPr>
        <p:sp>
          <p:nvSpPr>
            <p:cNvPr id="67" name="Oval 66">
              <a:extLst>
                <a:ext uri="{FF2B5EF4-FFF2-40B4-BE49-F238E27FC236}">
                  <a16:creationId xmlns:a16="http://schemas.microsoft.com/office/drawing/2014/main" id="{52FD591D-9DD3-BC25-6210-6B6852CF50A5}"/>
                </a:ext>
              </a:extLst>
            </p:cNvPr>
            <p:cNvSpPr/>
            <p:nvPr/>
          </p:nvSpPr>
          <p:spPr>
            <a:xfrm>
              <a:off x="6854190" y="5002530"/>
              <a:ext cx="388620" cy="37719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68" name="Hexagon 67">
              <a:extLst>
                <a:ext uri="{FF2B5EF4-FFF2-40B4-BE49-F238E27FC236}">
                  <a16:creationId xmlns:a16="http://schemas.microsoft.com/office/drawing/2014/main" id="{756148CF-9473-42ED-46ED-172C9AA48EBB}"/>
                </a:ext>
              </a:extLst>
            </p:cNvPr>
            <p:cNvSpPr/>
            <p:nvPr/>
          </p:nvSpPr>
          <p:spPr>
            <a:xfrm>
              <a:off x="6968492" y="5368290"/>
              <a:ext cx="144778" cy="12192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69" name="Hexagon 68">
              <a:extLst>
                <a:ext uri="{FF2B5EF4-FFF2-40B4-BE49-F238E27FC236}">
                  <a16:creationId xmlns:a16="http://schemas.microsoft.com/office/drawing/2014/main" id="{9C392C2F-1717-B7E5-97EA-D6E157DEBE35}"/>
                </a:ext>
              </a:extLst>
            </p:cNvPr>
            <p:cNvSpPr/>
            <p:nvPr/>
          </p:nvSpPr>
          <p:spPr>
            <a:xfrm>
              <a:off x="7151788" y="5293995"/>
              <a:ext cx="144778" cy="12192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p>
          </p:txBody>
        </p:sp>
      </p:grpSp>
    </p:spTree>
    <p:extLst>
      <p:ext uri="{BB962C8B-B14F-4D97-AF65-F5344CB8AC3E}">
        <p14:creationId xmlns:p14="http://schemas.microsoft.com/office/powerpoint/2010/main" val="1877098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0521 -2.22222E-6 C 0.00235 -0.00116 -0.00078 -0.00139 -0.0039 -0.00278 C -0.00494 -0.00324 -0.00585 -0.00393 -0.00677 -0.00509 C -0.01054 -0.00833 -0.01367 -0.01319 -0.01705 -0.01828 C -0.01848 -0.02037 -0.01992 -0.02222 -0.02109 -0.02523 C -0.02252 -0.02916 -0.02487 -0.03842 -0.02487 -0.03819 C -0.02473 -0.05185 -0.02487 -0.06528 -0.02395 -0.07824 C -0.02382 -0.08171 -0.02291 -0.08472 -0.02213 -0.0875 C -0.02109 -0.09004 -0.02018 -0.09236 -0.01888 -0.09421 C -0.01692 -0.09768 -0.0121 -0.10092 -0.00989 -0.10324 C 0.00118 -0.11435 -0.00546 -0.11018 0.00235 -0.11435 C 0.00326 -0.11551 0.00456 -0.11643 0.00521 -0.11875 C 0.0073 -0.125 0.00612 -0.14143 0.00521 -0.14537 C 0.00469 -0.14861 0.00053 -0.15162 -0.00078 -0.15231 C -0.00351 -0.1537 -0.00625 -0.15486 -0.00885 -0.15648 C -0.00989 -0.15741 -0.01093 -0.15833 -0.01197 -0.15903 C -0.01393 -0.15995 -0.01588 -0.16018 -0.01796 -0.16134 C -0.01862 -0.16319 -0.01966 -0.16528 -0.02005 -0.16782 C -0.02031 -0.1743 -0.01875 -0.18125 -0.01705 -0.18588 C -0.01497 -0.19028 -0.0125 -0.19375 -0.01093 -0.19907 C -0.00625 -0.21458 -0.00768 -0.20741 -0.00585 -0.21921 C -0.00612 -0.22569 -0.00612 -0.23287 -0.00677 -0.23935 C -0.00768 -0.24629 -0.00976 -0.24653 -0.01197 -0.25046 C -0.01705 -0.25995 -0.01263 -0.25532 -0.01796 -0.25926 C -0.01848 -0.26157 -0.01888 -0.26366 -0.01888 -0.2662 C -0.01888 -0.26828 -0.01848 -0.2706 -0.01796 -0.27291 C -0.01614 -0.28055 -0.01263 -0.2868 -0.00989 -0.29259 L -0.00677 -0.29953 C -0.00546 -0.30764 -0.00364 -0.31227 -0.00585 -0.31967 L -0.00989 -0.32801 " pathEditMode="relative" rAng="0" ptsTypes="AAAAAAAAAAAAAAAAAAAAAAAAAAAAAA">
                                      <p:cBhvr>
                                        <p:cTn id="6" dur="1000" fill="hold"/>
                                        <p:tgtEl>
                                          <p:spTgt spid="62"/>
                                        </p:tgtEl>
                                        <p:attrNameLst>
                                          <p:attrName>ppt_x</p:attrName>
                                          <p:attrName>ppt_y</p:attrName>
                                        </p:attrNameLst>
                                      </p:cBhvr>
                                      <p:rCtr x="-1445" y="-16412"/>
                                    </p:animMotion>
                                  </p:childTnLst>
                                </p:cTn>
                              </p:par>
                              <p:par>
                                <p:cTn id="7" presetID="0" presetClass="path" presetSubtype="0" repeatCount="indefinite" accel="50000" decel="50000" fill="hold" nodeType="withEffect">
                                  <p:stCondLst>
                                    <p:cond delay="0"/>
                                  </p:stCondLst>
                                  <p:childTnLst>
                                    <p:animMotion origin="layout" path="M -0.00586 7.40741E-7 C -0.00795 -0.00116 -0.01029 -0.00139 -0.0125 -0.00255 C -0.01329 -0.00301 -0.01394 -0.0037 -0.01472 -0.00486 C -0.01745 -0.0081 -0.0198 -0.0125 -0.02214 -0.01759 C -0.02318 -0.01991 -0.02435 -0.0213 -0.02527 -0.02407 C -0.02631 -0.02801 -0.028 -0.03704 -0.028 -0.03657 C -0.02787 -0.05 -0.028 -0.06273 -0.02735 -0.07523 C -0.02722 -0.0787 -0.02657 -0.08148 -0.02592 -0.08403 C -0.02527 -0.08634 -0.02461 -0.08889 -0.0237 -0.09074 C -0.02201 -0.09375 -0.01862 -0.09676 -0.01706 -0.09931 C -0.00873 -0.10995 -0.01381 -0.10579 -0.00795 -0.10995 C -0.0073 -0.11111 -0.00638 -0.11181 -0.00586 -0.11412 C -0.0043 -0.11991 -0.00521 -0.13588 -0.00586 -0.13958 C -0.00625 -0.14259 -0.00925 -0.1456 -0.01029 -0.1463 C -0.01224 -0.14769 -0.01433 -0.14861 -0.01615 -0.15046 C -0.01706 -0.15139 -0.01771 -0.15232 -0.01836 -0.15278 C -0.01993 -0.15347 -0.02149 -0.15394 -0.02292 -0.15486 C -0.02344 -0.15695 -0.02435 -0.1588 -0.02448 -0.16134 C -0.02474 -0.16736 -0.02357 -0.17384 -0.02214 -0.17847 C -0.02071 -0.1831 -0.01888 -0.18611 -0.01771 -0.1912 C -0.01433 -0.20602 -0.01537 -0.19931 -0.01394 -0.21065 C -0.0142 -0.21667 -0.0142 -0.22361 -0.01472 -0.22986 C -0.01537 -0.23634 -0.01693 -0.23681 -0.01836 -0.24074 C -0.02214 -0.24954 -0.01902 -0.24514 -0.02292 -0.24884 C -0.02318 -0.25139 -0.0237 -0.25324 -0.0237 -0.25556 C -0.0237 -0.25787 -0.02331 -0.25995 -0.02292 -0.26204 C -0.02162 -0.26945 -0.01902 -0.27523 -0.01706 -0.28102 L -0.01472 -0.28773 C -0.01381 -0.29537 -0.01237 -0.29977 -0.01394 -0.30695 L -0.01706 -0.31505 " pathEditMode="relative" rAng="0" ptsTypes="AAAAAAAAAAAAAAAAAAAAAAAAAAAAAA">
                                      <p:cBhvr>
                                        <p:cTn id="8" dur="1000" fill="hold"/>
                                        <p:tgtEl>
                                          <p:spTgt spid="66"/>
                                        </p:tgtEl>
                                        <p:attrNameLst>
                                          <p:attrName>ppt_x</p:attrName>
                                          <p:attrName>ppt_y</p:attrName>
                                        </p:attrNameLst>
                                      </p:cBhvr>
                                      <p:rCtr x="-1068" y="-1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127000" y="718696"/>
            <a:ext cx="12065000" cy="577850"/>
          </a:xfrm>
          <a:prstGeom prst="rect">
            <a:avLst/>
          </a:prstGeom>
          <a:noFill/>
        </p:spPr>
        <p:txBody>
          <a:bodyPr wrap="square" rtlCol="0">
            <a:spAutoFit/>
          </a:bodyPr>
          <a:lstStyle/>
          <a:p>
            <a:pPr algn="l">
              <a:lnSpc>
                <a:spcPct val="150000"/>
              </a:lnSpc>
            </a:pPr>
            <a:r>
              <a:rPr lang="en-US" altLang="ja-JP" sz="2400" b="1" dirty="0">
                <a:solidFill>
                  <a:srgbClr val="0432FF"/>
                </a:solidFill>
                <a:latin typeface="Arial" panose="020B0604020202020204" pitchFamily="34" charset="0"/>
                <a:cs typeface="Arial" panose="020B0604020202020204" pitchFamily="34" charset="0"/>
              </a:rPr>
              <a:t>Hydraulic classifiers (cont.)</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4.2. Types of classifiers (cont.)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10</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pic>
        <p:nvPicPr>
          <p:cNvPr id="2" name="Picture 7" descr="水力分級機">
            <a:extLst>
              <a:ext uri="{FF2B5EF4-FFF2-40B4-BE49-F238E27FC236}">
                <a16:creationId xmlns:a16="http://schemas.microsoft.com/office/drawing/2014/main" id="{A109B633-5AF0-32DA-9BF0-A46B33A190E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038" t="19285" r="29539" b="57201"/>
          <a:stretch/>
        </p:blipFill>
        <p:spPr bwMode="auto">
          <a:xfrm>
            <a:off x="3132677" y="1513457"/>
            <a:ext cx="5197768" cy="461788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7">
            <a:extLst>
              <a:ext uri="{FF2B5EF4-FFF2-40B4-BE49-F238E27FC236}">
                <a16:creationId xmlns:a16="http://schemas.microsoft.com/office/drawing/2014/main" id="{5DE9F3DF-4C0F-4157-C916-4BE5056421E1}"/>
              </a:ext>
            </a:extLst>
          </p:cNvPr>
          <p:cNvSpPr txBox="1"/>
          <p:nvPr/>
        </p:nvSpPr>
        <p:spPr>
          <a:xfrm>
            <a:off x="5224828" y="5977953"/>
            <a:ext cx="936104" cy="461665"/>
          </a:xfrm>
          <a:prstGeom prst="rect">
            <a:avLst/>
          </a:prstGeom>
          <a:solidFill>
            <a:schemeClr val="bg1"/>
          </a:solidFill>
        </p:spPr>
        <p:txBody>
          <a:bodyPr wrap="square" rtlCol="0">
            <a:spAutoFit/>
          </a:bodyPr>
          <a:lstStyle/>
          <a:p>
            <a:pPr algn="ctr"/>
            <a:r>
              <a:rPr lang="ja-JP" altLang="en-US" sz="2400" dirty="0">
                <a:solidFill>
                  <a:srgbClr val="FF0000"/>
                </a:solidFill>
                <a:latin typeface="Arial" panose="020B0604020202020204" pitchFamily="34" charset="0"/>
                <a:cs typeface="Arial" panose="020B0604020202020204" pitchFamily="34" charset="0"/>
              </a:rPr>
              <a:t>粗粒</a:t>
            </a:r>
          </a:p>
        </p:txBody>
      </p:sp>
      <p:sp>
        <p:nvSpPr>
          <p:cNvPr id="5" name="正方形/長方形 1">
            <a:extLst>
              <a:ext uri="{FF2B5EF4-FFF2-40B4-BE49-F238E27FC236}">
                <a16:creationId xmlns:a16="http://schemas.microsoft.com/office/drawing/2014/main" id="{9C5499DE-2B8A-FD81-D125-4B5A2CB85966}"/>
              </a:ext>
            </a:extLst>
          </p:cNvPr>
          <p:cNvSpPr/>
          <p:nvPr/>
        </p:nvSpPr>
        <p:spPr>
          <a:xfrm>
            <a:off x="2173044" y="4755024"/>
            <a:ext cx="2427268" cy="461665"/>
          </a:xfrm>
          <a:prstGeom prst="rect">
            <a:avLst/>
          </a:prstGeom>
          <a:solidFill>
            <a:schemeClr val="bg1"/>
          </a:solidFill>
        </p:spPr>
        <p:txBody>
          <a:bodyPr wrap="none">
            <a:spAutoFit/>
          </a:bodyPr>
          <a:lstStyle/>
          <a:p>
            <a:r>
              <a:rPr lang="en-US" altLang="ja-JP" sz="2400" dirty="0">
                <a:solidFill>
                  <a:srgbClr val="FF0000"/>
                </a:solidFill>
                <a:latin typeface="Arial" panose="020B0604020202020204" pitchFamily="34" charset="0"/>
                <a:cs typeface="Arial" panose="020B0604020202020204" pitchFamily="34" charset="0"/>
              </a:rPr>
              <a:t>Pressured water</a:t>
            </a:r>
            <a:endParaRPr lang="ja-JP" altLang="en-US" sz="2400" dirty="0">
              <a:solidFill>
                <a:srgbClr val="FF0000"/>
              </a:solidFill>
              <a:latin typeface="Arial" panose="020B0604020202020204" pitchFamily="34" charset="0"/>
              <a:cs typeface="Arial" panose="020B0604020202020204" pitchFamily="34" charset="0"/>
            </a:endParaRPr>
          </a:p>
        </p:txBody>
      </p:sp>
      <p:sp>
        <p:nvSpPr>
          <p:cNvPr id="6" name="テキスト ボックス 14">
            <a:extLst>
              <a:ext uri="{FF2B5EF4-FFF2-40B4-BE49-F238E27FC236}">
                <a16:creationId xmlns:a16="http://schemas.microsoft.com/office/drawing/2014/main" id="{6C3D5C0B-F113-3F24-72EE-B0B7A7926B72}"/>
              </a:ext>
            </a:extLst>
          </p:cNvPr>
          <p:cNvSpPr txBox="1"/>
          <p:nvPr/>
        </p:nvSpPr>
        <p:spPr>
          <a:xfrm>
            <a:off x="2794123" y="1863729"/>
            <a:ext cx="1173424" cy="461665"/>
          </a:xfrm>
          <a:prstGeom prst="rect">
            <a:avLst/>
          </a:prstGeom>
          <a:solidFill>
            <a:schemeClr val="bg1"/>
          </a:solidFill>
        </p:spPr>
        <p:txBody>
          <a:bodyPr wrap="square" rtlCol="0">
            <a:spAutoFit/>
          </a:bodyPr>
          <a:lstStyle/>
          <a:p>
            <a:pPr algn="r"/>
            <a:r>
              <a:rPr kumimoji="1" lang="en-US" altLang="ja-JP" sz="2400" dirty="0">
                <a:solidFill>
                  <a:schemeClr val="accent3">
                    <a:lumMod val="75000"/>
                  </a:schemeClr>
                </a:solidFill>
                <a:latin typeface="Arial" panose="020B0604020202020204" pitchFamily="34" charset="0"/>
                <a:cs typeface="Arial" panose="020B0604020202020204" pitchFamily="34" charset="0"/>
              </a:rPr>
              <a:t>Feed</a:t>
            </a:r>
            <a:endParaRPr kumimoji="1" lang="ja-JP" altLang="en-US" sz="2400" dirty="0">
              <a:solidFill>
                <a:schemeClr val="accent3">
                  <a:lumMod val="75000"/>
                </a:schemeClr>
              </a:solidFill>
              <a:latin typeface="Arial" panose="020B0604020202020204" pitchFamily="34" charset="0"/>
              <a:cs typeface="Arial" panose="020B0604020202020204" pitchFamily="34" charset="0"/>
            </a:endParaRPr>
          </a:p>
        </p:txBody>
      </p:sp>
      <p:sp>
        <p:nvSpPr>
          <p:cNvPr id="7" name="テキスト ボックス 15">
            <a:extLst>
              <a:ext uri="{FF2B5EF4-FFF2-40B4-BE49-F238E27FC236}">
                <a16:creationId xmlns:a16="http://schemas.microsoft.com/office/drawing/2014/main" id="{CA2083B8-3C75-166C-46CE-AD4CFE26D1C7}"/>
              </a:ext>
            </a:extLst>
          </p:cNvPr>
          <p:cNvSpPr txBox="1"/>
          <p:nvPr/>
        </p:nvSpPr>
        <p:spPr>
          <a:xfrm>
            <a:off x="7092242" y="2549915"/>
            <a:ext cx="1502747" cy="1015663"/>
          </a:xfrm>
          <a:prstGeom prst="rect">
            <a:avLst/>
          </a:prstGeom>
          <a:solidFill>
            <a:schemeClr val="bg1"/>
          </a:solidFill>
        </p:spPr>
        <p:txBody>
          <a:bodyPr wrap="square" rtlCol="0">
            <a:spAutoFit/>
          </a:bodyPr>
          <a:lstStyle/>
          <a:p>
            <a:pPr>
              <a:lnSpc>
                <a:spcPts val="2400"/>
              </a:lnSpc>
            </a:pPr>
            <a:r>
              <a:rPr kumimoji="1" lang="en-US" altLang="ja-JP" sz="2400" dirty="0">
                <a:solidFill>
                  <a:schemeClr val="accent1">
                    <a:lumMod val="50000"/>
                  </a:schemeClr>
                </a:solidFill>
                <a:latin typeface="Arial" panose="020B0604020202020204" pitchFamily="34" charset="0"/>
                <a:cs typeface="Arial" panose="020B0604020202020204" pitchFamily="34" charset="0"/>
              </a:rPr>
              <a:t>Smaller </a:t>
            </a:r>
            <a:r>
              <a:rPr kumimoji="1" lang="en-US" altLang="ja-JP" sz="2400" dirty="0">
                <a:latin typeface="Arial" panose="020B0604020202020204" pitchFamily="34" charset="0"/>
                <a:cs typeface="Arial" panose="020B0604020202020204" pitchFamily="34" charset="0"/>
              </a:rPr>
              <a:t>particles</a:t>
            </a:r>
          </a:p>
          <a:p>
            <a:pPr>
              <a:lnSpc>
                <a:spcPts val="2400"/>
              </a:lnSpc>
            </a:pPr>
            <a:endParaRPr kumimoji="1" lang="ja-JP" altLang="en-US" sz="2400" dirty="0">
              <a:latin typeface="Arial" panose="020B0604020202020204" pitchFamily="34" charset="0"/>
              <a:cs typeface="Arial" panose="020B0604020202020204" pitchFamily="34" charset="0"/>
            </a:endParaRPr>
          </a:p>
        </p:txBody>
      </p:sp>
      <p:sp>
        <p:nvSpPr>
          <p:cNvPr id="9" name="テキスト ボックス 16">
            <a:extLst>
              <a:ext uri="{FF2B5EF4-FFF2-40B4-BE49-F238E27FC236}">
                <a16:creationId xmlns:a16="http://schemas.microsoft.com/office/drawing/2014/main" id="{85ED46D9-84C5-477A-F944-ED9F230C494A}"/>
              </a:ext>
            </a:extLst>
          </p:cNvPr>
          <p:cNvSpPr txBox="1"/>
          <p:nvPr/>
        </p:nvSpPr>
        <p:spPr>
          <a:xfrm>
            <a:off x="3160733" y="6027003"/>
            <a:ext cx="5096786" cy="830997"/>
          </a:xfrm>
          <a:prstGeom prst="rect">
            <a:avLst/>
          </a:prstGeom>
          <a:solidFill>
            <a:schemeClr val="bg1"/>
          </a:solidFill>
        </p:spPr>
        <p:txBody>
          <a:bodyPr wrap="square" rtlCol="0">
            <a:spAutoFit/>
          </a:bodyPr>
          <a:lstStyle/>
          <a:p>
            <a:pPr algn="ctr"/>
            <a:r>
              <a:rPr kumimoji="1" lang="en-US" altLang="ja-JP" sz="2400" dirty="0">
                <a:solidFill>
                  <a:srgbClr val="0000FF"/>
                </a:solidFill>
                <a:latin typeface="Arial" panose="020B0604020202020204" pitchFamily="34" charset="0"/>
                <a:cs typeface="Arial" panose="020B0604020202020204" pitchFamily="34" charset="0"/>
              </a:rPr>
              <a:t>Larger</a:t>
            </a:r>
            <a:r>
              <a:rPr kumimoji="1" lang="en-US" altLang="ja-JP" sz="2400" dirty="0">
                <a:latin typeface="Arial" panose="020B0604020202020204" pitchFamily="34" charset="0"/>
                <a:cs typeface="Arial" panose="020B0604020202020204" pitchFamily="34" charset="0"/>
              </a:rPr>
              <a:t> particles</a:t>
            </a:r>
          </a:p>
          <a:p>
            <a:pPr algn="ctr"/>
            <a:endParaRPr kumimoji="1" lang="ja-JP" altLang="en-US" sz="2400"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A7C734A4-28ED-4F89-8062-39CFE7002137}"/>
              </a:ext>
            </a:extLst>
          </p:cNvPr>
          <p:cNvSpPr/>
          <p:nvPr/>
        </p:nvSpPr>
        <p:spPr>
          <a:xfrm>
            <a:off x="3197955" y="1788453"/>
            <a:ext cx="336886" cy="3368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43886B4D-FC43-C496-3C94-DA050E1CEDDC}"/>
              </a:ext>
            </a:extLst>
          </p:cNvPr>
          <p:cNvSpPr/>
          <p:nvPr/>
        </p:nvSpPr>
        <p:spPr>
          <a:xfrm>
            <a:off x="3366398" y="2050356"/>
            <a:ext cx="205787" cy="20578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5159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38 0.00231 L 0.00138 0.00231 C 0.0052 0.00278 0.0092 0.00301 0.01319 0.00393 C 0.01666 0.00486 0.02031 0.00602 0.02361 0.00741 C 0.02777 0.00926 0.02934 0.01018 0.0342 0.01088 C 0.03993 0.0118 0.04566 0.01203 0.05121 0.01273 C 0.0526 0.01319 0.05382 0.01412 0.0552 0.01458 C 0.05781 0.01528 0.06059 0.01504 0.06319 0.0162 C 0.06458 0.0169 0.06562 0.01898 0.06701 0.01967 C 0.06701 0.01967 0.07691 0.02407 0.07899 0.025 C 0.0802 0.02546 0.08177 0.02569 0.08281 0.02685 C 0.0842 0.02801 0.08541 0.0294 0.0868 0.03032 C 0.08888 0.03148 0.09687 0.0331 0.09861 0.03379 C 0.10138 0.03472 0.10382 0.03611 0.10659 0.03727 C 0.10781 0.03773 0.1092 0.03866 0.11041 0.03912 C 0.11701 0.0412 0.11406 0.04004 0.11961 0.04259 C 0.121 0.04375 0.12222 0.04491 0.12361 0.04606 C 0.12534 0.04722 0.12743 0.04791 0.12882 0.04953 C 0.13177 0.05254 0.1342 0.05648 0.1368 0.05995 C 0.13767 0.06111 0.13871 0.06227 0.13941 0.06366 C 0.14079 0.06597 0.14201 0.06828 0.1434 0.0706 C 0.14965 0.08055 0.14218 0.06643 0.14861 0.0794 C 0.14913 0.08102 0.1493 0.08287 0.15 0.08449 C 0.15208 0.09028 0.15572 0.09398 0.1592 0.09861 L 0.16579 0.10741 C 0.16701 0.10903 0.16857 0.11065 0.16961 0.11273 C 0.17048 0.11435 0.171 0.1169 0.17222 0.11782 C 0.17465 0.11991 0.1802 0.12129 0.1802 0.12129 C 0.18159 0.12268 0.18263 0.12407 0.1842 0.125 C 0.18663 0.12639 0.18941 0.12731 0.19201 0.12847 L 0.196 0.13009 L 0.2 0.13194 L 0.20382 0.13379 C 0.20555 0.1331 0.20746 0.1331 0.2092 0.13194 C 0.21024 0.13125 0.21076 0.1294 0.2118 0.12847 C 0.2151 0.12477 0.21753 0.12268 0.221 0.11967 C 0.22604 0.10949 0.22066 0.11875 0.2276 0.11088 C 0.22951 0.10879 0.23072 0.10578 0.23281 0.10393 L 0.24062 0.09676 C 0.24201 0.0956 0.24357 0.09491 0.24461 0.09328 L 0.2526 0.08287 C 0.25347 0.08171 0.25399 0.07986 0.2552 0.0794 L 0.2592 0.07754 C 0.2625 0.07315 0.26632 0.06736 0.271 0.06528 L 0.27882 0.0618 L 0.28281 0.05995 C 0.29149 0.06065 0.30034 0.06041 0.30902 0.0618 C 0.31145 0.06227 0.31336 0.06481 0.31562 0.06528 C 0.32135 0.06666 0.32708 0.06643 0.33281 0.06713 C 0.33541 0.06759 0.34444 0.06944 0.34722 0.0706 C 0.35 0.07153 0.3526 0.07245 0.3552 0.07407 C 0.35694 0.07523 0.3585 0.07708 0.36041 0.07754 C 0.36736 0.07893 0.37447 0.0787 0.38142 0.0794 C 0.38316 0.07986 0.38489 0.08032 0.38663 0.08102 C 0.38802 0.08148 0.38923 0.08241 0.39062 0.08287 C 0.39149 0.0831 0.39236 0.08287 0.39322 0.08287 L 0.396 0.08287 L 0.396 0.08287 " pathEditMode="relative" ptsTypes="AAAAAAAAAAAAAAAAAAAAAAAAAAAAAAAAAAAAAAAAAAAAAAAAAAAAAAAAAA">
                                      <p:cBhvr>
                                        <p:cTn id="6" dur="2000" fill="hold"/>
                                        <p:tgtEl>
                                          <p:spTgt spid="11"/>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04167E-6 -4.07407E-6 L 1.04167E-6 0.00024 C 0.00286 0.00463 0.00547 0.01019 0.00911 0.01389 C 0.01029 0.01505 0.01146 0.01598 0.0125 0.01737 C 0.01458 0.02014 0.01614 0.02385 0.01836 0.02616 L 0.02878 0.03681 C 0.02995 0.03797 0.03112 0.03936 0.03229 0.04028 L 0.03685 0.04375 C 0.04088 0.05 0.03724 0.04537 0.04492 0.0507 C 0.04818 0.05301 0.05091 0.05602 0.05417 0.05787 C 0.05534 0.05834 0.05651 0.0588 0.05768 0.05949 C 0.05898 0.06042 0.05989 0.06227 0.06107 0.06297 C 0.06276 0.06389 0.06419 0.06412 0.06562 0.06482 C 0.06836 0.06598 0.07135 0.06806 0.07396 0.06829 C 0.0819 0.06922 0.09023 0.06945 0.09818 0.07014 C 0.10404 0.0713 0.10716 0.07107 0.11224 0.07524 C 0.11315 0.07616 0.11367 0.07778 0.11445 0.07894 C 0.11719 0.09144 0.11315 0.07616 0.11901 0.08936 C 0.11979 0.09098 0.11953 0.09329 0.12018 0.09468 C 0.12096 0.0963 0.12253 0.09676 0.12357 0.09815 C 0.12526 0.10024 0.12708 0.10232 0.12838 0.1051 L 0.13294 0.11574 C 0.13372 0.11737 0.13411 0.11968 0.13516 0.12084 C 0.13646 0.12223 0.13763 0.12315 0.1388 0.12454 C 0.14167 0.12801 0.14466 0.13426 0.14674 0.13843 C 0.15612 0.15741 0.14167 0.13079 0.1526 0.14746 C 0.15404 0.14954 0.15495 0.15209 0.15612 0.15463 C 0.1569 0.15625 0.15729 0.15834 0.15846 0.15973 C 0.16042 0.1625 0.16536 0.1669 0.16536 0.16713 C 0.16601 0.16852 0.16667 0.17061 0.16758 0.17199 C 0.17239 0.17848 0.17318 0.17848 0.17812 0.18079 C 0.18646 0.19375 0.18112 0.19005 0.19531 0.18797 C 0.19609 0.18612 0.19674 0.18403 0.19766 0.18264 C 0.20039 0.17848 0.20221 0.17871 0.20573 0.17732 C 0.20742 0.17848 0.20924 0.17894 0.21042 0.18079 C 0.2112 0.18218 0.21133 0.18426 0.21159 0.18612 C 0.21302 0.19769 0.21354 0.21644 0.21406 0.22639 C 0.21354 0.24584 0.21341 0.26505 0.21276 0.28426 C 0.21211 0.30394 0.21211 0.29468 0.21042 0.30741 C 0.21003 0.31088 0.20976 0.31436 0.20924 0.31783 C 0.20898 0.35 0.20885 0.38218 0.2082 0.41436 C 0.20807 0.4169 0.20716 0.41899 0.20703 0.42153 C 0.20638 0.43241 0.20651 0.44399 0.20573 0.4551 C 0.20573 0.45741 0.20495 0.45973 0.20469 0.46204 C 0.20169 0.48218 0.20521 0.46065 0.20247 0.47778 C 0.2026 0.49838 0.2026 0.51875 0.20351 0.53912 C 0.20351 0.54237 0.20521 0.54491 0.20573 0.54792 C 0.20677 0.55255 0.20742 0.55741 0.2082 0.56204 C 0.20846 0.56436 0.20885 0.56667 0.20924 0.56899 L 0.21042 0.57431 L 0.20924 0.58473 L 0.20924 0.58519 L 0.20924 0.58125 " pathEditMode="relative" rAng="0" ptsTypes="AAAAAAAAAAAAAAAAAAAAAAAAAAAAAAAAAAAAAAAAAAAAAAAAAAAAA">
                                      <p:cBhvr>
                                        <p:cTn id="8" dur="2000" fill="hold"/>
                                        <p:tgtEl>
                                          <p:spTgt spid="10"/>
                                        </p:tgtEl>
                                        <p:attrNameLst>
                                          <p:attrName>ppt_x</p:attrName>
                                          <p:attrName>ppt_y</p:attrName>
                                        </p:attrNameLst>
                                      </p:cBhvr>
                                      <p:rCtr x="10703" y="29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127000" y="718696"/>
            <a:ext cx="12065000" cy="2239844"/>
          </a:xfrm>
          <a:prstGeom prst="rect">
            <a:avLst/>
          </a:prstGeom>
          <a:noFill/>
        </p:spPr>
        <p:txBody>
          <a:bodyPr wrap="square" rtlCol="0">
            <a:spAutoFit/>
          </a:bodyPr>
          <a:lstStyle/>
          <a:p>
            <a:pPr algn="l">
              <a:lnSpc>
                <a:spcPct val="150000"/>
              </a:lnSpc>
            </a:pPr>
            <a:r>
              <a:rPr lang="en-US" altLang="ja-JP" sz="2400" b="1" dirty="0">
                <a:solidFill>
                  <a:srgbClr val="0432FF"/>
                </a:solidFill>
                <a:latin typeface="Arial" panose="020B0604020202020204" pitchFamily="34" charset="0"/>
                <a:cs typeface="Arial" panose="020B0604020202020204" pitchFamily="34" charset="0"/>
              </a:rPr>
              <a:t>Hydraulic classifiers (cont.)</a:t>
            </a:r>
            <a:endParaRPr lang="en-GB" sz="2400" dirty="0">
              <a:solidFill>
                <a:srgbClr val="7030A0"/>
              </a:solidFill>
              <a:latin typeface="Arial" panose="020B0604020202020204" pitchFamily="34" charset="0"/>
              <a:cs typeface="Arial" panose="020B0604020202020204" pitchFamily="34" charset="0"/>
            </a:endParaRPr>
          </a:p>
          <a:p>
            <a:pPr marL="457200" indent="-457200">
              <a:lnSpc>
                <a:spcPct val="150000"/>
              </a:lnSpc>
              <a:buFont typeface="Wingdings" pitchFamily="2" charset="2"/>
              <a:buChar char="§"/>
            </a:pPr>
            <a:r>
              <a:rPr lang="en-GB" sz="2400" dirty="0">
                <a:solidFill>
                  <a:srgbClr val="7030A0"/>
                </a:solidFill>
                <a:latin typeface="Arial" panose="020B0604020202020204" pitchFamily="34" charset="0"/>
                <a:cs typeface="Arial" panose="020B0604020202020204" pitchFamily="34" charset="0"/>
              </a:rPr>
              <a:t>They normally consists of a series of sorting columns through each of which a vertical current of water is rising and particles are settling out</a:t>
            </a:r>
          </a:p>
          <a:p>
            <a:pPr>
              <a:lnSpc>
                <a:spcPct val="150000"/>
              </a:lnSpc>
            </a:pPr>
            <a:endParaRPr lang="en-US" altLang="ja-JP" sz="2400" dirty="0">
              <a:solidFill>
                <a:srgbClr val="7030A0"/>
              </a:solidFill>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11</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pic>
        <p:nvPicPr>
          <p:cNvPr id="2" name="Picture 1">
            <a:extLst>
              <a:ext uri="{FF2B5EF4-FFF2-40B4-BE49-F238E27FC236}">
                <a16:creationId xmlns:a16="http://schemas.microsoft.com/office/drawing/2014/main" id="{F7102374-790B-E0E3-A45F-919618015D65}"/>
              </a:ext>
            </a:extLst>
          </p:cNvPr>
          <p:cNvPicPr>
            <a:picLocks noChangeAspect="1" noChangeArrowheads="1"/>
          </p:cNvPicPr>
          <p:nvPr/>
        </p:nvPicPr>
        <p:blipFill>
          <a:blip r:embed="rId3" cstate="print"/>
          <a:srcRect/>
          <a:stretch>
            <a:fillRect/>
          </a:stretch>
        </p:blipFill>
        <p:spPr bwMode="auto">
          <a:xfrm>
            <a:off x="2286000" y="2403571"/>
            <a:ext cx="6309360" cy="4129763"/>
          </a:xfrm>
          <a:prstGeom prst="rect">
            <a:avLst/>
          </a:prstGeom>
          <a:noFill/>
          <a:ln w="9525">
            <a:noFill/>
            <a:miter lim="800000"/>
            <a:headEnd/>
            <a:tailEnd/>
          </a:ln>
        </p:spPr>
      </p:pic>
      <p:sp>
        <p:nvSpPr>
          <p:cNvPr id="4" name="Oval 3">
            <a:extLst>
              <a:ext uri="{FF2B5EF4-FFF2-40B4-BE49-F238E27FC236}">
                <a16:creationId xmlns:a16="http://schemas.microsoft.com/office/drawing/2014/main" id="{7449DF6A-EFD4-C756-FE72-9B7219FA514B}"/>
              </a:ext>
            </a:extLst>
          </p:cNvPr>
          <p:cNvSpPr/>
          <p:nvPr/>
        </p:nvSpPr>
        <p:spPr>
          <a:xfrm>
            <a:off x="2170135" y="2778558"/>
            <a:ext cx="581099" cy="58109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5" name="Oval 4">
            <a:extLst>
              <a:ext uri="{FF2B5EF4-FFF2-40B4-BE49-F238E27FC236}">
                <a16:creationId xmlns:a16="http://schemas.microsoft.com/office/drawing/2014/main" id="{C3A1914F-B63C-64C3-9A71-25D9DDBB63FB}"/>
              </a:ext>
            </a:extLst>
          </p:cNvPr>
          <p:cNvSpPr/>
          <p:nvPr/>
        </p:nvSpPr>
        <p:spPr>
          <a:xfrm>
            <a:off x="2723114" y="2778558"/>
            <a:ext cx="432000" cy="432000"/>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p>
        </p:txBody>
      </p:sp>
      <p:sp>
        <p:nvSpPr>
          <p:cNvPr id="6" name="Oval 5">
            <a:extLst>
              <a:ext uri="{FF2B5EF4-FFF2-40B4-BE49-F238E27FC236}">
                <a16:creationId xmlns:a16="http://schemas.microsoft.com/office/drawing/2014/main" id="{D09D2159-9CD8-0A6B-FC8C-461A33E2BCBE}"/>
              </a:ext>
            </a:extLst>
          </p:cNvPr>
          <p:cNvSpPr/>
          <p:nvPr/>
        </p:nvSpPr>
        <p:spPr>
          <a:xfrm>
            <a:off x="2606095" y="3025364"/>
            <a:ext cx="370387" cy="37038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7" name="Oval 6">
            <a:extLst>
              <a:ext uri="{FF2B5EF4-FFF2-40B4-BE49-F238E27FC236}">
                <a16:creationId xmlns:a16="http://schemas.microsoft.com/office/drawing/2014/main" id="{69D6D8F3-C00D-C65B-0708-3B188D2813E0}"/>
              </a:ext>
            </a:extLst>
          </p:cNvPr>
          <p:cNvSpPr/>
          <p:nvPr/>
        </p:nvSpPr>
        <p:spPr>
          <a:xfrm>
            <a:off x="3229434" y="3069108"/>
            <a:ext cx="252000" cy="252000"/>
          </a:xfrm>
          <a:prstGeom prst="ellipse">
            <a:avLst/>
          </a:prstGeom>
          <a:solidFill>
            <a:srgbClr val="FF40FF"/>
          </a:solidFill>
          <a:ln>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 name="TextBox 8">
            <a:extLst>
              <a:ext uri="{FF2B5EF4-FFF2-40B4-BE49-F238E27FC236}">
                <a16:creationId xmlns:a16="http://schemas.microsoft.com/office/drawing/2014/main" id="{33CAE2C6-9B4A-77A5-11DD-C3AA6D9B8A10}"/>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4.2. Types of classifiers (cont.)</a:t>
            </a:r>
          </a:p>
        </p:txBody>
      </p:sp>
    </p:spTree>
    <p:extLst>
      <p:ext uri="{BB962C8B-B14F-4D97-AF65-F5344CB8AC3E}">
        <p14:creationId xmlns:p14="http://schemas.microsoft.com/office/powerpoint/2010/main" val="3412606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C 0.0043 0.00116 0.00859 0.00347 0.01302 0.00347 C 0.0168 0.00347 0.02747 -0.00116 0.03177 -0.00324 C 0.03372 -0.00417 0.03555 -0.00602 0.0375 -0.00671 C 0.04492 -0.00926 0.05989 -0.0132 0.05989 -0.0132 C 0.07305 -0.01227 0.0862 -0.01181 0.09935 -0.00996 C 0.1013 -0.00972 0.10338 -0.0088 0.10495 -0.00671 C 0.10664 -0.00417 0.10742 0 0.10872 0.00347 C 0.10937 0.01342 0.1095 0.02361 0.11055 0.03333 C 0.1138 0.06204 0.11276 0.04467 0.1181 0.06342 C 0.11888 0.06643 0.11927 0.07014 0.11992 0.07338 C 0.12057 0.10903 0.12187 0.14444 0.12187 0.18009 C 0.12187 0.20231 0.12083 0.22454 0.11992 0.24676 C 0.11953 0.25579 0.1181 0.26435 0.1181 0.27338 C 0.11758 0.32129 0.1181 0.36898 0.1181 0.4169 " pathEditMode="relative" ptsTypes="AAAAAAAAAAAAAAA">
                                      <p:cBhvr>
                                        <p:cTn id="6" dur="2000" fill="hold"/>
                                        <p:tgtEl>
                                          <p:spTgt spid="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1224 -4.07407E-6 C -0.00795 0.00093 -0.00365 0.00278 0.00078 0.00324 C 0.05377 0.00903 0.03229 -0.00254 0.05325 0.00996 L 0.0608 0.02987 C 0.06211 0.03334 0.0638 0.03612 0.06458 0.03982 C 0.06575 0.04653 0.06731 0.05301 0.06836 0.05996 C 0.06953 0.06875 0.07044 0.07778 0.072 0.08658 C 0.07265 0.08982 0.07343 0.09329 0.07395 0.09653 C 0.07565 0.10764 0.07643 0.11505 0.07773 0.12662 C 0.0845 0.09005 0.07356 0.14537 0.08333 0.10649 C 0.08489 0.10024 0.0858 0.09329 0.08711 0.08658 L 0.09453 0.04653 C 0.09518 0.04329 0.09479 0.03843 0.09648 0.03658 C 0.10364 0.02801 0.09987 0.03125 0.10768 0.02662 C 0.11211 0.02778 0.1164 0.02824 0.12083 0.02987 C 0.12278 0.03056 0.12487 0.03102 0.12643 0.03334 C 0.13138 0.04028 0.12929 0.04445 0.13203 0.05324 C 0.13424 0.06019 0.13711 0.06667 0.13958 0.07315 C 0.14075 0.07662 0.14257 0.0794 0.14336 0.08334 C 0.14804 0.10834 0.14166 0.07732 0.14895 0.10324 C 0.14987 0.10649 0.14987 0.11019 0.15078 0.1132 C 0.15807 0.13912 0.15169 0.10811 0.15638 0.13334 C 0.15703 0.14653 0.15729 0.15996 0.15833 0.17338 C 0.15859 0.17686 0.15976 0.17987 0.16015 0.18334 C 0.16106 0.19213 0.16145 0.20116 0.16211 0.20996 C 0.16145 0.2588 0.16132 0.30787 0.16015 0.35672 C 0.16002 0.36019 0.15885 0.3632 0.15833 0.36667 C 0.15755 0.37107 0.15716 0.3757 0.15638 0.3801 C 0.15586 0.38334 0.15481 0.38658 0.15455 0.39005 C 0.15416 0.39445 0.15455 0.39885 0.15455 0.40348 " pathEditMode="relative" ptsTypes="AAAAAAAAAAAAAAAAAAAAAAAAAAAAAA">
                                      <p:cBhvr>
                                        <p:cTn id="8" dur="2000" fill="hold"/>
                                        <p:tgtEl>
                                          <p:spTgt spid="5"/>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00391 0.00856 C 0.00039 0.00532 0.0052 0.00324 0.00911 -0.00139 C 0.01106 -0.00371 0.01145 -0.00834 0.01289 -0.01135 C 0.01588 -0.01783 0.01992 -0.02431 0.02408 -0.02801 C 0.02591 -0.02963 0.02786 -0.03033 0.02981 -0.03149 C 0.03164 -0.03473 0.0332 -0.03889 0.03541 -0.04144 C 0.04049 -0.04746 0.04492 -0.04422 0.05039 -0.04144 C 0.06172 -0.03588 0.0595 -0.03727 0.06731 -0.02801 C 0.06849 -0.02477 0.07005 -0.02176 0.07096 -0.01806 C 0.07265 -0.01181 0.07356 -0.00487 0.07474 0.00185 L 0.07669 0.0118 C 0.07721 0.01527 0.07799 0.01851 0.07851 0.02175 L 0.08033 0.03518 C 0.08099 0.04745 0.08138 0.05972 0.08229 0.07175 C 0.08268 0.07754 0.08242 0.09328 0.08411 0.08842 C 0.08698 0.08101 0.08489 0.0706 0.08606 0.0618 C 0.08685 0.05509 0.08763 0.04768 0.08971 0.04189 C 0.09231 0.03518 0.09349 0.02638 0.09726 0.02175 L 0.11419 0.00185 C 0.11601 -0.00024 0.11757 -0.00348 0.11979 -0.00487 L 0.12539 -0.00811 C 0.13099 -0.00695 0.13672 -0.00649 0.14231 -0.00487 C 0.14414 -0.00417 0.14635 -0.00371 0.14791 -0.00139 C 0.15195 0.00439 0.15416 0.02245 0.15533 0.02847 L 0.15729 0.03842 L 0.15911 0.04861 C 0.15976 0.0574 0.15989 0.06643 0.16093 0.07523 C 0.16185 0.08217 0.16354 0.08842 0.16471 0.09513 C 0.16536 0.09861 0.16627 0.10185 0.16666 0.10509 L 0.16849 0.12175 C 0.16783 0.13287 0.16666 0.14398 0.16666 0.15509 C 0.16666 0.16203 0.1677 0.14166 0.16849 0.13518 C 0.17044 0.12013 0.17005 0.12963 0.17408 0.11527 C 0.175 0.11203 0.17487 0.1081 0.17604 0.10509 C 0.17747 0.10115 0.17994 0.09884 0.18164 0.09513 C 0.18437 0.08888 0.18658 0.08194 0.18906 0.07523 L 0.19661 0.05509 C 0.19791 0.05185 0.19882 0.04814 0.20039 0.04513 C 0.20455 0.03773 0.20638 0.0331 0.21158 0.02847 C 0.21627 0.0243 0.22395 0.02338 0.22851 0.02175 C 0.23164 0.02083 0.23476 0.01967 0.23789 0.01851 C 0.24531 0.01967 0.25286 0.02013 0.26041 0.02175 C 0.26237 0.02245 0.26445 0.02291 0.26601 0.02523 C 0.2677 0.02777 0.2681 0.0324 0.26979 0.03518 C 0.27135 0.03796 0.27343 0.03958 0.27539 0.04189 C 0.28463 0.06666 0.28372 0.05393 0.28099 0.07847 C 0.28164 0.09745 0.28177 0.11643 0.28281 0.13518 C 0.28307 0.13865 0.28333 0.14259 0.28476 0.14513 C 0.28606 0.14768 0.28854 0.14699 0.29036 0.14861 C 0.29231 0.15023 0.29414 0.153 0.29596 0.15509 C 0.29531 0.17175 0.29414 0.18842 0.29414 0.20509 C 0.29414 0.37847 0.28541 0.3287 0.29791 0.39513 L 0.29596 0.42523 " pathEditMode="relative" ptsTypes="AAAAAAAAAAAAAAAAAAAAAAAAAAAAAAAAAAAAAAAAAAAAAAAAAAAAA">
                                      <p:cBhvr>
                                        <p:cTn id="10" dur="2000" fill="hold"/>
                                        <p:tgtEl>
                                          <p:spTgt spid="6"/>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00508 0.00417 C 0.00065 0.00116 0.01263 -0.00579 0.01927 -0.00579 C 0.02122 -0.00579 0.02292 -0.0037 0.02487 -0.00255 C 0.02604 0.0007 0.02773 0.0037 0.02865 0.00741 C 0.03021 0.01389 0.03112 0.02083 0.03229 0.02755 C 0.03294 0.03079 0.03372 0.03403 0.03425 0.0375 C 0.03659 0.05417 0.03529 0.04653 0.03802 0.06088 C 0.04388 0.03982 0.03919 0.0544 0.0474 0.03403 C 0.05117 0.02454 0.05104 0.02199 0.05677 0.01412 C 0.06029 0.00926 0.06797 0.0007 0.06797 0.0007 C 0.07552 0.00185 0.08307 0.00232 0.0905 0.00417 C 0.09245 0.00463 0.09466 0.00486 0.09609 0.00741 C 0.09753 0.00995 0.09701 0.01435 0.09792 0.01736 C 0.10365 0.03542 0.1043 0.03542 0.11107 0.04745 C 0.11276 0.05602 0.11393 0.06157 0.11484 0.07083 C 0.11927 0.11458 0.11432 0.07732 0.11862 0.10741 L 0.12982 0.07755 C 0.13112 0.07407 0.13203 0.07037 0.13359 0.06736 C 0.13542 0.06412 0.1375 0.06111 0.13919 0.05741 C 0.14063 0.0544 0.14128 0.05 0.14297 0.04745 L 0.1599 0.02755 C 0.16875 0.0169 0.16328 0.02199 0.17669 0.01412 L 0.18229 0.01088 L 0.18802 0.00741 C 0.19675 0.00857 0.20547 0.00903 0.21419 0.01088 C 0.21615 0.01111 0.21849 0.01157 0.21979 0.01412 C 0.22305 0.01968 0.22734 0.03403 0.22734 0.03403 C 0.228 0.03958 0.22839 0.04537 0.22917 0.0507 C 0.22969 0.05417 0.2306 0.05741 0.23112 0.06088 C 0.23177 0.06528 0.23242 0.06968 0.23294 0.07407 C 0.23451 0.08634 0.23477 0.09259 0.23672 0.10417 C 0.24401 0.14722 0.23672 0.10741 0.24427 0.13426 C 0.24557 0.13889 0.2474 0.15324 0.24792 0.15764 C 0.24857 0.15301 0.24844 0.14792 0.24987 0.14421 C 0.25104 0.14074 0.25391 0.14028 0.25547 0.1375 C 0.25703 0.13472 0.25768 0.13032 0.25925 0.12755 C 0.26081 0.12477 0.26315 0.12361 0.26484 0.12083 C 0.26875 0.11458 0.2724 0.10741 0.27604 0.10093 L 0.28177 0.09074 C 0.28359 0.0875 0.28581 0.08472 0.28737 0.08079 C 0.2918 0.06875 0.29466 0.05995 0.30234 0.0507 L 0.31354 0.0375 C 0.32083 0.02894 0.31706 0.03195 0.32487 0.02755 C 0.328 0.02847 0.33216 0.02639 0.33425 0.03079 C 0.33672 0.03588 0.33242 0.04907 0.33607 0.0507 C 0.3487 0.05695 0.36237 0.0507 0.37552 0.0507 " pathEditMode="relative" ptsTypes="AAAAAAAAAAAAAAAAAAAAAAAAAAAAAAAAAAAAAAAAAAAAAA">
                                      <p:cBhvr>
                                        <p:cTn id="12"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127000" y="718696"/>
            <a:ext cx="12065000" cy="3347840"/>
          </a:xfrm>
          <a:prstGeom prst="rect">
            <a:avLst/>
          </a:prstGeom>
          <a:noFill/>
        </p:spPr>
        <p:txBody>
          <a:bodyPr wrap="square" rtlCol="0">
            <a:spAutoFit/>
          </a:bodyPr>
          <a:lstStyle/>
          <a:p>
            <a:pPr algn="l">
              <a:lnSpc>
                <a:spcPct val="150000"/>
              </a:lnSpc>
            </a:pPr>
            <a:r>
              <a:rPr lang="en-US" altLang="ja-JP" sz="2400" b="1" dirty="0">
                <a:solidFill>
                  <a:srgbClr val="0432FF"/>
                </a:solidFill>
                <a:latin typeface="Arial" panose="020B0604020202020204" pitchFamily="34" charset="0"/>
                <a:cs typeface="Arial" panose="020B0604020202020204" pitchFamily="34" charset="0"/>
              </a:rPr>
              <a:t>Hydraulic classifiers (cont.)</a:t>
            </a:r>
            <a:endParaRPr lang="en-GB" sz="2400" dirty="0">
              <a:solidFill>
                <a:srgbClr val="7030A0"/>
              </a:solidFill>
              <a:latin typeface="Arial" panose="020B0604020202020204" pitchFamily="34" charset="0"/>
              <a:cs typeface="Arial" panose="020B0604020202020204" pitchFamily="34" charset="0"/>
            </a:endParaRPr>
          </a:p>
          <a:p>
            <a:pPr marL="457200" indent="-457200">
              <a:lnSpc>
                <a:spcPct val="150000"/>
              </a:lnSpc>
              <a:buFont typeface="Wingdings" pitchFamily="2" charset="2"/>
              <a:buChar char="§"/>
            </a:pPr>
            <a:r>
              <a:rPr lang="en-GB" sz="2400" dirty="0">
                <a:solidFill>
                  <a:srgbClr val="7030A0"/>
                </a:solidFill>
                <a:latin typeface="Arial" panose="020B0604020202020204" pitchFamily="34" charset="0"/>
                <a:cs typeface="Arial" panose="020B0604020202020204" pitchFamily="34" charset="0"/>
              </a:rPr>
              <a:t>The greatest use for hydraulic classifiers in the mineral industry is for sorting the feed to certain gravity concentration processes.</a:t>
            </a:r>
          </a:p>
          <a:p>
            <a:pPr marL="457200" indent="-457200">
              <a:lnSpc>
                <a:spcPct val="150000"/>
              </a:lnSpc>
              <a:buFont typeface="Wingdings" pitchFamily="2" charset="2"/>
              <a:buChar char="§"/>
            </a:pPr>
            <a:r>
              <a:rPr lang="en-GB" sz="2400" dirty="0">
                <a:solidFill>
                  <a:srgbClr val="7030A0"/>
                </a:solidFill>
                <a:latin typeface="Arial" panose="020B0604020202020204" pitchFamily="34" charset="0"/>
                <a:cs typeface="Arial" panose="020B0604020202020204" pitchFamily="34" charset="0"/>
              </a:rPr>
              <a:t>Since the ratio of sizes of equally settling particles is high, the classifier is capable of performing a concentrating effect, and the first spigot product is normally of higher grade than the other products</a:t>
            </a:r>
            <a:endParaRPr lang="en-US" altLang="ja-JP" sz="2400" dirty="0">
              <a:solidFill>
                <a:srgbClr val="7030A0"/>
              </a:solidFill>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12</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2" name="TextBox 1">
            <a:extLst>
              <a:ext uri="{FF2B5EF4-FFF2-40B4-BE49-F238E27FC236}">
                <a16:creationId xmlns:a16="http://schemas.microsoft.com/office/drawing/2014/main" id="{638118CC-8A67-945B-1C9E-BA7220943532}"/>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4.2. Types of classifiers (cont.)</a:t>
            </a:r>
          </a:p>
        </p:txBody>
      </p:sp>
    </p:spTree>
    <p:extLst>
      <p:ext uri="{BB962C8B-B14F-4D97-AF65-F5344CB8AC3E}">
        <p14:creationId xmlns:p14="http://schemas.microsoft.com/office/powerpoint/2010/main" val="31879763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127000" y="718696"/>
            <a:ext cx="12065000" cy="5009833"/>
          </a:xfrm>
          <a:prstGeom prst="rect">
            <a:avLst/>
          </a:prstGeom>
          <a:noFill/>
        </p:spPr>
        <p:txBody>
          <a:bodyPr wrap="square" rtlCol="0">
            <a:spAutoFit/>
          </a:bodyPr>
          <a:lstStyle/>
          <a:p>
            <a:pPr algn="l">
              <a:lnSpc>
                <a:spcPct val="150000"/>
              </a:lnSpc>
            </a:pPr>
            <a:r>
              <a:rPr lang="en-US" altLang="ja-JP" sz="2400" b="1" dirty="0">
                <a:solidFill>
                  <a:srgbClr val="0432FF"/>
                </a:solidFill>
                <a:latin typeface="Arial" panose="020B0604020202020204" pitchFamily="34" charset="0"/>
                <a:cs typeface="Arial" panose="020B0604020202020204" pitchFamily="34" charset="0"/>
              </a:rPr>
              <a:t>Hydraulic classifiers: Settling cones</a:t>
            </a:r>
            <a:endParaRPr lang="en-GB" sz="2400" dirty="0">
              <a:solidFill>
                <a:srgbClr val="7030A0"/>
              </a:solidFill>
              <a:latin typeface="Arial" panose="020B0604020202020204" pitchFamily="34" charset="0"/>
              <a:cs typeface="Arial" panose="020B0604020202020204" pitchFamily="34" charset="0"/>
            </a:endParaRPr>
          </a:p>
          <a:p>
            <a:pPr marL="457200" indent="-457200">
              <a:lnSpc>
                <a:spcPct val="150000"/>
              </a:lnSpc>
              <a:buFont typeface="Wingdings" pitchFamily="2" charset="2"/>
              <a:buChar char="§"/>
            </a:pPr>
            <a:r>
              <a:rPr lang="en-GB" sz="2400" dirty="0">
                <a:solidFill>
                  <a:srgbClr val="7030A0"/>
                </a:solidFill>
                <a:latin typeface="Arial" panose="020B0604020202020204" pitchFamily="34" charset="0"/>
                <a:cs typeface="Arial" panose="020B0604020202020204" pitchFamily="34" charset="0"/>
              </a:rPr>
              <a:t>These are the simplest form of hydraulic classifier, in which there is little attempt to do more than separate solids from the liquid, i.e. They are sometimes used as dewatering units in small-scale operations.</a:t>
            </a:r>
          </a:p>
          <a:p>
            <a:pPr marL="457200" indent="-457200">
              <a:lnSpc>
                <a:spcPct val="150000"/>
              </a:lnSpc>
              <a:buFont typeface="Wingdings" pitchFamily="2" charset="2"/>
              <a:buChar char="§"/>
            </a:pPr>
            <a:r>
              <a:rPr lang="en-GB" sz="2400" dirty="0">
                <a:solidFill>
                  <a:srgbClr val="7030A0"/>
                </a:solidFill>
                <a:latin typeface="Arial" panose="020B0604020202020204" pitchFamily="34" charset="0"/>
                <a:cs typeface="Arial" panose="020B0604020202020204" pitchFamily="34" charset="0"/>
              </a:rPr>
              <a:t>They are often used in the aggregate industry to de-slime coarse sands products.</a:t>
            </a:r>
          </a:p>
          <a:p>
            <a:pPr marL="457200" indent="-457200">
              <a:lnSpc>
                <a:spcPct val="150000"/>
              </a:lnSpc>
              <a:buFont typeface="Wingdings" pitchFamily="2" charset="2"/>
              <a:buChar char="§"/>
            </a:pPr>
            <a:r>
              <a:rPr lang="en-GB" sz="2400" dirty="0">
                <a:solidFill>
                  <a:srgbClr val="7030A0"/>
                </a:solidFill>
                <a:latin typeface="Arial" panose="020B0604020202020204" pitchFamily="34" charset="0"/>
                <a:cs typeface="Arial" panose="020B0604020202020204" pitchFamily="34" charset="0"/>
              </a:rPr>
              <a:t>The pulp is fed into the tank as a distributed stream at F, with the spigot discharge S initially closed.</a:t>
            </a:r>
          </a:p>
          <a:p>
            <a:pPr marL="457200" indent="-457200">
              <a:lnSpc>
                <a:spcPct val="150000"/>
              </a:lnSpc>
              <a:buFont typeface="Wingdings" pitchFamily="2" charset="2"/>
              <a:buChar char="§"/>
            </a:pPr>
            <a:r>
              <a:rPr lang="en-GB" sz="2400" dirty="0">
                <a:solidFill>
                  <a:srgbClr val="7030A0"/>
                </a:solidFill>
                <a:latin typeface="Arial" panose="020B0604020202020204" pitchFamily="34" charset="0"/>
                <a:cs typeface="Arial" panose="020B0604020202020204" pitchFamily="34" charset="0"/>
              </a:rPr>
              <a:t>When the tank is full, overflow of water and slimes commences, and a bed of settled sand builds up until it reaches the level shown.</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13</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2" name="TextBox 1">
            <a:extLst>
              <a:ext uri="{FF2B5EF4-FFF2-40B4-BE49-F238E27FC236}">
                <a16:creationId xmlns:a16="http://schemas.microsoft.com/office/drawing/2014/main" id="{212EEEA2-ED66-BCF4-D2D0-1CAAB0D9B99E}"/>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4.2. Types of classifiers (cont.)</a:t>
            </a:r>
          </a:p>
        </p:txBody>
      </p:sp>
    </p:spTree>
    <p:extLst>
      <p:ext uri="{BB962C8B-B14F-4D97-AF65-F5344CB8AC3E}">
        <p14:creationId xmlns:p14="http://schemas.microsoft.com/office/powerpoint/2010/main" val="21772853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127000" y="718696"/>
            <a:ext cx="12065000" cy="577850"/>
          </a:xfrm>
          <a:prstGeom prst="rect">
            <a:avLst/>
          </a:prstGeom>
          <a:noFill/>
        </p:spPr>
        <p:txBody>
          <a:bodyPr wrap="square" rtlCol="0">
            <a:spAutoFit/>
          </a:bodyPr>
          <a:lstStyle/>
          <a:p>
            <a:pPr algn="l">
              <a:lnSpc>
                <a:spcPct val="150000"/>
              </a:lnSpc>
            </a:pPr>
            <a:r>
              <a:rPr lang="en-US" altLang="ja-JP" sz="2400" b="1" dirty="0">
                <a:solidFill>
                  <a:srgbClr val="0432FF"/>
                </a:solidFill>
                <a:latin typeface="Arial" panose="020B0604020202020204" pitchFamily="34" charset="0"/>
                <a:cs typeface="Arial" panose="020B0604020202020204" pitchFamily="34" charset="0"/>
              </a:rPr>
              <a:t>Hydraulic classifiers: Settling cones (cont.)</a:t>
            </a:r>
            <a:endParaRPr lang="en-GB" sz="2400" dirty="0">
              <a:solidFill>
                <a:srgbClr val="7030A0"/>
              </a:solidFill>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14</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pic>
        <p:nvPicPr>
          <p:cNvPr id="2" name="Picture 5" descr="F9-8">
            <a:extLst>
              <a:ext uri="{FF2B5EF4-FFF2-40B4-BE49-F238E27FC236}">
                <a16:creationId xmlns:a16="http://schemas.microsoft.com/office/drawing/2014/main" id="{343F577E-5A2D-9302-4F3F-0BDA40D39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6435" y="2033587"/>
            <a:ext cx="4521201" cy="482441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24">
            <a:extLst>
              <a:ext uri="{FF2B5EF4-FFF2-40B4-BE49-F238E27FC236}">
                <a16:creationId xmlns:a16="http://schemas.microsoft.com/office/drawing/2014/main" id="{FF21F8CC-2232-39F4-C17E-1A0CFD0F72D0}"/>
              </a:ext>
            </a:extLst>
          </p:cNvPr>
          <p:cNvSpPr txBox="1"/>
          <p:nvPr/>
        </p:nvSpPr>
        <p:spPr>
          <a:xfrm>
            <a:off x="4657005" y="1486830"/>
            <a:ext cx="1173424" cy="523220"/>
          </a:xfrm>
          <a:prstGeom prst="rect">
            <a:avLst/>
          </a:prstGeom>
          <a:solidFill>
            <a:schemeClr val="bg1"/>
          </a:solidFill>
        </p:spPr>
        <p:txBody>
          <a:bodyPr wrap="square" rtlCol="0">
            <a:spAutoFit/>
          </a:bodyPr>
          <a:lstStyle/>
          <a:p>
            <a:r>
              <a:rPr kumimoji="1" lang="en-US" altLang="ja-JP" sz="2800" dirty="0">
                <a:solidFill>
                  <a:schemeClr val="accent3">
                    <a:lumMod val="75000"/>
                  </a:schemeClr>
                </a:solidFill>
              </a:rPr>
              <a:t>Feed</a:t>
            </a:r>
            <a:endParaRPr kumimoji="1" lang="ja-JP" altLang="en-US" sz="2800" dirty="0">
              <a:solidFill>
                <a:schemeClr val="accent3">
                  <a:lumMod val="75000"/>
                </a:schemeClr>
              </a:solidFill>
            </a:endParaRPr>
          </a:p>
        </p:txBody>
      </p:sp>
      <p:sp>
        <p:nvSpPr>
          <p:cNvPr id="5" name="テキスト ボックス 25">
            <a:extLst>
              <a:ext uri="{FF2B5EF4-FFF2-40B4-BE49-F238E27FC236}">
                <a16:creationId xmlns:a16="http://schemas.microsoft.com/office/drawing/2014/main" id="{75264A44-88F7-1827-317D-5071EF6654F2}"/>
              </a:ext>
            </a:extLst>
          </p:cNvPr>
          <p:cNvSpPr txBox="1"/>
          <p:nvPr/>
        </p:nvSpPr>
        <p:spPr>
          <a:xfrm>
            <a:off x="7177636" y="2687276"/>
            <a:ext cx="1502747" cy="1015663"/>
          </a:xfrm>
          <a:prstGeom prst="rect">
            <a:avLst/>
          </a:prstGeom>
          <a:solidFill>
            <a:schemeClr val="bg1"/>
          </a:solidFill>
        </p:spPr>
        <p:txBody>
          <a:bodyPr wrap="square" rtlCol="0">
            <a:spAutoFit/>
          </a:bodyPr>
          <a:lstStyle/>
          <a:p>
            <a:pPr algn="r">
              <a:lnSpc>
                <a:spcPts val="2400"/>
              </a:lnSpc>
            </a:pPr>
            <a:r>
              <a:rPr kumimoji="1" lang="en-US" altLang="ja-JP" sz="2400" dirty="0">
                <a:solidFill>
                  <a:schemeClr val="accent1">
                    <a:lumMod val="50000"/>
                  </a:schemeClr>
                </a:solidFill>
              </a:rPr>
              <a:t>Smaller </a:t>
            </a:r>
            <a:r>
              <a:rPr kumimoji="1" lang="en-US" altLang="ja-JP" sz="2400" dirty="0"/>
              <a:t>particles</a:t>
            </a:r>
          </a:p>
          <a:p>
            <a:pPr algn="r">
              <a:lnSpc>
                <a:spcPts val="2400"/>
              </a:lnSpc>
            </a:pPr>
            <a:endParaRPr kumimoji="1" lang="ja-JP" altLang="en-US" sz="2400" dirty="0"/>
          </a:p>
        </p:txBody>
      </p:sp>
      <p:sp>
        <p:nvSpPr>
          <p:cNvPr id="6" name="Oval 5">
            <a:extLst>
              <a:ext uri="{FF2B5EF4-FFF2-40B4-BE49-F238E27FC236}">
                <a16:creationId xmlns:a16="http://schemas.microsoft.com/office/drawing/2014/main" id="{AA70574D-F551-3C4B-669F-4B822EB50912}"/>
              </a:ext>
            </a:extLst>
          </p:cNvPr>
          <p:cNvSpPr/>
          <p:nvPr/>
        </p:nvSpPr>
        <p:spPr>
          <a:xfrm>
            <a:off x="4832260" y="1875477"/>
            <a:ext cx="336886" cy="3368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AE59120-DCCF-0D9D-325C-F32D7C7EFC7F}"/>
              </a:ext>
            </a:extLst>
          </p:cNvPr>
          <p:cNvSpPr/>
          <p:nvPr/>
        </p:nvSpPr>
        <p:spPr>
          <a:xfrm>
            <a:off x="5273594" y="1986212"/>
            <a:ext cx="205787" cy="20578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テキスト ボックス 24">
            <a:extLst>
              <a:ext uri="{FF2B5EF4-FFF2-40B4-BE49-F238E27FC236}">
                <a16:creationId xmlns:a16="http://schemas.microsoft.com/office/drawing/2014/main" id="{EEDD904F-A284-C4C4-9E65-DB05DF6225D8}"/>
              </a:ext>
            </a:extLst>
          </p:cNvPr>
          <p:cNvSpPr txBox="1"/>
          <p:nvPr/>
        </p:nvSpPr>
        <p:spPr>
          <a:xfrm>
            <a:off x="4536714" y="1662160"/>
            <a:ext cx="1173424" cy="523220"/>
          </a:xfrm>
          <a:prstGeom prst="rect">
            <a:avLst/>
          </a:prstGeom>
          <a:solidFill>
            <a:schemeClr val="bg1"/>
          </a:solidFill>
        </p:spPr>
        <p:txBody>
          <a:bodyPr wrap="square" rtlCol="0">
            <a:spAutoFit/>
          </a:bodyPr>
          <a:lstStyle/>
          <a:p>
            <a:r>
              <a:rPr kumimoji="1" lang="en-US" altLang="ja-JP" sz="2800" dirty="0">
                <a:solidFill>
                  <a:schemeClr val="accent3">
                    <a:lumMod val="75000"/>
                  </a:schemeClr>
                </a:solidFill>
              </a:rPr>
              <a:t>Feed</a:t>
            </a:r>
            <a:endParaRPr kumimoji="1" lang="ja-JP" altLang="en-US" sz="2800" dirty="0">
              <a:solidFill>
                <a:schemeClr val="accent3">
                  <a:lumMod val="75000"/>
                </a:schemeClr>
              </a:solidFill>
            </a:endParaRPr>
          </a:p>
        </p:txBody>
      </p:sp>
      <p:sp>
        <p:nvSpPr>
          <p:cNvPr id="10" name="Oval 9">
            <a:extLst>
              <a:ext uri="{FF2B5EF4-FFF2-40B4-BE49-F238E27FC236}">
                <a16:creationId xmlns:a16="http://schemas.microsoft.com/office/drawing/2014/main" id="{080A238B-AD27-653B-D8E1-CEF73A868087}"/>
              </a:ext>
            </a:extLst>
          </p:cNvPr>
          <p:cNvSpPr/>
          <p:nvPr/>
        </p:nvSpPr>
        <p:spPr>
          <a:xfrm>
            <a:off x="4711969" y="2050807"/>
            <a:ext cx="336886" cy="3368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282D41F-0868-EEFE-78E7-22062C21AA03}"/>
              </a:ext>
            </a:extLst>
          </p:cNvPr>
          <p:cNvSpPr/>
          <p:nvPr/>
        </p:nvSpPr>
        <p:spPr>
          <a:xfrm>
            <a:off x="5153303" y="2161542"/>
            <a:ext cx="205787" cy="20578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9B62658-7830-540D-FA8E-34E38DCA831B}"/>
              </a:ext>
            </a:extLst>
          </p:cNvPr>
          <p:cNvSpPr/>
          <p:nvPr/>
        </p:nvSpPr>
        <p:spPr>
          <a:xfrm>
            <a:off x="5076100" y="1982157"/>
            <a:ext cx="336886" cy="3368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25E30AC-4BB0-505B-9379-D5EDF0203892}"/>
              </a:ext>
            </a:extLst>
          </p:cNvPr>
          <p:cNvSpPr/>
          <p:nvPr/>
        </p:nvSpPr>
        <p:spPr>
          <a:xfrm>
            <a:off x="4955809" y="2157487"/>
            <a:ext cx="336886" cy="33688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B1F2F8F-497A-E067-E200-CCA30C864AD7}"/>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4.2. Types of classifiers (cont.)</a:t>
            </a:r>
          </a:p>
        </p:txBody>
      </p:sp>
    </p:spTree>
    <p:extLst>
      <p:ext uri="{BB962C8B-B14F-4D97-AF65-F5344CB8AC3E}">
        <p14:creationId xmlns:p14="http://schemas.microsoft.com/office/powerpoint/2010/main" val="34092026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0104 3.33333E-6 L 0.00221 0.14143 L -0.028 0.13912 L -0.028 0.15578 L -0.02149 0.16481 L -0.01563 0.17407 L -0.00456 0.20208 C -0.00365 0.20602 -0.00287 0.20995 -0.00183 0.21389 C -0.00026 0.22014 -0.00052 0.21805 -0.00052 0.22152 L 0.00221 0.23588 C 0.00325 0.23958 0.00403 0.24352 0.0052 0.24745 C 0.00547 0.24907 0.00625 0.25092 0.00638 0.25254 C 0.00677 0.25555 0.00638 0.25856 0.00638 0.26157 L 0.01757 0.29514 L 0.02174 0.30555 L 0.02174 0.32222 C 0.02278 0.32592 0.02343 0.32986 0.02448 0.33379 C 0.02487 0.33518 0.02617 0.3375 0.02617 0.33773 L 0.02617 0.39977 L 0.02174 0.42939 L 0.02174 0.42963 " pathEditMode="relative" rAng="0" ptsTypes="AAAAAAAAAAAAAAAAAAAAA">
                                      <p:cBhvr>
                                        <p:cTn id="6" dur="2000" fill="hold"/>
                                        <p:tgtEl>
                                          <p:spTgt spid="6"/>
                                        </p:tgtEl>
                                        <p:attrNameLst>
                                          <p:attrName>ppt_x</p:attrName>
                                          <p:attrName>ppt_y</p:attrName>
                                        </p:attrNameLst>
                                      </p:cBhvr>
                                      <p:rCtr x="-195" y="21481"/>
                                    </p:animMotion>
                                  </p:childTnLst>
                                </p:cTn>
                              </p:par>
                              <p:par>
                                <p:cTn id="7" presetID="0" presetClass="path" presetSubtype="0" accel="50000" decel="50000" fill="hold" grpId="0" nodeType="withEffect">
                                  <p:stCondLst>
                                    <p:cond delay="0"/>
                                  </p:stCondLst>
                                  <p:childTnLst>
                                    <p:animMotion origin="layout" path="M -1.66667E-6 4.44444E-6 L -0.00482 0.19791 L -0.01823 0.21041 L -0.03268 0.19791 L -0.06055 0.16481 L -0.08112 0.13842 L -0.09336 0.12268 L -0.10547 0.10162 L -0.12122 0.09282 L -0.13698 0.09282 L -0.1539 0.1155 L -0.15521 0.13842 L -0.15521 0.13865 " pathEditMode="relative" rAng="0" ptsTypes="AAAAAAAAAAAAA">
                                      <p:cBhvr>
                                        <p:cTn id="8" dur="2000" fill="hold"/>
                                        <p:tgtEl>
                                          <p:spTgt spid="7"/>
                                        </p:tgtEl>
                                        <p:attrNameLst>
                                          <p:attrName>ppt_x</p:attrName>
                                          <p:attrName>ppt_y</p:attrName>
                                        </p:attrNameLst>
                                      </p:cBhvr>
                                      <p:rCtr x="-7760" y="10509"/>
                                    </p:animMotion>
                                  </p:childTnLst>
                                </p:cTn>
                              </p:par>
                              <p:par>
                                <p:cTn id="9" presetID="0" presetClass="path" presetSubtype="0" accel="50000" decel="50000" fill="hold" grpId="0" nodeType="withEffect">
                                  <p:stCondLst>
                                    <p:cond delay="0"/>
                                  </p:stCondLst>
                                  <p:childTnLst>
                                    <p:animMotion origin="layout" path="M 0.00625 -1.11111E-6 L 0.00768 0.1882 L -0.02799 0.18495 L -0.02799 0.20718 L -0.02018 0.21945 L -0.01341 0.23148 L -0.00026 0.26898 C 0.00091 0.27431 0.00182 0.2794 0.003 0.28472 C 0.00482 0.29306 0.00456 0.29028 0.00456 0.29491 L 0.00768 0.31389 C 0.00898 0.31875 0.01003 0.32408 0.0112 0.3294 C 0.01159 0.33148 0.0125 0.3338 0.01263 0.33588 C 0.01315 0.34005 0.01263 0.34398 0.01263 0.34815 L 0.02591 0.39259 L 0.03086 0.40648 L 0.03086 0.4287 C 0.03203 0.4338 0.03281 0.43889 0.03412 0.44421 C 0.03451 0.44583 0.03607 0.44908 0.03607 0.44931 L 0.03607 0.53171 L 0.03086 0.57107 L 0.03086 0.57153 " pathEditMode="relative" rAng="0" ptsTypes="AAAAAAAAAAAAAAAAAAAAA">
                                      <p:cBhvr>
                                        <p:cTn id="10" dur="2000" fill="hold"/>
                                        <p:tgtEl>
                                          <p:spTgt spid="10"/>
                                        </p:tgtEl>
                                        <p:attrNameLst>
                                          <p:attrName>ppt_x</p:attrName>
                                          <p:attrName>ppt_y</p:attrName>
                                        </p:attrNameLst>
                                      </p:cBhvr>
                                      <p:rCtr x="-221" y="28565"/>
                                    </p:animMotion>
                                  </p:childTnLst>
                                </p:cTn>
                              </p:par>
                              <p:par>
                                <p:cTn id="11" presetID="0" presetClass="path" presetSubtype="0" accel="50000" decel="50000" fill="hold" grpId="0" nodeType="withEffect">
                                  <p:stCondLst>
                                    <p:cond delay="0"/>
                                  </p:stCondLst>
                                  <p:childTnLst>
                                    <p:animMotion origin="layout" path="M -0.00247 -0.00532 L 0.00273 0.1926 L 0.01719 0.2051 L 0.03294 0.1926 L 0.06315 0.15949 L 0.08555 0.1331 L 0.09883 0.11736 L 0.11198 0.0963 L 0.12904 0.0875 L 0.14622 0.0875 L 0.16458 0.11019 L 0.16602 0.1331 L 0.16602 0.13334 " pathEditMode="relative" rAng="0" ptsTypes="AAAAAAAAAAAAA">
                                      <p:cBhvr>
                                        <p:cTn id="12" dur="2000" fill="hold"/>
                                        <p:tgtEl>
                                          <p:spTgt spid="11"/>
                                        </p:tgtEl>
                                        <p:attrNameLst>
                                          <p:attrName>ppt_x</p:attrName>
                                          <p:attrName>ppt_y</p:attrName>
                                        </p:attrNameLst>
                                      </p:cBhvr>
                                      <p:rCtr x="8424" y="10509"/>
                                    </p:animMotion>
                                  </p:childTnLst>
                                </p:cTn>
                              </p:par>
                              <p:par>
                                <p:cTn id="13" presetID="0" presetClass="path" presetSubtype="0" accel="50000" decel="50000" fill="hold" grpId="0" nodeType="withEffect">
                                  <p:stCondLst>
                                    <p:cond delay="0"/>
                                  </p:stCondLst>
                                  <p:childTnLst>
                                    <p:animMotion origin="layout" path="M -3.95833E-6 2.59259E-6 L 0.00105 0.11967 L -0.02526 0.11759 L -0.02526 0.13171 L -0.01966 0.13935 L -0.01458 0.14722 L -0.00481 0.17083 C -0.00403 0.1743 -0.00338 0.17754 -0.00247 0.18102 C -0.00117 0.18611 -0.0013 0.18449 -0.0013 0.1875 L 0.00105 0.19953 C 0.00196 0.20278 0.00261 0.20602 0.00365 0.20926 C 0.00391 0.21065 0.00456 0.21227 0.00469 0.21365 C 0.00495 0.2162 0.00469 0.21875 0.00469 0.22129 L 0.01446 0.24977 L 0.0181 0.25856 L 0.0181 0.27268 C 0.01901 0.27569 0.01954 0.27916 0.02045 0.2824 C 0.02084 0.28356 0.02201 0.28565 0.02201 0.28565 L 0.02201 0.33819 L 0.0181 0.36342 L 0.0181 0.36365 " pathEditMode="relative" rAng="0" ptsTypes="AAAAAAAAAAAAAAAAAAAAA">
                                      <p:cBhvr>
                                        <p:cTn id="14" dur="2000" fill="hold"/>
                                        <p:tgtEl>
                                          <p:spTgt spid="12"/>
                                        </p:tgtEl>
                                        <p:attrNameLst>
                                          <p:attrName>ppt_x</p:attrName>
                                          <p:attrName>ppt_y</p:attrName>
                                        </p:attrNameLst>
                                      </p:cBhvr>
                                      <p:rCtr x="-169" y="18171"/>
                                    </p:animMotion>
                                  </p:childTnLst>
                                </p:cTn>
                              </p:par>
                              <p:par>
                                <p:cTn id="15" presetID="0" presetClass="path" presetSubtype="0" accel="50000" decel="50000" fill="hold" grpId="0" nodeType="withEffect">
                                  <p:stCondLst>
                                    <p:cond delay="0"/>
                                  </p:stCondLst>
                                  <p:childTnLst>
                                    <p:animMotion origin="layout" path="M 3.95833E-6 -3.7037E-7 L 0.00013 0.11134 L -0.00521 0.10926 L -0.00521 0.12245 L -0.00404 0.12963 L -0.003 0.13681 L -0.00105 0.15903 C -0.00092 0.16227 -0.00079 0.16528 -0.00052 0.16829 C -0.00026 0.17338 -0.00026 0.17176 -0.00026 0.17431 L 0.00013 0.18565 C 0.00039 0.18843 0.00052 0.19167 0.00065 0.19491 C 0.00078 0.19607 0.00091 0.19745 0.00091 0.19861 C 0.00104 0.20116 0.00091 0.20347 0.00091 0.20579 L 0.00299 0.23218 L 0.00364 0.24051 L 0.00364 0.25347 C 0.0039 0.25648 0.00403 0.25949 0.00416 0.26273 C 0.00429 0.26366 0.00455 0.26551 0.00455 0.26574 L 0.00455 0.31458 L 0.00364 0.33773 L 0.00364 0.33819 " pathEditMode="relative" rAng="0" ptsTypes="AAAAAAAAAAAAAAAAAAAAA">
                                      <p:cBhvr>
                                        <p:cTn id="16" dur="2000" fill="hold"/>
                                        <p:tgtEl>
                                          <p:spTgt spid="13"/>
                                        </p:tgtEl>
                                        <p:attrNameLst>
                                          <p:attrName>ppt_x</p:attrName>
                                          <p:attrName>ppt_y</p:attrName>
                                        </p:attrNameLst>
                                      </p:cBhvr>
                                      <p:rCtr x="-39" y="16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15</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14" name="TextBox 13">
            <a:extLst>
              <a:ext uri="{FF2B5EF4-FFF2-40B4-BE49-F238E27FC236}">
                <a16:creationId xmlns:a16="http://schemas.microsoft.com/office/drawing/2014/main" id="{60A65C79-0A86-50AB-088E-5B798E72ED41}"/>
              </a:ext>
            </a:extLst>
          </p:cNvPr>
          <p:cNvSpPr txBox="1"/>
          <p:nvPr/>
        </p:nvSpPr>
        <p:spPr>
          <a:xfrm>
            <a:off x="127000" y="718696"/>
            <a:ext cx="12065000" cy="5563831"/>
          </a:xfrm>
          <a:prstGeom prst="rect">
            <a:avLst/>
          </a:prstGeom>
          <a:noFill/>
        </p:spPr>
        <p:txBody>
          <a:bodyPr wrap="square" rtlCol="0">
            <a:spAutoFit/>
          </a:bodyPr>
          <a:lstStyle/>
          <a:p>
            <a:pPr algn="l">
              <a:lnSpc>
                <a:spcPct val="150000"/>
              </a:lnSpc>
            </a:pPr>
            <a:r>
              <a:rPr lang="en-US" altLang="ja-JP" sz="2400" b="1" dirty="0">
                <a:solidFill>
                  <a:srgbClr val="0432FF"/>
                </a:solidFill>
                <a:latin typeface="Arial" panose="020B0604020202020204" pitchFamily="34" charset="0"/>
                <a:cs typeface="Arial" panose="020B0604020202020204" pitchFamily="34" charset="0"/>
              </a:rPr>
              <a:t>Mechanical classifiers</a:t>
            </a:r>
            <a:endParaRPr lang="en-GB" sz="2400" dirty="0">
              <a:solidFill>
                <a:srgbClr val="7030A0"/>
              </a:solidFill>
              <a:latin typeface="Arial" panose="020B0604020202020204" pitchFamily="34" charset="0"/>
              <a:cs typeface="Arial" panose="020B0604020202020204" pitchFamily="34" charset="0"/>
            </a:endParaRPr>
          </a:p>
          <a:p>
            <a:pPr marL="342900" indent="-342900" algn="just">
              <a:lnSpc>
                <a:spcPct val="150000"/>
              </a:lnSpc>
              <a:buFont typeface="Wingdings" pitchFamily="2" charset="2"/>
              <a:buChar char="§"/>
            </a:pPr>
            <a:r>
              <a:rPr lang="en-GB" sz="2400" dirty="0">
                <a:latin typeface="Arial" panose="020B0604020202020204" pitchFamily="34" charset="0"/>
                <a:cs typeface="Arial" panose="020B0604020202020204" pitchFamily="34" charset="0"/>
              </a:rPr>
              <a:t>Several forms of classifier exist in which the material of lower settling velocity is carried away in a liquid overflow, and the material of higher settling velocity is deposited on the bottom of the equipment and is dragged upwards against the flow of liquid by some mechanical means.</a:t>
            </a:r>
          </a:p>
          <a:p>
            <a:pPr marL="342900" indent="-342900" algn="just">
              <a:lnSpc>
                <a:spcPct val="150000"/>
              </a:lnSpc>
              <a:buFont typeface="Wingdings" pitchFamily="2" charset="2"/>
              <a:buChar char="§"/>
            </a:pPr>
            <a:r>
              <a:rPr lang="en-GB" sz="2400" dirty="0">
                <a:latin typeface="Arial" panose="020B0604020202020204" pitchFamily="34" charset="0"/>
                <a:cs typeface="Arial" panose="020B0604020202020204" pitchFamily="34" charset="0"/>
              </a:rPr>
              <a:t>Mechanical classifiers have widespread use in closed-circuit grinding operations and in the classification of products from ore-washing plants. In washing plants they act more or less as sizing devices, as the particles are essentially unliberated, so are of similar density. In closed circuit grinding they have a tendency to return small dense particles to the mill, causing overgrinding.</a:t>
            </a:r>
          </a:p>
        </p:txBody>
      </p:sp>
      <p:sp>
        <p:nvSpPr>
          <p:cNvPr id="2" name="TextBox 1">
            <a:extLst>
              <a:ext uri="{FF2B5EF4-FFF2-40B4-BE49-F238E27FC236}">
                <a16:creationId xmlns:a16="http://schemas.microsoft.com/office/drawing/2014/main" id="{1150687E-B701-D0FE-B408-8FC92E8A6CAE}"/>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4.2. Types of classifiers (cont.)</a:t>
            </a:r>
          </a:p>
        </p:txBody>
      </p:sp>
    </p:spTree>
    <p:extLst>
      <p:ext uri="{BB962C8B-B14F-4D97-AF65-F5344CB8AC3E}">
        <p14:creationId xmlns:p14="http://schemas.microsoft.com/office/powerpoint/2010/main" val="25128767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16</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14" name="TextBox 13">
            <a:extLst>
              <a:ext uri="{FF2B5EF4-FFF2-40B4-BE49-F238E27FC236}">
                <a16:creationId xmlns:a16="http://schemas.microsoft.com/office/drawing/2014/main" id="{60A65C79-0A86-50AB-088E-5B798E72ED41}"/>
              </a:ext>
            </a:extLst>
          </p:cNvPr>
          <p:cNvSpPr txBox="1"/>
          <p:nvPr/>
        </p:nvSpPr>
        <p:spPr>
          <a:xfrm>
            <a:off x="127000" y="718696"/>
            <a:ext cx="12065000" cy="577850"/>
          </a:xfrm>
          <a:prstGeom prst="rect">
            <a:avLst/>
          </a:prstGeom>
          <a:noFill/>
        </p:spPr>
        <p:txBody>
          <a:bodyPr wrap="square" rtlCol="0">
            <a:spAutoFit/>
          </a:bodyPr>
          <a:lstStyle/>
          <a:p>
            <a:pPr algn="l">
              <a:lnSpc>
                <a:spcPct val="150000"/>
              </a:lnSpc>
            </a:pPr>
            <a:r>
              <a:rPr lang="en-US" altLang="ja-JP" sz="2400" b="1" dirty="0">
                <a:solidFill>
                  <a:srgbClr val="0432FF"/>
                </a:solidFill>
                <a:latin typeface="Arial" panose="020B0604020202020204" pitchFamily="34" charset="0"/>
                <a:cs typeface="Arial" panose="020B0604020202020204" pitchFamily="34" charset="0"/>
              </a:rPr>
              <a:t>Mechanical classifiers (cont.)</a:t>
            </a:r>
            <a:endParaRPr lang="en-GB" sz="2400" dirty="0">
              <a:solidFill>
                <a:srgbClr val="7030A0"/>
              </a:solidFill>
              <a:latin typeface="Arial" panose="020B0604020202020204" pitchFamily="34" charset="0"/>
              <a:cs typeface="Arial" panose="020B0604020202020204" pitchFamily="34" charset="0"/>
            </a:endParaRPr>
          </a:p>
        </p:txBody>
      </p:sp>
      <p:pic>
        <p:nvPicPr>
          <p:cNvPr id="2" name="Picture 6" descr="F9-11">
            <a:extLst>
              <a:ext uri="{FF2B5EF4-FFF2-40B4-BE49-F238E27FC236}">
                <a16:creationId xmlns:a16="http://schemas.microsoft.com/office/drawing/2014/main" id="{7DEF2499-CE7B-3138-2FE4-03AB6EDCD6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2957" y="1416770"/>
            <a:ext cx="2506662" cy="3168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7">
            <a:extLst>
              <a:ext uri="{FF2B5EF4-FFF2-40B4-BE49-F238E27FC236}">
                <a16:creationId xmlns:a16="http://schemas.microsoft.com/office/drawing/2014/main" id="{68817D58-9564-B4C4-D061-C623297A5855}"/>
              </a:ext>
            </a:extLst>
          </p:cNvPr>
          <p:cNvSpPr txBox="1">
            <a:spLocks noChangeArrowheads="1"/>
          </p:cNvSpPr>
          <p:nvPr/>
        </p:nvSpPr>
        <p:spPr bwMode="auto">
          <a:xfrm>
            <a:off x="1243805" y="4444808"/>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solidFill>
                  <a:srgbClr val="FFFFFF"/>
                </a:solidFill>
                <a:latin typeface="Arial" charset="0"/>
                <a:ea typeface="ＭＳ Ｐゴシック" panose="020B0600070205080204" pitchFamily="50" charset="-128"/>
              </a:rPr>
              <a:t>Fine</a:t>
            </a:r>
          </a:p>
        </p:txBody>
      </p:sp>
      <p:sp>
        <p:nvSpPr>
          <p:cNvPr id="4" name="Text Box 8">
            <a:extLst>
              <a:ext uri="{FF2B5EF4-FFF2-40B4-BE49-F238E27FC236}">
                <a16:creationId xmlns:a16="http://schemas.microsoft.com/office/drawing/2014/main" id="{4F803758-7D0B-E74F-0C57-EC21225A2F25}"/>
              </a:ext>
            </a:extLst>
          </p:cNvPr>
          <p:cNvSpPr txBox="1">
            <a:spLocks noChangeArrowheads="1"/>
          </p:cNvSpPr>
          <p:nvPr/>
        </p:nvSpPr>
        <p:spPr bwMode="auto">
          <a:xfrm>
            <a:off x="6530023" y="3868545"/>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solidFill>
                  <a:srgbClr val="FFFFFF"/>
                </a:solidFill>
                <a:latin typeface="Arial" charset="0"/>
                <a:ea typeface="ＭＳ Ｐゴシック" panose="020B0600070205080204" pitchFamily="50" charset="-128"/>
              </a:rPr>
              <a:t>Coarse</a:t>
            </a:r>
          </a:p>
        </p:txBody>
      </p:sp>
      <p:pic>
        <p:nvPicPr>
          <p:cNvPr id="5" name="図 4">
            <a:extLst>
              <a:ext uri="{FF2B5EF4-FFF2-40B4-BE49-F238E27FC236}">
                <a16:creationId xmlns:a16="http://schemas.microsoft.com/office/drawing/2014/main" id="{EB87E545-DB5B-0DB3-ED19-12DBB60C1F4C}"/>
              </a:ext>
            </a:extLst>
          </p:cNvPr>
          <p:cNvPicPr>
            <a:picLocks noChangeAspect="1"/>
          </p:cNvPicPr>
          <p:nvPr/>
        </p:nvPicPr>
        <p:blipFill rotWithShape="1">
          <a:blip r:embed="rId4">
            <a:lum contrast="40000"/>
          </a:blip>
          <a:srcRect b="47689"/>
          <a:stretch/>
        </p:blipFill>
        <p:spPr>
          <a:xfrm>
            <a:off x="1447526" y="1516052"/>
            <a:ext cx="6151951" cy="3087835"/>
          </a:xfrm>
          <a:prstGeom prst="rect">
            <a:avLst/>
          </a:prstGeom>
        </p:spPr>
      </p:pic>
      <p:sp>
        <p:nvSpPr>
          <p:cNvPr id="6" name="テキスト ボックス 14">
            <a:extLst>
              <a:ext uri="{FF2B5EF4-FFF2-40B4-BE49-F238E27FC236}">
                <a16:creationId xmlns:a16="http://schemas.microsoft.com/office/drawing/2014/main" id="{6A6C6D72-7097-E1BE-9B52-E8F4E0976F4C}"/>
              </a:ext>
            </a:extLst>
          </p:cNvPr>
          <p:cNvSpPr txBox="1"/>
          <p:nvPr/>
        </p:nvSpPr>
        <p:spPr>
          <a:xfrm>
            <a:off x="4429624" y="1296546"/>
            <a:ext cx="1308236" cy="523220"/>
          </a:xfrm>
          <a:prstGeom prst="rect">
            <a:avLst/>
          </a:prstGeom>
          <a:noFill/>
        </p:spPr>
        <p:txBody>
          <a:bodyPr wrap="square" rtlCol="0">
            <a:spAutoFit/>
          </a:bodyPr>
          <a:lstStyle/>
          <a:p>
            <a:r>
              <a:rPr kumimoji="1" lang="en-US" altLang="ja-JP" sz="2800" dirty="0">
                <a:solidFill>
                  <a:srgbClr val="FF0000"/>
                </a:solidFill>
                <a:latin typeface="Arial" panose="020B0604020202020204" pitchFamily="34" charset="0"/>
                <a:cs typeface="Arial" panose="020B0604020202020204" pitchFamily="34" charset="0"/>
              </a:rPr>
              <a:t>Feed</a:t>
            </a:r>
            <a:endParaRPr kumimoji="1" lang="ja-JP" altLang="en-US" sz="2800" dirty="0">
              <a:solidFill>
                <a:srgbClr val="FF0000"/>
              </a:solidFill>
              <a:latin typeface="Arial" panose="020B0604020202020204" pitchFamily="34" charset="0"/>
              <a:cs typeface="Arial" panose="020B0604020202020204" pitchFamily="34" charset="0"/>
            </a:endParaRPr>
          </a:p>
        </p:txBody>
      </p:sp>
      <p:sp>
        <p:nvSpPr>
          <p:cNvPr id="7" name="テキスト ボックス 15">
            <a:extLst>
              <a:ext uri="{FF2B5EF4-FFF2-40B4-BE49-F238E27FC236}">
                <a16:creationId xmlns:a16="http://schemas.microsoft.com/office/drawing/2014/main" id="{66493DA2-B238-31A8-0AFC-B5A0C235473A}"/>
              </a:ext>
            </a:extLst>
          </p:cNvPr>
          <p:cNvSpPr txBox="1"/>
          <p:nvPr/>
        </p:nvSpPr>
        <p:spPr>
          <a:xfrm>
            <a:off x="1139849" y="2332068"/>
            <a:ext cx="3580624" cy="707886"/>
          </a:xfrm>
          <a:prstGeom prst="rect">
            <a:avLst/>
          </a:prstGeom>
          <a:noFill/>
        </p:spPr>
        <p:txBody>
          <a:bodyPr wrap="square" rtlCol="0">
            <a:spAutoFit/>
          </a:bodyPr>
          <a:lstStyle>
            <a:defPPr>
              <a:defRPr lang="ja-JP"/>
            </a:defPPr>
            <a:lvl1pPr algn="r">
              <a:lnSpc>
                <a:spcPts val="2400"/>
              </a:lnSpc>
              <a:defRPr sz="2800">
                <a:solidFill>
                  <a:srgbClr val="FF0000"/>
                </a:solidFill>
                <a:latin typeface="Arial" panose="020B0604020202020204" pitchFamily="34" charset="0"/>
                <a:cs typeface="Arial" panose="020B0604020202020204" pitchFamily="34" charset="0"/>
              </a:defRPr>
            </a:lvl1pPr>
          </a:lstStyle>
          <a:p>
            <a:pPr algn="l"/>
            <a:r>
              <a:rPr lang="en-US" altLang="ja-JP" dirty="0"/>
              <a:t>Overflow</a:t>
            </a:r>
          </a:p>
          <a:p>
            <a:pPr algn="l"/>
            <a:r>
              <a:rPr lang="en-US" altLang="ja-JP" sz="2400" dirty="0"/>
              <a:t>(smaller particles)</a:t>
            </a:r>
            <a:endParaRPr lang="ja-JP" altLang="en-US" sz="2400" dirty="0"/>
          </a:p>
        </p:txBody>
      </p:sp>
      <p:sp>
        <p:nvSpPr>
          <p:cNvPr id="9" name="テキスト ボックス 16">
            <a:extLst>
              <a:ext uri="{FF2B5EF4-FFF2-40B4-BE49-F238E27FC236}">
                <a16:creationId xmlns:a16="http://schemas.microsoft.com/office/drawing/2014/main" id="{BEEBCC6B-E1DC-2464-097D-D70D7172CEF4}"/>
              </a:ext>
            </a:extLst>
          </p:cNvPr>
          <p:cNvSpPr txBox="1"/>
          <p:nvPr/>
        </p:nvSpPr>
        <p:spPr>
          <a:xfrm>
            <a:off x="4536974" y="3552256"/>
            <a:ext cx="2711220" cy="707886"/>
          </a:xfrm>
          <a:prstGeom prst="rect">
            <a:avLst/>
          </a:prstGeom>
          <a:noFill/>
        </p:spPr>
        <p:txBody>
          <a:bodyPr wrap="square" rtlCol="0">
            <a:spAutoFit/>
          </a:bodyPr>
          <a:lstStyle/>
          <a:p>
            <a:pPr algn="r">
              <a:lnSpc>
                <a:spcPts val="2400"/>
              </a:lnSpc>
            </a:pPr>
            <a:r>
              <a:rPr kumimoji="1" lang="en-US" altLang="ja-JP" sz="2800" dirty="0">
                <a:solidFill>
                  <a:srgbClr val="FF0000"/>
                </a:solidFill>
                <a:latin typeface="Arial" panose="020B0604020202020204" pitchFamily="34" charset="0"/>
                <a:cs typeface="Arial" panose="020B0604020202020204" pitchFamily="34" charset="0"/>
              </a:rPr>
              <a:t>Underflow</a:t>
            </a:r>
          </a:p>
          <a:p>
            <a:pPr algn="r">
              <a:lnSpc>
                <a:spcPts val="2400"/>
              </a:lnSpc>
            </a:pPr>
            <a:r>
              <a:rPr lang="en-US" altLang="ja-JP" dirty="0">
                <a:solidFill>
                  <a:srgbClr val="FF0000"/>
                </a:solidFill>
                <a:latin typeface="Arial" panose="020B0604020202020204" pitchFamily="34" charset="0"/>
                <a:cs typeface="Arial" panose="020B0604020202020204" pitchFamily="34" charset="0"/>
              </a:rPr>
              <a:t>(larger particles)</a:t>
            </a:r>
            <a:endParaRPr kumimoji="1" lang="ja-JP" altLang="en-US" dirty="0">
              <a:solidFill>
                <a:srgbClr val="FF0000"/>
              </a:solidFill>
              <a:latin typeface="Arial" panose="020B0604020202020204" pitchFamily="34" charset="0"/>
              <a:cs typeface="Arial" panose="020B0604020202020204" pitchFamily="34" charset="0"/>
            </a:endParaRPr>
          </a:p>
        </p:txBody>
      </p:sp>
      <p:sp>
        <p:nvSpPr>
          <p:cNvPr id="10" name="テキスト ボックス 17">
            <a:extLst>
              <a:ext uri="{FF2B5EF4-FFF2-40B4-BE49-F238E27FC236}">
                <a16:creationId xmlns:a16="http://schemas.microsoft.com/office/drawing/2014/main" id="{B853C9A6-E5A5-E491-2EC1-98A80709B028}"/>
              </a:ext>
            </a:extLst>
          </p:cNvPr>
          <p:cNvSpPr txBox="1"/>
          <p:nvPr/>
        </p:nvSpPr>
        <p:spPr>
          <a:xfrm>
            <a:off x="2424846" y="1749926"/>
            <a:ext cx="2016224" cy="523220"/>
          </a:xfrm>
          <a:prstGeom prst="rect">
            <a:avLst/>
          </a:prstGeom>
          <a:noFill/>
        </p:spPr>
        <p:txBody>
          <a:bodyPr wrap="square" rtlCol="0">
            <a:spAutoFit/>
          </a:bodyPr>
          <a:lstStyle/>
          <a:p>
            <a:r>
              <a:rPr kumimoji="1" lang="en-US" altLang="ja-JP" sz="2800" dirty="0">
                <a:solidFill>
                  <a:srgbClr val="0000CC"/>
                </a:solidFill>
                <a:latin typeface="Arial" panose="020B0604020202020204" pitchFamily="34" charset="0"/>
                <a:cs typeface="Arial" panose="020B0604020202020204" pitchFamily="34" charset="0"/>
              </a:rPr>
              <a:t>Slurry pool</a:t>
            </a:r>
            <a:endParaRPr kumimoji="1" lang="ja-JP" altLang="en-US" sz="2800" dirty="0">
              <a:solidFill>
                <a:srgbClr val="0000CC"/>
              </a:solidFill>
              <a:latin typeface="Arial" panose="020B0604020202020204" pitchFamily="34" charset="0"/>
              <a:cs typeface="Arial" panose="020B0604020202020204" pitchFamily="34" charset="0"/>
            </a:endParaRPr>
          </a:p>
        </p:txBody>
      </p:sp>
      <p:sp>
        <p:nvSpPr>
          <p:cNvPr id="11" name="Oval 16">
            <a:extLst>
              <a:ext uri="{FF2B5EF4-FFF2-40B4-BE49-F238E27FC236}">
                <a16:creationId xmlns:a16="http://schemas.microsoft.com/office/drawing/2014/main" id="{B2E1C401-F5AE-4413-6F89-09C55C94CA15}"/>
              </a:ext>
            </a:extLst>
          </p:cNvPr>
          <p:cNvSpPr>
            <a:spLocks noChangeArrowheads="1"/>
          </p:cNvSpPr>
          <p:nvPr/>
        </p:nvSpPr>
        <p:spPr bwMode="auto">
          <a:xfrm>
            <a:off x="4081502" y="4486995"/>
            <a:ext cx="792162" cy="792162"/>
          </a:xfrm>
          <a:prstGeom prst="ellipse">
            <a:avLst/>
          </a:prstGeom>
          <a:solidFill>
            <a:schemeClr val="tx1"/>
          </a:solidFill>
          <a:ln w="9525">
            <a:solidFill>
              <a:schemeClr val="tx1"/>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2" name="AutoShape 20">
            <a:extLst>
              <a:ext uri="{FF2B5EF4-FFF2-40B4-BE49-F238E27FC236}">
                <a16:creationId xmlns:a16="http://schemas.microsoft.com/office/drawing/2014/main" id="{E7E717A4-158D-BD90-6C30-302575F9707C}"/>
              </a:ext>
            </a:extLst>
          </p:cNvPr>
          <p:cNvSpPr>
            <a:spLocks noChangeArrowheads="1"/>
          </p:cNvSpPr>
          <p:nvPr/>
        </p:nvSpPr>
        <p:spPr bwMode="auto">
          <a:xfrm>
            <a:off x="4152939" y="5352182"/>
            <a:ext cx="576263" cy="1008063"/>
          </a:xfrm>
          <a:prstGeom prst="downArrow">
            <a:avLst>
              <a:gd name="adj1" fmla="val 50000"/>
              <a:gd name="adj2" fmla="val 43733"/>
            </a:avLst>
          </a:prstGeom>
          <a:solidFill>
            <a:schemeClr val="tx1"/>
          </a:solidFill>
          <a:ln w="9525">
            <a:solidFill>
              <a:schemeClr val="tx1"/>
            </a:solidFill>
            <a:miter lim="800000"/>
            <a:headEnd/>
            <a:tailEnd/>
          </a:ln>
          <a:effec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3" name="Oval 22">
            <a:extLst>
              <a:ext uri="{FF2B5EF4-FFF2-40B4-BE49-F238E27FC236}">
                <a16:creationId xmlns:a16="http://schemas.microsoft.com/office/drawing/2014/main" id="{96DC858B-A6E5-B1FF-10FB-F04FD3C84A58}"/>
              </a:ext>
            </a:extLst>
          </p:cNvPr>
          <p:cNvSpPr>
            <a:spLocks noChangeAspect="1" noChangeArrowheads="1"/>
          </p:cNvSpPr>
          <p:nvPr/>
        </p:nvSpPr>
        <p:spPr bwMode="auto">
          <a:xfrm>
            <a:off x="5161002" y="4645745"/>
            <a:ext cx="633412" cy="633412"/>
          </a:xfrm>
          <a:prstGeom prst="ellipse">
            <a:avLst/>
          </a:prstGeom>
          <a:solidFill>
            <a:schemeClr val="tx1"/>
          </a:solidFill>
          <a:ln w="9525">
            <a:solidFill>
              <a:schemeClr val="tx1"/>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5" name="Oval 23">
            <a:extLst>
              <a:ext uri="{FF2B5EF4-FFF2-40B4-BE49-F238E27FC236}">
                <a16:creationId xmlns:a16="http://schemas.microsoft.com/office/drawing/2014/main" id="{13EE9250-89FB-74DE-4C70-7AC63A58974E}"/>
              </a:ext>
            </a:extLst>
          </p:cNvPr>
          <p:cNvSpPr>
            <a:spLocks noChangeAspect="1" noChangeArrowheads="1"/>
          </p:cNvSpPr>
          <p:nvPr/>
        </p:nvSpPr>
        <p:spPr bwMode="auto">
          <a:xfrm>
            <a:off x="6169064" y="4771157"/>
            <a:ext cx="508000" cy="508000"/>
          </a:xfrm>
          <a:prstGeom prst="ellipse">
            <a:avLst/>
          </a:prstGeom>
          <a:solidFill>
            <a:schemeClr val="tx1"/>
          </a:solidFill>
          <a:ln w="9525">
            <a:solidFill>
              <a:schemeClr val="tx1"/>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6" name="Oval 24">
            <a:extLst>
              <a:ext uri="{FF2B5EF4-FFF2-40B4-BE49-F238E27FC236}">
                <a16:creationId xmlns:a16="http://schemas.microsoft.com/office/drawing/2014/main" id="{40375BB2-0C08-B935-A6ED-9CE597BFF62E}"/>
              </a:ext>
            </a:extLst>
          </p:cNvPr>
          <p:cNvSpPr>
            <a:spLocks noChangeAspect="1" noChangeArrowheads="1"/>
          </p:cNvSpPr>
          <p:nvPr/>
        </p:nvSpPr>
        <p:spPr bwMode="auto">
          <a:xfrm>
            <a:off x="6958052" y="4872757"/>
            <a:ext cx="406400" cy="406400"/>
          </a:xfrm>
          <a:prstGeom prst="ellipse">
            <a:avLst/>
          </a:prstGeom>
          <a:solidFill>
            <a:schemeClr val="tx1"/>
          </a:solidFill>
          <a:ln w="9525">
            <a:solidFill>
              <a:schemeClr val="tx1"/>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7" name="AutoShape 25">
            <a:extLst>
              <a:ext uri="{FF2B5EF4-FFF2-40B4-BE49-F238E27FC236}">
                <a16:creationId xmlns:a16="http://schemas.microsoft.com/office/drawing/2014/main" id="{C3A14C7C-56CE-05A9-63E8-AB23BFFFA53C}"/>
              </a:ext>
            </a:extLst>
          </p:cNvPr>
          <p:cNvSpPr>
            <a:spLocks noChangeArrowheads="1"/>
          </p:cNvSpPr>
          <p:nvPr/>
        </p:nvSpPr>
        <p:spPr bwMode="auto">
          <a:xfrm>
            <a:off x="5161002" y="5349007"/>
            <a:ext cx="576262" cy="806450"/>
          </a:xfrm>
          <a:prstGeom prst="downArrow">
            <a:avLst>
              <a:gd name="adj1" fmla="val 50000"/>
              <a:gd name="adj2" fmla="val 34986"/>
            </a:avLst>
          </a:prstGeom>
          <a:solidFill>
            <a:schemeClr val="tx1"/>
          </a:solidFill>
          <a:ln w="9525">
            <a:solidFill>
              <a:schemeClr val="tx1"/>
            </a:solidFill>
            <a:miter lim="800000"/>
            <a:headEnd/>
            <a:tailEnd/>
          </a:ln>
          <a:effec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8" name="AutoShape 26">
            <a:extLst>
              <a:ext uri="{FF2B5EF4-FFF2-40B4-BE49-F238E27FC236}">
                <a16:creationId xmlns:a16="http://schemas.microsoft.com/office/drawing/2014/main" id="{FC0B57F8-D5D8-E348-9B37-65C2911A8D32}"/>
              </a:ext>
            </a:extLst>
          </p:cNvPr>
          <p:cNvSpPr>
            <a:spLocks noChangeArrowheads="1"/>
          </p:cNvSpPr>
          <p:nvPr/>
        </p:nvSpPr>
        <p:spPr bwMode="auto">
          <a:xfrm>
            <a:off x="6135727" y="5334720"/>
            <a:ext cx="576262" cy="644525"/>
          </a:xfrm>
          <a:prstGeom prst="downArrow">
            <a:avLst>
              <a:gd name="adj1" fmla="val 50000"/>
              <a:gd name="adj2" fmla="val 27961"/>
            </a:avLst>
          </a:prstGeom>
          <a:solidFill>
            <a:schemeClr val="tx1"/>
          </a:solidFill>
          <a:ln w="9525">
            <a:solidFill>
              <a:schemeClr val="tx1"/>
            </a:solidFill>
            <a:miter lim="800000"/>
            <a:headEnd/>
            <a:tailEnd/>
          </a:ln>
          <a:effec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9" name="AutoShape 27">
            <a:extLst>
              <a:ext uri="{FF2B5EF4-FFF2-40B4-BE49-F238E27FC236}">
                <a16:creationId xmlns:a16="http://schemas.microsoft.com/office/drawing/2014/main" id="{0FFA0AC6-555E-C189-F14F-852CB6ABA2DF}"/>
              </a:ext>
            </a:extLst>
          </p:cNvPr>
          <p:cNvSpPr>
            <a:spLocks noChangeArrowheads="1"/>
          </p:cNvSpPr>
          <p:nvPr/>
        </p:nvSpPr>
        <p:spPr bwMode="auto">
          <a:xfrm>
            <a:off x="6889789" y="5349007"/>
            <a:ext cx="576263" cy="514350"/>
          </a:xfrm>
          <a:prstGeom prst="downArrow">
            <a:avLst>
              <a:gd name="adj1" fmla="val 50000"/>
              <a:gd name="adj2" fmla="val 25000"/>
            </a:avLst>
          </a:prstGeom>
          <a:solidFill>
            <a:schemeClr val="tx1"/>
          </a:solidFill>
          <a:ln w="9525">
            <a:solidFill>
              <a:schemeClr val="tx1"/>
            </a:solidFill>
            <a:miter lim="800000"/>
            <a:headEnd/>
            <a:tailEnd/>
          </a:ln>
          <a:effec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0" name="正方形/長方形 5">
            <a:extLst>
              <a:ext uri="{FF2B5EF4-FFF2-40B4-BE49-F238E27FC236}">
                <a16:creationId xmlns:a16="http://schemas.microsoft.com/office/drawing/2014/main" id="{2EB1E64D-D8F3-5771-00E4-F034EC6404ED}"/>
              </a:ext>
            </a:extLst>
          </p:cNvPr>
          <p:cNvSpPr/>
          <p:nvPr/>
        </p:nvSpPr>
        <p:spPr>
          <a:xfrm>
            <a:off x="3715545" y="6360245"/>
            <a:ext cx="5444119" cy="461665"/>
          </a:xfrm>
          <a:prstGeom prst="rect">
            <a:avLst/>
          </a:prstGeom>
        </p:spPr>
        <p:txBody>
          <a:bodyPr wrap="none">
            <a:spAutoFit/>
          </a:bodyPr>
          <a:lstStyle/>
          <a:p>
            <a:r>
              <a:rPr lang="en-US" altLang="ja-JP" sz="2400" b="1" dirty="0">
                <a:solidFill>
                  <a:srgbClr val="0000CC"/>
                </a:solidFill>
                <a:latin typeface="Arial" panose="020B0604020202020204" pitchFamily="34" charset="0"/>
              </a:rPr>
              <a:t>Settling velocity of particles in fluid </a:t>
            </a:r>
            <a:endParaRPr lang="ja-JP" altLang="en-US" sz="2400" dirty="0">
              <a:solidFill>
                <a:srgbClr val="0000CC"/>
              </a:solidFill>
            </a:endParaRPr>
          </a:p>
        </p:txBody>
      </p:sp>
      <p:sp>
        <p:nvSpPr>
          <p:cNvPr id="21" name="テキスト ボックス 1">
            <a:extLst>
              <a:ext uri="{FF2B5EF4-FFF2-40B4-BE49-F238E27FC236}">
                <a16:creationId xmlns:a16="http://schemas.microsoft.com/office/drawing/2014/main" id="{E6267697-2CBE-9AB4-5E0C-7122862836B5}"/>
              </a:ext>
            </a:extLst>
          </p:cNvPr>
          <p:cNvSpPr txBox="1"/>
          <p:nvPr/>
        </p:nvSpPr>
        <p:spPr>
          <a:xfrm>
            <a:off x="5513151" y="3111439"/>
            <a:ext cx="1033669" cy="369332"/>
          </a:xfrm>
          <a:prstGeom prst="rect">
            <a:avLst/>
          </a:prstGeom>
          <a:noFill/>
        </p:spPr>
        <p:txBody>
          <a:bodyPr wrap="square" rtlCol="0">
            <a:spAutoFit/>
          </a:bodyPr>
          <a:lstStyle/>
          <a:p>
            <a:r>
              <a:rPr kumimoji="1" lang="en-US" altLang="ja-JP" dirty="0"/>
              <a:t>Lift up</a:t>
            </a:r>
            <a:endParaRPr kumimoji="1" lang="ja-JP" altLang="en-US" dirty="0"/>
          </a:p>
        </p:txBody>
      </p:sp>
      <p:sp>
        <p:nvSpPr>
          <p:cNvPr id="22" name="テキスト ボックス 2">
            <a:extLst>
              <a:ext uri="{FF2B5EF4-FFF2-40B4-BE49-F238E27FC236}">
                <a16:creationId xmlns:a16="http://schemas.microsoft.com/office/drawing/2014/main" id="{761C34AF-6935-0BA9-E941-C6B6233E2DC5}"/>
              </a:ext>
            </a:extLst>
          </p:cNvPr>
          <p:cNvSpPr txBox="1"/>
          <p:nvPr/>
        </p:nvSpPr>
        <p:spPr>
          <a:xfrm>
            <a:off x="6135727" y="1998001"/>
            <a:ext cx="822325" cy="369332"/>
          </a:xfrm>
          <a:prstGeom prst="rect">
            <a:avLst/>
          </a:prstGeom>
          <a:noFill/>
        </p:spPr>
        <p:txBody>
          <a:bodyPr wrap="square" rtlCol="0">
            <a:spAutoFit/>
          </a:bodyPr>
          <a:lstStyle/>
          <a:p>
            <a:r>
              <a:rPr kumimoji="1" lang="en-US" altLang="ja-JP" dirty="0"/>
              <a:t>Screw</a:t>
            </a:r>
            <a:endParaRPr kumimoji="1" lang="ja-JP" altLang="en-US" dirty="0"/>
          </a:p>
        </p:txBody>
      </p:sp>
      <p:sp>
        <p:nvSpPr>
          <p:cNvPr id="23" name="Oval 22">
            <a:extLst>
              <a:ext uri="{FF2B5EF4-FFF2-40B4-BE49-F238E27FC236}">
                <a16:creationId xmlns:a16="http://schemas.microsoft.com/office/drawing/2014/main" id="{7AABF3F0-CAEC-05C3-DC76-968BFD7A5D06}"/>
              </a:ext>
            </a:extLst>
          </p:cNvPr>
          <p:cNvSpPr/>
          <p:nvPr/>
        </p:nvSpPr>
        <p:spPr>
          <a:xfrm>
            <a:off x="4502435" y="2243503"/>
            <a:ext cx="153909" cy="153909"/>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38DFE84-4728-73E1-A824-0F5C314B42A5}"/>
              </a:ext>
            </a:extLst>
          </p:cNvPr>
          <p:cNvSpPr/>
          <p:nvPr/>
        </p:nvSpPr>
        <p:spPr>
          <a:xfrm>
            <a:off x="4656344" y="2147501"/>
            <a:ext cx="257769" cy="2577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990B935-83F0-BBFB-F90C-C8BDCE8F166B}"/>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4.2. Types of classifiers (cont.)</a:t>
            </a:r>
          </a:p>
        </p:txBody>
      </p:sp>
    </p:spTree>
    <p:extLst>
      <p:ext uri="{BB962C8B-B14F-4D97-AF65-F5344CB8AC3E}">
        <p14:creationId xmlns:p14="http://schemas.microsoft.com/office/powerpoint/2010/main" val="31450286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66667E-6 4.81481E-6 L 0.00378 0.01759 L 0.01393 0.04606 L 0.01875 0.07754 L 0.02617 0.10486 L 0.02917 0.12662 L 0.00938 0.12384 L -0.00208 0.13217 L -0.02825 0.11689 L -0.03672 0.13055 L -0.06575 0.11851 L -0.07161 0.13495 L -0.09114 0.12939 L -0.09974 0.13217 L -0.11185 0.14305 L -0.15677 0.14305 L -0.1888 0.13356 L -0.19818 0.14166 L -0.21979 0.14837 L -0.23112 0.14837 L -0.24713 0.15949 L -0.25729 0.18009 " pathEditMode="relative" rAng="0" ptsTypes="AAAAAAAAAAAAAAAAAAAAAA">
                                      <p:cBhvr>
                                        <p:cTn id="6" dur="3000" fill="hold"/>
                                        <p:tgtEl>
                                          <p:spTgt spid="23"/>
                                        </p:tgtEl>
                                        <p:attrNameLst>
                                          <p:attrName>ppt_x</p:attrName>
                                          <p:attrName>ppt_y</p:attrName>
                                        </p:attrNameLst>
                                      </p:cBhvr>
                                      <p:rCtr x="-11406" y="9005"/>
                                    </p:animMotion>
                                  </p:childTnLst>
                                </p:cTn>
                              </p:par>
                              <p:par>
                                <p:cTn id="7" presetID="0" presetClass="path" presetSubtype="0" accel="50000" decel="50000" fill="hold" grpId="0" nodeType="withEffect">
                                  <p:stCondLst>
                                    <p:cond delay="0"/>
                                  </p:stCondLst>
                                  <p:childTnLst>
                                    <p:animMotion origin="layout" path="M 2.08333E-6 -4.44444E-6 L 0.00495 0.02593 L 0.00729 0.04607 L 0.01393 0.07825 L 0.01693 0.10047 L 0.01914 0.11737 L 0.02943 0.11737 L 0.03528 0.10325 L 0.04492 0.10047 L 0.05612 0.09028 L 0.0664 0.08519 L 0.07461 0.08635 L 0.07526 0.07315 L 0.09752 0.07709 L 0.1013 0.07107 L 0.11614 0.06412 L 0.12213 0.06598 L 0.14206 0.06019 L 0.16562 0.04792 L 0.17526 0.04306 L 0.18646 0.04792 L 0.18724 0.05811 L 0.19987 0.08519 L 0.21094 0.10325 L 0.21471 0.12963 L 0.21901 0.15556 L 0.21992 0.16806 " pathEditMode="relative" rAng="0" ptsTypes="AAAAAAAAAAAAAAAAAAAAAAAAAAA">
                                      <p:cBhvr>
                                        <p:cTn id="8" dur="3000" fill="hold"/>
                                        <p:tgtEl>
                                          <p:spTgt spid="24"/>
                                        </p:tgtEl>
                                        <p:attrNameLst>
                                          <p:attrName>ppt_x</p:attrName>
                                          <p:attrName>ppt_y</p:attrName>
                                        </p:attrNameLst>
                                      </p:cBhvr>
                                      <p:rCtr x="10990" y="84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17</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14" name="TextBox 13">
            <a:extLst>
              <a:ext uri="{FF2B5EF4-FFF2-40B4-BE49-F238E27FC236}">
                <a16:creationId xmlns:a16="http://schemas.microsoft.com/office/drawing/2014/main" id="{60A65C79-0A86-50AB-088E-5B798E72ED41}"/>
              </a:ext>
            </a:extLst>
          </p:cNvPr>
          <p:cNvSpPr txBox="1"/>
          <p:nvPr/>
        </p:nvSpPr>
        <p:spPr>
          <a:xfrm>
            <a:off x="0" y="490096"/>
            <a:ext cx="12192000" cy="6117829"/>
          </a:xfrm>
          <a:prstGeom prst="rect">
            <a:avLst/>
          </a:prstGeom>
          <a:noFill/>
        </p:spPr>
        <p:txBody>
          <a:bodyPr wrap="square" rtlCol="0">
            <a:spAutoFit/>
          </a:bodyPr>
          <a:lstStyle/>
          <a:p>
            <a:pPr algn="l">
              <a:lnSpc>
                <a:spcPct val="150000"/>
              </a:lnSpc>
            </a:pPr>
            <a:r>
              <a:rPr lang="en-US" altLang="ja-JP" sz="2400" b="1" dirty="0" err="1">
                <a:solidFill>
                  <a:srgbClr val="0432FF"/>
                </a:solidFill>
                <a:latin typeface="Arial" panose="020B0604020202020204" pitchFamily="34" charset="0"/>
                <a:cs typeface="Arial" panose="020B0604020202020204" pitchFamily="34" charset="0"/>
              </a:rPr>
              <a:t>Hydrocyclone</a:t>
            </a:r>
            <a:endParaRPr lang="en-GB" sz="2400" dirty="0">
              <a:solidFill>
                <a:srgbClr val="7030A0"/>
              </a:solidFill>
              <a:latin typeface="Arial" panose="020B0604020202020204" pitchFamily="34" charset="0"/>
              <a:cs typeface="Arial" panose="020B0604020202020204" pitchFamily="34" charset="0"/>
            </a:endParaRPr>
          </a:p>
          <a:p>
            <a:pPr marL="342900" indent="-342900" algn="just">
              <a:lnSpc>
                <a:spcPct val="150000"/>
              </a:lnSpc>
              <a:buFont typeface="Wingdings" pitchFamily="2" charset="2"/>
              <a:buChar char="§"/>
            </a:pPr>
            <a:r>
              <a:rPr lang="en-GB" sz="2400" dirty="0">
                <a:latin typeface="Arial" panose="020B0604020202020204" pitchFamily="34" charset="0"/>
                <a:cs typeface="Arial" panose="020B0604020202020204" pitchFamily="34" charset="0"/>
              </a:rPr>
              <a:t>This is a continuously operating classifying device that utilises centrifugal force to accelerate the settling rate of particles. </a:t>
            </a:r>
          </a:p>
          <a:p>
            <a:pPr marL="342900" indent="-342900" algn="just">
              <a:lnSpc>
                <a:spcPct val="150000"/>
              </a:lnSpc>
              <a:buFont typeface="Wingdings" pitchFamily="2" charset="2"/>
              <a:buChar char="§"/>
            </a:pPr>
            <a:r>
              <a:rPr lang="en-GB" sz="2400" dirty="0">
                <a:latin typeface="Arial" panose="020B0604020202020204" pitchFamily="34" charset="0"/>
                <a:cs typeface="Arial" panose="020B0604020202020204" pitchFamily="34" charset="0"/>
              </a:rPr>
              <a:t>It is widely used in closed circuit grinding operations  but has found many other uses, such as de-sliming, </a:t>
            </a:r>
            <a:r>
              <a:rPr lang="en-GB" sz="2400" dirty="0" err="1">
                <a:latin typeface="Arial" panose="020B0604020202020204" pitchFamily="34" charset="0"/>
                <a:cs typeface="Arial" panose="020B0604020202020204" pitchFamily="34" charset="0"/>
              </a:rPr>
              <a:t>degritting</a:t>
            </a:r>
            <a:r>
              <a:rPr lang="en-GB" sz="2400" dirty="0">
                <a:latin typeface="Arial" panose="020B0604020202020204" pitchFamily="34" charset="0"/>
                <a:cs typeface="Arial" panose="020B0604020202020204" pitchFamily="34" charset="0"/>
              </a:rPr>
              <a:t>, and thickening. </a:t>
            </a:r>
          </a:p>
          <a:p>
            <a:pPr marL="342900" indent="-342900" algn="just">
              <a:lnSpc>
                <a:spcPct val="150000"/>
              </a:lnSpc>
              <a:buFont typeface="Wingdings" pitchFamily="2" charset="2"/>
              <a:buChar char="§"/>
            </a:pPr>
            <a:r>
              <a:rPr lang="en-GB" sz="2400" dirty="0">
                <a:latin typeface="Arial" panose="020B0604020202020204" pitchFamily="34" charset="0"/>
                <a:cs typeface="Arial" panose="020B0604020202020204" pitchFamily="34" charset="0"/>
              </a:rPr>
              <a:t>A typical </a:t>
            </a:r>
            <a:r>
              <a:rPr lang="en-GB" sz="2400" dirty="0" err="1">
                <a:latin typeface="Arial" panose="020B0604020202020204" pitchFamily="34" charset="0"/>
                <a:cs typeface="Arial" panose="020B0604020202020204" pitchFamily="34" charset="0"/>
              </a:rPr>
              <a:t>hydrocyclone</a:t>
            </a:r>
            <a:r>
              <a:rPr lang="en-GB" sz="2400" dirty="0">
                <a:latin typeface="Arial" panose="020B0604020202020204" pitchFamily="34" charset="0"/>
                <a:cs typeface="Arial" panose="020B0604020202020204" pitchFamily="34" charset="0"/>
              </a:rPr>
              <a:t> consists of a conically shaped vessel, open at its apex, or underflow, joined to a cylindrical section, which has a tangential feed inlet. </a:t>
            </a:r>
          </a:p>
          <a:p>
            <a:pPr marL="342900" indent="-342900" algn="just">
              <a:lnSpc>
                <a:spcPct val="150000"/>
              </a:lnSpc>
              <a:buFont typeface="Wingdings" pitchFamily="2" charset="2"/>
              <a:buChar char="§"/>
            </a:pPr>
            <a:r>
              <a:rPr lang="en-GB" sz="2400" dirty="0">
                <a:latin typeface="Arial" panose="020B0604020202020204" pitchFamily="34" charset="0"/>
                <a:cs typeface="Arial" panose="020B0604020202020204" pitchFamily="34" charset="0"/>
              </a:rPr>
              <a:t>The top of the cylindrical section is closed with a plate through which passes an axially mounted overflow pipe. </a:t>
            </a:r>
          </a:p>
          <a:p>
            <a:pPr marL="342900" indent="-342900" algn="just">
              <a:lnSpc>
                <a:spcPct val="150000"/>
              </a:lnSpc>
              <a:buFont typeface="Wingdings" pitchFamily="2" charset="2"/>
              <a:buChar char="§"/>
            </a:pPr>
            <a:r>
              <a:rPr lang="en-GB" sz="2400" dirty="0">
                <a:latin typeface="Arial" panose="020B0604020202020204" pitchFamily="34" charset="0"/>
                <a:cs typeface="Arial" panose="020B0604020202020204" pitchFamily="34" charset="0"/>
              </a:rPr>
              <a:t>The pipe is extended into the body of the cyclone by a short, removable section known as the vortex finder, which prevents short-circuiting of feed directly into the overflow.</a:t>
            </a:r>
          </a:p>
        </p:txBody>
      </p:sp>
      <p:sp>
        <p:nvSpPr>
          <p:cNvPr id="2" name="TextBox 1">
            <a:extLst>
              <a:ext uri="{FF2B5EF4-FFF2-40B4-BE49-F238E27FC236}">
                <a16:creationId xmlns:a16="http://schemas.microsoft.com/office/drawing/2014/main" id="{775F06D7-66DA-7B55-A210-6CC99B81A6DE}"/>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4.2. Types of classifiers (cont.)</a:t>
            </a:r>
          </a:p>
        </p:txBody>
      </p:sp>
    </p:spTree>
    <p:extLst>
      <p:ext uri="{BB962C8B-B14F-4D97-AF65-F5344CB8AC3E}">
        <p14:creationId xmlns:p14="http://schemas.microsoft.com/office/powerpoint/2010/main" val="538029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18</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14" name="TextBox 13">
            <a:extLst>
              <a:ext uri="{FF2B5EF4-FFF2-40B4-BE49-F238E27FC236}">
                <a16:creationId xmlns:a16="http://schemas.microsoft.com/office/drawing/2014/main" id="{60A65C79-0A86-50AB-088E-5B798E72ED41}"/>
              </a:ext>
            </a:extLst>
          </p:cNvPr>
          <p:cNvSpPr txBox="1"/>
          <p:nvPr/>
        </p:nvSpPr>
        <p:spPr>
          <a:xfrm>
            <a:off x="0" y="490096"/>
            <a:ext cx="12192000" cy="4455835"/>
          </a:xfrm>
          <a:prstGeom prst="rect">
            <a:avLst/>
          </a:prstGeom>
          <a:noFill/>
        </p:spPr>
        <p:txBody>
          <a:bodyPr wrap="square" rtlCol="0">
            <a:spAutoFit/>
          </a:bodyPr>
          <a:lstStyle/>
          <a:p>
            <a:pPr algn="l">
              <a:lnSpc>
                <a:spcPct val="150000"/>
              </a:lnSpc>
            </a:pPr>
            <a:r>
              <a:rPr lang="en-US" altLang="ja-JP" sz="2400" b="1" dirty="0" err="1">
                <a:solidFill>
                  <a:srgbClr val="0432FF"/>
                </a:solidFill>
                <a:latin typeface="Arial" panose="020B0604020202020204" pitchFamily="34" charset="0"/>
                <a:cs typeface="Arial" panose="020B0604020202020204" pitchFamily="34" charset="0"/>
              </a:rPr>
              <a:t>Hydrocyclone</a:t>
            </a:r>
            <a:r>
              <a:rPr lang="en-US" altLang="ja-JP" sz="2400" b="1" dirty="0">
                <a:solidFill>
                  <a:srgbClr val="0432FF"/>
                </a:solidFill>
                <a:latin typeface="Arial" panose="020B0604020202020204" pitchFamily="34" charset="0"/>
                <a:cs typeface="Arial" panose="020B0604020202020204" pitchFamily="34" charset="0"/>
              </a:rPr>
              <a:t> (cont.)</a:t>
            </a:r>
            <a:endParaRPr lang="en-GB" sz="2400" dirty="0">
              <a:solidFill>
                <a:srgbClr val="7030A0"/>
              </a:solidFill>
              <a:latin typeface="Arial" panose="020B0604020202020204" pitchFamily="34" charset="0"/>
              <a:cs typeface="Arial" panose="020B0604020202020204" pitchFamily="34" charset="0"/>
            </a:endParaRPr>
          </a:p>
          <a:p>
            <a:pPr marL="342900" indent="-342900" algn="just">
              <a:lnSpc>
                <a:spcPct val="150000"/>
              </a:lnSpc>
              <a:buFont typeface="Wingdings" pitchFamily="2" charset="2"/>
              <a:buChar char="§"/>
            </a:pPr>
            <a:r>
              <a:rPr lang="en-GB" sz="2400" dirty="0">
                <a:latin typeface="Arial" panose="020B0604020202020204" pitchFamily="34" charset="0"/>
                <a:cs typeface="Arial" panose="020B0604020202020204" pitchFamily="34" charset="0"/>
              </a:rPr>
              <a:t>The feed is introduced under pressure through the tangential entry which imparts a swirling motion to the pulp. </a:t>
            </a:r>
          </a:p>
          <a:p>
            <a:pPr marL="342900" indent="-342900" algn="just">
              <a:lnSpc>
                <a:spcPct val="150000"/>
              </a:lnSpc>
              <a:buFont typeface="Wingdings" pitchFamily="2" charset="2"/>
              <a:buChar char="§"/>
            </a:pPr>
            <a:r>
              <a:rPr lang="en-GB" sz="2400" dirty="0">
                <a:latin typeface="Arial" panose="020B0604020202020204" pitchFamily="34" charset="0"/>
                <a:cs typeface="Arial" panose="020B0604020202020204" pitchFamily="34" charset="0"/>
              </a:rPr>
              <a:t>This generates a vortex in the cyclone, with a low-pressure zone along the vertical axis. </a:t>
            </a:r>
          </a:p>
          <a:p>
            <a:pPr marL="342900" indent="-342900" algn="just">
              <a:lnSpc>
                <a:spcPct val="150000"/>
              </a:lnSpc>
              <a:buFont typeface="Wingdings" pitchFamily="2" charset="2"/>
              <a:buChar char="§"/>
            </a:pPr>
            <a:r>
              <a:rPr lang="en-GB" sz="2400" dirty="0">
                <a:latin typeface="Arial" panose="020B0604020202020204" pitchFamily="34" charset="0"/>
                <a:cs typeface="Arial" panose="020B0604020202020204" pitchFamily="34" charset="0"/>
              </a:rPr>
              <a:t>An air core develops along the axis, normally connected  to the atmosphere through the apex opening, but in part created by dissolved air coming out of solution in the zone of low pressure.</a:t>
            </a:r>
          </a:p>
        </p:txBody>
      </p:sp>
      <p:sp>
        <p:nvSpPr>
          <p:cNvPr id="2" name="TextBox 1">
            <a:extLst>
              <a:ext uri="{FF2B5EF4-FFF2-40B4-BE49-F238E27FC236}">
                <a16:creationId xmlns:a16="http://schemas.microsoft.com/office/drawing/2014/main" id="{75C8A577-B3CA-B067-E3AF-DAC80DE81A44}"/>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4.2. Types of classifiers (cont.)</a:t>
            </a:r>
          </a:p>
        </p:txBody>
      </p:sp>
    </p:spTree>
    <p:extLst>
      <p:ext uri="{BB962C8B-B14F-4D97-AF65-F5344CB8AC3E}">
        <p14:creationId xmlns:p14="http://schemas.microsoft.com/office/powerpoint/2010/main" val="1085469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9C459-DA0D-D2BB-F53D-167A32C0426D}"/>
              </a:ext>
            </a:extLst>
          </p:cNvPr>
          <p:cNvPicPr>
            <a:picLocks noChangeAspect="1" noChangeArrowheads="1"/>
          </p:cNvPicPr>
          <p:nvPr/>
        </p:nvPicPr>
        <p:blipFill>
          <a:blip r:embed="rId3" cstate="print"/>
          <a:srcRect/>
          <a:stretch>
            <a:fillRect/>
          </a:stretch>
        </p:blipFill>
        <p:spPr bwMode="auto">
          <a:xfrm>
            <a:off x="2258060" y="2383796"/>
            <a:ext cx="4965700" cy="3984108"/>
          </a:xfrm>
          <a:prstGeom prst="rect">
            <a:avLst/>
          </a:prstGeom>
          <a:noFill/>
          <a:ln w="9525">
            <a:noFill/>
            <a:miter lim="800000"/>
            <a:headEnd/>
            <a:tailEnd/>
          </a:ln>
        </p:spPr>
      </p:pic>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19</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14" name="TextBox 13">
            <a:extLst>
              <a:ext uri="{FF2B5EF4-FFF2-40B4-BE49-F238E27FC236}">
                <a16:creationId xmlns:a16="http://schemas.microsoft.com/office/drawing/2014/main" id="{60A65C79-0A86-50AB-088E-5B798E72ED41}"/>
              </a:ext>
            </a:extLst>
          </p:cNvPr>
          <p:cNvSpPr txBox="1"/>
          <p:nvPr/>
        </p:nvSpPr>
        <p:spPr>
          <a:xfrm>
            <a:off x="0" y="490096"/>
            <a:ext cx="12192000" cy="6117829"/>
          </a:xfrm>
          <a:prstGeom prst="rect">
            <a:avLst/>
          </a:prstGeom>
          <a:noFill/>
        </p:spPr>
        <p:txBody>
          <a:bodyPr wrap="square" rtlCol="0">
            <a:spAutoFit/>
          </a:bodyPr>
          <a:lstStyle/>
          <a:p>
            <a:pPr algn="l">
              <a:lnSpc>
                <a:spcPct val="150000"/>
              </a:lnSpc>
            </a:pPr>
            <a:r>
              <a:rPr lang="en-US" altLang="ja-JP" sz="2400" b="1" dirty="0" err="1">
                <a:solidFill>
                  <a:srgbClr val="0432FF"/>
                </a:solidFill>
                <a:latin typeface="Arial" panose="020B0604020202020204" pitchFamily="34" charset="0"/>
                <a:cs typeface="Arial" panose="020B0604020202020204" pitchFamily="34" charset="0"/>
              </a:rPr>
              <a:t>Hydrocyclone</a:t>
            </a:r>
            <a:r>
              <a:rPr lang="en-US" altLang="ja-JP" sz="2400" b="1" dirty="0">
                <a:solidFill>
                  <a:srgbClr val="0432FF"/>
                </a:solidFill>
                <a:latin typeface="Arial" panose="020B0604020202020204" pitchFamily="34" charset="0"/>
                <a:cs typeface="Arial" panose="020B0604020202020204" pitchFamily="34" charset="0"/>
              </a:rPr>
              <a:t> (cont.)</a:t>
            </a:r>
            <a:endParaRPr lang="en-GB" sz="2400" dirty="0">
              <a:solidFill>
                <a:srgbClr val="7030A0"/>
              </a:solidFill>
              <a:latin typeface="Arial" panose="020B0604020202020204" pitchFamily="34" charset="0"/>
              <a:cs typeface="Arial" panose="020B0604020202020204" pitchFamily="34" charset="0"/>
            </a:endParaRPr>
          </a:p>
          <a:p>
            <a:pPr marL="342900" indent="-342900" algn="just">
              <a:lnSpc>
                <a:spcPct val="150000"/>
              </a:lnSpc>
              <a:buFont typeface="Wingdings" pitchFamily="2" charset="2"/>
              <a:buChar char="§"/>
            </a:pPr>
            <a:r>
              <a:rPr lang="en-GB" sz="2400" dirty="0">
                <a:latin typeface="Arial" panose="020B0604020202020204" pitchFamily="34" charset="0"/>
                <a:cs typeface="Arial" panose="020B0604020202020204" pitchFamily="34" charset="0"/>
              </a:rPr>
              <a:t>The classical theory of </a:t>
            </a:r>
            <a:r>
              <a:rPr lang="en-GB" sz="2400" dirty="0" err="1">
                <a:latin typeface="Arial" panose="020B0604020202020204" pitchFamily="34" charset="0"/>
                <a:cs typeface="Arial" panose="020B0604020202020204" pitchFamily="34" charset="0"/>
              </a:rPr>
              <a:t>hydrocyclone</a:t>
            </a:r>
            <a:r>
              <a:rPr lang="en-GB" sz="2400" dirty="0">
                <a:latin typeface="Arial" panose="020B0604020202020204" pitchFamily="34" charset="0"/>
                <a:cs typeface="Arial" panose="020B0604020202020204" pitchFamily="34" charset="0"/>
              </a:rPr>
              <a:t> action is that particles within the flow pattern are subjected to two opposing forces–an outward centrifugal force and an inwardly acting drag force.</a:t>
            </a:r>
          </a:p>
          <a:p>
            <a:pPr algn="just">
              <a:lnSpc>
                <a:spcPct val="150000"/>
              </a:lnSpc>
            </a:pPr>
            <a:endParaRPr lang="en-GB" sz="2400" dirty="0">
              <a:latin typeface="Arial" panose="020B0604020202020204" pitchFamily="34" charset="0"/>
              <a:cs typeface="Arial" panose="020B0604020202020204" pitchFamily="34" charset="0"/>
            </a:endParaRPr>
          </a:p>
          <a:p>
            <a:pPr algn="just">
              <a:lnSpc>
                <a:spcPct val="150000"/>
              </a:lnSpc>
            </a:pPr>
            <a:endParaRPr lang="en-GB" sz="2400" dirty="0">
              <a:latin typeface="Arial" panose="020B0604020202020204" pitchFamily="34" charset="0"/>
              <a:cs typeface="Arial" panose="020B0604020202020204" pitchFamily="34" charset="0"/>
            </a:endParaRPr>
          </a:p>
          <a:p>
            <a:pPr algn="just">
              <a:lnSpc>
                <a:spcPct val="150000"/>
              </a:lnSpc>
            </a:pPr>
            <a:endParaRPr lang="en-GB" sz="2400" dirty="0">
              <a:latin typeface="Arial" panose="020B0604020202020204" pitchFamily="34" charset="0"/>
              <a:cs typeface="Arial" panose="020B0604020202020204" pitchFamily="34" charset="0"/>
            </a:endParaRPr>
          </a:p>
          <a:p>
            <a:pPr algn="just">
              <a:lnSpc>
                <a:spcPct val="150000"/>
              </a:lnSpc>
            </a:pPr>
            <a:endParaRPr lang="en-GB" sz="2400" dirty="0">
              <a:latin typeface="Arial" panose="020B0604020202020204" pitchFamily="34" charset="0"/>
              <a:cs typeface="Arial" panose="020B0604020202020204" pitchFamily="34" charset="0"/>
            </a:endParaRPr>
          </a:p>
          <a:p>
            <a:pPr algn="just">
              <a:lnSpc>
                <a:spcPct val="150000"/>
              </a:lnSpc>
            </a:pPr>
            <a:endParaRPr lang="en-GB" sz="2400" dirty="0">
              <a:latin typeface="Arial" panose="020B0604020202020204" pitchFamily="34" charset="0"/>
              <a:cs typeface="Arial" panose="020B0604020202020204" pitchFamily="34" charset="0"/>
            </a:endParaRPr>
          </a:p>
          <a:p>
            <a:pPr algn="just">
              <a:lnSpc>
                <a:spcPct val="150000"/>
              </a:lnSpc>
            </a:pPr>
            <a:endParaRPr lang="en-GB" sz="2400" dirty="0">
              <a:latin typeface="Arial" panose="020B0604020202020204" pitchFamily="34" charset="0"/>
              <a:cs typeface="Arial" panose="020B0604020202020204" pitchFamily="34" charset="0"/>
            </a:endParaRPr>
          </a:p>
          <a:p>
            <a:pPr marL="342900" indent="-342900" algn="just">
              <a:lnSpc>
                <a:spcPct val="150000"/>
              </a:lnSpc>
              <a:buFont typeface="Wingdings" pitchFamily="2" charset="2"/>
              <a:buChar char="§"/>
            </a:pPr>
            <a:endParaRPr lang="en-GB" sz="2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9EBDBA1-0C46-8F11-5B0F-944B1E2A98FA}"/>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4.2. Types of classifiers (cont.)</a:t>
            </a:r>
          </a:p>
        </p:txBody>
      </p:sp>
    </p:spTree>
    <p:extLst>
      <p:ext uri="{BB962C8B-B14F-4D97-AF65-F5344CB8AC3E}">
        <p14:creationId xmlns:p14="http://schemas.microsoft.com/office/powerpoint/2010/main" val="32684533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7733F7-D87A-E542-BA5C-29B664D5784E}"/>
              </a:ext>
            </a:extLst>
          </p:cNvPr>
          <p:cNvSpPr>
            <a:spLocks noGrp="1"/>
          </p:cNvSpPr>
          <p:nvPr>
            <p:ph type="sldNum" sz="quarter" idx="12"/>
          </p:nvPr>
        </p:nvSpPr>
        <p:spPr>
          <a:xfrm>
            <a:off x="11802979" y="6485021"/>
            <a:ext cx="389021" cy="370387"/>
          </a:xfrm>
        </p:spPr>
        <p:txBody>
          <a:bodyPr/>
          <a:lstStyle/>
          <a:p>
            <a:fld id="{C44500DA-FB56-CC42-AC47-667E8A5E505A}" type="slidenum">
              <a:rPr lang="en-JP" sz="1600" smtClean="0">
                <a:latin typeface="Segoe Print" panose="02000800000000000000" pitchFamily="2" charset="0"/>
              </a:rPr>
              <a:t>2</a:t>
            </a:fld>
            <a:endParaRPr lang="en-JP" sz="1600" dirty="0">
              <a:latin typeface="Segoe Print" panose="02000800000000000000" pitchFamily="2" charset="0"/>
            </a:endParaRPr>
          </a:p>
        </p:txBody>
      </p:sp>
      <p:sp>
        <p:nvSpPr>
          <p:cNvPr id="8" name="Title 1">
            <a:extLst>
              <a:ext uri="{FF2B5EF4-FFF2-40B4-BE49-F238E27FC236}">
                <a16:creationId xmlns:a16="http://schemas.microsoft.com/office/drawing/2014/main" id="{6720365D-01A5-7740-8043-ED9DD43E433D}"/>
              </a:ext>
            </a:extLst>
          </p:cNvPr>
          <p:cNvSpPr txBox="1">
            <a:spLocks/>
          </p:cNvSpPr>
          <p:nvPr/>
        </p:nvSpPr>
        <p:spPr>
          <a:xfrm>
            <a:off x="1381399" y="1438292"/>
            <a:ext cx="9144000" cy="3106455"/>
          </a:xfrm>
          <a:prstGeom prst="rect">
            <a:avLst/>
          </a:prstGeom>
          <a:noFill/>
        </p:spPr>
        <p:txBody>
          <a:bodyPr lIns="288000" tIns="36000" bIns="36000" anchor="ctr">
            <a:noAutofit/>
          </a:bodyPr>
          <a:lstStyle/>
          <a:p>
            <a:pPr marL="84138" algn="ctr" fontAlgn="auto">
              <a:spcAft>
                <a:spcPts val="0"/>
              </a:spcAft>
              <a:defRPr/>
            </a:pPr>
            <a:r>
              <a:rPr lang="en-US" altLang="ja-JP" sz="5400" b="1" dirty="0">
                <a:gradFill>
                  <a:gsLst>
                    <a:gs pos="0">
                      <a:schemeClr val="tx1">
                        <a:lumMod val="65000"/>
                        <a:lumOff val="35000"/>
                      </a:schemeClr>
                    </a:gs>
                    <a:gs pos="47000">
                      <a:srgbClr val="FFC000"/>
                    </a:gs>
                    <a:gs pos="100000">
                      <a:srgbClr val="FF0000"/>
                    </a:gs>
                  </a:gsLst>
                  <a:lin ang="10800000" scaled="1"/>
                </a:gradFill>
                <a:latin typeface="Segoe Print" panose="02000600000000000000" pitchFamily="2" charset="0"/>
              </a:rPr>
              <a:t>Lecture 4</a:t>
            </a:r>
          </a:p>
          <a:p>
            <a:pPr marL="84138" algn="ctr" fontAlgn="auto">
              <a:spcAft>
                <a:spcPts val="0"/>
              </a:spcAft>
              <a:defRPr/>
            </a:pPr>
            <a:endParaRPr lang="en-US" altLang="ja-JP" sz="5400" b="1" dirty="0">
              <a:gradFill>
                <a:gsLst>
                  <a:gs pos="0">
                    <a:schemeClr val="tx1">
                      <a:lumMod val="65000"/>
                      <a:lumOff val="35000"/>
                    </a:schemeClr>
                  </a:gs>
                  <a:gs pos="47000">
                    <a:srgbClr val="FFC000"/>
                  </a:gs>
                  <a:gs pos="100000">
                    <a:srgbClr val="FF0000"/>
                  </a:gs>
                </a:gsLst>
                <a:lin ang="10800000" scaled="1"/>
              </a:gradFill>
              <a:latin typeface="Segoe Print" panose="02000600000000000000" pitchFamily="2" charset="0"/>
            </a:endParaRPr>
          </a:p>
          <a:p>
            <a:pPr marL="84138" algn="ctr">
              <a:defRPr/>
            </a:pPr>
            <a:r>
              <a:rPr lang="en-US" altLang="ja-JP" sz="4800" dirty="0">
                <a:gradFill>
                  <a:gsLst>
                    <a:gs pos="0">
                      <a:srgbClr val="00B0F0"/>
                    </a:gs>
                    <a:gs pos="57000">
                      <a:srgbClr val="00B050"/>
                    </a:gs>
                    <a:gs pos="100000">
                      <a:srgbClr val="7030A0"/>
                    </a:gs>
                  </a:gsLst>
                  <a:lin ang="10800000" scaled="1"/>
                </a:gradFill>
                <a:latin typeface="Segoe Print" panose="02000600000000000000" pitchFamily="2" charset="0"/>
              </a:rPr>
              <a:t>Classification</a:t>
            </a:r>
          </a:p>
        </p:txBody>
      </p:sp>
      <p:cxnSp>
        <p:nvCxnSpPr>
          <p:cNvPr id="9" name="Straight Connector 8">
            <a:extLst>
              <a:ext uri="{FF2B5EF4-FFF2-40B4-BE49-F238E27FC236}">
                <a16:creationId xmlns:a16="http://schemas.microsoft.com/office/drawing/2014/main" id="{CBE290CE-31AF-054E-95A7-81486557648E}"/>
              </a:ext>
            </a:extLst>
          </p:cNvPr>
          <p:cNvCxnSpPr>
            <a:cxnSpLocks/>
          </p:cNvCxnSpPr>
          <p:nvPr/>
        </p:nvCxnSpPr>
        <p:spPr>
          <a:xfrm>
            <a:off x="1797035" y="1388864"/>
            <a:ext cx="8312728" cy="0"/>
          </a:xfrm>
          <a:prstGeom prst="line">
            <a:avLst/>
          </a:prstGeom>
          <a:ln w="31750">
            <a:gradFill flip="none" rotWithShape="1">
              <a:gsLst>
                <a:gs pos="0">
                  <a:schemeClr val="accent1">
                    <a:lumMod val="40000"/>
                    <a:lumOff val="60000"/>
                  </a:schemeClr>
                </a:gs>
                <a:gs pos="51000">
                  <a:srgbClr val="FFC000"/>
                </a:gs>
                <a:gs pos="100000">
                  <a:srgbClr val="FF000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CB5CE36-BEA1-CA43-BEE9-6133BA00AFB9}"/>
              </a:ext>
            </a:extLst>
          </p:cNvPr>
          <p:cNvCxnSpPr>
            <a:cxnSpLocks/>
          </p:cNvCxnSpPr>
          <p:nvPr/>
        </p:nvCxnSpPr>
        <p:spPr>
          <a:xfrm flipH="1">
            <a:off x="3820527" y="4561292"/>
            <a:ext cx="4265744" cy="0"/>
          </a:xfrm>
          <a:prstGeom prst="line">
            <a:avLst/>
          </a:prstGeom>
          <a:ln w="15875">
            <a:gradFill flip="none" rotWithShape="1">
              <a:gsLst>
                <a:gs pos="0">
                  <a:schemeClr val="accent1">
                    <a:lumMod val="40000"/>
                    <a:lumOff val="60000"/>
                  </a:schemeClr>
                </a:gs>
                <a:gs pos="47000">
                  <a:srgbClr val="FFC000"/>
                </a:gs>
                <a:gs pos="100000">
                  <a:srgbClr val="FF000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Slide Number Placeholder 1">
            <a:extLst>
              <a:ext uri="{FF2B5EF4-FFF2-40B4-BE49-F238E27FC236}">
                <a16:creationId xmlns:a16="http://schemas.microsoft.com/office/drawing/2014/main" id="{37B1B4C2-98F1-234F-AFBF-47A2F49D47A6}"/>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Tree>
    <p:extLst>
      <p:ext uri="{BB962C8B-B14F-4D97-AF65-F5344CB8AC3E}">
        <p14:creationId xmlns:p14="http://schemas.microsoft.com/office/powerpoint/2010/main" val="2846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20</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14" name="TextBox 13">
            <a:extLst>
              <a:ext uri="{FF2B5EF4-FFF2-40B4-BE49-F238E27FC236}">
                <a16:creationId xmlns:a16="http://schemas.microsoft.com/office/drawing/2014/main" id="{60A65C79-0A86-50AB-088E-5B798E72ED41}"/>
              </a:ext>
            </a:extLst>
          </p:cNvPr>
          <p:cNvSpPr txBox="1"/>
          <p:nvPr/>
        </p:nvSpPr>
        <p:spPr>
          <a:xfrm>
            <a:off x="0" y="490096"/>
            <a:ext cx="12192000" cy="5563831"/>
          </a:xfrm>
          <a:prstGeom prst="rect">
            <a:avLst/>
          </a:prstGeom>
          <a:noFill/>
        </p:spPr>
        <p:txBody>
          <a:bodyPr wrap="square" rtlCol="0">
            <a:spAutoFit/>
          </a:bodyPr>
          <a:lstStyle/>
          <a:p>
            <a:pPr algn="l">
              <a:lnSpc>
                <a:spcPct val="150000"/>
              </a:lnSpc>
            </a:pPr>
            <a:r>
              <a:rPr lang="en-US" altLang="ja-JP" sz="2400" b="1" dirty="0" err="1">
                <a:solidFill>
                  <a:srgbClr val="0432FF"/>
                </a:solidFill>
                <a:latin typeface="Arial" panose="020B0604020202020204" pitchFamily="34" charset="0"/>
                <a:cs typeface="Arial" panose="020B0604020202020204" pitchFamily="34" charset="0"/>
              </a:rPr>
              <a:t>Hydrocyclone</a:t>
            </a:r>
            <a:r>
              <a:rPr lang="en-US" altLang="ja-JP" sz="2400" b="1" dirty="0">
                <a:solidFill>
                  <a:srgbClr val="0432FF"/>
                </a:solidFill>
                <a:latin typeface="Arial" panose="020B0604020202020204" pitchFamily="34" charset="0"/>
                <a:cs typeface="Arial" panose="020B0604020202020204" pitchFamily="34" charset="0"/>
              </a:rPr>
              <a:t> (</a:t>
            </a:r>
            <a:r>
              <a:rPr lang="en-US" altLang="ja-JP" sz="2400" b="1" dirty="0" err="1">
                <a:solidFill>
                  <a:srgbClr val="0432FF"/>
                </a:solidFill>
                <a:latin typeface="Arial" panose="020B0604020202020204" pitchFamily="34" charset="0"/>
                <a:cs typeface="Arial" panose="020B0604020202020204" pitchFamily="34" charset="0"/>
              </a:rPr>
              <a:t>ccont</a:t>
            </a:r>
            <a:r>
              <a:rPr lang="en-US" altLang="ja-JP" sz="2400" b="1" dirty="0">
                <a:solidFill>
                  <a:srgbClr val="0432FF"/>
                </a:solidFill>
                <a:latin typeface="Arial" panose="020B0604020202020204" pitchFamily="34" charset="0"/>
                <a:cs typeface="Arial" panose="020B0604020202020204" pitchFamily="34" charset="0"/>
              </a:rPr>
              <a:t>.)</a:t>
            </a:r>
            <a:endParaRPr lang="en-GB" sz="2400" dirty="0">
              <a:solidFill>
                <a:srgbClr val="7030A0"/>
              </a:solidFill>
              <a:latin typeface="Arial" panose="020B0604020202020204" pitchFamily="34" charset="0"/>
              <a:cs typeface="Arial" panose="020B0604020202020204" pitchFamily="34" charset="0"/>
            </a:endParaRPr>
          </a:p>
          <a:p>
            <a:pPr marL="342900" indent="-342900" algn="just">
              <a:lnSpc>
                <a:spcPct val="150000"/>
              </a:lnSpc>
              <a:buFont typeface="Wingdings" pitchFamily="2" charset="2"/>
              <a:buChar char="§"/>
            </a:pPr>
            <a:r>
              <a:rPr lang="en-GB" sz="2400" dirty="0">
                <a:latin typeface="Arial" panose="020B0604020202020204" pitchFamily="34" charset="0"/>
                <a:cs typeface="Arial" panose="020B0604020202020204" pitchFamily="34" charset="0"/>
              </a:rPr>
              <a:t>The centrifugal force developed accelerates the settling of the particles (there is evidence to show that Stokes’ law applies with reasonable accuracy to separations in cyclones of conventional design), thereby separating the particles according to size and specific gravity. </a:t>
            </a:r>
          </a:p>
          <a:p>
            <a:pPr marL="342900" indent="-342900" algn="just">
              <a:lnSpc>
                <a:spcPct val="150000"/>
              </a:lnSpc>
              <a:buFont typeface="Wingdings" pitchFamily="2" charset="2"/>
              <a:buChar char="§"/>
            </a:pPr>
            <a:r>
              <a:rPr lang="en-GB" sz="2400" dirty="0">
                <a:latin typeface="Arial" panose="020B0604020202020204" pitchFamily="34" charset="0"/>
                <a:cs typeface="Arial" panose="020B0604020202020204" pitchFamily="34" charset="0"/>
              </a:rPr>
              <a:t>Faster settling particles move to the wall of the cyclone, where the velocity is lowest, and migrate to the apex opening.</a:t>
            </a:r>
          </a:p>
          <a:p>
            <a:pPr marL="342900" indent="-342900" algn="just">
              <a:lnSpc>
                <a:spcPct val="150000"/>
              </a:lnSpc>
              <a:buFont typeface="Wingdings" pitchFamily="2" charset="2"/>
              <a:buChar char="§"/>
            </a:pPr>
            <a:r>
              <a:rPr lang="en-GB" sz="2400" dirty="0">
                <a:latin typeface="Arial" panose="020B0604020202020204" pitchFamily="34" charset="0"/>
                <a:cs typeface="Arial" panose="020B0604020202020204" pitchFamily="34" charset="0"/>
              </a:rPr>
              <a:t>Due to the action of the drag force, the slower-settling particles move towards the zone of low pressure along the axis and are carried upward through the vortex finder to the overflow.</a:t>
            </a:r>
          </a:p>
        </p:txBody>
      </p:sp>
      <p:sp>
        <p:nvSpPr>
          <p:cNvPr id="2" name="TextBox 1">
            <a:extLst>
              <a:ext uri="{FF2B5EF4-FFF2-40B4-BE49-F238E27FC236}">
                <a16:creationId xmlns:a16="http://schemas.microsoft.com/office/drawing/2014/main" id="{6B7FD2AE-105F-6BD3-AFF0-84613A4AF146}"/>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4.2. Types of classifiers (cont.)</a:t>
            </a:r>
          </a:p>
        </p:txBody>
      </p:sp>
    </p:spTree>
    <p:extLst>
      <p:ext uri="{BB962C8B-B14F-4D97-AF65-F5344CB8AC3E}">
        <p14:creationId xmlns:p14="http://schemas.microsoft.com/office/powerpoint/2010/main" val="19295589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302E310-DDAC-8540-36F5-417A19F6ED7B}"/>
              </a:ext>
            </a:extLst>
          </p:cNvPr>
          <p:cNvPicPr>
            <a:picLocks noChangeAspect="1"/>
          </p:cNvPicPr>
          <p:nvPr/>
        </p:nvPicPr>
        <p:blipFill>
          <a:blip r:embed="rId3">
            <a:lum bright="-20000" contrast="40000"/>
          </a:blip>
          <a:stretch>
            <a:fillRect/>
          </a:stretch>
        </p:blipFill>
        <p:spPr>
          <a:xfrm>
            <a:off x="1406901" y="1051475"/>
            <a:ext cx="6328300" cy="5768245"/>
          </a:xfrm>
          <a:prstGeom prst="rect">
            <a:avLst/>
          </a:prstGeom>
        </p:spPr>
      </p:pic>
      <p:sp>
        <p:nvSpPr>
          <p:cNvPr id="15" name="テキスト ボックス 18">
            <a:extLst>
              <a:ext uri="{FF2B5EF4-FFF2-40B4-BE49-F238E27FC236}">
                <a16:creationId xmlns:a16="http://schemas.microsoft.com/office/drawing/2014/main" id="{47AF586B-2D5B-2315-DBE3-4D627591ADD7}"/>
              </a:ext>
            </a:extLst>
          </p:cNvPr>
          <p:cNvSpPr txBox="1"/>
          <p:nvPr/>
        </p:nvSpPr>
        <p:spPr>
          <a:xfrm>
            <a:off x="5351750" y="4832259"/>
            <a:ext cx="4599845" cy="1200329"/>
          </a:xfrm>
          <a:prstGeom prst="rect">
            <a:avLst/>
          </a:prstGeom>
          <a:solidFill>
            <a:schemeClr val="bg1"/>
          </a:solidFill>
        </p:spPr>
        <p:txBody>
          <a:bodyPr wrap="square" rtlCol="0">
            <a:spAutoFit/>
          </a:bodyPr>
          <a:lstStyle/>
          <a:p>
            <a:r>
              <a:rPr kumimoji="1" lang="en-US" altLang="ja-JP" sz="2400" dirty="0">
                <a:solidFill>
                  <a:srgbClr val="0000FF"/>
                </a:solidFill>
                <a:latin typeface="Arial" panose="020B0604020202020204" pitchFamily="34" charset="0"/>
                <a:cs typeface="Arial" panose="020B0604020202020204" pitchFamily="34" charset="0"/>
              </a:rPr>
              <a:t>Typical trajectory of a larger particle</a:t>
            </a:r>
          </a:p>
          <a:p>
            <a:r>
              <a:rPr kumimoji="1" lang="en-US" altLang="ja-JP" sz="2400" dirty="0">
                <a:solidFill>
                  <a:srgbClr val="0000FF"/>
                </a:solidFill>
                <a:latin typeface="Arial" panose="020B0604020202020204" pitchFamily="34" charset="0"/>
                <a:cs typeface="Arial" panose="020B0604020202020204" pitchFamily="34" charset="0"/>
              </a:rPr>
              <a:t>Outer region: downward flow</a:t>
            </a:r>
            <a:endParaRPr kumimoji="1" lang="ja-JP" altLang="en-US" sz="2400" dirty="0">
              <a:solidFill>
                <a:srgbClr val="0000FF"/>
              </a:solidFill>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21</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14" name="TextBox 13">
            <a:extLst>
              <a:ext uri="{FF2B5EF4-FFF2-40B4-BE49-F238E27FC236}">
                <a16:creationId xmlns:a16="http://schemas.microsoft.com/office/drawing/2014/main" id="{60A65C79-0A86-50AB-088E-5B798E72ED41}"/>
              </a:ext>
            </a:extLst>
          </p:cNvPr>
          <p:cNvSpPr txBox="1"/>
          <p:nvPr/>
        </p:nvSpPr>
        <p:spPr>
          <a:xfrm>
            <a:off x="0" y="490096"/>
            <a:ext cx="12192000" cy="577850"/>
          </a:xfrm>
          <a:prstGeom prst="rect">
            <a:avLst/>
          </a:prstGeom>
          <a:noFill/>
        </p:spPr>
        <p:txBody>
          <a:bodyPr wrap="square" rtlCol="0">
            <a:spAutoFit/>
          </a:bodyPr>
          <a:lstStyle/>
          <a:p>
            <a:pPr algn="l">
              <a:lnSpc>
                <a:spcPct val="150000"/>
              </a:lnSpc>
            </a:pPr>
            <a:r>
              <a:rPr lang="en-US" altLang="ja-JP" sz="2400" b="1" dirty="0" err="1">
                <a:solidFill>
                  <a:srgbClr val="0432FF"/>
                </a:solidFill>
                <a:latin typeface="Arial" panose="020B0604020202020204" pitchFamily="34" charset="0"/>
                <a:cs typeface="Arial" panose="020B0604020202020204" pitchFamily="34" charset="0"/>
              </a:rPr>
              <a:t>Hydrocyclone</a:t>
            </a:r>
            <a:r>
              <a:rPr lang="en-US" altLang="ja-JP" sz="2400" b="1" dirty="0">
                <a:solidFill>
                  <a:srgbClr val="0432FF"/>
                </a:solidFill>
                <a:latin typeface="Arial" panose="020B0604020202020204" pitchFamily="34" charset="0"/>
                <a:cs typeface="Arial" panose="020B0604020202020204" pitchFamily="34" charset="0"/>
              </a:rPr>
              <a:t> (cont.)</a:t>
            </a:r>
            <a:r>
              <a:rPr lang="en-GB" sz="2400" dirty="0">
                <a:latin typeface="Arial" panose="020B0604020202020204" pitchFamily="34" charset="0"/>
                <a:cs typeface="Arial" panose="020B0604020202020204" pitchFamily="34" charset="0"/>
              </a:rPr>
              <a:t>.</a:t>
            </a:r>
          </a:p>
        </p:txBody>
      </p:sp>
      <p:sp>
        <p:nvSpPr>
          <p:cNvPr id="3" name="テキスト ボックス 7">
            <a:extLst>
              <a:ext uri="{FF2B5EF4-FFF2-40B4-BE49-F238E27FC236}">
                <a16:creationId xmlns:a16="http://schemas.microsoft.com/office/drawing/2014/main" id="{7A3B213D-77DA-3F60-3436-378FAABF8CDB}"/>
              </a:ext>
            </a:extLst>
          </p:cNvPr>
          <p:cNvSpPr txBox="1"/>
          <p:nvPr/>
        </p:nvSpPr>
        <p:spPr>
          <a:xfrm>
            <a:off x="1247664" y="2731315"/>
            <a:ext cx="3482672" cy="1200329"/>
          </a:xfrm>
          <a:prstGeom prst="rect">
            <a:avLst/>
          </a:prstGeom>
          <a:noFill/>
        </p:spPr>
        <p:txBody>
          <a:bodyPr wrap="square" rtlCol="0">
            <a:spAutoFit/>
          </a:bodyPr>
          <a:lstStyle/>
          <a:p>
            <a:r>
              <a:rPr kumimoji="1" lang="en-US" altLang="ja-JP" sz="2400" dirty="0">
                <a:solidFill>
                  <a:schemeClr val="accent3">
                    <a:lumMod val="75000"/>
                  </a:schemeClr>
                </a:solidFill>
                <a:latin typeface="Arial" panose="020B0604020202020204" pitchFamily="34" charset="0"/>
                <a:cs typeface="Arial" panose="020B0604020202020204" pitchFamily="34" charset="0"/>
              </a:rPr>
              <a:t>Feed: introduced under pressure through the tangential entry</a:t>
            </a:r>
            <a:endParaRPr kumimoji="1" lang="ja-JP" altLang="en-US" sz="2400" dirty="0">
              <a:solidFill>
                <a:schemeClr val="accent3">
                  <a:lumMod val="75000"/>
                </a:schemeClr>
              </a:solidFill>
              <a:latin typeface="Arial" panose="020B0604020202020204" pitchFamily="34" charset="0"/>
              <a:cs typeface="Arial" panose="020B0604020202020204" pitchFamily="34" charset="0"/>
            </a:endParaRPr>
          </a:p>
        </p:txBody>
      </p:sp>
      <p:sp>
        <p:nvSpPr>
          <p:cNvPr id="4" name="テキスト ボックス 8">
            <a:extLst>
              <a:ext uri="{FF2B5EF4-FFF2-40B4-BE49-F238E27FC236}">
                <a16:creationId xmlns:a16="http://schemas.microsoft.com/office/drawing/2014/main" id="{722BC131-EA89-362E-8701-0160CF466931}"/>
              </a:ext>
            </a:extLst>
          </p:cNvPr>
          <p:cNvSpPr txBox="1"/>
          <p:nvPr/>
        </p:nvSpPr>
        <p:spPr>
          <a:xfrm>
            <a:off x="5897991" y="857810"/>
            <a:ext cx="3671058" cy="707886"/>
          </a:xfrm>
          <a:prstGeom prst="rect">
            <a:avLst/>
          </a:prstGeom>
          <a:solidFill>
            <a:schemeClr val="bg1"/>
          </a:solidFill>
        </p:spPr>
        <p:txBody>
          <a:bodyPr wrap="square" rtlCol="0">
            <a:spAutoFit/>
          </a:bodyPr>
          <a:lstStyle/>
          <a:p>
            <a:pPr>
              <a:lnSpc>
                <a:spcPts val="2400"/>
              </a:lnSpc>
            </a:pPr>
            <a:r>
              <a:rPr kumimoji="1" lang="en-US" altLang="ja-JP" sz="2400" dirty="0">
                <a:solidFill>
                  <a:srgbClr val="FF0000"/>
                </a:solidFill>
                <a:latin typeface="Arial" panose="020B0604020202020204" pitchFamily="34" charset="0"/>
                <a:cs typeface="Arial" panose="020B0604020202020204" pitchFamily="34" charset="0"/>
              </a:rPr>
              <a:t>Overflow:</a:t>
            </a:r>
          </a:p>
          <a:p>
            <a:pPr>
              <a:lnSpc>
                <a:spcPts val="2400"/>
              </a:lnSpc>
            </a:pPr>
            <a:r>
              <a:rPr kumimoji="1" lang="en-US" altLang="ja-JP" sz="2400" dirty="0">
                <a:solidFill>
                  <a:srgbClr val="FF0000"/>
                </a:solidFill>
                <a:latin typeface="Arial" panose="020B0604020202020204" pitchFamily="34" charset="0"/>
                <a:cs typeface="Arial" panose="020B0604020202020204" pitchFamily="34" charset="0"/>
              </a:rPr>
              <a:t>Smaller particles </a:t>
            </a:r>
            <a:r>
              <a:rPr kumimoji="1" lang="en-US" altLang="ja-JP" sz="2400" dirty="0">
                <a:latin typeface="Arial" panose="020B0604020202020204" pitchFamily="34" charset="0"/>
                <a:cs typeface="Arial" panose="020B0604020202020204" pitchFamily="34" charset="0"/>
              </a:rPr>
              <a:t>+ water</a:t>
            </a:r>
            <a:endParaRPr kumimoji="1" lang="ja-JP" altLang="en-US" sz="2400" dirty="0">
              <a:latin typeface="Arial" panose="020B0604020202020204" pitchFamily="34" charset="0"/>
              <a:cs typeface="Arial" panose="020B0604020202020204" pitchFamily="34" charset="0"/>
            </a:endParaRPr>
          </a:p>
        </p:txBody>
      </p:sp>
      <p:sp>
        <p:nvSpPr>
          <p:cNvPr id="5" name="テキスト ボックス 9">
            <a:extLst>
              <a:ext uri="{FF2B5EF4-FFF2-40B4-BE49-F238E27FC236}">
                <a16:creationId xmlns:a16="http://schemas.microsoft.com/office/drawing/2014/main" id="{C6D21899-C74B-909F-9110-92ACF566B9DE}"/>
              </a:ext>
            </a:extLst>
          </p:cNvPr>
          <p:cNvSpPr txBox="1"/>
          <p:nvPr/>
        </p:nvSpPr>
        <p:spPr>
          <a:xfrm>
            <a:off x="5200410" y="6111834"/>
            <a:ext cx="3764042" cy="707886"/>
          </a:xfrm>
          <a:prstGeom prst="rect">
            <a:avLst/>
          </a:prstGeom>
          <a:solidFill>
            <a:schemeClr val="bg1"/>
          </a:solidFill>
        </p:spPr>
        <p:txBody>
          <a:bodyPr wrap="square" rtlCol="0">
            <a:spAutoFit/>
          </a:bodyPr>
          <a:lstStyle/>
          <a:p>
            <a:pPr>
              <a:lnSpc>
                <a:spcPts val="2400"/>
              </a:lnSpc>
            </a:pPr>
            <a:r>
              <a:rPr kumimoji="1" lang="en-US" altLang="ja-JP" sz="2400" dirty="0">
                <a:solidFill>
                  <a:srgbClr val="0000FF"/>
                </a:solidFill>
                <a:latin typeface="Arial" panose="020B0604020202020204" pitchFamily="34" charset="0"/>
                <a:cs typeface="Arial" panose="020B0604020202020204" pitchFamily="34" charset="0"/>
              </a:rPr>
              <a:t>Underflow:</a:t>
            </a:r>
          </a:p>
          <a:p>
            <a:pPr>
              <a:lnSpc>
                <a:spcPts val="2400"/>
              </a:lnSpc>
            </a:pPr>
            <a:r>
              <a:rPr kumimoji="1" lang="en-US" altLang="ja-JP" sz="2400" dirty="0">
                <a:solidFill>
                  <a:srgbClr val="0000FF"/>
                </a:solidFill>
                <a:latin typeface="Arial" panose="020B0604020202020204" pitchFamily="34" charset="0"/>
                <a:cs typeface="Arial" panose="020B0604020202020204" pitchFamily="34" charset="0"/>
              </a:rPr>
              <a:t>Larger</a:t>
            </a:r>
            <a:r>
              <a:rPr kumimoji="1" lang="en-US" altLang="ja-JP" sz="2400" dirty="0">
                <a:latin typeface="Arial" panose="020B0604020202020204" pitchFamily="34" charset="0"/>
                <a:cs typeface="Arial" panose="020B0604020202020204" pitchFamily="34" charset="0"/>
              </a:rPr>
              <a:t> </a:t>
            </a:r>
            <a:r>
              <a:rPr kumimoji="1" lang="en-US" altLang="ja-JP" sz="2400" dirty="0">
                <a:solidFill>
                  <a:srgbClr val="0000FF"/>
                </a:solidFill>
                <a:latin typeface="Arial" panose="020B0604020202020204" pitchFamily="34" charset="0"/>
                <a:cs typeface="Arial" panose="020B0604020202020204" pitchFamily="34" charset="0"/>
              </a:rPr>
              <a:t>particles</a:t>
            </a:r>
            <a:r>
              <a:rPr kumimoji="1" lang="en-US" altLang="ja-JP" sz="2400" dirty="0">
                <a:latin typeface="Arial" panose="020B0604020202020204" pitchFamily="34" charset="0"/>
                <a:cs typeface="Arial" panose="020B0604020202020204" pitchFamily="34" charset="0"/>
              </a:rPr>
              <a:t> + water</a:t>
            </a:r>
          </a:p>
        </p:txBody>
      </p:sp>
      <p:pic>
        <p:nvPicPr>
          <p:cNvPr id="6" name="図 2">
            <a:extLst>
              <a:ext uri="{FF2B5EF4-FFF2-40B4-BE49-F238E27FC236}">
                <a16:creationId xmlns:a16="http://schemas.microsoft.com/office/drawing/2014/main" id="{EA33AD15-F3D3-1F13-DA91-3D5C949E39E5}"/>
              </a:ext>
            </a:extLst>
          </p:cNvPr>
          <p:cNvPicPr>
            <a:picLocks noChangeAspect="1"/>
          </p:cNvPicPr>
          <p:nvPr/>
        </p:nvPicPr>
        <p:blipFill>
          <a:blip r:embed="rId4">
            <a:lum bright="-20000" contrast="40000"/>
          </a:blip>
          <a:stretch>
            <a:fillRect/>
          </a:stretch>
        </p:blipFill>
        <p:spPr>
          <a:xfrm>
            <a:off x="8585634" y="2739573"/>
            <a:ext cx="3608349" cy="2207725"/>
          </a:xfrm>
          <a:prstGeom prst="rect">
            <a:avLst/>
          </a:prstGeom>
          <a:ln>
            <a:solidFill>
              <a:schemeClr val="tx1"/>
            </a:solidFill>
          </a:ln>
        </p:spPr>
      </p:pic>
      <p:sp>
        <p:nvSpPr>
          <p:cNvPr id="9" name="テキスト ボックス 12">
            <a:extLst>
              <a:ext uri="{FF2B5EF4-FFF2-40B4-BE49-F238E27FC236}">
                <a16:creationId xmlns:a16="http://schemas.microsoft.com/office/drawing/2014/main" id="{AF079C6F-4241-B2E6-084A-4B2BEB050892}"/>
              </a:ext>
            </a:extLst>
          </p:cNvPr>
          <p:cNvSpPr txBox="1"/>
          <p:nvPr/>
        </p:nvSpPr>
        <p:spPr>
          <a:xfrm>
            <a:off x="10267463" y="3435474"/>
            <a:ext cx="1641605" cy="461665"/>
          </a:xfrm>
          <a:prstGeom prst="rect">
            <a:avLst/>
          </a:prstGeom>
          <a:solidFill>
            <a:schemeClr val="bg1"/>
          </a:solidFill>
        </p:spPr>
        <p:txBody>
          <a:bodyPr wrap="square" rtlCol="0">
            <a:spAutoFit/>
          </a:bodyPr>
          <a:lstStyle/>
          <a:p>
            <a:r>
              <a:rPr kumimoji="1" lang="en-US" altLang="ja-JP" sz="2400" dirty="0">
                <a:latin typeface="Arial" panose="020B0604020202020204" pitchFamily="34" charset="0"/>
                <a:cs typeface="Arial" panose="020B0604020202020204" pitchFamily="34" charset="0"/>
              </a:rPr>
              <a:t>Drag force</a:t>
            </a:r>
            <a:endParaRPr kumimoji="1" lang="ja-JP" altLang="en-US" sz="2400" dirty="0">
              <a:latin typeface="Arial" panose="020B0604020202020204" pitchFamily="34" charset="0"/>
              <a:cs typeface="Arial" panose="020B0604020202020204" pitchFamily="34" charset="0"/>
            </a:endParaRPr>
          </a:p>
        </p:txBody>
      </p:sp>
      <p:sp>
        <p:nvSpPr>
          <p:cNvPr id="10" name="テキスト ボックス 13">
            <a:extLst>
              <a:ext uri="{FF2B5EF4-FFF2-40B4-BE49-F238E27FC236}">
                <a16:creationId xmlns:a16="http://schemas.microsoft.com/office/drawing/2014/main" id="{F1F7C04D-B1BB-FC5D-FFCE-8212D7C65D40}"/>
              </a:ext>
            </a:extLst>
          </p:cNvPr>
          <p:cNvSpPr txBox="1"/>
          <p:nvPr/>
        </p:nvSpPr>
        <p:spPr>
          <a:xfrm>
            <a:off x="7382920" y="3241877"/>
            <a:ext cx="2036720" cy="707886"/>
          </a:xfrm>
          <a:prstGeom prst="rect">
            <a:avLst/>
          </a:prstGeom>
          <a:solidFill>
            <a:schemeClr val="bg1"/>
          </a:solidFill>
        </p:spPr>
        <p:txBody>
          <a:bodyPr wrap="square" rtlCol="0">
            <a:spAutoFit/>
          </a:bodyPr>
          <a:lstStyle/>
          <a:p>
            <a:r>
              <a:rPr kumimoji="1" lang="en-US" altLang="ja-JP" sz="2000" dirty="0">
                <a:latin typeface="Arial" panose="020B0604020202020204" pitchFamily="34" charset="0"/>
                <a:cs typeface="Arial" panose="020B0604020202020204" pitchFamily="34" charset="0"/>
              </a:rPr>
              <a:t>Centrifugal force </a:t>
            </a:r>
            <a:endParaRPr kumimoji="1" lang="ja-JP" altLang="en-US" sz="2000" dirty="0">
              <a:latin typeface="Arial" panose="020B0604020202020204" pitchFamily="34" charset="0"/>
              <a:cs typeface="Arial" panose="020B0604020202020204" pitchFamily="34" charset="0"/>
            </a:endParaRPr>
          </a:p>
        </p:txBody>
      </p:sp>
      <p:sp>
        <p:nvSpPr>
          <p:cNvPr id="11" name="テキスト ボックス 14">
            <a:extLst>
              <a:ext uri="{FF2B5EF4-FFF2-40B4-BE49-F238E27FC236}">
                <a16:creationId xmlns:a16="http://schemas.microsoft.com/office/drawing/2014/main" id="{B48F9ECC-8127-6301-5C9E-C14A0D489294}"/>
              </a:ext>
            </a:extLst>
          </p:cNvPr>
          <p:cNvSpPr txBox="1"/>
          <p:nvPr/>
        </p:nvSpPr>
        <p:spPr>
          <a:xfrm>
            <a:off x="10707780" y="3999142"/>
            <a:ext cx="1937123" cy="830997"/>
          </a:xfrm>
          <a:prstGeom prst="rect">
            <a:avLst/>
          </a:prstGeom>
          <a:solidFill>
            <a:schemeClr val="bg1"/>
          </a:solidFill>
        </p:spPr>
        <p:txBody>
          <a:bodyPr wrap="square" rtlCol="0">
            <a:spAutoFit/>
          </a:bodyPr>
          <a:lstStyle/>
          <a:p>
            <a:r>
              <a:rPr kumimoji="1" lang="en-US" altLang="ja-JP" sz="2400" dirty="0">
                <a:latin typeface="Arial" panose="020B0604020202020204" pitchFamily="34" charset="0"/>
                <a:cs typeface="Arial" panose="020B0604020202020204" pitchFamily="34" charset="0"/>
              </a:rPr>
              <a:t>Motion of particle</a:t>
            </a:r>
            <a:endParaRPr kumimoji="1" lang="ja-JP" altLang="en-US" sz="2400" dirty="0">
              <a:latin typeface="Arial" panose="020B0604020202020204" pitchFamily="34" charset="0"/>
              <a:cs typeface="Arial" panose="020B0604020202020204" pitchFamily="34" charset="0"/>
            </a:endParaRPr>
          </a:p>
        </p:txBody>
      </p:sp>
      <p:sp>
        <p:nvSpPr>
          <p:cNvPr id="13" name="テキスト ボックス 5">
            <a:extLst>
              <a:ext uri="{FF2B5EF4-FFF2-40B4-BE49-F238E27FC236}">
                <a16:creationId xmlns:a16="http://schemas.microsoft.com/office/drawing/2014/main" id="{60AD2501-FCA7-2F84-67E2-645526AF84DB}"/>
              </a:ext>
            </a:extLst>
          </p:cNvPr>
          <p:cNvSpPr txBox="1"/>
          <p:nvPr/>
        </p:nvSpPr>
        <p:spPr>
          <a:xfrm>
            <a:off x="5789580" y="1851075"/>
            <a:ext cx="3724187" cy="1200329"/>
          </a:xfrm>
          <a:prstGeom prst="rect">
            <a:avLst/>
          </a:prstGeom>
          <a:solidFill>
            <a:schemeClr val="bg1"/>
          </a:solidFill>
        </p:spPr>
        <p:txBody>
          <a:bodyPr wrap="square" rtlCol="0">
            <a:spAutoFit/>
          </a:bodyPr>
          <a:lstStyle/>
          <a:p>
            <a:r>
              <a:rPr kumimoji="1" lang="en-US" altLang="ja-JP" sz="2400" dirty="0">
                <a:solidFill>
                  <a:srgbClr val="FF0000"/>
                </a:solidFill>
                <a:latin typeface="Arial" panose="020B0604020202020204" pitchFamily="34" charset="0"/>
                <a:cs typeface="Arial" panose="020B0604020202020204" pitchFamily="34" charset="0"/>
              </a:rPr>
              <a:t>Typical trajectory of a smaller particle</a:t>
            </a:r>
          </a:p>
          <a:p>
            <a:r>
              <a:rPr kumimoji="1" lang="en-US" altLang="ja-JP" sz="2400" dirty="0">
                <a:solidFill>
                  <a:srgbClr val="FF0000"/>
                </a:solidFill>
                <a:latin typeface="Arial" panose="020B0604020202020204" pitchFamily="34" charset="0"/>
                <a:cs typeface="Arial" panose="020B0604020202020204" pitchFamily="34" charset="0"/>
              </a:rPr>
              <a:t>Inner region: upward flow</a:t>
            </a:r>
          </a:p>
        </p:txBody>
      </p:sp>
      <p:sp>
        <p:nvSpPr>
          <p:cNvPr id="16" name="テキスト ボックス 4">
            <a:extLst>
              <a:ext uri="{FF2B5EF4-FFF2-40B4-BE49-F238E27FC236}">
                <a16:creationId xmlns:a16="http://schemas.microsoft.com/office/drawing/2014/main" id="{E3D0E9E1-5099-C24D-A511-526C31C66B7C}"/>
              </a:ext>
            </a:extLst>
          </p:cNvPr>
          <p:cNvSpPr txBox="1"/>
          <p:nvPr/>
        </p:nvSpPr>
        <p:spPr>
          <a:xfrm>
            <a:off x="1343080" y="1910092"/>
            <a:ext cx="2441050" cy="461665"/>
          </a:xfrm>
          <a:prstGeom prst="rect">
            <a:avLst/>
          </a:prstGeom>
          <a:noFill/>
        </p:spPr>
        <p:txBody>
          <a:bodyPr wrap="square" rtlCol="0">
            <a:spAutoFit/>
          </a:bodyPr>
          <a:lstStyle/>
          <a:p>
            <a:r>
              <a:rPr kumimoji="1" lang="en-US" altLang="ja-JP" sz="2400" dirty="0">
                <a:latin typeface="Arial" panose="020B0604020202020204" pitchFamily="34" charset="0"/>
                <a:cs typeface="Arial" panose="020B0604020202020204" pitchFamily="34" charset="0"/>
              </a:rPr>
              <a:t>Particles +water</a:t>
            </a:r>
            <a:endParaRPr kumimoji="1" lang="ja-JP" altLang="en-US" sz="2400" dirty="0">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689A1F81-51F6-F94E-CD04-5535D554958A}"/>
              </a:ext>
            </a:extLst>
          </p:cNvPr>
          <p:cNvSpPr/>
          <p:nvPr/>
        </p:nvSpPr>
        <p:spPr>
          <a:xfrm>
            <a:off x="1675094" y="2282373"/>
            <a:ext cx="457200" cy="457200"/>
          </a:xfrm>
          <a:prstGeom prst="ellipse">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C5524D31-C732-C6B7-B225-94D8F8D171B7}"/>
              </a:ext>
            </a:extLst>
          </p:cNvPr>
          <p:cNvSpPr/>
          <p:nvPr/>
        </p:nvSpPr>
        <p:spPr>
          <a:xfrm>
            <a:off x="2400487" y="2392771"/>
            <a:ext cx="255974" cy="2559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60D687-B966-C01F-95CD-1D1279DE9814}"/>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4.2. Types of classifiers (cont.)</a:t>
            </a:r>
          </a:p>
        </p:txBody>
      </p:sp>
    </p:spTree>
    <p:extLst>
      <p:ext uri="{BB962C8B-B14F-4D97-AF65-F5344CB8AC3E}">
        <p14:creationId xmlns:p14="http://schemas.microsoft.com/office/powerpoint/2010/main" val="23309541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018 -0.02314 L 0.23997 -0.02476 C 0.2569 -0.01828 0.24336 -0.02569 0.25091 -0.01828 C 0.25169 -0.01759 0.25247 -0.01759 0.25339 -0.01666 C 0.25508 -0.01504 0.25846 -0.01018 0.25846 -0.00995 C 0.25898 -0.00856 0.25937 -0.00671 0.26003 -0.00532 C 0.26068 -0.00416 0.26185 -0.0037 0.2625 -0.00208 C 0.26393 0.0007 0.26471 0.0044 0.26589 0.00764 C 0.26654 0.00926 0.26719 0.01065 0.26758 0.0125 C 0.26875 0.01945 0.2681 0.01551 0.2694 0.02385 C 0.26901 0.03056 0.26901 0.03704 0.26849 0.04352 C 0.2681 0.04607 0.26719 0.04861 0.2668 0.05162 C 0.26589 0.05579 0.26615 0.05764 0.26432 0.06135 C 0.26354 0.06274 0.2625 0.06343 0.26185 0.06459 C 0.25365 0.07431 0.26068 0.06505 0.25508 0.07269 C 0.24687 0.07223 0.2388 0.07246 0.23086 0.07107 C 0.22878 0.07084 0.22435 0.0669 0.2224 0.06459 C 0.22148 0.06343 0.22083 0.06204 0.21992 0.06135 C 0.21901 0.06042 0.21823 0.06042 0.21745 0.05973 C 0.20898 0.05139 0.22174 0.06181 0.21146 0.05324 C 0.20924 0.05116 0.20807 0.05116 0.20573 0.05 C 0.20391 0.04885 0.20208 0.04861 0.20078 0.04676 L 0.19818 0.04352 C 0.19766 0.0419 0.19648 0.04028 0.19648 0.03866 C 0.19635 0.03542 0.19674 0.02269 0.19818 0.01736 C 0.1987 0.01551 0.19909 0.01389 0.19987 0.0125 C 0.20091 0.01065 0.20208 0.00926 0.20326 0.00764 C 0.20391 0.00602 0.20469 0.00394 0.20573 0.00278 C 0.2069 0.0007 0.20859 -0.00046 0.2099 -0.00208 C 0.21354 -0.00671 0.21107 -0.00463 0.21484 -0.00694 C 0.22018 -0.00648 0.22552 -0.00648 0.23086 -0.00532 C 0.23164 -0.00532 0.23242 -0.00416 0.2332 -0.0037 C 0.23464 -0.00324 0.2362 -0.00254 0.2375 -0.00208 C 0.24466 0.00718 0.23555 -0.00416 0.24245 0.00278 C 0.24557 0.00579 0.24466 0.00649 0.24753 0.01088 C 0.25443 0.02223 0.24518 0.00486 0.25247 0.01899 C 0.25508 0.0338 0.25078 0.01065 0.25586 0.03056 C 0.25729 0.03611 0.25833 0.04792 0.25924 0.05324 C 0.25964 0.05602 0.26029 0.05857 0.26094 0.06135 C 0.26146 0.06436 0.2625 0.07107 0.2625 0.0713 C 0.26289 0.07593 0.26302 0.08079 0.26341 0.08588 C 0.26354 0.08797 0.26432 0.09005 0.26432 0.09236 C 0.26432 0.0926 0.26328 0.10764 0.2625 0.11019 C 0.26185 0.11227 0.25755 0.11899 0.25677 0.11991 C 0.25547 0.12107 0.25391 0.12084 0.25247 0.12153 C 0.25169 0.12199 0.25091 0.12269 0.25 0.12315 C 0.24792 0.12292 0.23919 0.12223 0.23581 0.11991 C 0.23464 0.11899 0.23359 0.11713 0.23242 0.11667 C 0.23086 0.11551 0.22904 0.11551 0.22747 0.11505 C 0.2263 0.11459 0.22513 0.11389 0.22409 0.11343 C 0.22318 0.11297 0.2224 0.11227 0.22148 0.11181 C 0.21992 0.11111 0.21823 0.11065 0.21654 0.11019 C 0.21029 0.10602 0.21797 0.11135 0.21146 0.10533 C 0.20964 0.10324 0.20677 0.10301 0.20482 0.10209 C 0.20391 0.10162 0.20326 0.10093 0.20234 0.10047 C 0.20208 0.09885 0.20195 0.09676 0.20143 0.09561 C 0.19714 0.08496 0.20026 0.09954 0.19818 0.0875 C 0.19844 0.07755 0.19792 0.0676 0.19896 0.05811 C 0.19935 0.05463 0.2013 0.05278 0.20234 0.05 C 0.20391 0.04537 0.20391 0.04352 0.20651 0.04028 C 0.20755 0.03866 0.20885 0.03797 0.2099 0.03704 C 0.21432 0.03195 0.21029 0.03496 0.21484 0.03218 C 0.2181 0.03287 0.22148 0.03264 0.22409 0.03704 C 0.22487 0.03797 0.22513 0.04028 0.22578 0.0419 C 0.22656 0.04306 0.22747 0.04399 0.22839 0.04514 C 0.22865 0.04676 0.22878 0.04838 0.22904 0.05 C 0.23021 0.05417 0.23411 0.06204 0.23503 0.06459 C 0.23581 0.06667 0.23659 0.06875 0.2375 0.07107 C 0.23802 0.07269 0.23854 0.07454 0.23919 0.07593 C 0.23984 0.07732 0.24089 0.07801 0.24167 0.07917 C 0.25013 0.09121 0.24557 0.08611 0.25169 0.09236 C 0.25247 0.09399 0.25339 0.09561 0.2543 0.09723 C 0.25495 0.09815 0.25612 0.09908 0.25677 0.10047 C 0.25742 0.10162 0.25781 0.10371 0.25846 0.10533 C 0.25924 0.1125 0.25951 0.11736 0.26094 0.12477 C 0.26133 0.12709 0.26198 0.12917 0.2625 0.13125 C 0.26133 0.16042 0.2625 0.1419 0.26094 0.15741 C 0.26055 0.15996 0.26068 0.16297 0.26003 0.16551 C 0.25937 0.16783 0.25872 0.17037 0.25755 0.17199 C 0.25612 0.17385 0.25417 0.17385 0.25247 0.17524 C 0.25117 0.17639 0.24961 0.17732 0.24844 0.17848 C 0.24219 0.1838 0.24766 0.1801 0.24245 0.18334 C 0.2362 0.18287 0.22956 0.18311 0.22331 0.18172 C 0.22227 0.18149 0.22148 0.17917 0.22083 0.17848 C 0.21966 0.17755 0.21849 0.17755 0.21745 0.17686 C 0.21576 0.17593 0.21406 0.17477 0.21237 0.17361 C 0.21146 0.17315 0.21068 0.17269 0.2099 0.17199 C 0.20885 0.17084 0.20755 0.16945 0.20651 0.16875 C 0.20547 0.16783 0.20417 0.1676 0.20326 0.16713 C 0.20234 0.16667 0.20143 0.16598 0.20078 0.16551 C 0.20013 0.16389 0.19961 0.16204 0.19896 0.16065 C 0.19818 0.15834 0.19714 0.15625 0.19648 0.15417 C 0.19583 0.15186 0.19544 0.14977 0.19479 0.14769 C 0.19336 0.13357 0.19336 0.13611 0.19479 0.11505 C 0.19505 0.11158 0.19557 0.10811 0.19648 0.10533 C 0.19701 0.10324 0.19831 0.10232 0.19896 0.10047 C 0.19974 0.09838 0.19974 0.09561 0.20078 0.09399 C 0.20143 0.09213 0.20299 0.09167 0.20391 0.09074 C 0.20482 0.08959 0.20573 0.0882 0.20651 0.0875 C 0.20937 0.08426 0.20937 0.08449 0.21237 0.08241 C 0.2138 0.08311 0.21523 0.08311 0.21654 0.08426 C 0.22018 0.08658 0.22044 0.09329 0.22331 0.09885 C 0.22409 0.10047 0.22552 0.1007 0.22656 0.10209 C 0.22747 0.10301 0.22852 0.10394 0.22904 0.10533 C 0.23372 0.11412 0.2293 0.11019 0.23411 0.11343 C 0.23646 0.11667 0.23854 0.11991 0.24089 0.12315 C 0.24232 0.12547 0.24466 0.12639 0.24583 0.12963 C 0.24909 0.13797 0.24687 0.13542 0.25169 0.13797 C 0.25247 0.13889 0.25339 0.14028 0.2543 0.14121 C 0.25521 0.14213 0.25898 0.14375 0.26003 0.14445 C 0.26094 0.14537 0.26172 0.14676 0.2625 0.14769 C 0.2694 0.1544 0.26029 0.14306 0.26758 0.15255 C 0.26862 0.17686 0.26901 0.16945 0.2668 0.19653 C 0.26667 0.19815 0.26628 0.19977 0.26589 0.20139 C 0.26549 0.20301 0.26471 0.20463 0.26432 0.20625 C 0.26406 0.20787 0.26406 0.20973 0.26341 0.21111 C 0.26185 0.21389 0.26003 0.21551 0.25846 0.2176 C 0.25755 0.21875 0.25664 0.21945 0.25586 0.22084 C 0.25508 0.22246 0.25443 0.22454 0.25339 0.2257 C 0.25234 0.22686 0.25117 0.22686 0.25 0.22732 C 0.24922 0.22848 0.24857 0.22986 0.24753 0.23056 C 0.24466 0.23195 0.23919 0.2338 0.23919 0.23403 C 0.23359 0.23334 0.22799 0.23334 0.2224 0.23218 C 0.2207 0.23172 0.21901 0.2301 0.21745 0.22894 L 0.21484 0.22732 C 0.21406 0.22616 0.21315 0.22477 0.21237 0.22408 C 0.20547 0.21713 0.21458 0.22848 0.20742 0.21922 C 0.20299 0.20625 0.2043 0.2132 0.20326 0.19815 C 0.20339 0.19584 0.20391 0.17963 0.20482 0.17524 C 0.20521 0.17338 0.20573 0.17153 0.20651 0.17037 C 0.20742 0.16899 0.21302 0.16713 0.21315 0.16713 C 0.21458 0.1676 0.21602 0.16829 0.21745 0.16875 C 0.21979 0.16922 0.2224 0.16922 0.22487 0.17037 C 0.22656 0.17084 0.22995 0.17361 0.22995 0.17385 C 0.23294 0.18218 0.23138 0.17662 0.2332 0.19144 L 0.2332 0.19167 C 0.23398 0.19375 0.23437 0.19561 0.23503 0.19815 C 0.23529 0.19954 0.23529 0.20139 0.23581 0.20301 C 0.23659 0.20486 0.23763 0.20579 0.23841 0.20787 C 0.23919 0.20996 0.2457 0.22963 0.24583 0.23056 C 0.24648 0.2338 0.24648 0.2375 0.24753 0.24028 C 0.25065 0.24838 0.24922 0.24445 0.25169 0.25186 C 0.25195 0.25348 0.25221 0.25486 0.25247 0.25672 C 0.25417 0.26875 0.25365 0.27338 0.25247 0.28912 C 0.25182 0.29908 0.25169 0.29792 0.24844 0.30232 C 0.24674 0.31204 0.24857 0.30463 0.24167 0.31528 C 0.24076 0.31644 0.2401 0.31875 0.23919 0.32014 C 0.23841 0.32107 0.23398 0.32292 0.2332 0.32338 C 0.23177 0.32431 0.2306 0.32547 0.22904 0.32662 C 0.22904 0.32639 0.21901 0.32477 0.21745 0.32338 C 0.21562 0.32176 0.21237 0.3169 0.21237 0.31713 C 0.21211 0.31528 0.21146 0.31366 0.21146 0.31204 C 0.21172 0.30649 0.21263 0.30093 0.21315 0.29561 C 0.21354 0.29399 0.21354 0.29213 0.21406 0.29074 C 0.21549 0.28727 0.21732 0.28727 0.21901 0.28588 C 0.22201 0.28334 0.22227 0.28264 0.22487 0.2794 C 0.2263 0.2794 0.23659 0.27848 0.24089 0.28264 C 0.24167 0.28334 0.24245 0.28496 0.24336 0.28588 C 0.24401 0.2875 0.24453 0.28912 0.24505 0.29074 C 0.24687 0.29815 0.24648 0.29815 0.24753 0.30556 C 0.24779 0.30718 0.24805 0.30857 0.24844 0.31042 C 0.24896 0.31482 0.24961 0.32361 0.25 0.32824 C 0.25026 0.33519 0.25091 0.34213 0.25091 0.34931 C 0.25091 0.35093 0.25143 0.38241 0.24844 0.39167 C 0.24779 0.39306 0.24701 0.39468 0.24674 0.39653 C 0.24635 0.39792 0.24635 0.4 0.24583 0.40139 C 0.24492 0.40394 0.24232 0.40787 0.24089 0.40973 C 0.23997 0.41042 0.23919 0.41065 0.23841 0.41135 C 0.2375 0.41227 0.23672 0.41436 0.23581 0.41459 C 0.22201 0.41574 0.22448 0.4176 0.21823 0.40973 C 0.21771 0.40625 0.21628 0.40301 0.21654 0.39977 C 0.21667 0.39769 0.21667 0.39491 0.21745 0.39306 C 0.21823 0.39144 0.21966 0.39121 0.22083 0.39005 C 0.22799 0.38149 0.22318 0.38519 0.22839 0.38195 C 0.23542 0.39121 0.22643 0.37986 0.2332 0.38681 C 0.23568 0.38889 0.23659 0.39144 0.23841 0.39491 C 0.23867 0.39723 0.2388 0.39931 0.23919 0.40139 C 0.23932 0.40301 0.23971 0.40463 0.23997 0.40625 C 0.24049 0.41042 0.24167 0.41945 0.24167 0.41968 C 0.24414 0.46505 0.24245 0.42871 0.24245 0.52848 L 0.24245 0.52871 " pathEditMode="relative" rAng="0" ptsTypes="AAAAAAAAAAAAAAAAAAAAAAAAAAAAAAAAAAAAAAAAAAAAAAAAAAAAAAAAAAAAAAAAAAAAAAAAAAAAAAAAAAAAAAAAAAAAAAAAAAAAAAAAAAAAAAAAAAAAAAAAAAAAAAAAAAAAAAAAAAAAAAAAAAAAAAAAAAAAAAAAAAAAAAAAAAAAAAAAAAAAA">
                                      <p:cBhvr>
                                        <p:cTn id="6" dur="2000" fill="hold"/>
                                        <p:tgtEl>
                                          <p:spTgt spid="17"/>
                                        </p:tgtEl>
                                        <p:attrNameLst>
                                          <p:attrName>ppt_x</p:attrName>
                                          <p:attrName>ppt_y</p:attrName>
                                        </p:attrNameLst>
                                      </p:cBhvr>
                                      <p:rCtr x="12461" y="27500"/>
                                    </p:animMotion>
                                  </p:childTnLst>
                                </p:cTn>
                              </p:par>
                              <p:par>
                                <p:cTn id="7" presetID="0" presetClass="path" presetSubtype="0" accel="50000" decel="50000" fill="hold" grpId="0" nodeType="withEffect">
                                  <p:stCondLst>
                                    <p:cond delay="0"/>
                                  </p:stCondLst>
                                  <p:childTnLst>
                                    <p:animMotion origin="layout" path="M -1.66667E-6 -0.02268 L 0.20625 -0.01389 L 0.23763 0.01528 C 0.23659 0.02222 0.23594 0.02917 0.23464 0.03611 C 0.23425 0.03889 0.23334 0.04144 0.23281 0.04398 C 0.23242 0.04699 0.23242 0.05 0.2319 0.05278 C 0.23099 0.05718 0.22943 0.06111 0.22826 0.06528 C 0.22761 0.06736 0.22735 0.0706 0.2263 0.07153 C 0.22331 0.07361 0.22044 0.07523 0.21771 0.07778 C 0.21667 0.07824 0.21159 0.0831 0.21003 0.08403 C 0.2082 0.08449 0.20625 0.08542 0.2043 0.08611 C 0.19597 0.08542 0.18763 0.08588 0.17956 0.08403 C 0.17839 0.0831 0.17774 0.08079 0.17682 0.07986 C 0.17591 0.07824 0.17487 0.07824 0.17383 0.07778 C 0.17331 0.07523 0.17266 0.07338 0.17201 0.07153 C 0.1711 0.06898 0.16979 0.06736 0.16914 0.06528 C 0.16862 0.06343 0.16875 0.06088 0.1681 0.05903 C 0.16771 0.05648 0.1668 0.05486 0.16628 0.05278 C 0.16472 0.04329 0.16354 0.0375 0.16628 0.02523 C 0.16719 0.0206 0.16966 0.01875 0.17201 0.01736 C 0.17383 0.01597 0.17604 0.01505 0.17774 0.01273 C 0.17865 0.01181 0.18021 0.00972 0.18138 0.00903 C 0.1832 0.00764 0.18529 0.00741 0.18724 0.00672 C 0.19037 0.00602 0.19349 0.00556 0.19662 0.00486 C 0.20235 0.00556 0.2082 0.0051 0.21393 0.00672 C 0.2155 0.00741 0.21706 0.00972 0.21862 0.01111 C 0.23959 0.02361 0.20847 0.00162 0.22995 0.01736 L 0.23281 0.01898 C 0.23672 0.03218 0.23581 0.02639 0.23581 0.05278 C 0.23581 0.06597 0.23542 0.07917 0.23464 0.09236 C 0.23464 0.09398 0.23399 0.0963 0.23386 0.09861 C 0.23347 0.10116 0.2332 0.10417 0.23281 0.10648 C 0.23203 0.11297 0.23164 0.12014 0.22995 0.12547 C 0.22943 0.12778 0.22865 0.12963 0.22826 0.13148 C 0.22709 0.13681 0.22761 0.14028 0.22513 0.14398 C 0.22461 0.14537 0.22331 0.1456 0.2224 0.14653 C 0.22136 0.14861 0.2207 0.15116 0.21953 0.15278 C 0.21784 0.15486 0.21563 0.15556 0.21393 0.15648 C 0.20912 0.16019 0.21185 0.15834 0.20534 0.16111 C 0.19636 0.16042 0.1875 0.16135 0.17839 0.15903 C 0.17748 0.15834 0.17591 0.15556 0.17578 0.15278 C 0.17513 0.13264 0.17617 0.11227 0.17682 0.09236 C 0.17682 0.09005 0.17735 0.08773 0.17774 0.08611 C 0.18203 0.06898 0.17969 0.07662 0.18529 0.06898 C 0.19349 0.0581 0.18789 0.06273 0.19388 0.05903 L 0.19961 0.06273 L 0.20235 0.06528 C 0.20417 0.07662 0.20378 0.06991 0.20156 0.08773 C 0.20117 0.09028 0.20117 0.09236 0.20052 0.09398 C 0.19987 0.0956 0.1987 0.0956 0.19753 0.09653 C 0.19584 0.09514 0.19297 0.09375 0.19206 0.09028 C 0.19141 0.08843 0.19154 0.08588 0.19102 0.08403 C 0.19063 0.08148 0.18972 0.07986 0.18906 0.07778 C 0.1862 0.0581 0.1875 0.06898 0.18633 0.04398 C 0.18659 0.03681 0.18594 0.02847 0.18724 0.02153 C 0.18763 0.01806 0.18972 0.01713 0.19102 0.01528 C 0.19232 0.01273 0.19427 0.01111 0.19584 0.00903 C 0.19675 0.00764 0.19753 0.00625 0.1987 0.00486 C 0.19987 0.00556 0.20209 0.00394 0.20235 0.00672 C 0.20326 0.01505 0.20195 0.02361 0.20156 0.03148 C 0.20143 0.03403 0.20117 0.03635 0.20052 0.03773 C 0.19987 0.03935 0.1987 0.03935 0.19753 0.04028 C 0.19636 0.03935 0.19518 0.03912 0.19388 0.03773 C 0.19102 0.03542 0.19063 0.03218 0.18802 0.02778 C 0.18724 0.02616 0.18633 0.025 0.18529 0.02361 C 0.18477 0.02153 0.18373 0.01898 0.1832 0.01736 C 0.1806 0.00463 0.18307 -0.01828 0.1832 -0.02639 C 0.18334 -0.03078 0.18464 -0.03842 0.18633 -0.0412 C 0.18711 -0.04236 0.18802 -0.04236 0.18906 -0.04305 C 0.19076 -0.04444 0.19232 -0.04606 0.19388 -0.04768 C 0.19584 -0.04907 0.19961 -0.05139 0.19961 -0.05115 C 0.20091 -0.05069 0.20235 -0.05092 0.20339 -0.0493 C 0.20807 -0.04282 0.20456 -0.01574 0.2043 -0.01389 C 0.20404 -0.0118 0.20235 -0.01111 0.20156 -0.00972 C 0.20026 -0.01065 0.1987 -0.01041 0.19753 -0.01203 C 0.19688 -0.01342 0.19688 -0.0162 0.19662 -0.01828 C 0.19636 -0.02153 0.19636 -0.02523 0.19584 -0.0287 C 0.19544 -0.03102 0.1944 -0.03264 0.19388 -0.03518 C 0.18998 -0.05231 0.19636 -0.0294 0.19102 -0.04768 C 0.18763 -0.06852 0.18763 -0.0625 0.19011 -0.09514 C 0.19024 -0.09838 0.19089 -0.10162 0.19206 -0.1037 C 0.19362 -0.10625 0.19753 -0.10764 0.19753 -0.1074 C 0.19987 -0.10694 0.20287 -0.10926 0.2043 -0.10555 C 0.20599 -0.10208 0.20495 -0.09583 0.20534 -0.0912 C 0.2056 -0.0868 0.20599 -0.08264 0.20625 -0.0787 C 0.20508 -0.04143 0.20977 -0.04699 0.19206 -0.05139 C 0.19102 -0.05185 0.19011 -0.05301 0.18906 -0.0537 C 0.1888 -0.05625 0.18854 -0.05926 0.18802 -0.0618 C 0.18763 -0.06481 0.18633 -0.06713 0.18633 -0.07014 C 0.18555 -0.09166 0.18685 -0.08495 0.18802 -0.09745 C 0.18841 -0.10069 0.18867 -0.1044 0.18906 -0.10764 C 0.18932 -0.10995 0.18985 -0.1118 0.19011 -0.11389 C 0.1905 -0.11666 0.19063 -0.11967 0.19102 -0.12222 C 0.19154 -0.12453 0.19232 -0.12639 0.19258 -0.12847 C 0.19349 -0.13472 0.19414 -0.14143 0.19479 -0.14722 C 0.19584 -0.15509 0.19636 -0.16041 0.1987 -0.16597 C 0.20039 -0.1706 0.20169 -0.17662 0.2043 -0.17847 L 0.20716 -0.18055 C 0.20742 -0.17731 0.20781 -0.17384 0.20807 -0.17014 C 0.21029 -0.14213 0.21081 -0.14907 0.20912 -0.13102 C 0.20886 -0.12778 0.20899 -0.12453 0.20807 -0.12222 C 0.20755 -0.1206 0.20625 -0.12083 0.20534 -0.12014 C 0.20026 -0.12083 0.19518 -0.1206 0.19011 -0.12222 C 0.18854 -0.12268 0.18763 -0.12523 0.18633 -0.12639 C 0.18529 -0.12731 0.18451 -0.12778 0.1832 -0.12847 C 0.18347 -0.13426 0.1832 -0.15139 0.18529 -0.15972 C 0.18581 -0.16203 0.18633 -0.16481 0.18724 -0.16597 C 0.18959 -0.17014 0.19479 -0.17639 0.19479 -0.17615 C 0.19844 -0.18819 0.19479 -0.17893 0.19961 -0.18472 C 0.20156 -0.18727 0.20339 -0.19028 0.20534 -0.19305 C 0.20625 -0.19444 0.20716 -0.19583 0.20807 -0.19768 C 0.20938 -0.1993 0.21055 -0.20185 0.21185 -0.2037 C 0.21289 -0.20463 0.21393 -0.20463 0.21485 -0.20555 C 0.21576 -0.20671 0.21667 -0.20833 0.21771 -0.20972 C 0.21901 -0.2118 0.22005 -0.21458 0.22136 -0.21597 C 0.22331 -0.21828 0.22722 -0.22014 0.22722 -0.2199 C 0.23255 -0.22916 0.22943 -0.22546 0.23659 -0.23055 L 0.23659 -0.23032 C 0.23763 -0.23194 0.23854 -0.23379 0.23945 -0.23472 C 0.24089 -0.23634 0.24492 -0.23842 0.24623 -0.23889 C 0.24857 -0.23865 0.26237 -0.23958 0.26706 -0.23264 L 0.27279 -0.2243 L 0.27578 -0.22014 L 0.27578 -0.2199 " pathEditMode="relative" rAng="0" ptsTypes="AAAAAAAAAAAAAAAAAAAAAAAAAAAAAAAAAAAAAAAAAAAAAAAAAAAAAAAAAAAAAAAAAAAAAAAAAAAAAAAAAAAAAAAAAAAAAAAAAAAAAAAAAAAAAAAAAAAAAAAAAAAA">
                                      <p:cBhvr>
                                        <p:cTn id="8" dur="2000" fill="hold"/>
                                        <p:tgtEl>
                                          <p:spTgt spid="18"/>
                                        </p:tgtEl>
                                        <p:attrNameLst>
                                          <p:attrName>ppt_x</p:attrName>
                                          <p:attrName>ppt_y</p:attrName>
                                        </p:attrNameLst>
                                      </p:cBhvr>
                                      <p:rCtr x="13789" y="-16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96CB2ADE-06E2-B7F4-D29A-1A372D4D71E2}"/>
              </a:ext>
            </a:extLst>
          </p:cNvPr>
          <p:cNvPicPr>
            <a:picLocks noChangeAspect="1" noChangeArrowheads="1"/>
          </p:cNvPicPr>
          <p:nvPr/>
        </p:nvPicPr>
        <p:blipFill>
          <a:blip r:embed="rId3" cstate="print"/>
          <a:srcRect/>
          <a:stretch>
            <a:fillRect/>
          </a:stretch>
        </p:blipFill>
        <p:spPr bwMode="auto">
          <a:xfrm>
            <a:off x="2440360" y="875877"/>
            <a:ext cx="8064896" cy="5904656"/>
          </a:xfrm>
          <a:prstGeom prst="rect">
            <a:avLst/>
          </a:prstGeom>
          <a:noFill/>
          <a:ln w="9525">
            <a:noFill/>
            <a:miter lim="800000"/>
            <a:headEnd/>
            <a:tailEnd/>
          </a:ln>
        </p:spPr>
      </p:pic>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22</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14" name="TextBox 13">
            <a:extLst>
              <a:ext uri="{FF2B5EF4-FFF2-40B4-BE49-F238E27FC236}">
                <a16:creationId xmlns:a16="http://schemas.microsoft.com/office/drawing/2014/main" id="{60A65C79-0A86-50AB-088E-5B798E72ED41}"/>
              </a:ext>
            </a:extLst>
          </p:cNvPr>
          <p:cNvSpPr txBox="1"/>
          <p:nvPr/>
        </p:nvSpPr>
        <p:spPr>
          <a:xfrm>
            <a:off x="0" y="490096"/>
            <a:ext cx="12192000" cy="577850"/>
          </a:xfrm>
          <a:prstGeom prst="rect">
            <a:avLst/>
          </a:prstGeom>
          <a:noFill/>
        </p:spPr>
        <p:txBody>
          <a:bodyPr wrap="square" rtlCol="0">
            <a:spAutoFit/>
          </a:bodyPr>
          <a:lstStyle/>
          <a:p>
            <a:pPr algn="l">
              <a:lnSpc>
                <a:spcPct val="150000"/>
              </a:lnSpc>
            </a:pPr>
            <a:r>
              <a:rPr lang="en-US" altLang="ja-JP" sz="2400" b="1" dirty="0" err="1">
                <a:solidFill>
                  <a:srgbClr val="0432FF"/>
                </a:solidFill>
                <a:latin typeface="Arial" panose="020B0604020202020204" pitchFamily="34" charset="0"/>
                <a:cs typeface="Arial" panose="020B0604020202020204" pitchFamily="34" charset="0"/>
              </a:rPr>
              <a:t>Hydrocyclone</a:t>
            </a:r>
            <a:r>
              <a:rPr lang="en-US" altLang="ja-JP" sz="2400" b="1" dirty="0">
                <a:solidFill>
                  <a:srgbClr val="0432FF"/>
                </a:solidFill>
                <a:latin typeface="Arial" panose="020B0604020202020204" pitchFamily="34" charset="0"/>
                <a:cs typeface="Arial" panose="020B0604020202020204" pitchFamily="34" charset="0"/>
              </a:rPr>
              <a:t> (cont.)</a:t>
            </a:r>
            <a:r>
              <a:rPr lang="en-GB" sz="2400" dirty="0">
                <a:latin typeface="Arial" panose="020B0604020202020204" pitchFamily="34" charset="0"/>
                <a:cs typeface="Arial" panose="020B0604020202020204" pitchFamily="34" charset="0"/>
              </a:rPr>
              <a:t>.</a:t>
            </a:r>
          </a:p>
        </p:txBody>
      </p:sp>
      <p:sp>
        <p:nvSpPr>
          <p:cNvPr id="2" name="TextBox 1">
            <a:extLst>
              <a:ext uri="{FF2B5EF4-FFF2-40B4-BE49-F238E27FC236}">
                <a16:creationId xmlns:a16="http://schemas.microsoft.com/office/drawing/2014/main" id="{3C9E6C33-2C1E-7900-D3BA-7FA0E3936EE9}"/>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4.2. Types of classifiers (cont.)</a:t>
            </a:r>
          </a:p>
        </p:txBody>
      </p:sp>
    </p:spTree>
    <p:extLst>
      <p:ext uri="{BB962C8B-B14F-4D97-AF65-F5344CB8AC3E}">
        <p14:creationId xmlns:p14="http://schemas.microsoft.com/office/powerpoint/2010/main" val="23345514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23</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14" name="TextBox 13">
            <a:extLst>
              <a:ext uri="{FF2B5EF4-FFF2-40B4-BE49-F238E27FC236}">
                <a16:creationId xmlns:a16="http://schemas.microsoft.com/office/drawing/2014/main" id="{60A65C79-0A86-50AB-088E-5B798E72ED41}"/>
              </a:ext>
            </a:extLst>
          </p:cNvPr>
          <p:cNvSpPr txBox="1"/>
          <p:nvPr/>
        </p:nvSpPr>
        <p:spPr>
          <a:xfrm>
            <a:off x="0" y="490096"/>
            <a:ext cx="12192000" cy="4455835"/>
          </a:xfrm>
          <a:prstGeom prst="rect">
            <a:avLst/>
          </a:prstGeom>
          <a:noFill/>
        </p:spPr>
        <p:txBody>
          <a:bodyPr wrap="square" rtlCol="0">
            <a:spAutoFit/>
          </a:bodyPr>
          <a:lstStyle/>
          <a:p>
            <a:pPr algn="l">
              <a:lnSpc>
                <a:spcPct val="150000"/>
              </a:lnSpc>
            </a:pPr>
            <a:r>
              <a:rPr lang="en-US" altLang="ja-JP" sz="2400" b="1" dirty="0">
                <a:solidFill>
                  <a:srgbClr val="0432FF"/>
                </a:solidFill>
                <a:latin typeface="Arial" panose="020B0604020202020204" pitchFamily="34" charset="0"/>
                <a:cs typeface="Arial" panose="020B0604020202020204" pitchFamily="34" charset="0"/>
              </a:rPr>
              <a:t>Operating parameters: </a:t>
            </a:r>
            <a:r>
              <a:rPr lang="en-US" altLang="ja-JP" sz="2400" b="1" dirty="0" err="1">
                <a:solidFill>
                  <a:srgbClr val="0432FF"/>
                </a:solidFill>
                <a:latin typeface="Arial" panose="020B0604020202020204" pitchFamily="34" charset="0"/>
                <a:cs typeface="Arial" panose="020B0604020202020204" pitchFamily="34" charset="0"/>
              </a:rPr>
              <a:t>Hydrocyclone</a:t>
            </a:r>
            <a:r>
              <a:rPr lang="en-US" altLang="ja-JP" sz="2400" b="1" dirty="0">
                <a:solidFill>
                  <a:srgbClr val="0432FF"/>
                </a:solidFill>
                <a:latin typeface="Arial" panose="020B0604020202020204" pitchFamily="34" charset="0"/>
                <a:cs typeface="Arial" panose="020B0604020202020204" pitchFamily="34" charset="0"/>
              </a:rPr>
              <a:t>  </a:t>
            </a:r>
            <a:endParaRPr lang="en-GB" sz="2400" dirty="0">
              <a:solidFill>
                <a:srgbClr val="7030A0"/>
              </a:solidFill>
              <a:latin typeface="Arial" panose="020B0604020202020204" pitchFamily="34" charset="0"/>
              <a:cs typeface="Arial" panose="020B0604020202020204" pitchFamily="34" charset="0"/>
            </a:endParaRPr>
          </a:p>
          <a:p>
            <a:pPr marL="342900" indent="-342900" algn="just">
              <a:lnSpc>
                <a:spcPct val="150000"/>
              </a:lnSpc>
              <a:buFont typeface="Wingdings" pitchFamily="2" charset="2"/>
              <a:buChar char="§"/>
            </a:pPr>
            <a:r>
              <a:rPr lang="en-GB" sz="2400" dirty="0">
                <a:latin typeface="Arial" panose="020B0604020202020204" pitchFamily="34" charset="0"/>
                <a:cs typeface="Arial" panose="020B0604020202020204" pitchFamily="34" charset="0"/>
              </a:rPr>
              <a:t>The main operating parameters are the </a:t>
            </a:r>
            <a:r>
              <a:rPr lang="en-GB" sz="2400" b="1" dirty="0">
                <a:latin typeface="Arial" pitchFamily="34" charset="0"/>
                <a:cs typeface="Arial" pitchFamily="34" charset="0"/>
              </a:rPr>
              <a:t>pulp density </a:t>
            </a:r>
            <a:r>
              <a:rPr lang="en-GB" sz="2400" dirty="0">
                <a:latin typeface="Arial" panose="020B0604020202020204" pitchFamily="34" charset="0"/>
                <a:cs typeface="Arial" panose="020B0604020202020204" pitchFamily="34" charset="0"/>
              </a:rPr>
              <a:t>of the feed and the size of the </a:t>
            </a:r>
            <a:r>
              <a:rPr lang="en-GB" sz="2400" b="1" dirty="0">
                <a:latin typeface="Arial" pitchFamily="34" charset="0"/>
                <a:cs typeface="Arial" pitchFamily="34" charset="0"/>
              </a:rPr>
              <a:t>apex opening</a:t>
            </a:r>
            <a:r>
              <a:rPr lang="en-GB" sz="2400" dirty="0">
                <a:latin typeface="Arial" pitchFamily="34" charset="0"/>
                <a:cs typeface="Arial" pitchFamily="34" charset="0"/>
              </a:rPr>
              <a:t>.</a:t>
            </a:r>
          </a:p>
          <a:p>
            <a:pPr marL="342900" indent="-342900" algn="just">
              <a:lnSpc>
                <a:spcPct val="150000"/>
              </a:lnSpc>
              <a:buFont typeface="Wingdings" pitchFamily="2" charset="2"/>
              <a:buChar char="§"/>
            </a:pPr>
            <a:r>
              <a:rPr lang="en-GB" sz="2400" dirty="0">
                <a:latin typeface="Arial" pitchFamily="34" charset="0"/>
                <a:cs typeface="Arial" pitchFamily="34" charset="0"/>
              </a:rPr>
              <a:t>In general, when only one of these variables is changed at a time:</a:t>
            </a:r>
          </a:p>
          <a:p>
            <a:pPr marL="342900" indent="-342900" algn="just">
              <a:lnSpc>
                <a:spcPct val="150000"/>
              </a:lnSpc>
              <a:buFont typeface="Wingdings" pitchFamily="2" charset="2"/>
              <a:buChar char="§"/>
            </a:pPr>
            <a:r>
              <a:rPr lang="en-GB" sz="2400" dirty="0">
                <a:latin typeface="Arial" pitchFamily="34" charset="0"/>
                <a:cs typeface="Arial" pitchFamily="34" charset="0"/>
              </a:rPr>
              <a:t>Increasing the pulp density increases the separating size (the overflow becomes coarser);</a:t>
            </a:r>
          </a:p>
          <a:p>
            <a:pPr marL="342900" indent="-342900" algn="just">
              <a:lnSpc>
                <a:spcPct val="150000"/>
              </a:lnSpc>
              <a:buFont typeface="Wingdings" pitchFamily="2" charset="2"/>
              <a:buChar char="§"/>
            </a:pPr>
            <a:r>
              <a:rPr lang="en-GB" sz="2400" dirty="0">
                <a:latin typeface="Arial" pitchFamily="34" charset="0"/>
                <a:cs typeface="Arial" pitchFamily="34" charset="0"/>
              </a:rPr>
              <a:t>Increasing the apex opening decreases the separating size (the overflow becomes finer).</a:t>
            </a:r>
          </a:p>
        </p:txBody>
      </p:sp>
      <p:sp>
        <p:nvSpPr>
          <p:cNvPr id="2" name="TextBox 1">
            <a:extLst>
              <a:ext uri="{FF2B5EF4-FFF2-40B4-BE49-F238E27FC236}">
                <a16:creationId xmlns:a16="http://schemas.microsoft.com/office/drawing/2014/main" id="{755D4013-B795-C992-6C0C-61B207CCF5BC}"/>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4.2. Types of classifiers (cont.)</a:t>
            </a:r>
          </a:p>
        </p:txBody>
      </p:sp>
    </p:spTree>
    <p:extLst>
      <p:ext uri="{BB962C8B-B14F-4D97-AF65-F5344CB8AC3E}">
        <p14:creationId xmlns:p14="http://schemas.microsoft.com/office/powerpoint/2010/main" val="1942005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6C6412-592E-2743-8172-9E5043344099}"/>
              </a:ext>
            </a:extLst>
          </p:cNvPr>
          <p:cNvSpPr>
            <a:spLocks noGrp="1"/>
          </p:cNvSpPr>
          <p:nvPr>
            <p:ph type="sldNum" sz="quarter" idx="12"/>
          </p:nvPr>
        </p:nvSpPr>
        <p:spPr/>
        <p:txBody>
          <a:bodyPr/>
          <a:lstStyle/>
          <a:p>
            <a:fld id="{5E44D307-537E-B14F-8E24-3415F18CDC97}" type="slidenum">
              <a:rPr lang="en-JP" smtClean="0"/>
              <a:t>24</a:t>
            </a:fld>
            <a:endParaRPr lang="en-JP"/>
          </a:p>
        </p:txBody>
      </p:sp>
      <p:sp>
        <p:nvSpPr>
          <p:cNvPr id="6" name="Rectangle 3">
            <a:extLst>
              <a:ext uri="{FF2B5EF4-FFF2-40B4-BE49-F238E27FC236}">
                <a16:creationId xmlns:a16="http://schemas.microsoft.com/office/drawing/2014/main" id="{4E7BBE0F-EBB9-1FCC-581B-B34C741571B0}"/>
              </a:ext>
            </a:extLst>
          </p:cNvPr>
          <p:cNvSpPr txBox="1">
            <a:spLocks noChangeArrowheads="1"/>
          </p:cNvSpPr>
          <p:nvPr/>
        </p:nvSpPr>
        <p:spPr bwMode="auto">
          <a:xfrm>
            <a:off x="120650" y="728579"/>
            <a:ext cx="12071350" cy="581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a:lnSpc>
                <a:spcPct val="150000"/>
              </a:lnSpc>
              <a:buFont typeface="+mj-lt"/>
              <a:buAutoNum type="arabicPeriod"/>
            </a:pPr>
            <a:r>
              <a:rPr lang="en-US" altLang="ja-JP" sz="2400" dirty="0">
                <a:solidFill>
                  <a:srgbClr val="002060"/>
                </a:solidFill>
                <a:latin typeface="Arial" panose="020B0604020202020204" pitchFamily="34" charset="0"/>
              </a:rPr>
              <a:t>Define classification?</a:t>
            </a:r>
          </a:p>
          <a:p>
            <a:pPr marL="457200" indent="-457200">
              <a:lnSpc>
                <a:spcPct val="150000"/>
              </a:lnSpc>
              <a:buFont typeface="+mj-lt"/>
              <a:buAutoNum type="arabicPeriod"/>
            </a:pPr>
            <a:r>
              <a:rPr lang="en-US" altLang="ja-JP" sz="2400" dirty="0">
                <a:solidFill>
                  <a:srgbClr val="002060"/>
                </a:solidFill>
                <a:latin typeface="Arial" panose="020B0604020202020204" pitchFamily="34" charset="0"/>
              </a:rPr>
              <a:t>Compare and contrast screening (sieving) and classification</a:t>
            </a:r>
          </a:p>
          <a:p>
            <a:pPr marL="457200" indent="-457200">
              <a:lnSpc>
                <a:spcPct val="150000"/>
              </a:lnSpc>
              <a:buFont typeface="+mj-lt"/>
              <a:buAutoNum type="arabicPeriod"/>
            </a:pPr>
            <a:r>
              <a:rPr lang="en-US" altLang="ja-JP" sz="2400" dirty="0">
                <a:solidFill>
                  <a:srgbClr val="002060"/>
                </a:solidFill>
                <a:latin typeface="Arial" panose="020B0604020202020204" pitchFamily="34" charset="0"/>
              </a:rPr>
              <a:t>Name three types of classifiers</a:t>
            </a:r>
          </a:p>
          <a:p>
            <a:pPr marL="457200" indent="-457200">
              <a:lnSpc>
                <a:spcPct val="150000"/>
              </a:lnSpc>
              <a:buFont typeface="+mj-lt"/>
              <a:buAutoNum type="arabicPeriod"/>
            </a:pPr>
            <a:endParaRPr lang="en-US" altLang="ja-JP" sz="2000" dirty="0">
              <a:latin typeface="Arial" panose="020B0604020202020204" pitchFamily="34" charset="0"/>
            </a:endParaRPr>
          </a:p>
          <a:p>
            <a:pPr eaLnBrk="1" hangingPunct="1">
              <a:lnSpc>
                <a:spcPct val="150000"/>
              </a:lnSpc>
              <a:buFont typeface="Wingdings" pitchFamily="2" charset="2"/>
              <a:buChar char="§"/>
            </a:pPr>
            <a:endParaRPr lang="en-US" altLang="ja-JP" sz="2000" dirty="0">
              <a:latin typeface="Arial" panose="020B0604020202020204" pitchFamily="34" charset="0"/>
            </a:endParaRPr>
          </a:p>
        </p:txBody>
      </p:sp>
      <p:sp>
        <p:nvSpPr>
          <p:cNvPr id="7" name="Rectangle 6">
            <a:extLst>
              <a:ext uri="{FF2B5EF4-FFF2-40B4-BE49-F238E27FC236}">
                <a16:creationId xmlns:a16="http://schemas.microsoft.com/office/drawing/2014/main" id="{782A5312-3B7D-19F6-CAFE-B7286524E47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1" name="Rectangle 10">
            <a:extLst>
              <a:ext uri="{FF2B5EF4-FFF2-40B4-BE49-F238E27FC236}">
                <a16:creationId xmlns:a16="http://schemas.microsoft.com/office/drawing/2014/main" id="{0E34F277-5496-1A5F-8CCF-490C3913CDC0}"/>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2" name="Rectangle 11">
            <a:extLst>
              <a:ext uri="{FF2B5EF4-FFF2-40B4-BE49-F238E27FC236}">
                <a16:creationId xmlns:a16="http://schemas.microsoft.com/office/drawing/2014/main" id="{5B79BB25-669F-993C-F728-3107AA041503}"/>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3" name="TextBox 12">
            <a:extLst>
              <a:ext uri="{FF2B5EF4-FFF2-40B4-BE49-F238E27FC236}">
                <a16:creationId xmlns:a16="http://schemas.microsoft.com/office/drawing/2014/main" id="{696D8C82-B49A-9199-6BF8-1CB10AD78D74}"/>
              </a:ext>
            </a:extLst>
          </p:cNvPr>
          <p:cNvSpPr txBox="1"/>
          <p:nvPr/>
        </p:nvSpPr>
        <p:spPr>
          <a:xfrm>
            <a:off x="0" y="54607"/>
            <a:ext cx="8134597" cy="461665"/>
          </a:xfrm>
          <a:prstGeom prst="rect">
            <a:avLst/>
          </a:prstGeom>
          <a:noFill/>
        </p:spPr>
        <p:txBody>
          <a:bodyPr wrap="square" rtlCol="0">
            <a:spAutoFit/>
          </a:bodyPr>
          <a:lstStyle/>
          <a:p>
            <a:r>
              <a:rPr lang="en-JP" sz="2400" b="1" dirty="0">
                <a:solidFill>
                  <a:srgbClr val="FF0000"/>
                </a:solidFill>
                <a:latin typeface="Arial" panose="020B0604020202020204" pitchFamily="34" charset="0"/>
                <a:cs typeface="Arial" panose="020B0604020202020204" pitchFamily="34" charset="0"/>
              </a:rPr>
              <a:t>Revision questions</a:t>
            </a:r>
          </a:p>
        </p:txBody>
      </p:sp>
    </p:spTree>
    <p:extLst>
      <p:ext uri="{BB962C8B-B14F-4D97-AF65-F5344CB8AC3E}">
        <p14:creationId xmlns:p14="http://schemas.microsoft.com/office/powerpoint/2010/main" val="3400933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720365D-01A5-7740-8043-ED9DD43E433D}"/>
              </a:ext>
            </a:extLst>
          </p:cNvPr>
          <p:cNvSpPr txBox="1">
            <a:spLocks/>
          </p:cNvSpPr>
          <p:nvPr/>
        </p:nvSpPr>
        <p:spPr>
          <a:xfrm>
            <a:off x="1524000" y="2035192"/>
            <a:ext cx="9144000" cy="3106455"/>
          </a:xfrm>
          <a:prstGeom prst="rect">
            <a:avLst/>
          </a:prstGeom>
          <a:noFill/>
        </p:spPr>
        <p:txBody>
          <a:bodyPr lIns="288000" tIns="36000" bIns="36000" anchor="ctr">
            <a:noAutofit/>
          </a:bodyPr>
          <a:lstStyle/>
          <a:p>
            <a:pPr marL="84138" algn="ctr" fontAlgn="auto">
              <a:spcAft>
                <a:spcPts val="0"/>
              </a:spcAft>
              <a:defRPr/>
            </a:pPr>
            <a:r>
              <a:rPr lang="en-US" altLang="ja-JP" sz="5400" b="1" dirty="0">
                <a:gradFill>
                  <a:gsLst>
                    <a:gs pos="0">
                      <a:schemeClr val="tx1">
                        <a:lumMod val="65000"/>
                        <a:lumOff val="35000"/>
                      </a:schemeClr>
                    </a:gs>
                    <a:gs pos="47000">
                      <a:srgbClr val="FFC000"/>
                    </a:gs>
                    <a:gs pos="100000">
                      <a:srgbClr val="FF0000"/>
                    </a:gs>
                  </a:gsLst>
                  <a:lin ang="10800000" scaled="1"/>
                </a:gradFill>
                <a:latin typeface="Segoe Print" panose="02000600000000000000" pitchFamily="2" charset="0"/>
              </a:rPr>
              <a:t>End of Lecture 4</a:t>
            </a:r>
          </a:p>
        </p:txBody>
      </p:sp>
      <p:cxnSp>
        <p:nvCxnSpPr>
          <p:cNvPr id="9" name="Straight Connector 8">
            <a:extLst>
              <a:ext uri="{FF2B5EF4-FFF2-40B4-BE49-F238E27FC236}">
                <a16:creationId xmlns:a16="http://schemas.microsoft.com/office/drawing/2014/main" id="{CBE290CE-31AF-054E-95A7-81486557648E}"/>
              </a:ext>
            </a:extLst>
          </p:cNvPr>
          <p:cNvCxnSpPr>
            <a:cxnSpLocks/>
          </p:cNvCxnSpPr>
          <p:nvPr/>
        </p:nvCxnSpPr>
        <p:spPr>
          <a:xfrm>
            <a:off x="1914236" y="2396235"/>
            <a:ext cx="8312728" cy="0"/>
          </a:xfrm>
          <a:prstGeom prst="line">
            <a:avLst/>
          </a:prstGeom>
          <a:ln w="31750">
            <a:gradFill flip="none" rotWithShape="1">
              <a:gsLst>
                <a:gs pos="0">
                  <a:schemeClr val="accent1">
                    <a:lumMod val="40000"/>
                    <a:lumOff val="60000"/>
                  </a:schemeClr>
                </a:gs>
                <a:gs pos="51000">
                  <a:srgbClr val="FFC000"/>
                </a:gs>
                <a:gs pos="100000">
                  <a:srgbClr val="FF000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CB5CE36-BEA1-CA43-BEE9-6133BA00AFB9}"/>
              </a:ext>
            </a:extLst>
          </p:cNvPr>
          <p:cNvCxnSpPr>
            <a:cxnSpLocks/>
          </p:cNvCxnSpPr>
          <p:nvPr/>
        </p:nvCxnSpPr>
        <p:spPr>
          <a:xfrm flipH="1">
            <a:off x="3937728" y="4283997"/>
            <a:ext cx="4265744" cy="0"/>
          </a:xfrm>
          <a:prstGeom prst="line">
            <a:avLst/>
          </a:prstGeom>
          <a:ln w="15875">
            <a:gradFill flip="none" rotWithShape="1">
              <a:gsLst>
                <a:gs pos="0">
                  <a:schemeClr val="accent1">
                    <a:lumMod val="40000"/>
                    <a:lumOff val="60000"/>
                  </a:schemeClr>
                </a:gs>
                <a:gs pos="47000">
                  <a:srgbClr val="FFC000"/>
                </a:gs>
                <a:gs pos="100000">
                  <a:srgbClr val="FF000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E6C6412-592E-2743-8172-9E5043344099}"/>
              </a:ext>
            </a:extLst>
          </p:cNvPr>
          <p:cNvSpPr>
            <a:spLocks noGrp="1"/>
          </p:cNvSpPr>
          <p:nvPr>
            <p:ph type="sldNum" sz="quarter" idx="12"/>
          </p:nvPr>
        </p:nvSpPr>
        <p:spPr/>
        <p:txBody>
          <a:bodyPr/>
          <a:lstStyle/>
          <a:p>
            <a:fld id="{5E44D307-537E-B14F-8E24-3415F18CDC97}" type="slidenum">
              <a:rPr lang="en-JP" smtClean="0"/>
              <a:t>25</a:t>
            </a:fld>
            <a:endParaRPr lang="en-JP"/>
          </a:p>
        </p:txBody>
      </p:sp>
    </p:spTree>
    <p:extLst>
      <p:ext uri="{BB962C8B-B14F-4D97-AF65-F5344CB8AC3E}">
        <p14:creationId xmlns:p14="http://schemas.microsoft.com/office/powerpoint/2010/main" val="41536338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76896" y="661018"/>
            <a:ext cx="12065000" cy="1455014"/>
          </a:xfrm>
          <a:prstGeom prst="rect">
            <a:avLst/>
          </a:prstGeom>
          <a:noFill/>
        </p:spPr>
        <p:txBody>
          <a:bodyPr wrap="square" rtlCol="0">
            <a:spAutoFit/>
          </a:bodyPr>
          <a:lstStyle/>
          <a:p>
            <a:pPr>
              <a:lnSpc>
                <a:spcPct val="200000"/>
              </a:lnSpc>
            </a:pPr>
            <a:r>
              <a:rPr lang="en-US" sz="2400" dirty="0">
                <a:latin typeface="Arial" panose="020B0604020202020204" pitchFamily="34" charset="0"/>
                <a:cs typeface="Arial" panose="020B0604020202020204" pitchFamily="34" charset="0"/>
              </a:rPr>
              <a:t>By the end of the lecture students are expected to:-</a:t>
            </a:r>
          </a:p>
          <a:p>
            <a:pPr marL="457200" indent="-457200">
              <a:lnSpc>
                <a:spcPct val="200000"/>
              </a:lnSpc>
              <a:buFont typeface="+mj-lt"/>
              <a:buAutoNum type="arabicPeriod"/>
            </a:pPr>
            <a:r>
              <a:rPr lang="en-US" sz="2400" dirty="0">
                <a:latin typeface="Arial" panose="020B0604020202020204" pitchFamily="34" charset="0"/>
                <a:cs typeface="Arial" panose="020B0604020202020204" pitchFamily="34" charset="0"/>
              </a:rPr>
              <a:t>Know the types and working principles of classifiers</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Lecture of objective(s)</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3</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677317E7-8E7A-224C-A177-56ACBCB39415}"/>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Tree>
    <p:extLst>
      <p:ext uri="{BB962C8B-B14F-4D97-AF65-F5344CB8AC3E}">
        <p14:creationId xmlns:p14="http://schemas.microsoft.com/office/powerpoint/2010/main" val="3723892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101600" y="614922"/>
            <a:ext cx="12065000" cy="1131848"/>
          </a:xfrm>
          <a:prstGeom prst="rect">
            <a:avLst/>
          </a:prstGeom>
          <a:noFill/>
        </p:spPr>
        <p:txBody>
          <a:bodyPr wrap="square" rtlCol="0">
            <a:spAutoFit/>
          </a:bodyPr>
          <a:lstStyle/>
          <a:p>
            <a:pPr>
              <a:lnSpc>
                <a:spcPct val="150000"/>
              </a:lnSpc>
            </a:pPr>
            <a:r>
              <a:rPr lang="en-US" sz="2400" b="1" dirty="0">
                <a:latin typeface="Arial" panose="020B0604020202020204" pitchFamily="34" charset="0"/>
                <a:cs typeface="Arial" panose="020B0604020202020204" pitchFamily="34" charset="0"/>
              </a:rPr>
              <a:t>4.1. Introduction</a:t>
            </a:r>
          </a:p>
          <a:p>
            <a:pPr>
              <a:lnSpc>
                <a:spcPct val="150000"/>
              </a:lnSpc>
            </a:pPr>
            <a:r>
              <a:rPr lang="en-US" sz="2400" b="1" dirty="0">
                <a:latin typeface="Arial" panose="020B0604020202020204" pitchFamily="34" charset="0"/>
                <a:cs typeface="Arial" panose="020B0604020202020204" pitchFamily="34" charset="0"/>
              </a:rPr>
              <a:t>4.3. Types of classifiers</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Lecture content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4</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B5F6330A-5465-824B-9F2F-57F5B7648000}"/>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Tree>
    <p:extLst>
      <p:ext uri="{BB962C8B-B14F-4D97-AF65-F5344CB8AC3E}">
        <p14:creationId xmlns:p14="http://schemas.microsoft.com/office/powerpoint/2010/main" val="17638992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101600" y="614922"/>
            <a:ext cx="12065000" cy="1131848"/>
          </a:xfrm>
          <a:prstGeom prst="rect">
            <a:avLst/>
          </a:prstGeom>
          <a:noFill/>
        </p:spPr>
        <p:txBody>
          <a:bodyPr wrap="square" rtlCol="0">
            <a:spAutoFit/>
          </a:bodyPr>
          <a:lstStyle/>
          <a:p>
            <a:pPr>
              <a:lnSpc>
                <a:spcPct val="150000"/>
              </a:lnSpc>
            </a:pPr>
            <a:r>
              <a:rPr lang="en-US" sz="2400" b="1" dirty="0">
                <a:latin typeface="Arial" panose="020B0604020202020204" pitchFamily="34" charset="0"/>
                <a:cs typeface="Arial" panose="020B0604020202020204" pitchFamily="34" charset="0"/>
              </a:rPr>
              <a:t>4.1. Introduction</a:t>
            </a:r>
          </a:p>
          <a:p>
            <a:pPr>
              <a:lnSpc>
                <a:spcPct val="150000"/>
              </a:lnSpc>
            </a:pPr>
            <a:r>
              <a:rPr lang="en-US" sz="2400" b="1" dirty="0">
                <a:solidFill>
                  <a:schemeClr val="bg1">
                    <a:lumMod val="85000"/>
                  </a:schemeClr>
                </a:solidFill>
                <a:latin typeface="Arial" panose="020B0604020202020204" pitchFamily="34" charset="0"/>
                <a:cs typeface="Arial" panose="020B0604020202020204" pitchFamily="34" charset="0"/>
              </a:rPr>
              <a:t>4.3. Types of classifiers</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Lecture content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5</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B5F6330A-5465-824B-9F2F-57F5B7648000}"/>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Tree>
    <p:extLst>
      <p:ext uri="{BB962C8B-B14F-4D97-AF65-F5344CB8AC3E}">
        <p14:creationId xmlns:p14="http://schemas.microsoft.com/office/powerpoint/2010/main" val="803100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127000" y="718696"/>
            <a:ext cx="12065000" cy="5563831"/>
          </a:xfrm>
          <a:prstGeom prst="rect">
            <a:avLst/>
          </a:prstGeom>
          <a:noFill/>
        </p:spPr>
        <p:txBody>
          <a:bodyPr wrap="square" rtlCol="0">
            <a:spAutoFit/>
          </a:bodyPr>
          <a:lstStyle/>
          <a:p>
            <a:pPr marL="342900" indent="-342900" algn="just">
              <a:lnSpc>
                <a:spcPct val="150000"/>
              </a:lnSpc>
              <a:buFont typeface="Wingdings" pitchFamily="2" charset="2"/>
              <a:buChar char="§"/>
            </a:pPr>
            <a:r>
              <a:rPr lang="en-GB" sz="2400" b="1" dirty="0">
                <a:solidFill>
                  <a:srgbClr val="FF40FF"/>
                </a:solidFill>
                <a:latin typeface="Arial" panose="020B0604020202020204" pitchFamily="34" charset="0"/>
                <a:cs typeface="Arial" panose="020B0604020202020204" pitchFamily="34" charset="0"/>
              </a:rPr>
              <a:t>Classification</a:t>
            </a:r>
            <a:r>
              <a:rPr lang="en-GB" sz="2400" dirty="0">
                <a:solidFill>
                  <a:srgbClr val="FF40FF"/>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is a method of separating mixtures of minerals into two or more products on the basis of the velocity with which the grains fall through a fluid medium.</a:t>
            </a:r>
          </a:p>
          <a:p>
            <a:pPr marL="342900" indent="-342900" algn="just">
              <a:lnSpc>
                <a:spcPct val="150000"/>
              </a:lnSpc>
              <a:buFont typeface="Wingdings" pitchFamily="2" charset="2"/>
              <a:buChar char="§"/>
            </a:pPr>
            <a:r>
              <a:rPr lang="en-GB" sz="2400" dirty="0">
                <a:latin typeface="Arial" panose="020B0604020202020204" pitchFamily="34" charset="0"/>
                <a:cs typeface="Arial" panose="020B0604020202020204" pitchFamily="34" charset="0"/>
              </a:rPr>
              <a:t>It takes advantage of the principle that particles of the same density but of different sizes settle in fluid at different rates (velocities).</a:t>
            </a:r>
          </a:p>
          <a:p>
            <a:pPr marL="342900" indent="-342900" algn="just">
              <a:lnSpc>
                <a:spcPct val="150000"/>
              </a:lnSpc>
              <a:buFont typeface="Wingdings" pitchFamily="2" charset="2"/>
              <a:buChar char="§"/>
            </a:pPr>
            <a:r>
              <a:rPr lang="en-GB" sz="2400" dirty="0">
                <a:solidFill>
                  <a:srgbClr val="7030A0"/>
                </a:solidFill>
                <a:latin typeface="Arial" panose="020B0604020202020204" pitchFamily="34" charset="0"/>
                <a:cs typeface="Arial" panose="020B0604020202020204" pitchFamily="34" charset="0"/>
              </a:rPr>
              <a:t>Meanwhile, particles of the same sizes but different densities will equally settle in fluid at different velocities.</a:t>
            </a:r>
          </a:p>
          <a:p>
            <a:pPr marL="342900" indent="-342900" algn="just">
              <a:lnSpc>
                <a:spcPct val="150000"/>
              </a:lnSpc>
              <a:buFont typeface="Wingdings" pitchFamily="2" charset="2"/>
              <a:buChar char="§"/>
            </a:pPr>
            <a:r>
              <a:rPr lang="en-GB" sz="2400" dirty="0">
                <a:solidFill>
                  <a:srgbClr val="0432FF"/>
                </a:solidFill>
                <a:latin typeface="Arial" panose="020B0604020202020204" pitchFamily="34" charset="0"/>
                <a:cs typeface="Arial" panose="020B0604020202020204" pitchFamily="34" charset="0"/>
              </a:rPr>
              <a:t>Exploring the difference in the settling rates allows for the separation of particles based on size and density.</a:t>
            </a:r>
          </a:p>
          <a:p>
            <a:pPr marL="342900" indent="-342900" algn="just">
              <a:lnSpc>
                <a:spcPct val="150000"/>
              </a:lnSpc>
              <a:buFont typeface="Wingdings" pitchFamily="2" charset="2"/>
              <a:buChar char="§"/>
            </a:pPr>
            <a:r>
              <a:rPr lang="en-GB" sz="2400" dirty="0">
                <a:solidFill>
                  <a:srgbClr val="0070C0"/>
                </a:solidFill>
                <a:latin typeface="Arial" panose="020B0604020202020204" pitchFamily="34" charset="0"/>
                <a:cs typeface="Arial" panose="020B0604020202020204" pitchFamily="34" charset="0"/>
              </a:rPr>
              <a:t>In mineral processing, classification is generally applied to mineral particles that are considered too fine to be sorted (classified/sieved) efficiently by screening</a:t>
            </a:r>
            <a:r>
              <a:rPr lang="en-GB" sz="2400" dirty="0">
                <a:latin typeface="Arial" panose="020B0604020202020204" pitchFamily="34" charset="0"/>
                <a:cs typeface="Arial" panose="020B0604020202020204" pitchFamily="34" charset="0"/>
              </a:rPr>
              <a:t>.</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4.1. Introduction</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6</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Tree>
    <p:extLst>
      <p:ext uri="{BB962C8B-B14F-4D97-AF65-F5344CB8AC3E}">
        <p14:creationId xmlns:p14="http://schemas.microsoft.com/office/powerpoint/2010/main" val="3883577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101600" y="614922"/>
            <a:ext cx="12065000" cy="1131848"/>
          </a:xfrm>
          <a:prstGeom prst="rect">
            <a:avLst/>
          </a:prstGeom>
          <a:noFill/>
        </p:spPr>
        <p:txBody>
          <a:bodyPr wrap="square" rtlCol="0">
            <a:spAutoFit/>
          </a:bodyPr>
          <a:lstStyle/>
          <a:p>
            <a:pPr>
              <a:lnSpc>
                <a:spcPct val="150000"/>
              </a:lnSpc>
            </a:pPr>
            <a:r>
              <a:rPr lang="en-US" sz="2400" b="1" dirty="0">
                <a:solidFill>
                  <a:schemeClr val="bg1">
                    <a:lumMod val="85000"/>
                  </a:schemeClr>
                </a:solidFill>
                <a:latin typeface="Arial" panose="020B0604020202020204" pitchFamily="34" charset="0"/>
                <a:cs typeface="Arial" panose="020B0604020202020204" pitchFamily="34" charset="0"/>
              </a:rPr>
              <a:t>4.1. Introduction</a:t>
            </a:r>
          </a:p>
          <a:p>
            <a:pPr>
              <a:lnSpc>
                <a:spcPct val="150000"/>
              </a:lnSpc>
            </a:pPr>
            <a:r>
              <a:rPr lang="en-US" sz="2400" b="1" dirty="0">
                <a:latin typeface="Arial" panose="020B0604020202020204" pitchFamily="34" charset="0"/>
                <a:cs typeface="Arial" panose="020B0604020202020204" pitchFamily="34" charset="0"/>
              </a:rPr>
              <a:t>4.3. Types of classifiers</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Lecture content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7</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B5F6330A-5465-824B-9F2F-57F5B7648000}"/>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Tree>
    <p:extLst>
      <p:ext uri="{BB962C8B-B14F-4D97-AF65-F5344CB8AC3E}">
        <p14:creationId xmlns:p14="http://schemas.microsoft.com/office/powerpoint/2010/main" val="4050733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127000" y="718696"/>
            <a:ext cx="12065000" cy="6117829"/>
          </a:xfrm>
          <a:prstGeom prst="rect">
            <a:avLst/>
          </a:prstGeom>
          <a:noFill/>
        </p:spPr>
        <p:txBody>
          <a:bodyPr wrap="square" rtlCol="0">
            <a:spAutoFit/>
          </a:bodyPr>
          <a:lstStyle/>
          <a:p>
            <a:pPr marL="457200" indent="-457200" algn="l">
              <a:lnSpc>
                <a:spcPct val="150000"/>
              </a:lnSpc>
              <a:buFont typeface="Wingdings" pitchFamily="2" charset="2"/>
              <a:buChar char="§"/>
            </a:pPr>
            <a:r>
              <a:rPr lang="en-US" altLang="ja-JP" sz="2400" dirty="0">
                <a:solidFill>
                  <a:srgbClr val="7030A0"/>
                </a:solidFill>
                <a:latin typeface="Arial" panose="020B0604020202020204" pitchFamily="34" charset="0"/>
                <a:cs typeface="Arial" panose="020B0604020202020204" pitchFamily="34" charset="0"/>
              </a:rPr>
              <a:t>Classifiers used for industrial sizing of fine particles in grinding circuits.</a:t>
            </a:r>
          </a:p>
          <a:p>
            <a:pPr marL="457200" indent="-457200" algn="l">
              <a:lnSpc>
                <a:spcPct val="150000"/>
              </a:lnSpc>
              <a:buFont typeface="Wingdings" pitchFamily="2" charset="2"/>
              <a:buChar char="§"/>
            </a:pPr>
            <a:r>
              <a:rPr lang="en-US" altLang="ja-JP" sz="2400" dirty="0">
                <a:solidFill>
                  <a:srgbClr val="7030A0"/>
                </a:solidFill>
                <a:latin typeface="Arial" panose="020B0604020202020204" pitchFamily="34" charset="0"/>
                <a:cs typeface="Arial" panose="020B0604020202020204" pitchFamily="34" charset="0"/>
              </a:rPr>
              <a:t> These classifiers are categorized in three main groups:</a:t>
            </a:r>
          </a:p>
          <a:p>
            <a:pPr marL="914400" lvl="1" indent="-457200">
              <a:lnSpc>
                <a:spcPct val="150000"/>
              </a:lnSpc>
              <a:buFont typeface="Wingdings" pitchFamily="2" charset="2"/>
              <a:buChar char="ü"/>
            </a:pPr>
            <a:r>
              <a:rPr lang="en-US" altLang="ja-JP" sz="2400" dirty="0">
                <a:solidFill>
                  <a:srgbClr val="7030A0"/>
                </a:solidFill>
                <a:latin typeface="Arial" panose="020B0604020202020204" pitchFamily="34" charset="0"/>
                <a:cs typeface="Arial" panose="020B0604020202020204" pitchFamily="34" charset="0"/>
              </a:rPr>
              <a:t>Hydraulic classifiers</a:t>
            </a:r>
          </a:p>
          <a:p>
            <a:pPr marL="914400" lvl="1" indent="-457200">
              <a:lnSpc>
                <a:spcPct val="150000"/>
              </a:lnSpc>
              <a:buFont typeface="Wingdings" pitchFamily="2" charset="2"/>
              <a:buChar char="ü"/>
            </a:pPr>
            <a:r>
              <a:rPr lang="en-US" altLang="ja-JP" sz="2400" dirty="0">
                <a:solidFill>
                  <a:srgbClr val="7030A0"/>
                </a:solidFill>
                <a:latin typeface="Arial" panose="020B0604020202020204" pitchFamily="34" charset="0"/>
                <a:cs typeface="Arial" panose="020B0604020202020204" pitchFamily="34" charset="0"/>
              </a:rPr>
              <a:t>Mechanical classifiers</a:t>
            </a:r>
          </a:p>
          <a:p>
            <a:pPr marL="914400" lvl="1" indent="-457200">
              <a:lnSpc>
                <a:spcPct val="150000"/>
              </a:lnSpc>
              <a:buFont typeface="Wingdings" pitchFamily="2" charset="2"/>
              <a:buChar char="ü"/>
            </a:pPr>
            <a:r>
              <a:rPr lang="en-US" altLang="ja-JP" sz="2400" dirty="0" err="1">
                <a:solidFill>
                  <a:srgbClr val="7030A0"/>
                </a:solidFill>
                <a:latin typeface="Arial" panose="020B0604020202020204" pitchFamily="34" charset="0"/>
                <a:cs typeface="Arial" panose="020B0604020202020204" pitchFamily="34" charset="0"/>
              </a:rPr>
              <a:t>Hydrocyclones</a:t>
            </a:r>
            <a:endParaRPr lang="en-US" altLang="ja-JP" sz="2400" dirty="0">
              <a:solidFill>
                <a:srgbClr val="7030A0"/>
              </a:solidFill>
              <a:latin typeface="Arial" panose="020B0604020202020204" pitchFamily="34" charset="0"/>
              <a:cs typeface="Arial" panose="020B0604020202020204" pitchFamily="34" charset="0"/>
            </a:endParaRPr>
          </a:p>
          <a:p>
            <a:pPr marL="457200" indent="-457200">
              <a:lnSpc>
                <a:spcPct val="150000"/>
              </a:lnSpc>
              <a:buFont typeface="Wingdings" pitchFamily="2" charset="2"/>
              <a:buChar char="§"/>
            </a:pPr>
            <a:r>
              <a:rPr lang="en-US" altLang="ja-JP" sz="2400" dirty="0">
                <a:solidFill>
                  <a:srgbClr val="7030A0"/>
                </a:solidFill>
                <a:latin typeface="Arial" panose="020B0604020202020204" pitchFamily="34" charset="0"/>
                <a:cs typeface="Arial" panose="020B0604020202020204" pitchFamily="34" charset="0"/>
              </a:rPr>
              <a:t>As you will see, the above classes can be in two broad classes depending on the orientation. </a:t>
            </a:r>
          </a:p>
          <a:p>
            <a:pPr marL="914400" lvl="1" indent="-457200">
              <a:lnSpc>
                <a:spcPct val="150000"/>
              </a:lnSpc>
              <a:buFont typeface="+mj-lt"/>
              <a:buAutoNum type="arabicPeriod"/>
            </a:pPr>
            <a:r>
              <a:rPr lang="en-US" altLang="ja-JP" sz="2400" dirty="0">
                <a:solidFill>
                  <a:srgbClr val="7030A0"/>
                </a:solidFill>
                <a:latin typeface="Arial" panose="020B0604020202020204" pitchFamily="34" charset="0"/>
                <a:cs typeface="Arial" panose="020B0604020202020204" pitchFamily="34" charset="0"/>
              </a:rPr>
              <a:t>Horizontal current classifiers such as mechanical classifiers are essentially of the free-settling type and accentuate the sizing function.</a:t>
            </a:r>
          </a:p>
          <a:p>
            <a:pPr marL="914400" lvl="1" indent="-457200">
              <a:lnSpc>
                <a:spcPct val="150000"/>
              </a:lnSpc>
              <a:buFont typeface="+mj-lt"/>
              <a:buAutoNum type="arabicPeriod"/>
            </a:pPr>
            <a:r>
              <a:rPr lang="en-US" altLang="ja-JP" sz="2400" dirty="0">
                <a:solidFill>
                  <a:srgbClr val="7030A0"/>
                </a:solidFill>
                <a:latin typeface="Arial" panose="020B0604020202020204" pitchFamily="34" charset="0"/>
                <a:cs typeface="Arial" panose="020B0604020202020204" pitchFamily="34" charset="0"/>
              </a:rPr>
              <a:t>Vertical current or hydraulic classifiers are usually hindered-settling types and so increase the effect of density on the separation.</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4.2. Types of classifiers</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8</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Tree>
    <p:extLst>
      <p:ext uri="{BB962C8B-B14F-4D97-AF65-F5344CB8AC3E}">
        <p14:creationId xmlns:p14="http://schemas.microsoft.com/office/powerpoint/2010/main" val="12887330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127000" y="718696"/>
            <a:ext cx="12065000" cy="4455835"/>
          </a:xfrm>
          <a:prstGeom prst="rect">
            <a:avLst/>
          </a:prstGeom>
          <a:noFill/>
        </p:spPr>
        <p:txBody>
          <a:bodyPr wrap="square" rtlCol="0">
            <a:spAutoFit/>
          </a:bodyPr>
          <a:lstStyle/>
          <a:p>
            <a:pPr algn="l">
              <a:lnSpc>
                <a:spcPct val="150000"/>
              </a:lnSpc>
            </a:pPr>
            <a:r>
              <a:rPr lang="en-US" altLang="ja-JP" sz="2400" b="1" dirty="0">
                <a:solidFill>
                  <a:srgbClr val="0432FF"/>
                </a:solidFill>
                <a:latin typeface="Arial" panose="020B0604020202020204" pitchFamily="34" charset="0"/>
                <a:cs typeface="Arial" panose="020B0604020202020204" pitchFamily="34" charset="0"/>
              </a:rPr>
              <a:t>Hydraulic classifiers</a:t>
            </a:r>
          </a:p>
          <a:p>
            <a:pPr marL="457200" indent="-457200" algn="l">
              <a:lnSpc>
                <a:spcPct val="150000"/>
              </a:lnSpc>
              <a:buFont typeface="Wingdings" pitchFamily="2" charset="2"/>
              <a:buChar char="§"/>
            </a:pPr>
            <a:r>
              <a:rPr lang="en-US" altLang="ja-JP" sz="2400" dirty="0">
                <a:solidFill>
                  <a:srgbClr val="7030A0"/>
                </a:solidFill>
                <a:latin typeface="Arial" panose="020B0604020202020204" pitchFamily="34" charset="0"/>
                <a:cs typeface="Arial" panose="020B0604020202020204" pitchFamily="34" charset="0"/>
              </a:rPr>
              <a:t>These are vessels with ‘sorting columns’ in which the particles are made to settle against a rising current of water. </a:t>
            </a:r>
          </a:p>
          <a:p>
            <a:pPr marL="457200" indent="-457200" algn="l">
              <a:lnSpc>
                <a:spcPct val="150000"/>
              </a:lnSpc>
              <a:buFont typeface="Wingdings" pitchFamily="2" charset="2"/>
              <a:buChar char="§"/>
            </a:pPr>
            <a:r>
              <a:rPr lang="en-GB" sz="2400" dirty="0">
                <a:solidFill>
                  <a:srgbClr val="7030A0"/>
                </a:solidFill>
                <a:latin typeface="Arial" panose="020B0604020202020204" pitchFamily="34" charset="0"/>
                <a:cs typeface="Arial" panose="020B0604020202020204" pitchFamily="34" charset="0"/>
              </a:rPr>
              <a:t>They give a sharp size separation, but their capacity is low and they use much water.</a:t>
            </a:r>
          </a:p>
          <a:p>
            <a:pPr marL="457200" indent="-457200" algn="l">
              <a:lnSpc>
                <a:spcPct val="150000"/>
              </a:lnSpc>
              <a:buFont typeface="Wingdings" pitchFamily="2" charset="2"/>
              <a:buChar char="§"/>
            </a:pPr>
            <a:r>
              <a:rPr lang="en-GB" sz="2400" dirty="0">
                <a:solidFill>
                  <a:srgbClr val="7030A0"/>
                </a:solidFill>
                <a:latin typeface="Arial" panose="020B0604020202020204" pitchFamily="34" charset="0"/>
                <a:cs typeface="Arial" panose="020B0604020202020204" pitchFamily="34" charset="0"/>
              </a:rPr>
              <a:t>They are characterised by the use of water additional to that of the feed pulp, introduced so that its direction of flow opposes that of the settling particles.</a:t>
            </a:r>
          </a:p>
          <a:p>
            <a:pPr marL="457200" indent="-457200">
              <a:lnSpc>
                <a:spcPct val="150000"/>
              </a:lnSpc>
              <a:buFont typeface="Wingdings" pitchFamily="2" charset="2"/>
              <a:buChar char="§"/>
            </a:pPr>
            <a:r>
              <a:rPr lang="en-GB" sz="2400" dirty="0">
                <a:solidFill>
                  <a:srgbClr val="7030A0"/>
                </a:solidFill>
                <a:latin typeface="Arial" panose="020B0604020202020204" pitchFamily="34" charset="0"/>
                <a:cs typeface="Arial" panose="020B0604020202020204" pitchFamily="34" charset="0"/>
              </a:rPr>
              <a:t>The operation of the hydraulic classifiers is as shown in the next slide.</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4.2. Types of classifiers (cont.)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9</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Tree>
    <p:extLst>
      <p:ext uri="{BB962C8B-B14F-4D97-AF65-F5344CB8AC3E}">
        <p14:creationId xmlns:p14="http://schemas.microsoft.com/office/powerpoint/2010/main" val="65825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6571</TotalTime>
  <Words>1503</Words>
  <Application>Microsoft Macintosh PowerPoint</Application>
  <PresentationFormat>Widescreen</PresentationFormat>
  <Paragraphs>204</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Apple Chancery</vt:lpstr>
      <vt:lpstr>Arial</vt:lpstr>
      <vt:lpstr>Calibri</vt:lpstr>
      <vt:lpstr>Calibri Light</vt:lpstr>
      <vt:lpstr>Segoe Print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marthias.silwamba@unza.zm</dc:creator>
  <cp:lastModifiedBy>marthias.silwamba@unza.zm</cp:lastModifiedBy>
  <cp:revision>120</cp:revision>
  <dcterms:created xsi:type="dcterms:W3CDTF">2021-09-09T14:56:40Z</dcterms:created>
  <dcterms:modified xsi:type="dcterms:W3CDTF">2023-09-05T08:09:06Z</dcterms:modified>
</cp:coreProperties>
</file>