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7" r:id="rId2"/>
    <p:sldId id="259" r:id="rId3"/>
    <p:sldId id="307" r:id="rId4"/>
    <p:sldId id="302" r:id="rId5"/>
    <p:sldId id="413" r:id="rId6"/>
    <p:sldId id="286" r:id="rId7"/>
    <p:sldId id="383" r:id="rId8"/>
    <p:sldId id="414" r:id="rId9"/>
    <p:sldId id="384" r:id="rId10"/>
    <p:sldId id="386" r:id="rId11"/>
    <p:sldId id="389" r:id="rId12"/>
    <p:sldId id="390" r:id="rId13"/>
    <p:sldId id="388" r:id="rId14"/>
    <p:sldId id="392" r:id="rId15"/>
    <p:sldId id="415" r:id="rId16"/>
    <p:sldId id="393" r:id="rId17"/>
    <p:sldId id="320" r:id="rId18"/>
    <p:sldId id="416" r:id="rId19"/>
    <p:sldId id="394" r:id="rId20"/>
    <p:sldId id="395" r:id="rId21"/>
    <p:sldId id="396" r:id="rId22"/>
    <p:sldId id="397" r:id="rId23"/>
    <p:sldId id="398" r:id="rId24"/>
    <p:sldId id="399" r:id="rId25"/>
    <p:sldId id="400" r:id="rId26"/>
    <p:sldId id="401" r:id="rId27"/>
    <p:sldId id="402" r:id="rId28"/>
    <p:sldId id="403" r:id="rId29"/>
    <p:sldId id="417" r:id="rId30"/>
    <p:sldId id="404" r:id="rId31"/>
    <p:sldId id="405" r:id="rId32"/>
    <p:sldId id="406" r:id="rId33"/>
    <p:sldId id="407" r:id="rId34"/>
    <p:sldId id="278" r:id="rId35"/>
    <p:sldId id="363" r:id="rId36"/>
  </p:sldIdLst>
  <p:sldSz cx="12192000" cy="6858000"/>
  <p:notesSz cx="6858000" cy="9144000"/>
  <p:defaultText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1ZQaHso38XFBhPmCBWfUBg==" hashData="lA0QL2Von7ydqAhoxorQZTJUIAF7/P2gTh61mR7N0qipi9pDg6na/OIJ70hGGoUYmw2o9Wvgxttr2C/eIBir8A=="/>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40FF"/>
    <a:srgbClr val="FF8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42"/>
    <p:restoredTop sz="94522"/>
  </p:normalViewPr>
  <p:slideViewPr>
    <p:cSldViewPr snapToGrid="0" snapToObjects="1">
      <p:cViewPr varScale="1">
        <p:scale>
          <a:sx n="105" d="100"/>
          <a:sy n="105" d="100"/>
        </p:scale>
        <p:origin x="36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JP"/>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10D4F0-8AD6-5044-8CFF-E06E79BEFBD4}" type="datetimeFigureOut">
              <a:rPr lang="en-JP" smtClean="0"/>
              <a:t>2023/09/05</a:t>
            </a:fld>
            <a:endParaRPr lang="en-JP"/>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JP"/>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JP"/>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591BDE-ECC0-2B45-A702-7F10FAE9E0D3}" type="slidenum">
              <a:rPr lang="en-JP" smtClean="0"/>
              <a:t>‹#›</a:t>
            </a:fld>
            <a:endParaRPr lang="en-JP"/>
          </a:p>
        </p:txBody>
      </p:sp>
    </p:spTree>
    <p:extLst>
      <p:ext uri="{BB962C8B-B14F-4D97-AF65-F5344CB8AC3E}">
        <p14:creationId xmlns:p14="http://schemas.microsoft.com/office/powerpoint/2010/main" val="455834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a:t>
            </a:fld>
            <a:endParaRPr lang="en-JP"/>
          </a:p>
        </p:txBody>
      </p:sp>
    </p:spTree>
    <p:extLst>
      <p:ext uri="{BB962C8B-B14F-4D97-AF65-F5344CB8AC3E}">
        <p14:creationId xmlns:p14="http://schemas.microsoft.com/office/powerpoint/2010/main" val="2949749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12</a:t>
            </a:fld>
            <a:endParaRPr lang="en-JP"/>
          </a:p>
        </p:txBody>
      </p:sp>
    </p:spTree>
    <p:extLst>
      <p:ext uri="{BB962C8B-B14F-4D97-AF65-F5344CB8AC3E}">
        <p14:creationId xmlns:p14="http://schemas.microsoft.com/office/powerpoint/2010/main" val="1510181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13</a:t>
            </a:fld>
            <a:endParaRPr lang="en-JP"/>
          </a:p>
        </p:txBody>
      </p:sp>
    </p:spTree>
    <p:extLst>
      <p:ext uri="{BB962C8B-B14F-4D97-AF65-F5344CB8AC3E}">
        <p14:creationId xmlns:p14="http://schemas.microsoft.com/office/powerpoint/2010/main" val="2161652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22222"/>
                </a:solidFill>
                <a:effectLst/>
                <a:latin typeface="Arial" panose="020B0604020202020204" pitchFamily="34" charset="0"/>
                <a:cs typeface="Arial" panose="020B0604020202020204" pitchFamily="34" charset="0"/>
              </a:rPr>
              <a:t>without any respect to the particle size distribution curve</a:t>
            </a:r>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14</a:t>
            </a:fld>
            <a:endParaRPr lang="en-JP"/>
          </a:p>
        </p:txBody>
      </p:sp>
    </p:spTree>
    <p:extLst>
      <p:ext uri="{BB962C8B-B14F-4D97-AF65-F5344CB8AC3E}">
        <p14:creationId xmlns:p14="http://schemas.microsoft.com/office/powerpoint/2010/main" val="4908421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15</a:t>
            </a:fld>
            <a:endParaRPr lang="en-JP"/>
          </a:p>
        </p:txBody>
      </p:sp>
    </p:spTree>
    <p:extLst>
      <p:ext uri="{BB962C8B-B14F-4D97-AF65-F5344CB8AC3E}">
        <p14:creationId xmlns:p14="http://schemas.microsoft.com/office/powerpoint/2010/main" val="12578516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dirty="0">
                <a:solidFill>
                  <a:srgbClr val="222222"/>
                </a:solidFill>
                <a:effectLst/>
                <a:latin typeface="Arial" panose="020B0604020202020204" pitchFamily="34" charset="0"/>
                <a:cs typeface="Arial" panose="020B0604020202020204" pitchFamily="34" charset="0"/>
              </a:rPr>
              <a:t>without any respect to the particle size distribution curve</a:t>
            </a:r>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16</a:t>
            </a:fld>
            <a:endParaRPr lang="en-JP"/>
          </a:p>
        </p:txBody>
      </p:sp>
    </p:spTree>
    <p:extLst>
      <p:ext uri="{BB962C8B-B14F-4D97-AF65-F5344CB8AC3E}">
        <p14:creationId xmlns:p14="http://schemas.microsoft.com/office/powerpoint/2010/main" val="2199404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17</a:t>
            </a:fld>
            <a:endParaRPr lang="en-JP"/>
          </a:p>
        </p:txBody>
      </p:sp>
    </p:spTree>
    <p:extLst>
      <p:ext uri="{BB962C8B-B14F-4D97-AF65-F5344CB8AC3E}">
        <p14:creationId xmlns:p14="http://schemas.microsoft.com/office/powerpoint/2010/main" val="27205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18</a:t>
            </a:fld>
            <a:endParaRPr lang="en-JP"/>
          </a:p>
        </p:txBody>
      </p:sp>
    </p:spTree>
    <p:extLst>
      <p:ext uri="{BB962C8B-B14F-4D97-AF65-F5344CB8AC3E}">
        <p14:creationId xmlns:p14="http://schemas.microsoft.com/office/powerpoint/2010/main" val="475940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19</a:t>
            </a:fld>
            <a:endParaRPr lang="en-JP"/>
          </a:p>
        </p:txBody>
      </p:sp>
    </p:spTree>
    <p:extLst>
      <p:ext uri="{BB962C8B-B14F-4D97-AF65-F5344CB8AC3E}">
        <p14:creationId xmlns:p14="http://schemas.microsoft.com/office/powerpoint/2010/main" val="1714092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20</a:t>
            </a:fld>
            <a:endParaRPr lang="en-JP"/>
          </a:p>
        </p:txBody>
      </p:sp>
    </p:spTree>
    <p:extLst>
      <p:ext uri="{BB962C8B-B14F-4D97-AF65-F5344CB8AC3E}">
        <p14:creationId xmlns:p14="http://schemas.microsoft.com/office/powerpoint/2010/main" val="2700637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21</a:t>
            </a:fld>
            <a:endParaRPr lang="en-JP"/>
          </a:p>
        </p:txBody>
      </p:sp>
    </p:spTree>
    <p:extLst>
      <p:ext uri="{BB962C8B-B14F-4D97-AF65-F5344CB8AC3E}">
        <p14:creationId xmlns:p14="http://schemas.microsoft.com/office/powerpoint/2010/main" val="2678081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4</a:t>
            </a:fld>
            <a:endParaRPr lang="en-JP"/>
          </a:p>
        </p:txBody>
      </p:sp>
    </p:spTree>
    <p:extLst>
      <p:ext uri="{BB962C8B-B14F-4D97-AF65-F5344CB8AC3E}">
        <p14:creationId xmlns:p14="http://schemas.microsoft.com/office/powerpoint/2010/main" val="3430693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22</a:t>
            </a:fld>
            <a:endParaRPr lang="en-JP"/>
          </a:p>
        </p:txBody>
      </p:sp>
    </p:spTree>
    <p:extLst>
      <p:ext uri="{BB962C8B-B14F-4D97-AF65-F5344CB8AC3E}">
        <p14:creationId xmlns:p14="http://schemas.microsoft.com/office/powerpoint/2010/main" val="3389776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23</a:t>
            </a:fld>
            <a:endParaRPr lang="en-JP"/>
          </a:p>
        </p:txBody>
      </p:sp>
    </p:spTree>
    <p:extLst>
      <p:ext uri="{BB962C8B-B14F-4D97-AF65-F5344CB8AC3E}">
        <p14:creationId xmlns:p14="http://schemas.microsoft.com/office/powerpoint/2010/main" val="38760869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24</a:t>
            </a:fld>
            <a:endParaRPr lang="en-JP"/>
          </a:p>
        </p:txBody>
      </p:sp>
    </p:spTree>
    <p:extLst>
      <p:ext uri="{BB962C8B-B14F-4D97-AF65-F5344CB8AC3E}">
        <p14:creationId xmlns:p14="http://schemas.microsoft.com/office/powerpoint/2010/main" val="1145189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25</a:t>
            </a:fld>
            <a:endParaRPr lang="en-JP"/>
          </a:p>
        </p:txBody>
      </p:sp>
    </p:spTree>
    <p:extLst>
      <p:ext uri="{BB962C8B-B14F-4D97-AF65-F5344CB8AC3E}">
        <p14:creationId xmlns:p14="http://schemas.microsoft.com/office/powerpoint/2010/main" val="1280364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26</a:t>
            </a:fld>
            <a:endParaRPr lang="en-JP"/>
          </a:p>
        </p:txBody>
      </p:sp>
    </p:spTree>
    <p:extLst>
      <p:ext uri="{BB962C8B-B14F-4D97-AF65-F5344CB8AC3E}">
        <p14:creationId xmlns:p14="http://schemas.microsoft.com/office/powerpoint/2010/main" val="4019114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27</a:t>
            </a:fld>
            <a:endParaRPr lang="en-JP"/>
          </a:p>
        </p:txBody>
      </p:sp>
    </p:spTree>
    <p:extLst>
      <p:ext uri="{BB962C8B-B14F-4D97-AF65-F5344CB8AC3E}">
        <p14:creationId xmlns:p14="http://schemas.microsoft.com/office/powerpoint/2010/main" val="1266593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28</a:t>
            </a:fld>
            <a:endParaRPr lang="en-JP"/>
          </a:p>
        </p:txBody>
      </p:sp>
    </p:spTree>
    <p:extLst>
      <p:ext uri="{BB962C8B-B14F-4D97-AF65-F5344CB8AC3E}">
        <p14:creationId xmlns:p14="http://schemas.microsoft.com/office/powerpoint/2010/main" val="3721284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29</a:t>
            </a:fld>
            <a:endParaRPr lang="en-JP"/>
          </a:p>
        </p:txBody>
      </p:sp>
    </p:spTree>
    <p:extLst>
      <p:ext uri="{BB962C8B-B14F-4D97-AF65-F5344CB8AC3E}">
        <p14:creationId xmlns:p14="http://schemas.microsoft.com/office/powerpoint/2010/main" val="11503677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30</a:t>
            </a:fld>
            <a:endParaRPr lang="en-JP"/>
          </a:p>
        </p:txBody>
      </p:sp>
    </p:spTree>
    <p:extLst>
      <p:ext uri="{BB962C8B-B14F-4D97-AF65-F5344CB8AC3E}">
        <p14:creationId xmlns:p14="http://schemas.microsoft.com/office/powerpoint/2010/main" val="3286430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31</a:t>
            </a:fld>
            <a:endParaRPr lang="en-JP"/>
          </a:p>
        </p:txBody>
      </p:sp>
    </p:spTree>
    <p:extLst>
      <p:ext uri="{BB962C8B-B14F-4D97-AF65-F5344CB8AC3E}">
        <p14:creationId xmlns:p14="http://schemas.microsoft.com/office/powerpoint/2010/main" val="321999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5</a:t>
            </a:fld>
            <a:endParaRPr lang="en-JP"/>
          </a:p>
        </p:txBody>
      </p:sp>
    </p:spTree>
    <p:extLst>
      <p:ext uri="{BB962C8B-B14F-4D97-AF65-F5344CB8AC3E}">
        <p14:creationId xmlns:p14="http://schemas.microsoft.com/office/powerpoint/2010/main" val="17794003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32</a:t>
            </a:fld>
            <a:endParaRPr lang="en-JP"/>
          </a:p>
        </p:txBody>
      </p:sp>
    </p:spTree>
    <p:extLst>
      <p:ext uri="{BB962C8B-B14F-4D97-AF65-F5344CB8AC3E}">
        <p14:creationId xmlns:p14="http://schemas.microsoft.com/office/powerpoint/2010/main" val="2892810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33</a:t>
            </a:fld>
            <a:endParaRPr lang="en-JP"/>
          </a:p>
        </p:txBody>
      </p:sp>
    </p:spTree>
    <p:extLst>
      <p:ext uri="{BB962C8B-B14F-4D97-AF65-F5344CB8AC3E}">
        <p14:creationId xmlns:p14="http://schemas.microsoft.com/office/powerpoint/2010/main" val="2234888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6</a:t>
            </a:fld>
            <a:endParaRPr lang="en-JP"/>
          </a:p>
        </p:txBody>
      </p:sp>
    </p:spTree>
    <p:extLst>
      <p:ext uri="{BB962C8B-B14F-4D97-AF65-F5344CB8AC3E}">
        <p14:creationId xmlns:p14="http://schemas.microsoft.com/office/powerpoint/2010/main" val="9331526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7</a:t>
            </a:fld>
            <a:endParaRPr lang="en-JP"/>
          </a:p>
        </p:txBody>
      </p:sp>
    </p:spTree>
    <p:extLst>
      <p:ext uri="{BB962C8B-B14F-4D97-AF65-F5344CB8AC3E}">
        <p14:creationId xmlns:p14="http://schemas.microsoft.com/office/powerpoint/2010/main" val="2870070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8</a:t>
            </a:fld>
            <a:endParaRPr lang="en-JP"/>
          </a:p>
        </p:txBody>
      </p:sp>
    </p:spTree>
    <p:extLst>
      <p:ext uri="{BB962C8B-B14F-4D97-AF65-F5344CB8AC3E}">
        <p14:creationId xmlns:p14="http://schemas.microsoft.com/office/powerpoint/2010/main" val="4266509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9</a:t>
            </a:fld>
            <a:endParaRPr lang="en-JP"/>
          </a:p>
        </p:txBody>
      </p:sp>
    </p:spTree>
    <p:extLst>
      <p:ext uri="{BB962C8B-B14F-4D97-AF65-F5344CB8AC3E}">
        <p14:creationId xmlns:p14="http://schemas.microsoft.com/office/powerpoint/2010/main" val="261634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10</a:t>
            </a:fld>
            <a:endParaRPr lang="en-JP"/>
          </a:p>
        </p:txBody>
      </p:sp>
    </p:spTree>
    <p:extLst>
      <p:ext uri="{BB962C8B-B14F-4D97-AF65-F5344CB8AC3E}">
        <p14:creationId xmlns:p14="http://schemas.microsoft.com/office/powerpoint/2010/main" val="238862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JP" dirty="0"/>
          </a:p>
        </p:txBody>
      </p:sp>
      <p:sp>
        <p:nvSpPr>
          <p:cNvPr id="4" name="Slide Number Placeholder 3"/>
          <p:cNvSpPr>
            <a:spLocks noGrp="1"/>
          </p:cNvSpPr>
          <p:nvPr>
            <p:ph type="sldNum" sz="quarter" idx="5"/>
          </p:nvPr>
        </p:nvSpPr>
        <p:spPr/>
        <p:txBody>
          <a:bodyPr/>
          <a:lstStyle/>
          <a:p>
            <a:fld id="{A21CE3B0-8FE4-694E-85C9-405528F2F13E}" type="slidenum">
              <a:rPr lang="en-JP" smtClean="0"/>
              <a:t>11</a:t>
            </a:fld>
            <a:endParaRPr lang="en-JP"/>
          </a:p>
        </p:txBody>
      </p:sp>
    </p:spTree>
    <p:extLst>
      <p:ext uri="{BB962C8B-B14F-4D97-AF65-F5344CB8AC3E}">
        <p14:creationId xmlns:p14="http://schemas.microsoft.com/office/powerpoint/2010/main" val="4042319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87EA4-19B9-1742-ADC8-C5E30F6B74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JP"/>
          </a:p>
        </p:txBody>
      </p:sp>
      <p:sp>
        <p:nvSpPr>
          <p:cNvPr id="3" name="Subtitle 2">
            <a:extLst>
              <a:ext uri="{FF2B5EF4-FFF2-40B4-BE49-F238E27FC236}">
                <a16:creationId xmlns:a16="http://schemas.microsoft.com/office/drawing/2014/main" id="{2B749703-7DD3-B742-BB80-B98952AE91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JP"/>
          </a:p>
        </p:txBody>
      </p:sp>
      <p:sp>
        <p:nvSpPr>
          <p:cNvPr id="4" name="Date Placeholder 3">
            <a:extLst>
              <a:ext uri="{FF2B5EF4-FFF2-40B4-BE49-F238E27FC236}">
                <a16:creationId xmlns:a16="http://schemas.microsoft.com/office/drawing/2014/main" id="{F28E119F-AE8E-9941-BF28-850B91311810}"/>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5" name="Footer Placeholder 4">
            <a:extLst>
              <a:ext uri="{FF2B5EF4-FFF2-40B4-BE49-F238E27FC236}">
                <a16:creationId xmlns:a16="http://schemas.microsoft.com/office/drawing/2014/main" id="{FC9A299E-295C-4146-A0D3-4796F95421F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3005589-E6CD-BE4B-96B0-F016C5167725}"/>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202522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F03EB-CFE8-8649-A5E6-C6BF9FDB19F4}"/>
              </a:ext>
            </a:extLst>
          </p:cNvPr>
          <p:cNvSpPr>
            <a:spLocks noGrp="1"/>
          </p:cNvSpPr>
          <p:nvPr>
            <p:ph type="title"/>
          </p:nvPr>
        </p:nvSpPr>
        <p:spPr/>
        <p:txBody>
          <a:bodyPr/>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BDEE8BA9-5322-A244-A601-1D0F83BF2B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4D251400-F086-4448-9FEB-D45C063034FF}"/>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5" name="Footer Placeholder 4">
            <a:extLst>
              <a:ext uri="{FF2B5EF4-FFF2-40B4-BE49-F238E27FC236}">
                <a16:creationId xmlns:a16="http://schemas.microsoft.com/office/drawing/2014/main" id="{60B9ED56-2CF5-994C-8EEA-5110C4EB1DDC}"/>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3ABA6E75-93EE-B344-8EB7-2FFB87E1EFDE}"/>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252347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07D736-4C4F-C049-AF9A-3626A72134F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JP"/>
          </a:p>
        </p:txBody>
      </p:sp>
      <p:sp>
        <p:nvSpPr>
          <p:cNvPr id="3" name="Vertical Text Placeholder 2">
            <a:extLst>
              <a:ext uri="{FF2B5EF4-FFF2-40B4-BE49-F238E27FC236}">
                <a16:creationId xmlns:a16="http://schemas.microsoft.com/office/drawing/2014/main" id="{D0E09885-6FDE-044D-9FAF-730094C653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D6BB597-A9B0-064B-8B66-94F3569A3E9E}"/>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5" name="Footer Placeholder 4">
            <a:extLst>
              <a:ext uri="{FF2B5EF4-FFF2-40B4-BE49-F238E27FC236}">
                <a16:creationId xmlns:a16="http://schemas.microsoft.com/office/drawing/2014/main" id="{C503866E-B792-594B-870A-A7B42B5DBA0B}"/>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52CAB13-3F22-D648-B0C6-032187A0BBD3}"/>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78555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336F-2546-3445-8B25-991B9004128E}"/>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FD0C6319-FE15-2A4B-AD17-A21045AD11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94457899-A46F-3043-A7E6-813B3047FBDF}"/>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5" name="Footer Placeholder 4">
            <a:extLst>
              <a:ext uri="{FF2B5EF4-FFF2-40B4-BE49-F238E27FC236}">
                <a16:creationId xmlns:a16="http://schemas.microsoft.com/office/drawing/2014/main" id="{F757079D-64E5-9D4D-81FC-EE7F4D773CE8}"/>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5E31EE24-90D2-8B46-B7B2-5B5AE5F6D8F1}"/>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570574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946EB-6DC3-EA4F-B525-02B580E1E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JP"/>
          </a:p>
        </p:txBody>
      </p:sp>
      <p:sp>
        <p:nvSpPr>
          <p:cNvPr id="3" name="Text Placeholder 2">
            <a:extLst>
              <a:ext uri="{FF2B5EF4-FFF2-40B4-BE49-F238E27FC236}">
                <a16:creationId xmlns:a16="http://schemas.microsoft.com/office/drawing/2014/main" id="{12D3F6AC-2B9F-1B40-8726-86079A2FD42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F3DEAD-33EB-F748-A1B3-5D8F261650C9}"/>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5" name="Footer Placeholder 4">
            <a:extLst>
              <a:ext uri="{FF2B5EF4-FFF2-40B4-BE49-F238E27FC236}">
                <a16:creationId xmlns:a16="http://schemas.microsoft.com/office/drawing/2014/main" id="{1D85A152-D355-A840-83FA-FADD7D20FC2A}"/>
              </a:ext>
            </a:extLst>
          </p:cNvPr>
          <p:cNvSpPr>
            <a:spLocks noGrp="1"/>
          </p:cNvSpPr>
          <p:nvPr>
            <p:ph type="ftr" sz="quarter" idx="11"/>
          </p:nvPr>
        </p:nvSpPr>
        <p:spPr/>
        <p:txBody>
          <a:bodyPr/>
          <a:lstStyle/>
          <a:p>
            <a:endParaRPr lang="en-JP"/>
          </a:p>
        </p:txBody>
      </p:sp>
      <p:sp>
        <p:nvSpPr>
          <p:cNvPr id="6" name="Slide Number Placeholder 5">
            <a:extLst>
              <a:ext uri="{FF2B5EF4-FFF2-40B4-BE49-F238E27FC236}">
                <a16:creationId xmlns:a16="http://schemas.microsoft.com/office/drawing/2014/main" id="{174D249A-1F6A-5D4E-BB29-5E57F64DFD12}"/>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4036080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4ECD9-D202-EF4C-BA14-7E227F006F6B}"/>
              </a:ext>
            </a:extLst>
          </p:cNvPr>
          <p:cNvSpPr>
            <a:spLocks noGrp="1"/>
          </p:cNvSpPr>
          <p:nvPr>
            <p:ph type="title"/>
          </p:nvPr>
        </p:nvSpPr>
        <p:spPr/>
        <p:txBody>
          <a:bodyPr/>
          <a:lstStyle/>
          <a:p>
            <a:r>
              <a:rPr lang="en-US"/>
              <a:t>Click to edit Master title style</a:t>
            </a:r>
            <a:endParaRPr lang="en-JP"/>
          </a:p>
        </p:txBody>
      </p:sp>
      <p:sp>
        <p:nvSpPr>
          <p:cNvPr id="3" name="Content Placeholder 2">
            <a:extLst>
              <a:ext uri="{FF2B5EF4-FFF2-40B4-BE49-F238E27FC236}">
                <a16:creationId xmlns:a16="http://schemas.microsoft.com/office/drawing/2014/main" id="{CA68B93C-06F7-0F45-9013-A9DBB9F23E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Content Placeholder 3">
            <a:extLst>
              <a:ext uri="{FF2B5EF4-FFF2-40B4-BE49-F238E27FC236}">
                <a16:creationId xmlns:a16="http://schemas.microsoft.com/office/drawing/2014/main" id="{324D4396-0DB2-7046-98F9-4149868D1B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Date Placeholder 4">
            <a:extLst>
              <a:ext uri="{FF2B5EF4-FFF2-40B4-BE49-F238E27FC236}">
                <a16:creationId xmlns:a16="http://schemas.microsoft.com/office/drawing/2014/main" id="{C2D4FE72-61EA-3F4D-B48C-D3409D043ADC}"/>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6" name="Footer Placeholder 5">
            <a:extLst>
              <a:ext uri="{FF2B5EF4-FFF2-40B4-BE49-F238E27FC236}">
                <a16:creationId xmlns:a16="http://schemas.microsoft.com/office/drawing/2014/main" id="{248CC05F-CD20-BC47-8BB0-3EF695760DDF}"/>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1ACFC86-EC6E-9C4A-8830-4F5D0F65E54B}"/>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905773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C284D-349E-2643-8B35-D1FCC420DA92}"/>
              </a:ext>
            </a:extLst>
          </p:cNvPr>
          <p:cNvSpPr>
            <a:spLocks noGrp="1"/>
          </p:cNvSpPr>
          <p:nvPr>
            <p:ph type="title"/>
          </p:nvPr>
        </p:nvSpPr>
        <p:spPr>
          <a:xfrm>
            <a:off x="839788" y="365125"/>
            <a:ext cx="10515600" cy="1325563"/>
          </a:xfrm>
        </p:spPr>
        <p:txBody>
          <a:bodyPr/>
          <a:lstStyle/>
          <a:p>
            <a:r>
              <a:rPr lang="en-US"/>
              <a:t>Click to edit Master title style</a:t>
            </a:r>
            <a:endParaRPr lang="en-JP"/>
          </a:p>
        </p:txBody>
      </p:sp>
      <p:sp>
        <p:nvSpPr>
          <p:cNvPr id="3" name="Text Placeholder 2">
            <a:extLst>
              <a:ext uri="{FF2B5EF4-FFF2-40B4-BE49-F238E27FC236}">
                <a16:creationId xmlns:a16="http://schemas.microsoft.com/office/drawing/2014/main" id="{537D9FA4-4326-8445-94E1-C86D489AA8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7202592-AAB7-1A4E-BBBC-EF417D0731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5" name="Text Placeholder 4">
            <a:extLst>
              <a:ext uri="{FF2B5EF4-FFF2-40B4-BE49-F238E27FC236}">
                <a16:creationId xmlns:a16="http://schemas.microsoft.com/office/drawing/2014/main" id="{DB9AE9DA-7525-F44B-8F48-D99ACD0D24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658ECDE-F873-E14B-91F6-B2E25F372D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7" name="Date Placeholder 6">
            <a:extLst>
              <a:ext uri="{FF2B5EF4-FFF2-40B4-BE49-F238E27FC236}">
                <a16:creationId xmlns:a16="http://schemas.microsoft.com/office/drawing/2014/main" id="{33BEDDEC-D652-064E-83EB-D473050C8722}"/>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8" name="Footer Placeholder 7">
            <a:extLst>
              <a:ext uri="{FF2B5EF4-FFF2-40B4-BE49-F238E27FC236}">
                <a16:creationId xmlns:a16="http://schemas.microsoft.com/office/drawing/2014/main" id="{DB4D2B22-89E3-5141-8F2C-478F30EAA752}"/>
              </a:ext>
            </a:extLst>
          </p:cNvPr>
          <p:cNvSpPr>
            <a:spLocks noGrp="1"/>
          </p:cNvSpPr>
          <p:nvPr>
            <p:ph type="ftr" sz="quarter" idx="11"/>
          </p:nvPr>
        </p:nvSpPr>
        <p:spPr/>
        <p:txBody>
          <a:bodyPr/>
          <a:lstStyle/>
          <a:p>
            <a:endParaRPr lang="en-JP"/>
          </a:p>
        </p:txBody>
      </p:sp>
      <p:sp>
        <p:nvSpPr>
          <p:cNvPr id="9" name="Slide Number Placeholder 8">
            <a:extLst>
              <a:ext uri="{FF2B5EF4-FFF2-40B4-BE49-F238E27FC236}">
                <a16:creationId xmlns:a16="http://schemas.microsoft.com/office/drawing/2014/main" id="{AC2B21C1-3862-6941-BCF1-D796AD279F4C}"/>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14925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FDA0C-0C75-1D49-88C0-AF7CB8CDA8E7}"/>
              </a:ext>
            </a:extLst>
          </p:cNvPr>
          <p:cNvSpPr>
            <a:spLocks noGrp="1"/>
          </p:cNvSpPr>
          <p:nvPr>
            <p:ph type="title"/>
          </p:nvPr>
        </p:nvSpPr>
        <p:spPr/>
        <p:txBody>
          <a:bodyPr/>
          <a:lstStyle/>
          <a:p>
            <a:r>
              <a:rPr lang="en-US"/>
              <a:t>Click to edit Master title style</a:t>
            </a:r>
            <a:endParaRPr lang="en-JP"/>
          </a:p>
        </p:txBody>
      </p:sp>
      <p:sp>
        <p:nvSpPr>
          <p:cNvPr id="3" name="Date Placeholder 2">
            <a:extLst>
              <a:ext uri="{FF2B5EF4-FFF2-40B4-BE49-F238E27FC236}">
                <a16:creationId xmlns:a16="http://schemas.microsoft.com/office/drawing/2014/main" id="{FF994B5B-7921-3347-B14B-ECF56B4B228D}"/>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4" name="Footer Placeholder 3">
            <a:extLst>
              <a:ext uri="{FF2B5EF4-FFF2-40B4-BE49-F238E27FC236}">
                <a16:creationId xmlns:a16="http://schemas.microsoft.com/office/drawing/2014/main" id="{81494DCC-B287-914D-93EF-783F39209E39}"/>
              </a:ext>
            </a:extLst>
          </p:cNvPr>
          <p:cNvSpPr>
            <a:spLocks noGrp="1"/>
          </p:cNvSpPr>
          <p:nvPr>
            <p:ph type="ftr" sz="quarter" idx="11"/>
          </p:nvPr>
        </p:nvSpPr>
        <p:spPr/>
        <p:txBody>
          <a:bodyPr/>
          <a:lstStyle/>
          <a:p>
            <a:endParaRPr lang="en-JP"/>
          </a:p>
        </p:txBody>
      </p:sp>
      <p:sp>
        <p:nvSpPr>
          <p:cNvPr id="5" name="Slide Number Placeholder 4">
            <a:extLst>
              <a:ext uri="{FF2B5EF4-FFF2-40B4-BE49-F238E27FC236}">
                <a16:creationId xmlns:a16="http://schemas.microsoft.com/office/drawing/2014/main" id="{D6F1AB2E-4772-AE49-9FFF-754FD8DD6A4A}"/>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0216809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60FE93-FCE7-8642-BD5F-A473045460C3}"/>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3" name="Footer Placeholder 2">
            <a:extLst>
              <a:ext uri="{FF2B5EF4-FFF2-40B4-BE49-F238E27FC236}">
                <a16:creationId xmlns:a16="http://schemas.microsoft.com/office/drawing/2014/main" id="{59F83469-9818-CF49-951E-E99983D02675}"/>
              </a:ext>
            </a:extLst>
          </p:cNvPr>
          <p:cNvSpPr>
            <a:spLocks noGrp="1"/>
          </p:cNvSpPr>
          <p:nvPr>
            <p:ph type="ftr" sz="quarter" idx="11"/>
          </p:nvPr>
        </p:nvSpPr>
        <p:spPr/>
        <p:txBody>
          <a:bodyPr/>
          <a:lstStyle/>
          <a:p>
            <a:endParaRPr lang="en-JP"/>
          </a:p>
        </p:txBody>
      </p:sp>
      <p:sp>
        <p:nvSpPr>
          <p:cNvPr id="4" name="Slide Number Placeholder 3">
            <a:extLst>
              <a:ext uri="{FF2B5EF4-FFF2-40B4-BE49-F238E27FC236}">
                <a16:creationId xmlns:a16="http://schemas.microsoft.com/office/drawing/2014/main" id="{7123116F-C87D-D246-BA57-AA1F3FE3C436}"/>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2156106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F7919-EF29-0D41-ABEE-0BE1DECCEE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Content Placeholder 2">
            <a:extLst>
              <a:ext uri="{FF2B5EF4-FFF2-40B4-BE49-F238E27FC236}">
                <a16:creationId xmlns:a16="http://schemas.microsoft.com/office/drawing/2014/main" id="{EE8A5880-E320-F44C-A6AE-A686F0CA23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Text Placeholder 3">
            <a:extLst>
              <a:ext uri="{FF2B5EF4-FFF2-40B4-BE49-F238E27FC236}">
                <a16:creationId xmlns:a16="http://schemas.microsoft.com/office/drawing/2014/main" id="{5FBA3E89-D24E-C148-BC34-62205480DF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4ADE9B-2416-BA4B-919A-F08315A9D8A8}"/>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6" name="Footer Placeholder 5">
            <a:extLst>
              <a:ext uri="{FF2B5EF4-FFF2-40B4-BE49-F238E27FC236}">
                <a16:creationId xmlns:a16="http://schemas.microsoft.com/office/drawing/2014/main" id="{B5FB1178-2A25-AC4D-9D1B-38DC5AE718CE}"/>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749EE395-9991-CB49-87C9-B0CEC5694B80}"/>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7823300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CF0E5-3FCA-FD40-BB8B-5AFA7CEB55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JP"/>
          </a:p>
        </p:txBody>
      </p:sp>
      <p:sp>
        <p:nvSpPr>
          <p:cNvPr id="3" name="Picture Placeholder 2">
            <a:extLst>
              <a:ext uri="{FF2B5EF4-FFF2-40B4-BE49-F238E27FC236}">
                <a16:creationId xmlns:a16="http://schemas.microsoft.com/office/drawing/2014/main" id="{D3062B3F-C97A-154C-92EE-87751F7518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JP"/>
          </a:p>
        </p:txBody>
      </p:sp>
      <p:sp>
        <p:nvSpPr>
          <p:cNvPr id="4" name="Text Placeholder 3">
            <a:extLst>
              <a:ext uri="{FF2B5EF4-FFF2-40B4-BE49-F238E27FC236}">
                <a16:creationId xmlns:a16="http://schemas.microsoft.com/office/drawing/2014/main" id="{3C304E48-0303-A147-A4D7-EEB68969EF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C11B1-76B8-0E49-B1E3-C20485B9FB6A}"/>
              </a:ext>
            </a:extLst>
          </p:cNvPr>
          <p:cNvSpPr>
            <a:spLocks noGrp="1"/>
          </p:cNvSpPr>
          <p:nvPr>
            <p:ph type="dt" sz="half" idx="10"/>
          </p:nvPr>
        </p:nvSpPr>
        <p:spPr/>
        <p:txBody>
          <a:bodyPr/>
          <a:lstStyle/>
          <a:p>
            <a:fld id="{EDB0A46B-CB80-FA4D-AC06-8812577B47C3}" type="datetimeFigureOut">
              <a:rPr lang="en-JP" smtClean="0"/>
              <a:t>2023/09/05</a:t>
            </a:fld>
            <a:endParaRPr lang="en-JP"/>
          </a:p>
        </p:txBody>
      </p:sp>
      <p:sp>
        <p:nvSpPr>
          <p:cNvPr id="6" name="Footer Placeholder 5">
            <a:extLst>
              <a:ext uri="{FF2B5EF4-FFF2-40B4-BE49-F238E27FC236}">
                <a16:creationId xmlns:a16="http://schemas.microsoft.com/office/drawing/2014/main" id="{58A81493-605D-7C48-86C1-04F604A81E53}"/>
              </a:ext>
            </a:extLst>
          </p:cNvPr>
          <p:cNvSpPr>
            <a:spLocks noGrp="1"/>
          </p:cNvSpPr>
          <p:nvPr>
            <p:ph type="ftr" sz="quarter" idx="11"/>
          </p:nvPr>
        </p:nvSpPr>
        <p:spPr/>
        <p:txBody>
          <a:bodyPr/>
          <a:lstStyle/>
          <a:p>
            <a:endParaRPr lang="en-JP"/>
          </a:p>
        </p:txBody>
      </p:sp>
      <p:sp>
        <p:nvSpPr>
          <p:cNvPr id="7" name="Slide Number Placeholder 6">
            <a:extLst>
              <a:ext uri="{FF2B5EF4-FFF2-40B4-BE49-F238E27FC236}">
                <a16:creationId xmlns:a16="http://schemas.microsoft.com/office/drawing/2014/main" id="{F2223563-8C8E-C443-A892-334D4C17814B}"/>
              </a:ext>
            </a:extLst>
          </p:cNvPr>
          <p:cNvSpPr>
            <a:spLocks noGrp="1"/>
          </p:cNvSpPr>
          <p:nvPr>
            <p:ph type="sldNum" sz="quarter" idx="12"/>
          </p:nvPr>
        </p:nvSpPr>
        <p:spPr/>
        <p:txBody>
          <a:bodyPr/>
          <a:lstStyle/>
          <a:p>
            <a:fld id="{8B1946DD-F2FB-7B47-BC78-73014A6BBEC0}" type="slidenum">
              <a:rPr lang="en-JP" smtClean="0"/>
              <a:t>‹#›</a:t>
            </a:fld>
            <a:endParaRPr lang="en-JP"/>
          </a:p>
        </p:txBody>
      </p:sp>
    </p:spTree>
    <p:extLst>
      <p:ext uri="{BB962C8B-B14F-4D97-AF65-F5344CB8AC3E}">
        <p14:creationId xmlns:p14="http://schemas.microsoft.com/office/powerpoint/2010/main" val="3677809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5133AD-AAC2-0D4A-B6F9-49AA442C82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JP"/>
          </a:p>
        </p:txBody>
      </p:sp>
      <p:sp>
        <p:nvSpPr>
          <p:cNvPr id="3" name="Text Placeholder 2">
            <a:extLst>
              <a:ext uri="{FF2B5EF4-FFF2-40B4-BE49-F238E27FC236}">
                <a16:creationId xmlns:a16="http://schemas.microsoft.com/office/drawing/2014/main" id="{E8028FF7-AB0D-6A49-B050-37C00EF4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P"/>
          </a:p>
        </p:txBody>
      </p:sp>
      <p:sp>
        <p:nvSpPr>
          <p:cNvPr id="4" name="Date Placeholder 3">
            <a:extLst>
              <a:ext uri="{FF2B5EF4-FFF2-40B4-BE49-F238E27FC236}">
                <a16:creationId xmlns:a16="http://schemas.microsoft.com/office/drawing/2014/main" id="{3AE8DCCF-D07E-FD42-8FFF-A2A02EBCCE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B0A46B-CB80-FA4D-AC06-8812577B47C3}" type="datetimeFigureOut">
              <a:rPr lang="en-JP" smtClean="0"/>
              <a:t>2023/09/05</a:t>
            </a:fld>
            <a:endParaRPr lang="en-JP"/>
          </a:p>
        </p:txBody>
      </p:sp>
      <p:sp>
        <p:nvSpPr>
          <p:cNvPr id="5" name="Footer Placeholder 4">
            <a:extLst>
              <a:ext uri="{FF2B5EF4-FFF2-40B4-BE49-F238E27FC236}">
                <a16:creationId xmlns:a16="http://schemas.microsoft.com/office/drawing/2014/main" id="{C25321AD-8104-064D-B763-6DFEF24075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JP"/>
          </a:p>
        </p:txBody>
      </p:sp>
      <p:sp>
        <p:nvSpPr>
          <p:cNvPr id="6" name="Slide Number Placeholder 5">
            <a:extLst>
              <a:ext uri="{FF2B5EF4-FFF2-40B4-BE49-F238E27FC236}">
                <a16:creationId xmlns:a16="http://schemas.microsoft.com/office/drawing/2014/main" id="{0B7F3AAB-7ED0-A643-994E-C70DA1EAD5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1946DD-F2FB-7B47-BC78-73014A6BBEC0}" type="slidenum">
              <a:rPr lang="en-JP" smtClean="0"/>
              <a:t>‹#›</a:t>
            </a:fld>
            <a:endParaRPr lang="en-JP"/>
          </a:p>
        </p:txBody>
      </p:sp>
    </p:spTree>
    <p:extLst>
      <p:ext uri="{BB962C8B-B14F-4D97-AF65-F5344CB8AC3E}">
        <p14:creationId xmlns:p14="http://schemas.microsoft.com/office/powerpoint/2010/main" val="388564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JP"/>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9.gif"/><Relationship Id="rId4" Type="http://schemas.openxmlformats.org/officeDocument/2006/relationships/image" Target="../media/image1.gi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2.gi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4.wmf"/></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E0578E-8251-3B4C-9B3E-F765321F54A6}"/>
              </a:ext>
            </a:extLst>
          </p:cNvPr>
          <p:cNvSpPr/>
          <p:nvPr/>
        </p:nvSpPr>
        <p:spPr>
          <a:xfrm>
            <a:off x="8007" y="117193"/>
            <a:ext cx="12171293" cy="1459858"/>
          </a:xfrm>
          <a:prstGeom prst="rect">
            <a:avLst/>
          </a:prstGeom>
          <a:gradFill flip="none" rotWithShape="1">
            <a:gsLst>
              <a:gs pos="49000">
                <a:srgbClr val="0070C0"/>
              </a:gs>
              <a:gs pos="93000">
                <a:srgbClr val="C00000"/>
              </a:gs>
              <a:gs pos="21000">
                <a:schemeClr val="tx1">
                  <a:lumMod val="50000"/>
                  <a:lumOff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sp>
        <p:nvSpPr>
          <p:cNvPr id="4" name="Rectangle 3">
            <a:extLst>
              <a:ext uri="{FF2B5EF4-FFF2-40B4-BE49-F238E27FC236}">
                <a16:creationId xmlns:a16="http://schemas.microsoft.com/office/drawing/2014/main" id="{1E81E4A3-3F6E-7E4B-863A-AA67CF5575C9}"/>
              </a:ext>
            </a:extLst>
          </p:cNvPr>
          <p:cNvSpPr/>
          <p:nvPr/>
        </p:nvSpPr>
        <p:spPr>
          <a:xfrm flipH="1">
            <a:off x="8007" y="1604265"/>
            <a:ext cx="12171293" cy="45719"/>
          </a:xfrm>
          <a:prstGeom prst="rect">
            <a:avLst/>
          </a:prstGeom>
          <a:gradFill>
            <a:gsLst>
              <a:gs pos="97000">
                <a:srgbClr val="FF0000">
                  <a:alpha val="0"/>
                </a:srgbClr>
              </a:gs>
              <a:gs pos="43000">
                <a:srgbClr val="FFC000">
                  <a:alpha val="11000"/>
                </a:srgbClr>
              </a:gs>
              <a:gs pos="0">
                <a:schemeClr val="tx1">
                  <a:lumMod val="50000"/>
                  <a:lumOff val="5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72" name="Rectangle 71">
            <a:extLst>
              <a:ext uri="{FF2B5EF4-FFF2-40B4-BE49-F238E27FC236}">
                <a16:creationId xmlns:a16="http://schemas.microsoft.com/office/drawing/2014/main" id="{C8133C24-BC62-9749-830B-27F6199BB70C}"/>
              </a:ext>
            </a:extLst>
          </p:cNvPr>
          <p:cNvSpPr/>
          <p:nvPr/>
        </p:nvSpPr>
        <p:spPr>
          <a:xfrm flipH="1">
            <a:off x="8007" y="36494"/>
            <a:ext cx="12171293" cy="45719"/>
          </a:xfrm>
          <a:prstGeom prst="rect">
            <a:avLst/>
          </a:prstGeom>
          <a:gradFill>
            <a:gsLst>
              <a:gs pos="97000">
                <a:srgbClr val="7030A0"/>
              </a:gs>
              <a:gs pos="43000">
                <a:srgbClr val="FFC000">
                  <a:alpha val="70527"/>
                </a:srgbClr>
              </a:gs>
              <a:gs pos="0">
                <a:schemeClr val="tx1">
                  <a:lumMod val="50000"/>
                  <a:lumOff val="50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5" name="TextBox 4">
            <a:extLst>
              <a:ext uri="{FF2B5EF4-FFF2-40B4-BE49-F238E27FC236}">
                <a16:creationId xmlns:a16="http://schemas.microsoft.com/office/drawing/2014/main" id="{9F7161E4-AD75-4B4D-AFFC-D39BCEFEF5F6}"/>
              </a:ext>
            </a:extLst>
          </p:cNvPr>
          <p:cNvSpPr txBox="1"/>
          <p:nvPr/>
        </p:nvSpPr>
        <p:spPr>
          <a:xfrm>
            <a:off x="277053" y="605748"/>
            <a:ext cx="11633200" cy="646331"/>
          </a:xfrm>
          <a:prstGeom prst="rect">
            <a:avLst/>
          </a:prstGeom>
          <a:noFill/>
        </p:spPr>
        <p:txBody>
          <a:bodyPr wrap="square" rtlCol="0">
            <a:spAutoFit/>
          </a:bodyPr>
          <a:lstStyle/>
          <a:p>
            <a:pPr algn="ctr"/>
            <a:r>
              <a:rPr lang="en-JP" sz="3600" b="1" dirty="0">
                <a:solidFill>
                  <a:schemeClr val="bg1"/>
                </a:solidFill>
                <a:latin typeface="Segoe Print" panose="02000800000000000000" pitchFamily="2" charset="0"/>
              </a:rPr>
              <a:t>CME 1025: Introduction to </a:t>
            </a:r>
            <a:r>
              <a:rPr lang="en-US" sz="3600" b="1" dirty="0">
                <a:solidFill>
                  <a:schemeClr val="bg1"/>
                </a:solidFill>
                <a:latin typeface="Segoe Print" panose="02000800000000000000" pitchFamily="2" charset="0"/>
              </a:rPr>
              <a:t>mineral science</a:t>
            </a:r>
            <a:endParaRPr lang="en-JP" sz="3600" b="1" dirty="0">
              <a:solidFill>
                <a:schemeClr val="bg1"/>
              </a:solidFill>
              <a:latin typeface="Segoe Print" panose="02000800000000000000" pitchFamily="2" charset="0"/>
            </a:endParaRPr>
          </a:p>
        </p:txBody>
      </p:sp>
      <p:pic>
        <p:nvPicPr>
          <p:cNvPr id="7" name="Picture 6">
            <a:extLst>
              <a:ext uri="{FF2B5EF4-FFF2-40B4-BE49-F238E27FC236}">
                <a16:creationId xmlns:a16="http://schemas.microsoft.com/office/drawing/2014/main" id="{1FAD45FC-D914-5F4F-B7AF-13360B5E1BB7}"/>
              </a:ext>
            </a:extLst>
          </p:cNvPr>
          <p:cNvPicPr>
            <a:picLocks noChangeAspect="1"/>
          </p:cNvPicPr>
          <p:nvPr/>
        </p:nvPicPr>
        <p:blipFill>
          <a:blip r:embed="rId2"/>
          <a:stretch>
            <a:fillRect/>
          </a:stretch>
        </p:blipFill>
        <p:spPr>
          <a:xfrm>
            <a:off x="3968493" y="1810286"/>
            <a:ext cx="4676625" cy="3201349"/>
          </a:xfrm>
          <a:prstGeom prst="rect">
            <a:avLst/>
          </a:prstGeom>
        </p:spPr>
      </p:pic>
      <p:sp>
        <p:nvSpPr>
          <p:cNvPr id="73" name="Rectangle 72">
            <a:extLst>
              <a:ext uri="{FF2B5EF4-FFF2-40B4-BE49-F238E27FC236}">
                <a16:creationId xmlns:a16="http://schemas.microsoft.com/office/drawing/2014/main" id="{C47E0135-60EC-7D4C-BBA7-64E427BD86B6}"/>
              </a:ext>
            </a:extLst>
          </p:cNvPr>
          <p:cNvSpPr/>
          <p:nvPr/>
        </p:nvSpPr>
        <p:spPr>
          <a:xfrm rot="8342070">
            <a:off x="2837298" y="4557918"/>
            <a:ext cx="1116961" cy="4606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 name="TextBox 10">
            <a:extLst>
              <a:ext uri="{FF2B5EF4-FFF2-40B4-BE49-F238E27FC236}">
                <a16:creationId xmlns:a16="http://schemas.microsoft.com/office/drawing/2014/main" id="{7056F1FE-4392-00A4-0684-24BD47223D7A}"/>
              </a:ext>
            </a:extLst>
          </p:cNvPr>
          <p:cNvSpPr txBox="1"/>
          <p:nvPr/>
        </p:nvSpPr>
        <p:spPr>
          <a:xfrm>
            <a:off x="-4693" y="5352397"/>
            <a:ext cx="12168595" cy="1512000"/>
          </a:xfrm>
          <a:prstGeom prst="rect">
            <a:avLst/>
          </a:prstGeom>
          <a:gradFill flip="none" rotWithShape="1">
            <a:gsLst>
              <a:gs pos="27000">
                <a:schemeClr val="bg1"/>
              </a:gs>
              <a:gs pos="84000">
                <a:srgbClr val="FFC000"/>
              </a:gs>
              <a:gs pos="65000">
                <a:schemeClr val="bg1">
                  <a:lumMod val="85000"/>
                </a:schemeClr>
              </a:gs>
              <a:gs pos="100000">
                <a:srgbClr val="00B050"/>
              </a:gs>
            </a:gsLst>
            <a:lin ang="10800000" scaled="1"/>
            <a:tileRect/>
          </a:gradFill>
        </p:spPr>
        <p:txBody>
          <a:bodyPr wrap="square" rtlCol="0">
            <a:spAutoFit/>
          </a:bodyPr>
          <a:lstStyle/>
          <a:p>
            <a:pPr algn="ctr"/>
            <a:r>
              <a:rPr lang="en-JP" dirty="0">
                <a:latin typeface="Arial" panose="020B0604020202020204" pitchFamily="34" charset="0"/>
                <a:cs typeface="Arial" panose="020B0604020202020204" pitchFamily="34" charset="0"/>
              </a:rPr>
              <a:t>By</a:t>
            </a:r>
          </a:p>
          <a:p>
            <a:pPr algn="ctr"/>
            <a:r>
              <a:rPr lang="en-JP" dirty="0">
                <a:latin typeface="Arial" panose="020B0604020202020204" pitchFamily="34" charset="0"/>
                <a:cs typeface="Arial" panose="020B0604020202020204" pitchFamily="34" charset="0"/>
              </a:rPr>
              <a:t> </a:t>
            </a:r>
          </a:p>
          <a:p>
            <a:pPr algn="ctr"/>
            <a:r>
              <a:rPr lang="en-JP" b="1" dirty="0">
                <a:latin typeface="Arial" panose="020B0604020202020204" pitchFamily="34" charset="0"/>
                <a:cs typeface="Arial" panose="020B0604020202020204" pitchFamily="34" charset="0"/>
              </a:rPr>
              <a:t>Marthias SILWAMBA (PhD)</a:t>
            </a:r>
          </a:p>
          <a:p>
            <a:pPr algn="ctr"/>
            <a:r>
              <a:rPr lang="en-JP" dirty="0">
                <a:latin typeface="Arial" panose="020B0604020202020204" pitchFamily="34" charset="0"/>
                <a:cs typeface="Arial" panose="020B0604020202020204" pitchFamily="34" charset="0"/>
              </a:rPr>
              <a:t>Metallurgical Engineering Department</a:t>
            </a:r>
          </a:p>
          <a:p>
            <a:pPr algn="ctr"/>
            <a:r>
              <a:rPr lang="en-US" dirty="0">
                <a:latin typeface="Arial" panose="020B0604020202020204" pitchFamily="34" charset="0"/>
                <a:cs typeface="Arial" panose="020B0604020202020204" pitchFamily="34" charset="0"/>
              </a:rPr>
              <a:t>M</a:t>
            </a:r>
            <a:r>
              <a:rPr lang="en-JP" dirty="0">
                <a:latin typeface="Arial" panose="020B0604020202020204" pitchFamily="34" charset="0"/>
                <a:cs typeface="Arial" panose="020B0604020202020204" pitchFamily="34" charset="0"/>
              </a:rPr>
              <a:t>arthias.silwamba@unza.zm</a:t>
            </a:r>
          </a:p>
        </p:txBody>
      </p:sp>
      <p:pic>
        <p:nvPicPr>
          <p:cNvPr id="12" name="Picture 11">
            <a:extLst>
              <a:ext uri="{FF2B5EF4-FFF2-40B4-BE49-F238E27FC236}">
                <a16:creationId xmlns:a16="http://schemas.microsoft.com/office/drawing/2014/main" id="{177104CA-F4C9-B174-4BF6-0E14EF1B0849}"/>
              </a:ext>
            </a:extLst>
          </p:cNvPr>
          <p:cNvPicPr>
            <a:picLocks noChangeAspect="1"/>
          </p:cNvPicPr>
          <p:nvPr/>
        </p:nvPicPr>
        <p:blipFill>
          <a:blip r:embed="rId3"/>
          <a:stretch>
            <a:fillRect/>
          </a:stretch>
        </p:blipFill>
        <p:spPr>
          <a:xfrm>
            <a:off x="58810" y="5376485"/>
            <a:ext cx="1049365" cy="1431844"/>
          </a:xfrm>
          <a:prstGeom prst="rect">
            <a:avLst/>
          </a:prstGeom>
        </p:spPr>
      </p:pic>
      <p:pic>
        <p:nvPicPr>
          <p:cNvPr id="3" name="Content Placeholder 13">
            <a:extLst>
              <a:ext uri="{FF2B5EF4-FFF2-40B4-BE49-F238E27FC236}">
                <a16:creationId xmlns:a16="http://schemas.microsoft.com/office/drawing/2014/main" id="{EF7B8C2A-EE84-2C4C-E10B-6DE25D975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10" y="1810286"/>
            <a:ext cx="3733577" cy="3542111"/>
          </a:xfrm>
          <a:prstGeom prst="rect">
            <a:avLst/>
          </a:prstGeom>
        </p:spPr>
      </p:pic>
      <p:sp>
        <p:nvSpPr>
          <p:cNvPr id="60" name="Rectangle 59">
            <a:extLst>
              <a:ext uri="{FF2B5EF4-FFF2-40B4-BE49-F238E27FC236}">
                <a16:creationId xmlns:a16="http://schemas.microsoft.com/office/drawing/2014/main" id="{C66A15E6-1240-CC87-B171-65885FE14F16}"/>
              </a:ext>
            </a:extLst>
          </p:cNvPr>
          <p:cNvSpPr/>
          <p:nvPr/>
        </p:nvSpPr>
        <p:spPr>
          <a:xfrm>
            <a:off x="11682086" y="3252716"/>
            <a:ext cx="644026" cy="648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pic>
        <p:nvPicPr>
          <p:cNvPr id="61" name="Picture 4" descr="Tipos de Celdas de Flotación">
            <a:extLst>
              <a:ext uri="{FF2B5EF4-FFF2-40B4-BE49-F238E27FC236}">
                <a16:creationId xmlns:a16="http://schemas.microsoft.com/office/drawing/2014/main" id="{4D9A59D3-279F-89DA-4076-B9785F77E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1224" y="1612031"/>
            <a:ext cx="3311965" cy="3965500"/>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886478A4-6DFE-D8D6-2DA6-B5528F367DFB}"/>
              </a:ext>
            </a:extLst>
          </p:cNvPr>
          <p:cNvGrpSpPr/>
          <p:nvPr/>
        </p:nvGrpSpPr>
        <p:grpSpPr>
          <a:xfrm>
            <a:off x="9397018" y="4786444"/>
            <a:ext cx="326280" cy="332718"/>
            <a:chOff x="4941574" y="5101590"/>
            <a:chExt cx="449997" cy="468630"/>
          </a:xfrm>
        </p:grpSpPr>
        <p:sp>
          <p:nvSpPr>
            <p:cNvPr id="63" name="Oval 62">
              <a:extLst>
                <a:ext uri="{FF2B5EF4-FFF2-40B4-BE49-F238E27FC236}">
                  <a16:creationId xmlns:a16="http://schemas.microsoft.com/office/drawing/2014/main" id="{9697087C-C5C2-10A8-9E2A-9AEB18DB9402}"/>
                </a:ext>
              </a:extLst>
            </p:cNvPr>
            <p:cNvSpPr/>
            <p:nvPr/>
          </p:nvSpPr>
          <p:spPr>
            <a:xfrm>
              <a:off x="5002951" y="510159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4" name="Hexagon 63">
              <a:extLst>
                <a:ext uri="{FF2B5EF4-FFF2-40B4-BE49-F238E27FC236}">
                  <a16:creationId xmlns:a16="http://schemas.microsoft.com/office/drawing/2014/main" id="{B0C45483-29FB-B372-FD0F-BB9B243FA7DB}"/>
                </a:ext>
              </a:extLst>
            </p:cNvPr>
            <p:cNvSpPr/>
            <p:nvPr/>
          </p:nvSpPr>
          <p:spPr>
            <a:xfrm>
              <a:off x="5128262" y="544830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5" name="Hexagon 64">
              <a:extLst>
                <a:ext uri="{FF2B5EF4-FFF2-40B4-BE49-F238E27FC236}">
                  <a16:creationId xmlns:a16="http://schemas.microsoft.com/office/drawing/2014/main" id="{EF6C5C46-04B9-7CFA-181F-B3ACB9DBBEF1}"/>
                </a:ext>
              </a:extLst>
            </p:cNvPr>
            <p:cNvSpPr/>
            <p:nvPr/>
          </p:nvSpPr>
          <p:spPr>
            <a:xfrm>
              <a:off x="4941574" y="532257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grpSp>
        <p:nvGrpSpPr>
          <p:cNvPr id="66" name="Group 65">
            <a:extLst>
              <a:ext uri="{FF2B5EF4-FFF2-40B4-BE49-F238E27FC236}">
                <a16:creationId xmlns:a16="http://schemas.microsoft.com/office/drawing/2014/main" id="{5331FB0D-8B08-FC41-AFBA-CAC20C1AA15E}"/>
              </a:ext>
            </a:extLst>
          </p:cNvPr>
          <p:cNvGrpSpPr/>
          <p:nvPr/>
        </p:nvGrpSpPr>
        <p:grpSpPr>
          <a:xfrm>
            <a:off x="11309633" y="4691421"/>
            <a:ext cx="320754" cy="346243"/>
            <a:chOff x="6854190" y="5002530"/>
            <a:chExt cx="442376" cy="487680"/>
          </a:xfrm>
        </p:grpSpPr>
        <p:sp>
          <p:nvSpPr>
            <p:cNvPr id="67" name="Oval 66">
              <a:extLst>
                <a:ext uri="{FF2B5EF4-FFF2-40B4-BE49-F238E27FC236}">
                  <a16:creationId xmlns:a16="http://schemas.microsoft.com/office/drawing/2014/main" id="{52FD591D-9DD3-BC25-6210-6B6852CF50A5}"/>
                </a:ext>
              </a:extLst>
            </p:cNvPr>
            <p:cNvSpPr/>
            <p:nvPr/>
          </p:nvSpPr>
          <p:spPr>
            <a:xfrm>
              <a:off x="6854190" y="5002530"/>
              <a:ext cx="388620" cy="377190"/>
            </a:xfrm>
            <a:prstGeom prst="ellips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8" name="Hexagon 67">
              <a:extLst>
                <a:ext uri="{FF2B5EF4-FFF2-40B4-BE49-F238E27FC236}">
                  <a16:creationId xmlns:a16="http://schemas.microsoft.com/office/drawing/2014/main" id="{756148CF-9473-42ED-46ED-172C9AA48EBB}"/>
                </a:ext>
              </a:extLst>
            </p:cNvPr>
            <p:cNvSpPr/>
            <p:nvPr/>
          </p:nvSpPr>
          <p:spPr>
            <a:xfrm>
              <a:off x="6968492" y="5368290"/>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69" name="Hexagon 68">
              <a:extLst>
                <a:ext uri="{FF2B5EF4-FFF2-40B4-BE49-F238E27FC236}">
                  <a16:creationId xmlns:a16="http://schemas.microsoft.com/office/drawing/2014/main" id="{9C392C2F-1717-B7E5-97EA-D6E157DEBE35}"/>
                </a:ext>
              </a:extLst>
            </p:cNvPr>
            <p:cNvSpPr/>
            <p:nvPr/>
          </p:nvSpPr>
          <p:spPr>
            <a:xfrm>
              <a:off x="7151788" y="5293995"/>
              <a:ext cx="144778" cy="121920"/>
            </a:xfrm>
            <a:prstGeom prst="hexagon">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dirty="0"/>
            </a:p>
          </p:txBody>
        </p:sp>
      </p:grpSp>
    </p:spTree>
    <p:extLst>
      <p:ext uri="{BB962C8B-B14F-4D97-AF65-F5344CB8AC3E}">
        <p14:creationId xmlns:p14="http://schemas.microsoft.com/office/powerpoint/2010/main" val="1877098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childTnLst>
                                    <p:animMotion origin="layout" path="M 0.00521 -2.22222E-6 C 0.00235 -0.00116 -0.00078 -0.00139 -0.0039 -0.00278 C -0.00494 -0.00324 -0.00585 -0.00393 -0.00677 -0.00509 C -0.01054 -0.00833 -0.01367 -0.01319 -0.01705 -0.01828 C -0.01848 -0.02037 -0.01992 -0.02222 -0.02109 -0.02523 C -0.02252 -0.02916 -0.02487 -0.03842 -0.02487 -0.03819 C -0.02473 -0.05185 -0.02487 -0.06528 -0.02395 -0.07824 C -0.02382 -0.08171 -0.02291 -0.08472 -0.02213 -0.0875 C -0.02109 -0.09004 -0.02018 -0.09236 -0.01888 -0.09421 C -0.01692 -0.09768 -0.0121 -0.10092 -0.00989 -0.10324 C 0.00118 -0.11435 -0.00546 -0.11018 0.00235 -0.11435 C 0.00326 -0.11551 0.00456 -0.11643 0.00521 -0.11875 C 0.0073 -0.125 0.00612 -0.14143 0.00521 -0.14537 C 0.00469 -0.14861 0.00053 -0.15162 -0.00078 -0.15231 C -0.00351 -0.1537 -0.00625 -0.15486 -0.00885 -0.15648 C -0.00989 -0.15741 -0.01093 -0.15833 -0.01197 -0.15903 C -0.01393 -0.15995 -0.01588 -0.16018 -0.01796 -0.16134 C -0.01862 -0.16319 -0.01966 -0.16528 -0.02005 -0.16782 C -0.02031 -0.1743 -0.01875 -0.18125 -0.01705 -0.18588 C -0.01497 -0.19028 -0.0125 -0.19375 -0.01093 -0.19907 C -0.00625 -0.21458 -0.00768 -0.20741 -0.00585 -0.21921 C -0.00612 -0.22569 -0.00612 -0.23287 -0.00677 -0.23935 C -0.00768 -0.24629 -0.00976 -0.24653 -0.01197 -0.25046 C -0.01705 -0.25995 -0.01263 -0.25532 -0.01796 -0.25926 C -0.01848 -0.26157 -0.01888 -0.26366 -0.01888 -0.2662 C -0.01888 -0.26828 -0.01848 -0.2706 -0.01796 -0.27291 C -0.01614 -0.28055 -0.01263 -0.2868 -0.00989 -0.29259 L -0.00677 -0.29953 C -0.00546 -0.30764 -0.00364 -0.31227 -0.00585 -0.31967 L -0.00989 -0.32801 " pathEditMode="relative" rAng="0" ptsTypes="AAAAAAAAAAAAAAAAAAAAAAAAAAAAAA">
                                      <p:cBhvr>
                                        <p:cTn id="6" dur="1000" fill="hold"/>
                                        <p:tgtEl>
                                          <p:spTgt spid="62"/>
                                        </p:tgtEl>
                                        <p:attrNameLst>
                                          <p:attrName>ppt_x</p:attrName>
                                          <p:attrName>ppt_y</p:attrName>
                                        </p:attrNameLst>
                                      </p:cBhvr>
                                      <p:rCtr x="-1445" y="-16412"/>
                                    </p:animMotion>
                                  </p:childTnLst>
                                </p:cTn>
                              </p:par>
                              <p:par>
                                <p:cTn id="7" presetID="0" presetClass="path" presetSubtype="0" repeatCount="indefinite" accel="50000" decel="50000" fill="hold" nodeType="withEffect">
                                  <p:stCondLst>
                                    <p:cond delay="0"/>
                                  </p:stCondLst>
                                  <p:childTnLst>
                                    <p:animMotion origin="layout" path="M -0.00586 7.40741E-7 C -0.00795 -0.00116 -0.01029 -0.00139 -0.0125 -0.00255 C -0.01329 -0.00301 -0.01394 -0.0037 -0.01472 -0.00486 C -0.01745 -0.0081 -0.0198 -0.0125 -0.02214 -0.01759 C -0.02318 -0.01991 -0.02435 -0.0213 -0.02527 -0.02407 C -0.02631 -0.02801 -0.028 -0.03704 -0.028 -0.03657 C -0.02787 -0.05 -0.028 -0.06273 -0.02735 -0.07523 C -0.02722 -0.0787 -0.02657 -0.08148 -0.02592 -0.08403 C -0.02527 -0.08634 -0.02461 -0.08889 -0.0237 -0.09074 C -0.02201 -0.09375 -0.01862 -0.09676 -0.01706 -0.09931 C -0.00873 -0.10995 -0.01381 -0.10579 -0.00795 -0.10995 C -0.0073 -0.11111 -0.00638 -0.11181 -0.00586 -0.11412 C -0.0043 -0.11991 -0.00521 -0.13588 -0.00586 -0.13958 C -0.00625 -0.14259 -0.00925 -0.1456 -0.01029 -0.1463 C -0.01224 -0.14769 -0.01433 -0.14861 -0.01615 -0.15046 C -0.01706 -0.15139 -0.01771 -0.15232 -0.01836 -0.15278 C -0.01993 -0.15347 -0.02149 -0.15394 -0.02292 -0.15486 C -0.02344 -0.15695 -0.02435 -0.1588 -0.02448 -0.16134 C -0.02474 -0.16736 -0.02357 -0.17384 -0.02214 -0.17847 C -0.02071 -0.1831 -0.01888 -0.18611 -0.01771 -0.1912 C -0.01433 -0.20602 -0.01537 -0.19931 -0.01394 -0.21065 C -0.0142 -0.21667 -0.0142 -0.22361 -0.01472 -0.22986 C -0.01537 -0.23634 -0.01693 -0.23681 -0.01836 -0.24074 C -0.02214 -0.24954 -0.01902 -0.24514 -0.02292 -0.24884 C -0.02318 -0.25139 -0.0237 -0.25324 -0.0237 -0.25556 C -0.0237 -0.25787 -0.02331 -0.25995 -0.02292 -0.26204 C -0.02162 -0.26945 -0.01902 -0.27523 -0.01706 -0.28102 L -0.01472 -0.28773 C -0.01381 -0.29537 -0.01237 -0.29977 -0.01394 -0.30695 L -0.01706 -0.31505 " pathEditMode="relative" rAng="0" ptsTypes="AAAAAAAAAAAAAAAAAAAAAAAAAAAAAA">
                                      <p:cBhvr>
                                        <p:cTn id="8" dur="1000" fill="hold"/>
                                        <p:tgtEl>
                                          <p:spTgt spid="66"/>
                                        </p:tgtEl>
                                        <p:attrNameLst>
                                          <p:attrName>ppt_x</p:attrName>
                                          <p:attrName>ppt_y</p:attrName>
                                        </p:attrNameLst>
                                      </p:cBhvr>
                                      <p:rCtr x="-1068" y="-1576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1294169"/>
            <a:ext cx="12065000" cy="5563831"/>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These may be considered as either fine crushers or coarse grinding machines. </a:t>
            </a:r>
          </a:p>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They are capable of taking feed as large as 50 mm and making a product as fine as 300 µm, with reduction ratios normally being in the range of 15 – 20: 1. </a:t>
            </a:r>
          </a:p>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They are often referred to as fines-crushing machines when the ore is “clayey” or damp, thus tending to choke the crushers.</a:t>
            </a:r>
          </a:p>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 distinctive feature of a rod mill is that the length of the cylindrical shell is between 1.5 and 2.5 times its diameter. </a:t>
            </a:r>
          </a:p>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This ratio is important because the rods, which are only a few </a:t>
            </a:r>
            <a:r>
              <a:rPr lang="en-US" altLang="ja-JP" sz="2400" dirty="0" err="1">
                <a:solidFill>
                  <a:srgbClr val="002060"/>
                </a:solidFill>
                <a:latin typeface="Arial" panose="020B0604020202020204" pitchFamily="34" charset="0"/>
                <a:cs typeface="Arial" panose="020B0604020202020204" pitchFamily="34" charset="0"/>
              </a:rPr>
              <a:t>centimetres</a:t>
            </a:r>
            <a:r>
              <a:rPr lang="en-US" altLang="ja-JP" sz="2400" dirty="0">
                <a:solidFill>
                  <a:srgbClr val="002060"/>
                </a:solidFill>
                <a:latin typeface="Arial" panose="020B0604020202020204" pitchFamily="34" charset="0"/>
                <a:cs typeface="Arial" panose="020B0604020202020204" pitchFamily="34" charset="0"/>
              </a:rPr>
              <a:t> shorter than the length of the shell, must be prevented from turning so that they become wedged across the diameter of the cylinder.</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10</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527181"/>
            <a:ext cx="12166600" cy="658835"/>
          </a:xfrm>
          <a:prstGeom prst="rect">
            <a:avLst/>
          </a:prstGeom>
          <a:noFill/>
        </p:spPr>
        <p:txBody>
          <a:bodyPr wrap="square" rtlCol="0">
            <a:spAutoFit/>
          </a:bodyPr>
          <a:lstStyle/>
          <a:p>
            <a:pPr marL="457200" indent="-457200" algn="l">
              <a:lnSpc>
                <a:spcPct val="150000"/>
              </a:lnSpc>
              <a:buFont typeface="+mj-lt"/>
              <a:buAutoNum type="arabicPeriod"/>
            </a:pPr>
            <a:r>
              <a:rPr lang="en-US" altLang="ja-JP" sz="2800" b="1" dirty="0">
                <a:latin typeface="Arial" panose="020B0604020202020204" pitchFamily="34" charset="0"/>
                <a:cs typeface="Arial" panose="020B0604020202020204" pitchFamily="34" charset="0"/>
              </a:rPr>
              <a:t>Rod mills (cont.)</a:t>
            </a:r>
          </a:p>
        </p:txBody>
      </p:sp>
    </p:spTree>
    <p:extLst>
      <p:ext uri="{BB962C8B-B14F-4D97-AF65-F5344CB8AC3E}">
        <p14:creationId xmlns:p14="http://schemas.microsoft.com/office/powerpoint/2010/main" val="6263650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971264"/>
            <a:ext cx="12065000" cy="2239844"/>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70C0"/>
                </a:solidFill>
                <a:latin typeface="Arial" panose="020B0604020202020204" pitchFamily="34" charset="0"/>
                <a:cs typeface="Arial" panose="020B0604020202020204" pitchFamily="34" charset="0"/>
              </a:rPr>
              <a:t>For an autogenous mill, there is no use of the grinding steel media, instead, the ore itself acts as the grinding media.</a:t>
            </a:r>
          </a:p>
          <a:p>
            <a:pPr marL="457200" indent="-457200">
              <a:lnSpc>
                <a:spcPct val="150000"/>
              </a:lnSpc>
              <a:buFont typeface="Wingdings" pitchFamily="2" charset="2"/>
              <a:buChar char="§"/>
            </a:pPr>
            <a:r>
              <a:rPr lang="en-GB" sz="2400" dirty="0">
                <a:solidFill>
                  <a:srgbClr val="0070C0"/>
                </a:solidFill>
                <a:latin typeface="Arial" panose="020B0604020202020204" pitchFamily="34" charset="0"/>
                <a:cs typeface="Arial" panose="020B0604020202020204" pitchFamily="34" charset="0"/>
              </a:rPr>
              <a:t>Semi-autogenous milling refers to grinding methods using a combination of ore and a reduced load of steel balls as the medium.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11</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454992"/>
            <a:ext cx="12166600" cy="658835"/>
          </a:xfrm>
          <a:prstGeom prst="rect">
            <a:avLst/>
          </a:prstGeom>
          <a:noFill/>
        </p:spPr>
        <p:txBody>
          <a:bodyPr wrap="square" rtlCol="0">
            <a:spAutoFit/>
          </a:bodyPr>
          <a:lstStyle/>
          <a:p>
            <a:pPr marL="514350" indent="-514350" algn="l">
              <a:lnSpc>
                <a:spcPct val="150000"/>
              </a:lnSpc>
              <a:buFont typeface="+mj-lt"/>
              <a:buAutoNum type="arabicPeriod" startAt="2"/>
            </a:pPr>
            <a:r>
              <a:rPr lang="en-US" altLang="ja-JP" sz="2800" b="1" dirty="0">
                <a:solidFill>
                  <a:srgbClr val="FF40FF"/>
                </a:solidFill>
                <a:latin typeface="Arial" panose="020B0604020202020204" pitchFamily="34" charset="0"/>
                <a:cs typeface="Arial" panose="020B0604020202020204" pitchFamily="34" charset="0"/>
              </a:rPr>
              <a:t>Autogenous (AG) and semi-autogenous (SAG) mills </a:t>
            </a:r>
          </a:p>
        </p:txBody>
      </p:sp>
      <p:pic>
        <p:nvPicPr>
          <p:cNvPr id="7170" name="Picture 2" descr="Ball mill - Wikipedia">
            <a:extLst>
              <a:ext uri="{FF2B5EF4-FFF2-40B4-BE49-F238E27FC236}">
                <a16:creationId xmlns:a16="http://schemas.microsoft.com/office/drawing/2014/main" id="{D7A9A3D3-C07C-628F-DE61-B4737C437C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3269702"/>
            <a:ext cx="3714750" cy="338345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7F84821-4EB2-DCD3-883F-98ACA088F0C0}"/>
              </a:ext>
            </a:extLst>
          </p:cNvPr>
          <p:cNvPicPr>
            <a:picLocks noChangeAspect="1"/>
          </p:cNvPicPr>
          <p:nvPr/>
        </p:nvPicPr>
        <p:blipFill>
          <a:blip r:embed="rId4"/>
          <a:stretch>
            <a:fillRect/>
          </a:stretch>
        </p:blipFill>
        <p:spPr>
          <a:xfrm>
            <a:off x="4613677" y="3494440"/>
            <a:ext cx="4014342" cy="2747988"/>
          </a:xfrm>
          <a:prstGeom prst="rect">
            <a:avLst/>
          </a:prstGeom>
        </p:spPr>
      </p:pic>
      <p:pic>
        <p:nvPicPr>
          <p:cNvPr id="9220" name="Picture 4" descr="SAG Mill Animation">
            <a:extLst>
              <a:ext uri="{FF2B5EF4-FFF2-40B4-BE49-F238E27FC236}">
                <a16:creationId xmlns:a16="http://schemas.microsoft.com/office/drawing/2014/main" id="{421E7CAA-DDE7-03A3-A227-987AFCE812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25297" y="3172961"/>
            <a:ext cx="3352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9593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1072864"/>
            <a:ext cx="12065000" cy="4455835"/>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70C0"/>
                </a:solidFill>
                <a:latin typeface="Arial" panose="020B0604020202020204" pitchFamily="34" charset="0"/>
                <a:cs typeface="Arial" panose="020B0604020202020204" pitchFamily="34" charset="0"/>
              </a:rPr>
              <a:t>Where the proportion of coarse fraction in the feed is too low, pebble milling is sometimes used. </a:t>
            </a:r>
          </a:p>
          <a:p>
            <a:pPr marL="457200" indent="-457200" algn="l">
              <a:lnSpc>
                <a:spcPct val="150000"/>
              </a:lnSpc>
              <a:buFont typeface="Wingdings" pitchFamily="2" charset="2"/>
              <a:buChar char="§"/>
            </a:pPr>
            <a:r>
              <a:rPr lang="en-US" altLang="ja-JP" sz="2400" dirty="0">
                <a:solidFill>
                  <a:srgbClr val="0070C0"/>
                </a:solidFill>
                <a:latin typeface="Arial" panose="020B0604020202020204" pitchFamily="34" charset="0"/>
                <a:cs typeface="Arial" panose="020B0604020202020204" pitchFamily="34" charset="0"/>
              </a:rPr>
              <a:t>In this method, the coarsest fraction of the feed is separated, by screening, and the remainder is crushed in conventional machinery to a considerably smaller size. </a:t>
            </a:r>
          </a:p>
          <a:p>
            <a:pPr marL="457200" indent="-457200" algn="l">
              <a:lnSpc>
                <a:spcPct val="150000"/>
              </a:lnSpc>
              <a:buFont typeface="Wingdings" pitchFamily="2" charset="2"/>
              <a:buChar char="§"/>
            </a:pPr>
            <a:r>
              <a:rPr lang="en-US" altLang="ja-JP" sz="2400" dirty="0">
                <a:solidFill>
                  <a:srgbClr val="0070C0"/>
                </a:solidFill>
                <a:latin typeface="Arial" panose="020B0604020202020204" pitchFamily="34" charset="0"/>
                <a:cs typeface="Arial" panose="020B0604020202020204" pitchFamily="34" charset="0"/>
              </a:rPr>
              <a:t>This crushed material and the coarse fraction are then put into pebble mills for completion of fine grinding.</a:t>
            </a:r>
          </a:p>
          <a:p>
            <a:pPr marL="457200" indent="-457200" algn="l">
              <a:lnSpc>
                <a:spcPct val="150000"/>
              </a:lnSpc>
              <a:buFont typeface="Wingdings" pitchFamily="2" charset="2"/>
              <a:buChar char="§"/>
            </a:pPr>
            <a:r>
              <a:rPr lang="en-US" altLang="ja-JP" sz="2400" dirty="0">
                <a:solidFill>
                  <a:srgbClr val="0070C0"/>
                </a:solidFill>
                <a:latin typeface="Arial" panose="020B0604020202020204" pitchFamily="34" charset="0"/>
                <a:cs typeface="Arial" panose="020B0604020202020204" pitchFamily="34" charset="0"/>
              </a:rPr>
              <a:t>Several tests have shown that ores ground autogenously float faster and with better selectivity than if ground conventionally in rod mills followed by ball mills.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12</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454992"/>
            <a:ext cx="12166600" cy="658835"/>
          </a:xfrm>
          <a:prstGeom prst="rect">
            <a:avLst/>
          </a:prstGeom>
          <a:noFill/>
        </p:spPr>
        <p:txBody>
          <a:bodyPr wrap="square" rtlCol="0">
            <a:spAutoFit/>
          </a:bodyPr>
          <a:lstStyle/>
          <a:p>
            <a:pPr marL="514350" indent="-514350" algn="l">
              <a:lnSpc>
                <a:spcPct val="150000"/>
              </a:lnSpc>
              <a:buFont typeface="+mj-lt"/>
              <a:buAutoNum type="arabicPeriod" startAt="2"/>
            </a:pPr>
            <a:r>
              <a:rPr lang="en-US" altLang="ja-JP" sz="2800" b="1" dirty="0">
                <a:solidFill>
                  <a:srgbClr val="FF40FF"/>
                </a:solidFill>
                <a:latin typeface="Arial" panose="020B0604020202020204" pitchFamily="34" charset="0"/>
                <a:cs typeface="Arial" panose="020B0604020202020204" pitchFamily="34" charset="0"/>
              </a:rPr>
              <a:t>Autogenous (AG) and semi-autogenous (SAG) mills (cont.) </a:t>
            </a:r>
          </a:p>
        </p:txBody>
      </p:sp>
    </p:spTree>
    <p:extLst>
      <p:ext uri="{BB962C8B-B14F-4D97-AF65-F5344CB8AC3E}">
        <p14:creationId xmlns:p14="http://schemas.microsoft.com/office/powerpoint/2010/main" val="977614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2937" y="1167169"/>
            <a:ext cx="12065000" cy="2793842"/>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 final stages of comminution are performed in a tumbling mill using steel balls as the grinding medium and so designated ball mills.</a:t>
            </a:r>
          </a:p>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Since ball mills have a greater surface area per unit weight than rods, they are better suited for fine finishing. </a:t>
            </a:r>
          </a:p>
          <a:p>
            <a:pPr marL="457200" indent="-457200" algn="l">
              <a:lnSpc>
                <a:spcPct val="150000"/>
              </a:lnSpc>
              <a:buFont typeface="Wingdings" pitchFamily="2" charset="2"/>
              <a:buChar char="§"/>
            </a:pPr>
            <a:endParaRPr lang="en-US" altLang="ja-JP" sz="2400" dirty="0">
              <a:solidFill>
                <a:srgbClr val="002060"/>
              </a:solidFill>
              <a:latin typeface="Arial" panose="020B0604020202020204" pitchFamily="34" charset="0"/>
              <a:cs typeface="Arial" panose="020B0604020202020204" pitchFamily="34" charset="0"/>
            </a:endParaRP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454992"/>
            <a:ext cx="12166600" cy="658835"/>
          </a:xfrm>
          <a:prstGeom prst="rect">
            <a:avLst/>
          </a:prstGeom>
          <a:noFill/>
        </p:spPr>
        <p:txBody>
          <a:bodyPr wrap="square" rtlCol="0">
            <a:spAutoFit/>
          </a:bodyPr>
          <a:lstStyle/>
          <a:p>
            <a:pPr marL="514350" indent="-514350" algn="l">
              <a:lnSpc>
                <a:spcPct val="150000"/>
              </a:lnSpc>
              <a:buFont typeface="+mj-lt"/>
              <a:buAutoNum type="arabicPeriod" startAt="3"/>
            </a:pPr>
            <a:r>
              <a:rPr lang="en-US" altLang="ja-JP" sz="2800" b="1" dirty="0">
                <a:solidFill>
                  <a:srgbClr val="FF40FF"/>
                </a:solidFill>
                <a:latin typeface="Arial" panose="020B0604020202020204" pitchFamily="34" charset="0"/>
                <a:cs typeface="Arial" panose="020B0604020202020204" pitchFamily="34" charset="0"/>
              </a:rPr>
              <a:t>Ball mills</a:t>
            </a:r>
          </a:p>
        </p:txBody>
      </p:sp>
      <p:grpSp>
        <p:nvGrpSpPr>
          <p:cNvPr id="6" name="Group 22">
            <a:extLst>
              <a:ext uri="{FF2B5EF4-FFF2-40B4-BE49-F238E27FC236}">
                <a16:creationId xmlns:a16="http://schemas.microsoft.com/office/drawing/2014/main" id="{9A7A3970-6232-2975-0912-4B001A08649B}"/>
              </a:ext>
            </a:extLst>
          </p:cNvPr>
          <p:cNvGrpSpPr>
            <a:grpSpLocks/>
          </p:cNvGrpSpPr>
          <p:nvPr/>
        </p:nvGrpSpPr>
        <p:grpSpPr bwMode="auto">
          <a:xfrm>
            <a:off x="7223594" y="4310051"/>
            <a:ext cx="1670597" cy="1736950"/>
            <a:chOff x="3515" y="2614"/>
            <a:chExt cx="1133" cy="1178"/>
          </a:xfrm>
        </p:grpSpPr>
        <p:sp>
          <p:nvSpPr>
            <p:cNvPr id="14" name="Oval 23" descr="大理石 (茶)">
              <a:extLst>
                <a:ext uri="{FF2B5EF4-FFF2-40B4-BE49-F238E27FC236}">
                  <a16:creationId xmlns:a16="http://schemas.microsoft.com/office/drawing/2014/main" id="{57FAC4D7-629F-6B74-9883-7E3D200D5144}"/>
                </a:ext>
              </a:extLst>
            </p:cNvPr>
            <p:cNvSpPr>
              <a:spLocks noChangeArrowheads="1"/>
            </p:cNvSpPr>
            <p:nvPr/>
          </p:nvSpPr>
          <p:spPr bwMode="auto">
            <a:xfrm>
              <a:off x="3606" y="3067"/>
              <a:ext cx="272" cy="272"/>
            </a:xfrm>
            <a:prstGeom prst="ellipse">
              <a:avLst/>
            </a:prstGeom>
            <a:blipFill dpi="0" rotWithShape="1">
              <a:blip r:embed="rId3"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17" name="Oval 24" descr="大理石 (茶)">
              <a:extLst>
                <a:ext uri="{FF2B5EF4-FFF2-40B4-BE49-F238E27FC236}">
                  <a16:creationId xmlns:a16="http://schemas.microsoft.com/office/drawing/2014/main" id="{A117B561-76AD-66C8-3CEC-25E31DE2EF7F}"/>
                </a:ext>
              </a:extLst>
            </p:cNvPr>
            <p:cNvSpPr>
              <a:spLocks noChangeArrowheads="1"/>
            </p:cNvSpPr>
            <p:nvPr/>
          </p:nvSpPr>
          <p:spPr bwMode="auto">
            <a:xfrm>
              <a:off x="4332" y="3113"/>
              <a:ext cx="136" cy="136"/>
            </a:xfrm>
            <a:prstGeom prst="ellipse">
              <a:avLst/>
            </a:prstGeom>
            <a:blipFill dpi="0" rotWithShape="1">
              <a:blip r:embed="rId3"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18" name="Oval 25">
              <a:extLst>
                <a:ext uri="{FF2B5EF4-FFF2-40B4-BE49-F238E27FC236}">
                  <a16:creationId xmlns:a16="http://schemas.microsoft.com/office/drawing/2014/main" id="{77A79EB3-0D2C-F6FF-E1D3-17CDF91D3648}"/>
                </a:ext>
              </a:extLst>
            </p:cNvPr>
            <p:cNvSpPr>
              <a:spLocks noChangeArrowheads="1"/>
            </p:cNvSpPr>
            <p:nvPr/>
          </p:nvSpPr>
          <p:spPr bwMode="auto">
            <a:xfrm>
              <a:off x="3515" y="3339"/>
              <a:ext cx="453" cy="453"/>
            </a:xfrm>
            <a:prstGeom prst="ellipse">
              <a:avLst/>
            </a:prstGeom>
            <a:gradFill rotWithShape="1">
              <a:gsLst>
                <a:gs pos="0">
                  <a:srgbClr val="969696"/>
                </a:gs>
                <a:gs pos="100000">
                  <a:srgbClr val="969696">
                    <a:gamma/>
                    <a:shade val="46275"/>
                    <a:invGamma/>
                  </a:srgbClr>
                </a:gs>
              </a:gsLst>
              <a:path path="shape">
                <a:fillToRect l="50000" t="50000" r="50000" b="50000"/>
              </a:path>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19" name="Oval 26">
              <a:extLst>
                <a:ext uri="{FF2B5EF4-FFF2-40B4-BE49-F238E27FC236}">
                  <a16:creationId xmlns:a16="http://schemas.microsoft.com/office/drawing/2014/main" id="{D17C5AAC-DA56-1DB9-D7FE-BAE6FF9A12B7}"/>
                </a:ext>
              </a:extLst>
            </p:cNvPr>
            <p:cNvSpPr>
              <a:spLocks noChangeArrowheads="1"/>
            </p:cNvSpPr>
            <p:nvPr/>
          </p:nvSpPr>
          <p:spPr bwMode="auto">
            <a:xfrm>
              <a:off x="3515" y="2614"/>
              <a:ext cx="453" cy="453"/>
            </a:xfrm>
            <a:prstGeom prst="ellipse">
              <a:avLst/>
            </a:prstGeom>
            <a:gradFill rotWithShape="1">
              <a:gsLst>
                <a:gs pos="0">
                  <a:srgbClr val="969696"/>
                </a:gs>
                <a:gs pos="100000">
                  <a:srgbClr val="969696">
                    <a:gamma/>
                    <a:shade val="46275"/>
                    <a:invGamma/>
                  </a:srgbClr>
                </a:gs>
              </a:gsLst>
              <a:path path="shape">
                <a:fillToRect l="50000" t="50000" r="50000" b="50000"/>
              </a:path>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0" name="Oval 27">
              <a:extLst>
                <a:ext uri="{FF2B5EF4-FFF2-40B4-BE49-F238E27FC236}">
                  <a16:creationId xmlns:a16="http://schemas.microsoft.com/office/drawing/2014/main" id="{52648F50-1C9C-C4A1-7C36-892123A69261}"/>
                </a:ext>
              </a:extLst>
            </p:cNvPr>
            <p:cNvSpPr>
              <a:spLocks noChangeArrowheads="1"/>
            </p:cNvSpPr>
            <p:nvPr/>
          </p:nvSpPr>
          <p:spPr bwMode="auto">
            <a:xfrm>
              <a:off x="4195" y="2659"/>
              <a:ext cx="453" cy="453"/>
            </a:xfrm>
            <a:prstGeom prst="ellipse">
              <a:avLst/>
            </a:prstGeom>
            <a:gradFill rotWithShape="1">
              <a:gsLst>
                <a:gs pos="0">
                  <a:srgbClr val="969696"/>
                </a:gs>
                <a:gs pos="100000">
                  <a:srgbClr val="969696">
                    <a:gamma/>
                    <a:shade val="46275"/>
                    <a:invGamma/>
                  </a:srgbClr>
                </a:gs>
              </a:gsLst>
              <a:path path="shape">
                <a:fillToRect l="50000" t="50000" r="50000" b="50000"/>
              </a:path>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1" name="Oval 28">
              <a:extLst>
                <a:ext uri="{FF2B5EF4-FFF2-40B4-BE49-F238E27FC236}">
                  <a16:creationId xmlns:a16="http://schemas.microsoft.com/office/drawing/2014/main" id="{202B2608-A1FF-5E44-8F1A-493417A94060}"/>
                </a:ext>
              </a:extLst>
            </p:cNvPr>
            <p:cNvSpPr>
              <a:spLocks noChangeArrowheads="1"/>
            </p:cNvSpPr>
            <p:nvPr/>
          </p:nvSpPr>
          <p:spPr bwMode="auto">
            <a:xfrm>
              <a:off x="4195" y="3249"/>
              <a:ext cx="453" cy="453"/>
            </a:xfrm>
            <a:prstGeom prst="ellipse">
              <a:avLst/>
            </a:prstGeom>
            <a:gradFill rotWithShape="1">
              <a:gsLst>
                <a:gs pos="0">
                  <a:srgbClr val="969696"/>
                </a:gs>
                <a:gs pos="100000">
                  <a:srgbClr val="969696">
                    <a:gamma/>
                    <a:shade val="46275"/>
                    <a:invGamma/>
                  </a:srgbClr>
                </a:gs>
              </a:gsLst>
              <a:path path="shape">
                <a:fillToRect l="50000" t="50000" r="50000" b="50000"/>
              </a:path>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2" name="Line 29">
              <a:extLst>
                <a:ext uri="{FF2B5EF4-FFF2-40B4-BE49-F238E27FC236}">
                  <a16:creationId xmlns:a16="http://schemas.microsoft.com/office/drawing/2014/main" id="{C509AFC0-1B05-8775-F3C2-502E824C3D45}"/>
                </a:ext>
              </a:extLst>
            </p:cNvPr>
            <p:cNvSpPr>
              <a:spLocks noChangeShapeType="1"/>
            </p:cNvSpPr>
            <p:nvPr/>
          </p:nvSpPr>
          <p:spPr bwMode="auto">
            <a:xfrm flipV="1">
              <a:off x="3742" y="3339"/>
              <a:ext cx="0" cy="273"/>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23" name="Line 30">
              <a:extLst>
                <a:ext uri="{FF2B5EF4-FFF2-40B4-BE49-F238E27FC236}">
                  <a16:creationId xmlns:a16="http://schemas.microsoft.com/office/drawing/2014/main" id="{B027D12A-FC84-CFE7-1D9A-160EDB27C040}"/>
                </a:ext>
              </a:extLst>
            </p:cNvPr>
            <p:cNvSpPr>
              <a:spLocks noChangeShapeType="1"/>
            </p:cNvSpPr>
            <p:nvPr/>
          </p:nvSpPr>
          <p:spPr bwMode="auto">
            <a:xfrm>
              <a:off x="3742" y="2795"/>
              <a:ext cx="0" cy="273"/>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24" name="Line 31">
              <a:extLst>
                <a:ext uri="{FF2B5EF4-FFF2-40B4-BE49-F238E27FC236}">
                  <a16:creationId xmlns:a16="http://schemas.microsoft.com/office/drawing/2014/main" id="{33FD7169-3D21-AC30-C629-223527630059}"/>
                </a:ext>
              </a:extLst>
            </p:cNvPr>
            <p:cNvSpPr>
              <a:spLocks noChangeShapeType="1"/>
            </p:cNvSpPr>
            <p:nvPr/>
          </p:nvSpPr>
          <p:spPr bwMode="auto">
            <a:xfrm>
              <a:off x="4422" y="2840"/>
              <a:ext cx="0" cy="273"/>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25" name="Line 32">
              <a:extLst>
                <a:ext uri="{FF2B5EF4-FFF2-40B4-BE49-F238E27FC236}">
                  <a16:creationId xmlns:a16="http://schemas.microsoft.com/office/drawing/2014/main" id="{7E81575C-A9BB-19CB-1EE8-0E752AD3DD17}"/>
                </a:ext>
              </a:extLst>
            </p:cNvPr>
            <p:cNvSpPr>
              <a:spLocks noChangeShapeType="1"/>
            </p:cNvSpPr>
            <p:nvPr/>
          </p:nvSpPr>
          <p:spPr bwMode="auto">
            <a:xfrm flipV="1">
              <a:off x="4422" y="3249"/>
              <a:ext cx="0" cy="272"/>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grpSp>
      <p:pic>
        <p:nvPicPr>
          <p:cNvPr id="26" name="Picture 2" descr="「ball mill rod mill」の画像検索結果">
            <a:extLst>
              <a:ext uri="{FF2B5EF4-FFF2-40B4-BE49-F238E27FC236}">
                <a16:creationId xmlns:a16="http://schemas.microsoft.com/office/drawing/2014/main" id="{67E2A7B6-DDC4-0EAF-026A-6B8BC89FF0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9166" y="4355907"/>
            <a:ext cx="2757106" cy="1708629"/>
          </a:xfrm>
          <a:prstGeom prst="rect">
            <a:avLst/>
          </a:prstGeom>
          <a:noFill/>
          <a:extLst>
            <a:ext uri="{909E8E84-426E-40DD-AFC4-6F175D3DCCD1}">
              <a14:hiddenFill xmlns:a14="http://schemas.microsoft.com/office/drawing/2010/main">
                <a:solidFill>
                  <a:srgbClr val="FFFFFF"/>
                </a:solidFill>
              </a14:hiddenFill>
            </a:ext>
          </a:extLst>
        </p:spPr>
      </p:pic>
      <p:sp>
        <p:nvSpPr>
          <p:cNvPr id="27" name="正方形/長方形 1">
            <a:extLst>
              <a:ext uri="{FF2B5EF4-FFF2-40B4-BE49-F238E27FC236}">
                <a16:creationId xmlns:a16="http://schemas.microsoft.com/office/drawing/2014/main" id="{79DE3AAB-E7CB-8971-B702-91C662527ED9}"/>
              </a:ext>
            </a:extLst>
          </p:cNvPr>
          <p:cNvSpPr/>
          <p:nvPr/>
        </p:nvSpPr>
        <p:spPr>
          <a:xfrm>
            <a:off x="4116166" y="6015934"/>
            <a:ext cx="3134961" cy="276999"/>
          </a:xfrm>
          <a:prstGeom prst="rect">
            <a:avLst/>
          </a:prstGeom>
        </p:spPr>
        <p:txBody>
          <a:bodyPr wrap="none">
            <a:spAutoFit/>
          </a:bodyPr>
          <a:lstStyle/>
          <a:p>
            <a:r>
              <a:rPr lang="ja-JP" altLang="en-US" sz="1200" dirty="0"/>
              <a:t>https://www.911metallurgist.com/blog/ball-mill</a:t>
            </a:r>
          </a:p>
        </p:txBody>
      </p:sp>
      <p:pic>
        <p:nvPicPr>
          <p:cNvPr id="28" name="Picture 4" descr="Mineral and Mining Engineering: What is a ball mill, and ...">
            <a:extLst>
              <a:ext uri="{FF2B5EF4-FFF2-40B4-BE49-F238E27FC236}">
                <a16:creationId xmlns:a16="http://schemas.microsoft.com/office/drawing/2014/main" id="{D040EADF-646C-7942-3AA8-63CE642535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937" y="4234442"/>
            <a:ext cx="3896229" cy="188967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Best Ball Mill GIFs | Gfycat">
            <a:extLst>
              <a:ext uri="{FF2B5EF4-FFF2-40B4-BE49-F238E27FC236}">
                <a16:creationId xmlns:a16="http://schemas.microsoft.com/office/drawing/2014/main" id="{F717BBA7-53D2-F32C-F55A-7C35F3EEA7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8118" y="3939163"/>
            <a:ext cx="3090357" cy="231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68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7537" y="1065569"/>
            <a:ext cx="12065000" cy="1131848"/>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002060"/>
                </a:solidFill>
                <a:latin typeface="Arial" panose="020B0604020202020204" pitchFamily="34" charset="0"/>
                <a:cs typeface="Arial" panose="020B0604020202020204" pitchFamily="34" charset="0"/>
              </a:rPr>
              <a:t>The simple closed circuit of ball mill with the classifier looks as below. We will discuss the classification of particles in details next lesson.</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Types of grinding mills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B590DE0B-C39C-F318-58B3-3AF9CECF3374}"/>
              </a:ext>
            </a:extLst>
          </p:cNvPr>
          <p:cNvSpPr txBox="1"/>
          <p:nvPr/>
        </p:nvSpPr>
        <p:spPr>
          <a:xfrm>
            <a:off x="76200" y="454992"/>
            <a:ext cx="12166600" cy="658835"/>
          </a:xfrm>
          <a:prstGeom prst="rect">
            <a:avLst/>
          </a:prstGeom>
          <a:noFill/>
        </p:spPr>
        <p:txBody>
          <a:bodyPr wrap="square" rtlCol="0">
            <a:spAutoFit/>
          </a:bodyPr>
          <a:lstStyle/>
          <a:p>
            <a:pPr marL="514350" indent="-514350" algn="l">
              <a:lnSpc>
                <a:spcPct val="150000"/>
              </a:lnSpc>
              <a:buFont typeface="+mj-lt"/>
              <a:buAutoNum type="arabicPeriod" startAt="3"/>
            </a:pPr>
            <a:r>
              <a:rPr lang="en-US" altLang="ja-JP" sz="2800" b="1" dirty="0">
                <a:solidFill>
                  <a:srgbClr val="FF40FF"/>
                </a:solidFill>
                <a:latin typeface="Arial" panose="020B0604020202020204" pitchFamily="34" charset="0"/>
                <a:cs typeface="Arial" panose="020B0604020202020204" pitchFamily="34" charset="0"/>
              </a:rPr>
              <a:t>Ball mills (cont.)</a:t>
            </a:r>
          </a:p>
        </p:txBody>
      </p:sp>
      <p:sp>
        <p:nvSpPr>
          <p:cNvPr id="5" name="Text Box 11">
            <a:extLst>
              <a:ext uri="{FF2B5EF4-FFF2-40B4-BE49-F238E27FC236}">
                <a16:creationId xmlns:a16="http://schemas.microsoft.com/office/drawing/2014/main" id="{1EBFEA6C-DCB9-BD4F-A172-2AD6DFC6FFE8}"/>
              </a:ext>
            </a:extLst>
          </p:cNvPr>
          <p:cNvSpPr txBox="1">
            <a:spLocks noChangeArrowheads="1"/>
          </p:cNvSpPr>
          <p:nvPr/>
        </p:nvSpPr>
        <p:spPr bwMode="auto">
          <a:xfrm>
            <a:off x="5013787" y="4054966"/>
            <a:ext cx="1706083" cy="461665"/>
          </a:xfrm>
          <a:prstGeom prst="rect">
            <a:avLst/>
          </a:prstGeom>
          <a:solidFill>
            <a:schemeClr val="bg1"/>
          </a:solidFill>
          <a:ln w="9525">
            <a:noFill/>
            <a:miter lim="800000"/>
            <a:headEnd/>
            <a:tailEnd/>
          </a:ln>
          <a:effectLst/>
        </p:spPr>
        <p:txBody>
          <a:bodyPr wrap="square">
            <a:spAutoFit/>
          </a:bodyPr>
          <a:lstStyle/>
          <a:p>
            <a:pPr algn="ctr" fontAlgn="base">
              <a:spcBef>
                <a:spcPct val="50000"/>
              </a:spcBef>
              <a:spcAft>
                <a:spcPct val="0"/>
              </a:spcAft>
            </a:pPr>
            <a:r>
              <a:rPr lang="en-US" altLang="ja-JP" sz="2400" dirty="0">
                <a:solidFill>
                  <a:srgbClr val="FF0000"/>
                </a:solidFill>
                <a:latin typeface="Arial" panose="020B0604020202020204" pitchFamily="34" charset="0"/>
                <a:cs typeface="Arial" panose="020B0604020202020204" pitchFamily="34" charset="0"/>
              </a:rPr>
              <a:t>Ball mill</a:t>
            </a:r>
          </a:p>
        </p:txBody>
      </p:sp>
      <p:sp>
        <p:nvSpPr>
          <p:cNvPr id="6" name="Text Box 12">
            <a:extLst>
              <a:ext uri="{FF2B5EF4-FFF2-40B4-BE49-F238E27FC236}">
                <a16:creationId xmlns:a16="http://schemas.microsoft.com/office/drawing/2014/main" id="{17E64F5A-764C-7A87-605F-47EE88FC1615}"/>
              </a:ext>
            </a:extLst>
          </p:cNvPr>
          <p:cNvSpPr txBox="1">
            <a:spLocks noChangeArrowheads="1"/>
          </p:cNvSpPr>
          <p:nvPr/>
        </p:nvSpPr>
        <p:spPr bwMode="auto">
          <a:xfrm>
            <a:off x="3471545" y="2685865"/>
            <a:ext cx="3084483" cy="461665"/>
          </a:xfrm>
          <a:prstGeom prst="rect">
            <a:avLst/>
          </a:prstGeom>
          <a:solidFill>
            <a:schemeClr val="bg1"/>
          </a:solidFill>
          <a:ln w="9525">
            <a:noFill/>
            <a:miter lim="800000"/>
            <a:headEnd/>
            <a:tailEnd/>
          </a:ln>
          <a:effectLst/>
        </p:spPr>
        <p:txBody>
          <a:bodyPr wrap="square">
            <a:spAutoFit/>
          </a:bodyPr>
          <a:lstStyle/>
          <a:p>
            <a:pPr fontAlgn="base">
              <a:spcAft>
                <a:spcPct val="0"/>
              </a:spcAft>
            </a:pPr>
            <a:r>
              <a:rPr lang="en-US" altLang="ja-JP" sz="2400" dirty="0">
                <a:solidFill>
                  <a:srgbClr val="002060"/>
                </a:solidFill>
                <a:latin typeface="Arial" panose="020B0604020202020204" pitchFamily="34" charset="0"/>
                <a:cs typeface="Arial" panose="020B0604020202020204" pitchFamily="34" charset="0"/>
              </a:rPr>
              <a:t>Fine: to separation</a:t>
            </a:r>
          </a:p>
        </p:txBody>
      </p:sp>
      <p:sp>
        <p:nvSpPr>
          <p:cNvPr id="7" name="Text Box 9">
            <a:extLst>
              <a:ext uri="{FF2B5EF4-FFF2-40B4-BE49-F238E27FC236}">
                <a16:creationId xmlns:a16="http://schemas.microsoft.com/office/drawing/2014/main" id="{41AC2A5C-4B3E-E546-DE58-7628F04CF914}"/>
              </a:ext>
            </a:extLst>
          </p:cNvPr>
          <p:cNvSpPr txBox="1">
            <a:spLocks noChangeArrowheads="1"/>
          </p:cNvSpPr>
          <p:nvPr/>
        </p:nvSpPr>
        <p:spPr bwMode="auto">
          <a:xfrm>
            <a:off x="2690121" y="5006398"/>
            <a:ext cx="2267515" cy="830997"/>
          </a:xfrm>
          <a:prstGeom prst="rect">
            <a:avLst/>
          </a:prstGeom>
          <a:solidFill>
            <a:srgbClr val="FFFF00"/>
          </a:solidFill>
          <a:ln w="9525">
            <a:noFill/>
            <a:miter lim="800000"/>
            <a:headEnd/>
            <a:tailEnd/>
          </a:ln>
          <a:effectLst/>
        </p:spPr>
        <p:txBody>
          <a:bodyPr wrap="square">
            <a:spAutoFit/>
          </a:bodyPr>
          <a:lstStyle/>
          <a:p>
            <a:pPr algn="ctr" fontAlgn="base">
              <a:spcBef>
                <a:spcPct val="50000"/>
              </a:spcBef>
              <a:spcAft>
                <a:spcPct val="0"/>
              </a:spcAft>
            </a:pPr>
            <a:r>
              <a:rPr lang="en-US" altLang="ja-JP" sz="2400" dirty="0">
                <a:solidFill>
                  <a:prstClr val="black"/>
                </a:solidFill>
                <a:latin typeface="Arial" panose="020B0604020202020204" pitchFamily="34" charset="0"/>
                <a:cs typeface="Arial" panose="020B0604020202020204" pitchFamily="34" charset="0"/>
              </a:rPr>
              <a:t>Cyclone size classifier</a:t>
            </a:r>
          </a:p>
        </p:txBody>
      </p:sp>
      <p:cxnSp>
        <p:nvCxnSpPr>
          <p:cNvPr id="13" name="直線矢印コネクタ 2">
            <a:extLst>
              <a:ext uri="{FF2B5EF4-FFF2-40B4-BE49-F238E27FC236}">
                <a16:creationId xmlns:a16="http://schemas.microsoft.com/office/drawing/2014/main" id="{80F32E1E-4BCB-E1EF-884D-5BA8EC0ABB96}"/>
              </a:ext>
            </a:extLst>
          </p:cNvPr>
          <p:cNvCxnSpPr/>
          <p:nvPr/>
        </p:nvCxnSpPr>
        <p:spPr>
          <a:xfrm flipV="1">
            <a:off x="4078660" y="4065437"/>
            <a:ext cx="319501" cy="94096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grpSp>
        <p:nvGrpSpPr>
          <p:cNvPr id="14" name="グループ化 119">
            <a:extLst>
              <a:ext uri="{FF2B5EF4-FFF2-40B4-BE49-F238E27FC236}">
                <a16:creationId xmlns:a16="http://schemas.microsoft.com/office/drawing/2014/main" id="{62A49E1E-FB26-CCDA-B888-B2D18B506B82}"/>
              </a:ext>
            </a:extLst>
          </p:cNvPr>
          <p:cNvGrpSpPr/>
          <p:nvPr/>
        </p:nvGrpSpPr>
        <p:grpSpPr>
          <a:xfrm>
            <a:off x="5101904" y="3367849"/>
            <a:ext cx="1512168" cy="697588"/>
            <a:chOff x="1403648" y="2132856"/>
            <a:chExt cx="1512168" cy="697588"/>
          </a:xfrm>
        </p:grpSpPr>
        <p:sp>
          <p:nvSpPr>
            <p:cNvPr id="16" name="正方形/長方形 120">
              <a:extLst>
                <a:ext uri="{FF2B5EF4-FFF2-40B4-BE49-F238E27FC236}">
                  <a16:creationId xmlns:a16="http://schemas.microsoft.com/office/drawing/2014/main" id="{E35D103C-A642-E4D1-6F3B-3EDC82FFECD6}"/>
                </a:ext>
              </a:extLst>
            </p:cNvPr>
            <p:cNvSpPr/>
            <p:nvPr/>
          </p:nvSpPr>
          <p:spPr>
            <a:xfrm>
              <a:off x="1619672" y="2132856"/>
              <a:ext cx="1080120" cy="6975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17" name="四角形: 角を丸くする 121">
              <a:extLst>
                <a:ext uri="{FF2B5EF4-FFF2-40B4-BE49-F238E27FC236}">
                  <a16:creationId xmlns:a16="http://schemas.microsoft.com/office/drawing/2014/main" id="{2E0338ED-0321-4ADD-8F68-E0F416D7EC53}"/>
                </a:ext>
              </a:extLst>
            </p:cNvPr>
            <p:cNvSpPr/>
            <p:nvPr/>
          </p:nvSpPr>
          <p:spPr>
            <a:xfrm>
              <a:off x="2699792" y="2372823"/>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18" name="四角形: 角を丸くする 122">
              <a:extLst>
                <a:ext uri="{FF2B5EF4-FFF2-40B4-BE49-F238E27FC236}">
                  <a16:creationId xmlns:a16="http://schemas.microsoft.com/office/drawing/2014/main" id="{79913035-55C6-4838-A3B2-6B794F14C895}"/>
                </a:ext>
              </a:extLst>
            </p:cNvPr>
            <p:cNvSpPr/>
            <p:nvPr/>
          </p:nvSpPr>
          <p:spPr>
            <a:xfrm>
              <a:off x="1403648" y="2363277"/>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19" name="楕円 123">
              <a:extLst>
                <a:ext uri="{FF2B5EF4-FFF2-40B4-BE49-F238E27FC236}">
                  <a16:creationId xmlns:a16="http://schemas.microsoft.com/office/drawing/2014/main" id="{D62EC0A5-90AD-15D0-BBF2-EE4663F614DA}"/>
                </a:ext>
              </a:extLst>
            </p:cNvPr>
            <p:cNvSpPr/>
            <p:nvPr/>
          </p:nvSpPr>
          <p:spPr>
            <a:xfrm flipV="1">
              <a:off x="1689216" y="272466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0" name="楕円 124">
              <a:extLst>
                <a:ext uri="{FF2B5EF4-FFF2-40B4-BE49-F238E27FC236}">
                  <a16:creationId xmlns:a16="http://schemas.microsoft.com/office/drawing/2014/main" id="{EAC2FE06-6C4A-15DF-E8D5-40D4D22706AB}"/>
                </a:ext>
              </a:extLst>
            </p:cNvPr>
            <p:cNvSpPr/>
            <p:nvPr/>
          </p:nvSpPr>
          <p:spPr>
            <a:xfrm flipV="1">
              <a:off x="1656335" y="2614353"/>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1" name="楕円 125">
              <a:extLst>
                <a:ext uri="{FF2B5EF4-FFF2-40B4-BE49-F238E27FC236}">
                  <a16:creationId xmlns:a16="http://schemas.microsoft.com/office/drawing/2014/main" id="{42DBCCB1-C902-7426-5574-2D1821BFA55B}"/>
                </a:ext>
              </a:extLst>
            </p:cNvPr>
            <p:cNvSpPr/>
            <p:nvPr/>
          </p:nvSpPr>
          <p:spPr>
            <a:xfrm flipV="1">
              <a:off x="1777291" y="264022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2" name="楕円 126">
              <a:extLst>
                <a:ext uri="{FF2B5EF4-FFF2-40B4-BE49-F238E27FC236}">
                  <a16:creationId xmlns:a16="http://schemas.microsoft.com/office/drawing/2014/main" id="{B84EE408-1818-E25F-0E08-6148BDDCED77}"/>
                </a:ext>
              </a:extLst>
            </p:cNvPr>
            <p:cNvSpPr/>
            <p:nvPr/>
          </p:nvSpPr>
          <p:spPr>
            <a:xfrm flipV="1">
              <a:off x="1830543" y="27235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3" name="楕円 127">
              <a:extLst>
                <a:ext uri="{FF2B5EF4-FFF2-40B4-BE49-F238E27FC236}">
                  <a16:creationId xmlns:a16="http://schemas.microsoft.com/office/drawing/2014/main" id="{34E90E8E-B2B2-35B4-5847-CB62B7E4FF1B}"/>
                </a:ext>
              </a:extLst>
            </p:cNvPr>
            <p:cNvSpPr/>
            <p:nvPr/>
          </p:nvSpPr>
          <p:spPr>
            <a:xfrm flipV="1">
              <a:off x="1895682" y="263777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4" name="楕円 128">
              <a:extLst>
                <a:ext uri="{FF2B5EF4-FFF2-40B4-BE49-F238E27FC236}">
                  <a16:creationId xmlns:a16="http://schemas.microsoft.com/office/drawing/2014/main" id="{C8B07502-E315-D9EE-EA42-63BE29CF3B03}"/>
                </a:ext>
              </a:extLst>
            </p:cNvPr>
            <p:cNvSpPr/>
            <p:nvPr/>
          </p:nvSpPr>
          <p:spPr>
            <a:xfrm flipV="1">
              <a:off x="2372633" y="273794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5" name="楕円 129">
              <a:extLst>
                <a:ext uri="{FF2B5EF4-FFF2-40B4-BE49-F238E27FC236}">
                  <a16:creationId xmlns:a16="http://schemas.microsoft.com/office/drawing/2014/main" id="{A7B62635-E5BE-90C0-8E25-656E85EECF9C}"/>
                </a:ext>
              </a:extLst>
            </p:cNvPr>
            <p:cNvSpPr/>
            <p:nvPr/>
          </p:nvSpPr>
          <p:spPr>
            <a:xfrm flipV="1">
              <a:off x="2339752" y="2627630"/>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6" name="楕円 130">
              <a:extLst>
                <a:ext uri="{FF2B5EF4-FFF2-40B4-BE49-F238E27FC236}">
                  <a16:creationId xmlns:a16="http://schemas.microsoft.com/office/drawing/2014/main" id="{BBF07DB0-74A3-359B-BB7B-503ED4DB7209}"/>
                </a:ext>
              </a:extLst>
            </p:cNvPr>
            <p:cNvSpPr/>
            <p:nvPr/>
          </p:nvSpPr>
          <p:spPr>
            <a:xfrm flipV="1">
              <a:off x="2460708" y="26534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7" name="楕円 131">
              <a:extLst>
                <a:ext uri="{FF2B5EF4-FFF2-40B4-BE49-F238E27FC236}">
                  <a16:creationId xmlns:a16="http://schemas.microsoft.com/office/drawing/2014/main" id="{AD0D3922-74DA-C318-0DBE-D09B4666502E}"/>
                </a:ext>
              </a:extLst>
            </p:cNvPr>
            <p:cNvSpPr/>
            <p:nvPr/>
          </p:nvSpPr>
          <p:spPr>
            <a:xfrm flipV="1">
              <a:off x="2513960" y="273687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8" name="楕円 132">
              <a:extLst>
                <a:ext uri="{FF2B5EF4-FFF2-40B4-BE49-F238E27FC236}">
                  <a16:creationId xmlns:a16="http://schemas.microsoft.com/office/drawing/2014/main" id="{CE091112-12BB-C59A-73FE-9FA4096B1047}"/>
                </a:ext>
              </a:extLst>
            </p:cNvPr>
            <p:cNvSpPr/>
            <p:nvPr/>
          </p:nvSpPr>
          <p:spPr>
            <a:xfrm flipV="1">
              <a:off x="2579099" y="265104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9" name="楕円 133">
              <a:extLst>
                <a:ext uri="{FF2B5EF4-FFF2-40B4-BE49-F238E27FC236}">
                  <a16:creationId xmlns:a16="http://schemas.microsoft.com/office/drawing/2014/main" id="{FCC6ACFA-7C36-EFE3-0380-90F81263366B}"/>
                </a:ext>
              </a:extLst>
            </p:cNvPr>
            <p:cNvSpPr/>
            <p:nvPr/>
          </p:nvSpPr>
          <p:spPr>
            <a:xfrm flipV="1">
              <a:off x="2061286" y="274722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0" name="楕円 134">
              <a:extLst>
                <a:ext uri="{FF2B5EF4-FFF2-40B4-BE49-F238E27FC236}">
                  <a16:creationId xmlns:a16="http://schemas.microsoft.com/office/drawing/2014/main" id="{A4D6494A-973F-CC9F-F679-DABB9DA6AC28}"/>
                </a:ext>
              </a:extLst>
            </p:cNvPr>
            <p:cNvSpPr/>
            <p:nvPr/>
          </p:nvSpPr>
          <p:spPr>
            <a:xfrm flipV="1">
              <a:off x="2028405" y="263691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1" name="楕円 135">
              <a:extLst>
                <a:ext uri="{FF2B5EF4-FFF2-40B4-BE49-F238E27FC236}">
                  <a16:creationId xmlns:a16="http://schemas.microsoft.com/office/drawing/2014/main" id="{291F116E-B316-DF73-6151-59DC8CB53D53}"/>
                </a:ext>
              </a:extLst>
            </p:cNvPr>
            <p:cNvSpPr/>
            <p:nvPr/>
          </p:nvSpPr>
          <p:spPr>
            <a:xfrm flipV="1">
              <a:off x="2149361" y="266278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2" name="楕円 136">
              <a:extLst>
                <a:ext uri="{FF2B5EF4-FFF2-40B4-BE49-F238E27FC236}">
                  <a16:creationId xmlns:a16="http://schemas.microsoft.com/office/drawing/2014/main" id="{ABDC6637-6F87-CDA3-7924-A9D4D1D7A623}"/>
                </a:ext>
              </a:extLst>
            </p:cNvPr>
            <p:cNvSpPr/>
            <p:nvPr/>
          </p:nvSpPr>
          <p:spPr>
            <a:xfrm flipV="1">
              <a:off x="2202613" y="274615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3" name="楕円 137">
              <a:extLst>
                <a:ext uri="{FF2B5EF4-FFF2-40B4-BE49-F238E27FC236}">
                  <a16:creationId xmlns:a16="http://schemas.microsoft.com/office/drawing/2014/main" id="{071B3097-B74A-0727-4724-C4BD88C678B4}"/>
                </a:ext>
              </a:extLst>
            </p:cNvPr>
            <p:cNvSpPr/>
            <p:nvPr/>
          </p:nvSpPr>
          <p:spPr>
            <a:xfrm flipV="1">
              <a:off x="2267752" y="266033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grpSp>
      <p:grpSp>
        <p:nvGrpSpPr>
          <p:cNvPr id="34" name="グループ化 138">
            <a:extLst>
              <a:ext uri="{FF2B5EF4-FFF2-40B4-BE49-F238E27FC236}">
                <a16:creationId xmlns:a16="http://schemas.microsoft.com/office/drawing/2014/main" id="{669CAD5D-B1CD-4A83-A447-177E88EE57F2}"/>
              </a:ext>
            </a:extLst>
          </p:cNvPr>
          <p:cNvGrpSpPr/>
          <p:nvPr/>
        </p:nvGrpSpPr>
        <p:grpSpPr>
          <a:xfrm>
            <a:off x="4353718" y="3420212"/>
            <a:ext cx="484926" cy="811143"/>
            <a:chOff x="580724" y="3183341"/>
            <a:chExt cx="484926" cy="811143"/>
          </a:xfrm>
        </p:grpSpPr>
        <p:sp>
          <p:nvSpPr>
            <p:cNvPr id="35" name="フリーフォーム: 図形 139">
              <a:extLst>
                <a:ext uri="{FF2B5EF4-FFF2-40B4-BE49-F238E27FC236}">
                  <a16:creationId xmlns:a16="http://schemas.microsoft.com/office/drawing/2014/main" id="{7D725612-7406-6AF1-5D35-46880677F9B4}"/>
                </a:ext>
              </a:extLst>
            </p:cNvPr>
            <p:cNvSpPr/>
            <p:nvPr/>
          </p:nvSpPr>
          <p:spPr>
            <a:xfrm>
              <a:off x="580724" y="3266173"/>
              <a:ext cx="385011" cy="728311"/>
            </a:xfrm>
            <a:custGeom>
              <a:avLst/>
              <a:gdLst>
                <a:gd name="connsiteX0" fmla="*/ 9625 w 385011"/>
                <a:gd name="connsiteY0" fmla="*/ 0 h 728311"/>
                <a:gd name="connsiteX1" fmla="*/ 375385 w 385011"/>
                <a:gd name="connsiteY1" fmla="*/ 0 h 728311"/>
                <a:gd name="connsiteX2" fmla="*/ 385011 w 385011"/>
                <a:gd name="connsiteY2" fmla="*/ 352926 h 728311"/>
                <a:gd name="connsiteX3" fmla="*/ 198922 w 385011"/>
                <a:gd name="connsiteY3" fmla="*/ 728311 h 728311"/>
                <a:gd name="connsiteX4" fmla="*/ 0 w 385011"/>
                <a:gd name="connsiteY4" fmla="*/ 349718 h 728311"/>
                <a:gd name="connsiteX5" fmla="*/ 9625 w 385011"/>
                <a:gd name="connsiteY5" fmla="*/ 0 h 72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11" h="728311">
                  <a:moveTo>
                    <a:pt x="9625" y="0"/>
                  </a:moveTo>
                  <a:lnTo>
                    <a:pt x="375385" y="0"/>
                  </a:lnTo>
                  <a:lnTo>
                    <a:pt x="385011" y="352926"/>
                  </a:lnTo>
                  <a:lnTo>
                    <a:pt x="198922" y="728311"/>
                  </a:lnTo>
                  <a:lnTo>
                    <a:pt x="0" y="349718"/>
                  </a:lnTo>
                  <a:lnTo>
                    <a:pt x="9625"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36" name="正方形/長方形 140">
              <a:extLst>
                <a:ext uri="{FF2B5EF4-FFF2-40B4-BE49-F238E27FC236}">
                  <a16:creationId xmlns:a16="http://schemas.microsoft.com/office/drawing/2014/main" id="{26B6AB5B-1627-AB05-7F64-FEAB48AAB004}"/>
                </a:ext>
              </a:extLst>
            </p:cNvPr>
            <p:cNvSpPr/>
            <p:nvPr/>
          </p:nvSpPr>
          <p:spPr>
            <a:xfrm>
              <a:off x="955692" y="3347368"/>
              <a:ext cx="109958"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37" name="正方形/長方形 141">
              <a:extLst>
                <a:ext uri="{FF2B5EF4-FFF2-40B4-BE49-F238E27FC236}">
                  <a16:creationId xmlns:a16="http://schemas.microsoft.com/office/drawing/2014/main" id="{19D467F9-795F-CC77-02C6-186BF508F9B0}"/>
                </a:ext>
              </a:extLst>
            </p:cNvPr>
            <p:cNvSpPr/>
            <p:nvPr/>
          </p:nvSpPr>
          <p:spPr>
            <a:xfrm>
              <a:off x="723323" y="3183341"/>
              <a:ext cx="109958" cy="828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grpSp>
      <p:cxnSp>
        <p:nvCxnSpPr>
          <p:cNvPr id="38" name="直線コネクタ 157">
            <a:extLst>
              <a:ext uri="{FF2B5EF4-FFF2-40B4-BE49-F238E27FC236}">
                <a16:creationId xmlns:a16="http://schemas.microsoft.com/office/drawing/2014/main" id="{E7543582-BDAB-7F92-62AE-5685414AD0C8}"/>
              </a:ext>
            </a:extLst>
          </p:cNvPr>
          <p:cNvCxnSpPr/>
          <p:nvPr/>
        </p:nvCxnSpPr>
        <p:spPr>
          <a:xfrm flipH="1" flipV="1">
            <a:off x="6970301" y="3704937"/>
            <a:ext cx="329415" cy="3181"/>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直線コネクタ 158">
            <a:extLst>
              <a:ext uri="{FF2B5EF4-FFF2-40B4-BE49-F238E27FC236}">
                <a16:creationId xmlns:a16="http://schemas.microsoft.com/office/drawing/2014/main" id="{2950A9B4-F97A-6DF4-25FA-5787B085F823}"/>
              </a:ext>
            </a:extLst>
          </p:cNvPr>
          <p:cNvCxnSpPr/>
          <p:nvPr/>
        </p:nvCxnSpPr>
        <p:spPr>
          <a:xfrm flipH="1" flipV="1">
            <a:off x="6624629" y="3699513"/>
            <a:ext cx="329415" cy="3181"/>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直線コネクタ 159">
            <a:extLst>
              <a:ext uri="{FF2B5EF4-FFF2-40B4-BE49-F238E27FC236}">
                <a16:creationId xmlns:a16="http://schemas.microsoft.com/office/drawing/2014/main" id="{15E4FBBA-5E28-B807-C4C7-32D34CB6EFAE}"/>
              </a:ext>
            </a:extLst>
          </p:cNvPr>
          <p:cNvCxnSpPr/>
          <p:nvPr/>
        </p:nvCxnSpPr>
        <p:spPr>
          <a:xfrm flipH="1" flipV="1">
            <a:off x="4883447" y="3678896"/>
            <a:ext cx="195453" cy="1152"/>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フリーフォーム: 図形 160">
            <a:extLst>
              <a:ext uri="{FF2B5EF4-FFF2-40B4-BE49-F238E27FC236}">
                <a16:creationId xmlns:a16="http://schemas.microsoft.com/office/drawing/2014/main" id="{3C7EA271-1B5C-1FFA-F49F-F14984289B12}"/>
              </a:ext>
            </a:extLst>
          </p:cNvPr>
          <p:cNvSpPr/>
          <p:nvPr/>
        </p:nvSpPr>
        <p:spPr>
          <a:xfrm>
            <a:off x="4548816" y="4519366"/>
            <a:ext cx="1322961" cy="253363"/>
          </a:xfrm>
          <a:custGeom>
            <a:avLst/>
            <a:gdLst>
              <a:gd name="connsiteX0" fmla="*/ 3891 w 1322961"/>
              <a:gd name="connsiteY0" fmla="*/ 0 h 253363"/>
              <a:gd name="connsiteX1" fmla="*/ 7782 w 1322961"/>
              <a:gd name="connsiteY1" fmla="*/ 186771 h 253363"/>
              <a:gd name="connsiteX2" fmla="*/ 73930 w 1322961"/>
              <a:gd name="connsiteY2" fmla="*/ 245137 h 253363"/>
              <a:gd name="connsiteX3" fmla="*/ 194553 w 1322961"/>
              <a:gd name="connsiteY3" fmla="*/ 252919 h 253363"/>
              <a:gd name="connsiteX4" fmla="*/ 1322961 w 1322961"/>
              <a:gd name="connsiteY4" fmla="*/ 245137 h 253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2961" h="253363">
                <a:moveTo>
                  <a:pt x="3891" y="0"/>
                </a:moveTo>
                <a:cubicBezTo>
                  <a:pt x="0" y="72957"/>
                  <a:pt x="-3891" y="145915"/>
                  <a:pt x="7782" y="186771"/>
                </a:cubicBezTo>
                <a:cubicBezTo>
                  <a:pt x="19455" y="227627"/>
                  <a:pt x="42802" y="234112"/>
                  <a:pt x="73930" y="245137"/>
                </a:cubicBezTo>
                <a:cubicBezTo>
                  <a:pt x="105058" y="256162"/>
                  <a:pt x="194553" y="252919"/>
                  <a:pt x="194553" y="252919"/>
                </a:cubicBezTo>
                <a:lnTo>
                  <a:pt x="1322961" y="245137"/>
                </a:ln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cxnSp>
        <p:nvCxnSpPr>
          <p:cNvPr id="42" name="直線コネクタ 161">
            <a:extLst>
              <a:ext uri="{FF2B5EF4-FFF2-40B4-BE49-F238E27FC236}">
                <a16:creationId xmlns:a16="http://schemas.microsoft.com/office/drawing/2014/main" id="{75B62046-0413-8CF3-D58D-EA1BEF5273D6}"/>
              </a:ext>
            </a:extLst>
          </p:cNvPr>
          <p:cNvCxnSpPr/>
          <p:nvPr/>
        </p:nvCxnSpPr>
        <p:spPr>
          <a:xfrm>
            <a:off x="4546223" y="4252434"/>
            <a:ext cx="4873" cy="222861"/>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フリーフォーム: 図形 162">
            <a:extLst>
              <a:ext uri="{FF2B5EF4-FFF2-40B4-BE49-F238E27FC236}">
                <a16:creationId xmlns:a16="http://schemas.microsoft.com/office/drawing/2014/main" id="{9A13086C-C2C7-CC05-F821-B23542CBCD40}"/>
              </a:ext>
            </a:extLst>
          </p:cNvPr>
          <p:cNvSpPr/>
          <p:nvPr/>
        </p:nvSpPr>
        <p:spPr>
          <a:xfrm>
            <a:off x="6875672" y="3721698"/>
            <a:ext cx="94996" cy="466927"/>
          </a:xfrm>
          <a:custGeom>
            <a:avLst/>
            <a:gdLst>
              <a:gd name="connsiteX0" fmla="*/ 89494 w 94996"/>
              <a:gd name="connsiteY0" fmla="*/ 466927 h 466927"/>
              <a:gd name="connsiteX1" fmla="*/ 93385 w 94996"/>
              <a:gd name="connsiteY1" fmla="*/ 190662 h 466927"/>
              <a:gd name="connsiteX2" fmla="*/ 66148 w 94996"/>
              <a:gd name="connsiteY2" fmla="*/ 54475 h 466927"/>
              <a:gd name="connsiteX3" fmla="*/ 0 w 94996"/>
              <a:gd name="connsiteY3" fmla="*/ 0 h 466927"/>
            </a:gdLst>
            <a:ahLst/>
            <a:cxnLst>
              <a:cxn ang="0">
                <a:pos x="connsiteX0" y="connsiteY0"/>
              </a:cxn>
              <a:cxn ang="0">
                <a:pos x="connsiteX1" y="connsiteY1"/>
              </a:cxn>
              <a:cxn ang="0">
                <a:pos x="connsiteX2" y="connsiteY2"/>
              </a:cxn>
              <a:cxn ang="0">
                <a:pos x="connsiteX3" y="connsiteY3"/>
              </a:cxn>
            </a:cxnLst>
            <a:rect l="l" t="t" r="r" b="b"/>
            <a:pathLst>
              <a:path w="94996" h="466927">
                <a:moveTo>
                  <a:pt x="89494" y="466927"/>
                </a:moveTo>
                <a:cubicBezTo>
                  <a:pt x="93385" y="363165"/>
                  <a:pt x="97276" y="259404"/>
                  <a:pt x="93385" y="190662"/>
                </a:cubicBezTo>
                <a:cubicBezTo>
                  <a:pt x="89494" y="121920"/>
                  <a:pt x="81712" y="86252"/>
                  <a:pt x="66148" y="54475"/>
                </a:cubicBezTo>
                <a:cubicBezTo>
                  <a:pt x="50584" y="22698"/>
                  <a:pt x="25292" y="11349"/>
                  <a:pt x="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4" name="フリーフォーム: 図形 163">
            <a:extLst>
              <a:ext uri="{FF2B5EF4-FFF2-40B4-BE49-F238E27FC236}">
                <a16:creationId xmlns:a16="http://schemas.microsoft.com/office/drawing/2014/main" id="{611C0286-9C58-7C0B-FB6F-3B586E1F22F1}"/>
              </a:ext>
            </a:extLst>
          </p:cNvPr>
          <p:cNvSpPr/>
          <p:nvPr/>
        </p:nvSpPr>
        <p:spPr>
          <a:xfrm>
            <a:off x="5951100" y="4165708"/>
            <a:ext cx="1022400" cy="612000"/>
          </a:xfrm>
          <a:custGeom>
            <a:avLst/>
            <a:gdLst>
              <a:gd name="connsiteX0" fmla="*/ 0 w 1022400"/>
              <a:gd name="connsiteY0" fmla="*/ 612000 h 612000"/>
              <a:gd name="connsiteX1" fmla="*/ 720000 w 1022400"/>
              <a:gd name="connsiteY1" fmla="*/ 597600 h 612000"/>
              <a:gd name="connsiteX2" fmla="*/ 957600 w 1022400"/>
              <a:gd name="connsiteY2" fmla="*/ 532800 h 612000"/>
              <a:gd name="connsiteX3" fmla="*/ 1008000 w 1022400"/>
              <a:gd name="connsiteY3" fmla="*/ 424800 h 612000"/>
              <a:gd name="connsiteX4" fmla="*/ 1022400 w 1022400"/>
              <a:gd name="connsiteY4" fmla="*/ 0 h 61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400" h="612000">
                <a:moveTo>
                  <a:pt x="0" y="612000"/>
                </a:moveTo>
                <a:cubicBezTo>
                  <a:pt x="280200" y="611400"/>
                  <a:pt x="560400" y="610800"/>
                  <a:pt x="720000" y="597600"/>
                </a:cubicBezTo>
                <a:cubicBezTo>
                  <a:pt x="879600" y="584400"/>
                  <a:pt x="909600" y="561600"/>
                  <a:pt x="957600" y="532800"/>
                </a:cubicBezTo>
                <a:cubicBezTo>
                  <a:pt x="1005600" y="504000"/>
                  <a:pt x="997200" y="513600"/>
                  <a:pt x="1008000" y="424800"/>
                </a:cubicBezTo>
                <a:cubicBezTo>
                  <a:pt x="1018800" y="336000"/>
                  <a:pt x="1020600" y="168000"/>
                  <a:pt x="102240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cxnSp>
        <p:nvCxnSpPr>
          <p:cNvPr id="45" name="直線コネクタ 164">
            <a:extLst>
              <a:ext uri="{FF2B5EF4-FFF2-40B4-BE49-F238E27FC236}">
                <a16:creationId xmlns:a16="http://schemas.microsoft.com/office/drawing/2014/main" id="{ABDF48B0-AC79-A0BB-13BF-E2875E147E0F}"/>
              </a:ext>
            </a:extLst>
          </p:cNvPr>
          <p:cNvCxnSpPr/>
          <p:nvPr/>
        </p:nvCxnSpPr>
        <p:spPr>
          <a:xfrm flipH="1" flipV="1">
            <a:off x="4546223" y="3151636"/>
            <a:ext cx="1" cy="243364"/>
          </a:xfrm>
          <a:prstGeom prst="line">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正方形/長方形 4">
            <a:extLst>
              <a:ext uri="{FF2B5EF4-FFF2-40B4-BE49-F238E27FC236}">
                <a16:creationId xmlns:a16="http://schemas.microsoft.com/office/drawing/2014/main" id="{55C40867-C7FC-885B-72D0-1AD9BB4C702C}"/>
              </a:ext>
            </a:extLst>
          </p:cNvPr>
          <p:cNvSpPr/>
          <p:nvPr/>
        </p:nvSpPr>
        <p:spPr>
          <a:xfrm>
            <a:off x="5464270" y="5133803"/>
            <a:ext cx="1791725" cy="461665"/>
          </a:xfrm>
          <a:prstGeom prst="rect">
            <a:avLst/>
          </a:prstGeom>
        </p:spPr>
        <p:txBody>
          <a:bodyPr wrap="square">
            <a:spAutoFit/>
          </a:bodyPr>
          <a:lstStyle/>
          <a:p>
            <a:r>
              <a:rPr lang="en-US" altLang="ja-JP" sz="2400" dirty="0">
                <a:solidFill>
                  <a:srgbClr val="0000CC"/>
                </a:solidFill>
                <a:latin typeface="Arial" panose="020B0604020202020204" pitchFamily="34" charset="0"/>
                <a:ea typeface="ＭＳ Ｐゴシック" panose="020B0600070205080204" pitchFamily="50" charset="-128"/>
                <a:cs typeface="Arial" panose="020B0604020202020204" pitchFamily="34" charset="0"/>
              </a:rPr>
              <a:t>mm </a:t>
            </a:r>
            <a:r>
              <a:rPr lang="ja-JP" altLang="en-US" sz="2400">
                <a:solidFill>
                  <a:srgbClr val="0000CC"/>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sz="2400" dirty="0">
                <a:solidFill>
                  <a:srgbClr val="0000CC"/>
                </a:solidFill>
                <a:latin typeface="Arial" panose="020B0604020202020204" pitchFamily="34" charset="0"/>
                <a:ea typeface="ＭＳ Ｐゴシック" panose="020B0600070205080204" pitchFamily="50" charset="-128"/>
                <a:cs typeface="Arial" panose="020B0604020202020204" pitchFamily="34" charset="0"/>
              </a:rPr>
              <a:t> </a:t>
            </a:r>
            <a:r>
              <a:rPr lang="en-US" altLang="ja-JP" sz="2400" dirty="0" err="1">
                <a:solidFill>
                  <a:srgbClr val="0000CC"/>
                </a:solidFill>
                <a:latin typeface="Arial" panose="020B0604020202020204" pitchFamily="34" charset="0"/>
                <a:ea typeface="ＭＳ Ｐゴシック" panose="020B0600070205080204" pitchFamily="50" charset="-128"/>
                <a:cs typeface="Arial" panose="020B0604020202020204" pitchFamily="34" charset="0"/>
              </a:rPr>
              <a:t>μm</a:t>
            </a:r>
            <a:endParaRPr lang="ja-JP" altLang="en-US" sz="2400" dirty="0">
              <a:solidFill>
                <a:srgbClr val="0000C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49262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3.2. Types of grinding mills</a:t>
            </a:r>
          </a:p>
          <a:p>
            <a:pPr>
              <a:lnSpc>
                <a:spcPct val="150000"/>
              </a:lnSpc>
            </a:pPr>
            <a:r>
              <a:rPr lang="en-US" sz="2400" b="1" dirty="0">
                <a:latin typeface="Arial" panose="020B0604020202020204" pitchFamily="34" charset="0"/>
                <a:cs typeface="Arial" panose="020B0604020202020204" pitchFamily="34" charset="0"/>
              </a:rPr>
              <a:t>3.3. Mechanism of comminution by grinding</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3.4. Factors affecting the operation of grinding mill </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3.5.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5952043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63500" y="640764"/>
            <a:ext cx="12065000" cy="577850"/>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7030A0"/>
                </a:solidFill>
                <a:latin typeface="Arial" panose="020B0604020202020204" pitchFamily="34" charset="0"/>
                <a:cs typeface="Arial" panose="020B0604020202020204" pitchFamily="34" charset="0"/>
              </a:rPr>
              <a:t>Grinding is achieved by many mechanism as shown below</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3.3. Mechanism of comminution by grinding</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pic>
        <p:nvPicPr>
          <p:cNvPr id="2" name="Picture 4">
            <a:extLst>
              <a:ext uri="{FF2B5EF4-FFF2-40B4-BE49-F238E27FC236}">
                <a16:creationId xmlns:a16="http://schemas.microsoft.com/office/drawing/2014/main" id="{7CF4FD18-5D0A-F1B6-DF1C-B2B44D09D2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274" b="15239"/>
          <a:stretch/>
        </p:blipFill>
        <p:spPr bwMode="auto">
          <a:xfrm>
            <a:off x="203996" y="1578329"/>
            <a:ext cx="6945313" cy="521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8">
            <a:extLst>
              <a:ext uri="{FF2B5EF4-FFF2-40B4-BE49-F238E27FC236}">
                <a16:creationId xmlns:a16="http://schemas.microsoft.com/office/drawing/2014/main" id="{7C13817F-81CC-1662-2266-F26AF685633B}"/>
              </a:ext>
            </a:extLst>
          </p:cNvPr>
          <p:cNvSpPr txBox="1">
            <a:spLocks noChangeArrowheads="1"/>
          </p:cNvSpPr>
          <p:nvPr/>
        </p:nvSpPr>
        <p:spPr bwMode="auto">
          <a:xfrm>
            <a:off x="3352008" y="1935872"/>
            <a:ext cx="4105275" cy="46166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pPr>
            <a:r>
              <a:rPr lang="en-US" altLang="ja-JP" sz="2400" dirty="0">
                <a:solidFill>
                  <a:srgbClr val="009900"/>
                </a:solidFill>
                <a:latin typeface="Arial" charset="0"/>
                <a:ea typeface="ＭＳ Ｐゴシック" panose="020B0600070205080204" pitchFamily="50" charset="-128"/>
              </a:rPr>
              <a:t>(1) </a:t>
            </a:r>
            <a:r>
              <a:rPr lang="en-US" altLang="ja-JP" sz="2400" dirty="0" err="1">
                <a:solidFill>
                  <a:srgbClr val="009900"/>
                </a:solidFill>
                <a:latin typeface="Arial" charset="0"/>
                <a:ea typeface="ＭＳ Ｐゴシック" panose="020B0600070205080204" pitchFamily="50" charset="-128"/>
              </a:rPr>
              <a:t>Cataracting</a:t>
            </a:r>
            <a:r>
              <a:rPr lang="en-US" altLang="ja-JP" sz="2400" dirty="0">
                <a:solidFill>
                  <a:srgbClr val="009900"/>
                </a:solidFill>
                <a:latin typeface="Arial" charset="0"/>
                <a:ea typeface="ＭＳ Ｐゴシック" panose="020B0600070205080204" pitchFamily="50" charset="-128"/>
              </a:rPr>
              <a:t> or water fall      </a:t>
            </a:r>
          </a:p>
        </p:txBody>
      </p:sp>
      <p:sp>
        <p:nvSpPr>
          <p:cNvPr id="10" name="正方形/長方形 2">
            <a:extLst>
              <a:ext uri="{FF2B5EF4-FFF2-40B4-BE49-F238E27FC236}">
                <a16:creationId xmlns:a16="http://schemas.microsoft.com/office/drawing/2014/main" id="{599E52A7-137E-2EDC-BAB6-C3D21465A288}"/>
              </a:ext>
            </a:extLst>
          </p:cNvPr>
          <p:cNvSpPr/>
          <p:nvPr/>
        </p:nvSpPr>
        <p:spPr>
          <a:xfrm>
            <a:off x="4020689" y="2373349"/>
            <a:ext cx="3062057" cy="461665"/>
          </a:xfrm>
          <a:prstGeom prst="rect">
            <a:avLst/>
          </a:prstGeom>
        </p:spPr>
        <p:txBody>
          <a:bodyPr wrap="none">
            <a:spAutoFit/>
          </a:bodyPr>
          <a:lstStyle/>
          <a:p>
            <a:r>
              <a:rPr lang="en-US" altLang="ja-JP" sz="2400" dirty="0">
                <a:solidFill>
                  <a:srgbClr val="009900"/>
                </a:solidFill>
                <a:latin typeface="Arial" charset="0"/>
                <a:ea typeface="ＭＳ Ｐゴシック" panose="020B0600070205080204" pitchFamily="50" charset="-128"/>
              </a:rPr>
              <a:t>(High rotation speed)</a:t>
            </a:r>
            <a:endParaRPr lang="ja-JP" altLang="en-US" sz="2400" dirty="0"/>
          </a:p>
        </p:txBody>
      </p:sp>
      <p:sp>
        <p:nvSpPr>
          <p:cNvPr id="11" name="正方形/長方形 10">
            <a:extLst>
              <a:ext uri="{FF2B5EF4-FFF2-40B4-BE49-F238E27FC236}">
                <a16:creationId xmlns:a16="http://schemas.microsoft.com/office/drawing/2014/main" id="{03558E95-46BC-4514-6364-5DAA9629D070}"/>
              </a:ext>
            </a:extLst>
          </p:cNvPr>
          <p:cNvSpPr/>
          <p:nvPr/>
        </p:nvSpPr>
        <p:spPr>
          <a:xfrm>
            <a:off x="3504408" y="6421452"/>
            <a:ext cx="6945313" cy="338554"/>
          </a:xfrm>
          <a:prstGeom prst="rect">
            <a:avLst/>
          </a:prstGeom>
        </p:spPr>
        <p:txBody>
          <a:bodyPr wrap="square">
            <a:spAutoFit/>
          </a:bodyPr>
          <a:lstStyle/>
          <a:p>
            <a:r>
              <a:rPr lang="en-US" altLang="ja-JP" sz="1600" dirty="0"/>
              <a:t>Source: Wills‘ Mineral Processing Technology 7th edition p147</a:t>
            </a:r>
            <a:endParaRPr lang="ja-JP" altLang="en-US" sz="1600" dirty="0"/>
          </a:p>
        </p:txBody>
      </p:sp>
      <p:pic>
        <p:nvPicPr>
          <p:cNvPr id="12" name="Picture 2" descr="Best Ball Mill GIFs | Gfycat">
            <a:extLst>
              <a:ext uri="{FF2B5EF4-FFF2-40B4-BE49-F238E27FC236}">
                <a16:creationId xmlns:a16="http://schemas.microsoft.com/office/drawing/2014/main" id="{740655CA-987C-7762-FA83-97AC358964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309253" y="2331442"/>
            <a:ext cx="4819246" cy="376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473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17</a:t>
            </a:fld>
            <a:endParaRPr lang="en-JP" sz="1800" dirty="0">
              <a:latin typeface="Segoe Print" panose="02000800000000000000" pitchFamily="2" charset="0"/>
            </a:endParaRPr>
          </a:p>
        </p:txBody>
      </p:sp>
      <p:sp>
        <p:nvSpPr>
          <p:cNvPr id="44" name="Slide Number Placeholder 1">
            <a:extLst>
              <a:ext uri="{FF2B5EF4-FFF2-40B4-BE49-F238E27FC236}">
                <a16:creationId xmlns:a16="http://schemas.microsoft.com/office/drawing/2014/main" id="{1643440C-0E6C-124E-B915-2232D81241A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5" name="Content Placeholder 2">
            <a:extLst>
              <a:ext uri="{FF2B5EF4-FFF2-40B4-BE49-F238E27FC236}">
                <a16:creationId xmlns:a16="http://schemas.microsoft.com/office/drawing/2014/main" id="{86C2E5D4-B2D8-C74D-9901-A7D3AE91EB4C}"/>
              </a:ext>
            </a:extLst>
          </p:cNvPr>
          <p:cNvSpPr txBox="1">
            <a:spLocks/>
          </p:cNvSpPr>
          <p:nvPr/>
        </p:nvSpPr>
        <p:spPr>
          <a:xfrm>
            <a:off x="186945" y="705711"/>
            <a:ext cx="11853605" cy="55624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Char char="§"/>
            </a:pPr>
            <a:r>
              <a:rPr lang="en-ZA" sz="2400" dirty="0">
                <a:solidFill>
                  <a:srgbClr val="7030A0"/>
                </a:solidFill>
                <a:latin typeface="Arial" panose="020B0604020202020204" pitchFamily="34" charset="0"/>
                <a:cs typeface="Arial" panose="020B0604020202020204" pitchFamily="34" charset="0"/>
              </a:rPr>
              <a:t>The forces on the ore for each mechanism is as shown here </a:t>
            </a:r>
            <a:endParaRPr lang="en-ZA" sz="2400" dirty="0">
              <a:solidFill>
                <a:srgbClr val="7030A0"/>
              </a:solidFill>
              <a:latin typeface="Times New Roman" panose="02020603050405020304" pitchFamily="18" charset="0"/>
              <a:cs typeface="Times New Roman" panose="02020603050405020304" pitchFamily="18" charset="0"/>
            </a:endParaRPr>
          </a:p>
        </p:txBody>
      </p:sp>
      <p:sp>
        <p:nvSpPr>
          <p:cNvPr id="36" name="テキスト ボックス 1">
            <a:extLst>
              <a:ext uri="{FF2B5EF4-FFF2-40B4-BE49-F238E27FC236}">
                <a16:creationId xmlns:a16="http://schemas.microsoft.com/office/drawing/2014/main" id="{1687EA3E-B723-1849-9E98-9E2AFE3126EA}"/>
              </a:ext>
            </a:extLst>
          </p:cNvPr>
          <p:cNvSpPr txBox="1"/>
          <p:nvPr/>
        </p:nvSpPr>
        <p:spPr>
          <a:xfrm>
            <a:off x="1469568" y="1943200"/>
            <a:ext cx="2924642" cy="584775"/>
          </a:xfrm>
          <a:prstGeom prst="rect">
            <a:avLst/>
          </a:prstGeom>
          <a:noFill/>
        </p:spPr>
        <p:txBody>
          <a:bodyPr wrap="square" rtlCol="0">
            <a:spAutoFit/>
          </a:bodyPr>
          <a:lstStyle/>
          <a:p>
            <a:pPr algn="ctr" fontAlgn="base">
              <a:spcBef>
                <a:spcPct val="0"/>
              </a:spcBef>
              <a:spcAft>
                <a:spcPct val="0"/>
              </a:spcAft>
            </a:pPr>
            <a:r>
              <a:rPr lang="en-US" altLang="ja-JP" sz="3200" b="1" dirty="0">
                <a:solidFill>
                  <a:srgbClr val="FF0000"/>
                </a:solidFill>
              </a:rPr>
              <a:t>Compression</a:t>
            </a:r>
            <a:endParaRPr lang="ja-JP" altLang="en-US" sz="3200" b="1" dirty="0">
              <a:solidFill>
                <a:srgbClr val="FF0000"/>
              </a:solidFill>
            </a:endParaRPr>
          </a:p>
        </p:txBody>
      </p:sp>
      <p:sp>
        <p:nvSpPr>
          <p:cNvPr id="37" name="テキスト ボックス 4">
            <a:extLst>
              <a:ext uri="{FF2B5EF4-FFF2-40B4-BE49-F238E27FC236}">
                <a16:creationId xmlns:a16="http://schemas.microsoft.com/office/drawing/2014/main" id="{E61C98F0-F1CC-DE43-B49C-D27AA3A923D0}"/>
              </a:ext>
            </a:extLst>
          </p:cNvPr>
          <p:cNvSpPr txBox="1"/>
          <p:nvPr/>
        </p:nvSpPr>
        <p:spPr>
          <a:xfrm>
            <a:off x="4745424" y="1943200"/>
            <a:ext cx="2160240" cy="584775"/>
          </a:xfrm>
          <a:prstGeom prst="rect">
            <a:avLst/>
          </a:prstGeom>
          <a:noFill/>
        </p:spPr>
        <p:txBody>
          <a:bodyPr wrap="square" rtlCol="0">
            <a:spAutoFit/>
          </a:bodyPr>
          <a:lstStyle/>
          <a:p>
            <a:pPr algn="ctr" fontAlgn="base">
              <a:spcBef>
                <a:spcPct val="0"/>
              </a:spcBef>
              <a:spcAft>
                <a:spcPct val="0"/>
              </a:spcAft>
            </a:pPr>
            <a:r>
              <a:rPr lang="en-US" altLang="ja-JP" sz="3200" b="1" dirty="0">
                <a:solidFill>
                  <a:srgbClr val="FF0000"/>
                </a:solidFill>
              </a:rPr>
              <a:t>Shear</a:t>
            </a:r>
            <a:endParaRPr lang="ja-JP" altLang="en-US" sz="3200" b="1" dirty="0">
              <a:solidFill>
                <a:srgbClr val="FF0000"/>
              </a:solidFill>
            </a:endParaRPr>
          </a:p>
        </p:txBody>
      </p:sp>
      <p:sp>
        <p:nvSpPr>
          <p:cNvPr id="38" name="テキスト ボックス 5">
            <a:extLst>
              <a:ext uri="{FF2B5EF4-FFF2-40B4-BE49-F238E27FC236}">
                <a16:creationId xmlns:a16="http://schemas.microsoft.com/office/drawing/2014/main" id="{2522E8E2-E0C0-9945-A490-EFA6E7457106}"/>
              </a:ext>
            </a:extLst>
          </p:cNvPr>
          <p:cNvSpPr txBox="1"/>
          <p:nvPr/>
        </p:nvSpPr>
        <p:spPr>
          <a:xfrm>
            <a:off x="7193696" y="1943200"/>
            <a:ext cx="2160240" cy="584775"/>
          </a:xfrm>
          <a:prstGeom prst="rect">
            <a:avLst/>
          </a:prstGeom>
          <a:noFill/>
        </p:spPr>
        <p:txBody>
          <a:bodyPr wrap="square" rtlCol="0">
            <a:spAutoFit/>
          </a:bodyPr>
          <a:lstStyle/>
          <a:p>
            <a:pPr algn="ctr" fontAlgn="base">
              <a:spcBef>
                <a:spcPct val="0"/>
              </a:spcBef>
              <a:spcAft>
                <a:spcPct val="0"/>
              </a:spcAft>
            </a:pPr>
            <a:r>
              <a:rPr lang="en-US" altLang="ja-JP" sz="3200" b="1" dirty="0">
                <a:solidFill>
                  <a:srgbClr val="FF0000"/>
                </a:solidFill>
              </a:rPr>
              <a:t>Attrition</a:t>
            </a:r>
            <a:endParaRPr lang="ja-JP" altLang="en-US" sz="3200" b="1" dirty="0">
              <a:solidFill>
                <a:srgbClr val="FF0000"/>
              </a:solidFill>
            </a:endParaRPr>
          </a:p>
        </p:txBody>
      </p:sp>
      <p:sp>
        <p:nvSpPr>
          <p:cNvPr id="39" name="フリーフォーム: 図形 8">
            <a:extLst>
              <a:ext uri="{FF2B5EF4-FFF2-40B4-BE49-F238E27FC236}">
                <a16:creationId xmlns:a16="http://schemas.microsoft.com/office/drawing/2014/main" id="{78237926-4F09-BD4B-BD63-0D14A4603A69}"/>
              </a:ext>
            </a:extLst>
          </p:cNvPr>
          <p:cNvSpPr/>
          <p:nvPr/>
        </p:nvSpPr>
        <p:spPr>
          <a:xfrm>
            <a:off x="2369160" y="2962321"/>
            <a:ext cx="906641" cy="586249"/>
          </a:xfrm>
          <a:custGeom>
            <a:avLst/>
            <a:gdLst>
              <a:gd name="connsiteX0" fmla="*/ 429768 w 906641"/>
              <a:gd name="connsiteY0" fmla="*/ 585216 h 586249"/>
              <a:gd name="connsiteX1" fmla="*/ 411480 w 906641"/>
              <a:gd name="connsiteY1" fmla="*/ 530352 h 586249"/>
              <a:gd name="connsiteX2" fmla="*/ 356616 w 906641"/>
              <a:gd name="connsiteY2" fmla="*/ 493776 h 586249"/>
              <a:gd name="connsiteX3" fmla="*/ 292608 w 906641"/>
              <a:gd name="connsiteY3" fmla="*/ 457200 h 586249"/>
              <a:gd name="connsiteX4" fmla="*/ 228600 w 906641"/>
              <a:gd name="connsiteY4" fmla="*/ 448056 h 586249"/>
              <a:gd name="connsiteX5" fmla="*/ 173736 w 906641"/>
              <a:gd name="connsiteY5" fmla="*/ 438912 h 586249"/>
              <a:gd name="connsiteX6" fmla="*/ 100584 w 906641"/>
              <a:gd name="connsiteY6" fmla="*/ 402336 h 586249"/>
              <a:gd name="connsiteX7" fmla="*/ 54864 w 906641"/>
              <a:gd name="connsiteY7" fmla="*/ 356616 h 586249"/>
              <a:gd name="connsiteX8" fmla="*/ 27432 w 906641"/>
              <a:gd name="connsiteY8" fmla="*/ 347472 h 586249"/>
              <a:gd name="connsiteX9" fmla="*/ 0 w 906641"/>
              <a:gd name="connsiteY9" fmla="*/ 329184 h 586249"/>
              <a:gd name="connsiteX10" fmla="*/ 18288 w 906641"/>
              <a:gd name="connsiteY10" fmla="*/ 137160 h 586249"/>
              <a:gd name="connsiteX11" fmla="*/ 45720 w 906641"/>
              <a:gd name="connsiteY11" fmla="*/ 82296 h 586249"/>
              <a:gd name="connsiteX12" fmla="*/ 109728 w 906641"/>
              <a:gd name="connsiteY12" fmla="*/ 64008 h 586249"/>
              <a:gd name="connsiteX13" fmla="*/ 155448 w 906641"/>
              <a:gd name="connsiteY13" fmla="*/ 45720 h 586249"/>
              <a:gd name="connsiteX14" fmla="*/ 256032 w 906641"/>
              <a:gd name="connsiteY14" fmla="*/ 27432 h 586249"/>
              <a:gd name="connsiteX15" fmla="*/ 292608 w 906641"/>
              <a:gd name="connsiteY15" fmla="*/ 18288 h 586249"/>
              <a:gd name="connsiteX16" fmla="*/ 548640 w 906641"/>
              <a:gd name="connsiteY16" fmla="*/ 0 h 586249"/>
              <a:gd name="connsiteX17" fmla="*/ 740664 w 906641"/>
              <a:gd name="connsiteY17" fmla="*/ 9144 h 586249"/>
              <a:gd name="connsiteX18" fmla="*/ 795528 w 906641"/>
              <a:gd name="connsiteY18" fmla="*/ 45720 h 586249"/>
              <a:gd name="connsiteX19" fmla="*/ 832104 w 906641"/>
              <a:gd name="connsiteY19" fmla="*/ 100584 h 586249"/>
              <a:gd name="connsiteX20" fmla="*/ 850392 w 906641"/>
              <a:gd name="connsiteY20" fmla="*/ 164592 h 586249"/>
              <a:gd name="connsiteX21" fmla="*/ 859536 w 906641"/>
              <a:gd name="connsiteY21" fmla="*/ 192024 h 586249"/>
              <a:gd name="connsiteX22" fmla="*/ 886968 w 906641"/>
              <a:gd name="connsiteY22" fmla="*/ 210312 h 586249"/>
              <a:gd name="connsiteX23" fmla="*/ 896112 w 906641"/>
              <a:gd name="connsiteY23" fmla="*/ 237744 h 586249"/>
              <a:gd name="connsiteX24" fmla="*/ 896112 w 906641"/>
              <a:gd name="connsiteY24" fmla="*/ 393192 h 586249"/>
              <a:gd name="connsiteX25" fmla="*/ 832104 w 906641"/>
              <a:gd name="connsiteY25" fmla="*/ 475488 h 586249"/>
              <a:gd name="connsiteX26" fmla="*/ 813816 w 906641"/>
              <a:gd name="connsiteY26" fmla="*/ 502920 h 586249"/>
              <a:gd name="connsiteX27" fmla="*/ 786384 w 906641"/>
              <a:gd name="connsiteY27" fmla="*/ 521208 h 586249"/>
              <a:gd name="connsiteX28" fmla="*/ 758952 w 906641"/>
              <a:gd name="connsiteY28" fmla="*/ 548640 h 586249"/>
              <a:gd name="connsiteX29" fmla="*/ 704088 w 906641"/>
              <a:gd name="connsiteY29" fmla="*/ 576072 h 586249"/>
              <a:gd name="connsiteX30" fmla="*/ 566928 w 906641"/>
              <a:gd name="connsiteY30" fmla="*/ 566928 h 586249"/>
              <a:gd name="connsiteX31" fmla="*/ 438912 w 906641"/>
              <a:gd name="connsiteY31" fmla="*/ 566928 h 586249"/>
              <a:gd name="connsiteX32" fmla="*/ 429768 w 906641"/>
              <a:gd name="connsiteY32" fmla="*/ 585216 h 5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6641" h="586249">
                <a:moveTo>
                  <a:pt x="429768" y="585216"/>
                </a:moveTo>
                <a:cubicBezTo>
                  <a:pt x="425196" y="579120"/>
                  <a:pt x="423522" y="545405"/>
                  <a:pt x="411480" y="530352"/>
                </a:cubicBezTo>
                <a:cubicBezTo>
                  <a:pt x="397750" y="513189"/>
                  <a:pt x="374904" y="505968"/>
                  <a:pt x="356616" y="493776"/>
                </a:cubicBezTo>
                <a:cubicBezTo>
                  <a:pt x="339427" y="482317"/>
                  <a:pt x="312241" y="462554"/>
                  <a:pt x="292608" y="457200"/>
                </a:cubicBezTo>
                <a:cubicBezTo>
                  <a:pt x="271815" y="451529"/>
                  <a:pt x="249902" y="451333"/>
                  <a:pt x="228600" y="448056"/>
                </a:cubicBezTo>
                <a:cubicBezTo>
                  <a:pt x="210275" y="445237"/>
                  <a:pt x="192024" y="441960"/>
                  <a:pt x="173736" y="438912"/>
                </a:cubicBezTo>
                <a:cubicBezTo>
                  <a:pt x="86722" y="351898"/>
                  <a:pt x="217385" y="472417"/>
                  <a:pt x="100584" y="402336"/>
                </a:cubicBezTo>
                <a:cubicBezTo>
                  <a:pt x="82103" y="391247"/>
                  <a:pt x="72106" y="369548"/>
                  <a:pt x="54864" y="356616"/>
                </a:cubicBezTo>
                <a:cubicBezTo>
                  <a:pt x="47153" y="350833"/>
                  <a:pt x="36053" y="351783"/>
                  <a:pt x="27432" y="347472"/>
                </a:cubicBezTo>
                <a:cubicBezTo>
                  <a:pt x="17602" y="342557"/>
                  <a:pt x="9144" y="335280"/>
                  <a:pt x="0" y="329184"/>
                </a:cubicBezTo>
                <a:cubicBezTo>
                  <a:pt x="6096" y="265176"/>
                  <a:pt x="10313" y="200961"/>
                  <a:pt x="18288" y="137160"/>
                </a:cubicBezTo>
                <a:cubicBezTo>
                  <a:pt x="20129" y="122435"/>
                  <a:pt x="34375" y="91372"/>
                  <a:pt x="45720" y="82296"/>
                </a:cubicBezTo>
                <a:cubicBezTo>
                  <a:pt x="52010" y="77264"/>
                  <a:pt x="106912" y="64947"/>
                  <a:pt x="109728" y="64008"/>
                </a:cubicBezTo>
                <a:cubicBezTo>
                  <a:pt x="125300" y="58817"/>
                  <a:pt x="139726" y="50437"/>
                  <a:pt x="155448" y="45720"/>
                </a:cubicBezTo>
                <a:cubicBezTo>
                  <a:pt x="175062" y="39836"/>
                  <a:pt x="238668" y="30905"/>
                  <a:pt x="256032" y="27432"/>
                </a:cubicBezTo>
                <a:cubicBezTo>
                  <a:pt x="268355" y="24967"/>
                  <a:pt x="280167" y="20065"/>
                  <a:pt x="292608" y="18288"/>
                </a:cubicBezTo>
                <a:cubicBezTo>
                  <a:pt x="366994" y="7661"/>
                  <a:pt x="482134" y="3695"/>
                  <a:pt x="548640" y="0"/>
                </a:cubicBezTo>
                <a:cubicBezTo>
                  <a:pt x="612648" y="3048"/>
                  <a:pt x="677655" y="-2524"/>
                  <a:pt x="740664" y="9144"/>
                </a:cubicBezTo>
                <a:cubicBezTo>
                  <a:pt x="762276" y="13146"/>
                  <a:pt x="795528" y="45720"/>
                  <a:pt x="795528" y="45720"/>
                </a:cubicBezTo>
                <a:cubicBezTo>
                  <a:pt x="807720" y="64008"/>
                  <a:pt x="825153" y="79732"/>
                  <a:pt x="832104" y="100584"/>
                </a:cubicBezTo>
                <a:cubicBezTo>
                  <a:pt x="854028" y="166357"/>
                  <a:pt x="827429" y="84220"/>
                  <a:pt x="850392" y="164592"/>
                </a:cubicBezTo>
                <a:cubicBezTo>
                  <a:pt x="853040" y="173860"/>
                  <a:pt x="853515" y="184498"/>
                  <a:pt x="859536" y="192024"/>
                </a:cubicBezTo>
                <a:cubicBezTo>
                  <a:pt x="866401" y="200606"/>
                  <a:pt x="877824" y="204216"/>
                  <a:pt x="886968" y="210312"/>
                </a:cubicBezTo>
                <a:cubicBezTo>
                  <a:pt x="890016" y="219456"/>
                  <a:pt x="894021" y="228335"/>
                  <a:pt x="896112" y="237744"/>
                </a:cubicBezTo>
                <a:cubicBezTo>
                  <a:pt x="907844" y="290538"/>
                  <a:pt x="912285" y="338203"/>
                  <a:pt x="896112" y="393192"/>
                </a:cubicBezTo>
                <a:cubicBezTo>
                  <a:pt x="883506" y="436052"/>
                  <a:pt x="856755" y="445907"/>
                  <a:pt x="832104" y="475488"/>
                </a:cubicBezTo>
                <a:cubicBezTo>
                  <a:pt x="825069" y="483931"/>
                  <a:pt x="821587" y="495149"/>
                  <a:pt x="813816" y="502920"/>
                </a:cubicBezTo>
                <a:cubicBezTo>
                  <a:pt x="806045" y="510691"/>
                  <a:pt x="794827" y="514173"/>
                  <a:pt x="786384" y="521208"/>
                </a:cubicBezTo>
                <a:cubicBezTo>
                  <a:pt x="776450" y="529487"/>
                  <a:pt x="768886" y="540361"/>
                  <a:pt x="758952" y="548640"/>
                </a:cubicBezTo>
                <a:cubicBezTo>
                  <a:pt x="735317" y="568335"/>
                  <a:pt x="731581" y="566908"/>
                  <a:pt x="704088" y="576072"/>
                </a:cubicBezTo>
                <a:lnTo>
                  <a:pt x="566928" y="566928"/>
                </a:lnTo>
                <a:cubicBezTo>
                  <a:pt x="509148" y="562306"/>
                  <a:pt x="486266" y="547987"/>
                  <a:pt x="438912" y="566928"/>
                </a:cubicBezTo>
                <a:cubicBezTo>
                  <a:pt x="434910" y="568529"/>
                  <a:pt x="434340" y="591312"/>
                  <a:pt x="429768" y="58521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0" name="直線矢印コネクタ 9">
            <a:extLst>
              <a:ext uri="{FF2B5EF4-FFF2-40B4-BE49-F238E27FC236}">
                <a16:creationId xmlns:a16="http://schemas.microsoft.com/office/drawing/2014/main" id="{AB16DD8D-F6CF-2641-8389-2E35A8DD7536}"/>
              </a:ext>
            </a:extLst>
          </p:cNvPr>
          <p:cNvCxnSpPr/>
          <p:nvPr/>
        </p:nvCxnSpPr>
        <p:spPr>
          <a:xfrm>
            <a:off x="2861896" y="2386257"/>
            <a:ext cx="0" cy="576064"/>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1" name="直線矢印コネクタ 10">
            <a:extLst>
              <a:ext uri="{FF2B5EF4-FFF2-40B4-BE49-F238E27FC236}">
                <a16:creationId xmlns:a16="http://schemas.microsoft.com/office/drawing/2014/main" id="{201F0FAD-6F83-F146-AC5C-02039BD834C3}"/>
              </a:ext>
            </a:extLst>
          </p:cNvPr>
          <p:cNvCxnSpPr/>
          <p:nvPr/>
        </p:nvCxnSpPr>
        <p:spPr>
          <a:xfrm flipV="1">
            <a:off x="2861896" y="3548570"/>
            <a:ext cx="0" cy="576064"/>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2" name="フリーフォーム: 図形 11">
            <a:extLst>
              <a:ext uri="{FF2B5EF4-FFF2-40B4-BE49-F238E27FC236}">
                <a16:creationId xmlns:a16="http://schemas.microsoft.com/office/drawing/2014/main" id="{EE84A737-3512-8244-B5F1-33648A2D0BCC}"/>
              </a:ext>
            </a:extLst>
          </p:cNvPr>
          <p:cNvSpPr/>
          <p:nvPr/>
        </p:nvSpPr>
        <p:spPr>
          <a:xfrm>
            <a:off x="5240416" y="2890313"/>
            <a:ext cx="906641" cy="586249"/>
          </a:xfrm>
          <a:custGeom>
            <a:avLst/>
            <a:gdLst>
              <a:gd name="connsiteX0" fmla="*/ 429768 w 906641"/>
              <a:gd name="connsiteY0" fmla="*/ 585216 h 586249"/>
              <a:gd name="connsiteX1" fmla="*/ 411480 w 906641"/>
              <a:gd name="connsiteY1" fmla="*/ 530352 h 586249"/>
              <a:gd name="connsiteX2" fmla="*/ 356616 w 906641"/>
              <a:gd name="connsiteY2" fmla="*/ 493776 h 586249"/>
              <a:gd name="connsiteX3" fmla="*/ 292608 w 906641"/>
              <a:gd name="connsiteY3" fmla="*/ 457200 h 586249"/>
              <a:gd name="connsiteX4" fmla="*/ 228600 w 906641"/>
              <a:gd name="connsiteY4" fmla="*/ 448056 h 586249"/>
              <a:gd name="connsiteX5" fmla="*/ 173736 w 906641"/>
              <a:gd name="connsiteY5" fmla="*/ 438912 h 586249"/>
              <a:gd name="connsiteX6" fmla="*/ 100584 w 906641"/>
              <a:gd name="connsiteY6" fmla="*/ 402336 h 586249"/>
              <a:gd name="connsiteX7" fmla="*/ 54864 w 906641"/>
              <a:gd name="connsiteY7" fmla="*/ 356616 h 586249"/>
              <a:gd name="connsiteX8" fmla="*/ 27432 w 906641"/>
              <a:gd name="connsiteY8" fmla="*/ 347472 h 586249"/>
              <a:gd name="connsiteX9" fmla="*/ 0 w 906641"/>
              <a:gd name="connsiteY9" fmla="*/ 329184 h 586249"/>
              <a:gd name="connsiteX10" fmla="*/ 18288 w 906641"/>
              <a:gd name="connsiteY10" fmla="*/ 137160 h 586249"/>
              <a:gd name="connsiteX11" fmla="*/ 45720 w 906641"/>
              <a:gd name="connsiteY11" fmla="*/ 82296 h 586249"/>
              <a:gd name="connsiteX12" fmla="*/ 109728 w 906641"/>
              <a:gd name="connsiteY12" fmla="*/ 64008 h 586249"/>
              <a:gd name="connsiteX13" fmla="*/ 155448 w 906641"/>
              <a:gd name="connsiteY13" fmla="*/ 45720 h 586249"/>
              <a:gd name="connsiteX14" fmla="*/ 256032 w 906641"/>
              <a:gd name="connsiteY14" fmla="*/ 27432 h 586249"/>
              <a:gd name="connsiteX15" fmla="*/ 292608 w 906641"/>
              <a:gd name="connsiteY15" fmla="*/ 18288 h 586249"/>
              <a:gd name="connsiteX16" fmla="*/ 548640 w 906641"/>
              <a:gd name="connsiteY16" fmla="*/ 0 h 586249"/>
              <a:gd name="connsiteX17" fmla="*/ 740664 w 906641"/>
              <a:gd name="connsiteY17" fmla="*/ 9144 h 586249"/>
              <a:gd name="connsiteX18" fmla="*/ 795528 w 906641"/>
              <a:gd name="connsiteY18" fmla="*/ 45720 h 586249"/>
              <a:gd name="connsiteX19" fmla="*/ 832104 w 906641"/>
              <a:gd name="connsiteY19" fmla="*/ 100584 h 586249"/>
              <a:gd name="connsiteX20" fmla="*/ 850392 w 906641"/>
              <a:gd name="connsiteY20" fmla="*/ 164592 h 586249"/>
              <a:gd name="connsiteX21" fmla="*/ 859536 w 906641"/>
              <a:gd name="connsiteY21" fmla="*/ 192024 h 586249"/>
              <a:gd name="connsiteX22" fmla="*/ 886968 w 906641"/>
              <a:gd name="connsiteY22" fmla="*/ 210312 h 586249"/>
              <a:gd name="connsiteX23" fmla="*/ 896112 w 906641"/>
              <a:gd name="connsiteY23" fmla="*/ 237744 h 586249"/>
              <a:gd name="connsiteX24" fmla="*/ 896112 w 906641"/>
              <a:gd name="connsiteY24" fmla="*/ 393192 h 586249"/>
              <a:gd name="connsiteX25" fmla="*/ 832104 w 906641"/>
              <a:gd name="connsiteY25" fmla="*/ 475488 h 586249"/>
              <a:gd name="connsiteX26" fmla="*/ 813816 w 906641"/>
              <a:gd name="connsiteY26" fmla="*/ 502920 h 586249"/>
              <a:gd name="connsiteX27" fmla="*/ 786384 w 906641"/>
              <a:gd name="connsiteY27" fmla="*/ 521208 h 586249"/>
              <a:gd name="connsiteX28" fmla="*/ 758952 w 906641"/>
              <a:gd name="connsiteY28" fmla="*/ 548640 h 586249"/>
              <a:gd name="connsiteX29" fmla="*/ 704088 w 906641"/>
              <a:gd name="connsiteY29" fmla="*/ 576072 h 586249"/>
              <a:gd name="connsiteX30" fmla="*/ 566928 w 906641"/>
              <a:gd name="connsiteY30" fmla="*/ 566928 h 586249"/>
              <a:gd name="connsiteX31" fmla="*/ 438912 w 906641"/>
              <a:gd name="connsiteY31" fmla="*/ 566928 h 586249"/>
              <a:gd name="connsiteX32" fmla="*/ 429768 w 906641"/>
              <a:gd name="connsiteY32" fmla="*/ 585216 h 5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6641" h="586249">
                <a:moveTo>
                  <a:pt x="429768" y="585216"/>
                </a:moveTo>
                <a:cubicBezTo>
                  <a:pt x="425196" y="579120"/>
                  <a:pt x="423522" y="545405"/>
                  <a:pt x="411480" y="530352"/>
                </a:cubicBezTo>
                <a:cubicBezTo>
                  <a:pt x="397750" y="513189"/>
                  <a:pt x="374904" y="505968"/>
                  <a:pt x="356616" y="493776"/>
                </a:cubicBezTo>
                <a:cubicBezTo>
                  <a:pt x="339427" y="482317"/>
                  <a:pt x="312241" y="462554"/>
                  <a:pt x="292608" y="457200"/>
                </a:cubicBezTo>
                <a:cubicBezTo>
                  <a:pt x="271815" y="451529"/>
                  <a:pt x="249902" y="451333"/>
                  <a:pt x="228600" y="448056"/>
                </a:cubicBezTo>
                <a:cubicBezTo>
                  <a:pt x="210275" y="445237"/>
                  <a:pt x="192024" y="441960"/>
                  <a:pt x="173736" y="438912"/>
                </a:cubicBezTo>
                <a:cubicBezTo>
                  <a:pt x="86722" y="351898"/>
                  <a:pt x="217385" y="472417"/>
                  <a:pt x="100584" y="402336"/>
                </a:cubicBezTo>
                <a:cubicBezTo>
                  <a:pt x="82103" y="391247"/>
                  <a:pt x="72106" y="369548"/>
                  <a:pt x="54864" y="356616"/>
                </a:cubicBezTo>
                <a:cubicBezTo>
                  <a:pt x="47153" y="350833"/>
                  <a:pt x="36053" y="351783"/>
                  <a:pt x="27432" y="347472"/>
                </a:cubicBezTo>
                <a:cubicBezTo>
                  <a:pt x="17602" y="342557"/>
                  <a:pt x="9144" y="335280"/>
                  <a:pt x="0" y="329184"/>
                </a:cubicBezTo>
                <a:cubicBezTo>
                  <a:pt x="6096" y="265176"/>
                  <a:pt x="10313" y="200961"/>
                  <a:pt x="18288" y="137160"/>
                </a:cubicBezTo>
                <a:cubicBezTo>
                  <a:pt x="20129" y="122435"/>
                  <a:pt x="34375" y="91372"/>
                  <a:pt x="45720" y="82296"/>
                </a:cubicBezTo>
                <a:cubicBezTo>
                  <a:pt x="52010" y="77264"/>
                  <a:pt x="106912" y="64947"/>
                  <a:pt x="109728" y="64008"/>
                </a:cubicBezTo>
                <a:cubicBezTo>
                  <a:pt x="125300" y="58817"/>
                  <a:pt x="139726" y="50437"/>
                  <a:pt x="155448" y="45720"/>
                </a:cubicBezTo>
                <a:cubicBezTo>
                  <a:pt x="175062" y="39836"/>
                  <a:pt x="238668" y="30905"/>
                  <a:pt x="256032" y="27432"/>
                </a:cubicBezTo>
                <a:cubicBezTo>
                  <a:pt x="268355" y="24967"/>
                  <a:pt x="280167" y="20065"/>
                  <a:pt x="292608" y="18288"/>
                </a:cubicBezTo>
                <a:cubicBezTo>
                  <a:pt x="366994" y="7661"/>
                  <a:pt x="482134" y="3695"/>
                  <a:pt x="548640" y="0"/>
                </a:cubicBezTo>
                <a:cubicBezTo>
                  <a:pt x="612648" y="3048"/>
                  <a:pt x="677655" y="-2524"/>
                  <a:pt x="740664" y="9144"/>
                </a:cubicBezTo>
                <a:cubicBezTo>
                  <a:pt x="762276" y="13146"/>
                  <a:pt x="795528" y="45720"/>
                  <a:pt x="795528" y="45720"/>
                </a:cubicBezTo>
                <a:cubicBezTo>
                  <a:pt x="807720" y="64008"/>
                  <a:pt x="825153" y="79732"/>
                  <a:pt x="832104" y="100584"/>
                </a:cubicBezTo>
                <a:cubicBezTo>
                  <a:pt x="854028" y="166357"/>
                  <a:pt x="827429" y="84220"/>
                  <a:pt x="850392" y="164592"/>
                </a:cubicBezTo>
                <a:cubicBezTo>
                  <a:pt x="853040" y="173860"/>
                  <a:pt x="853515" y="184498"/>
                  <a:pt x="859536" y="192024"/>
                </a:cubicBezTo>
                <a:cubicBezTo>
                  <a:pt x="866401" y="200606"/>
                  <a:pt x="877824" y="204216"/>
                  <a:pt x="886968" y="210312"/>
                </a:cubicBezTo>
                <a:cubicBezTo>
                  <a:pt x="890016" y="219456"/>
                  <a:pt x="894021" y="228335"/>
                  <a:pt x="896112" y="237744"/>
                </a:cubicBezTo>
                <a:cubicBezTo>
                  <a:pt x="907844" y="290538"/>
                  <a:pt x="912285" y="338203"/>
                  <a:pt x="896112" y="393192"/>
                </a:cubicBezTo>
                <a:cubicBezTo>
                  <a:pt x="883506" y="436052"/>
                  <a:pt x="856755" y="445907"/>
                  <a:pt x="832104" y="475488"/>
                </a:cubicBezTo>
                <a:cubicBezTo>
                  <a:pt x="825069" y="483931"/>
                  <a:pt x="821587" y="495149"/>
                  <a:pt x="813816" y="502920"/>
                </a:cubicBezTo>
                <a:cubicBezTo>
                  <a:pt x="806045" y="510691"/>
                  <a:pt x="794827" y="514173"/>
                  <a:pt x="786384" y="521208"/>
                </a:cubicBezTo>
                <a:cubicBezTo>
                  <a:pt x="776450" y="529487"/>
                  <a:pt x="768886" y="540361"/>
                  <a:pt x="758952" y="548640"/>
                </a:cubicBezTo>
                <a:cubicBezTo>
                  <a:pt x="735317" y="568335"/>
                  <a:pt x="731581" y="566908"/>
                  <a:pt x="704088" y="576072"/>
                </a:cubicBezTo>
                <a:lnTo>
                  <a:pt x="566928" y="566928"/>
                </a:lnTo>
                <a:cubicBezTo>
                  <a:pt x="509148" y="562306"/>
                  <a:pt x="486266" y="547987"/>
                  <a:pt x="438912" y="566928"/>
                </a:cubicBezTo>
                <a:cubicBezTo>
                  <a:pt x="434910" y="568529"/>
                  <a:pt x="434340" y="591312"/>
                  <a:pt x="429768" y="58521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矢印コネクタ 12">
            <a:extLst>
              <a:ext uri="{FF2B5EF4-FFF2-40B4-BE49-F238E27FC236}">
                <a16:creationId xmlns:a16="http://schemas.microsoft.com/office/drawing/2014/main" id="{97DCE616-5437-8F4B-8802-598F183569D9}"/>
              </a:ext>
            </a:extLst>
          </p:cNvPr>
          <p:cNvCxnSpPr/>
          <p:nvPr/>
        </p:nvCxnSpPr>
        <p:spPr>
          <a:xfrm>
            <a:off x="5240416" y="2468450"/>
            <a:ext cx="492736" cy="421863"/>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5" name="直線矢印コネクタ 13">
            <a:extLst>
              <a:ext uri="{FF2B5EF4-FFF2-40B4-BE49-F238E27FC236}">
                <a16:creationId xmlns:a16="http://schemas.microsoft.com/office/drawing/2014/main" id="{2A776581-1F69-4942-B383-D7FE730832C8}"/>
              </a:ext>
            </a:extLst>
          </p:cNvPr>
          <p:cNvCxnSpPr/>
          <p:nvPr/>
        </p:nvCxnSpPr>
        <p:spPr>
          <a:xfrm flipV="1">
            <a:off x="5346585" y="3476562"/>
            <a:ext cx="386567" cy="432048"/>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6" name="フリーフォーム: 図形 14">
            <a:extLst>
              <a:ext uri="{FF2B5EF4-FFF2-40B4-BE49-F238E27FC236}">
                <a16:creationId xmlns:a16="http://schemas.microsoft.com/office/drawing/2014/main" id="{BC8AB1E1-59FE-C941-90C3-4B27767CE050}"/>
              </a:ext>
            </a:extLst>
          </p:cNvPr>
          <p:cNvSpPr/>
          <p:nvPr/>
        </p:nvSpPr>
        <p:spPr>
          <a:xfrm>
            <a:off x="7913776" y="2890313"/>
            <a:ext cx="906641" cy="586249"/>
          </a:xfrm>
          <a:custGeom>
            <a:avLst/>
            <a:gdLst>
              <a:gd name="connsiteX0" fmla="*/ 429768 w 906641"/>
              <a:gd name="connsiteY0" fmla="*/ 585216 h 586249"/>
              <a:gd name="connsiteX1" fmla="*/ 411480 w 906641"/>
              <a:gd name="connsiteY1" fmla="*/ 530352 h 586249"/>
              <a:gd name="connsiteX2" fmla="*/ 356616 w 906641"/>
              <a:gd name="connsiteY2" fmla="*/ 493776 h 586249"/>
              <a:gd name="connsiteX3" fmla="*/ 292608 w 906641"/>
              <a:gd name="connsiteY3" fmla="*/ 457200 h 586249"/>
              <a:gd name="connsiteX4" fmla="*/ 228600 w 906641"/>
              <a:gd name="connsiteY4" fmla="*/ 448056 h 586249"/>
              <a:gd name="connsiteX5" fmla="*/ 173736 w 906641"/>
              <a:gd name="connsiteY5" fmla="*/ 438912 h 586249"/>
              <a:gd name="connsiteX6" fmla="*/ 100584 w 906641"/>
              <a:gd name="connsiteY6" fmla="*/ 402336 h 586249"/>
              <a:gd name="connsiteX7" fmla="*/ 54864 w 906641"/>
              <a:gd name="connsiteY7" fmla="*/ 356616 h 586249"/>
              <a:gd name="connsiteX8" fmla="*/ 27432 w 906641"/>
              <a:gd name="connsiteY8" fmla="*/ 347472 h 586249"/>
              <a:gd name="connsiteX9" fmla="*/ 0 w 906641"/>
              <a:gd name="connsiteY9" fmla="*/ 329184 h 586249"/>
              <a:gd name="connsiteX10" fmla="*/ 18288 w 906641"/>
              <a:gd name="connsiteY10" fmla="*/ 137160 h 586249"/>
              <a:gd name="connsiteX11" fmla="*/ 45720 w 906641"/>
              <a:gd name="connsiteY11" fmla="*/ 82296 h 586249"/>
              <a:gd name="connsiteX12" fmla="*/ 109728 w 906641"/>
              <a:gd name="connsiteY12" fmla="*/ 64008 h 586249"/>
              <a:gd name="connsiteX13" fmla="*/ 155448 w 906641"/>
              <a:gd name="connsiteY13" fmla="*/ 45720 h 586249"/>
              <a:gd name="connsiteX14" fmla="*/ 256032 w 906641"/>
              <a:gd name="connsiteY14" fmla="*/ 27432 h 586249"/>
              <a:gd name="connsiteX15" fmla="*/ 292608 w 906641"/>
              <a:gd name="connsiteY15" fmla="*/ 18288 h 586249"/>
              <a:gd name="connsiteX16" fmla="*/ 548640 w 906641"/>
              <a:gd name="connsiteY16" fmla="*/ 0 h 586249"/>
              <a:gd name="connsiteX17" fmla="*/ 740664 w 906641"/>
              <a:gd name="connsiteY17" fmla="*/ 9144 h 586249"/>
              <a:gd name="connsiteX18" fmla="*/ 795528 w 906641"/>
              <a:gd name="connsiteY18" fmla="*/ 45720 h 586249"/>
              <a:gd name="connsiteX19" fmla="*/ 832104 w 906641"/>
              <a:gd name="connsiteY19" fmla="*/ 100584 h 586249"/>
              <a:gd name="connsiteX20" fmla="*/ 850392 w 906641"/>
              <a:gd name="connsiteY20" fmla="*/ 164592 h 586249"/>
              <a:gd name="connsiteX21" fmla="*/ 859536 w 906641"/>
              <a:gd name="connsiteY21" fmla="*/ 192024 h 586249"/>
              <a:gd name="connsiteX22" fmla="*/ 886968 w 906641"/>
              <a:gd name="connsiteY22" fmla="*/ 210312 h 586249"/>
              <a:gd name="connsiteX23" fmla="*/ 896112 w 906641"/>
              <a:gd name="connsiteY23" fmla="*/ 237744 h 586249"/>
              <a:gd name="connsiteX24" fmla="*/ 896112 w 906641"/>
              <a:gd name="connsiteY24" fmla="*/ 393192 h 586249"/>
              <a:gd name="connsiteX25" fmla="*/ 832104 w 906641"/>
              <a:gd name="connsiteY25" fmla="*/ 475488 h 586249"/>
              <a:gd name="connsiteX26" fmla="*/ 813816 w 906641"/>
              <a:gd name="connsiteY26" fmla="*/ 502920 h 586249"/>
              <a:gd name="connsiteX27" fmla="*/ 786384 w 906641"/>
              <a:gd name="connsiteY27" fmla="*/ 521208 h 586249"/>
              <a:gd name="connsiteX28" fmla="*/ 758952 w 906641"/>
              <a:gd name="connsiteY28" fmla="*/ 548640 h 586249"/>
              <a:gd name="connsiteX29" fmla="*/ 704088 w 906641"/>
              <a:gd name="connsiteY29" fmla="*/ 576072 h 586249"/>
              <a:gd name="connsiteX30" fmla="*/ 566928 w 906641"/>
              <a:gd name="connsiteY30" fmla="*/ 566928 h 586249"/>
              <a:gd name="connsiteX31" fmla="*/ 438912 w 906641"/>
              <a:gd name="connsiteY31" fmla="*/ 566928 h 586249"/>
              <a:gd name="connsiteX32" fmla="*/ 429768 w 906641"/>
              <a:gd name="connsiteY32" fmla="*/ 585216 h 58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6641" h="586249">
                <a:moveTo>
                  <a:pt x="429768" y="585216"/>
                </a:moveTo>
                <a:cubicBezTo>
                  <a:pt x="425196" y="579120"/>
                  <a:pt x="423522" y="545405"/>
                  <a:pt x="411480" y="530352"/>
                </a:cubicBezTo>
                <a:cubicBezTo>
                  <a:pt x="397750" y="513189"/>
                  <a:pt x="374904" y="505968"/>
                  <a:pt x="356616" y="493776"/>
                </a:cubicBezTo>
                <a:cubicBezTo>
                  <a:pt x="339427" y="482317"/>
                  <a:pt x="312241" y="462554"/>
                  <a:pt x="292608" y="457200"/>
                </a:cubicBezTo>
                <a:cubicBezTo>
                  <a:pt x="271815" y="451529"/>
                  <a:pt x="249902" y="451333"/>
                  <a:pt x="228600" y="448056"/>
                </a:cubicBezTo>
                <a:cubicBezTo>
                  <a:pt x="210275" y="445237"/>
                  <a:pt x="192024" y="441960"/>
                  <a:pt x="173736" y="438912"/>
                </a:cubicBezTo>
                <a:cubicBezTo>
                  <a:pt x="86722" y="351898"/>
                  <a:pt x="217385" y="472417"/>
                  <a:pt x="100584" y="402336"/>
                </a:cubicBezTo>
                <a:cubicBezTo>
                  <a:pt x="82103" y="391247"/>
                  <a:pt x="72106" y="369548"/>
                  <a:pt x="54864" y="356616"/>
                </a:cubicBezTo>
                <a:cubicBezTo>
                  <a:pt x="47153" y="350833"/>
                  <a:pt x="36053" y="351783"/>
                  <a:pt x="27432" y="347472"/>
                </a:cubicBezTo>
                <a:cubicBezTo>
                  <a:pt x="17602" y="342557"/>
                  <a:pt x="9144" y="335280"/>
                  <a:pt x="0" y="329184"/>
                </a:cubicBezTo>
                <a:cubicBezTo>
                  <a:pt x="6096" y="265176"/>
                  <a:pt x="10313" y="200961"/>
                  <a:pt x="18288" y="137160"/>
                </a:cubicBezTo>
                <a:cubicBezTo>
                  <a:pt x="20129" y="122435"/>
                  <a:pt x="34375" y="91372"/>
                  <a:pt x="45720" y="82296"/>
                </a:cubicBezTo>
                <a:cubicBezTo>
                  <a:pt x="52010" y="77264"/>
                  <a:pt x="106912" y="64947"/>
                  <a:pt x="109728" y="64008"/>
                </a:cubicBezTo>
                <a:cubicBezTo>
                  <a:pt x="125300" y="58817"/>
                  <a:pt x="139726" y="50437"/>
                  <a:pt x="155448" y="45720"/>
                </a:cubicBezTo>
                <a:cubicBezTo>
                  <a:pt x="175062" y="39836"/>
                  <a:pt x="238668" y="30905"/>
                  <a:pt x="256032" y="27432"/>
                </a:cubicBezTo>
                <a:cubicBezTo>
                  <a:pt x="268355" y="24967"/>
                  <a:pt x="280167" y="20065"/>
                  <a:pt x="292608" y="18288"/>
                </a:cubicBezTo>
                <a:cubicBezTo>
                  <a:pt x="366994" y="7661"/>
                  <a:pt x="482134" y="3695"/>
                  <a:pt x="548640" y="0"/>
                </a:cubicBezTo>
                <a:cubicBezTo>
                  <a:pt x="612648" y="3048"/>
                  <a:pt x="677655" y="-2524"/>
                  <a:pt x="740664" y="9144"/>
                </a:cubicBezTo>
                <a:cubicBezTo>
                  <a:pt x="762276" y="13146"/>
                  <a:pt x="795528" y="45720"/>
                  <a:pt x="795528" y="45720"/>
                </a:cubicBezTo>
                <a:cubicBezTo>
                  <a:pt x="807720" y="64008"/>
                  <a:pt x="825153" y="79732"/>
                  <a:pt x="832104" y="100584"/>
                </a:cubicBezTo>
                <a:cubicBezTo>
                  <a:pt x="854028" y="166357"/>
                  <a:pt x="827429" y="84220"/>
                  <a:pt x="850392" y="164592"/>
                </a:cubicBezTo>
                <a:cubicBezTo>
                  <a:pt x="853040" y="173860"/>
                  <a:pt x="853515" y="184498"/>
                  <a:pt x="859536" y="192024"/>
                </a:cubicBezTo>
                <a:cubicBezTo>
                  <a:pt x="866401" y="200606"/>
                  <a:pt x="877824" y="204216"/>
                  <a:pt x="886968" y="210312"/>
                </a:cubicBezTo>
                <a:cubicBezTo>
                  <a:pt x="890016" y="219456"/>
                  <a:pt x="894021" y="228335"/>
                  <a:pt x="896112" y="237744"/>
                </a:cubicBezTo>
                <a:cubicBezTo>
                  <a:pt x="907844" y="290538"/>
                  <a:pt x="912285" y="338203"/>
                  <a:pt x="896112" y="393192"/>
                </a:cubicBezTo>
                <a:cubicBezTo>
                  <a:pt x="883506" y="436052"/>
                  <a:pt x="856755" y="445907"/>
                  <a:pt x="832104" y="475488"/>
                </a:cubicBezTo>
                <a:cubicBezTo>
                  <a:pt x="825069" y="483931"/>
                  <a:pt x="821587" y="495149"/>
                  <a:pt x="813816" y="502920"/>
                </a:cubicBezTo>
                <a:cubicBezTo>
                  <a:pt x="806045" y="510691"/>
                  <a:pt x="794827" y="514173"/>
                  <a:pt x="786384" y="521208"/>
                </a:cubicBezTo>
                <a:cubicBezTo>
                  <a:pt x="776450" y="529487"/>
                  <a:pt x="768886" y="540361"/>
                  <a:pt x="758952" y="548640"/>
                </a:cubicBezTo>
                <a:cubicBezTo>
                  <a:pt x="735317" y="568335"/>
                  <a:pt x="731581" y="566908"/>
                  <a:pt x="704088" y="576072"/>
                </a:cubicBezTo>
                <a:lnTo>
                  <a:pt x="566928" y="566928"/>
                </a:lnTo>
                <a:cubicBezTo>
                  <a:pt x="509148" y="562306"/>
                  <a:pt x="486266" y="547987"/>
                  <a:pt x="438912" y="566928"/>
                </a:cubicBezTo>
                <a:cubicBezTo>
                  <a:pt x="434910" y="568529"/>
                  <a:pt x="434340" y="591312"/>
                  <a:pt x="429768" y="585216"/>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7" name="直線矢印コネクタ 15">
            <a:extLst>
              <a:ext uri="{FF2B5EF4-FFF2-40B4-BE49-F238E27FC236}">
                <a16:creationId xmlns:a16="http://schemas.microsoft.com/office/drawing/2014/main" id="{B5D2A877-7623-F54D-8F95-FD6F0431F6D1}"/>
              </a:ext>
            </a:extLst>
          </p:cNvPr>
          <p:cNvCxnSpPr/>
          <p:nvPr/>
        </p:nvCxnSpPr>
        <p:spPr>
          <a:xfrm>
            <a:off x="7649948" y="2890313"/>
            <a:ext cx="700850" cy="0"/>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cxnSp>
        <p:nvCxnSpPr>
          <p:cNvPr id="48" name="直線矢印コネクタ 16">
            <a:extLst>
              <a:ext uri="{FF2B5EF4-FFF2-40B4-BE49-F238E27FC236}">
                <a16:creationId xmlns:a16="http://schemas.microsoft.com/office/drawing/2014/main" id="{15D59304-0A33-BB4B-AFF7-12EAB230CE1F}"/>
              </a:ext>
            </a:extLst>
          </p:cNvPr>
          <p:cNvCxnSpPr/>
          <p:nvPr/>
        </p:nvCxnSpPr>
        <p:spPr>
          <a:xfrm flipH="1">
            <a:off x="8350798" y="3487867"/>
            <a:ext cx="709847" cy="0"/>
          </a:xfrm>
          <a:prstGeom prst="straightConnector1">
            <a:avLst/>
          </a:prstGeom>
          <a:ln w="57150">
            <a:solidFill>
              <a:schemeClr val="tx1"/>
            </a:solidFill>
            <a:tailEnd type="stealth"/>
          </a:ln>
        </p:spPr>
        <p:style>
          <a:lnRef idx="1">
            <a:schemeClr val="accent1"/>
          </a:lnRef>
          <a:fillRef idx="0">
            <a:schemeClr val="accent1"/>
          </a:fillRef>
          <a:effectRef idx="0">
            <a:schemeClr val="accent1"/>
          </a:effectRef>
          <a:fontRef idx="minor">
            <a:schemeClr val="tx1"/>
          </a:fontRef>
        </p:style>
      </p:cxnSp>
      <p:sp>
        <p:nvSpPr>
          <p:cNvPr id="49" name="テキスト ボックス 17">
            <a:extLst>
              <a:ext uri="{FF2B5EF4-FFF2-40B4-BE49-F238E27FC236}">
                <a16:creationId xmlns:a16="http://schemas.microsoft.com/office/drawing/2014/main" id="{0489BE80-1DD7-2B4B-B839-96078F15D192}"/>
              </a:ext>
            </a:extLst>
          </p:cNvPr>
          <p:cNvSpPr txBox="1"/>
          <p:nvPr/>
        </p:nvSpPr>
        <p:spPr>
          <a:xfrm>
            <a:off x="2009318" y="4055442"/>
            <a:ext cx="1655986" cy="707886"/>
          </a:xfrm>
          <a:prstGeom prst="rect">
            <a:avLst/>
          </a:prstGeom>
          <a:noFill/>
        </p:spPr>
        <p:txBody>
          <a:bodyPr wrap="square" rtlCol="0">
            <a:spAutoFit/>
          </a:bodyPr>
          <a:lstStyle/>
          <a:p>
            <a:pPr algn="ctr"/>
            <a:r>
              <a:rPr kumimoji="1" lang="en-US" altLang="ja-JP" sz="4000" dirty="0"/>
              <a:t>(a)</a:t>
            </a:r>
            <a:endParaRPr kumimoji="1" lang="ja-JP" altLang="en-US" sz="4000" dirty="0"/>
          </a:p>
        </p:txBody>
      </p:sp>
      <p:sp>
        <p:nvSpPr>
          <p:cNvPr id="50" name="テキスト ボックス 18">
            <a:extLst>
              <a:ext uri="{FF2B5EF4-FFF2-40B4-BE49-F238E27FC236}">
                <a16:creationId xmlns:a16="http://schemas.microsoft.com/office/drawing/2014/main" id="{A021095D-EBD5-7F41-90E8-8812558119D1}"/>
              </a:ext>
            </a:extLst>
          </p:cNvPr>
          <p:cNvSpPr txBox="1"/>
          <p:nvPr/>
        </p:nvSpPr>
        <p:spPr>
          <a:xfrm>
            <a:off x="4711875" y="4055442"/>
            <a:ext cx="1655986" cy="707886"/>
          </a:xfrm>
          <a:prstGeom prst="rect">
            <a:avLst/>
          </a:prstGeom>
          <a:noFill/>
        </p:spPr>
        <p:txBody>
          <a:bodyPr wrap="square" rtlCol="0">
            <a:spAutoFit/>
          </a:bodyPr>
          <a:lstStyle/>
          <a:p>
            <a:pPr algn="ctr"/>
            <a:r>
              <a:rPr kumimoji="1" lang="en-US" altLang="ja-JP" sz="4000" dirty="0"/>
              <a:t>(b)</a:t>
            </a:r>
            <a:endParaRPr kumimoji="1" lang="ja-JP" altLang="en-US" sz="4000" dirty="0"/>
          </a:p>
        </p:txBody>
      </p:sp>
      <p:sp>
        <p:nvSpPr>
          <p:cNvPr id="51" name="テキスト ボックス 19">
            <a:extLst>
              <a:ext uri="{FF2B5EF4-FFF2-40B4-BE49-F238E27FC236}">
                <a16:creationId xmlns:a16="http://schemas.microsoft.com/office/drawing/2014/main" id="{38537043-C8F9-8943-A673-A3D21A455081}"/>
              </a:ext>
            </a:extLst>
          </p:cNvPr>
          <p:cNvSpPr txBox="1"/>
          <p:nvPr/>
        </p:nvSpPr>
        <p:spPr>
          <a:xfrm>
            <a:off x="7625744" y="4055442"/>
            <a:ext cx="1655986" cy="707886"/>
          </a:xfrm>
          <a:prstGeom prst="rect">
            <a:avLst/>
          </a:prstGeom>
          <a:noFill/>
        </p:spPr>
        <p:txBody>
          <a:bodyPr wrap="square" rtlCol="0">
            <a:spAutoFit/>
          </a:bodyPr>
          <a:lstStyle/>
          <a:p>
            <a:pPr algn="ctr"/>
            <a:r>
              <a:rPr kumimoji="1" lang="en-US" altLang="ja-JP" sz="4000" dirty="0"/>
              <a:t>(c)</a:t>
            </a:r>
            <a:endParaRPr kumimoji="1" lang="ja-JP" altLang="en-US" sz="4000" dirty="0"/>
          </a:p>
        </p:txBody>
      </p:sp>
      <p:sp>
        <p:nvSpPr>
          <p:cNvPr id="2" name="TextBox 1">
            <a:extLst>
              <a:ext uri="{FF2B5EF4-FFF2-40B4-BE49-F238E27FC236}">
                <a16:creationId xmlns:a16="http://schemas.microsoft.com/office/drawing/2014/main" id="{38F45E2E-5B17-32AF-1CAD-D4F01CA81C4A}"/>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3.3. Mechanism of comminution by grinding (cont.)</a:t>
            </a:r>
          </a:p>
        </p:txBody>
      </p:sp>
    </p:spTree>
    <p:extLst>
      <p:ext uri="{BB962C8B-B14F-4D97-AF65-F5344CB8AC3E}">
        <p14:creationId xmlns:p14="http://schemas.microsoft.com/office/powerpoint/2010/main" val="1043298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3.2. Types of grinding mills</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3.3. Mechanism of comminution by grinding</a:t>
            </a:r>
          </a:p>
          <a:p>
            <a:pPr>
              <a:lnSpc>
                <a:spcPct val="150000"/>
              </a:lnSpc>
            </a:pPr>
            <a:r>
              <a:rPr lang="en-US" sz="2400" b="1" dirty="0">
                <a:latin typeface="Arial" panose="020B0604020202020204" pitchFamily="34" charset="0"/>
                <a:cs typeface="Arial" panose="020B0604020202020204" pitchFamily="34" charset="0"/>
              </a:rPr>
              <a:t>3.4. Factors affecting the operation of grinding mill </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3.5.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18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3148177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19</a:t>
            </a:fld>
            <a:endParaRPr lang="en-JP" sz="1800" dirty="0">
              <a:latin typeface="Segoe Print" panose="02000800000000000000" pitchFamily="2" charset="0"/>
            </a:endParaRPr>
          </a:p>
        </p:txBody>
      </p:sp>
      <p:sp>
        <p:nvSpPr>
          <p:cNvPr id="44" name="Slide Number Placeholder 1">
            <a:extLst>
              <a:ext uri="{FF2B5EF4-FFF2-40B4-BE49-F238E27FC236}">
                <a16:creationId xmlns:a16="http://schemas.microsoft.com/office/drawing/2014/main" id="{1643440C-0E6C-124E-B915-2232D81241A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a:pPr>
            <a:r>
              <a:rPr lang="en-US" altLang="ja-JP" b="1" dirty="0">
                <a:solidFill>
                  <a:srgbClr val="FF40FF"/>
                </a:solidFill>
                <a:latin typeface="Arial" charset="0"/>
              </a:rPr>
              <a:t>Speed of the mill</a:t>
            </a:r>
          </a:p>
          <a:p>
            <a:pPr marL="457200" indent="-457200" algn="l">
              <a:lnSpc>
                <a:spcPct val="150000"/>
              </a:lnSpc>
              <a:buFont typeface="Wingdings" pitchFamily="2" charset="2"/>
              <a:buChar char="§"/>
            </a:pPr>
            <a:r>
              <a:rPr lang="en-US" altLang="ja-JP" dirty="0">
                <a:solidFill>
                  <a:srgbClr val="7030A0"/>
                </a:solidFill>
                <a:latin typeface="Arial" charset="0"/>
              </a:rPr>
              <a:t>The speed of the mills affects both efficiency of action of grinding media as well as grinding capacity. </a:t>
            </a:r>
          </a:p>
          <a:p>
            <a:pPr marL="457200" indent="-457200" algn="l">
              <a:lnSpc>
                <a:spcPct val="150000"/>
              </a:lnSpc>
              <a:buFont typeface="Wingdings" pitchFamily="2" charset="2"/>
              <a:buChar char="§"/>
            </a:pPr>
            <a:r>
              <a:rPr lang="en-US" altLang="ja-JP" dirty="0">
                <a:solidFill>
                  <a:srgbClr val="7030A0"/>
                </a:solidFill>
                <a:latin typeface="Arial" charset="0"/>
              </a:rPr>
              <a:t>The speed must be as high as possible without centrifuging the charge. </a:t>
            </a:r>
          </a:p>
          <a:p>
            <a:pPr marL="457200" indent="-457200" algn="l">
              <a:lnSpc>
                <a:spcPct val="150000"/>
              </a:lnSpc>
              <a:buFont typeface="Wingdings" pitchFamily="2" charset="2"/>
              <a:buChar char="§"/>
            </a:pPr>
            <a:r>
              <a:rPr lang="en-US" altLang="ja-JP" dirty="0">
                <a:solidFill>
                  <a:srgbClr val="7030A0"/>
                </a:solidFill>
                <a:latin typeface="Arial" charset="0"/>
              </a:rPr>
              <a:t>During the rising of grinding media, there is very little grinding. </a:t>
            </a:r>
          </a:p>
          <a:p>
            <a:pPr marL="457200" indent="-457200" algn="l">
              <a:lnSpc>
                <a:spcPct val="150000"/>
              </a:lnSpc>
              <a:buFont typeface="Wingdings" pitchFamily="2" charset="2"/>
              <a:buChar char="§"/>
            </a:pPr>
            <a:r>
              <a:rPr lang="en-US" altLang="ja-JP" dirty="0">
                <a:solidFill>
                  <a:srgbClr val="7030A0"/>
                </a:solidFill>
                <a:latin typeface="Arial" charset="0"/>
              </a:rPr>
              <a:t>As the speed of the mill is increased, work input increases at first in proportion to the speed and then slippage increases with a slow increase of work input compared to speed. </a:t>
            </a:r>
          </a:p>
          <a:p>
            <a:pPr marL="457200" indent="-457200" algn="l">
              <a:lnSpc>
                <a:spcPct val="150000"/>
              </a:lnSpc>
              <a:buFont typeface="Wingdings" pitchFamily="2" charset="2"/>
              <a:buChar char="§"/>
            </a:pPr>
            <a:r>
              <a:rPr lang="en-US" altLang="ja-JP" dirty="0">
                <a:solidFill>
                  <a:srgbClr val="7030A0"/>
                </a:solidFill>
                <a:latin typeface="Arial" charset="0"/>
              </a:rPr>
              <a:t>The work input increases until a critical speed is reached, beyond, which the power input, decreases rapidly to the vanishing point.</a:t>
            </a:r>
          </a:p>
          <a:p>
            <a:pPr marL="457200" indent="-457200" algn="l">
              <a:lnSpc>
                <a:spcPct val="150000"/>
              </a:lnSpc>
              <a:buFont typeface="Wingdings" pitchFamily="2" charset="2"/>
              <a:buChar char="§"/>
            </a:pPr>
            <a:endParaRPr lang="en-US" altLang="ja-JP" dirty="0">
              <a:latin typeface="Arial" charset="0"/>
            </a:endParaRPr>
          </a:p>
          <a:p>
            <a:pPr marL="457200" indent="-457200" algn="l">
              <a:lnSpc>
                <a:spcPct val="150000"/>
              </a:lnSpc>
              <a:buFont typeface="Wingdings" pitchFamily="2" charset="2"/>
              <a:buChar char="§"/>
            </a:pPr>
            <a:endParaRPr lang="en-US" altLang="ja-JP" dirty="0">
              <a:latin typeface="Arial" charset="0"/>
            </a:endParaRPr>
          </a:p>
          <a:p>
            <a:pPr marL="457200" indent="-457200" algn="l">
              <a:lnSpc>
                <a:spcPct val="150000"/>
              </a:lnSpc>
              <a:buFont typeface="Wingdings" pitchFamily="2" charset="2"/>
              <a:buChar char="§"/>
            </a:pPr>
            <a:endParaRPr lang="en-US" altLang="ja-JP" dirty="0"/>
          </a:p>
        </p:txBody>
      </p:sp>
      <p:sp>
        <p:nvSpPr>
          <p:cNvPr id="2" name="TextBox 1">
            <a:extLst>
              <a:ext uri="{FF2B5EF4-FFF2-40B4-BE49-F238E27FC236}">
                <a16:creationId xmlns:a16="http://schemas.microsoft.com/office/drawing/2014/main" id="{44F4CDE1-0421-93D1-BAC3-D0766690371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Factors affecting the operation of grinding mill</a:t>
            </a:r>
          </a:p>
        </p:txBody>
      </p:sp>
    </p:spTree>
    <p:extLst>
      <p:ext uri="{BB962C8B-B14F-4D97-AF65-F5344CB8AC3E}">
        <p14:creationId xmlns:p14="http://schemas.microsoft.com/office/powerpoint/2010/main" val="25127790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47733F7-D87A-E542-BA5C-29B664D5784E}"/>
              </a:ext>
            </a:extLst>
          </p:cNvPr>
          <p:cNvSpPr>
            <a:spLocks noGrp="1"/>
          </p:cNvSpPr>
          <p:nvPr>
            <p:ph type="sldNum" sz="quarter" idx="12"/>
          </p:nvPr>
        </p:nvSpPr>
        <p:spPr>
          <a:xfrm>
            <a:off x="11802979" y="6485021"/>
            <a:ext cx="389021" cy="370387"/>
          </a:xfrm>
        </p:spPr>
        <p:txBody>
          <a:bodyPr/>
          <a:lstStyle/>
          <a:p>
            <a:fld id="{C44500DA-FB56-CC42-AC47-667E8A5E505A}" type="slidenum">
              <a:rPr lang="en-JP" sz="1600" smtClean="0">
                <a:latin typeface="Segoe Print" panose="02000800000000000000" pitchFamily="2" charset="0"/>
              </a:rPr>
              <a:t>2</a:t>
            </a:fld>
            <a:endParaRPr lang="en-JP" sz="1600" dirty="0">
              <a:latin typeface="Segoe Print" panose="02000800000000000000" pitchFamily="2" charset="0"/>
            </a:endParaRPr>
          </a:p>
        </p:txBody>
      </p:sp>
      <p:sp>
        <p:nvSpPr>
          <p:cNvPr id="8" name="Title 1">
            <a:extLst>
              <a:ext uri="{FF2B5EF4-FFF2-40B4-BE49-F238E27FC236}">
                <a16:creationId xmlns:a16="http://schemas.microsoft.com/office/drawing/2014/main" id="{6720365D-01A5-7740-8043-ED9DD43E433D}"/>
              </a:ext>
            </a:extLst>
          </p:cNvPr>
          <p:cNvSpPr txBox="1">
            <a:spLocks/>
          </p:cNvSpPr>
          <p:nvPr/>
        </p:nvSpPr>
        <p:spPr>
          <a:xfrm>
            <a:off x="1381399" y="14382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Lecture 3</a:t>
            </a:r>
          </a:p>
          <a:p>
            <a:pPr marL="84138" algn="ctr" fontAlgn="auto">
              <a:spcAft>
                <a:spcPts val="0"/>
              </a:spcAft>
              <a:defRPr/>
            </a:pPr>
            <a:endPar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endParaRPr>
          </a:p>
          <a:p>
            <a:pPr marL="84138" algn="ctr">
              <a:defRPr/>
            </a:pPr>
            <a:r>
              <a:rPr lang="en-US" altLang="ja-JP" sz="4800" dirty="0">
                <a:gradFill>
                  <a:gsLst>
                    <a:gs pos="0">
                      <a:srgbClr val="00B0F0"/>
                    </a:gs>
                    <a:gs pos="57000">
                      <a:srgbClr val="00B050"/>
                    </a:gs>
                    <a:gs pos="100000">
                      <a:srgbClr val="7030A0"/>
                    </a:gs>
                  </a:gsLst>
                  <a:lin ang="10800000" scaled="1"/>
                </a:gradFill>
                <a:latin typeface="Segoe Print" panose="02000600000000000000" pitchFamily="2" charset="0"/>
              </a:rPr>
              <a:t>Comminution: grinding</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797035" y="1388864"/>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820527" y="4561292"/>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6" name="Slide Number Placeholder 1">
            <a:extLst>
              <a:ext uri="{FF2B5EF4-FFF2-40B4-BE49-F238E27FC236}">
                <a16:creationId xmlns:a16="http://schemas.microsoft.com/office/drawing/2014/main" id="{37B1B4C2-98F1-234F-AFBF-47A2F49D47A6}"/>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8461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20</a:t>
            </a:fld>
            <a:endParaRPr lang="en-JP" sz="1800" dirty="0">
              <a:latin typeface="Segoe Print" panose="02000800000000000000" pitchFamily="2" charset="0"/>
            </a:endParaRPr>
          </a:p>
        </p:txBody>
      </p:sp>
      <p:sp>
        <p:nvSpPr>
          <p:cNvPr id="44" name="Slide Number Placeholder 1">
            <a:extLst>
              <a:ext uri="{FF2B5EF4-FFF2-40B4-BE49-F238E27FC236}">
                <a16:creationId xmlns:a16="http://schemas.microsoft.com/office/drawing/2014/main" id="{1643440C-0E6C-124E-B915-2232D81241A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a:pPr>
            <a:r>
              <a:rPr lang="en-US" altLang="ja-JP" b="1" dirty="0">
                <a:solidFill>
                  <a:srgbClr val="FF40FF"/>
                </a:solidFill>
                <a:latin typeface="Arial" charset="0"/>
              </a:rPr>
              <a:t>Speed of the mill (cont.)</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Under this condition, the solids are centrifuged on the shell of the mill and no work is done by the mill.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Where as at low speeds, the grinding media will roll and slide over one another in a mass near the bottom of the mill, giving an action called </a:t>
            </a:r>
            <a:r>
              <a:rPr lang="en-GB" sz="2400" i="1" dirty="0">
                <a:solidFill>
                  <a:srgbClr val="7030A0"/>
                </a:solidFill>
                <a:latin typeface="Arial" panose="020B0604020202020204" pitchFamily="34" charset="0"/>
                <a:cs typeface="Arial" panose="020B0604020202020204" pitchFamily="34" charset="0"/>
              </a:rPr>
              <a:t>cascading action</a:t>
            </a:r>
            <a:r>
              <a:rPr lang="en-GB" sz="2400" dirty="0">
                <a:solidFill>
                  <a:srgbClr val="7030A0"/>
                </a:solidFill>
                <a:latin typeface="Arial" panose="020B0604020202020204" pitchFamily="34" charset="0"/>
                <a:cs typeface="Arial" panose="020B0604020202020204" pitchFamily="34" charset="0"/>
              </a:rPr>
              <a:t>.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At intermediate speeds, the grinding media will be carried up to a certain extent and then fall on the material at the bottom of the mill, this action is called </a:t>
            </a:r>
            <a:r>
              <a:rPr lang="en-GB" sz="2400" i="1" dirty="0" err="1">
                <a:solidFill>
                  <a:srgbClr val="7030A0"/>
                </a:solidFill>
                <a:latin typeface="Arial" panose="020B0604020202020204" pitchFamily="34" charset="0"/>
                <a:cs typeface="Arial" panose="020B0604020202020204" pitchFamily="34" charset="0"/>
              </a:rPr>
              <a:t>cataracting</a:t>
            </a:r>
            <a:r>
              <a:rPr lang="en-GB" sz="2400" i="1" dirty="0">
                <a:solidFill>
                  <a:srgbClr val="7030A0"/>
                </a:solidFill>
                <a:latin typeface="Arial" panose="020B0604020202020204" pitchFamily="34" charset="0"/>
                <a:cs typeface="Arial" panose="020B0604020202020204" pitchFamily="34" charset="0"/>
              </a:rPr>
              <a:t> action</a:t>
            </a:r>
            <a:r>
              <a:rPr lang="en-GB" sz="2400" dirty="0">
                <a:solidFill>
                  <a:srgbClr val="7030A0"/>
                </a:solidFill>
                <a:latin typeface="Arial" panose="020B0604020202020204" pitchFamily="34" charset="0"/>
                <a:cs typeface="Arial" panose="020B0604020202020204" pitchFamily="34" charset="0"/>
              </a:rPr>
              <a:t>.</a:t>
            </a:r>
            <a:endParaRPr lang="en-US" altLang="ja-JP" dirty="0">
              <a:solidFill>
                <a:srgbClr val="7030A0"/>
              </a:solidFill>
              <a:latin typeface="Arial" charset="0"/>
            </a:endParaRPr>
          </a:p>
          <a:p>
            <a:pPr marL="457200" indent="-457200" algn="l">
              <a:lnSpc>
                <a:spcPct val="150000"/>
              </a:lnSpc>
              <a:buFont typeface="Wingdings" pitchFamily="2" charset="2"/>
              <a:buChar char="§"/>
            </a:pPr>
            <a:endParaRPr lang="en-US" altLang="ja-JP" dirty="0">
              <a:latin typeface="Arial" charset="0"/>
            </a:endParaRPr>
          </a:p>
          <a:p>
            <a:pPr marL="457200" indent="-457200" algn="l">
              <a:lnSpc>
                <a:spcPct val="150000"/>
              </a:lnSpc>
              <a:buFont typeface="Wingdings" pitchFamily="2" charset="2"/>
              <a:buChar char="§"/>
            </a:pPr>
            <a:endParaRPr lang="en-US" altLang="ja-JP" dirty="0"/>
          </a:p>
        </p:txBody>
      </p:sp>
      <p:sp>
        <p:nvSpPr>
          <p:cNvPr id="2" name="TextBox 1">
            <a:extLst>
              <a:ext uri="{FF2B5EF4-FFF2-40B4-BE49-F238E27FC236}">
                <a16:creationId xmlns:a16="http://schemas.microsoft.com/office/drawing/2014/main" id="{44F4CDE1-0421-93D1-BAC3-D0766690371F}"/>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Factors affecting the operation of grinding mill (cont.)</a:t>
            </a:r>
          </a:p>
        </p:txBody>
      </p:sp>
    </p:spTree>
    <p:extLst>
      <p:ext uri="{BB962C8B-B14F-4D97-AF65-F5344CB8AC3E}">
        <p14:creationId xmlns:p14="http://schemas.microsoft.com/office/powerpoint/2010/main" val="1420382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21</a:t>
            </a:fld>
            <a:endParaRPr lang="en-JP" sz="1800" dirty="0">
              <a:latin typeface="Segoe Print" panose="02000800000000000000" pitchFamily="2" charset="0"/>
            </a:endParaRPr>
          </a:p>
        </p:txBody>
      </p:sp>
      <p:sp>
        <p:nvSpPr>
          <p:cNvPr id="44" name="Slide Number Placeholder 1">
            <a:extLst>
              <a:ext uri="{FF2B5EF4-FFF2-40B4-BE49-F238E27FC236}">
                <a16:creationId xmlns:a16="http://schemas.microsoft.com/office/drawing/2014/main" id="{1643440C-0E6C-124E-B915-2232D81241A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a:pPr>
            <a:r>
              <a:rPr lang="en-US" altLang="ja-JP" b="1" dirty="0">
                <a:solidFill>
                  <a:srgbClr val="FF40FF"/>
                </a:solidFill>
                <a:latin typeface="Arial" charset="0"/>
              </a:rPr>
              <a:t>Speed of the mill (cont.)</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At critical speed  angular velocity is equal to gravity force:</a:t>
            </a:r>
          </a:p>
          <a:p>
            <a:pPr marL="457200" indent="-457200" algn="l">
              <a:lnSpc>
                <a:spcPct val="150000"/>
              </a:lnSpc>
              <a:buFont typeface="Wingdings" pitchFamily="2" charset="2"/>
              <a:buChar char="§"/>
            </a:pPr>
            <a:endParaRPr lang="en-US" altLang="ja-JP" dirty="0"/>
          </a:p>
        </p:txBody>
      </p:sp>
      <p:graphicFrame>
        <p:nvGraphicFramePr>
          <p:cNvPr id="18" name="Object 15">
            <a:extLst>
              <a:ext uri="{FF2B5EF4-FFF2-40B4-BE49-F238E27FC236}">
                <a16:creationId xmlns:a16="http://schemas.microsoft.com/office/drawing/2014/main" id="{98A748FF-649B-F5B6-F697-31370663A89A}"/>
              </a:ext>
            </a:extLst>
          </p:cNvPr>
          <p:cNvGraphicFramePr>
            <a:graphicFrameLocks noChangeAspect="1"/>
          </p:cNvGraphicFramePr>
          <p:nvPr>
            <p:extLst>
              <p:ext uri="{D42A27DB-BD31-4B8C-83A1-F6EECF244321}">
                <p14:modId xmlns:p14="http://schemas.microsoft.com/office/powerpoint/2010/main" val="2209950113"/>
              </p:ext>
            </p:extLst>
          </p:nvPr>
        </p:nvGraphicFramePr>
        <p:xfrm>
          <a:off x="549398" y="5052582"/>
          <a:ext cx="3810000" cy="1157288"/>
        </p:xfrm>
        <a:graphic>
          <a:graphicData uri="http://schemas.openxmlformats.org/presentationml/2006/ole">
            <mc:AlternateContent xmlns:mc="http://schemas.openxmlformats.org/markup-compatibility/2006">
              <mc:Choice xmlns:v="urn:schemas-microsoft-com:vml" Requires="v">
                <p:oleObj name="数式" r:id="rId3" imgW="1422360" imgH="431640" progId="Equation.3">
                  <p:embed/>
                </p:oleObj>
              </mc:Choice>
              <mc:Fallback>
                <p:oleObj name="数式" r:id="rId3" imgW="1422360" imgH="431640" progId="Equation.3">
                  <p:embed/>
                  <p:pic>
                    <p:nvPicPr>
                      <p:cNvPr id="20" name="Object 15">
                        <a:extLst>
                          <a:ext uri="{FF2B5EF4-FFF2-40B4-BE49-F238E27FC236}">
                            <a16:creationId xmlns:a16="http://schemas.microsoft.com/office/drawing/2014/main" id="{F9D188E5-9A9E-CA49-A144-E72B438D58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98" y="5052582"/>
                        <a:ext cx="3810000" cy="1157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Text Box 9">
            <a:extLst>
              <a:ext uri="{FF2B5EF4-FFF2-40B4-BE49-F238E27FC236}">
                <a16:creationId xmlns:a16="http://schemas.microsoft.com/office/drawing/2014/main" id="{6ACFE82C-843D-CE54-824C-FA905B801629}"/>
              </a:ext>
            </a:extLst>
          </p:cNvPr>
          <p:cNvSpPr txBox="1">
            <a:spLocks noChangeArrowheads="1"/>
          </p:cNvSpPr>
          <p:nvPr/>
        </p:nvSpPr>
        <p:spPr bwMode="auto">
          <a:xfrm>
            <a:off x="473870" y="4036919"/>
            <a:ext cx="43195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400" dirty="0">
                <a:solidFill>
                  <a:srgbClr val="000000"/>
                </a:solidFill>
                <a:latin typeface="Arial" charset="0"/>
                <a:ea typeface="ＭＳ Ｐゴシック" panose="020B0600070205080204" pitchFamily="50" charset="-128"/>
              </a:rPr>
              <a:t>D: inner diameter of drum</a:t>
            </a:r>
          </a:p>
          <a:p>
            <a:pPr>
              <a:spcBef>
                <a:spcPct val="50000"/>
              </a:spcBef>
            </a:pPr>
            <a:r>
              <a:rPr lang="en-US" altLang="ja-JP" sz="2400" dirty="0">
                <a:solidFill>
                  <a:srgbClr val="000000"/>
                </a:solidFill>
                <a:latin typeface="Arial" charset="0"/>
                <a:ea typeface="ＭＳ Ｐゴシック" panose="020B0600070205080204" pitchFamily="50" charset="-128"/>
              </a:rPr>
              <a:t>d: diameter of medium</a:t>
            </a:r>
          </a:p>
        </p:txBody>
      </p:sp>
      <p:grpSp>
        <p:nvGrpSpPr>
          <p:cNvPr id="20" name="Group 19">
            <a:extLst>
              <a:ext uri="{FF2B5EF4-FFF2-40B4-BE49-F238E27FC236}">
                <a16:creationId xmlns:a16="http://schemas.microsoft.com/office/drawing/2014/main" id="{680C0ED1-6A29-A9AD-0C70-616FBCA04EE0}"/>
              </a:ext>
            </a:extLst>
          </p:cNvPr>
          <p:cNvGrpSpPr>
            <a:grpSpLocks/>
          </p:cNvGrpSpPr>
          <p:nvPr/>
        </p:nvGrpSpPr>
        <p:grpSpPr bwMode="auto">
          <a:xfrm>
            <a:off x="6121400" y="2512582"/>
            <a:ext cx="3635375" cy="3671888"/>
            <a:chOff x="3470" y="482"/>
            <a:chExt cx="2290" cy="2313"/>
          </a:xfrm>
        </p:grpSpPr>
        <p:sp>
          <p:nvSpPr>
            <p:cNvPr id="21" name="Oval 4">
              <a:extLst>
                <a:ext uri="{FF2B5EF4-FFF2-40B4-BE49-F238E27FC236}">
                  <a16:creationId xmlns:a16="http://schemas.microsoft.com/office/drawing/2014/main" id="{0312C66C-0EE0-38CA-D4E4-B7B93381F9EC}"/>
                </a:ext>
              </a:extLst>
            </p:cNvPr>
            <p:cNvSpPr>
              <a:spLocks noChangeArrowheads="1"/>
            </p:cNvSpPr>
            <p:nvPr/>
          </p:nvSpPr>
          <p:spPr bwMode="auto">
            <a:xfrm>
              <a:off x="3470" y="1026"/>
              <a:ext cx="1769" cy="1769"/>
            </a:xfrm>
            <a:prstGeom prst="ellipse">
              <a:avLst/>
            </a:prstGeom>
            <a:solidFill>
              <a:schemeClr val="bg1"/>
            </a:solidFill>
            <a:ln w="571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22" name="Oval 11">
              <a:extLst>
                <a:ext uri="{FF2B5EF4-FFF2-40B4-BE49-F238E27FC236}">
                  <a16:creationId xmlns:a16="http://schemas.microsoft.com/office/drawing/2014/main" id="{586F8870-4B52-FCF6-BB0F-F44E2C895861}"/>
                </a:ext>
              </a:extLst>
            </p:cNvPr>
            <p:cNvSpPr>
              <a:spLocks noChangeArrowheads="1"/>
            </p:cNvSpPr>
            <p:nvPr/>
          </p:nvSpPr>
          <p:spPr bwMode="auto">
            <a:xfrm>
              <a:off x="3787" y="2387"/>
              <a:ext cx="226" cy="226"/>
            </a:xfrm>
            <a:prstGeom prst="ellipse">
              <a:avLst/>
            </a:prstGeom>
            <a:solidFill>
              <a:srgbClr val="969696"/>
            </a:solidFill>
            <a:ln w="57150">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23" name="Oval 5">
              <a:extLst>
                <a:ext uri="{FF2B5EF4-FFF2-40B4-BE49-F238E27FC236}">
                  <a16:creationId xmlns:a16="http://schemas.microsoft.com/office/drawing/2014/main" id="{BF34B106-D341-351B-ED7C-736F76B4D00A}"/>
                </a:ext>
              </a:extLst>
            </p:cNvPr>
            <p:cNvSpPr>
              <a:spLocks noChangeArrowheads="1"/>
            </p:cNvSpPr>
            <p:nvPr/>
          </p:nvSpPr>
          <p:spPr bwMode="auto">
            <a:xfrm>
              <a:off x="4694" y="1207"/>
              <a:ext cx="226" cy="226"/>
            </a:xfrm>
            <a:prstGeom prst="ellipse">
              <a:avLst/>
            </a:prstGeom>
            <a:solidFill>
              <a:srgbClr val="969696"/>
            </a:solidFill>
            <a:ln w="57150">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ja-JP" altLang="en-US">
                <a:solidFill>
                  <a:srgbClr val="000000"/>
                </a:solidFill>
                <a:latin typeface="Calibri"/>
                <a:ea typeface="ＭＳ Ｐゴシック" panose="020B0600070205080204" pitchFamily="50" charset="-128"/>
              </a:endParaRPr>
            </a:p>
          </p:txBody>
        </p:sp>
        <p:sp>
          <p:nvSpPr>
            <p:cNvPr id="24" name="Line 7">
              <a:extLst>
                <a:ext uri="{FF2B5EF4-FFF2-40B4-BE49-F238E27FC236}">
                  <a16:creationId xmlns:a16="http://schemas.microsoft.com/office/drawing/2014/main" id="{69ECE311-458B-CB90-FE3E-63C535F91D56}"/>
                </a:ext>
              </a:extLst>
            </p:cNvPr>
            <p:cNvSpPr>
              <a:spLocks noChangeShapeType="1"/>
            </p:cNvSpPr>
            <p:nvPr/>
          </p:nvSpPr>
          <p:spPr bwMode="auto">
            <a:xfrm flipH="1">
              <a:off x="3878" y="1298"/>
              <a:ext cx="952" cy="1225"/>
            </a:xfrm>
            <a:prstGeom prst="line">
              <a:avLst/>
            </a:prstGeom>
            <a:noFill/>
            <a:ln w="9525">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latin typeface="Calibri"/>
                <a:ea typeface="ＭＳ Ｐゴシック" panose="020B0600070205080204" pitchFamily="50" charset="-128"/>
              </a:endParaRPr>
            </a:p>
          </p:txBody>
        </p:sp>
        <p:sp>
          <p:nvSpPr>
            <p:cNvPr id="25" name="Text Box 8">
              <a:extLst>
                <a:ext uri="{FF2B5EF4-FFF2-40B4-BE49-F238E27FC236}">
                  <a16:creationId xmlns:a16="http://schemas.microsoft.com/office/drawing/2014/main" id="{1207CE20-F9EB-923A-1FD1-AAF330F97CE3}"/>
                </a:ext>
              </a:extLst>
            </p:cNvPr>
            <p:cNvSpPr txBox="1">
              <a:spLocks noChangeArrowheads="1"/>
            </p:cNvSpPr>
            <p:nvPr/>
          </p:nvSpPr>
          <p:spPr bwMode="auto">
            <a:xfrm>
              <a:off x="4105" y="1752"/>
              <a:ext cx="590" cy="2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a:solidFill>
                    <a:srgbClr val="000000"/>
                  </a:solidFill>
                  <a:latin typeface="Arial" charset="0"/>
                  <a:ea typeface="ＭＳ Ｐゴシック" panose="020B0600070205080204" pitchFamily="50" charset="-128"/>
                </a:rPr>
                <a:t>D - d</a:t>
              </a:r>
            </a:p>
          </p:txBody>
        </p:sp>
        <p:sp>
          <p:nvSpPr>
            <p:cNvPr id="26" name="Line 10">
              <a:extLst>
                <a:ext uri="{FF2B5EF4-FFF2-40B4-BE49-F238E27FC236}">
                  <a16:creationId xmlns:a16="http://schemas.microsoft.com/office/drawing/2014/main" id="{58810CCA-1137-BEC5-7831-6D81E7BB881B}"/>
                </a:ext>
              </a:extLst>
            </p:cNvPr>
            <p:cNvSpPr>
              <a:spLocks noChangeShapeType="1"/>
            </p:cNvSpPr>
            <p:nvPr/>
          </p:nvSpPr>
          <p:spPr bwMode="auto">
            <a:xfrm flipV="1">
              <a:off x="4853" y="799"/>
              <a:ext cx="340" cy="49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latin typeface="Calibri"/>
                <a:ea typeface="ＭＳ Ｐゴシック" panose="020B0600070205080204" pitchFamily="50" charset="-128"/>
              </a:endParaRPr>
            </a:p>
          </p:txBody>
        </p:sp>
        <p:sp>
          <p:nvSpPr>
            <p:cNvPr id="27" name="Line 12">
              <a:extLst>
                <a:ext uri="{FF2B5EF4-FFF2-40B4-BE49-F238E27FC236}">
                  <a16:creationId xmlns:a16="http://schemas.microsoft.com/office/drawing/2014/main" id="{C2F37B30-5104-A6AC-6FFE-6CAEE5849D26}"/>
                </a:ext>
              </a:extLst>
            </p:cNvPr>
            <p:cNvSpPr>
              <a:spLocks noChangeShapeType="1"/>
            </p:cNvSpPr>
            <p:nvPr/>
          </p:nvSpPr>
          <p:spPr bwMode="auto">
            <a:xfrm>
              <a:off x="4830" y="1433"/>
              <a:ext cx="0" cy="455"/>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rgbClr val="000000"/>
                </a:solidFill>
                <a:latin typeface="Calibri"/>
                <a:ea typeface="ＭＳ Ｐゴシック" panose="020B0600070205080204" pitchFamily="50" charset="-128"/>
              </a:endParaRPr>
            </a:p>
          </p:txBody>
        </p:sp>
        <p:sp>
          <p:nvSpPr>
            <p:cNvPr id="28" name="Text Box 13">
              <a:extLst>
                <a:ext uri="{FF2B5EF4-FFF2-40B4-BE49-F238E27FC236}">
                  <a16:creationId xmlns:a16="http://schemas.microsoft.com/office/drawing/2014/main" id="{56D2E21B-E372-225C-660A-E96AD766F0A5}"/>
                </a:ext>
              </a:extLst>
            </p:cNvPr>
            <p:cNvSpPr txBox="1">
              <a:spLocks noChangeArrowheads="1"/>
            </p:cNvSpPr>
            <p:nvPr/>
          </p:nvSpPr>
          <p:spPr bwMode="auto">
            <a:xfrm>
              <a:off x="4944" y="482"/>
              <a:ext cx="81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800">
                  <a:solidFill>
                    <a:srgbClr val="FF0000"/>
                  </a:solidFill>
                  <a:latin typeface="Arial" charset="0"/>
                  <a:ea typeface="ＭＳ Ｐゴシック" panose="020B0600070205080204" pitchFamily="50" charset="-128"/>
                </a:rPr>
                <a:t>mRω</a:t>
              </a:r>
              <a:r>
                <a:rPr lang="en-US" altLang="ja-JP" sz="2800" baseline="30000">
                  <a:solidFill>
                    <a:srgbClr val="FF0000"/>
                  </a:solidFill>
                  <a:latin typeface="Arial" charset="0"/>
                  <a:ea typeface="ＭＳ Ｐゴシック" panose="020B0600070205080204" pitchFamily="50" charset="-128"/>
                </a:rPr>
                <a:t>2</a:t>
              </a:r>
            </a:p>
          </p:txBody>
        </p:sp>
        <p:sp>
          <p:nvSpPr>
            <p:cNvPr id="29" name="Text Box 17">
              <a:extLst>
                <a:ext uri="{FF2B5EF4-FFF2-40B4-BE49-F238E27FC236}">
                  <a16:creationId xmlns:a16="http://schemas.microsoft.com/office/drawing/2014/main" id="{434E2663-9BC6-296B-345C-AD31D934E175}"/>
                </a:ext>
              </a:extLst>
            </p:cNvPr>
            <p:cNvSpPr txBox="1">
              <a:spLocks noChangeArrowheads="1"/>
            </p:cNvSpPr>
            <p:nvPr/>
          </p:nvSpPr>
          <p:spPr bwMode="auto">
            <a:xfrm>
              <a:off x="4649" y="1888"/>
              <a:ext cx="816"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ja-JP" sz="2800">
                  <a:solidFill>
                    <a:srgbClr val="FF0000"/>
                  </a:solidFill>
                  <a:latin typeface="Arial" charset="0"/>
                  <a:ea typeface="ＭＳ Ｐゴシック" panose="020B0600070205080204" pitchFamily="50" charset="-128"/>
                </a:rPr>
                <a:t>mg</a:t>
              </a:r>
              <a:endParaRPr lang="en-US" altLang="ja-JP" sz="2800" baseline="30000">
                <a:solidFill>
                  <a:srgbClr val="FF0000"/>
                </a:solidFill>
                <a:latin typeface="Arial" charset="0"/>
                <a:ea typeface="ＭＳ Ｐゴシック" panose="020B0600070205080204" pitchFamily="50" charset="-128"/>
              </a:endParaRPr>
            </a:p>
          </p:txBody>
        </p:sp>
      </p:grpSp>
      <p:sp>
        <p:nvSpPr>
          <p:cNvPr id="30" name="テキスト ボックス 1">
            <a:extLst>
              <a:ext uri="{FF2B5EF4-FFF2-40B4-BE49-F238E27FC236}">
                <a16:creationId xmlns:a16="http://schemas.microsoft.com/office/drawing/2014/main" id="{98300658-D0C3-A4B6-A854-AEFF32B445E0}"/>
              </a:ext>
            </a:extLst>
          </p:cNvPr>
          <p:cNvSpPr txBox="1"/>
          <p:nvPr/>
        </p:nvSpPr>
        <p:spPr>
          <a:xfrm>
            <a:off x="8890001" y="3104237"/>
            <a:ext cx="1692274" cy="646331"/>
          </a:xfrm>
          <a:prstGeom prst="rect">
            <a:avLst/>
          </a:prstGeom>
          <a:noFill/>
        </p:spPr>
        <p:txBody>
          <a:bodyPr wrap="square" rtlCol="0">
            <a:spAutoFit/>
          </a:bodyPr>
          <a:lstStyle/>
          <a:p>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centrifugal force</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1" name="テキスト ボックス 16">
            <a:extLst>
              <a:ext uri="{FF2B5EF4-FFF2-40B4-BE49-F238E27FC236}">
                <a16:creationId xmlns:a16="http://schemas.microsoft.com/office/drawing/2014/main" id="{66093BB2-4DAF-8A77-FF85-7FB5952C5EB0}"/>
              </a:ext>
            </a:extLst>
          </p:cNvPr>
          <p:cNvSpPr txBox="1"/>
          <p:nvPr/>
        </p:nvSpPr>
        <p:spPr>
          <a:xfrm>
            <a:off x="7343155" y="5223516"/>
            <a:ext cx="2160240" cy="369332"/>
          </a:xfrm>
          <a:prstGeom prst="rect">
            <a:avLst/>
          </a:prstGeom>
          <a:noFill/>
        </p:spPr>
        <p:txBody>
          <a:bodyPr wrap="square" rtlCol="0">
            <a:spAutoFit/>
          </a:bodyPr>
          <a:lstStyle/>
          <a:p>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gravity force</a:t>
            </a:r>
          </a:p>
        </p:txBody>
      </p:sp>
      <p:sp>
        <p:nvSpPr>
          <p:cNvPr id="32" name="テキスト ボックス 2">
            <a:extLst>
              <a:ext uri="{FF2B5EF4-FFF2-40B4-BE49-F238E27FC236}">
                <a16:creationId xmlns:a16="http://schemas.microsoft.com/office/drawing/2014/main" id="{6DCA5F52-B18E-4703-0687-8BC12CA3909B}"/>
              </a:ext>
            </a:extLst>
          </p:cNvPr>
          <p:cNvSpPr txBox="1"/>
          <p:nvPr/>
        </p:nvSpPr>
        <p:spPr>
          <a:xfrm>
            <a:off x="534033" y="2941512"/>
            <a:ext cx="5183510" cy="1039515"/>
          </a:xfrm>
          <a:prstGeom prst="rect">
            <a:avLst/>
          </a:prstGeom>
          <a:noFill/>
        </p:spPr>
        <p:txBody>
          <a:bodyPr wrap="square" lIns="0" tIns="0" rIns="0" bIns="0" rtlCol="0">
            <a:spAutoFit/>
          </a:bodyPr>
          <a:lstStyle/>
          <a:p>
            <a:pPr>
              <a:lnSpc>
                <a:spcPct val="150000"/>
              </a:lnSpc>
            </a:pP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R(radius)=(D - d) / 2, </a:t>
            </a:r>
          </a:p>
          <a:p>
            <a:pPr>
              <a:lnSpc>
                <a:spcPct val="150000"/>
              </a:lnSpc>
            </a:pP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w(angular velocity)=2πN/60 (N[rpm])</a:t>
            </a:r>
            <a:endParaRPr lang="ja-JP" altLang="en-US"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36" name="TextBox 35">
            <a:extLst>
              <a:ext uri="{FF2B5EF4-FFF2-40B4-BE49-F238E27FC236}">
                <a16:creationId xmlns:a16="http://schemas.microsoft.com/office/drawing/2014/main" id="{E5431A93-51E6-E9EE-20A9-18FACD5F69A5}"/>
              </a:ext>
            </a:extLst>
          </p:cNvPr>
          <p:cNvSpPr txBox="1"/>
          <p:nvPr/>
        </p:nvSpPr>
        <p:spPr>
          <a:xfrm>
            <a:off x="-22922" y="2367368"/>
            <a:ext cx="6144322" cy="577850"/>
          </a:xfrm>
          <a:prstGeom prst="rect">
            <a:avLst/>
          </a:prstGeom>
          <a:noFill/>
        </p:spPr>
        <p:txBody>
          <a:bodyPr wrap="square">
            <a:spAutoFit/>
          </a:bodyPr>
          <a:lstStyle/>
          <a:p>
            <a:pPr lvl="2" algn="l">
              <a:lnSpc>
                <a:spcPct val="150000"/>
              </a:lnSpc>
            </a:pP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mRw</a:t>
            </a:r>
            <a:r>
              <a:rPr lang="en-US" altLang="ja-JP" sz="2400" baseline="300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2</a:t>
            </a:r>
            <a:r>
              <a:rPr lang="en-US" altLang="ja-JP" sz="2400"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=mg</a:t>
            </a:r>
            <a:endParaRPr lang="en-US" altLang="ja-JP" sz="2400" dirty="0">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E89B1F8B-E5A2-C9D6-0DE3-85C94DB76FC1}"/>
              </a:ext>
            </a:extLst>
          </p:cNvPr>
          <p:cNvSpPr txBox="1"/>
          <p:nvPr/>
        </p:nvSpPr>
        <p:spPr>
          <a:xfrm>
            <a:off x="3003550" y="3257034"/>
            <a:ext cx="6159500" cy="369332"/>
          </a:xfrm>
          <a:prstGeom prst="rect">
            <a:avLst/>
          </a:prstGeom>
          <a:noFill/>
        </p:spPr>
        <p:txBody>
          <a:bodyPr wrap="square">
            <a:spAutoFit/>
          </a:bodyPr>
          <a:lstStyle/>
          <a:p>
            <a:r>
              <a:rPr lang="en-US" altLang="ja-JP" dirty="0">
                <a:latin typeface="Arial" charset="0"/>
              </a:rPr>
              <a:t>Rotation Speed: </a:t>
            </a:r>
            <a:r>
              <a:rPr lang="en-US" altLang="ja-JP" dirty="0">
                <a:solidFill>
                  <a:srgbClr val="FF0000"/>
                </a:solidFill>
                <a:latin typeface="Arial" charset="0"/>
              </a:rPr>
              <a:t>80% of the critical speed</a:t>
            </a:r>
            <a:endParaRPr lang="en-JP" dirty="0"/>
          </a:p>
        </p:txBody>
      </p:sp>
      <p:sp>
        <p:nvSpPr>
          <p:cNvPr id="39" name="TextBox 38">
            <a:extLst>
              <a:ext uri="{FF2B5EF4-FFF2-40B4-BE49-F238E27FC236}">
                <a16:creationId xmlns:a16="http://schemas.microsoft.com/office/drawing/2014/main" id="{3591608A-AB13-D8E4-56FE-7C66FFC5FEC7}"/>
              </a:ext>
            </a:extLst>
          </p:cNvPr>
          <p:cNvSpPr txBox="1"/>
          <p:nvPr/>
        </p:nvSpPr>
        <p:spPr>
          <a:xfrm>
            <a:off x="4441783" y="6328932"/>
            <a:ext cx="7035828" cy="461665"/>
          </a:xfrm>
          <a:prstGeom prst="rect">
            <a:avLst/>
          </a:prstGeom>
          <a:noFill/>
        </p:spPr>
        <p:txBody>
          <a:bodyPr wrap="square">
            <a:spAutoFit/>
          </a:bodyPr>
          <a:lstStyle/>
          <a:p>
            <a:r>
              <a:rPr lang="en-US" altLang="ja-JP" sz="2400" dirty="0">
                <a:latin typeface="Arial" charset="0"/>
              </a:rPr>
              <a:t>Optimum rotation Speed: </a:t>
            </a:r>
            <a:r>
              <a:rPr lang="en-US" altLang="ja-JP" sz="2400" dirty="0">
                <a:solidFill>
                  <a:srgbClr val="FF0000"/>
                </a:solidFill>
                <a:latin typeface="Arial" charset="0"/>
              </a:rPr>
              <a:t>80% of the critical speed</a:t>
            </a:r>
            <a:endParaRPr lang="en-JP" sz="2400" dirty="0"/>
          </a:p>
        </p:txBody>
      </p:sp>
      <p:sp>
        <p:nvSpPr>
          <p:cNvPr id="40" name="TextBox 39">
            <a:extLst>
              <a:ext uri="{FF2B5EF4-FFF2-40B4-BE49-F238E27FC236}">
                <a16:creationId xmlns:a16="http://schemas.microsoft.com/office/drawing/2014/main" id="{2BEBFA95-6CD7-4AE2-70C7-8292C9446BF2}"/>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Factors affecting the operation of grinding mill (cont.)</a:t>
            </a:r>
          </a:p>
        </p:txBody>
      </p:sp>
    </p:spTree>
    <p:extLst>
      <p:ext uri="{BB962C8B-B14F-4D97-AF65-F5344CB8AC3E}">
        <p14:creationId xmlns:p14="http://schemas.microsoft.com/office/powerpoint/2010/main" val="38237262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22</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2"/>
            </a:pPr>
            <a:r>
              <a:rPr lang="en-US" altLang="ja-JP" b="1" dirty="0">
                <a:solidFill>
                  <a:srgbClr val="FF40FF"/>
                </a:solidFill>
                <a:latin typeface="Arial" charset="0"/>
              </a:rPr>
              <a:t>Load of Grinding Media and Material</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Increasing the load of grinding media and material will require more power until the maximum value is reached and then power requirement decreases with increasing load as the </a:t>
            </a:r>
            <a:r>
              <a:rPr lang="en-US" altLang="ja-JP" dirty="0" err="1">
                <a:solidFill>
                  <a:srgbClr val="7030A0"/>
                </a:solidFill>
                <a:latin typeface="Arial" panose="020B0604020202020204" pitchFamily="34" charset="0"/>
                <a:cs typeface="Arial" panose="020B0604020202020204" pitchFamily="34" charset="0"/>
              </a:rPr>
              <a:t>centre</a:t>
            </a:r>
            <a:r>
              <a:rPr lang="en-US" altLang="ja-JP" dirty="0">
                <a:solidFill>
                  <a:srgbClr val="7030A0"/>
                </a:solidFill>
                <a:latin typeface="Arial" panose="020B0604020202020204" pitchFamily="34" charset="0"/>
                <a:cs typeface="Arial" panose="020B0604020202020204" pitchFamily="34" charset="0"/>
              </a:rPr>
              <a:t> of gravity of the load approaches the axis of rotation.</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 In the case of a ball mill, the mill should be slightly more than half-full with material and balls.</a:t>
            </a:r>
          </a:p>
        </p:txBody>
      </p:sp>
      <p:sp>
        <p:nvSpPr>
          <p:cNvPr id="3" name="Slide Number Placeholder 1">
            <a:extLst>
              <a:ext uri="{FF2B5EF4-FFF2-40B4-BE49-F238E27FC236}">
                <a16:creationId xmlns:a16="http://schemas.microsoft.com/office/drawing/2014/main" id="{A01CA753-441A-CAA3-D170-7B985A30D496}"/>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4" name="TextBox 3">
            <a:extLst>
              <a:ext uri="{FF2B5EF4-FFF2-40B4-BE49-F238E27FC236}">
                <a16:creationId xmlns:a16="http://schemas.microsoft.com/office/drawing/2014/main" id="{2EB0840D-F8BA-4A20-BFDF-C057AB811CF7}"/>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Factors affecting the operation of grinding mill (cont.)</a:t>
            </a:r>
          </a:p>
        </p:txBody>
      </p:sp>
    </p:spTree>
    <p:extLst>
      <p:ext uri="{BB962C8B-B14F-4D97-AF65-F5344CB8AC3E}">
        <p14:creationId xmlns:p14="http://schemas.microsoft.com/office/powerpoint/2010/main" val="41228191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23</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2"/>
            </a:pPr>
            <a:r>
              <a:rPr lang="en-US" altLang="ja-JP" b="1" dirty="0">
                <a:solidFill>
                  <a:srgbClr val="FF40FF"/>
                </a:solidFill>
                <a:latin typeface="Arial" charset="0"/>
              </a:rPr>
              <a:t>Load of Grinding Media and Material (cont.)</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The typical optimum load is as below</a:t>
            </a:r>
          </a:p>
          <a:p>
            <a:pPr marL="914400" lvl="1" indent="-457200" algn="l">
              <a:lnSpc>
                <a:spcPct val="150000"/>
              </a:lnSpc>
              <a:buFont typeface="Wingdings" pitchFamily="2" charset="2"/>
              <a:buChar char="ü"/>
            </a:pPr>
            <a:r>
              <a:rPr lang="en-US" altLang="ja-JP" sz="2400" dirty="0">
                <a:solidFill>
                  <a:srgbClr val="7030A0"/>
                </a:solidFill>
                <a:latin typeface="Arial" panose="020B0604020202020204" pitchFamily="34" charset="0"/>
                <a:cs typeface="Arial" panose="020B0604020202020204" pitchFamily="34" charset="0"/>
              </a:rPr>
              <a:t>Media volume: 30 - 40% of the drum volume</a:t>
            </a:r>
          </a:p>
          <a:p>
            <a:pPr marL="914400" lvl="1" indent="-457200" algn="l">
              <a:lnSpc>
                <a:spcPct val="150000"/>
              </a:lnSpc>
              <a:buFont typeface="Wingdings" pitchFamily="2" charset="2"/>
              <a:buChar char="ü"/>
            </a:pPr>
            <a:r>
              <a:rPr lang="en-US" altLang="ja-JP" sz="2400" dirty="0">
                <a:solidFill>
                  <a:srgbClr val="7030A0"/>
                </a:solidFill>
                <a:latin typeface="Arial" panose="020B0604020202020204" pitchFamily="34" charset="0"/>
                <a:cs typeface="Arial" panose="020B0604020202020204" pitchFamily="34" charset="0"/>
              </a:rPr>
              <a:t>Ore amount: 80 vol% (dry) or 100 vol% (wet) of the media space</a:t>
            </a:r>
          </a:p>
          <a:p>
            <a:pPr marL="457200" indent="-457200" algn="l">
              <a:lnSpc>
                <a:spcPct val="150000"/>
              </a:lnSpc>
              <a:buFont typeface="Wingdings" pitchFamily="2" charset="2"/>
              <a:buChar char="§"/>
            </a:pPr>
            <a:endParaRPr lang="en-US" altLang="ja-JP" dirty="0"/>
          </a:p>
        </p:txBody>
      </p:sp>
      <p:sp>
        <p:nvSpPr>
          <p:cNvPr id="3" name="円/楕円 27">
            <a:extLst>
              <a:ext uri="{FF2B5EF4-FFF2-40B4-BE49-F238E27FC236}">
                <a16:creationId xmlns:a16="http://schemas.microsoft.com/office/drawing/2014/main" id="{97BA5F29-9B97-14E7-085F-BEA1B5EE431A}"/>
              </a:ext>
            </a:extLst>
          </p:cNvPr>
          <p:cNvSpPr/>
          <p:nvPr/>
        </p:nvSpPr>
        <p:spPr>
          <a:xfrm>
            <a:off x="1361069" y="3735193"/>
            <a:ext cx="2952328" cy="273630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 name="円/楕円 28">
            <a:extLst>
              <a:ext uri="{FF2B5EF4-FFF2-40B4-BE49-F238E27FC236}">
                <a16:creationId xmlns:a16="http://schemas.microsoft.com/office/drawing/2014/main" id="{CA336150-3F88-7EF2-573E-963E2376BAC1}"/>
              </a:ext>
            </a:extLst>
          </p:cNvPr>
          <p:cNvSpPr/>
          <p:nvPr/>
        </p:nvSpPr>
        <p:spPr>
          <a:xfrm>
            <a:off x="1889006" y="589842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 name="円/楕円 29">
            <a:extLst>
              <a:ext uri="{FF2B5EF4-FFF2-40B4-BE49-F238E27FC236}">
                <a16:creationId xmlns:a16="http://schemas.microsoft.com/office/drawing/2014/main" id="{D868C1ED-B636-58DB-6312-B6A341F39A49}"/>
              </a:ext>
            </a:extLst>
          </p:cNvPr>
          <p:cNvSpPr/>
          <p:nvPr/>
        </p:nvSpPr>
        <p:spPr>
          <a:xfrm>
            <a:off x="2188515" y="6051176"/>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 name="円/楕円 30">
            <a:extLst>
              <a:ext uri="{FF2B5EF4-FFF2-40B4-BE49-F238E27FC236}">
                <a16:creationId xmlns:a16="http://schemas.microsoft.com/office/drawing/2014/main" id="{41C8AA68-4719-E1AB-36CC-712E176A4E55}"/>
              </a:ext>
            </a:extLst>
          </p:cNvPr>
          <p:cNvSpPr/>
          <p:nvPr/>
        </p:nvSpPr>
        <p:spPr>
          <a:xfrm>
            <a:off x="2493421" y="613370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7" name="円/楕円 31">
            <a:extLst>
              <a:ext uri="{FF2B5EF4-FFF2-40B4-BE49-F238E27FC236}">
                <a16:creationId xmlns:a16="http://schemas.microsoft.com/office/drawing/2014/main" id="{B7101724-72E5-FC07-740D-BDD267720700}"/>
              </a:ext>
            </a:extLst>
          </p:cNvPr>
          <p:cNvSpPr/>
          <p:nvPr/>
        </p:nvSpPr>
        <p:spPr>
          <a:xfrm>
            <a:off x="2920751" y="556855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8" name="円/楕円 32">
            <a:extLst>
              <a:ext uri="{FF2B5EF4-FFF2-40B4-BE49-F238E27FC236}">
                <a16:creationId xmlns:a16="http://schemas.microsoft.com/office/drawing/2014/main" id="{35BE15AF-A40F-79C7-1F9B-3399D45A3E7B}"/>
              </a:ext>
            </a:extLst>
          </p:cNvPr>
          <p:cNvSpPr/>
          <p:nvPr/>
        </p:nvSpPr>
        <p:spPr>
          <a:xfrm>
            <a:off x="1517845" y="543172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9" name="円/楕円 33">
            <a:extLst>
              <a:ext uri="{FF2B5EF4-FFF2-40B4-BE49-F238E27FC236}">
                <a16:creationId xmlns:a16="http://schemas.microsoft.com/office/drawing/2014/main" id="{D9C3E97E-E3E1-4536-E091-327FA0C99E02}"/>
              </a:ext>
            </a:extLst>
          </p:cNvPr>
          <p:cNvSpPr/>
          <p:nvPr/>
        </p:nvSpPr>
        <p:spPr>
          <a:xfrm>
            <a:off x="2852988" y="5845671"/>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0" name="円/楕円 34">
            <a:extLst>
              <a:ext uri="{FF2B5EF4-FFF2-40B4-BE49-F238E27FC236}">
                <a16:creationId xmlns:a16="http://schemas.microsoft.com/office/drawing/2014/main" id="{F7AE7105-4CE4-8F7E-70E1-2294D8A82215}"/>
              </a:ext>
            </a:extLst>
          </p:cNvPr>
          <p:cNvSpPr/>
          <p:nvPr/>
        </p:nvSpPr>
        <p:spPr>
          <a:xfrm>
            <a:off x="1980078" y="563085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1" name="円/楕円 35">
            <a:extLst>
              <a:ext uri="{FF2B5EF4-FFF2-40B4-BE49-F238E27FC236}">
                <a16:creationId xmlns:a16="http://schemas.microsoft.com/office/drawing/2014/main" id="{CFAE39CB-C35C-60C7-AFF0-55DAEE7BE2B1}"/>
              </a:ext>
            </a:extLst>
          </p:cNvPr>
          <p:cNvSpPr/>
          <p:nvPr/>
        </p:nvSpPr>
        <p:spPr>
          <a:xfrm>
            <a:off x="3678567" y="571497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2" name="円/楕円 36">
            <a:extLst>
              <a:ext uri="{FF2B5EF4-FFF2-40B4-BE49-F238E27FC236}">
                <a16:creationId xmlns:a16="http://schemas.microsoft.com/office/drawing/2014/main" id="{A06A4A49-3562-48D8-DEC9-F6BDE223CAF2}"/>
              </a:ext>
            </a:extLst>
          </p:cNvPr>
          <p:cNvSpPr/>
          <p:nvPr/>
        </p:nvSpPr>
        <p:spPr>
          <a:xfrm>
            <a:off x="2836171" y="614677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3" name="円/楕円 37">
            <a:extLst>
              <a:ext uri="{FF2B5EF4-FFF2-40B4-BE49-F238E27FC236}">
                <a16:creationId xmlns:a16="http://schemas.microsoft.com/office/drawing/2014/main" id="{3CAB3D8E-CC9D-E3DA-8D35-7D1A9656DB80}"/>
              </a:ext>
            </a:extLst>
          </p:cNvPr>
          <p:cNvSpPr/>
          <p:nvPr/>
        </p:nvSpPr>
        <p:spPr>
          <a:xfrm>
            <a:off x="2285874" y="546256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4" name="円/楕円 38">
            <a:extLst>
              <a:ext uri="{FF2B5EF4-FFF2-40B4-BE49-F238E27FC236}">
                <a16:creationId xmlns:a16="http://schemas.microsoft.com/office/drawing/2014/main" id="{880108CA-D497-845F-95C1-B4203ABCCE98}"/>
              </a:ext>
            </a:extLst>
          </p:cNvPr>
          <p:cNvSpPr/>
          <p:nvPr/>
        </p:nvSpPr>
        <p:spPr>
          <a:xfrm>
            <a:off x="3171599" y="574990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5" name="円/楕円 39">
            <a:extLst>
              <a:ext uri="{FF2B5EF4-FFF2-40B4-BE49-F238E27FC236}">
                <a16:creationId xmlns:a16="http://schemas.microsoft.com/office/drawing/2014/main" id="{16C4DA2D-D7D4-A347-EFAD-BD0C1F7D3741}"/>
              </a:ext>
            </a:extLst>
          </p:cNvPr>
          <p:cNvSpPr/>
          <p:nvPr/>
        </p:nvSpPr>
        <p:spPr>
          <a:xfrm>
            <a:off x="2549947" y="5845671"/>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6" name="円/楕円 40">
            <a:extLst>
              <a:ext uri="{FF2B5EF4-FFF2-40B4-BE49-F238E27FC236}">
                <a16:creationId xmlns:a16="http://schemas.microsoft.com/office/drawing/2014/main" id="{09D0AB64-C746-172A-4B16-05842C7A15A8}"/>
              </a:ext>
            </a:extLst>
          </p:cNvPr>
          <p:cNvSpPr/>
          <p:nvPr/>
        </p:nvSpPr>
        <p:spPr>
          <a:xfrm>
            <a:off x="2273473" y="574990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7" name="円/楕円 41">
            <a:extLst>
              <a:ext uri="{FF2B5EF4-FFF2-40B4-BE49-F238E27FC236}">
                <a16:creationId xmlns:a16="http://schemas.microsoft.com/office/drawing/2014/main" id="{172AB735-1990-AF83-865B-DA47278F18AA}"/>
              </a:ext>
            </a:extLst>
          </p:cNvPr>
          <p:cNvSpPr/>
          <p:nvPr/>
        </p:nvSpPr>
        <p:spPr>
          <a:xfrm>
            <a:off x="1662663" y="569567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8" name="円/楕円 42">
            <a:extLst>
              <a:ext uri="{FF2B5EF4-FFF2-40B4-BE49-F238E27FC236}">
                <a16:creationId xmlns:a16="http://schemas.microsoft.com/office/drawing/2014/main" id="{0AFA81DA-D8EB-3C69-E3DC-803E18F369B1}"/>
              </a:ext>
            </a:extLst>
          </p:cNvPr>
          <p:cNvSpPr/>
          <p:nvPr/>
        </p:nvSpPr>
        <p:spPr>
          <a:xfrm>
            <a:off x="3453812" y="591888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19" name="円/楕円 43">
            <a:extLst>
              <a:ext uri="{FF2B5EF4-FFF2-40B4-BE49-F238E27FC236}">
                <a16:creationId xmlns:a16="http://schemas.microsoft.com/office/drawing/2014/main" id="{A7E25913-9DEA-058A-85F1-59078585698D}"/>
              </a:ext>
            </a:extLst>
          </p:cNvPr>
          <p:cNvSpPr/>
          <p:nvPr/>
        </p:nvSpPr>
        <p:spPr>
          <a:xfrm>
            <a:off x="3160417" y="6051176"/>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0" name="円/楕円 44">
            <a:extLst>
              <a:ext uri="{FF2B5EF4-FFF2-40B4-BE49-F238E27FC236}">
                <a16:creationId xmlns:a16="http://schemas.microsoft.com/office/drawing/2014/main" id="{3E9C577D-121F-0EC6-9BCE-55DCE3434B8E}"/>
              </a:ext>
            </a:extLst>
          </p:cNvPr>
          <p:cNvSpPr/>
          <p:nvPr/>
        </p:nvSpPr>
        <p:spPr>
          <a:xfrm>
            <a:off x="3826001" y="545026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1" name="円/楕円 45">
            <a:extLst>
              <a:ext uri="{FF2B5EF4-FFF2-40B4-BE49-F238E27FC236}">
                <a16:creationId xmlns:a16="http://schemas.microsoft.com/office/drawing/2014/main" id="{88555C38-8A92-F0EF-9EC7-79213044D72B}"/>
              </a:ext>
            </a:extLst>
          </p:cNvPr>
          <p:cNvSpPr/>
          <p:nvPr/>
        </p:nvSpPr>
        <p:spPr>
          <a:xfrm>
            <a:off x="2594543" y="5551656"/>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2" name="円/楕円 46">
            <a:extLst>
              <a:ext uri="{FF2B5EF4-FFF2-40B4-BE49-F238E27FC236}">
                <a16:creationId xmlns:a16="http://schemas.microsoft.com/office/drawing/2014/main" id="{11A2B5FF-DE33-6DDA-03E8-3C306433B873}"/>
              </a:ext>
            </a:extLst>
          </p:cNvPr>
          <p:cNvSpPr/>
          <p:nvPr/>
        </p:nvSpPr>
        <p:spPr>
          <a:xfrm>
            <a:off x="1833249" y="538998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3" name="円/楕円 47">
            <a:extLst>
              <a:ext uri="{FF2B5EF4-FFF2-40B4-BE49-F238E27FC236}">
                <a16:creationId xmlns:a16="http://schemas.microsoft.com/office/drawing/2014/main" id="{6AED17FB-F5CB-0032-4A1B-BB38AE21F640}"/>
              </a:ext>
            </a:extLst>
          </p:cNvPr>
          <p:cNvSpPr/>
          <p:nvPr/>
        </p:nvSpPr>
        <p:spPr>
          <a:xfrm>
            <a:off x="3396354" y="556855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4" name="テキスト ボックス 48">
            <a:extLst>
              <a:ext uri="{FF2B5EF4-FFF2-40B4-BE49-F238E27FC236}">
                <a16:creationId xmlns:a16="http://schemas.microsoft.com/office/drawing/2014/main" id="{AD190516-9F9F-8DC8-741B-06C1C5D0F601}"/>
              </a:ext>
            </a:extLst>
          </p:cNvPr>
          <p:cNvSpPr txBox="1"/>
          <p:nvPr/>
        </p:nvSpPr>
        <p:spPr>
          <a:xfrm>
            <a:off x="1513324" y="4468441"/>
            <a:ext cx="2619312" cy="369332"/>
          </a:xfrm>
          <a:prstGeom prst="rect">
            <a:avLst/>
          </a:prstGeom>
          <a:noFill/>
        </p:spPr>
        <p:txBody>
          <a:bodyPr wrap="square" rtlCol="0">
            <a:spAutoFit/>
          </a:bodyPr>
          <a:lstStyle/>
          <a:p>
            <a:pPr fontAlgn="auto">
              <a:spcBef>
                <a:spcPts val="0"/>
              </a:spcBef>
              <a:spcAft>
                <a:spcPts val="0"/>
              </a:spcAft>
            </a:pP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Ball</a:t>
            </a:r>
            <a:r>
              <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30-40 </a:t>
            </a:r>
            <a:r>
              <a:rPr lang="en-US" altLang="ja-JP" dirty="0" err="1">
                <a:solidFill>
                  <a:prstClr val="black"/>
                </a:solidFill>
                <a:latin typeface="Arial" panose="020B0604020202020204" pitchFamily="34" charset="0"/>
                <a:ea typeface="ＭＳ Ｐゴシック" panose="020B0600070205080204" pitchFamily="50" charset="-128"/>
                <a:cs typeface="Arial" panose="020B0604020202020204" pitchFamily="34" charset="0"/>
              </a:rPr>
              <a:t>vol</a:t>
            </a: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5" name="テキスト ボックス 49">
            <a:extLst>
              <a:ext uri="{FF2B5EF4-FFF2-40B4-BE49-F238E27FC236}">
                <a16:creationId xmlns:a16="http://schemas.microsoft.com/office/drawing/2014/main" id="{51C9E12F-9D52-54BC-E003-844E3F293C18}"/>
              </a:ext>
            </a:extLst>
          </p:cNvPr>
          <p:cNvSpPr txBox="1"/>
          <p:nvPr/>
        </p:nvSpPr>
        <p:spPr>
          <a:xfrm>
            <a:off x="5278013" y="4377872"/>
            <a:ext cx="1121997" cy="369332"/>
          </a:xfrm>
          <a:prstGeom prst="rect">
            <a:avLst/>
          </a:prstGeom>
          <a:noFill/>
        </p:spPr>
        <p:txBody>
          <a:bodyPr wrap="square" rtlCol="0">
            <a:spAutoFit/>
          </a:bodyPr>
          <a:lstStyle/>
          <a:p>
            <a:pPr fontAlgn="auto">
              <a:spcBef>
                <a:spcPts val="0"/>
              </a:spcBef>
              <a:spcAft>
                <a:spcPts val="0"/>
              </a:spcAft>
            </a:pP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Dry</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26" name="フリーフォーム 50">
            <a:extLst>
              <a:ext uri="{FF2B5EF4-FFF2-40B4-BE49-F238E27FC236}">
                <a16:creationId xmlns:a16="http://schemas.microsoft.com/office/drawing/2014/main" id="{ED570DF5-9382-5E52-6562-A948B61E815B}"/>
              </a:ext>
            </a:extLst>
          </p:cNvPr>
          <p:cNvSpPr/>
          <p:nvPr/>
        </p:nvSpPr>
        <p:spPr>
          <a:xfrm>
            <a:off x="4453965" y="5410159"/>
            <a:ext cx="2770094" cy="1116105"/>
          </a:xfrm>
          <a:custGeom>
            <a:avLst/>
            <a:gdLst>
              <a:gd name="connsiteX0" fmla="*/ 53789 w 2770094"/>
              <a:gd name="connsiteY0" fmla="*/ 26894 h 1116105"/>
              <a:gd name="connsiteX1" fmla="*/ 1385047 w 2770094"/>
              <a:gd name="connsiteY1" fmla="*/ 201705 h 1116105"/>
              <a:gd name="connsiteX2" fmla="*/ 2366683 w 2770094"/>
              <a:gd name="connsiteY2" fmla="*/ 268941 h 1116105"/>
              <a:gd name="connsiteX3" fmla="*/ 2770094 w 2770094"/>
              <a:gd name="connsiteY3" fmla="*/ 201705 h 1116105"/>
              <a:gd name="connsiteX4" fmla="*/ 2595283 w 2770094"/>
              <a:gd name="connsiteY4" fmla="*/ 618564 h 1116105"/>
              <a:gd name="connsiteX5" fmla="*/ 2353236 w 2770094"/>
              <a:gd name="connsiteY5" fmla="*/ 833717 h 1116105"/>
              <a:gd name="connsiteX6" fmla="*/ 2017059 w 2770094"/>
              <a:gd name="connsiteY6" fmla="*/ 1008529 h 1116105"/>
              <a:gd name="connsiteX7" fmla="*/ 1653989 w 2770094"/>
              <a:gd name="connsiteY7" fmla="*/ 1102658 h 1116105"/>
              <a:gd name="connsiteX8" fmla="*/ 1210236 w 2770094"/>
              <a:gd name="connsiteY8" fmla="*/ 1116105 h 1116105"/>
              <a:gd name="connsiteX9" fmla="*/ 806824 w 2770094"/>
              <a:gd name="connsiteY9" fmla="*/ 1048870 h 1116105"/>
              <a:gd name="connsiteX10" fmla="*/ 457200 w 2770094"/>
              <a:gd name="connsiteY10" fmla="*/ 806823 h 1116105"/>
              <a:gd name="connsiteX11" fmla="*/ 215153 w 2770094"/>
              <a:gd name="connsiteY11" fmla="*/ 591670 h 1116105"/>
              <a:gd name="connsiteX12" fmla="*/ 53789 w 2770094"/>
              <a:gd name="connsiteY12" fmla="*/ 201705 h 1116105"/>
              <a:gd name="connsiteX13" fmla="*/ 0 w 2770094"/>
              <a:gd name="connsiteY13" fmla="*/ 0 h 111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70094" h="1116105">
                <a:moveTo>
                  <a:pt x="53789" y="26894"/>
                </a:moveTo>
                <a:lnTo>
                  <a:pt x="1385047" y="201705"/>
                </a:lnTo>
                <a:lnTo>
                  <a:pt x="2366683" y="268941"/>
                </a:lnTo>
                <a:lnTo>
                  <a:pt x="2770094" y="201705"/>
                </a:lnTo>
                <a:lnTo>
                  <a:pt x="2595283" y="618564"/>
                </a:lnTo>
                <a:lnTo>
                  <a:pt x="2353236" y="833717"/>
                </a:lnTo>
                <a:lnTo>
                  <a:pt x="2017059" y="1008529"/>
                </a:lnTo>
                <a:lnTo>
                  <a:pt x="1653989" y="1102658"/>
                </a:lnTo>
                <a:lnTo>
                  <a:pt x="1210236" y="1116105"/>
                </a:lnTo>
                <a:lnTo>
                  <a:pt x="806824" y="1048870"/>
                </a:lnTo>
                <a:lnTo>
                  <a:pt x="457200" y="806823"/>
                </a:lnTo>
                <a:lnTo>
                  <a:pt x="215153" y="591670"/>
                </a:lnTo>
                <a:lnTo>
                  <a:pt x="53789" y="201705"/>
                </a:lnTo>
                <a:lnTo>
                  <a:pt x="0" y="0"/>
                </a:lnTo>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7" name="円/楕円 51">
            <a:extLst>
              <a:ext uri="{FF2B5EF4-FFF2-40B4-BE49-F238E27FC236}">
                <a16:creationId xmlns:a16="http://schemas.microsoft.com/office/drawing/2014/main" id="{5827F741-789D-0664-1386-444E7A6112F2}"/>
              </a:ext>
            </a:extLst>
          </p:cNvPr>
          <p:cNvSpPr/>
          <p:nvPr/>
        </p:nvSpPr>
        <p:spPr>
          <a:xfrm>
            <a:off x="4918561" y="595122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8" name="円/楕円 52">
            <a:extLst>
              <a:ext uri="{FF2B5EF4-FFF2-40B4-BE49-F238E27FC236}">
                <a16:creationId xmlns:a16="http://schemas.microsoft.com/office/drawing/2014/main" id="{3E7AA1F4-7591-17E3-B4C4-2B5EE9FC570F}"/>
              </a:ext>
            </a:extLst>
          </p:cNvPr>
          <p:cNvSpPr/>
          <p:nvPr/>
        </p:nvSpPr>
        <p:spPr>
          <a:xfrm>
            <a:off x="5218070" y="610397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29" name="円/楕円 53">
            <a:extLst>
              <a:ext uri="{FF2B5EF4-FFF2-40B4-BE49-F238E27FC236}">
                <a16:creationId xmlns:a16="http://schemas.microsoft.com/office/drawing/2014/main" id="{16118EE5-5BCF-6EA8-5CA0-21FBB1D2596B}"/>
              </a:ext>
            </a:extLst>
          </p:cNvPr>
          <p:cNvSpPr/>
          <p:nvPr/>
        </p:nvSpPr>
        <p:spPr>
          <a:xfrm>
            <a:off x="5522976" y="618650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0" name="円/楕円 54">
            <a:extLst>
              <a:ext uri="{FF2B5EF4-FFF2-40B4-BE49-F238E27FC236}">
                <a16:creationId xmlns:a16="http://schemas.microsoft.com/office/drawing/2014/main" id="{52BB0BA8-7BC9-11E6-8C02-380A6E341509}"/>
              </a:ext>
            </a:extLst>
          </p:cNvPr>
          <p:cNvSpPr/>
          <p:nvPr/>
        </p:nvSpPr>
        <p:spPr>
          <a:xfrm>
            <a:off x="5950306" y="562135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1" name="円/楕円 55">
            <a:extLst>
              <a:ext uri="{FF2B5EF4-FFF2-40B4-BE49-F238E27FC236}">
                <a16:creationId xmlns:a16="http://schemas.microsoft.com/office/drawing/2014/main" id="{7930280A-25CD-6C7A-F2AF-2C06D4BFAE8E}"/>
              </a:ext>
            </a:extLst>
          </p:cNvPr>
          <p:cNvSpPr/>
          <p:nvPr/>
        </p:nvSpPr>
        <p:spPr>
          <a:xfrm>
            <a:off x="4547400" y="548452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2" name="円/楕円 56">
            <a:extLst>
              <a:ext uri="{FF2B5EF4-FFF2-40B4-BE49-F238E27FC236}">
                <a16:creationId xmlns:a16="http://schemas.microsoft.com/office/drawing/2014/main" id="{4767539F-28E6-3E14-727B-B89DA572FDAC}"/>
              </a:ext>
            </a:extLst>
          </p:cNvPr>
          <p:cNvSpPr/>
          <p:nvPr/>
        </p:nvSpPr>
        <p:spPr>
          <a:xfrm>
            <a:off x="5882543" y="589847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3" name="円/楕円 57">
            <a:extLst>
              <a:ext uri="{FF2B5EF4-FFF2-40B4-BE49-F238E27FC236}">
                <a16:creationId xmlns:a16="http://schemas.microsoft.com/office/drawing/2014/main" id="{83A8CECC-3CE4-4FF9-87E2-E88A05B013C1}"/>
              </a:ext>
            </a:extLst>
          </p:cNvPr>
          <p:cNvSpPr/>
          <p:nvPr/>
        </p:nvSpPr>
        <p:spPr>
          <a:xfrm>
            <a:off x="5009633" y="568365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4" name="円/楕円 58">
            <a:extLst>
              <a:ext uri="{FF2B5EF4-FFF2-40B4-BE49-F238E27FC236}">
                <a16:creationId xmlns:a16="http://schemas.microsoft.com/office/drawing/2014/main" id="{5F787B00-AB81-0BAF-B826-247D531A9969}"/>
              </a:ext>
            </a:extLst>
          </p:cNvPr>
          <p:cNvSpPr/>
          <p:nvPr/>
        </p:nvSpPr>
        <p:spPr>
          <a:xfrm>
            <a:off x="6708122" y="5767781"/>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6" name="円/楕円 59">
            <a:extLst>
              <a:ext uri="{FF2B5EF4-FFF2-40B4-BE49-F238E27FC236}">
                <a16:creationId xmlns:a16="http://schemas.microsoft.com/office/drawing/2014/main" id="{CDE6BC03-76CF-7F68-62A2-1BB405B9D050}"/>
              </a:ext>
            </a:extLst>
          </p:cNvPr>
          <p:cNvSpPr/>
          <p:nvPr/>
        </p:nvSpPr>
        <p:spPr>
          <a:xfrm>
            <a:off x="5865726" y="6199581"/>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7" name="円/楕円 60">
            <a:extLst>
              <a:ext uri="{FF2B5EF4-FFF2-40B4-BE49-F238E27FC236}">
                <a16:creationId xmlns:a16="http://schemas.microsoft.com/office/drawing/2014/main" id="{0611A2B9-9EF5-A703-4644-CD51046303AB}"/>
              </a:ext>
            </a:extLst>
          </p:cNvPr>
          <p:cNvSpPr/>
          <p:nvPr/>
        </p:nvSpPr>
        <p:spPr>
          <a:xfrm>
            <a:off x="5315429" y="551536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8" name="円/楕円 61">
            <a:extLst>
              <a:ext uri="{FF2B5EF4-FFF2-40B4-BE49-F238E27FC236}">
                <a16:creationId xmlns:a16="http://schemas.microsoft.com/office/drawing/2014/main" id="{BBBB3FA9-6C7D-AFAC-5642-B8B177F3D5E3}"/>
              </a:ext>
            </a:extLst>
          </p:cNvPr>
          <p:cNvSpPr/>
          <p:nvPr/>
        </p:nvSpPr>
        <p:spPr>
          <a:xfrm>
            <a:off x="6201154" y="5802706"/>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39" name="円/楕円 62">
            <a:extLst>
              <a:ext uri="{FF2B5EF4-FFF2-40B4-BE49-F238E27FC236}">
                <a16:creationId xmlns:a16="http://schemas.microsoft.com/office/drawing/2014/main" id="{B049B326-3379-1BA4-EEBF-551ADC39F87E}"/>
              </a:ext>
            </a:extLst>
          </p:cNvPr>
          <p:cNvSpPr/>
          <p:nvPr/>
        </p:nvSpPr>
        <p:spPr>
          <a:xfrm>
            <a:off x="5579502" y="589847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0" name="円/楕円 63">
            <a:extLst>
              <a:ext uri="{FF2B5EF4-FFF2-40B4-BE49-F238E27FC236}">
                <a16:creationId xmlns:a16="http://schemas.microsoft.com/office/drawing/2014/main" id="{E7F65E8A-9FC2-18C3-CCF4-738A05027036}"/>
              </a:ext>
            </a:extLst>
          </p:cNvPr>
          <p:cNvSpPr/>
          <p:nvPr/>
        </p:nvSpPr>
        <p:spPr>
          <a:xfrm>
            <a:off x="5303028" y="5802706"/>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1" name="円/楕円 64">
            <a:extLst>
              <a:ext uri="{FF2B5EF4-FFF2-40B4-BE49-F238E27FC236}">
                <a16:creationId xmlns:a16="http://schemas.microsoft.com/office/drawing/2014/main" id="{D7D68B5F-A896-1B4D-0909-A6EF7112E65D}"/>
              </a:ext>
            </a:extLst>
          </p:cNvPr>
          <p:cNvSpPr/>
          <p:nvPr/>
        </p:nvSpPr>
        <p:spPr>
          <a:xfrm>
            <a:off x="4692218" y="574847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2" name="円/楕円 65">
            <a:extLst>
              <a:ext uri="{FF2B5EF4-FFF2-40B4-BE49-F238E27FC236}">
                <a16:creationId xmlns:a16="http://schemas.microsoft.com/office/drawing/2014/main" id="{4E0094A2-CEB7-D8F4-9365-F48B29FB2134}"/>
              </a:ext>
            </a:extLst>
          </p:cNvPr>
          <p:cNvSpPr/>
          <p:nvPr/>
        </p:nvSpPr>
        <p:spPr>
          <a:xfrm>
            <a:off x="6483367" y="597168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3" name="円/楕円 66">
            <a:extLst>
              <a:ext uri="{FF2B5EF4-FFF2-40B4-BE49-F238E27FC236}">
                <a16:creationId xmlns:a16="http://schemas.microsoft.com/office/drawing/2014/main" id="{2F5E4C50-DA9B-FE24-8159-5622713D8093}"/>
              </a:ext>
            </a:extLst>
          </p:cNvPr>
          <p:cNvSpPr/>
          <p:nvPr/>
        </p:nvSpPr>
        <p:spPr>
          <a:xfrm>
            <a:off x="6189972" y="610397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4" name="円/楕円 67">
            <a:extLst>
              <a:ext uri="{FF2B5EF4-FFF2-40B4-BE49-F238E27FC236}">
                <a16:creationId xmlns:a16="http://schemas.microsoft.com/office/drawing/2014/main" id="{C192D7A3-DC3E-AB8F-87DD-74BC76CD3796}"/>
              </a:ext>
            </a:extLst>
          </p:cNvPr>
          <p:cNvSpPr/>
          <p:nvPr/>
        </p:nvSpPr>
        <p:spPr>
          <a:xfrm>
            <a:off x="6855556" y="550306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5" name="円/楕円 68">
            <a:extLst>
              <a:ext uri="{FF2B5EF4-FFF2-40B4-BE49-F238E27FC236}">
                <a16:creationId xmlns:a16="http://schemas.microsoft.com/office/drawing/2014/main" id="{5702E715-C28E-5F4B-C508-2C641479DE67}"/>
              </a:ext>
            </a:extLst>
          </p:cNvPr>
          <p:cNvSpPr/>
          <p:nvPr/>
        </p:nvSpPr>
        <p:spPr>
          <a:xfrm>
            <a:off x="5624098" y="560445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6" name="円/楕円 69">
            <a:extLst>
              <a:ext uri="{FF2B5EF4-FFF2-40B4-BE49-F238E27FC236}">
                <a16:creationId xmlns:a16="http://schemas.microsoft.com/office/drawing/2014/main" id="{75AFE9FC-0C36-C08D-C712-AFA8E5A8D646}"/>
              </a:ext>
            </a:extLst>
          </p:cNvPr>
          <p:cNvSpPr/>
          <p:nvPr/>
        </p:nvSpPr>
        <p:spPr>
          <a:xfrm>
            <a:off x="4862804" y="5442790"/>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7" name="円/楕円 70">
            <a:extLst>
              <a:ext uri="{FF2B5EF4-FFF2-40B4-BE49-F238E27FC236}">
                <a16:creationId xmlns:a16="http://schemas.microsoft.com/office/drawing/2014/main" id="{BE6889E9-3FC8-5386-D73B-8DB723736DFF}"/>
              </a:ext>
            </a:extLst>
          </p:cNvPr>
          <p:cNvSpPr/>
          <p:nvPr/>
        </p:nvSpPr>
        <p:spPr>
          <a:xfrm>
            <a:off x="6425909" y="562135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8" name="円/楕円 71">
            <a:extLst>
              <a:ext uri="{FF2B5EF4-FFF2-40B4-BE49-F238E27FC236}">
                <a16:creationId xmlns:a16="http://schemas.microsoft.com/office/drawing/2014/main" id="{667A3772-D2F2-26FD-4335-FC3CE398DB6A}"/>
              </a:ext>
            </a:extLst>
          </p:cNvPr>
          <p:cNvSpPr/>
          <p:nvPr/>
        </p:nvSpPr>
        <p:spPr>
          <a:xfrm>
            <a:off x="4390624" y="3787995"/>
            <a:ext cx="2952328" cy="273630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49" name="フリーフォーム 73">
            <a:extLst>
              <a:ext uri="{FF2B5EF4-FFF2-40B4-BE49-F238E27FC236}">
                <a16:creationId xmlns:a16="http://schemas.microsoft.com/office/drawing/2014/main" id="{275D8D70-491C-C465-6F8F-92EEFE84283F}"/>
              </a:ext>
            </a:extLst>
          </p:cNvPr>
          <p:cNvSpPr/>
          <p:nvPr/>
        </p:nvSpPr>
        <p:spPr>
          <a:xfrm>
            <a:off x="7439212" y="5406104"/>
            <a:ext cx="2944906" cy="1079819"/>
          </a:xfrm>
          <a:custGeom>
            <a:avLst/>
            <a:gdLst>
              <a:gd name="connsiteX0" fmla="*/ 0 w 2944906"/>
              <a:gd name="connsiteY0" fmla="*/ 0 h 1331259"/>
              <a:gd name="connsiteX1" fmla="*/ 2944906 w 2944906"/>
              <a:gd name="connsiteY1" fmla="*/ 40342 h 1331259"/>
              <a:gd name="connsiteX2" fmla="*/ 2850776 w 2944906"/>
              <a:gd name="connsiteY2" fmla="*/ 430306 h 1331259"/>
              <a:gd name="connsiteX3" fmla="*/ 2689412 w 2944906"/>
              <a:gd name="connsiteY3" fmla="*/ 766483 h 1331259"/>
              <a:gd name="connsiteX4" fmla="*/ 2433917 w 2944906"/>
              <a:gd name="connsiteY4" fmla="*/ 1035424 h 1331259"/>
              <a:gd name="connsiteX5" fmla="*/ 2097741 w 2944906"/>
              <a:gd name="connsiteY5" fmla="*/ 1196789 h 1331259"/>
              <a:gd name="connsiteX6" fmla="*/ 1667435 w 2944906"/>
              <a:gd name="connsiteY6" fmla="*/ 1331259 h 1331259"/>
              <a:gd name="connsiteX7" fmla="*/ 1304364 w 2944906"/>
              <a:gd name="connsiteY7" fmla="*/ 1317812 h 1331259"/>
              <a:gd name="connsiteX8" fmla="*/ 874059 w 2944906"/>
              <a:gd name="connsiteY8" fmla="*/ 1264024 h 1331259"/>
              <a:gd name="connsiteX9" fmla="*/ 524435 w 2944906"/>
              <a:gd name="connsiteY9" fmla="*/ 1075765 h 1331259"/>
              <a:gd name="connsiteX10" fmla="*/ 295835 w 2944906"/>
              <a:gd name="connsiteY10" fmla="*/ 833718 h 1331259"/>
              <a:gd name="connsiteX11" fmla="*/ 147917 w 2944906"/>
              <a:gd name="connsiteY11" fmla="*/ 578224 h 1331259"/>
              <a:gd name="connsiteX12" fmla="*/ 40341 w 2944906"/>
              <a:gd name="connsiteY12" fmla="*/ 363071 h 1331259"/>
              <a:gd name="connsiteX13" fmla="*/ 13447 w 2944906"/>
              <a:gd name="connsiteY13" fmla="*/ 121024 h 1331259"/>
              <a:gd name="connsiteX14" fmla="*/ 0 w 2944906"/>
              <a:gd name="connsiteY14" fmla="*/ 0 h 1331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44906" h="1331259">
                <a:moveTo>
                  <a:pt x="0" y="0"/>
                </a:moveTo>
                <a:lnTo>
                  <a:pt x="2944906" y="40342"/>
                </a:lnTo>
                <a:lnTo>
                  <a:pt x="2850776" y="430306"/>
                </a:lnTo>
                <a:lnTo>
                  <a:pt x="2689412" y="766483"/>
                </a:lnTo>
                <a:lnTo>
                  <a:pt x="2433917" y="1035424"/>
                </a:lnTo>
                <a:lnTo>
                  <a:pt x="2097741" y="1196789"/>
                </a:lnTo>
                <a:lnTo>
                  <a:pt x="1667435" y="1331259"/>
                </a:lnTo>
                <a:lnTo>
                  <a:pt x="1304364" y="1317812"/>
                </a:lnTo>
                <a:lnTo>
                  <a:pt x="874059" y="1264024"/>
                </a:lnTo>
                <a:lnTo>
                  <a:pt x="524435" y="1075765"/>
                </a:lnTo>
                <a:lnTo>
                  <a:pt x="295835" y="833718"/>
                </a:lnTo>
                <a:lnTo>
                  <a:pt x="147917" y="578224"/>
                </a:lnTo>
                <a:lnTo>
                  <a:pt x="40341" y="363071"/>
                </a:lnTo>
                <a:lnTo>
                  <a:pt x="13447" y="121024"/>
                </a:lnTo>
                <a:lnTo>
                  <a:pt x="0" y="0"/>
                </a:lnTo>
                <a:close/>
              </a:path>
            </a:pathLst>
          </a:cu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0" name="円/楕円 74">
            <a:extLst>
              <a:ext uri="{FF2B5EF4-FFF2-40B4-BE49-F238E27FC236}">
                <a16:creationId xmlns:a16="http://schemas.microsoft.com/office/drawing/2014/main" id="{8C184992-6850-F339-5416-99D3D9EDC0E2}"/>
              </a:ext>
            </a:extLst>
          </p:cNvPr>
          <p:cNvSpPr/>
          <p:nvPr/>
        </p:nvSpPr>
        <p:spPr>
          <a:xfrm>
            <a:off x="7933898" y="591453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1" name="円/楕円 75">
            <a:extLst>
              <a:ext uri="{FF2B5EF4-FFF2-40B4-BE49-F238E27FC236}">
                <a16:creationId xmlns:a16="http://schemas.microsoft.com/office/drawing/2014/main" id="{C821D811-ABA4-3450-2E53-374F0EA32732}"/>
              </a:ext>
            </a:extLst>
          </p:cNvPr>
          <p:cNvSpPr/>
          <p:nvPr/>
        </p:nvSpPr>
        <p:spPr>
          <a:xfrm>
            <a:off x="8233407" y="606729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2" name="円/楕円 76">
            <a:extLst>
              <a:ext uri="{FF2B5EF4-FFF2-40B4-BE49-F238E27FC236}">
                <a16:creationId xmlns:a16="http://schemas.microsoft.com/office/drawing/2014/main" id="{715EFE6D-4DE7-7BCB-A353-8052981D5DA4}"/>
              </a:ext>
            </a:extLst>
          </p:cNvPr>
          <p:cNvSpPr/>
          <p:nvPr/>
        </p:nvSpPr>
        <p:spPr>
          <a:xfrm>
            <a:off x="8538313" y="614981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3" name="円/楕円 77">
            <a:extLst>
              <a:ext uri="{FF2B5EF4-FFF2-40B4-BE49-F238E27FC236}">
                <a16:creationId xmlns:a16="http://schemas.microsoft.com/office/drawing/2014/main" id="{9D183998-438F-B0F7-C9F8-02A6CC18C8F4}"/>
              </a:ext>
            </a:extLst>
          </p:cNvPr>
          <p:cNvSpPr/>
          <p:nvPr/>
        </p:nvSpPr>
        <p:spPr>
          <a:xfrm>
            <a:off x="8965643" y="558466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4" name="円/楕円 78">
            <a:extLst>
              <a:ext uri="{FF2B5EF4-FFF2-40B4-BE49-F238E27FC236}">
                <a16:creationId xmlns:a16="http://schemas.microsoft.com/office/drawing/2014/main" id="{43A04E3B-5239-3DA4-EA96-E81CDF570D8F}"/>
              </a:ext>
            </a:extLst>
          </p:cNvPr>
          <p:cNvSpPr/>
          <p:nvPr/>
        </p:nvSpPr>
        <p:spPr>
          <a:xfrm>
            <a:off x="7562737" y="544784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5" name="円/楕円 79">
            <a:extLst>
              <a:ext uri="{FF2B5EF4-FFF2-40B4-BE49-F238E27FC236}">
                <a16:creationId xmlns:a16="http://schemas.microsoft.com/office/drawing/2014/main" id="{F5C1E5AF-745B-716D-D53C-54778229926E}"/>
              </a:ext>
            </a:extLst>
          </p:cNvPr>
          <p:cNvSpPr/>
          <p:nvPr/>
        </p:nvSpPr>
        <p:spPr>
          <a:xfrm>
            <a:off x="8897880" y="586178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6" name="円/楕円 80">
            <a:extLst>
              <a:ext uri="{FF2B5EF4-FFF2-40B4-BE49-F238E27FC236}">
                <a16:creationId xmlns:a16="http://schemas.microsoft.com/office/drawing/2014/main" id="{BB2A797F-A543-37A4-7793-8893AD3B7DDF}"/>
              </a:ext>
            </a:extLst>
          </p:cNvPr>
          <p:cNvSpPr/>
          <p:nvPr/>
        </p:nvSpPr>
        <p:spPr>
          <a:xfrm>
            <a:off x="8024970" y="5646971"/>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7" name="円/楕円 81">
            <a:extLst>
              <a:ext uri="{FF2B5EF4-FFF2-40B4-BE49-F238E27FC236}">
                <a16:creationId xmlns:a16="http://schemas.microsoft.com/office/drawing/2014/main" id="{B0942A12-07C6-9601-BF42-22AA091DC78C}"/>
              </a:ext>
            </a:extLst>
          </p:cNvPr>
          <p:cNvSpPr/>
          <p:nvPr/>
        </p:nvSpPr>
        <p:spPr>
          <a:xfrm>
            <a:off x="9723459" y="573109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8" name="円/楕円 82">
            <a:extLst>
              <a:ext uri="{FF2B5EF4-FFF2-40B4-BE49-F238E27FC236}">
                <a16:creationId xmlns:a16="http://schemas.microsoft.com/office/drawing/2014/main" id="{7D21C1D2-9F49-FD45-0524-60A92AB17B51}"/>
              </a:ext>
            </a:extLst>
          </p:cNvPr>
          <p:cNvSpPr/>
          <p:nvPr/>
        </p:nvSpPr>
        <p:spPr>
          <a:xfrm>
            <a:off x="8881063" y="6162895"/>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59" name="円/楕円 83">
            <a:extLst>
              <a:ext uri="{FF2B5EF4-FFF2-40B4-BE49-F238E27FC236}">
                <a16:creationId xmlns:a16="http://schemas.microsoft.com/office/drawing/2014/main" id="{04DF79BA-5CCD-5A33-E00E-7936BE525540}"/>
              </a:ext>
            </a:extLst>
          </p:cNvPr>
          <p:cNvSpPr/>
          <p:nvPr/>
        </p:nvSpPr>
        <p:spPr>
          <a:xfrm>
            <a:off x="8330766" y="547868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0" name="円/楕円 84">
            <a:extLst>
              <a:ext uri="{FF2B5EF4-FFF2-40B4-BE49-F238E27FC236}">
                <a16:creationId xmlns:a16="http://schemas.microsoft.com/office/drawing/2014/main" id="{D0C830F6-C100-A2E3-80A5-38FFED9D12B0}"/>
              </a:ext>
            </a:extLst>
          </p:cNvPr>
          <p:cNvSpPr/>
          <p:nvPr/>
        </p:nvSpPr>
        <p:spPr>
          <a:xfrm>
            <a:off x="9216491" y="5766020"/>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1" name="円/楕円 85">
            <a:extLst>
              <a:ext uri="{FF2B5EF4-FFF2-40B4-BE49-F238E27FC236}">
                <a16:creationId xmlns:a16="http://schemas.microsoft.com/office/drawing/2014/main" id="{1F343523-D085-9CCE-8BAA-487EADBFBBE0}"/>
              </a:ext>
            </a:extLst>
          </p:cNvPr>
          <p:cNvSpPr/>
          <p:nvPr/>
        </p:nvSpPr>
        <p:spPr>
          <a:xfrm>
            <a:off x="8594839" y="5861787"/>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2" name="円/楕円 86">
            <a:extLst>
              <a:ext uri="{FF2B5EF4-FFF2-40B4-BE49-F238E27FC236}">
                <a16:creationId xmlns:a16="http://schemas.microsoft.com/office/drawing/2014/main" id="{A8B3B7A7-74CF-C6B8-6F34-50DC69CA7375}"/>
              </a:ext>
            </a:extLst>
          </p:cNvPr>
          <p:cNvSpPr/>
          <p:nvPr/>
        </p:nvSpPr>
        <p:spPr>
          <a:xfrm>
            <a:off x="8318365" y="5766020"/>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3" name="円/楕円 87">
            <a:extLst>
              <a:ext uri="{FF2B5EF4-FFF2-40B4-BE49-F238E27FC236}">
                <a16:creationId xmlns:a16="http://schemas.microsoft.com/office/drawing/2014/main" id="{DCAFBAE3-B47F-D41D-CB75-32A2DE863453}"/>
              </a:ext>
            </a:extLst>
          </p:cNvPr>
          <p:cNvSpPr/>
          <p:nvPr/>
        </p:nvSpPr>
        <p:spPr>
          <a:xfrm>
            <a:off x="7707555" y="571178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4" name="円/楕円 88">
            <a:extLst>
              <a:ext uri="{FF2B5EF4-FFF2-40B4-BE49-F238E27FC236}">
                <a16:creationId xmlns:a16="http://schemas.microsoft.com/office/drawing/2014/main" id="{EDA3CE57-0C4F-29EE-E61F-1CEA4A8A1F03}"/>
              </a:ext>
            </a:extLst>
          </p:cNvPr>
          <p:cNvSpPr/>
          <p:nvPr/>
        </p:nvSpPr>
        <p:spPr>
          <a:xfrm>
            <a:off x="9498704" y="5935003"/>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5" name="円/楕円 89">
            <a:extLst>
              <a:ext uri="{FF2B5EF4-FFF2-40B4-BE49-F238E27FC236}">
                <a16:creationId xmlns:a16="http://schemas.microsoft.com/office/drawing/2014/main" id="{BB9D7036-A15E-EA8F-FB7E-B9FB64E309F7}"/>
              </a:ext>
            </a:extLst>
          </p:cNvPr>
          <p:cNvSpPr/>
          <p:nvPr/>
        </p:nvSpPr>
        <p:spPr>
          <a:xfrm>
            <a:off x="9205309" y="606729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6" name="円/楕円 90">
            <a:extLst>
              <a:ext uri="{FF2B5EF4-FFF2-40B4-BE49-F238E27FC236}">
                <a16:creationId xmlns:a16="http://schemas.microsoft.com/office/drawing/2014/main" id="{C2365B3C-1B18-65B0-95DE-4C816726680A}"/>
              </a:ext>
            </a:extLst>
          </p:cNvPr>
          <p:cNvSpPr/>
          <p:nvPr/>
        </p:nvSpPr>
        <p:spPr>
          <a:xfrm>
            <a:off x="9870893" y="5466379"/>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7" name="円/楕円 91">
            <a:extLst>
              <a:ext uri="{FF2B5EF4-FFF2-40B4-BE49-F238E27FC236}">
                <a16:creationId xmlns:a16="http://schemas.microsoft.com/office/drawing/2014/main" id="{472992A9-78E0-8A98-AA4C-BC6F0CB521B2}"/>
              </a:ext>
            </a:extLst>
          </p:cNvPr>
          <p:cNvSpPr/>
          <p:nvPr/>
        </p:nvSpPr>
        <p:spPr>
          <a:xfrm>
            <a:off x="8639435" y="5567772"/>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8" name="円/楕円 92">
            <a:extLst>
              <a:ext uri="{FF2B5EF4-FFF2-40B4-BE49-F238E27FC236}">
                <a16:creationId xmlns:a16="http://schemas.microsoft.com/office/drawing/2014/main" id="{9507F597-A2FC-9B9C-BE68-0E98F3BF2370}"/>
              </a:ext>
            </a:extLst>
          </p:cNvPr>
          <p:cNvSpPr/>
          <p:nvPr/>
        </p:nvSpPr>
        <p:spPr>
          <a:xfrm>
            <a:off x="7878141" y="5406104"/>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69" name="円/楕円 93">
            <a:extLst>
              <a:ext uri="{FF2B5EF4-FFF2-40B4-BE49-F238E27FC236}">
                <a16:creationId xmlns:a16="http://schemas.microsoft.com/office/drawing/2014/main" id="{8C08CEF0-D8FB-F244-1AE2-99CCC99DE9F6}"/>
              </a:ext>
            </a:extLst>
          </p:cNvPr>
          <p:cNvSpPr/>
          <p:nvPr/>
        </p:nvSpPr>
        <p:spPr>
          <a:xfrm>
            <a:off x="9441246" y="5584668"/>
            <a:ext cx="306635" cy="288032"/>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70" name="円/楕円 94">
            <a:extLst>
              <a:ext uri="{FF2B5EF4-FFF2-40B4-BE49-F238E27FC236}">
                <a16:creationId xmlns:a16="http://schemas.microsoft.com/office/drawing/2014/main" id="{A782D987-F479-3E5A-231E-FD8F093A9D30}"/>
              </a:ext>
            </a:extLst>
          </p:cNvPr>
          <p:cNvSpPr/>
          <p:nvPr/>
        </p:nvSpPr>
        <p:spPr>
          <a:xfrm>
            <a:off x="7405961" y="3751309"/>
            <a:ext cx="2952328" cy="2736304"/>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ja-JP" altLang="en-US" sz="1800">
              <a:solidFill>
                <a:prstClr val="white"/>
              </a:solidFill>
            </a:endParaRPr>
          </a:p>
        </p:txBody>
      </p:sp>
      <p:sp>
        <p:nvSpPr>
          <p:cNvPr id="71" name="テキスト ボックス 95">
            <a:extLst>
              <a:ext uri="{FF2B5EF4-FFF2-40B4-BE49-F238E27FC236}">
                <a16:creationId xmlns:a16="http://schemas.microsoft.com/office/drawing/2014/main" id="{DCF845A8-21CC-C46F-E041-51F76BB7CA2A}"/>
              </a:ext>
            </a:extLst>
          </p:cNvPr>
          <p:cNvSpPr txBox="1"/>
          <p:nvPr/>
        </p:nvSpPr>
        <p:spPr>
          <a:xfrm>
            <a:off x="8371203" y="4382992"/>
            <a:ext cx="1121997" cy="369332"/>
          </a:xfrm>
          <a:prstGeom prst="rect">
            <a:avLst/>
          </a:prstGeom>
          <a:noFill/>
        </p:spPr>
        <p:txBody>
          <a:bodyPr wrap="square" rtlCol="0">
            <a:spAutoFit/>
          </a:bodyPr>
          <a:lstStyle/>
          <a:p>
            <a:pPr fontAlgn="auto">
              <a:spcBef>
                <a:spcPts val="0"/>
              </a:spcBef>
              <a:spcAft>
                <a:spcPts val="0"/>
              </a:spcAft>
            </a:pPr>
            <a:r>
              <a:rPr lang="en-US" altLang="ja-JP" dirty="0">
                <a:solidFill>
                  <a:prstClr val="black"/>
                </a:solidFill>
                <a:latin typeface="Arial" panose="020B0604020202020204" pitchFamily="34" charset="0"/>
                <a:ea typeface="ＭＳ Ｐゴシック" panose="020B0600070205080204" pitchFamily="50" charset="-128"/>
                <a:cs typeface="Arial" panose="020B0604020202020204" pitchFamily="34" charset="0"/>
              </a:rPr>
              <a:t>Wet</a:t>
            </a:r>
            <a:endParaRPr lang="ja-JP" altLang="en-US" dirty="0">
              <a:solidFill>
                <a:prstClr val="black"/>
              </a:solidFill>
              <a:latin typeface="Arial" panose="020B0604020202020204" pitchFamily="34" charset="0"/>
              <a:ea typeface="ＭＳ Ｐゴシック" panose="020B0600070205080204" pitchFamily="50" charset="-128"/>
              <a:cs typeface="Arial" panose="020B0604020202020204" pitchFamily="34" charset="0"/>
            </a:endParaRPr>
          </a:p>
        </p:txBody>
      </p:sp>
      <p:sp>
        <p:nvSpPr>
          <p:cNvPr id="72" name="TextBox 71">
            <a:extLst>
              <a:ext uri="{FF2B5EF4-FFF2-40B4-BE49-F238E27FC236}">
                <a16:creationId xmlns:a16="http://schemas.microsoft.com/office/drawing/2014/main" id="{8A9439C1-C544-AE9F-643D-67E89B44786D}"/>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Factors affecting the operation of grinding mill (cont.)</a:t>
            </a:r>
          </a:p>
        </p:txBody>
      </p:sp>
    </p:spTree>
    <p:extLst>
      <p:ext uri="{BB962C8B-B14F-4D97-AF65-F5344CB8AC3E}">
        <p14:creationId xmlns:p14="http://schemas.microsoft.com/office/powerpoint/2010/main" val="90902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24</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3"/>
            </a:pPr>
            <a:r>
              <a:rPr lang="en-US" altLang="ja-JP" b="1" dirty="0">
                <a:solidFill>
                  <a:srgbClr val="FF40FF"/>
                </a:solidFill>
                <a:latin typeface="Arial" charset="0"/>
              </a:rPr>
              <a:t>Solid to liquid ratio (pulp density)</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The pulp dilution also influences the grinding efficiency and power input. </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The energy input is maximum for a certain critical range of the solid-liquid ratio of the pulp, which is usually obtained in a pulp consisting of 60-75% solids. </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 However, this range depends on the chemical composition, particle size, and specific gravity of the ore.</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For efficient use of energy in grinding, the ore particles should form a coating on liners and grinding media. </a:t>
            </a:r>
          </a:p>
          <a:p>
            <a:pPr marL="457200" indent="-457200" algn="l">
              <a:lnSpc>
                <a:spcPct val="150000"/>
              </a:lnSpc>
              <a:buFont typeface="Wingdings" pitchFamily="2" charset="2"/>
              <a:buChar char="§"/>
            </a:pPr>
            <a:r>
              <a:rPr lang="en-US" altLang="ja-JP" dirty="0">
                <a:solidFill>
                  <a:srgbClr val="7030A0"/>
                </a:solidFill>
                <a:latin typeface="Arial" panose="020B0604020202020204" pitchFamily="34" charset="0"/>
                <a:cs typeface="Arial" panose="020B0604020202020204" pitchFamily="34" charset="0"/>
              </a:rPr>
              <a:t>At the same time, the pulp should be sufficiently fluid to flow steadily through the mill. </a:t>
            </a:r>
          </a:p>
          <a:p>
            <a:pPr algn="l">
              <a:lnSpc>
                <a:spcPct val="150000"/>
              </a:lnSpc>
            </a:pPr>
            <a:endParaRPr lang="en-US" altLang="ja-JP" dirty="0"/>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73" name="TextBox 72">
            <a:extLst>
              <a:ext uri="{FF2B5EF4-FFF2-40B4-BE49-F238E27FC236}">
                <a16:creationId xmlns:a16="http://schemas.microsoft.com/office/drawing/2014/main" id="{8655CBAA-23C9-A019-71F8-67B98252BA4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Factors affecting the operation of grinding mill (cont.)</a:t>
            </a:r>
          </a:p>
        </p:txBody>
      </p:sp>
    </p:spTree>
    <p:extLst>
      <p:ext uri="{BB962C8B-B14F-4D97-AF65-F5344CB8AC3E}">
        <p14:creationId xmlns:p14="http://schemas.microsoft.com/office/powerpoint/2010/main" val="3371220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25</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3"/>
            </a:pPr>
            <a:r>
              <a:rPr lang="en-US" altLang="ja-JP" b="1" dirty="0">
                <a:solidFill>
                  <a:srgbClr val="FF40FF"/>
                </a:solidFill>
                <a:latin typeface="Arial" charset="0"/>
              </a:rPr>
              <a:t>Solid to liquid ratio (cont.)</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With too thin a pulp, the solids tend to settle and centrifuge outward, and the coatings on the grinding media become patchy to non-existent, so the grinding force is washed as the grinding media hit the grinding media.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If water is too little, the charge becomes sluggish and pasty. In this case, the kinetic energy will be wasted in overcoming viscosity instead of being available for grinding and the ore will remain sandwiched between two grinding bodies instead of giving away for a fresh feed.</a:t>
            </a:r>
          </a:p>
          <a:p>
            <a:pPr algn="l">
              <a:lnSpc>
                <a:spcPct val="150000"/>
              </a:lnSpc>
            </a:pPr>
            <a:endParaRPr lang="en-US" altLang="ja-JP" dirty="0">
              <a:latin typeface="Arial" panose="020B0604020202020204" pitchFamily="34" charset="0"/>
              <a:cs typeface="Arial" panose="020B0604020202020204" pitchFamily="34" charset="0"/>
            </a:endParaRPr>
          </a:p>
          <a:p>
            <a:pPr algn="l">
              <a:lnSpc>
                <a:spcPct val="150000"/>
              </a:lnSpc>
            </a:pPr>
            <a:endParaRPr lang="en-US" altLang="ja-JP" dirty="0"/>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11A10FE6-BB6C-7908-7680-BFA5DE3EB816}"/>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Factors affecting the operation of grinding mill (cont.)</a:t>
            </a:r>
          </a:p>
        </p:txBody>
      </p:sp>
    </p:spTree>
    <p:extLst>
      <p:ext uri="{BB962C8B-B14F-4D97-AF65-F5344CB8AC3E}">
        <p14:creationId xmlns:p14="http://schemas.microsoft.com/office/powerpoint/2010/main" val="15314028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26</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4"/>
            </a:pPr>
            <a:r>
              <a:rPr lang="en-US" altLang="ja-JP" b="1" dirty="0">
                <a:solidFill>
                  <a:srgbClr val="FF40FF"/>
                </a:solidFill>
                <a:latin typeface="Arial" charset="0"/>
              </a:rPr>
              <a:t>Return/ circulating load</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Any attempt to reduce all the feed to finishing size in one operation would result in wasteful over-grinding.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This difficulty can be overcome by building up the circulating load in a closed circuit.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More effective grinding in terms of output and least over-grinding, can be obtained by a faster rate of ore passing through the mill and a higher capacity of the classifier.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practical limit is usually in between 5 : 1 to 6 : 1, as a ratio between return (circulating) sand and the new feed in case of primary grinding.</a:t>
            </a:r>
          </a:p>
          <a:p>
            <a:pPr algn="l">
              <a:lnSpc>
                <a:spcPct val="150000"/>
              </a:lnSpc>
            </a:pPr>
            <a:endParaRPr lang="en-US" altLang="ja-JP" dirty="0">
              <a:latin typeface="Arial" panose="020B0604020202020204" pitchFamily="34" charset="0"/>
              <a:cs typeface="Arial" panose="020B0604020202020204" pitchFamily="34" charset="0"/>
            </a:endParaRPr>
          </a:p>
          <a:p>
            <a:pPr algn="l">
              <a:lnSpc>
                <a:spcPct val="150000"/>
              </a:lnSpc>
            </a:pPr>
            <a:endParaRPr lang="en-US" altLang="ja-JP" dirty="0"/>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33876A2C-7375-D105-78C0-0EF90A906A9C}"/>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Factors affecting the operation of grinding mill (cont.)</a:t>
            </a:r>
          </a:p>
        </p:txBody>
      </p:sp>
    </p:spTree>
    <p:extLst>
      <p:ext uri="{BB962C8B-B14F-4D97-AF65-F5344CB8AC3E}">
        <p14:creationId xmlns:p14="http://schemas.microsoft.com/office/powerpoint/2010/main" val="26473563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27</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4"/>
            </a:pPr>
            <a:r>
              <a:rPr lang="en-US" altLang="ja-JP" b="1" dirty="0">
                <a:solidFill>
                  <a:srgbClr val="FF40FF"/>
                </a:solidFill>
                <a:latin typeface="Arial" charset="0"/>
              </a:rPr>
              <a:t>Return/ circulating load (cont.)</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ratio is lower in secondary grinding due to the limited sorting speed of the classifier. Increased circulating load results in the following effects:</a:t>
            </a:r>
          </a:p>
          <a:p>
            <a:pPr marL="800100" lvl="1" indent="-342900" algn="just">
              <a:lnSpc>
                <a:spcPct val="150000"/>
              </a:lnSpc>
              <a:buFont typeface="Wingdings" pitchFamily="2" charset="2"/>
              <a:buChar char="ü"/>
            </a:pPr>
            <a:r>
              <a:rPr lang="en-GB" sz="2400" dirty="0">
                <a:solidFill>
                  <a:srgbClr val="7030A0"/>
                </a:solidFill>
                <a:latin typeface="Arial" panose="020B0604020202020204" pitchFamily="34" charset="0"/>
                <a:cs typeface="Arial" panose="020B0604020202020204" pitchFamily="34" charset="0"/>
              </a:rPr>
              <a:t>Mean size of entering feed becomes lower.</a:t>
            </a:r>
          </a:p>
          <a:p>
            <a:pPr marL="800100" lvl="1" indent="-342900" algn="just">
              <a:lnSpc>
                <a:spcPct val="150000"/>
              </a:lnSpc>
              <a:buFont typeface="Wingdings" pitchFamily="2" charset="2"/>
              <a:buChar char="ü"/>
            </a:pPr>
            <a:r>
              <a:rPr lang="en-GB" sz="2400" dirty="0">
                <a:solidFill>
                  <a:srgbClr val="7030A0"/>
                </a:solidFill>
                <a:latin typeface="Arial" panose="020B0604020202020204" pitchFamily="34" charset="0"/>
                <a:cs typeface="Arial" panose="020B0604020202020204" pitchFamily="34" charset="0"/>
              </a:rPr>
              <a:t>Amount of nearly finished material is increased in circulating load.</a:t>
            </a:r>
          </a:p>
          <a:p>
            <a:pPr marL="800100" lvl="1" indent="-342900" algn="just">
              <a:lnSpc>
                <a:spcPct val="150000"/>
              </a:lnSpc>
              <a:buFont typeface="Wingdings" pitchFamily="2" charset="2"/>
              <a:buChar char="ü"/>
            </a:pPr>
            <a:r>
              <a:rPr lang="en-GB" sz="2400" dirty="0">
                <a:solidFill>
                  <a:srgbClr val="7030A0"/>
                </a:solidFill>
                <a:latin typeface="Arial" panose="020B0604020202020204" pitchFamily="34" charset="0"/>
                <a:cs typeface="Arial" panose="020B0604020202020204" pitchFamily="34" charset="0"/>
              </a:rPr>
              <a:t>The retention time and overgrinding of finished material are reduced.</a:t>
            </a:r>
          </a:p>
          <a:p>
            <a:pPr marL="800100" lvl="1" indent="-342900" algn="just">
              <a:lnSpc>
                <a:spcPct val="150000"/>
              </a:lnSpc>
              <a:buFont typeface="Wingdings" pitchFamily="2" charset="2"/>
              <a:buChar char="ü"/>
            </a:pPr>
            <a:r>
              <a:rPr lang="en-GB" sz="2400" dirty="0">
                <a:solidFill>
                  <a:srgbClr val="7030A0"/>
                </a:solidFill>
                <a:latin typeface="Arial" panose="020B0604020202020204" pitchFamily="34" charset="0"/>
                <a:cs typeface="Arial" panose="020B0604020202020204" pitchFamily="34" charset="0"/>
              </a:rPr>
              <a:t>Range of ball sizes is reduced.</a:t>
            </a:r>
          </a:p>
          <a:p>
            <a:pPr marL="800100" lvl="1" indent="-342900" algn="just">
              <a:lnSpc>
                <a:spcPct val="150000"/>
              </a:lnSpc>
              <a:buFont typeface="Wingdings" pitchFamily="2" charset="2"/>
              <a:buChar char="ü"/>
            </a:pPr>
            <a:r>
              <a:rPr lang="en-GB" sz="2400" dirty="0">
                <a:solidFill>
                  <a:srgbClr val="7030A0"/>
                </a:solidFill>
                <a:latin typeface="Arial" panose="020B0604020202020204" pitchFamily="34" charset="0"/>
                <a:cs typeface="Arial" panose="020B0604020202020204" pitchFamily="34" charset="0"/>
              </a:rPr>
              <a:t>Close adjustment of solid-liquid ratio is possible.</a:t>
            </a:r>
            <a:endParaRPr lang="en-US" altLang="ja-JP" dirty="0">
              <a:solidFill>
                <a:srgbClr val="7030A0"/>
              </a:solidFill>
              <a:latin typeface="Arial" panose="020B0604020202020204" pitchFamily="34" charset="0"/>
              <a:cs typeface="Arial" panose="020B0604020202020204" pitchFamily="34" charset="0"/>
            </a:endParaRPr>
          </a:p>
          <a:p>
            <a:pPr algn="l">
              <a:lnSpc>
                <a:spcPct val="150000"/>
              </a:lnSpc>
            </a:pPr>
            <a:endParaRPr lang="en-US" altLang="ja-JP" dirty="0"/>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BD96F4FE-6C1A-A8EA-24A9-0E3C8C52E7B0}"/>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Factors affecting the operation of grinding mill (cont.)</a:t>
            </a:r>
          </a:p>
        </p:txBody>
      </p:sp>
    </p:spTree>
    <p:extLst>
      <p:ext uri="{BB962C8B-B14F-4D97-AF65-F5344CB8AC3E}">
        <p14:creationId xmlns:p14="http://schemas.microsoft.com/office/powerpoint/2010/main" val="37057121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28</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lnSpc>
                <a:spcPct val="150000"/>
              </a:lnSpc>
              <a:buFont typeface="+mj-lt"/>
              <a:buAutoNum type="arabicPeriod" startAt="5"/>
            </a:pPr>
            <a:r>
              <a:rPr lang="en-US" altLang="ja-JP" b="1" dirty="0">
                <a:solidFill>
                  <a:srgbClr val="FF40FF"/>
                </a:solidFill>
                <a:latin typeface="Arial" charset="0"/>
              </a:rPr>
              <a:t>Presence of fine materials</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presence of excessively fine material such as primary slime, clay, overground friable sulphide or gangue in the mill charge may create problems.</a:t>
            </a:r>
          </a:p>
          <a:p>
            <a:pPr marL="342900" indent="-342900" algn="just">
              <a:lnSpc>
                <a:spcPct val="150000"/>
              </a:lnSpc>
              <a:buFont typeface="Wingdings" pitchFamily="2" charset="2"/>
              <a:buChar char="§"/>
            </a:pPr>
            <a:r>
              <a:rPr lang="en-GB" dirty="0">
                <a:solidFill>
                  <a:srgbClr val="7030A0"/>
                </a:solidFill>
                <a:latin typeface="Arial" panose="020B0604020202020204" pitchFamily="34" charset="0"/>
                <a:cs typeface="Arial" panose="020B0604020202020204" pitchFamily="34" charset="0"/>
              </a:rPr>
              <a:t>S</a:t>
            </a:r>
            <a:r>
              <a:rPr lang="en-GB" sz="2400" dirty="0">
                <a:solidFill>
                  <a:srgbClr val="7030A0"/>
                </a:solidFill>
                <a:latin typeface="Arial" panose="020B0604020202020204" pitchFamily="34" charset="0"/>
                <a:cs typeface="Arial" panose="020B0604020202020204" pitchFamily="34" charset="0"/>
              </a:rPr>
              <a:t>ince the surfaces of grinding media become coated with a film of fine material, which acts as a lubricant resulting in slip and reduction in impact grinding.</a:t>
            </a:r>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0D8CD9B8-B1BA-E739-EF0C-88C93796C45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3.4. Factors affecting the operation of grinding mill (cont.)</a:t>
            </a:r>
          </a:p>
        </p:txBody>
      </p:sp>
    </p:spTree>
    <p:extLst>
      <p:ext uri="{BB962C8B-B14F-4D97-AF65-F5344CB8AC3E}">
        <p14:creationId xmlns:p14="http://schemas.microsoft.com/office/powerpoint/2010/main" val="2468114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3.2. Types of grinding mills</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3.3. Mechanism of comminution by grinding</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3.4. Factors affecting the operation of grinding mill </a:t>
            </a:r>
          </a:p>
          <a:p>
            <a:pPr>
              <a:lnSpc>
                <a:spcPct val="150000"/>
              </a:lnSpc>
            </a:pPr>
            <a:r>
              <a:rPr lang="en-US" sz="2400" b="1" dirty="0">
                <a:latin typeface="Arial" panose="020B0604020202020204" pitchFamily="34" charset="0"/>
                <a:cs typeface="Arial" panose="020B0604020202020204" pitchFamily="34" charset="0"/>
              </a:rPr>
              <a:t>3.5.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29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1071096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76896" y="661018"/>
            <a:ext cx="12065000" cy="2932341"/>
          </a:xfrm>
          <a:prstGeom prst="rect">
            <a:avLst/>
          </a:prstGeom>
          <a:noFill/>
        </p:spPr>
        <p:txBody>
          <a:bodyPr wrap="square" rtlCol="0">
            <a:spAutoFit/>
          </a:bodyPr>
          <a:lstStyle/>
          <a:p>
            <a:pPr>
              <a:lnSpc>
                <a:spcPct val="200000"/>
              </a:lnSpc>
            </a:pPr>
            <a:r>
              <a:rPr lang="en-US" sz="2400" dirty="0">
                <a:latin typeface="Arial" panose="020B0604020202020204" pitchFamily="34" charset="0"/>
                <a:cs typeface="Arial" panose="020B0604020202020204" pitchFamily="34" charset="0"/>
              </a:rPr>
              <a:t>By the end of the lecture students are expected to:-</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Know different types of grinding mills.</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mechanism of comminution by griding </a:t>
            </a:r>
          </a:p>
          <a:p>
            <a:pPr marL="457200" indent="-457200">
              <a:lnSpc>
                <a:spcPct val="200000"/>
              </a:lnSpc>
              <a:buFont typeface="+mj-lt"/>
              <a:buAutoNum type="arabicPeriod"/>
            </a:pPr>
            <a:r>
              <a:rPr lang="en-US" sz="2400" dirty="0">
                <a:latin typeface="Arial" panose="020B0604020202020204" pitchFamily="34" charset="0"/>
                <a:cs typeface="Arial" panose="020B0604020202020204" pitchFamily="34" charset="0"/>
              </a:rPr>
              <a:t>Understand factors that operation of grinding mills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of objective(s)</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3</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677317E7-8E7A-224C-A177-56ACBCB39415}"/>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723892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30</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sz="2400" b="1" dirty="0">
                <a:solidFill>
                  <a:srgbClr val="002060"/>
                </a:solidFill>
                <a:latin typeface="Arial" charset="0"/>
                <a:cs typeface="Arial" panose="020B0604020202020204" pitchFamily="34" charset="0"/>
              </a:rPr>
              <a:t>Open circuit</a:t>
            </a:r>
            <a:endParaRPr lang="en-GB" sz="24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I</a:t>
            </a:r>
            <a:r>
              <a:rPr lang="en-GB" sz="2400" dirty="0">
                <a:solidFill>
                  <a:srgbClr val="0070C0"/>
                </a:solidFill>
                <a:latin typeface="Arial" panose="020B0604020202020204" pitchFamily="34" charset="0"/>
                <a:cs typeface="Arial" panose="020B0604020202020204" pitchFamily="34" charset="0"/>
              </a:rPr>
              <a:t>n an open circuit the material is fed into the mill at a rate calculated to produce the correct product in one pass </a:t>
            </a:r>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0D8CD9B8-B1BA-E739-EF0C-88C93796C45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Grinding circuit</a:t>
            </a:r>
          </a:p>
        </p:txBody>
      </p:sp>
      <p:grpSp>
        <p:nvGrpSpPr>
          <p:cNvPr id="2" name="グループ化 119">
            <a:extLst>
              <a:ext uri="{FF2B5EF4-FFF2-40B4-BE49-F238E27FC236}">
                <a16:creationId xmlns:a16="http://schemas.microsoft.com/office/drawing/2014/main" id="{6C06A3B7-331B-6211-24C6-3C63FA0DD728}"/>
              </a:ext>
            </a:extLst>
          </p:cNvPr>
          <p:cNvGrpSpPr/>
          <p:nvPr/>
        </p:nvGrpSpPr>
        <p:grpSpPr>
          <a:xfrm>
            <a:off x="3374704" y="2961960"/>
            <a:ext cx="3153096" cy="1560677"/>
            <a:chOff x="1403648" y="2132856"/>
            <a:chExt cx="1512168" cy="697588"/>
          </a:xfrm>
        </p:grpSpPr>
        <p:sp>
          <p:nvSpPr>
            <p:cNvPr id="4" name="正方形/長方形 120">
              <a:extLst>
                <a:ext uri="{FF2B5EF4-FFF2-40B4-BE49-F238E27FC236}">
                  <a16:creationId xmlns:a16="http://schemas.microsoft.com/office/drawing/2014/main" id="{5B0C476B-16EC-9B45-C630-8C8B42D314FD}"/>
                </a:ext>
              </a:extLst>
            </p:cNvPr>
            <p:cNvSpPr/>
            <p:nvPr/>
          </p:nvSpPr>
          <p:spPr>
            <a:xfrm>
              <a:off x="1619672" y="2132856"/>
              <a:ext cx="1080120" cy="6975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5" name="四角形: 角を丸くする 121">
              <a:extLst>
                <a:ext uri="{FF2B5EF4-FFF2-40B4-BE49-F238E27FC236}">
                  <a16:creationId xmlns:a16="http://schemas.microsoft.com/office/drawing/2014/main" id="{14CE3BB8-BEC4-6E85-FA77-9788C51D4D35}"/>
                </a:ext>
              </a:extLst>
            </p:cNvPr>
            <p:cNvSpPr/>
            <p:nvPr/>
          </p:nvSpPr>
          <p:spPr>
            <a:xfrm>
              <a:off x="2699792" y="2372823"/>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6" name="四角形: 角を丸くする 122">
              <a:extLst>
                <a:ext uri="{FF2B5EF4-FFF2-40B4-BE49-F238E27FC236}">
                  <a16:creationId xmlns:a16="http://schemas.microsoft.com/office/drawing/2014/main" id="{A77902C8-835A-790D-00C3-B2E3F06ED59B}"/>
                </a:ext>
              </a:extLst>
            </p:cNvPr>
            <p:cNvSpPr/>
            <p:nvPr/>
          </p:nvSpPr>
          <p:spPr>
            <a:xfrm>
              <a:off x="1403648" y="2363277"/>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7" name="楕円 123">
              <a:extLst>
                <a:ext uri="{FF2B5EF4-FFF2-40B4-BE49-F238E27FC236}">
                  <a16:creationId xmlns:a16="http://schemas.microsoft.com/office/drawing/2014/main" id="{475C5E36-13B0-2F30-57E9-138BF605C2DF}"/>
                </a:ext>
              </a:extLst>
            </p:cNvPr>
            <p:cNvSpPr/>
            <p:nvPr/>
          </p:nvSpPr>
          <p:spPr>
            <a:xfrm flipV="1">
              <a:off x="1689216" y="272466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8" name="楕円 124">
              <a:extLst>
                <a:ext uri="{FF2B5EF4-FFF2-40B4-BE49-F238E27FC236}">
                  <a16:creationId xmlns:a16="http://schemas.microsoft.com/office/drawing/2014/main" id="{B91FE750-0BC4-BBF5-F234-AF4127198FF3}"/>
                </a:ext>
              </a:extLst>
            </p:cNvPr>
            <p:cNvSpPr/>
            <p:nvPr/>
          </p:nvSpPr>
          <p:spPr>
            <a:xfrm flipV="1">
              <a:off x="1656335" y="2614353"/>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9" name="楕円 125">
              <a:extLst>
                <a:ext uri="{FF2B5EF4-FFF2-40B4-BE49-F238E27FC236}">
                  <a16:creationId xmlns:a16="http://schemas.microsoft.com/office/drawing/2014/main" id="{AE49BD1E-EC23-1AE7-AC3E-CB6170204BEE}"/>
                </a:ext>
              </a:extLst>
            </p:cNvPr>
            <p:cNvSpPr/>
            <p:nvPr/>
          </p:nvSpPr>
          <p:spPr>
            <a:xfrm flipV="1">
              <a:off x="1777291" y="264022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0" name="楕円 126">
              <a:extLst>
                <a:ext uri="{FF2B5EF4-FFF2-40B4-BE49-F238E27FC236}">
                  <a16:creationId xmlns:a16="http://schemas.microsoft.com/office/drawing/2014/main" id="{0211E398-34DE-F818-62C7-7970294F1B6A}"/>
                </a:ext>
              </a:extLst>
            </p:cNvPr>
            <p:cNvSpPr/>
            <p:nvPr/>
          </p:nvSpPr>
          <p:spPr>
            <a:xfrm flipV="1">
              <a:off x="1830543" y="27235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1" name="楕円 127">
              <a:extLst>
                <a:ext uri="{FF2B5EF4-FFF2-40B4-BE49-F238E27FC236}">
                  <a16:creationId xmlns:a16="http://schemas.microsoft.com/office/drawing/2014/main" id="{DF687798-40AE-C3DB-13CE-D359979242F3}"/>
                </a:ext>
              </a:extLst>
            </p:cNvPr>
            <p:cNvSpPr/>
            <p:nvPr/>
          </p:nvSpPr>
          <p:spPr>
            <a:xfrm flipV="1">
              <a:off x="1895682" y="263777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2" name="楕円 128">
              <a:extLst>
                <a:ext uri="{FF2B5EF4-FFF2-40B4-BE49-F238E27FC236}">
                  <a16:creationId xmlns:a16="http://schemas.microsoft.com/office/drawing/2014/main" id="{64D1E551-DA97-3AD4-9595-195BBC96E344}"/>
                </a:ext>
              </a:extLst>
            </p:cNvPr>
            <p:cNvSpPr/>
            <p:nvPr/>
          </p:nvSpPr>
          <p:spPr>
            <a:xfrm flipV="1">
              <a:off x="2372633" y="273794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3" name="楕円 129">
              <a:extLst>
                <a:ext uri="{FF2B5EF4-FFF2-40B4-BE49-F238E27FC236}">
                  <a16:creationId xmlns:a16="http://schemas.microsoft.com/office/drawing/2014/main" id="{88A4EE61-C3FD-0645-AA07-6AA66BFAA459}"/>
                </a:ext>
              </a:extLst>
            </p:cNvPr>
            <p:cNvSpPr/>
            <p:nvPr/>
          </p:nvSpPr>
          <p:spPr>
            <a:xfrm flipV="1">
              <a:off x="2339752" y="2627630"/>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4" name="楕円 130">
              <a:extLst>
                <a:ext uri="{FF2B5EF4-FFF2-40B4-BE49-F238E27FC236}">
                  <a16:creationId xmlns:a16="http://schemas.microsoft.com/office/drawing/2014/main" id="{22CEB9CA-8132-7021-03E9-E93829948B76}"/>
                </a:ext>
              </a:extLst>
            </p:cNvPr>
            <p:cNvSpPr/>
            <p:nvPr/>
          </p:nvSpPr>
          <p:spPr>
            <a:xfrm flipV="1">
              <a:off x="2460708" y="26534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5" name="楕円 131">
              <a:extLst>
                <a:ext uri="{FF2B5EF4-FFF2-40B4-BE49-F238E27FC236}">
                  <a16:creationId xmlns:a16="http://schemas.microsoft.com/office/drawing/2014/main" id="{6C636139-7F37-428B-423E-BD99FB9BCC68}"/>
                </a:ext>
              </a:extLst>
            </p:cNvPr>
            <p:cNvSpPr/>
            <p:nvPr/>
          </p:nvSpPr>
          <p:spPr>
            <a:xfrm flipV="1">
              <a:off x="2513960" y="273687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6" name="楕円 132">
              <a:extLst>
                <a:ext uri="{FF2B5EF4-FFF2-40B4-BE49-F238E27FC236}">
                  <a16:creationId xmlns:a16="http://schemas.microsoft.com/office/drawing/2014/main" id="{FDDE9E0E-5433-DF16-9932-0A018F49A17F}"/>
                </a:ext>
              </a:extLst>
            </p:cNvPr>
            <p:cNvSpPr/>
            <p:nvPr/>
          </p:nvSpPr>
          <p:spPr>
            <a:xfrm flipV="1">
              <a:off x="2579099" y="265104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7" name="楕円 133">
              <a:extLst>
                <a:ext uri="{FF2B5EF4-FFF2-40B4-BE49-F238E27FC236}">
                  <a16:creationId xmlns:a16="http://schemas.microsoft.com/office/drawing/2014/main" id="{8FFA9EF9-401C-E16D-1D44-1716009D64FA}"/>
                </a:ext>
              </a:extLst>
            </p:cNvPr>
            <p:cNvSpPr/>
            <p:nvPr/>
          </p:nvSpPr>
          <p:spPr>
            <a:xfrm flipV="1">
              <a:off x="2061286" y="274722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8" name="楕円 134">
              <a:extLst>
                <a:ext uri="{FF2B5EF4-FFF2-40B4-BE49-F238E27FC236}">
                  <a16:creationId xmlns:a16="http://schemas.microsoft.com/office/drawing/2014/main" id="{CAE32C08-0934-64C6-1559-C9F5270701A0}"/>
                </a:ext>
              </a:extLst>
            </p:cNvPr>
            <p:cNvSpPr/>
            <p:nvPr/>
          </p:nvSpPr>
          <p:spPr>
            <a:xfrm flipV="1">
              <a:off x="2028405" y="263691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9" name="楕円 135">
              <a:extLst>
                <a:ext uri="{FF2B5EF4-FFF2-40B4-BE49-F238E27FC236}">
                  <a16:creationId xmlns:a16="http://schemas.microsoft.com/office/drawing/2014/main" id="{31B48CAB-F3F4-3BE5-2D03-BFE17D2C2BD2}"/>
                </a:ext>
              </a:extLst>
            </p:cNvPr>
            <p:cNvSpPr/>
            <p:nvPr/>
          </p:nvSpPr>
          <p:spPr>
            <a:xfrm flipV="1">
              <a:off x="2149361" y="266278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0" name="楕円 136">
              <a:extLst>
                <a:ext uri="{FF2B5EF4-FFF2-40B4-BE49-F238E27FC236}">
                  <a16:creationId xmlns:a16="http://schemas.microsoft.com/office/drawing/2014/main" id="{98BF55A0-A59C-6863-6630-BEBB5B8C81A0}"/>
                </a:ext>
              </a:extLst>
            </p:cNvPr>
            <p:cNvSpPr/>
            <p:nvPr/>
          </p:nvSpPr>
          <p:spPr>
            <a:xfrm flipV="1">
              <a:off x="2202613" y="274615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1" name="楕円 137">
              <a:extLst>
                <a:ext uri="{FF2B5EF4-FFF2-40B4-BE49-F238E27FC236}">
                  <a16:creationId xmlns:a16="http://schemas.microsoft.com/office/drawing/2014/main" id="{9C337FF6-D691-8124-AB11-1862C04EB134}"/>
                </a:ext>
              </a:extLst>
            </p:cNvPr>
            <p:cNvSpPr/>
            <p:nvPr/>
          </p:nvSpPr>
          <p:spPr>
            <a:xfrm flipV="1">
              <a:off x="2267752" y="266033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grpSp>
      <p:grpSp>
        <p:nvGrpSpPr>
          <p:cNvPr id="22" name="グループ化 119">
            <a:extLst>
              <a:ext uri="{FF2B5EF4-FFF2-40B4-BE49-F238E27FC236}">
                <a16:creationId xmlns:a16="http://schemas.microsoft.com/office/drawing/2014/main" id="{AEAF6B13-B169-319D-55B2-A4D569E46204}"/>
              </a:ext>
            </a:extLst>
          </p:cNvPr>
          <p:cNvGrpSpPr/>
          <p:nvPr/>
        </p:nvGrpSpPr>
        <p:grpSpPr>
          <a:xfrm>
            <a:off x="3351075" y="4927239"/>
            <a:ext cx="3157104" cy="1550979"/>
            <a:chOff x="1403648" y="2132856"/>
            <a:chExt cx="1512168" cy="697588"/>
          </a:xfrm>
        </p:grpSpPr>
        <p:sp>
          <p:nvSpPr>
            <p:cNvPr id="23" name="正方形/長方形 120">
              <a:extLst>
                <a:ext uri="{FF2B5EF4-FFF2-40B4-BE49-F238E27FC236}">
                  <a16:creationId xmlns:a16="http://schemas.microsoft.com/office/drawing/2014/main" id="{4B406183-3073-58BF-52B2-81E0D31FFFBE}"/>
                </a:ext>
              </a:extLst>
            </p:cNvPr>
            <p:cNvSpPr/>
            <p:nvPr/>
          </p:nvSpPr>
          <p:spPr>
            <a:xfrm>
              <a:off x="1619672" y="2132856"/>
              <a:ext cx="1080120" cy="6975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24" name="四角形: 角を丸くする 121">
              <a:extLst>
                <a:ext uri="{FF2B5EF4-FFF2-40B4-BE49-F238E27FC236}">
                  <a16:creationId xmlns:a16="http://schemas.microsoft.com/office/drawing/2014/main" id="{82E4E723-B48B-E8F1-0A8C-5A6BCF8B393E}"/>
                </a:ext>
              </a:extLst>
            </p:cNvPr>
            <p:cNvSpPr/>
            <p:nvPr/>
          </p:nvSpPr>
          <p:spPr>
            <a:xfrm>
              <a:off x="2699792" y="2372823"/>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25" name="四角形: 角を丸くする 122">
              <a:extLst>
                <a:ext uri="{FF2B5EF4-FFF2-40B4-BE49-F238E27FC236}">
                  <a16:creationId xmlns:a16="http://schemas.microsoft.com/office/drawing/2014/main" id="{44A063AF-FC60-44F6-686A-FD25C7B700C7}"/>
                </a:ext>
              </a:extLst>
            </p:cNvPr>
            <p:cNvSpPr/>
            <p:nvPr/>
          </p:nvSpPr>
          <p:spPr>
            <a:xfrm>
              <a:off x="1403648" y="2363277"/>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26" name="楕円 123">
              <a:extLst>
                <a:ext uri="{FF2B5EF4-FFF2-40B4-BE49-F238E27FC236}">
                  <a16:creationId xmlns:a16="http://schemas.microsoft.com/office/drawing/2014/main" id="{40FD5697-4592-81C1-2700-CAECD56C374A}"/>
                </a:ext>
              </a:extLst>
            </p:cNvPr>
            <p:cNvSpPr/>
            <p:nvPr/>
          </p:nvSpPr>
          <p:spPr>
            <a:xfrm flipV="1">
              <a:off x="1689216" y="272466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7" name="楕円 124">
              <a:extLst>
                <a:ext uri="{FF2B5EF4-FFF2-40B4-BE49-F238E27FC236}">
                  <a16:creationId xmlns:a16="http://schemas.microsoft.com/office/drawing/2014/main" id="{64D5B530-21A5-C6D6-9CBF-6538DEA383DC}"/>
                </a:ext>
              </a:extLst>
            </p:cNvPr>
            <p:cNvSpPr/>
            <p:nvPr/>
          </p:nvSpPr>
          <p:spPr>
            <a:xfrm flipV="1">
              <a:off x="1656335" y="2614353"/>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8" name="楕円 125">
              <a:extLst>
                <a:ext uri="{FF2B5EF4-FFF2-40B4-BE49-F238E27FC236}">
                  <a16:creationId xmlns:a16="http://schemas.microsoft.com/office/drawing/2014/main" id="{B8A8654A-DB29-61F4-BAF8-D16FCCEB72BA}"/>
                </a:ext>
              </a:extLst>
            </p:cNvPr>
            <p:cNvSpPr/>
            <p:nvPr/>
          </p:nvSpPr>
          <p:spPr>
            <a:xfrm flipV="1">
              <a:off x="1777291" y="264022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9" name="楕円 126">
              <a:extLst>
                <a:ext uri="{FF2B5EF4-FFF2-40B4-BE49-F238E27FC236}">
                  <a16:creationId xmlns:a16="http://schemas.microsoft.com/office/drawing/2014/main" id="{81F54740-9C19-B5EC-6174-C174999DAC45}"/>
                </a:ext>
              </a:extLst>
            </p:cNvPr>
            <p:cNvSpPr/>
            <p:nvPr/>
          </p:nvSpPr>
          <p:spPr>
            <a:xfrm flipV="1">
              <a:off x="1830543" y="27235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0" name="楕円 127">
              <a:extLst>
                <a:ext uri="{FF2B5EF4-FFF2-40B4-BE49-F238E27FC236}">
                  <a16:creationId xmlns:a16="http://schemas.microsoft.com/office/drawing/2014/main" id="{6B31C3B6-F551-1AF5-94A7-3F24A17876DA}"/>
                </a:ext>
              </a:extLst>
            </p:cNvPr>
            <p:cNvSpPr/>
            <p:nvPr/>
          </p:nvSpPr>
          <p:spPr>
            <a:xfrm flipV="1">
              <a:off x="1895682" y="263777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1" name="楕円 128">
              <a:extLst>
                <a:ext uri="{FF2B5EF4-FFF2-40B4-BE49-F238E27FC236}">
                  <a16:creationId xmlns:a16="http://schemas.microsoft.com/office/drawing/2014/main" id="{3D980F1C-9C27-01D1-FBAB-399693D41658}"/>
                </a:ext>
              </a:extLst>
            </p:cNvPr>
            <p:cNvSpPr/>
            <p:nvPr/>
          </p:nvSpPr>
          <p:spPr>
            <a:xfrm flipV="1">
              <a:off x="2372633" y="273794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2" name="楕円 129">
              <a:extLst>
                <a:ext uri="{FF2B5EF4-FFF2-40B4-BE49-F238E27FC236}">
                  <a16:creationId xmlns:a16="http://schemas.microsoft.com/office/drawing/2014/main" id="{553C3FE2-562E-EF57-66C7-1B1D337B7844}"/>
                </a:ext>
              </a:extLst>
            </p:cNvPr>
            <p:cNvSpPr/>
            <p:nvPr/>
          </p:nvSpPr>
          <p:spPr>
            <a:xfrm flipV="1">
              <a:off x="2339752" y="2627630"/>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3" name="楕円 130">
              <a:extLst>
                <a:ext uri="{FF2B5EF4-FFF2-40B4-BE49-F238E27FC236}">
                  <a16:creationId xmlns:a16="http://schemas.microsoft.com/office/drawing/2014/main" id="{151922D1-4425-A2B1-3629-73291EDA1C5A}"/>
                </a:ext>
              </a:extLst>
            </p:cNvPr>
            <p:cNvSpPr/>
            <p:nvPr/>
          </p:nvSpPr>
          <p:spPr>
            <a:xfrm flipV="1">
              <a:off x="2460708" y="26534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4" name="楕円 131">
              <a:extLst>
                <a:ext uri="{FF2B5EF4-FFF2-40B4-BE49-F238E27FC236}">
                  <a16:creationId xmlns:a16="http://schemas.microsoft.com/office/drawing/2014/main" id="{09DAA699-E4D8-BF26-9E09-77F55BA94E08}"/>
                </a:ext>
              </a:extLst>
            </p:cNvPr>
            <p:cNvSpPr/>
            <p:nvPr/>
          </p:nvSpPr>
          <p:spPr>
            <a:xfrm flipV="1">
              <a:off x="2513960" y="273687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6" name="楕円 132">
              <a:extLst>
                <a:ext uri="{FF2B5EF4-FFF2-40B4-BE49-F238E27FC236}">
                  <a16:creationId xmlns:a16="http://schemas.microsoft.com/office/drawing/2014/main" id="{89277163-E25E-CC4A-0537-EF37789888FF}"/>
                </a:ext>
              </a:extLst>
            </p:cNvPr>
            <p:cNvSpPr/>
            <p:nvPr/>
          </p:nvSpPr>
          <p:spPr>
            <a:xfrm flipV="1">
              <a:off x="2579099" y="265104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7" name="楕円 133">
              <a:extLst>
                <a:ext uri="{FF2B5EF4-FFF2-40B4-BE49-F238E27FC236}">
                  <a16:creationId xmlns:a16="http://schemas.microsoft.com/office/drawing/2014/main" id="{6DAFEE28-1B82-442D-1551-E6F73157F68A}"/>
                </a:ext>
              </a:extLst>
            </p:cNvPr>
            <p:cNvSpPr/>
            <p:nvPr/>
          </p:nvSpPr>
          <p:spPr>
            <a:xfrm flipV="1">
              <a:off x="2061286" y="274722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8" name="楕円 134">
              <a:extLst>
                <a:ext uri="{FF2B5EF4-FFF2-40B4-BE49-F238E27FC236}">
                  <a16:creationId xmlns:a16="http://schemas.microsoft.com/office/drawing/2014/main" id="{3CFFD693-AD00-EB99-D7D7-CFF18F026781}"/>
                </a:ext>
              </a:extLst>
            </p:cNvPr>
            <p:cNvSpPr/>
            <p:nvPr/>
          </p:nvSpPr>
          <p:spPr>
            <a:xfrm flipV="1">
              <a:off x="2028405" y="263691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39" name="楕円 135">
              <a:extLst>
                <a:ext uri="{FF2B5EF4-FFF2-40B4-BE49-F238E27FC236}">
                  <a16:creationId xmlns:a16="http://schemas.microsoft.com/office/drawing/2014/main" id="{B06D1447-0777-F666-924D-82879A038C8A}"/>
                </a:ext>
              </a:extLst>
            </p:cNvPr>
            <p:cNvSpPr/>
            <p:nvPr/>
          </p:nvSpPr>
          <p:spPr>
            <a:xfrm flipV="1">
              <a:off x="2149361" y="266278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40" name="楕円 136">
              <a:extLst>
                <a:ext uri="{FF2B5EF4-FFF2-40B4-BE49-F238E27FC236}">
                  <a16:creationId xmlns:a16="http://schemas.microsoft.com/office/drawing/2014/main" id="{D92A4701-76C3-F3D4-19D2-83607373CC2B}"/>
                </a:ext>
              </a:extLst>
            </p:cNvPr>
            <p:cNvSpPr/>
            <p:nvPr/>
          </p:nvSpPr>
          <p:spPr>
            <a:xfrm flipV="1">
              <a:off x="2202613" y="274615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41" name="楕円 137">
              <a:extLst>
                <a:ext uri="{FF2B5EF4-FFF2-40B4-BE49-F238E27FC236}">
                  <a16:creationId xmlns:a16="http://schemas.microsoft.com/office/drawing/2014/main" id="{DBADE1B3-0712-2AE6-0B27-7D102978D7DE}"/>
                </a:ext>
              </a:extLst>
            </p:cNvPr>
            <p:cNvSpPr/>
            <p:nvPr/>
          </p:nvSpPr>
          <p:spPr>
            <a:xfrm flipV="1">
              <a:off x="2267752" y="266033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grpSp>
      <p:grpSp>
        <p:nvGrpSpPr>
          <p:cNvPr id="60" name="Group 59">
            <a:extLst>
              <a:ext uri="{FF2B5EF4-FFF2-40B4-BE49-F238E27FC236}">
                <a16:creationId xmlns:a16="http://schemas.microsoft.com/office/drawing/2014/main" id="{86549149-25F1-7CE1-A651-71C0DD74F39A}"/>
              </a:ext>
            </a:extLst>
          </p:cNvPr>
          <p:cNvGrpSpPr/>
          <p:nvPr/>
        </p:nvGrpSpPr>
        <p:grpSpPr>
          <a:xfrm>
            <a:off x="1284440" y="3600439"/>
            <a:ext cx="2095841" cy="2091903"/>
            <a:chOff x="1284440" y="3600439"/>
            <a:chExt cx="2095841" cy="2091903"/>
          </a:xfrm>
        </p:grpSpPr>
        <p:grpSp>
          <p:nvGrpSpPr>
            <p:cNvPr id="51" name="Group 50">
              <a:extLst>
                <a:ext uri="{FF2B5EF4-FFF2-40B4-BE49-F238E27FC236}">
                  <a16:creationId xmlns:a16="http://schemas.microsoft.com/office/drawing/2014/main" id="{3D291FFF-6896-2272-0FE6-1C35CA63F314}"/>
                </a:ext>
              </a:extLst>
            </p:cNvPr>
            <p:cNvGrpSpPr/>
            <p:nvPr/>
          </p:nvGrpSpPr>
          <p:grpSpPr>
            <a:xfrm>
              <a:off x="2388921" y="3600439"/>
              <a:ext cx="991360" cy="2091903"/>
              <a:chOff x="1971082" y="3534357"/>
              <a:chExt cx="991360" cy="2091903"/>
            </a:xfrm>
          </p:grpSpPr>
          <p:cxnSp>
            <p:nvCxnSpPr>
              <p:cNvPr id="43" name="Straight Connector 42">
                <a:extLst>
                  <a:ext uri="{FF2B5EF4-FFF2-40B4-BE49-F238E27FC236}">
                    <a16:creationId xmlns:a16="http://schemas.microsoft.com/office/drawing/2014/main" id="{6FB17F40-1B68-F128-855F-02EF4A6AAAD7}"/>
                  </a:ext>
                </a:extLst>
              </p:cNvPr>
              <p:cNvCxnSpPr>
                <a:cxnSpLocks/>
              </p:cNvCxnSpPr>
              <p:nvPr/>
            </p:nvCxnSpPr>
            <p:spPr>
              <a:xfrm flipH="1">
                <a:off x="1971083" y="3534357"/>
                <a:ext cx="23056" cy="2091903"/>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C72FDACC-E065-8092-345E-7FE7653646BA}"/>
                  </a:ext>
                </a:extLst>
              </p:cNvPr>
              <p:cNvCxnSpPr>
                <a:cxnSpLocks/>
              </p:cNvCxnSpPr>
              <p:nvPr/>
            </p:nvCxnSpPr>
            <p:spPr>
              <a:xfrm>
                <a:off x="1987125" y="3553251"/>
                <a:ext cx="975317"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99E0640E-7CA2-3F8C-A093-66B6ED311DA2}"/>
                  </a:ext>
                </a:extLst>
              </p:cNvPr>
              <p:cNvCxnSpPr>
                <a:cxnSpLocks/>
              </p:cNvCxnSpPr>
              <p:nvPr/>
            </p:nvCxnSpPr>
            <p:spPr>
              <a:xfrm>
                <a:off x="1971082" y="5626260"/>
                <a:ext cx="975317"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3" name="Straight Arrow Connector 52">
              <a:extLst>
                <a:ext uri="{FF2B5EF4-FFF2-40B4-BE49-F238E27FC236}">
                  <a16:creationId xmlns:a16="http://schemas.microsoft.com/office/drawing/2014/main" id="{95777F81-458E-4B26-9BF3-8B6BFE576AF1}"/>
                </a:ext>
              </a:extLst>
            </p:cNvPr>
            <p:cNvCxnSpPr>
              <a:cxnSpLocks/>
            </p:cNvCxnSpPr>
            <p:nvPr/>
          </p:nvCxnSpPr>
          <p:spPr>
            <a:xfrm>
              <a:off x="1284440" y="4537634"/>
              <a:ext cx="1104481"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B03B0B2D-1BEB-54C2-9F05-8F8E8DB5D0FA}"/>
              </a:ext>
            </a:extLst>
          </p:cNvPr>
          <p:cNvGrpSpPr/>
          <p:nvPr/>
        </p:nvGrpSpPr>
        <p:grpSpPr>
          <a:xfrm>
            <a:off x="6503223" y="3643627"/>
            <a:ext cx="1950634" cy="2091903"/>
            <a:chOff x="6439428" y="3558567"/>
            <a:chExt cx="1950634" cy="2091903"/>
          </a:xfrm>
        </p:grpSpPr>
        <p:cxnSp>
          <p:nvCxnSpPr>
            <p:cNvPr id="55" name="Straight Connector 54">
              <a:extLst>
                <a:ext uri="{FF2B5EF4-FFF2-40B4-BE49-F238E27FC236}">
                  <a16:creationId xmlns:a16="http://schemas.microsoft.com/office/drawing/2014/main" id="{498B22F1-C36D-074D-0DC1-D574B4C36DED}"/>
                </a:ext>
              </a:extLst>
            </p:cNvPr>
            <p:cNvCxnSpPr>
              <a:cxnSpLocks/>
            </p:cNvCxnSpPr>
            <p:nvPr/>
          </p:nvCxnSpPr>
          <p:spPr>
            <a:xfrm flipH="1">
              <a:off x="7391690" y="3558567"/>
              <a:ext cx="23056" cy="209190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E293AC9-2858-4EBE-6E0B-1001A5868D4F}"/>
                </a:ext>
              </a:extLst>
            </p:cNvPr>
            <p:cNvCxnSpPr>
              <a:cxnSpLocks/>
            </p:cNvCxnSpPr>
            <p:nvPr/>
          </p:nvCxnSpPr>
          <p:spPr>
            <a:xfrm>
              <a:off x="6439429" y="3579174"/>
              <a:ext cx="9753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FC936211-271E-5FA9-29BF-F8B3E345014F}"/>
                </a:ext>
              </a:extLst>
            </p:cNvPr>
            <p:cNvCxnSpPr>
              <a:cxnSpLocks/>
            </p:cNvCxnSpPr>
            <p:nvPr/>
          </p:nvCxnSpPr>
          <p:spPr>
            <a:xfrm>
              <a:off x="6439428" y="5647485"/>
              <a:ext cx="9753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05638ADA-7190-3B18-CDA0-03A824FF267A}"/>
                </a:ext>
              </a:extLst>
            </p:cNvPr>
            <p:cNvCxnSpPr>
              <a:cxnSpLocks/>
            </p:cNvCxnSpPr>
            <p:nvPr/>
          </p:nvCxnSpPr>
          <p:spPr>
            <a:xfrm>
              <a:off x="7414745" y="4537634"/>
              <a:ext cx="9753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2E4CA59D-9211-B163-95FD-09A3B3835A4B}"/>
              </a:ext>
            </a:extLst>
          </p:cNvPr>
          <p:cNvSpPr txBox="1"/>
          <p:nvPr/>
        </p:nvSpPr>
        <p:spPr>
          <a:xfrm>
            <a:off x="7467013" y="4105227"/>
            <a:ext cx="1779216" cy="461665"/>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Product</a:t>
            </a:r>
          </a:p>
        </p:txBody>
      </p:sp>
      <p:sp>
        <p:nvSpPr>
          <p:cNvPr id="63" name="TextBox 62">
            <a:extLst>
              <a:ext uri="{FF2B5EF4-FFF2-40B4-BE49-F238E27FC236}">
                <a16:creationId xmlns:a16="http://schemas.microsoft.com/office/drawing/2014/main" id="{D6AC4330-D93C-D6C3-D1E8-327AF6ACF57E}"/>
              </a:ext>
            </a:extLst>
          </p:cNvPr>
          <p:cNvSpPr txBox="1"/>
          <p:nvPr/>
        </p:nvSpPr>
        <p:spPr>
          <a:xfrm>
            <a:off x="1065723" y="4067773"/>
            <a:ext cx="1779216" cy="461665"/>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Feed</a:t>
            </a:r>
          </a:p>
        </p:txBody>
      </p:sp>
      <p:sp>
        <p:nvSpPr>
          <p:cNvPr id="64" name="TextBox 63">
            <a:extLst>
              <a:ext uri="{FF2B5EF4-FFF2-40B4-BE49-F238E27FC236}">
                <a16:creationId xmlns:a16="http://schemas.microsoft.com/office/drawing/2014/main" id="{48D6D7BD-330D-D965-9251-FF53FB7B355E}"/>
              </a:ext>
            </a:extLst>
          </p:cNvPr>
          <p:cNvSpPr txBox="1"/>
          <p:nvPr/>
        </p:nvSpPr>
        <p:spPr>
          <a:xfrm>
            <a:off x="4272742" y="3488741"/>
            <a:ext cx="1251702" cy="461665"/>
          </a:xfrm>
          <a:prstGeom prst="rect">
            <a:avLst/>
          </a:prstGeom>
          <a:noFill/>
        </p:spPr>
        <p:txBody>
          <a:bodyPr wrap="square" rtlCol="0">
            <a:spAutoFit/>
          </a:bodyPr>
          <a:lstStyle/>
          <a:p>
            <a:pPr algn="ctr"/>
            <a:r>
              <a:rPr lang="en-JP" sz="2400" dirty="0">
                <a:latin typeface="Arial" panose="020B0604020202020204" pitchFamily="34" charset="0"/>
                <a:cs typeface="Arial" panose="020B0604020202020204" pitchFamily="34" charset="0"/>
              </a:rPr>
              <a:t>Mill</a:t>
            </a:r>
          </a:p>
        </p:txBody>
      </p:sp>
      <p:sp>
        <p:nvSpPr>
          <p:cNvPr id="65" name="TextBox 64">
            <a:extLst>
              <a:ext uri="{FF2B5EF4-FFF2-40B4-BE49-F238E27FC236}">
                <a16:creationId xmlns:a16="http://schemas.microsoft.com/office/drawing/2014/main" id="{9A7600E7-A41D-90D1-6303-FAC8A739FB5A}"/>
              </a:ext>
            </a:extLst>
          </p:cNvPr>
          <p:cNvSpPr txBox="1"/>
          <p:nvPr/>
        </p:nvSpPr>
        <p:spPr>
          <a:xfrm>
            <a:off x="4173401" y="5320622"/>
            <a:ext cx="1251702" cy="461665"/>
          </a:xfrm>
          <a:prstGeom prst="rect">
            <a:avLst/>
          </a:prstGeom>
          <a:noFill/>
        </p:spPr>
        <p:txBody>
          <a:bodyPr wrap="square" rtlCol="0">
            <a:spAutoFit/>
          </a:bodyPr>
          <a:lstStyle/>
          <a:p>
            <a:pPr algn="ctr"/>
            <a:r>
              <a:rPr lang="en-JP" sz="2400" dirty="0">
                <a:latin typeface="Arial" panose="020B0604020202020204" pitchFamily="34" charset="0"/>
                <a:cs typeface="Arial" panose="020B0604020202020204" pitchFamily="34" charset="0"/>
              </a:rPr>
              <a:t>Mill</a:t>
            </a:r>
          </a:p>
        </p:txBody>
      </p:sp>
    </p:spTree>
    <p:extLst>
      <p:ext uri="{BB962C8B-B14F-4D97-AF65-F5344CB8AC3E}">
        <p14:creationId xmlns:p14="http://schemas.microsoft.com/office/powerpoint/2010/main" val="1209457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31</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sz="2400" b="1" dirty="0">
                <a:solidFill>
                  <a:srgbClr val="002060"/>
                </a:solidFill>
                <a:latin typeface="Arial" charset="0"/>
                <a:cs typeface="Arial" panose="020B0604020202020204" pitchFamily="34" charset="0"/>
              </a:rPr>
              <a:t>Open circuit</a:t>
            </a:r>
            <a:endParaRPr lang="en-GB" sz="24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This type of circuit is rarely used in mineral processing applications as there is no control over the product size distribution. </a:t>
            </a: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The feed rate must be low enough to ensure that every particle spends enough time in the mill to be broken down to product size.</a:t>
            </a: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 As a result, many particles in the product are overground, which consumes energy needlessly, and the product may subsequently be difficult to treat. </a:t>
            </a:r>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0D8CD9B8-B1BA-E739-EF0C-88C93796C45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Grinding circuit (cont.)</a:t>
            </a:r>
          </a:p>
        </p:txBody>
      </p:sp>
    </p:spTree>
    <p:extLst>
      <p:ext uri="{BB962C8B-B14F-4D97-AF65-F5344CB8AC3E}">
        <p14:creationId xmlns:p14="http://schemas.microsoft.com/office/powerpoint/2010/main" val="276076737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32</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sz="2400" b="1" dirty="0">
                <a:solidFill>
                  <a:srgbClr val="002060"/>
                </a:solidFill>
                <a:latin typeface="Arial" charset="0"/>
                <a:cs typeface="Arial" panose="020B0604020202020204" pitchFamily="34" charset="0"/>
              </a:rPr>
              <a:t>Closed circuit</a:t>
            </a:r>
            <a:endParaRPr lang="en-GB" sz="24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Grinding in the mining industry is almost always in closed circuit, in which material of the required size is removed by a classifier, which returns the oversize to the mill. </a:t>
            </a:r>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0D8CD9B8-B1BA-E739-EF0C-88C93796C45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Grinding circuit (cont.)</a:t>
            </a:r>
          </a:p>
        </p:txBody>
      </p:sp>
      <p:grpSp>
        <p:nvGrpSpPr>
          <p:cNvPr id="2" name="グループ化 119">
            <a:extLst>
              <a:ext uri="{FF2B5EF4-FFF2-40B4-BE49-F238E27FC236}">
                <a16:creationId xmlns:a16="http://schemas.microsoft.com/office/drawing/2014/main" id="{6C06A3B7-331B-6211-24C6-3C63FA0DD728}"/>
              </a:ext>
            </a:extLst>
          </p:cNvPr>
          <p:cNvGrpSpPr/>
          <p:nvPr/>
        </p:nvGrpSpPr>
        <p:grpSpPr>
          <a:xfrm>
            <a:off x="3374704" y="3469960"/>
            <a:ext cx="3153096" cy="1560677"/>
            <a:chOff x="1403648" y="2132856"/>
            <a:chExt cx="1512168" cy="697588"/>
          </a:xfrm>
        </p:grpSpPr>
        <p:sp>
          <p:nvSpPr>
            <p:cNvPr id="4" name="正方形/長方形 120">
              <a:extLst>
                <a:ext uri="{FF2B5EF4-FFF2-40B4-BE49-F238E27FC236}">
                  <a16:creationId xmlns:a16="http://schemas.microsoft.com/office/drawing/2014/main" id="{5B0C476B-16EC-9B45-C630-8C8B42D314FD}"/>
                </a:ext>
              </a:extLst>
            </p:cNvPr>
            <p:cNvSpPr/>
            <p:nvPr/>
          </p:nvSpPr>
          <p:spPr>
            <a:xfrm>
              <a:off x="1619672" y="2132856"/>
              <a:ext cx="1080120" cy="69758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5" name="四角形: 角を丸くする 121">
              <a:extLst>
                <a:ext uri="{FF2B5EF4-FFF2-40B4-BE49-F238E27FC236}">
                  <a16:creationId xmlns:a16="http://schemas.microsoft.com/office/drawing/2014/main" id="{14CE3BB8-BEC4-6E85-FA77-9788C51D4D35}"/>
                </a:ext>
              </a:extLst>
            </p:cNvPr>
            <p:cNvSpPr/>
            <p:nvPr/>
          </p:nvSpPr>
          <p:spPr>
            <a:xfrm>
              <a:off x="2699792" y="2372823"/>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6" name="四角形: 角を丸くする 122">
              <a:extLst>
                <a:ext uri="{FF2B5EF4-FFF2-40B4-BE49-F238E27FC236}">
                  <a16:creationId xmlns:a16="http://schemas.microsoft.com/office/drawing/2014/main" id="{A77902C8-835A-790D-00C3-B2E3F06ED59B}"/>
                </a:ext>
              </a:extLst>
            </p:cNvPr>
            <p:cNvSpPr/>
            <p:nvPr/>
          </p:nvSpPr>
          <p:spPr>
            <a:xfrm>
              <a:off x="1403648" y="2363277"/>
              <a:ext cx="216024" cy="167960"/>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7" name="楕円 123">
              <a:extLst>
                <a:ext uri="{FF2B5EF4-FFF2-40B4-BE49-F238E27FC236}">
                  <a16:creationId xmlns:a16="http://schemas.microsoft.com/office/drawing/2014/main" id="{475C5E36-13B0-2F30-57E9-138BF605C2DF}"/>
                </a:ext>
              </a:extLst>
            </p:cNvPr>
            <p:cNvSpPr/>
            <p:nvPr/>
          </p:nvSpPr>
          <p:spPr>
            <a:xfrm flipV="1">
              <a:off x="1689216" y="272466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8" name="楕円 124">
              <a:extLst>
                <a:ext uri="{FF2B5EF4-FFF2-40B4-BE49-F238E27FC236}">
                  <a16:creationId xmlns:a16="http://schemas.microsoft.com/office/drawing/2014/main" id="{B91FE750-0BC4-BBF5-F234-AF4127198FF3}"/>
                </a:ext>
              </a:extLst>
            </p:cNvPr>
            <p:cNvSpPr/>
            <p:nvPr/>
          </p:nvSpPr>
          <p:spPr>
            <a:xfrm flipV="1">
              <a:off x="1656335" y="2614353"/>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9" name="楕円 125">
              <a:extLst>
                <a:ext uri="{FF2B5EF4-FFF2-40B4-BE49-F238E27FC236}">
                  <a16:creationId xmlns:a16="http://schemas.microsoft.com/office/drawing/2014/main" id="{AE49BD1E-EC23-1AE7-AC3E-CB6170204BEE}"/>
                </a:ext>
              </a:extLst>
            </p:cNvPr>
            <p:cNvSpPr/>
            <p:nvPr/>
          </p:nvSpPr>
          <p:spPr>
            <a:xfrm flipV="1">
              <a:off x="1777291" y="264022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0" name="楕円 126">
              <a:extLst>
                <a:ext uri="{FF2B5EF4-FFF2-40B4-BE49-F238E27FC236}">
                  <a16:creationId xmlns:a16="http://schemas.microsoft.com/office/drawing/2014/main" id="{0211E398-34DE-F818-62C7-7970294F1B6A}"/>
                </a:ext>
              </a:extLst>
            </p:cNvPr>
            <p:cNvSpPr/>
            <p:nvPr/>
          </p:nvSpPr>
          <p:spPr>
            <a:xfrm flipV="1">
              <a:off x="1830543" y="27235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1" name="楕円 127">
              <a:extLst>
                <a:ext uri="{FF2B5EF4-FFF2-40B4-BE49-F238E27FC236}">
                  <a16:creationId xmlns:a16="http://schemas.microsoft.com/office/drawing/2014/main" id="{DF687798-40AE-C3DB-13CE-D359979242F3}"/>
                </a:ext>
              </a:extLst>
            </p:cNvPr>
            <p:cNvSpPr/>
            <p:nvPr/>
          </p:nvSpPr>
          <p:spPr>
            <a:xfrm flipV="1">
              <a:off x="1895682" y="263777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2" name="楕円 128">
              <a:extLst>
                <a:ext uri="{FF2B5EF4-FFF2-40B4-BE49-F238E27FC236}">
                  <a16:creationId xmlns:a16="http://schemas.microsoft.com/office/drawing/2014/main" id="{64D1E551-DA97-3AD4-9595-195BBC96E344}"/>
                </a:ext>
              </a:extLst>
            </p:cNvPr>
            <p:cNvSpPr/>
            <p:nvPr/>
          </p:nvSpPr>
          <p:spPr>
            <a:xfrm flipV="1">
              <a:off x="2372633" y="273794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3" name="楕円 129">
              <a:extLst>
                <a:ext uri="{FF2B5EF4-FFF2-40B4-BE49-F238E27FC236}">
                  <a16:creationId xmlns:a16="http://schemas.microsoft.com/office/drawing/2014/main" id="{88A4EE61-C3FD-0645-AA07-6AA66BFAA459}"/>
                </a:ext>
              </a:extLst>
            </p:cNvPr>
            <p:cNvSpPr/>
            <p:nvPr/>
          </p:nvSpPr>
          <p:spPr>
            <a:xfrm flipV="1">
              <a:off x="2339752" y="2627630"/>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4" name="楕円 130">
              <a:extLst>
                <a:ext uri="{FF2B5EF4-FFF2-40B4-BE49-F238E27FC236}">
                  <a16:creationId xmlns:a16="http://schemas.microsoft.com/office/drawing/2014/main" id="{22CEB9CA-8132-7021-03E9-E93829948B76}"/>
                </a:ext>
              </a:extLst>
            </p:cNvPr>
            <p:cNvSpPr/>
            <p:nvPr/>
          </p:nvSpPr>
          <p:spPr>
            <a:xfrm flipV="1">
              <a:off x="2460708" y="265349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5" name="楕円 131">
              <a:extLst>
                <a:ext uri="{FF2B5EF4-FFF2-40B4-BE49-F238E27FC236}">
                  <a16:creationId xmlns:a16="http://schemas.microsoft.com/office/drawing/2014/main" id="{6C636139-7F37-428B-423E-BD99FB9BCC68}"/>
                </a:ext>
              </a:extLst>
            </p:cNvPr>
            <p:cNvSpPr/>
            <p:nvPr/>
          </p:nvSpPr>
          <p:spPr>
            <a:xfrm flipV="1">
              <a:off x="2513960" y="2736876"/>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6" name="楕円 132">
              <a:extLst>
                <a:ext uri="{FF2B5EF4-FFF2-40B4-BE49-F238E27FC236}">
                  <a16:creationId xmlns:a16="http://schemas.microsoft.com/office/drawing/2014/main" id="{FDDE9E0E-5433-DF16-9932-0A018F49A17F}"/>
                </a:ext>
              </a:extLst>
            </p:cNvPr>
            <p:cNvSpPr/>
            <p:nvPr/>
          </p:nvSpPr>
          <p:spPr>
            <a:xfrm flipV="1">
              <a:off x="2579099" y="2651049"/>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7" name="楕円 133">
              <a:extLst>
                <a:ext uri="{FF2B5EF4-FFF2-40B4-BE49-F238E27FC236}">
                  <a16:creationId xmlns:a16="http://schemas.microsoft.com/office/drawing/2014/main" id="{8FFA9EF9-401C-E16D-1D44-1716009D64FA}"/>
                </a:ext>
              </a:extLst>
            </p:cNvPr>
            <p:cNvSpPr/>
            <p:nvPr/>
          </p:nvSpPr>
          <p:spPr>
            <a:xfrm flipV="1">
              <a:off x="2061286" y="274722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8" name="楕円 134">
              <a:extLst>
                <a:ext uri="{FF2B5EF4-FFF2-40B4-BE49-F238E27FC236}">
                  <a16:creationId xmlns:a16="http://schemas.microsoft.com/office/drawing/2014/main" id="{CAE32C08-0934-64C6-1559-C9F5270701A0}"/>
                </a:ext>
              </a:extLst>
            </p:cNvPr>
            <p:cNvSpPr/>
            <p:nvPr/>
          </p:nvSpPr>
          <p:spPr>
            <a:xfrm flipV="1">
              <a:off x="2028405" y="2636912"/>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19" name="楕円 135">
              <a:extLst>
                <a:ext uri="{FF2B5EF4-FFF2-40B4-BE49-F238E27FC236}">
                  <a16:creationId xmlns:a16="http://schemas.microsoft.com/office/drawing/2014/main" id="{31B48CAB-F3F4-3BE5-2D03-BFE17D2C2BD2}"/>
                </a:ext>
              </a:extLst>
            </p:cNvPr>
            <p:cNvSpPr/>
            <p:nvPr/>
          </p:nvSpPr>
          <p:spPr>
            <a:xfrm flipV="1">
              <a:off x="2149361" y="266278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0" name="楕円 136">
              <a:extLst>
                <a:ext uri="{FF2B5EF4-FFF2-40B4-BE49-F238E27FC236}">
                  <a16:creationId xmlns:a16="http://schemas.microsoft.com/office/drawing/2014/main" id="{98BF55A0-A59C-6863-6630-BEBB5B8C81A0}"/>
                </a:ext>
              </a:extLst>
            </p:cNvPr>
            <p:cNvSpPr/>
            <p:nvPr/>
          </p:nvSpPr>
          <p:spPr>
            <a:xfrm flipV="1">
              <a:off x="2202613" y="2746158"/>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sp>
          <p:nvSpPr>
            <p:cNvPr id="21" name="楕円 137">
              <a:extLst>
                <a:ext uri="{FF2B5EF4-FFF2-40B4-BE49-F238E27FC236}">
                  <a16:creationId xmlns:a16="http://schemas.microsoft.com/office/drawing/2014/main" id="{9C337FF6-D691-8124-AB11-1862C04EB134}"/>
                </a:ext>
              </a:extLst>
            </p:cNvPr>
            <p:cNvSpPr/>
            <p:nvPr/>
          </p:nvSpPr>
          <p:spPr>
            <a:xfrm flipV="1">
              <a:off x="2267752" y="2660331"/>
              <a:ext cx="72000" cy="72000"/>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latin typeface="Arial" panose="020B0604020202020204" pitchFamily="34" charset="0"/>
                <a:cs typeface="Arial" panose="020B0604020202020204" pitchFamily="34" charset="0"/>
              </a:endParaRPr>
            </a:p>
          </p:txBody>
        </p:sp>
      </p:grpSp>
      <p:cxnSp>
        <p:nvCxnSpPr>
          <p:cNvPr id="53" name="Straight Arrow Connector 52">
            <a:extLst>
              <a:ext uri="{FF2B5EF4-FFF2-40B4-BE49-F238E27FC236}">
                <a16:creationId xmlns:a16="http://schemas.microsoft.com/office/drawing/2014/main" id="{95777F81-458E-4B26-9BF3-8B6BFE576AF1}"/>
              </a:ext>
            </a:extLst>
          </p:cNvPr>
          <p:cNvCxnSpPr>
            <a:cxnSpLocks/>
          </p:cNvCxnSpPr>
          <p:nvPr/>
        </p:nvCxnSpPr>
        <p:spPr>
          <a:xfrm>
            <a:off x="660400" y="4172234"/>
            <a:ext cx="2714304" cy="0"/>
          </a:xfrm>
          <a:prstGeom prst="straightConnector1">
            <a:avLst/>
          </a:prstGeom>
          <a:ln w="28575">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2E293AC9-2858-4EBE-6E0B-1001A5868D4F}"/>
              </a:ext>
            </a:extLst>
          </p:cNvPr>
          <p:cNvCxnSpPr>
            <a:cxnSpLocks/>
          </p:cNvCxnSpPr>
          <p:nvPr/>
        </p:nvCxnSpPr>
        <p:spPr>
          <a:xfrm>
            <a:off x="6503224" y="4172234"/>
            <a:ext cx="9753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D6AC4330-D93C-D6C3-D1E8-327AF6ACF57E}"/>
              </a:ext>
            </a:extLst>
          </p:cNvPr>
          <p:cNvSpPr txBox="1"/>
          <p:nvPr/>
        </p:nvSpPr>
        <p:spPr>
          <a:xfrm>
            <a:off x="602351" y="3689696"/>
            <a:ext cx="1779216" cy="461665"/>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Feed</a:t>
            </a:r>
          </a:p>
        </p:txBody>
      </p:sp>
      <p:sp>
        <p:nvSpPr>
          <p:cNvPr id="64" name="TextBox 63">
            <a:extLst>
              <a:ext uri="{FF2B5EF4-FFF2-40B4-BE49-F238E27FC236}">
                <a16:creationId xmlns:a16="http://schemas.microsoft.com/office/drawing/2014/main" id="{48D6D7BD-330D-D965-9251-FF53FB7B355E}"/>
              </a:ext>
            </a:extLst>
          </p:cNvPr>
          <p:cNvSpPr txBox="1"/>
          <p:nvPr/>
        </p:nvSpPr>
        <p:spPr>
          <a:xfrm>
            <a:off x="4272742" y="3996741"/>
            <a:ext cx="1251702" cy="461665"/>
          </a:xfrm>
          <a:prstGeom prst="rect">
            <a:avLst/>
          </a:prstGeom>
          <a:noFill/>
        </p:spPr>
        <p:txBody>
          <a:bodyPr wrap="square" rtlCol="0">
            <a:spAutoFit/>
          </a:bodyPr>
          <a:lstStyle/>
          <a:p>
            <a:pPr algn="ctr"/>
            <a:r>
              <a:rPr lang="en-JP" sz="2400" dirty="0">
                <a:latin typeface="Arial" panose="020B0604020202020204" pitchFamily="34" charset="0"/>
                <a:cs typeface="Arial" panose="020B0604020202020204" pitchFamily="34" charset="0"/>
              </a:rPr>
              <a:t>Mill</a:t>
            </a:r>
          </a:p>
        </p:txBody>
      </p:sp>
      <p:grpSp>
        <p:nvGrpSpPr>
          <p:cNvPr id="46" name="グループ化 138">
            <a:extLst>
              <a:ext uri="{FF2B5EF4-FFF2-40B4-BE49-F238E27FC236}">
                <a16:creationId xmlns:a16="http://schemas.microsoft.com/office/drawing/2014/main" id="{0B2E4A32-149A-925B-25DA-4D2BF4276159}"/>
              </a:ext>
            </a:extLst>
          </p:cNvPr>
          <p:cNvGrpSpPr/>
          <p:nvPr/>
        </p:nvGrpSpPr>
        <p:grpSpPr>
          <a:xfrm flipH="1">
            <a:off x="7478541" y="3655705"/>
            <a:ext cx="806066" cy="1842374"/>
            <a:chOff x="580724" y="3183341"/>
            <a:chExt cx="484926" cy="811143"/>
          </a:xfrm>
        </p:grpSpPr>
        <p:sp>
          <p:nvSpPr>
            <p:cNvPr id="47" name="フリーフォーム: 図形 139">
              <a:extLst>
                <a:ext uri="{FF2B5EF4-FFF2-40B4-BE49-F238E27FC236}">
                  <a16:creationId xmlns:a16="http://schemas.microsoft.com/office/drawing/2014/main" id="{BE484EDD-7A06-3299-E08A-5E140F8B7369}"/>
                </a:ext>
              </a:extLst>
            </p:cNvPr>
            <p:cNvSpPr/>
            <p:nvPr/>
          </p:nvSpPr>
          <p:spPr>
            <a:xfrm>
              <a:off x="580724" y="3266173"/>
              <a:ext cx="385011" cy="728311"/>
            </a:xfrm>
            <a:custGeom>
              <a:avLst/>
              <a:gdLst>
                <a:gd name="connsiteX0" fmla="*/ 9625 w 385011"/>
                <a:gd name="connsiteY0" fmla="*/ 0 h 728311"/>
                <a:gd name="connsiteX1" fmla="*/ 375385 w 385011"/>
                <a:gd name="connsiteY1" fmla="*/ 0 h 728311"/>
                <a:gd name="connsiteX2" fmla="*/ 385011 w 385011"/>
                <a:gd name="connsiteY2" fmla="*/ 352926 h 728311"/>
                <a:gd name="connsiteX3" fmla="*/ 198922 w 385011"/>
                <a:gd name="connsiteY3" fmla="*/ 728311 h 728311"/>
                <a:gd name="connsiteX4" fmla="*/ 0 w 385011"/>
                <a:gd name="connsiteY4" fmla="*/ 349718 h 728311"/>
                <a:gd name="connsiteX5" fmla="*/ 9625 w 385011"/>
                <a:gd name="connsiteY5" fmla="*/ 0 h 72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5011" h="728311">
                  <a:moveTo>
                    <a:pt x="9625" y="0"/>
                  </a:moveTo>
                  <a:lnTo>
                    <a:pt x="375385" y="0"/>
                  </a:lnTo>
                  <a:lnTo>
                    <a:pt x="385011" y="352926"/>
                  </a:lnTo>
                  <a:lnTo>
                    <a:pt x="198922" y="728311"/>
                  </a:lnTo>
                  <a:lnTo>
                    <a:pt x="0" y="349718"/>
                  </a:lnTo>
                  <a:lnTo>
                    <a:pt x="9625" y="0"/>
                  </a:lnTo>
                  <a:close/>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48" name="正方形/長方形 140">
              <a:extLst>
                <a:ext uri="{FF2B5EF4-FFF2-40B4-BE49-F238E27FC236}">
                  <a16:creationId xmlns:a16="http://schemas.microsoft.com/office/drawing/2014/main" id="{08D90781-5C84-6192-B4DA-75565BC6CFFF}"/>
                </a:ext>
              </a:extLst>
            </p:cNvPr>
            <p:cNvSpPr/>
            <p:nvPr/>
          </p:nvSpPr>
          <p:spPr>
            <a:xfrm>
              <a:off x="955692" y="3347368"/>
              <a:ext cx="109958" cy="14401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sp>
          <p:nvSpPr>
            <p:cNvPr id="50" name="正方形/長方形 141">
              <a:extLst>
                <a:ext uri="{FF2B5EF4-FFF2-40B4-BE49-F238E27FC236}">
                  <a16:creationId xmlns:a16="http://schemas.microsoft.com/office/drawing/2014/main" id="{F1B6D545-8C21-CCFF-B682-720570C849EA}"/>
                </a:ext>
              </a:extLst>
            </p:cNvPr>
            <p:cNvSpPr/>
            <p:nvPr/>
          </p:nvSpPr>
          <p:spPr>
            <a:xfrm>
              <a:off x="723323" y="3183341"/>
              <a:ext cx="109958" cy="828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a:latin typeface="Arial" panose="020B0604020202020204" pitchFamily="34" charset="0"/>
                <a:cs typeface="Arial" panose="020B0604020202020204" pitchFamily="34" charset="0"/>
              </a:endParaRPr>
            </a:p>
          </p:txBody>
        </p:sp>
      </p:grpSp>
      <p:cxnSp>
        <p:nvCxnSpPr>
          <p:cNvPr id="67" name="Straight Arrow Connector 66">
            <a:extLst>
              <a:ext uri="{FF2B5EF4-FFF2-40B4-BE49-F238E27FC236}">
                <a16:creationId xmlns:a16="http://schemas.microsoft.com/office/drawing/2014/main" id="{44518382-4962-5571-DA86-A0CC167E7676}"/>
              </a:ext>
            </a:extLst>
          </p:cNvPr>
          <p:cNvCxnSpPr>
            <a:cxnSpLocks/>
          </p:cNvCxnSpPr>
          <p:nvPr/>
        </p:nvCxnSpPr>
        <p:spPr>
          <a:xfrm rot="16200000" flipV="1">
            <a:off x="7503572" y="3202037"/>
            <a:ext cx="975317"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9EEF0042-024B-CEBB-C890-AF219432D8AF}"/>
              </a:ext>
            </a:extLst>
          </p:cNvPr>
          <p:cNvCxnSpPr>
            <a:cxnSpLocks/>
          </p:cNvCxnSpPr>
          <p:nvPr/>
        </p:nvCxnSpPr>
        <p:spPr>
          <a:xfrm>
            <a:off x="2212632" y="6097437"/>
            <a:ext cx="5760136"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25635994-6BFE-7A4D-F847-0FB1E51B268C}"/>
              </a:ext>
            </a:extLst>
          </p:cNvPr>
          <p:cNvCxnSpPr>
            <a:stCxn id="47" idx="3"/>
          </p:cNvCxnSpPr>
          <p:nvPr/>
        </p:nvCxnSpPr>
        <p:spPr>
          <a:xfrm>
            <a:off x="7953950" y="5498079"/>
            <a:ext cx="2233" cy="59935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24B4A53C-C1BE-AAC9-3342-EBB8665D667B}"/>
              </a:ext>
            </a:extLst>
          </p:cNvPr>
          <p:cNvCxnSpPr/>
          <p:nvPr/>
        </p:nvCxnSpPr>
        <p:spPr>
          <a:xfrm>
            <a:off x="2238095" y="4185237"/>
            <a:ext cx="2233" cy="1908000"/>
          </a:xfrm>
          <a:prstGeom prst="line">
            <a:avLst/>
          </a:prstGeom>
          <a:ln w="28575">
            <a:head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FF596A00-0A5C-50E6-1BFA-E745CF3D4B4F}"/>
              </a:ext>
            </a:extLst>
          </p:cNvPr>
          <p:cNvSpPr txBox="1"/>
          <p:nvPr/>
        </p:nvSpPr>
        <p:spPr>
          <a:xfrm>
            <a:off x="3072447" y="6077437"/>
            <a:ext cx="5162900" cy="461665"/>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Recycled load (cyclone underflow)</a:t>
            </a:r>
          </a:p>
        </p:txBody>
      </p:sp>
      <p:sp>
        <p:nvSpPr>
          <p:cNvPr id="76" name="TextBox 75">
            <a:extLst>
              <a:ext uri="{FF2B5EF4-FFF2-40B4-BE49-F238E27FC236}">
                <a16:creationId xmlns:a16="http://schemas.microsoft.com/office/drawing/2014/main" id="{13CAC0A6-5212-4EA3-2E1B-A6DC9764089B}"/>
              </a:ext>
            </a:extLst>
          </p:cNvPr>
          <p:cNvSpPr txBox="1"/>
          <p:nvPr/>
        </p:nvSpPr>
        <p:spPr>
          <a:xfrm>
            <a:off x="7991230" y="2929357"/>
            <a:ext cx="2521300" cy="830997"/>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Product (cyclone overflow)</a:t>
            </a:r>
          </a:p>
        </p:txBody>
      </p:sp>
      <p:sp>
        <p:nvSpPr>
          <p:cNvPr id="77" name="TextBox 76">
            <a:extLst>
              <a:ext uri="{FF2B5EF4-FFF2-40B4-BE49-F238E27FC236}">
                <a16:creationId xmlns:a16="http://schemas.microsoft.com/office/drawing/2014/main" id="{3F11B170-5D0A-745E-D63C-5D4834F7401D}"/>
              </a:ext>
            </a:extLst>
          </p:cNvPr>
          <p:cNvSpPr txBox="1"/>
          <p:nvPr/>
        </p:nvSpPr>
        <p:spPr>
          <a:xfrm rot="16200000">
            <a:off x="7210222" y="4187856"/>
            <a:ext cx="1525967" cy="461665"/>
          </a:xfrm>
          <a:prstGeom prst="rect">
            <a:avLst/>
          </a:prstGeom>
          <a:noFill/>
        </p:spPr>
        <p:txBody>
          <a:bodyPr wrap="square" rtlCol="0">
            <a:spAutoFit/>
          </a:bodyPr>
          <a:lstStyle/>
          <a:p>
            <a:r>
              <a:rPr lang="en-JP" sz="2400" dirty="0">
                <a:latin typeface="Arial" panose="020B0604020202020204" pitchFamily="34" charset="0"/>
                <a:cs typeface="Arial" panose="020B0604020202020204" pitchFamily="34" charset="0"/>
              </a:rPr>
              <a:t>Cyclone</a:t>
            </a:r>
          </a:p>
        </p:txBody>
      </p:sp>
    </p:spTree>
    <p:extLst>
      <p:ext uri="{BB962C8B-B14F-4D97-AF65-F5344CB8AC3E}">
        <p14:creationId xmlns:p14="http://schemas.microsoft.com/office/powerpoint/2010/main" val="42509806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18900" y="6394881"/>
            <a:ext cx="660400" cy="365125"/>
          </a:xfrm>
        </p:spPr>
        <p:txBody>
          <a:bodyPr/>
          <a:lstStyle/>
          <a:p>
            <a:fld id="{5E44D307-537E-B14F-8E24-3415F18CDC97}" type="slidenum">
              <a:rPr lang="en-JP" sz="1800" smtClean="0">
                <a:latin typeface="Segoe Print" panose="02000800000000000000" pitchFamily="2" charset="0"/>
              </a:rPr>
              <a:t>33</a:t>
            </a:fld>
            <a:endParaRPr lang="en-JP" sz="1800" dirty="0">
              <a:latin typeface="Segoe Print" panose="02000800000000000000" pitchFamily="2" charset="0"/>
            </a:endParaRPr>
          </a:p>
        </p:txBody>
      </p:sp>
      <p:sp>
        <p:nvSpPr>
          <p:cNvPr id="35" name="Rectangle 3">
            <a:extLst>
              <a:ext uri="{FF2B5EF4-FFF2-40B4-BE49-F238E27FC236}">
                <a16:creationId xmlns:a16="http://schemas.microsoft.com/office/drawing/2014/main" id="{2A38EF78-FEE1-C142-8568-B235F83BDAF3}"/>
              </a:ext>
            </a:extLst>
          </p:cNvPr>
          <p:cNvSpPr txBox="1">
            <a:spLocks noChangeArrowheads="1"/>
          </p:cNvSpPr>
          <p:nvPr/>
        </p:nvSpPr>
        <p:spPr>
          <a:xfrm>
            <a:off x="59656" y="650981"/>
            <a:ext cx="12094244" cy="61710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50000"/>
              </a:lnSpc>
            </a:pPr>
            <a:r>
              <a:rPr lang="en-US" sz="2400" b="1" dirty="0">
                <a:solidFill>
                  <a:srgbClr val="002060"/>
                </a:solidFill>
                <a:latin typeface="Arial" charset="0"/>
                <a:cs typeface="Arial" panose="020B0604020202020204" pitchFamily="34" charset="0"/>
              </a:rPr>
              <a:t>Closed circuit (cont.)</a:t>
            </a:r>
            <a:endParaRPr lang="en-GB" sz="2400" dirty="0">
              <a:solidFill>
                <a:srgbClr val="002060"/>
              </a:solidFill>
              <a:latin typeface="Arial" panose="020B0604020202020204" pitchFamily="34" charset="0"/>
              <a:cs typeface="Arial" panose="020B0604020202020204" pitchFamily="34" charset="0"/>
            </a:endParaRP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The material returned to the mill by the classifier is known as the circulating load, and its weight is expressed as a percentage of the weight of the new feed.</a:t>
            </a: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Closed-circuit grinding reduces the residence time of particles in each pass, and so the proportion of finished sizes in the mill, compared with open-circuit grinding. </a:t>
            </a: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This decreases over-grinding and increases the energy available for useful grinding as long as there is an ample supply of unfinished material present. </a:t>
            </a:r>
          </a:p>
          <a:p>
            <a:pPr marL="342900" indent="-342900" algn="just">
              <a:lnSpc>
                <a:spcPct val="150000"/>
              </a:lnSpc>
              <a:buFont typeface="Wingdings" pitchFamily="2" charset="2"/>
              <a:buChar char="§"/>
            </a:pPr>
            <a:r>
              <a:rPr lang="en-GB" dirty="0">
                <a:solidFill>
                  <a:srgbClr val="0070C0"/>
                </a:solidFill>
                <a:latin typeface="Arial" panose="020B0604020202020204" pitchFamily="34" charset="0"/>
                <a:cs typeface="Arial" panose="020B0604020202020204" pitchFamily="34" charset="0"/>
              </a:rPr>
              <a:t>As the tonnage of new feed increases, the tonnage of circulating load increases, since the classifier underflow becomes coarser, but the composite mill feed becomes finer due to this increase in circulating load.  </a:t>
            </a:r>
          </a:p>
        </p:txBody>
      </p:sp>
      <p:sp>
        <p:nvSpPr>
          <p:cNvPr id="72" name="Slide Number Placeholder 1">
            <a:extLst>
              <a:ext uri="{FF2B5EF4-FFF2-40B4-BE49-F238E27FC236}">
                <a16:creationId xmlns:a16="http://schemas.microsoft.com/office/drawing/2014/main" id="{8AF32B2B-FB97-7F52-9308-1AAA3FF423C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3" name="TextBox 2">
            <a:extLst>
              <a:ext uri="{FF2B5EF4-FFF2-40B4-BE49-F238E27FC236}">
                <a16:creationId xmlns:a16="http://schemas.microsoft.com/office/drawing/2014/main" id="{0D8CD9B8-B1BA-E739-EF0C-88C93796C459}"/>
              </a:ext>
            </a:extLst>
          </p:cNvPr>
          <p:cNvSpPr txBox="1"/>
          <p:nvPr/>
        </p:nvSpPr>
        <p:spPr>
          <a:xfrm>
            <a:off x="0" y="54607"/>
            <a:ext cx="10185400"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3.5. Grinding circuit (cont.)</a:t>
            </a:r>
          </a:p>
        </p:txBody>
      </p:sp>
    </p:spTree>
    <p:extLst>
      <p:ext uri="{BB962C8B-B14F-4D97-AF65-F5344CB8AC3E}">
        <p14:creationId xmlns:p14="http://schemas.microsoft.com/office/powerpoint/2010/main" val="531443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E6C6412-592E-2743-8172-9E5043344099}"/>
              </a:ext>
            </a:extLst>
          </p:cNvPr>
          <p:cNvSpPr>
            <a:spLocks noGrp="1"/>
          </p:cNvSpPr>
          <p:nvPr>
            <p:ph type="sldNum" sz="quarter" idx="12"/>
          </p:nvPr>
        </p:nvSpPr>
        <p:spPr/>
        <p:txBody>
          <a:bodyPr/>
          <a:lstStyle/>
          <a:p>
            <a:fld id="{5E44D307-537E-B14F-8E24-3415F18CDC97}" type="slidenum">
              <a:rPr lang="en-JP" smtClean="0"/>
              <a:t>34</a:t>
            </a:fld>
            <a:endParaRPr lang="en-JP"/>
          </a:p>
        </p:txBody>
      </p:sp>
      <p:sp>
        <p:nvSpPr>
          <p:cNvPr id="6" name="Rectangle 3">
            <a:extLst>
              <a:ext uri="{FF2B5EF4-FFF2-40B4-BE49-F238E27FC236}">
                <a16:creationId xmlns:a16="http://schemas.microsoft.com/office/drawing/2014/main" id="{4E7BBE0F-EBB9-1FCC-581B-B34C741571B0}"/>
              </a:ext>
            </a:extLst>
          </p:cNvPr>
          <p:cNvSpPr txBox="1">
            <a:spLocks noChangeArrowheads="1"/>
          </p:cNvSpPr>
          <p:nvPr/>
        </p:nvSpPr>
        <p:spPr bwMode="auto">
          <a:xfrm>
            <a:off x="120650" y="728579"/>
            <a:ext cx="12071350" cy="581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457200" indent="-457200">
              <a:lnSpc>
                <a:spcPct val="150000"/>
              </a:lnSpc>
              <a:buFont typeface="+mj-lt"/>
              <a:buAutoNum type="arabicPeriod"/>
            </a:pPr>
            <a:r>
              <a:rPr lang="en-US" altLang="ja-JP" sz="2400" dirty="0">
                <a:solidFill>
                  <a:srgbClr val="002060"/>
                </a:solidFill>
                <a:latin typeface="Arial" panose="020B0604020202020204" pitchFamily="34" charset="0"/>
              </a:rPr>
              <a:t>How is griding different from crushing in mineral processing?</a:t>
            </a:r>
          </a:p>
          <a:p>
            <a:pPr marL="457200" indent="-457200">
              <a:lnSpc>
                <a:spcPct val="150000"/>
              </a:lnSpc>
              <a:buFont typeface="+mj-lt"/>
              <a:buAutoNum type="arabicPeriod"/>
            </a:pPr>
            <a:r>
              <a:rPr lang="en-US" altLang="ja-JP" sz="2400" dirty="0">
                <a:solidFill>
                  <a:srgbClr val="002060"/>
                </a:solidFill>
                <a:latin typeface="Arial" panose="020B0604020202020204" pitchFamily="34" charset="0"/>
              </a:rPr>
              <a:t>State fours types of grinding mills used in mineral processing</a:t>
            </a:r>
          </a:p>
          <a:p>
            <a:pPr marL="457200" indent="-457200">
              <a:lnSpc>
                <a:spcPct val="150000"/>
              </a:lnSpc>
              <a:buFont typeface="+mj-lt"/>
              <a:buAutoNum type="arabicPeriod"/>
            </a:pPr>
            <a:r>
              <a:rPr lang="en-US" altLang="ja-JP" sz="2400" dirty="0">
                <a:solidFill>
                  <a:srgbClr val="002060"/>
                </a:solidFill>
                <a:latin typeface="Arial" panose="020B0604020202020204" pitchFamily="34" charset="0"/>
              </a:rPr>
              <a:t>State four factors that affect operations of grinding mills.</a:t>
            </a:r>
          </a:p>
          <a:p>
            <a:pPr marL="457200" indent="-457200">
              <a:lnSpc>
                <a:spcPct val="150000"/>
              </a:lnSpc>
              <a:buFont typeface="+mj-lt"/>
              <a:buAutoNum type="arabicPeriod"/>
            </a:pPr>
            <a:r>
              <a:rPr lang="en-US" altLang="ja-JP" sz="2400" dirty="0">
                <a:solidFill>
                  <a:srgbClr val="002060"/>
                </a:solidFill>
                <a:latin typeface="Arial" panose="020B0604020202020204" pitchFamily="34" charset="0"/>
              </a:rPr>
              <a:t>With the aid grinding circuit explain the difference between closed grinding circuit and open grinding circuit.</a:t>
            </a:r>
            <a:endParaRPr lang="en-US" altLang="ja-JP" sz="2000" dirty="0">
              <a:latin typeface="Arial" panose="020B0604020202020204" pitchFamily="34" charset="0"/>
            </a:endParaRPr>
          </a:p>
          <a:p>
            <a:pPr eaLnBrk="1" hangingPunct="1">
              <a:lnSpc>
                <a:spcPct val="150000"/>
              </a:lnSpc>
              <a:buFont typeface="Wingdings" pitchFamily="2" charset="2"/>
              <a:buChar char="§"/>
            </a:pPr>
            <a:endParaRPr lang="en-US" altLang="ja-JP" sz="2000" dirty="0">
              <a:latin typeface="Arial" panose="020B0604020202020204" pitchFamily="34" charset="0"/>
            </a:endParaRPr>
          </a:p>
        </p:txBody>
      </p:sp>
      <p:sp>
        <p:nvSpPr>
          <p:cNvPr id="7" name="Rectangle 6">
            <a:extLst>
              <a:ext uri="{FF2B5EF4-FFF2-40B4-BE49-F238E27FC236}">
                <a16:creationId xmlns:a16="http://schemas.microsoft.com/office/drawing/2014/main" id="{782A5312-3B7D-19F6-CAFE-B7286524E47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1" name="Rectangle 10">
            <a:extLst>
              <a:ext uri="{FF2B5EF4-FFF2-40B4-BE49-F238E27FC236}">
                <a16:creationId xmlns:a16="http://schemas.microsoft.com/office/drawing/2014/main" id="{0E34F277-5496-1A5F-8CCF-490C3913CDC0}"/>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2" name="Rectangle 11">
            <a:extLst>
              <a:ext uri="{FF2B5EF4-FFF2-40B4-BE49-F238E27FC236}">
                <a16:creationId xmlns:a16="http://schemas.microsoft.com/office/drawing/2014/main" id="{5B79BB25-669F-993C-F728-3107AA041503}"/>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13" name="TextBox 12">
            <a:extLst>
              <a:ext uri="{FF2B5EF4-FFF2-40B4-BE49-F238E27FC236}">
                <a16:creationId xmlns:a16="http://schemas.microsoft.com/office/drawing/2014/main" id="{696D8C82-B49A-9199-6BF8-1CB10AD78D74}"/>
              </a:ext>
            </a:extLst>
          </p:cNvPr>
          <p:cNvSpPr txBox="1"/>
          <p:nvPr/>
        </p:nvSpPr>
        <p:spPr>
          <a:xfrm>
            <a:off x="0" y="54607"/>
            <a:ext cx="8134597" cy="461665"/>
          </a:xfrm>
          <a:prstGeom prst="rect">
            <a:avLst/>
          </a:prstGeom>
          <a:noFill/>
        </p:spPr>
        <p:txBody>
          <a:bodyPr wrap="square" rtlCol="0">
            <a:spAutoFit/>
          </a:bodyPr>
          <a:lstStyle/>
          <a:p>
            <a:r>
              <a:rPr lang="en-JP" sz="2400" b="1" dirty="0">
                <a:solidFill>
                  <a:srgbClr val="FF0000"/>
                </a:solidFill>
                <a:latin typeface="Arial" panose="020B0604020202020204" pitchFamily="34" charset="0"/>
                <a:cs typeface="Arial" panose="020B0604020202020204" pitchFamily="34" charset="0"/>
              </a:rPr>
              <a:t>Revision questions</a:t>
            </a:r>
          </a:p>
        </p:txBody>
      </p:sp>
    </p:spTree>
    <p:extLst>
      <p:ext uri="{BB962C8B-B14F-4D97-AF65-F5344CB8AC3E}">
        <p14:creationId xmlns:p14="http://schemas.microsoft.com/office/powerpoint/2010/main" val="3400933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20365D-01A5-7740-8043-ED9DD43E433D}"/>
              </a:ext>
            </a:extLst>
          </p:cNvPr>
          <p:cNvSpPr txBox="1">
            <a:spLocks/>
          </p:cNvSpPr>
          <p:nvPr/>
        </p:nvSpPr>
        <p:spPr>
          <a:xfrm>
            <a:off x="1524000" y="2035192"/>
            <a:ext cx="9144000" cy="3106455"/>
          </a:xfrm>
          <a:prstGeom prst="rect">
            <a:avLst/>
          </a:prstGeom>
          <a:noFill/>
        </p:spPr>
        <p:txBody>
          <a:bodyPr lIns="288000" tIns="36000" bIns="36000" anchor="ctr">
            <a:noAutofit/>
          </a:bodyPr>
          <a:lstStyle/>
          <a:p>
            <a:pPr marL="84138" algn="ctr" fontAlgn="auto">
              <a:spcAft>
                <a:spcPts val="0"/>
              </a:spcAft>
              <a:defRPr/>
            </a:pPr>
            <a:r>
              <a:rPr lang="en-US" altLang="ja-JP" sz="5400" b="1" dirty="0">
                <a:gradFill>
                  <a:gsLst>
                    <a:gs pos="0">
                      <a:schemeClr val="tx1">
                        <a:lumMod val="65000"/>
                        <a:lumOff val="35000"/>
                      </a:schemeClr>
                    </a:gs>
                    <a:gs pos="47000">
                      <a:srgbClr val="FFC000"/>
                    </a:gs>
                    <a:gs pos="100000">
                      <a:srgbClr val="FF0000"/>
                    </a:gs>
                  </a:gsLst>
                  <a:lin ang="10800000" scaled="1"/>
                </a:gradFill>
                <a:latin typeface="Segoe Print" panose="02000600000000000000" pitchFamily="2" charset="0"/>
              </a:rPr>
              <a:t>End of Lecture 3</a:t>
            </a:r>
          </a:p>
        </p:txBody>
      </p:sp>
      <p:cxnSp>
        <p:nvCxnSpPr>
          <p:cNvPr id="9" name="Straight Connector 8">
            <a:extLst>
              <a:ext uri="{FF2B5EF4-FFF2-40B4-BE49-F238E27FC236}">
                <a16:creationId xmlns:a16="http://schemas.microsoft.com/office/drawing/2014/main" id="{CBE290CE-31AF-054E-95A7-81486557648E}"/>
              </a:ext>
            </a:extLst>
          </p:cNvPr>
          <p:cNvCxnSpPr>
            <a:cxnSpLocks/>
          </p:cNvCxnSpPr>
          <p:nvPr/>
        </p:nvCxnSpPr>
        <p:spPr>
          <a:xfrm>
            <a:off x="1914236" y="2396235"/>
            <a:ext cx="8312728" cy="0"/>
          </a:xfrm>
          <a:prstGeom prst="line">
            <a:avLst/>
          </a:prstGeom>
          <a:ln w="31750">
            <a:gradFill flip="none" rotWithShape="1">
              <a:gsLst>
                <a:gs pos="0">
                  <a:schemeClr val="accent1">
                    <a:lumMod val="40000"/>
                    <a:lumOff val="60000"/>
                  </a:schemeClr>
                </a:gs>
                <a:gs pos="51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B5CE36-BEA1-CA43-BEE9-6133BA00AFB9}"/>
              </a:ext>
            </a:extLst>
          </p:cNvPr>
          <p:cNvCxnSpPr>
            <a:cxnSpLocks/>
          </p:cNvCxnSpPr>
          <p:nvPr/>
        </p:nvCxnSpPr>
        <p:spPr>
          <a:xfrm flipH="1">
            <a:off x="3937728" y="4283997"/>
            <a:ext cx="4265744" cy="0"/>
          </a:xfrm>
          <a:prstGeom prst="line">
            <a:avLst/>
          </a:prstGeom>
          <a:ln w="15875">
            <a:gradFill flip="none" rotWithShape="1">
              <a:gsLst>
                <a:gs pos="0">
                  <a:schemeClr val="accent1">
                    <a:lumMod val="40000"/>
                    <a:lumOff val="60000"/>
                  </a:schemeClr>
                </a:gs>
                <a:gs pos="47000">
                  <a:srgbClr val="FFC000"/>
                </a:gs>
                <a:gs pos="100000">
                  <a:srgbClr val="FF0000"/>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6E6C6412-592E-2743-8172-9E5043344099}"/>
              </a:ext>
            </a:extLst>
          </p:cNvPr>
          <p:cNvSpPr>
            <a:spLocks noGrp="1"/>
          </p:cNvSpPr>
          <p:nvPr>
            <p:ph type="sldNum" sz="quarter" idx="12"/>
          </p:nvPr>
        </p:nvSpPr>
        <p:spPr/>
        <p:txBody>
          <a:bodyPr/>
          <a:lstStyle/>
          <a:p>
            <a:fld id="{5E44D307-537E-B14F-8E24-3415F18CDC97}" type="slidenum">
              <a:rPr lang="en-JP" smtClean="0"/>
              <a:t>35</a:t>
            </a:fld>
            <a:endParaRPr lang="en-JP"/>
          </a:p>
        </p:txBody>
      </p:sp>
    </p:spTree>
    <p:extLst>
      <p:ext uri="{BB962C8B-B14F-4D97-AF65-F5344CB8AC3E}">
        <p14:creationId xmlns:p14="http://schemas.microsoft.com/office/powerpoint/2010/main" val="41536338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3.1. Introduction</a:t>
            </a:r>
          </a:p>
          <a:p>
            <a:pPr>
              <a:lnSpc>
                <a:spcPct val="150000"/>
              </a:lnSpc>
            </a:pPr>
            <a:r>
              <a:rPr lang="en-US" sz="2400" b="1" dirty="0">
                <a:latin typeface="Arial" panose="020B0604020202020204" pitchFamily="34" charset="0"/>
                <a:cs typeface="Arial" panose="020B0604020202020204" pitchFamily="34" charset="0"/>
              </a:rPr>
              <a:t>3.2. Types of grinding mills</a:t>
            </a:r>
          </a:p>
          <a:p>
            <a:pPr>
              <a:lnSpc>
                <a:spcPct val="150000"/>
              </a:lnSpc>
            </a:pPr>
            <a:r>
              <a:rPr lang="en-US" sz="2400" b="1" dirty="0">
                <a:latin typeface="Arial" panose="020B0604020202020204" pitchFamily="34" charset="0"/>
                <a:cs typeface="Arial" panose="020B0604020202020204" pitchFamily="34" charset="0"/>
              </a:rPr>
              <a:t>3.3. Mechanism of comminution by grinding</a:t>
            </a:r>
          </a:p>
          <a:p>
            <a:pPr>
              <a:lnSpc>
                <a:spcPct val="150000"/>
              </a:lnSpc>
            </a:pPr>
            <a:r>
              <a:rPr lang="en-US" sz="2400" b="1" dirty="0">
                <a:latin typeface="Arial" panose="020B0604020202020204" pitchFamily="34" charset="0"/>
                <a:cs typeface="Arial" panose="020B0604020202020204" pitchFamily="34" charset="0"/>
              </a:rPr>
              <a:t>3.4. Factors affecting the operation of grinding mill </a:t>
            </a:r>
          </a:p>
          <a:p>
            <a:pPr>
              <a:lnSpc>
                <a:spcPct val="150000"/>
              </a:lnSpc>
            </a:pPr>
            <a:r>
              <a:rPr lang="en-US" sz="2400" b="1" dirty="0">
                <a:latin typeface="Arial" panose="020B0604020202020204" pitchFamily="34" charset="0"/>
                <a:cs typeface="Arial" panose="020B0604020202020204" pitchFamily="34" charset="0"/>
              </a:rPr>
              <a:t>3.5.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4</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12842758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latin typeface="Arial" panose="020B0604020202020204" pitchFamily="34" charset="0"/>
                <a:cs typeface="Arial" panose="020B0604020202020204" pitchFamily="34" charset="0"/>
              </a:rPr>
              <a:t>3.1. Introduction</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3.2. Types of grinding mills</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3.3. Mechanism of comminution by grinding</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3.4. Factors affecting the operation of grinding mill </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3.5.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5</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270581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5563126"/>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b="1" dirty="0">
                <a:solidFill>
                  <a:srgbClr val="FF40FF"/>
                </a:solidFill>
                <a:latin typeface="Arial" panose="020B0604020202020204" pitchFamily="34" charset="0"/>
                <a:cs typeface="Arial" panose="020B0604020202020204" pitchFamily="34" charset="0"/>
              </a:rPr>
              <a:t>Grinding</a:t>
            </a:r>
            <a:r>
              <a:rPr lang="en-GB" sz="2400" dirty="0">
                <a:solidFill>
                  <a:srgbClr val="FF40FF"/>
                </a:solidFill>
                <a:latin typeface="Arial" panose="020B0604020202020204" pitchFamily="34" charset="0"/>
                <a:cs typeface="Arial" panose="020B0604020202020204" pitchFamily="34" charset="0"/>
              </a:rPr>
              <a:t> </a:t>
            </a:r>
            <a:r>
              <a:rPr lang="en-GB" sz="2400" dirty="0">
                <a:latin typeface="Arial" panose="020B0604020202020204" pitchFamily="34" charset="0"/>
                <a:cs typeface="Arial" panose="020B0604020202020204" pitchFamily="34" charset="0"/>
              </a:rPr>
              <a:t>is the last stage in the comminution process; in this stage, the particles are reduced in size by a combination of </a:t>
            </a:r>
            <a:r>
              <a:rPr lang="en-GB" sz="2400" dirty="0">
                <a:solidFill>
                  <a:srgbClr val="7030A0"/>
                </a:solidFill>
                <a:latin typeface="Arial" panose="020B0604020202020204" pitchFamily="34" charset="0"/>
                <a:cs typeface="Arial" panose="020B0604020202020204" pitchFamily="34" charset="0"/>
              </a:rPr>
              <a:t>impact and abrasion</a:t>
            </a:r>
            <a:r>
              <a:rPr lang="en-GB" sz="2400" dirty="0">
                <a:latin typeface="Arial" panose="020B0604020202020204" pitchFamily="34" charset="0"/>
                <a:cs typeface="Arial" panose="020B0604020202020204" pitchFamily="34" charset="0"/>
              </a:rPr>
              <a:t>, either in dry or wet conditions by adding water (wet grinding is by far more common).</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It is performed in </a:t>
            </a:r>
            <a:r>
              <a:rPr lang="en-GB" sz="2400" dirty="0">
                <a:solidFill>
                  <a:srgbClr val="7030A0"/>
                </a:solidFill>
                <a:latin typeface="Arial" panose="020B0604020202020204" pitchFamily="34" charset="0"/>
                <a:cs typeface="Arial" panose="020B0604020202020204" pitchFamily="34" charset="0"/>
              </a:rPr>
              <a:t>rotating cylindrical steel vessels </a:t>
            </a:r>
            <a:r>
              <a:rPr lang="en-GB" sz="2400" dirty="0">
                <a:latin typeface="Arial" panose="020B0604020202020204" pitchFamily="34" charset="0"/>
                <a:cs typeface="Arial" panose="020B0604020202020204" pitchFamily="34" charset="0"/>
              </a:rPr>
              <a:t>known as </a:t>
            </a:r>
            <a:r>
              <a:rPr lang="en-GB" sz="2400" i="1" dirty="0">
                <a:solidFill>
                  <a:srgbClr val="7030A0"/>
                </a:solidFill>
                <a:latin typeface="Arial" panose="020B0604020202020204" pitchFamily="34" charset="0"/>
                <a:cs typeface="Arial" panose="020B0604020202020204" pitchFamily="34" charset="0"/>
              </a:rPr>
              <a:t>tumbling mills</a:t>
            </a:r>
            <a:r>
              <a:rPr lang="en-GB" sz="2400" dirty="0">
                <a:latin typeface="Arial" panose="020B0604020202020204" pitchFamily="34" charset="0"/>
                <a:cs typeface="Arial" panose="020B0604020202020204" pitchFamily="34" charset="0"/>
              </a:rPr>
              <a:t>.</a:t>
            </a:r>
          </a:p>
          <a:p>
            <a:pPr marL="342900" indent="-342900" algn="just">
              <a:lnSpc>
                <a:spcPct val="150000"/>
              </a:lnSpc>
              <a:buFont typeface="Wingdings" pitchFamily="2" charset="2"/>
              <a:buChar char="§"/>
            </a:pPr>
            <a:r>
              <a:rPr lang="en-GB" sz="2400" dirty="0">
                <a:solidFill>
                  <a:srgbClr val="002060"/>
                </a:solidFill>
                <a:latin typeface="Arial" panose="020B0604020202020204" pitchFamily="34" charset="0"/>
                <a:cs typeface="Arial" panose="020B0604020202020204" pitchFamily="34" charset="0"/>
              </a:rPr>
              <a:t>These contain a charge of loose crushing bodies – </a:t>
            </a:r>
            <a:r>
              <a:rPr lang="en-GB" sz="2400" dirty="0">
                <a:solidFill>
                  <a:srgbClr val="0070C0"/>
                </a:solidFill>
                <a:latin typeface="Arial" panose="020B0604020202020204" pitchFamily="34" charset="0"/>
                <a:cs typeface="Arial" panose="020B0604020202020204" pitchFamily="34" charset="0"/>
              </a:rPr>
              <a:t>the grinding medium </a:t>
            </a:r>
            <a:r>
              <a:rPr lang="en-GB" sz="2400" dirty="0">
                <a:solidFill>
                  <a:srgbClr val="002060"/>
                </a:solidFill>
                <a:latin typeface="Arial" panose="020B0604020202020204" pitchFamily="34" charset="0"/>
                <a:cs typeface="Arial" panose="020B0604020202020204" pitchFamily="34" charset="0"/>
              </a:rPr>
              <a:t>– which is free to move inside the mill, thus </a:t>
            </a:r>
            <a:r>
              <a:rPr lang="en-GB" sz="2400" dirty="0" err="1">
                <a:solidFill>
                  <a:srgbClr val="002060"/>
                </a:solidFill>
                <a:latin typeface="Arial" panose="020B0604020202020204" pitchFamily="34" charset="0"/>
                <a:cs typeface="Arial" panose="020B0604020202020204" pitchFamily="34" charset="0"/>
              </a:rPr>
              <a:t>comminuting</a:t>
            </a:r>
            <a:r>
              <a:rPr lang="en-GB" sz="2400" dirty="0">
                <a:solidFill>
                  <a:srgbClr val="002060"/>
                </a:solidFill>
                <a:latin typeface="Arial" panose="020B0604020202020204" pitchFamily="34" charset="0"/>
                <a:cs typeface="Arial" panose="020B0604020202020204" pitchFamily="34" charset="0"/>
              </a:rPr>
              <a:t> the ore particles.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The grinding medium may be steel rods, or balls, hard rock, or, in some cases, the ore itself. </a:t>
            </a:r>
          </a:p>
          <a:p>
            <a:pPr marL="342900" indent="-342900" algn="just">
              <a:lnSpc>
                <a:spcPct val="150000"/>
              </a:lnSpc>
              <a:buFont typeface="Wingdings" pitchFamily="2" charset="2"/>
              <a:buChar char="§"/>
            </a:pPr>
            <a:r>
              <a:rPr lang="en-GB" sz="2400" dirty="0">
                <a:latin typeface="Arial" panose="020B0604020202020204" pitchFamily="34" charset="0"/>
                <a:cs typeface="Arial" panose="020B0604020202020204" pitchFamily="34" charset="0"/>
              </a:rPr>
              <a:t>In grinding, particles between 5 and 250 mm are reduced in size to between 10 and 300 </a:t>
            </a:r>
            <a:r>
              <a:rPr lang="en-GB" sz="2400" dirty="0">
                <a:latin typeface="Arial" panose="020B0604020202020204" pitchFamily="34" charset="0"/>
                <a:cs typeface="Arial" panose="020B0604020202020204" pitchFamily="34" charset="0"/>
                <a:sym typeface="Symbol"/>
              </a:rPr>
              <a:t></a:t>
            </a:r>
            <a:r>
              <a:rPr lang="en-GB" sz="2400" dirty="0">
                <a:latin typeface="Arial" panose="020B0604020202020204" pitchFamily="34" charset="0"/>
                <a:cs typeface="Arial" panose="020B0604020202020204" pitchFamily="34" charset="0"/>
              </a:rPr>
              <a:t>m.</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 Introduction</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6</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8835771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0" y="596776"/>
            <a:ext cx="12192000" cy="6117829"/>
          </a:xfrm>
          <a:prstGeom prst="rect">
            <a:avLst/>
          </a:prstGeom>
          <a:noFill/>
        </p:spPr>
        <p:txBody>
          <a:bodyPr wrap="square" rtlCol="0">
            <a:spAutoFit/>
          </a:bodyPr>
          <a:lstStyle/>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All ores have an economically optimum mesh of grind, which will depend on many factors, including the extent to which the values are dispersed in the gangue, and the subsequent separation process to be used. </a:t>
            </a:r>
          </a:p>
          <a:p>
            <a:pPr marL="342900" indent="-342900" algn="just">
              <a:lnSpc>
                <a:spcPct val="150000"/>
              </a:lnSpc>
              <a:buFont typeface="Wingdings" pitchFamily="2" charset="2"/>
              <a:buChar char="§"/>
            </a:pPr>
            <a:r>
              <a:rPr lang="en-GB" sz="2400" dirty="0">
                <a:solidFill>
                  <a:srgbClr val="7030A0"/>
                </a:solidFill>
                <a:latin typeface="Arial" panose="020B0604020202020204" pitchFamily="34" charset="0"/>
                <a:cs typeface="Arial" panose="020B0604020202020204" pitchFamily="34" charset="0"/>
              </a:rPr>
              <a:t>It is important to do close control of the mill product size and, for this reason, correct grinding is often said to be the key to good mineral processing. </a:t>
            </a:r>
          </a:p>
          <a:p>
            <a:pPr marL="342900" indent="-342900" algn="just">
              <a:lnSpc>
                <a:spcPct val="150000"/>
              </a:lnSpc>
              <a:buFont typeface="Wingdings" pitchFamily="2" charset="2"/>
              <a:buChar char="§"/>
            </a:pPr>
            <a:r>
              <a:rPr lang="en-GB" sz="2400" b="1" dirty="0" err="1">
                <a:solidFill>
                  <a:srgbClr val="002060"/>
                </a:solidFill>
                <a:latin typeface="Arial" panose="020B0604020202020204" pitchFamily="34" charset="0"/>
                <a:cs typeface="Arial" panose="020B0604020202020204" pitchFamily="34" charset="0"/>
              </a:rPr>
              <a:t>Undergrinding</a:t>
            </a:r>
            <a:r>
              <a:rPr lang="en-GB" sz="2400" dirty="0">
                <a:solidFill>
                  <a:srgbClr val="002060"/>
                </a:solidFill>
                <a:latin typeface="Arial" panose="020B0604020202020204" pitchFamily="34" charset="0"/>
                <a:cs typeface="Arial" panose="020B0604020202020204" pitchFamily="34" charset="0"/>
              </a:rPr>
              <a:t> of the ore will, of course, result in a product, which is too coarse, with a degree of liberation too low for economic separation; poor recovery and enrichment ratio will be achieved in the concentration stage.</a:t>
            </a:r>
          </a:p>
          <a:p>
            <a:pPr marL="342900" indent="-342900" algn="just">
              <a:lnSpc>
                <a:spcPct val="150000"/>
              </a:lnSpc>
              <a:buFont typeface="Wingdings" pitchFamily="2" charset="2"/>
              <a:buChar char="§"/>
            </a:pPr>
            <a:r>
              <a:rPr lang="en-GB" sz="2400" b="1" dirty="0">
                <a:solidFill>
                  <a:srgbClr val="0070C0"/>
                </a:solidFill>
                <a:latin typeface="Arial" panose="020B0604020202020204" pitchFamily="34" charset="0"/>
                <a:cs typeface="Arial" panose="020B0604020202020204" pitchFamily="34" charset="0"/>
              </a:rPr>
              <a:t>Overgrinding </a:t>
            </a:r>
            <a:r>
              <a:rPr lang="en-GB" sz="2400" dirty="0">
                <a:solidFill>
                  <a:srgbClr val="0070C0"/>
                </a:solidFill>
                <a:latin typeface="Arial" panose="020B0604020202020204" pitchFamily="34" charset="0"/>
                <a:cs typeface="Arial" panose="020B0604020202020204" pitchFamily="34" charset="0"/>
              </a:rPr>
              <a:t>needlessly reduces the particle size of the subsequently liberated major constituent (the gangue) and may reduce the particle size of the minor constituent (usually the mineral value) below the size required for the most efficient separation.</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3.1. Introduction (cont.)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7</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4559495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01600" y="614922"/>
            <a:ext cx="12065000" cy="2793842"/>
          </a:xfrm>
          <a:prstGeom prst="rect">
            <a:avLst/>
          </a:prstGeom>
          <a:noFill/>
        </p:spPr>
        <p:txBody>
          <a:bodyPr wrap="square" rtlCol="0">
            <a:spAutoFit/>
          </a:bodyPr>
          <a:lstStyle/>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3.1. Introduction</a:t>
            </a:r>
          </a:p>
          <a:p>
            <a:pPr>
              <a:lnSpc>
                <a:spcPct val="150000"/>
              </a:lnSpc>
            </a:pPr>
            <a:r>
              <a:rPr lang="en-US" sz="2400" b="1" dirty="0">
                <a:latin typeface="Arial" panose="020B0604020202020204" pitchFamily="34" charset="0"/>
                <a:cs typeface="Arial" panose="020B0604020202020204" pitchFamily="34" charset="0"/>
              </a:rPr>
              <a:t>3.2. Types of grinding mills</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3.3. Mechanism of comminution by grinding</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3.4. Factors affecting the operation of grinding mill </a:t>
            </a:r>
          </a:p>
          <a:p>
            <a:pPr>
              <a:lnSpc>
                <a:spcPct val="150000"/>
              </a:lnSpc>
            </a:pPr>
            <a:r>
              <a:rPr lang="en-US" sz="2400" b="1" dirty="0">
                <a:solidFill>
                  <a:schemeClr val="bg1">
                    <a:lumMod val="85000"/>
                  </a:schemeClr>
                </a:solidFill>
                <a:latin typeface="Arial" panose="020B0604020202020204" pitchFamily="34" charset="0"/>
                <a:cs typeface="Arial" panose="020B0604020202020204" pitchFamily="34" charset="0"/>
              </a:rPr>
              <a:t>3.5. Grinding circuit </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Lecture content</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8</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B5F6330A-5465-824B-9F2F-57F5B7648000}"/>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Tree>
    <p:extLst>
      <p:ext uri="{BB962C8B-B14F-4D97-AF65-F5344CB8AC3E}">
        <p14:creationId xmlns:p14="http://schemas.microsoft.com/office/powerpoint/2010/main" val="3042520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FB1B95A-B146-BB4B-A031-70E3C574852D}"/>
              </a:ext>
            </a:extLst>
          </p:cNvPr>
          <p:cNvSpPr txBox="1"/>
          <p:nvPr/>
        </p:nvSpPr>
        <p:spPr>
          <a:xfrm>
            <a:off x="127000" y="718696"/>
            <a:ext cx="12065000" cy="1685846"/>
          </a:xfrm>
          <a:prstGeom prst="rect">
            <a:avLst/>
          </a:prstGeom>
          <a:noFill/>
        </p:spPr>
        <p:txBody>
          <a:bodyPr wrap="square" rtlCol="0">
            <a:spAutoFit/>
          </a:bodyPr>
          <a:lstStyle/>
          <a:p>
            <a:pPr marL="457200" indent="-457200" algn="l">
              <a:lnSpc>
                <a:spcPct val="150000"/>
              </a:lnSpc>
              <a:buFont typeface="Wingdings" pitchFamily="2" charset="2"/>
              <a:buChar char="§"/>
            </a:pPr>
            <a:r>
              <a:rPr lang="en-US" altLang="ja-JP" sz="2400" dirty="0">
                <a:solidFill>
                  <a:srgbClr val="7030A0"/>
                </a:solidFill>
                <a:latin typeface="Arial" panose="020B0604020202020204" pitchFamily="34" charset="0"/>
                <a:cs typeface="Arial" panose="020B0604020202020204" pitchFamily="34" charset="0"/>
              </a:rPr>
              <a:t>Grinding is always done in tumbling mills, i.e., horizontal revolving cylinders.</a:t>
            </a:r>
          </a:p>
          <a:p>
            <a:pPr marL="457200" indent="-457200" algn="l">
              <a:lnSpc>
                <a:spcPct val="150000"/>
              </a:lnSpc>
              <a:buFont typeface="Wingdings" pitchFamily="2" charset="2"/>
              <a:buChar char="§"/>
            </a:pPr>
            <a:r>
              <a:rPr lang="en-US" altLang="ja-JP" sz="2400" dirty="0">
                <a:solidFill>
                  <a:srgbClr val="7030A0"/>
                </a:solidFill>
                <a:latin typeface="Arial" panose="020B0604020202020204" pitchFamily="34" charset="0"/>
                <a:cs typeface="Arial" panose="020B0604020202020204" pitchFamily="34" charset="0"/>
              </a:rPr>
              <a:t>The cylinder is loaded to nearly half of its volume with grinding media which could be steel balls, steel rods or pebbles.</a:t>
            </a:r>
          </a:p>
        </p:txBody>
      </p:sp>
      <p:sp>
        <p:nvSpPr>
          <p:cNvPr id="89" name="Rectangle 88">
            <a:extLst>
              <a:ext uri="{FF2B5EF4-FFF2-40B4-BE49-F238E27FC236}">
                <a16:creationId xmlns:a16="http://schemas.microsoft.com/office/drawing/2014/main" id="{1F8B5AF2-3482-8447-8F76-B5FE29A32FAB}"/>
              </a:ext>
            </a:extLst>
          </p:cNvPr>
          <p:cNvSpPr/>
          <p:nvPr/>
        </p:nvSpPr>
        <p:spPr>
          <a:xfrm>
            <a:off x="0" y="0"/>
            <a:ext cx="12192000" cy="520700"/>
          </a:xfrm>
          <a:prstGeom prst="rect">
            <a:avLst/>
          </a:prstGeom>
          <a:gradFill flip="none" rotWithShape="1">
            <a:gsLst>
              <a:gs pos="0">
                <a:srgbClr val="FF0000"/>
              </a:gs>
              <a:gs pos="38000">
                <a:srgbClr val="FFC000"/>
              </a:gs>
              <a:gs pos="100000">
                <a:schemeClr val="accent1">
                  <a:lumMod val="40000"/>
                  <a:lumOff val="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1" name="Rectangle 90">
            <a:extLst>
              <a:ext uri="{FF2B5EF4-FFF2-40B4-BE49-F238E27FC236}">
                <a16:creationId xmlns:a16="http://schemas.microsoft.com/office/drawing/2014/main" id="{F7CDC0EB-7B7F-8346-BC6E-7F42FD5F2602}"/>
              </a:ext>
            </a:extLst>
          </p:cNvPr>
          <p:cNvSpPr/>
          <p:nvPr/>
        </p:nvSpPr>
        <p:spPr>
          <a:xfrm>
            <a:off x="0" y="565067"/>
            <a:ext cx="12192000" cy="36000"/>
          </a:xfrm>
          <a:prstGeom prst="rect">
            <a:avLst/>
          </a:prstGeom>
          <a:gradFill flip="none" rotWithShape="1">
            <a:gsLst>
              <a:gs pos="26000">
                <a:srgbClr val="FFC000"/>
              </a:gs>
              <a:gs pos="100000">
                <a:srgbClr val="00B05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2" name="Rectangle 91">
            <a:extLst>
              <a:ext uri="{FF2B5EF4-FFF2-40B4-BE49-F238E27FC236}">
                <a16:creationId xmlns:a16="http://schemas.microsoft.com/office/drawing/2014/main" id="{00BC1EC8-DAB7-CC4F-A348-50D285A44CDF}"/>
              </a:ext>
            </a:extLst>
          </p:cNvPr>
          <p:cNvSpPr/>
          <p:nvPr/>
        </p:nvSpPr>
        <p:spPr>
          <a:xfrm rot="10800000" flipV="1">
            <a:off x="0" y="515211"/>
            <a:ext cx="12192000" cy="36000"/>
          </a:xfrm>
          <a:prstGeom prst="rect">
            <a:avLst/>
          </a:prstGeom>
          <a:gradFill flip="none" rotWithShape="1">
            <a:gsLst>
              <a:gs pos="26000">
                <a:srgbClr val="FF0000"/>
              </a:gs>
              <a:gs pos="99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JP"/>
          </a:p>
        </p:txBody>
      </p:sp>
      <p:sp>
        <p:nvSpPr>
          <p:cNvPr id="93" name="TextBox 92">
            <a:extLst>
              <a:ext uri="{FF2B5EF4-FFF2-40B4-BE49-F238E27FC236}">
                <a16:creationId xmlns:a16="http://schemas.microsoft.com/office/drawing/2014/main" id="{6728CAC5-8D72-6441-8ECB-DD14D8D5F2DF}"/>
              </a:ext>
            </a:extLst>
          </p:cNvPr>
          <p:cNvSpPr txBox="1"/>
          <p:nvPr/>
        </p:nvSpPr>
        <p:spPr>
          <a:xfrm>
            <a:off x="0" y="54607"/>
            <a:ext cx="8134597" cy="461665"/>
          </a:xfrm>
          <a:prstGeom prst="rect">
            <a:avLst/>
          </a:prstGeom>
          <a:noFill/>
        </p:spPr>
        <p:txBody>
          <a:bodyPr wrap="square" rtlCol="0">
            <a:spAutoFit/>
          </a:bodyPr>
          <a:lstStyle/>
          <a:p>
            <a:r>
              <a:rPr lang="en-JP" sz="2400" b="1" dirty="0">
                <a:latin typeface="Arial" panose="020B0604020202020204" pitchFamily="34" charset="0"/>
                <a:cs typeface="Arial" panose="020B0604020202020204" pitchFamily="34" charset="0"/>
              </a:rPr>
              <a:t> 3.2. Types of grinding mills</a:t>
            </a:r>
          </a:p>
        </p:txBody>
      </p:sp>
      <p:sp>
        <p:nvSpPr>
          <p:cNvPr id="115" name="Slide Number Placeholder 2">
            <a:extLst>
              <a:ext uri="{FF2B5EF4-FFF2-40B4-BE49-F238E27FC236}">
                <a16:creationId xmlns:a16="http://schemas.microsoft.com/office/drawing/2014/main" id="{FE384BA5-1919-FB45-BDBF-04C291E495B2}"/>
              </a:ext>
            </a:extLst>
          </p:cNvPr>
          <p:cNvSpPr>
            <a:spLocks noGrp="1"/>
          </p:cNvSpPr>
          <p:nvPr>
            <p:ph type="sldNum" sz="quarter" idx="12"/>
          </p:nvPr>
        </p:nvSpPr>
        <p:spPr>
          <a:xfrm>
            <a:off x="11595100" y="6394881"/>
            <a:ext cx="584200" cy="365125"/>
          </a:xfrm>
        </p:spPr>
        <p:txBody>
          <a:bodyPr/>
          <a:lstStyle/>
          <a:p>
            <a:fld id="{5E44D307-537E-B14F-8E24-3415F18CDC97}" type="slidenum">
              <a:rPr lang="en-JP" sz="1800" smtClean="0">
                <a:latin typeface="Segoe Print" panose="02000800000000000000" pitchFamily="2" charset="0"/>
              </a:rPr>
              <a:t>9</a:t>
            </a:fld>
            <a:endParaRPr lang="en-JP" sz="1800" dirty="0">
              <a:latin typeface="Segoe Print" panose="02000800000000000000" pitchFamily="2" charset="0"/>
            </a:endParaRPr>
          </a:p>
        </p:txBody>
      </p:sp>
      <p:sp>
        <p:nvSpPr>
          <p:cNvPr id="8" name="Slide Number Placeholder 1">
            <a:extLst>
              <a:ext uri="{FF2B5EF4-FFF2-40B4-BE49-F238E27FC236}">
                <a16:creationId xmlns:a16="http://schemas.microsoft.com/office/drawing/2014/main" id="{C5C65AD6-5C8E-2646-9E98-C6C6565BC04E}"/>
              </a:ext>
            </a:extLst>
          </p:cNvPr>
          <p:cNvSpPr txBox="1">
            <a:spLocks/>
          </p:cNvSpPr>
          <p:nvPr/>
        </p:nvSpPr>
        <p:spPr>
          <a:xfrm>
            <a:off x="25400" y="6487613"/>
            <a:ext cx="952500" cy="370387"/>
          </a:xfrm>
          <a:prstGeom prst="rect">
            <a:avLst/>
          </a:prstGeom>
        </p:spPr>
        <p:txBody>
          <a:bodyPr vert="horz" lIns="0" tIns="0" rIns="0" bIns="0" rtlCol="0" anchor="ctr"/>
          <a:lstStyle>
            <a:defPPr>
              <a:defRPr lang="en-JP"/>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JP" dirty="0">
                <a:solidFill>
                  <a:schemeClr val="bg1">
                    <a:lumMod val="65000"/>
                  </a:schemeClr>
                </a:solidFill>
                <a:latin typeface="Apple Chancery" panose="03020702040506060504" pitchFamily="66" charset="-79"/>
                <a:cs typeface="Apple Chancery" panose="03020702040506060504" pitchFamily="66" charset="-79"/>
              </a:rPr>
              <a:t>MS© 2021</a:t>
            </a:r>
          </a:p>
        </p:txBody>
      </p:sp>
      <p:sp>
        <p:nvSpPr>
          <p:cNvPr id="2" name="TextBox 1">
            <a:extLst>
              <a:ext uri="{FF2B5EF4-FFF2-40B4-BE49-F238E27FC236}">
                <a16:creationId xmlns:a16="http://schemas.microsoft.com/office/drawing/2014/main" id="{A8208B46-B3BD-313F-FDB4-4547443347D3}"/>
              </a:ext>
            </a:extLst>
          </p:cNvPr>
          <p:cNvSpPr txBox="1"/>
          <p:nvPr/>
        </p:nvSpPr>
        <p:spPr>
          <a:xfrm>
            <a:off x="25400" y="2522171"/>
            <a:ext cx="12166600" cy="658835"/>
          </a:xfrm>
          <a:prstGeom prst="rect">
            <a:avLst/>
          </a:prstGeom>
          <a:noFill/>
        </p:spPr>
        <p:txBody>
          <a:bodyPr wrap="square" rtlCol="0">
            <a:spAutoFit/>
          </a:bodyPr>
          <a:lstStyle/>
          <a:p>
            <a:pPr marL="457200" indent="-457200" algn="l">
              <a:lnSpc>
                <a:spcPct val="150000"/>
              </a:lnSpc>
              <a:buFont typeface="+mj-lt"/>
              <a:buAutoNum type="arabicPeriod"/>
            </a:pPr>
            <a:r>
              <a:rPr lang="en-US" altLang="ja-JP" sz="2800" b="1" dirty="0">
                <a:solidFill>
                  <a:srgbClr val="FF40FF"/>
                </a:solidFill>
                <a:latin typeface="Arial" panose="020B0604020202020204" pitchFamily="34" charset="0"/>
                <a:cs typeface="Arial" panose="020B0604020202020204" pitchFamily="34" charset="0"/>
              </a:rPr>
              <a:t>Rod mills</a:t>
            </a:r>
          </a:p>
        </p:txBody>
      </p:sp>
      <p:pic>
        <p:nvPicPr>
          <p:cNvPr id="1030" name="Picture 6" descr="MBS Type Rod Mill-Fote Machinery-Fote Machiner">
            <a:extLst>
              <a:ext uri="{FF2B5EF4-FFF2-40B4-BE49-F238E27FC236}">
                <a16:creationId xmlns:a16="http://schemas.microsoft.com/office/drawing/2014/main" id="{B5D8F293-D93D-271C-AA13-335B40184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90147"/>
            <a:ext cx="5083905" cy="2863933"/>
          </a:xfrm>
          <a:prstGeom prst="rect">
            <a:avLst/>
          </a:prstGeom>
          <a:noFill/>
          <a:extLst>
            <a:ext uri="{909E8E84-426E-40DD-AFC4-6F175D3DCCD1}">
              <a14:hiddenFill xmlns:a14="http://schemas.microsoft.com/office/drawing/2010/main">
                <a:solidFill>
                  <a:srgbClr val="FFFFFF"/>
                </a:solidFill>
              </a14:hiddenFill>
            </a:ext>
          </a:extLst>
        </p:spPr>
      </p:pic>
      <p:pic>
        <p:nvPicPr>
          <p:cNvPr id="22" name="図 3">
            <a:extLst>
              <a:ext uri="{FF2B5EF4-FFF2-40B4-BE49-F238E27FC236}">
                <a16:creationId xmlns:a16="http://schemas.microsoft.com/office/drawing/2014/main" id="{81DEE3BB-7073-A9DB-661D-B4E3CFF9100F}"/>
              </a:ext>
            </a:extLst>
          </p:cNvPr>
          <p:cNvPicPr>
            <a:picLocks noChangeAspect="1"/>
          </p:cNvPicPr>
          <p:nvPr/>
        </p:nvPicPr>
        <p:blipFill rotWithShape="1">
          <a:blip r:embed="rId4"/>
          <a:srcRect l="24010" t="33633" r="46070" b="33240"/>
          <a:stretch/>
        </p:blipFill>
        <p:spPr>
          <a:xfrm>
            <a:off x="4748956" y="3737530"/>
            <a:ext cx="3108711" cy="1936057"/>
          </a:xfrm>
          <a:prstGeom prst="rect">
            <a:avLst/>
          </a:prstGeom>
        </p:spPr>
      </p:pic>
      <p:sp>
        <p:nvSpPr>
          <p:cNvPr id="23" name="正方形/長方形 4">
            <a:extLst>
              <a:ext uri="{FF2B5EF4-FFF2-40B4-BE49-F238E27FC236}">
                <a16:creationId xmlns:a16="http://schemas.microsoft.com/office/drawing/2014/main" id="{5CECE11B-9016-1621-7557-DFD53D0A1D2D}"/>
              </a:ext>
            </a:extLst>
          </p:cNvPr>
          <p:cNvSpPr/>
          <p:nvPr/>
        </p:nvSpPr>
        <p:spPr>
          <a:xfrm>
            <a:off x="4833448" y="5655829"/>
            <a:ext cx="4572000" cy="276999"/>
          </a:xfrm>
          <a:prstGeom prst="rect">
            <a:avLst/>
          </a:prstGeom>
        </p:spPr>
        <p:txBody>
          <a:bodyPr>
            <a:spAutoFit/>
          </a:bodyPr>
          <a:lstStyle/>
          <a:p>
            <a:r>
              <a:rPr lang="ja-JP" altLang="en-US" sz="1200" dirty="0"/>
              <a:t>https://www.911metallurgist.com/blog/rod-mill-working-principle</a:t>
            </a:r>
          </a:p>
        </p:txBody>
      </p:sp>
      <p:grpSp>
        <p:nvGrpSpPr>
          <p:cNvPr id="24" name="Group 5">
            <a:extLst>
              <a:ext uri="{FF2B5EF4-FFF2-40B4-BE49-F238E27FC236}">
                <a16:creationId xmlns:a16="http://schemas.microsoft.com/office/drawing/2014/main" id="{044693C7-6CB2-DB4E-8323-3AFB34AAEC02}"/>
              </a:ext>
            </a:extLst>
          </p:cNvPr>
          <p:cNvGrpSpPr>
            <a:grpSpLocks/>
          </p:cNvGrpSpPr>
          <p:nvPr/>
        </p:nvGrpSpPr>
        <p:grpSpPr bwMode="auto">
          <a:xfrm>
            <a:off x="8786813" y="3877676"/>
            <a:ext cx="2808287" cy="1655763"/>
            <a:chOff x="521" y="2614"/>
            <a:chExt cx="1769" cy="1043"/>
          </a:xfrm>
        </p:grpSpPr>
        <p:sp>
          <p:nvSpPr>
            <p:cNvPr id="25" name="AutoShape 6">
              <a:extLst>
                <a:ext uri="{FF2B5EF4-FFF2-40B4-BE49-F238E27FC236}">
                  <a16:creationId xmlns:a16="http://schemas.microsoft.com/office/drawing/2014/main" id="{724D23D8-C5DC-11C1-AAA9-74C642C9E2E8}"/>
                </a:ext>
              </a:extLst>
            </p:cNvPr>
            <p:cNvSpPr>
              <a:spLocks noChangeArrowheads="1"/>
            </p:cNvSpPr>
            <p:nvPr/>
          </p:nvSpPr>
          <p:spPr bwMode="auto">
            <a:xfrm rot="-5400000">
              <a:off x="1315" y="2545"/>
              <a:ext cx="181" cy="1769"/>
            </a:xfrm>
            <a:prstGeom prst="can">
              <a:avLst>
                <a:gd name="adj" fmla="val 19321"/>
              </a:avLst>
            </a:prstGeom>
            <a:gradFill rotWithShape="1">
              <a:gsLst>
                <a:gs pos="0">
                  <a:srgbClr val="969696">
                    <a:gamma/>
                    <a:shade val="46275"/>
                    <a:invGamma/>
                  </a:srgbClr>
                </a:gs>
                <a:gs pos="50000">
                  <a:srgbClr val="969696"/>
                </a:gs>
                <a:gs pos="100000">
                  <a:srgbClr val="969696">
                    <a:gamma/>
                    <a:shade val="46275"/>
                    <a:invGamma/>
                  </a:srgbClr>
                </a:gs>
              </a:gsLst>
              <a:lin ang="0" scaled="1"/>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6" name="AutoShape 7">
              <a:extLst>
                <a:ext uri="{FF2B5EF4-FFF2-40B4-BE49-F238E27FC236}">
                  <a16:creationId xmlns:a16="http://schemas.microsoft.com/office/drawing/2014/main" id="{732F87C4-ACFA-559D-7005-6012D289D17C}"/>
                </a:ext>
              </a:extLst>
            </p:cNvPr>
            <p:cNvSpPr>
              <a:spLocks noChangeArrowheads="1"/>
            </p:cNvSpPr>
            <p:nvPr/>
          </p:nvSpPr>
          <p:spPr bwMode="auto">
            <a:xfrm rot="-5400000">
              <a:off x="1315" y="2092"/>
              <a:ext cx="181" cy="1769"/>
            </a:xfrm>
            <a:prstGeom prst="can">
              <a:avLst>
                <a:gd name="adj" fmla="val 19321"/>
              </a:avLst>
            </a:prstGeom>
            <a:gradFill rotWithShape="1">
              <a:gsLst>
                <a:gs pos="0">
                  <a:srgbClr val="969696">
                    <a:gamma/>
                    <a:shade val="46275"/>
                    <a:invGamma/>
                  </a:srgbClr>
                </a:gs>
                <a:gs pos="50000">
                  <a:srgbClr val="969696"/>
                </a:gs>
                <a:gs pos="100000">
                  <a:srgbClr val="969696">
                    <a:gamma/>
                    <a:shade val="46275"/>
                    <a:invGamma/>
                  </a:srgbClr>
                </a:gs>
              </a:gsLst>
              <a:lin ang="0" scaled="1"/>
            </a:grad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7" name="Oval 8" descr="大理石 (茶)">
              <a:extLst>
                <a:ext uri="{FF2B5EF4-FFF2-40B4-BE49-F238E27FC236}">
                  <a16:creationId xmlns:a16="http://schemas.microsoft.com/office/drawing/2014/main" id="{F4C58662-EA3E-B779-DCD7-0CFF8EB1B2F0}"/>
                </a:ext>
              </a:extLst>
            </p:cNvPr>
            <p:cNvSpPr>
              <a:spLocks noChangeArrowheads="1"/>
            </p:cNvSpPr>
            <p:nvPr/>
          </p:nvSpPr>
          <p:spPr bwMode="auto">
            <a:xfrm>
              <a:off x="1111" y="3158"/>
              <a:ext cx="136" cy="136"/>
            </a:xfrm>
            <a:prstGeom prst="ellipse">
              <a:avLst/>
            </a:prstGeom>
            <a:blipFill dpi="0" rotWithShape="1">
              <a:blip r:embed="rId5"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8" name="Oval 9" descr="大理石 (茶)">
              <a:extLst>
                <a:ext uri="{FF2B5EF4-FFF2-40B4-BE49-F238E27FC236}">
                  <a16:creationId xmlns:a16="http://schemas.microsoft.com/office/drawing/2014/main" id="{15EE0443-2C1B-4206-2C02-28FCCAAF6354}"/>
                </a:ext>
              </a:extLst>
            </p:cNvPr>
            <p:cNvSpPr>
              <a:spLocks noChangeArrowheads="1"/>
            </p:cNvSpPr>
            <p:nvPr/>
          </p:nvSpPr>
          <p:spPr bwMode="auto">
            <a:xfrm>
              <a:off x="1610" y="3158"/>
              <a:ext cx="136" cy="136"/>
            </a:xfrm>
            <a:prstGeom prst="ellipse">
              <a:avLst/>
            </a:prstGeom>
            <a:blipFill dpi="0" rotWithShape="1">
              <a:blip r:embed="rId5"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29" name="Oval 10" descr="大理石 (茶)">
              <a:extLst>
                <a:ext uri="{FF2B5EF4-FFF2-40B4-BE49-F238E27FC236}">
                  <a16:creationId xmlns:a16="http://schemas.microsoft.com/office/drawing/2014/main" id="{47040F3B-79C8-C588-482F-B0EB5C4DCDAA}"/>
                </a:ext>
              </a:extLst>
            </p:cNvPr>
            <p:cNvSpPr>
              <a:spLocks noChangeArrowheads="1"/>
            </p:cNvSpPr>
            <p:nvPr/>
          </p:nvSpPr>
          <p:spPr bwMode="auto">
            <a:xfrm>
              <a:off x="567" y="3067"/>
              <a:ext cx="272" cy="272"/>
            </a:xfrm>
            <a:prstGeom prst="ellipse">
              <a:avLst/>
            </a:prstGeom>
            <a:blipFill dpi="0" rotWithShape="1">
              <a:blip r:embed="rId5"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30" name="Oval 11" descr="大理石 (茶)">
              <a:extLst>
                <a:ext uri="{FF2B5EF4-FFF2-40B4-BE49-F238E27FC236}">
                  <a16:creationId xmlns:a16="http://schemas.microsoft.com/office/drawing/2014/main" id="{ACC4144F-2C67-A292-E9D9-D0A3B8EBB481}"/>
                </a:ext>
              </a:extLst>
            </p:cNvPr>
            <p:cNvSpPr>
              <a:spLocks noChangeArrowheads="1"/>
            </p:cNvSpPr>
            <p:nvPr/>
          </p:nvSpPr>
          <p:spPr bwMode="auto">
            <a:xfrm>
              <a:off x="1973" y="3067"/>
              <a:ext cx="272" cy="272"/>
            </a:xfrm>
            <a:prstGeom prst="ellipse">
              <a:avLst/>
            </a:prstGeom>
            <a:blipFill dpi="0" rotWithShape="1">
              <a:blip r:embed="rId5" cstate="print">
                <a:extLst>
                  <a:ext uri="{28A0092B-C50C-407E-A947-70E740481C1C}">
                    <a14:useLocalDpi xmlns:a14="http://schemas.microsoft.com/office/drawing/2010/main"/>
                  </a:ext>
                </a:extLst>
              </a:blip>
              <a:srcRect/>
              <a:tile tx="0" ty="0" sx="100000" sy="100000" flip="none" algn="tl"/>
            </a:blipFill>
            <a:ln w="9525">
              <a:solidFill>
                <a:schemeClr val="tx1"/>
              </a:solidFill>
              <a:round/>
              <a:headEnd/>
              <a:tailEnd/>
            </a:ln>
            <a:effectLst/>
          </p:spPr>
          <p:txBody>
            <a:bodyPr wrap="none" anchor="ctr"/>
            <a:lstStyle/>
            <a:p>
              <a:pPr fontAlgn="base">
                <a:spcBef>
                  <a:spcPct val="0"/>
                </a:spcBef>
                <a:spcAft>
                  <a:spcPct val="0"/>
                </a:spcAft>
              </a:pPr>
              <a:endParaRPr lang="ja-JP" altLang="en-US">
                <a:solidFill>
                  <a:prstClr val="black"/>
                </a:solidFill>
              </a:endParaRPr>
            </a:p>
          </p:txBody>
        </p:sp>
        <p:sp>
          <p:nvSpPr>
            <p:cNvPr id="31" name="Line 12">
              <a:extLst>
                <a:ext uri="{FF2B5EF4-FFF2-40B4-BE49-F238E27FC236}">
                  <a16:creationId xmlns:a16="http://schemas.microsoft.com/office/drawing/2014/main" id="{C1FCCCD7-626C-1826-EED4-7EF9A9F358DF}"/>
                </a:ext>
              </a:extLst>
            </p:cNvPr>
            <p:cNvSpPr>
              <a:spLocks noChangeShapeType="1"/>
            </p:cNvSpPr>
            <p:nvPr/>
          </p:nvSpPr>
          <p:spPr bwMode="auto">
            <a:xfrm flipV="1">
              <a:off x="703" y="3339"/>
              <a:ext cx="0" cy="318"/>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32" name="Line 13">
              <a:extLst>
                <a:ext uri="{FF2B5EF4-FFF2-40B4-BE49-F238E27FC236}">
                  <a16:creationId xmlns:a16="http://schemas.microsoft.com/office/drawing/2014/main" id="{FA3D073A-4317-71BF-E557-F27954DC60B6}"/>
                </a:ext>
              </a:extLst>
            </p:cNvPr>
            <p:cNvSpPr>
              <a:spLocks noChangeShapeType="1"/>
            </p:cNvSpPr>
            <p:nvPr/>
          </p:nvSpPr>
          <p:spPr bwMode="auto">
            <a:xfrm flipV="1">
              <a:off x="2109" y="3339"/>
              <a:ext cx="0" cy="318"/>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33" name="Line 14">
              <a:extLst>
                <a:ext uri="{FF2B5EF4-FFF2-40B4-BE49-F238E27FC236}">
                  <a16:creationId xmlns:a16="http://schemas.microsoft.com/office/drawing/2014/main" id="{0C0FE295-F9AE-44AB-54F0-F1CC75F6A997}"/>
                </a:ext>
              </a:extLst>
            </p:cNvPr>
            <p:cNvSpPr>
              <a:spLocks noChangeShapeType="1"/>
            </p:cNvSpPr>
            <p:nvPr/>
          </p:nvSpPr>
          <p:spPr bwMode="auto">
            <a:xfrm>
              <a:off x="2109" y="2704"/>
              <a:ext cx="0" cy="364"/>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34" name="Line 15">
              <a:extLst>
                <a:ext uri="{FF2B5EF4-FFF2-40B4-BE49-F238E27FC236}">
                  <a16:creationId xmlns:a16="http://schemas.microsoft.com/office/drawing/2014/main" id="{1B92604E-3319-3F92-0F0B-58796C7E28B5}"/>
                </a:ext>
              </a:extLst>
            </p:cNvPr>
            <p:cNvSpPr>
              <a:spLocks noChangeShapeType="1"/>
            </p:cNvSpPr>
            <p:nvPr/>
          </p:nvSpPr>
          <p:spPr bwMode="auto">
            <a:xfrm>
              <a:off x="703" y="2704"/>
              <a:ext cx="0" cy="364"/>
            </a:xfrm>
            <a:prstGeom prst="line">
              <a:avLst/>
            </a:prstGeom>
            <a:noFill/>
            <a:ln w="76200">
              <a:solidFill>
                <a:srgbClr val="FFFF66"/>
              </a:solidFill>
              <a:round/>
              <a:headEnd/>
              <a:tailEnd type="triangle" w="med" len="med"/>
            </a:ln>
            <a:effectLst/>
          </p:spPr>
          <p:txBody>
            <a:bodyPr/>
            <a:lstStyle/>
            <a:p>
              <a:pPr fontAlgn="base">
                <a:spcBef>
                  <a:spcPct val="0"/>
                </a:spcBef>
                <a:spcAft>
                  <a:spcPct val="0"/>
                </a:spcAft>
              </a:pPr>
              <a:endParaRPr lang="ja-JP" altLang="en-US">
                <a:solidFill>
                  <a:prstClr val="black"/>
                </a:solidFill>
              </a:endParaRPr>
            </a:p>
          </p:txBody>
        </p:sp>
        <p:sp>
          <p:nvSpPr>
            <p:cNvPr id="35" name="AutoShape 16">
              <a:extLst>
                <a:ext uri="{FF2B5EF4-FFF2-40B4-BE49-F238E27FC236}">
                  <a16:creationId xmlns:a16="http://schemas.microsoft.com/office/drawing/2014/main" id="{A4AFE0B0-F37A-727C-AF68-9200BB90D573}"/>
                </a:ext>
              </a:extLst>
            </p:cNvPr>
            <p:cNvSpPr>
              <a:spLocks/>
            </p:cNvSpPr>
            <p:nvPr/>
          </p:nvSpPr>
          <p:spPr bwMode="auto">
            <a:xfrm>
              <a:off x="1383" y="2614"/>
              <a:ext cx="576" cy="384"/>
            </a:xfrm>
            <a:prstGeom prst="callout2">
              <a:avLst>
                <a:gd name="adj1" fmla="val 18750"/>
                <a:gd name="adj2" fmla="val -8333"/>
                <a:gd name="adj3" fmla="val 18750"/>
                <a:gd name="adj4" fmla="val -31426"/>
                <a:gd name="adj5" fmla="val 89583"/>
                <a:gd name="adj6" fmla="val -55556"/>
              </a:avLst>
            </a:prstGeom>
            <a:noFill/>
            <a:ln w="9525">
              <a:solidFill>
                <a:schemeClr val="tx1"/>
              </a:solidFill>
              <a:miter lim="800000"/>
              <a:headEnd/>
              <a:tailEnd/>
            </a:ln>
            <a:effectLst/>
          </p:spPr>
          <p:txBody>
            <a:bodyPr/>
            <a:lstStyle/>
            <a:p>
              <a:pPr algn="ctr" fontAlgn="base">
                <a:spcBef>
                  <a:spcPct val="0"/>
                </a:spcBef>
                <a:spcAft>
                  <a:spcPct val="0"/>
                </a:spcAft>
              </a:pPr>
              <a:r>
                <a:rPr lang="en-US" altLang="ja-JP" sz="2400">
                  <a:solidFill>
                    <a:prstClr val="black"/>
                  </a:solidFill>
                </a:rPr>
                <a:t>Rod</a:t>
              </a:r>
            </a:p>
          </p:txBody>
        </p:sp>
      </p:grpSp>
    </p:spTree>
    <p:extLst>
      <p:ext uri="{BB962C8B-B14F-4D97-AF65-F5344CB8AC3E}">
        <p14:creationId xmlns:p14="http://schemas.microsoft.com/office/powerpoint/2010/main" val="12887330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5753</TotalTime>
  <Words>2697</Words>
  <Application>Microsoft Macintosh PowerPoint</Application>
  <PresentationFormat>Widescreen</PresentationFormat>
  <Paragraphs>308</Paragraphs>
  <Slides>35</Slides>
  <Notes>31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4" baseType="lpstr">
      <vt:lpstr>Apple Chancery</vt:lpstr>
      <vt:lpstr>Arial</vt:lpstr>
      <vt:lpstr>Calibri</vt:lpstr>
      <vt:lpstr>Calibri Light</vt:lpstr>
      <vt:lpstr>Segoe Print</vt:lpstr>
      <vt:lpstr>Times New Roman</vt:lpstr>
      <vt:lpstr>Wingdings</vt:lpstr>
      <vt:lpstr>Office Theme</vt:lpstr>
      <vt:lpstr>数式</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marthias.silwamba@unza.zm</dc:creator>
  <cp:lastModifiedBy>marthias.silwamba@unza.zm</cp:lastModifiedBy>
  <cp:revision>101</cp:revision>
  <dcterms:created xsi:type="dcterms:W3CDTF">2021-09-09T14:56:40Z</dcterms:created>
  <dcterms:modified xsi:type="dcterms:W3CDTF">2023-09-05T08:07:40Z</dcterms:modified>
</cp:coreProperties>
</file>