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312" r:id="rId2"/>
    <p:sldId id="375" r:id="rId3"/>
    <p:sldId id="352" r:id="rId4"/>
    <p:sldId id="353" r:id="rId5"/>
    <p:sldId id="354" r:id="rId6"/>
    <p:sldId id="377" r:id="rId7"/>
    <p:sldId id="355" r:id="rId8"/>
    <p:sldId id="378" r:id="rId9"/>
    <p:sldId id="356" r:id="rId10"/>
    <p:sldId id="368" r:id="rId11"/>
    <p:sldId id="357" r:id="rId12"/>
    <p:sldId id="379" r:id="rId13"/>
    <p:sldId id="358" r:id="rId14"/>
    <p:sldId id="369" r:id="rId15"/>
    <p:sldId id="359" r:id="rId16"/>
    <p:sldId id="376" r:id="rId17"/>
    <p:sldId id="360" r:id="rId18"/>
    <p:sldId id="361" r:id="rId19"/>
    <p:sldId id="362" r:id="rId20"/>
    <p:sldId id="366" r:id="rId21"/>
    <p:sldId id="363" r:id="rId22"/>
    <p:sldId id="314" r:id="rId23"/>
    <p:sldId id="3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>
        <p:scale>
          <a:sx n="75" d="100"/>
          <a:sy n="75" d="100"/>
        </p:scale>
        <p:origin x="63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C200-3CFC-408D-B17B-C0E8422730B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9152-C5CA-4C57-928D-611D9639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4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2192903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1811864"/>
            <a:ext cx="7078488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3598328"/>
            <a:ext cx="7078488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223" y="5054602"/>
            <a:ext cx="897701" cy="279400"/>
          </a:xfrm>
        </p:spPr>
        <p:txBody>
          <a:bodyPr/>
          <a:lstStyle/>
          <a:p>
            <a:fld id="{7348C3C5-FFE0-4A3B-8C96-35239372AEEC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579" y="5054602"/>
            <a:ext cx="5419813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757" y="5054602"/>
            <a:ext cx="551311" cy="279400"/>
          </a:xfrm>
        </p:spPr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1" y="3471329"/>
            <a:ext cx="68174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18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A937-B58D-4387-9682-CB48FF31E906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1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06873"/>
            <a:ext cx="9064979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275666"/>
            <a:ext cx="9064981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0C1D-0995-4A5B-B6C5-1B765292352D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1" y="4140199"/>
            <a:ext cx="8808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78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982132"/>
            <a:ext cx="8533667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3352800"/>
            <a:ext cx="7857064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4343401"/>
            <a:ext cx="906498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64D3-BF8F-4FE2-8EF0-54D7A2B854E1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3293" y="905362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8005" y="2827870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4622" y="4140199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68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3308581"/>
            <a:ext cx="906497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4777381"/>
            <a:ext cx="906497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1CA4-3AC2-41AD-A53B-DDD6415E34AB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5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982132"/>
            <a:ext cx="8433557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639312"/>
            <a:ext cx="906497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529667"/>
            <a:ext cx="906498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F4B2-BE13-4172-84E0-CF0DE38EAC9B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0747" y="89689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29" y="260772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4622" y="342900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519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982132"/>
            <a:ext cx="9064979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566160"/>
            <a:ext cx="906497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4470401"/>
            <a:ext cx="906497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73A-FCE0-4FD6-BB43-40BCFA03E7A1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6" y="3429000"/>
            <a:ext cx="88085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87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2490136"/>
            <a:ext cx="9064981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C1C-31B6-4129-A54F-CAE819180C90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808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657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906874"/>
            <a:ext cx="2158573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906874"/>
            <a:ext cx="6554012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E31F-4DB6-435D-9526-05A04D29D3A0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27349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32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4620" y="235626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B98D-A809-46BC-AA4B-EA813748DFB8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43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1641413"/>
            <a:ext cx="8794045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3734860"/>
            <a:ext cx="8794045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8FF4-F3DF-4E9E-8A63-4E9FB7D0A22C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04622" y="3599392"/>
            <a:ext cx="87940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11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4620" y="235626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155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3EFE-BC24-4436-9FEB-5C45A6FAE4EC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354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6D7-0D36-4CEA-B907-683DEF4A5977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704622" y="235467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811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915338"/>
            <a:ext cx="9064980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0676-19D2-4E32-89D4-FF5F79771623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735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49A-D0F2-46A3-AF3D-6C6A3CA85DC0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152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388534"/>
            <a:ext cx="3382397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982133"/>
            <a:ext cx="514071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3031065"/>
            <a:ext cx="338239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E69A-59D4-4291-83CB-5D7B0A0CE7D8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21" y="2912533"/>
            <a:ext cx="31114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97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883832"/>
            <a:ext cx="484293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1032933"/>
            <a:ext cx="3905951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3255432"/>
            <a:ext cx="4842935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14FC-9023-478F-AB1F-D6C578FF3EBF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297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203289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2490136"/>
            <a:ext cx="9064981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561" y="5960533"/>
            <a:ext cx="153104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9A09ED-3BF6-4970-9B43-63D92649CA5E}" type="datetime1">
              <a:rPr lang="en-US" smtClean="0">
                <a:solidFill>
                  <a:prstClr val="black"/>
                </a:solidFill>
              </a:rPr>
              <a:pPr/>
              <a:t>8/15/2017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9154" y="5960533"/>
            <a:ext cx="68062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6788" y="5960533"/>
            <a:ext cx="52734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1886712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</a:t>
            </a:r>
            <a:r>
              <a:rPr lang="en-US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</a:t>
            </a:r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(Law Students)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8382000" cy="48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 2</a:t>
            </a:r>
          </a:p>
          <a:p>
            <a:pPr marL="0" indent="0" algn="ctr">
              <a:buNone/>
            </a:pPr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Environment</a:t>
            </a:r>
          </a:p>
          <a:p>
            <a:pPr marL="0" indent="0" algn="ctr">
              <a:buNone/>
            </a:pPr>
            <a:r>
              <a:rPr 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 – Task / Operating</a:t>
            </a:r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Ms.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Moono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Simwami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mo.simwami@gmail.com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86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46161" y="574611"/>
            <a:ext cx="1034500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US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32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GOVERNMENT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Government is major buyer of various goods and services.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 Government enacts laws and makes regulations that should be respected and obeyed even if it is not in the interest of the company.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 Government is interested in </a:t>
            </a:r>
            <a:r>
              <a:rPr lang="en-US" sz="32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Tax revenues </a:t>
            </a:r>
            <a:r>
              <a:rPr lang="en-US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for the implementation of various government projects. The government also expects organizations to create employment for the citizens.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63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04088"/>
            <a:ext cx="72390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abour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Organizations must also concern themselves with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labour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especially when it is organized into unions. 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Industrial Relations Act requires organizations to recognize and bargain with a union.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union has to be legally established and should be a mother body of the organization's employees.</a:t>
            </a:r>
          </a:p>
        </p:txBody>
      </p:sp>
    </p:spTree>
    <p:extLst>
      <p:ext uri="{BB962C8B-B14F-4D97-AF65-F5344CB8AC3E}">
        <p14:creationId xmlns:p14="http://schemas.microsoft.com/office/powerpoint/2010/main" val="3529546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73707" y="-553998"/>
            <a:ext cx="9189493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COMMUNITY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Customers of the business are part of the community and contribute to the growth of the business.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 community expects an organization to engage </a:t>
            </a:r>
            <a:r>
              <a:rPr lang="en-US" sz="28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corporate social responsibilities and create employment for the community.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Communities have expectations of good corporate citizens to be good to the community publics in areas such as promoting sport, education and other social programs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2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141" y="758679"/>
            <a:ext cx="6324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5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6.Owners</a:t>
            </a:r>
            <a:endParaRPr lang="en-US" sz="5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480"/>
            <a:ext cx="8229600" cy="492252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Owners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(shareholders)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also becoming a major concern of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managers in many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businesses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Until recently, stockholders of major corporations were generally happy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sit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sidelines and let top management run their organizations.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Lately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however, more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more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them are taking active roles in Influencing the management of companies they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stock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in.</a:t>
            </a:r>
          </a:p>
        </p:txBody>
      </p:sp>
    </p:spTree>
    <p:extLst>
      <p:ext uri="{BB962C8B-B14F-4D97-AF65-F5344CB8AC3E}">
        <p14:creationId xmlns:p14="http://schemas.microsoft.com/office/powerpoint/2010/main" val="74605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828800" y="268323"/>
            <a:ext cx="8458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SHAREHOLDERS  (STOKEHOLDERS)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Shareholders are the providers of capital in a business.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These are the owners of a business their interest is </a:t>
            </a:r>
            <a:r>
              <a:rPr lang="en-US" sz="28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getting a reasonable return on their investment.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They are also interested in the </a:t>
            </a:r>
            <a:r>
              <a:rPr lang="en-US" sz="28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profitability of the business 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and ensuring that </a:t>
            </a:r>
            <a:r>
              <a:rPr lang="en-US" sz="28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their wealth is growing.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1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45031"/>
            <a:ext cx="7162800" cy="591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</a:t>
            </a:r>
            <a:r>
              <a:rPr lang="en-US" sz="4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Strategic Allies</a:t>
            </a:r>
            <a:endParaRPr lang="en-US" sz="5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5029200"/>
          </a:xfrm>
        </p:spPr>
        <p:txBody>
          <a:bodyPr>
            <a:no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allies are two or more organizations working together in a joint venture or similar arrangement. 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alliances help companies get from other companies the expertise they may lack. 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also spread the risk. Managers must be careful, however, not to give away sensible competitive information.</a:t>
            </a:r>
          </a:p>
        </p:txBody>
      </p:sp>
    </p:spTree>
    <p:extLst>
      <p:ext uri="{BB962C8B-B14F-4D97-AF65-F5344CB8AC3E}">
        <p14:creationId xmlns:p14="http://schemas.microsoft.com/office/powerpoint/2010/main" val="97158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226873"/>
            <a:ext cx="10358651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</a:pP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</a:pP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ORGANIZATION AND IT’S STAKEHOLDERS</a:t>
            </a: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</a:pPr>
            <a:r>
              <a:rPr lang="en-US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Introductions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definitions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</a:pP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587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Organizations operate in an environment that is dynamic and affects the interests of various business associates called stakeholders.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Stakeholders are those individuals, institutions etc who have a stake in the future development of the organization.</a:t>
            </a: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</a:pPr>
            <a:r>
              <a:rPr lang="en-US" sz="2800" b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DEFINITION</a:t>
            </a:r>
            <a:r>
              <a:rPr lang="en-US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n-US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Organizational stakeholders may be defined as individuals or groups of people who have an interest in or are affected by the operations of an organization</a:t>
            </a: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7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INTERNAL ENVIRONMENT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889" y="1610436"/>
            <a:ext cx="9880980" cy="43672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organization's internal environment consists of conditions and forces within the organization.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Its major components include: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Directors</a:t>
            </a:r>
          </a:p>
          <a:p>
            <a:pPr marL="0" indent="0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2. Employees</a:t>
            </a:r>
          </a:p>
          <a:p>
            <a:pPr marL="0" indent="0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3. Culture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6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523" y="781425"/>
            <a:ext cx="7543800" cy="7437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5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Board of Directors</a:t>
            </a:r>
            <a:endParaRPr lang="en-US" sz="5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296" y="1837898"/>
            <a:ext cx="8305800" cy="53340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board of directors is elected by the stockholders and is charged with overseeing the general management of the firm to ensure that it is being run in a way that best serves the stockholder's interests. </a:t>
            </a:r>
          </a:p>
          <a:p>
            <a:r>
              <a:rPr lang="en-US" dirty="0"/>
              <a:t>The board plays a major role in helping set corporate strategy and seeing that it is implemented properly.</a:t>
            </a:r>
          </a:p>
          <a:p>
            <a:r>
              <a:rPr lang="en-US" dirty="0"/>
              <a:t> The board also reviews all important decisions made by top management and determines compensation for top managers.</a:t>
            </a:r>
          </a:p>
        </p:txBody>
      </p:sp>
    </p:spTree>
    <p:extLst>
      <p:ext uri="{BB962C8B-B14F-4D97-AF65-F5344CB8AC3E}">
        <p14:creationId xmlns:p14="http://schemas.microsoft.com/office/powerpoint/2010/main" val="262875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819912"/>
          </a:xfrm>
        </p:spPr>
        <p:txBody>
          <a:bodyPr/>
          <a:lstStyle/>
          <a:p>
            <a:r>
              <a:rPr lang="en-US" b="1" dirty="0" smtClean="0"/>
              <a:t> 		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Employees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247" y="2479344"/>
            <a:ext cx="10227859" cy="5334000"/>
          </a:xfrm>
        </p:spPr>
        <p:txBody>
          <a:bodyPr>
            <a:no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do exert a lot of influence on organizations by way of demanding for good conditions of service.</a:t>
            </a:r>
          </a:p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demand more higher pay and other benefits than they produce, an organization will be affected.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second challenge for business is harnessing human skills and talents for productive work while protecting human dignity and health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226775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647701"/>
            <a:ext cx="112014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MEANINING OF THE EXTERNAL BUSINESS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2019300"/>
            <a:ext cx="11049000" cy="42900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external environment is everything outside an organization that might affect it. An organization's external environment consists of two layers: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>
                <a:solidFill>
                  <a:schemeClr val="tx2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task environment </a:t>
            </a:r>
            <a:r>
              <a:rPr lang="en-US" sz="280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 refers to those specific organizations or groups that are likely to influence an organization. It consists of competitors, customers, suppliers, regulators, unions and owners.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smtClean="0">
                <a:solidFill>
                  <a:schemeClr val="tx2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b="1" dirty="0">
                <a:solidFill>
                  <a:schemeClr val="tx2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general environment </a:t>
            </a:r>
            <a:r>
              <a:rPr lang="en-US" sz="28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 refers to those nonspecific dimensions and forces in an organization's surroundings that might affect its activities. It includes all PEST </a:t>
            </a:r>
            <a:r>
              <a:rPr lang="en-US" sz="280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factors</a:t>
            </a:r>
            <a:r>
              <a:rPr lang="en-US" sz="2800" smtClean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79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73457" y="-338554"/>
            <a:ext cx="104814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KEY STAKEHOLDERS OF THE ORGANIZATION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EMPLOYEES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Employees are the most important assets of the organization and the employees and the organization need each other.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Organizations have social contracts with the employees where employees expect the employer to treat them fairly.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 employees’ interests in the organization include; </a:t>
            </a:r>
            <a:r>
              <a:rPr lang="en-US" sz="28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better conditions of service, Secure job, career advancement etc.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878" y="704088"/>
            <a:ext cx="7620000" cy="4389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		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Culture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03" y="1143000"/>
            <a:ext cx="10385947" cy="5715000"/>
          </a:xfrm>
        </p:spPr>
        <p:txBody>
          <a:bodyPr>
            <a:normAutofit/>
          </a:bodyPr>
          <a:lstStyle/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 of an organization is the set of values that help its members understand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the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stands for, how it does things and what it considers important.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 plays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major role in shaping managerial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behavior and practice. 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successful foreign firms, such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Toyota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known to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and clear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their effectiveness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powerful force in organizations, one that can shape the firm's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effectiveness and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long-term success.</a:t>
            </a:r>
          </a:p>
        </p:txBody>
      </p:sp>
    </p:spTree>
    <p:extLst>
      <p:ext uri="{BB962C8B-B14F-4D97-AF65-F5344CB8AC3E}">
        <p14:creationId xmlns:p14="http://schemas.microsoft.com/office/powerpoint/2010/main" val="109821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IMPORTANCE </a:t>
            </a:r>
            <a:r>
              <a:rPr lang="en-ZA" b="1" dirty="0"/>
              <a:t>OF ENVIRONMENTAL STUDY 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490136"/>
            <a:ext cx="7467600" cy="383446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Development </a:t>
            </a:r>
            <a:r>
              <a:rPr lang="en-ZA" dirty="0"/>
              <a:t>of broad strategies </a:t>
            </a:r>
            <a:r>
              <a:rPr lang="en-ZA" dirty="0" smtClean="0"/>
              <a:t>and </a:t>
            </a:r>
            <a:r>
              <a:rPr lang="en-ZA" dirty="0"/>
              <a:t>long-term policies of the firm. </a:t>
            </a: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Development </a:t>
            </a:r>
            <a:r>
              <a:rPr lang="en-ZA" dirty="0"/>
              <a:t>of action plans to </a:t>
            </a:r>
            <a:r>
              <a:rPr lang="en-ZA" dirty="0" smtClean="0"/>
              <a:t>deal with </a:t>
            </a:r>
            <a:r>
              <a:rPr lang="en-ZA" dirty="0"/>
              <a:t>technological advancements. </a:t>
            </a: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To </a:t>
            </a:r>
            <a:r>
              <a:rPr lang="en-ZA" dirty="0"/>
              <a:t>foresee the impact of socio-economic changes at the national and </a:t>
            </a:r>
            <a:r>
              <a:rPr lang="en-ZA" dirty="0" smtClean="0"/>
              <a:t>international </a:t>
            </a:r>
            <a:r>
              <a:rPr lang="en-ZA" dirty="0"/>
              <a:t>levels on the firm’s </a:t>
            </a:r>
            <a:r>
              <a:rPr lang="en-ZA" dirty="0" smtClean="0"/>
              <a:t>stability.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Analysis </a:t>
            </a:r>
            <a:r>
              <a:rPr lang="en-ZA" dirty="0"/>
              <a:t>of competitor’s strategies </a:t>
            </a:r>
            <a:r>
              <a:rPr lang="en-ZA" dirty="0" smtClean="0"/>
              <a:t>and </a:t>
            </a:r>
            <a:r>
              <a:rPr lang="en-ZA" dirty="0"/>
              <a:t>formulation of effective </a:t>
            </a:r>
            <a:r>
              <a:rPr lang="en-ZA" dirty="0" smtClean="0"/>
              <a:t>counter-measures</a:t>
            </a:r>
            <a:r>
              <a:rPr lang="en-ZA" dirty="0"/>
              <a:t>. </a:t>
            </a: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To </a:t>
            </a:r>
            <a:r>
              <a:rPr lang="en-ZA" dirty="0"/>
              <a:t>keep oneself dynamic.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883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smtClean="0"/>
              <a:t>TASK</a:t>
            </a:r>
            <a:endParaRPr lang="en-US" sz="6000" b="1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Groups of no more than FOUR (4), you will be assigned a component of the Task Environment.</a:t>
            </a:r>
          </a:p>
          <a:p>
            <a:r>
              <a:rPr lang="en-US" smtClean="0"/>
              <a:t>Required:</a:t>
            </a:r>
          </a:p>
          <a:p>
            <a:pPr lvl="1"/>
            <a:r>
              <a:rPr lang="en-US" smtClean="0"/>
              <a:t>Research this component</a:t>
            </a:r>
          </a:p>
          <a:p>
            <a:pPr lvl="1"/>
            <a:r>
              <a:rPr lang="en-US" smtClean="0"/>
              <a:t>Select a type of business/industry as a case</a:t>
            </a:r>
          </a:p>
          <a:p>
            <a:pPr lvl="1"/>
            <a:r>
              <a:rPr lang="en-US" smtClean="0"/>
              <a:t>In no more than 5 minutes present to the class how your respective component can both positively and negatively affect the profitability of a business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8125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businessenvironment-121212080412-phpapp02/95/business-environment-18-638.jpg?cb=136729318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49" y="533042"/>
            <a:ext cx="8835127" cy="64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65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97231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TASK ENVIRONMENT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task environment consist of seven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1" y="1676400"/>
            <a:ext cx="10167582" cy="44787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Competitors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organization's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competitors are other organizations that compete with it for resources.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obvious resources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competitors via for are customers. Customers include whomever pays money to acquire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organization's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 or services.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competitors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those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produce similar or substitutes products that perform a similar function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 the problem or eliminate it in a dissimilar way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900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04088"/>
            <a:ext cx="6858000" cy="591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</a:t>
            </a:r>
            <a:r>
              <a:rPr lang="en-US" sz="4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Customers</a:t>
            </a:r>
            <a:endParaRPr lang="en-US" sz="4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934" y="1733266"/>
            <a:ext cx="10426890" cy="4972334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Customers can be individuals or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organizations.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customers is an important factor in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success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any business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organization.</a:t>
            </a: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Consumers have rights and they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to choose freely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–variety of goods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to be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informed-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on product information.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to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heard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–Express displeasure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to be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safe-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 safety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828800" y="0"/>
            <a:ext cx="84582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CUSTOMERS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Customers are the reasons for the existence of an organization.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Customers bring money to the business, provide new product ideas and they are marketing agents for the organization.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 customers interests in the organization include; </a:t>
            </a:r>
            <a:r>
              <a:rPr lang="en-US" sz="28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quality goods and services, fair prices, consistency of supply and full information on products.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6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04088"/>
            <a:ext cx="7010400" cy="591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5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Suppliers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1" y="1295400"/>
            <a:ext cx="10331355" cy="5562600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Suppliers are organizations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resources for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organizations.</a:t>
            </a: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Suppliers for manufacturing firms include the suppliers of raw materials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those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sell machinery and other equipment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Banks and lending agencies are both suppliers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capital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businesses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suppliers provide human resources for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92539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2" y="518616"/>
            <a:ext cx="10345002" cy="5416518"/>
          </a:xfrm>
        </p:spPr>
        <p:txBody>
          <a:bodyPr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SUPPLIERS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US" sz="3600" b="1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Suppliers of production inputs to the organization are major sources of competitive advantage</a:t>
            </a: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3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The suppliers interested in </a:t>
            </a:r>
            <a:r>
              <a:rPr lang="en-US" sz="36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payment for the various supplies they </a:t>
            </a:r>
            <a:r>
              <a:rPr lang="en-US" sz="36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make</a:t>
            </a:r>
            <a:r>
              <a:rPr lang="en-US" sz="3600" b="1" i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i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They are also interested in lasting business relationships with the organizations they supply to.</a:t>
            </a:r>
            <a:endParaRPr 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2C3B-659D-4C8E-A6EA-735CBB7EE2F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733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704088"/>
            <a:ext cx="71628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5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Regulators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82" y="1528549"/>
            <a:ext cx="10290412" cy="5329451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Regulators are units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have the potential to control, regulate,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influence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organization's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policies and practices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two important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kinds: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agencies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are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the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government, and </a:t>
            </a: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formed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their own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 members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attempt to influence business.</a:t>
            </a:r>
          </a:p>
        </p:txBody>
      </p:sp>
    </p:spTree>
    <p:extLst>
      <p:ext uri="{BB962C8B-B14F-4D97-AF65-F5344CB8AC3E}">
        <p14:creationId xmlns:p14="http://schemas.microsoft.com/office/powerpoint/2010/main" val="127274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1168</Words>
  <Application>Microsoft Office PowerPoint</Application>
  <PresentationFormat>Widescreen</PresentationFormat>
  <Paragraphs>170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Garamond</vt:lpstr>
      <vt:lpstr>Tahoma</vt:lpstr>
      <vt:lpstr>Times New Roman</vt:lpstr>
      <vt:lpstr>Wingdings</vt:lpstr>
      <vt:lpstr>1_Organic</vt:lpstr>
      <vt:lpstr> Business Environment (Law Students)</vt:lpstr>
      <vt:lpstr>THE MEANINING OF THE EXTERNAL BUSINESS ENVIRONMENT</vt:lpstr>
      <vt:lpstr>PowerPoint Presentation</vt:lpstr>
      <vt:lpstr> THE TASK ENVIRONMENT The task environment consist of seven dimensions</vt:lpstr>
      <vt:lpstr>  2. Customers</vt:lpstr>
      <vt:lpstr>PowerPoint Presentation</vt:lpstr>
      <vt:lpstr> 3. Suppliers</vt:lpstr>
      <vt:lpstr>PowerPoint Presentation</vt:lpstr>
      <vt:lpstr> 4. Regulators</vt:lpstr>
      <vt:lpstr>PowerPoint Presentation</vt:lpstr>
      <vt:lpstr> 5. External Labour</vt:lpstr>
      <vt:lpstr>PowerPoint Presentation</vt:lpstr>
      <vt:lpstr> 6.Owners</vt:lpstr>
      <vt:lpstr>PowerPoint Presentation</vt:lpstr>
      <vt:lpstr>  7. Strategic Allies</vt:lpstr>
      <vt:lpstr>PowerPoint Presentation</vt:lpstr>
      <vt:lpstr>THE INTERNAL ENVIRONMENT</vt:lpstr>
      <vt:lpstr> 1. Board of Directors</vt:lpstr>
      <vt:lpstr>   2. Employees</vt:lpstr>
      <vt:lpstr>PowerPoint Presentation</vt:lpstr>
      <vt:lpstr>    3. Culture</vt:lpstr>
      <vt:lpstr>IMPORTANCE OF ENVIRONMENTAL STUDY  </vt:lpstr>
      <vt:lpstr>TASK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Environment</dc:title>
  <dc:creator>faith simwami</dc:creator>
  <cp:lastModifiedBy>faith simwami</cp:lastModifiedBy>
  <cp:revision>62</cp:revision>
  <dcterms:created xsi:type="dcterms:W3CDTF">2017-02-08T08:22:41Z</dcterms:created>
  <dcterms:modified xsi:type="dcterms:W3CDTF">2017-08-15T08:11:44Z</dcterms:modified>
</cp:coreProperties>
</file>