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79" r:id="rId4"/>
    <p:sldId id="291" r:id="rId5"/>
    <p:sldId id="271" r:id="rId6"/>
    <p:sldId id="277" r:id="rId7"/>
    <p:sldId id="282" r:id="rId8"/>
    <p:sldId id="298" r:id="rId9"/>
    <p:sldId id="284" r:id="rId10"/>
    <p:sldId id="285" r:id="rId11"/>
    <p:sldId id="286" r:id="rId12"/>
    <p:sldId id="287" r:id="rId13"/>
    <p:sldId id="288" r:id="rId14"/>
    <p:sldId id="289" r:id="rId15"/>
    <p:sldId id="290" r:id="rId16"/>
    <p:sldId id="258" r:id="rId17"/>
    <p:sldId id="267" r:id="rId18"/>
    <p:sldId id="261" r:id="rId19"/>
    <p:sldId id="273" r:id="rId20"/>
    <p:sldId id="276" r:id="rId21"/>
    <p:sldId id="299" r:id="rId22"/>
    <p:sldId id="268" r:id="rId23"/>
    <p:sldId id="275" r:id="rId24"/>
    <p:sldId id="294" r:id="rId25"/>
    <p:sldId id="269" r:id="rId26"/>
    <p:sldId id="296" r:id="rId27"/>
    <p:sldId id="272" r:id="rId28"/>
    <p:sldId id="295" r:id="rId29"/>
    <p:sldId id="270" r:id="rId30"/>
    <p:sldId id="300" r:id="rId31"/>
    <p:sldId id="297" r:id="rId32"/>
    <p:sldId id="30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057EECC-637B-4674-99C0-837ADA9CD227}" type="datetimeFigureOut">
              <a:rPr lang="en-GB" smtClean="0"/>
              <a:t>28/09/2018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FEFA4-558E-45DD-9B15-D666D7B766D6}" type="slidenum">
              <a:rPr lang="en-GB" smtClean="0"/>
              <a:t>‹#›</a:t>
            </a:fld>
            <a:endParaRPr lang="en-GB"/>
          </a:p>
        </p:txBody>
      </p:sp>
    </p:spTree>
    <p:extLst>
      <p:ext uri="{BB962C8B-B14F-4D97-AF65-F5344CB8AC3E}">
        <p14:creationId xmlns:p14="http://schemas.microsoft.com/office/powerpoint/2010/main" val="3395047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57EECC-637B-4674-99C0-837ADA9CD227}" type="datetimeFigureOut">
              <a:rPr lang="en-GB" smtClean="0"/>
              <a:t>28/09/2018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FEFA4-558E-45DD-9B15-D666D7B766D6}" type="slidenum">
              <a:rPr lang="en-GB" smtClean="0"/>
              <a:t>‹#›</a:t>
            </a:fld>
            <a:endParaRPr lang="en-GB"/>
          </a:p>
        </p:txBody>
      </p:sp>
    </p:spTree>
    <p:extLst>
      <p:ext uri="{BB962C8B-B14F-4D97-AF65-F5344CB8AC3E}">
        <p14:creationId xmlns:p14="http://schemas.microsoft.com/office/powerpoint/2010/main" val="1657249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57EECC-637B-4674-99C0-837ADA9CD227}" type="datetimeFigureOut">
              <a:rPr lang="en-GB" smtClean="0"/>
              <a:t>28/09/2018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FEFA4-558E-45DD-9B15-D666D7B766D6}" type="slidenum">
              <a:rPr lang="en-GB" smtClean="0"/>
              <a:t>‹#›</a:t>
            </a:fld>
            <a:endParaRPr lang="en-GB"/>
          </a:p>
        </p:txBody>
      </p:sp>
    </p:spTree>
    <p:extLst>
      <p:ext uri="{BB962C8B-B14F-4D97-AF65-F5344CB8AC3E}">
        <p14:creationId xmlns:p14="http://schemas.microsoft.com/office/powerpoint/2010/main" val="627119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57EECC-637B-4674-99C0-837ADA9CD227}" type="datetimeFigureOut">
              <a:rPr lang="en-GB" smtClean="0"/>
              <a:t>28/09/2018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FEFA4-558E-45DD-9B15-D666D7B766D6}" type="slidenum">
              <a:rPr lang="en-GB" smtClean="0"/>
              <a:t>‹#›</a:t>
            </a:fld>
            <a:endParaRPr lang="en-GB"/>
          </a:p>
        </p:txBody>
      </p:sp>
    </p:spTree>
    <p:extLst>
      <p:ext uri="{BB962C8B-B14F-4D97-AF65-F5344CB8AC3E}">
        <p14:creationId xmlns:p14="http://schemas.microsoft.com/office/powerpoint/2010/main" val="3740752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57EECC-637B-4674-99C0-837ADA9CD227}" type="datetimeFigureOut">
              <a:rPr lang="en-GB" smtClean="0"/>
              <a:t>28/09/2018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FEFA4-558E-45DD-9B15-D666D7B766D6}" type="slidenum">
              <a:rPr lang="en-GB" smtClean="0"/>
              <a:t>‹#›</a:t>
            </a:fld>
            <a:endParaRPr lang="en-GB"/>
          </a:p>
        </p:txBody>
      </p:sp>
    </p:spTree>
    <p:extLst>
      <p:ext uri="{BB962C8B-B14F-4D97-AF65-F5344CB8AC3E}">
        <p14:creationId xmlns:p14="http://schemas.microsoft.com/office/powerpoint/2010/main" val="1935684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057EECC-637B-4674-99C0-837ADA9CD227}" type="datetimeFigureOut">
              <a:rPr lang="en-GB" smtClean="0"/>
              <a:t>28/09/2018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FEFA4-558E-45DD-9B15-D666D7B766D6}" type="slidenum">
              <a:rPr lang="en-GB" smtClean="0"/>
              <a:t>‹#›</a:t>
            </a:fld>
            <a:endParaRPr lang="en-GB"/>
          </a:p>
        </p:txBody>
      </p:sp>
    </p:spTree>
    <p:extLst>
      <p:ext uri="{BB962C8B-B14F-4D97-AF65-F5344CB8AC3E}">
        <p14:creationId xmlns:p14="http://schemas.microsoft.com/office/powerpoint/2010/main" val="113558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057EECC-637B-4674-99C0-837ADA9CD227}" type="datetimeFigureOut">
              <a:rPr lang="en-GB" smtClean="0"/>
              <a:t>28/09/2018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DFEFA4-558E-45DD-9B15-D666D7B766D6}" type="slidenum">
              <a:rPr lang="en-GB" smtClean="0"/>
              <a:t>‹#›</a:t>
            </a:fld>
            <a:endParaRPr lang="en-GB"/>
          </a:p>
        </p:txBody>
      </p:sp>
    </p:spTree>
    <p:extLst>
      <p:ext uri="{BB962C8B-B14F-4D97-AF65-F5344CB8AC3E}">
        <p14:creationId xmlns:p14="http://schemas.microsoft.com/office/powerpoint/2010/main" val="2183625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057EECC-637B-4674-99C0-837ADA9CD227}" type="datetimeFigureOut">
              <a:rPr lang="en-GB" smtClean="0"/>
              <a:t>28/09/2018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DFEFA4-558E-45DD-9B15-D666D7B766D6}" type="slidenum">
              <a:rPr lang="en-GB" smtClean="0"/>
              <a:t>‹#›</a:t>
            </a:fld>
            <a:endParaRPr lang="en-GB"/>
          </a:p>
        </p:txBody>
      </p:sp>
    </p:spTree>
    <p:extLst>
      <p:ext uri="{BB962C8B-B14F-4D97-AF65-F5344CB8AC3E}">
        <p14:creationId xmlns:p14="http://schemas.microsoft.com/office/powerpoint/2010/main" val="1423914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57EECC-637B-4674-99C0-837ADA9CD227}" type="datetimeFigureOut">
              <a:rPr lang="en-GB" smtClean="0"/>
              <a:t>28/09/2018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DFEFA4-558E-45DD-9B15-D666D7B766D6}" type="slidenum">
              <a:rPr lang="en-GB" smtClean="0"/>
              <a:t>‹#›</a:t>
            </a:fld>
            <a:endParaRPr lang="en-GB"/>
          </a:p>
        </p:txBody>
      </p:sp>
    </p:spTree>
    <p:extLst>
      <p:ext uri="{BB962C8B-B14F-4D97-AF65-F5344CB8AC3E}">
        <p14:creationId xmlns:p14="http://schemas.microsoft.com/office/powerpoint/2010/main" val="152859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57EECC-637B-4674-99C0-837ADA9CD227}" type="datetimeFigureOut">
              <a:rPr lang="en-GB" smtClean="0"/>
              <a:t>28/09/2018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FEFA4-558E-45DD-9B15-D666D7B766D6}" type="slidenum">
              <a:rPr lang="en-GB" smtClean="0"/>
              <a:t>‹#›</a:t>
            </a:fld>
            <a:endParaRPr lang="en-GB"/>
          </a:p>
        </p:txBody>
      </p:sp>
    </p:spTree>
    <p:extLst>
      <p:ext uri="{BB962C8B-B14F-4D97-AF65-F5344CB8AC3E}">
        <p14:creationId xmlns:p14="http://schemas.microsoft.com/office/powerpoint/2010/main" val="3741791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57EECC-637B-4674-99C0-837ADA9CD227}" type="datetimeFigureOut">
              <a:rPr lang="en-GB" smtClean="0"/>
              <a:t>28/09/2018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FEFA4-558E-45DD-9B15-D666D7B766D6}" type="slidenum">
              <a:rPr lang="en-GB" smtClean="0"/>
              <a:t>‹#›</a:t>
            </a:fld>
            <a:endParaRPr lang="en-GB"/>
          </a:p>
        </p:txBody>
      </p:sp>
    </p:spTree>
    <p:extLst>
      <p:ext uri="{BB962C8B-B14F-4D97-AF65-F5344CB8AC3E}">
        <p14:creationId xmlns:p14="http://schemas.microsoft.com/office/powerpoint/2010/main" val="370140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57EECC-637B-4674-99C0-837ADA9CD227}" type="datetimeFigureOut">
              <a:rPr lang="en-GB" smtClean="0"/>
              <a:t>28/09/2018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FEFA4-558E-45DD-9B15-D666D7B766D6}" type="slidenum">
              <a:rPr lang="en-GB" smtClean="0"/>
              <a:t>‹#›</a:t>
            </a:fld>
            <a:endParaRPr lang="en-GB"/>
          </a:p>
        </p:txBody>
      </p:sp>
    </p:spTree>
    <p:extLst>
      <p:ext uri="{BB962C8B-B14F-4D97-AF65-F5344CB8AC3E}">
        <p14:creationId xmlns:p14="http://schemas.microsoft.com/office/powerpoint/2010/main" val="2712442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9302" y="2397371"/>
            <a:ext cx="9144000" cy="2387600"/>
          </a:xfrm>
        </p:spPr>
        <p:txBody>
          <a:bodyPr>
            <a:normAutofit fontScale="90000"/>
          </a:bodyPr>
          <a:lstStyle/>
          <a:p>
            <a:r>
              <a:rPr lang="en-GB" dirty="0" smtClean="0"/>
              <a:t/>
            </a:r>
            <a:br>
              <a:rPr lang="en-GB" dirty="0" smtClean="0"/>
            </a:br>
            <a:r>
              <a:rPr lang="en-GB" dirty="0"/>
              <a:t/>
            </a:r>
            <a:br>
              <a:rPr lang="en-GB" dirty="0"/>
            </a:br>
            <a:r>
              <a:rPr lang="en-GB" dirty="0" smtClean="0">
                <a:latin typeface="Times New Roman" panose="02020603050405020304" pitchFamily="18" charset="0"/>
                <a:cs typeface="Times New Roman" panose="02020603050405020304" pitchFamily="18" charset="0"/>
              </a:rPr>
              <a:t>COMPETITIVE ANALYSIS TOOL</a:t>
            </a:r>
            <a:r>
              <a:rPr lang="en-GB" b="1" dirty="0" smtClean="0">
                <a:latin typeface="Times New Roman" panose="02020603050405020304" pitchFamily="18" charset="0"/>
                <a:cs typeface="Times New Roman" panose="02020603050405020304" pitchFamily="18" charset="0"/>
              </a:rPr>
              <a:t>-</a:t>
            </a:r>
            <a:r>
              <a:rPr lang="en-GB" sz="4400" b="1" i="1" dirty="0" smtClean="0">
                <a:latin typeface="Times New Roman" panose="02020603050405020304" pitchFamily="18" charset="0"/>
                <a:cs typeface="Times New Roman" panose="02020603050405020304" pitchFamily="18" charset="0"/>
              </a:rPr>
              <a:t>PORTER’S FIVE FORCES</a:t>
            </a:r>
            <a:endParaRPr lang="en-GB" sz="4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0584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682580" y="266700"/>
            <a:ext cx="8922913" cy="685800"/>
          </a:xfrm>
        </p:spPr>
        <p:txBody>
          <a:bodyPr/>
          <a:lstStyle/>
          <a:p>
            <a:r>
              <a:rPr lang="en-US" altLang="en-US" sz="3600" b="1" dirty="0">
                <a:latin typeface="Times New Roman" panose="02020603050405020304" pitchFamily="18" charset="0"/>
                <a:cs typeface="Times New Roman" panose="02020603050405020304" pitchFamily="18" charset="0"/>
              </a:rPr>
              <a:t>CHOOSING AN ATTACK STRATEGY</a:t>
            </a:r>
          </a:p>
        </p:txBody>
      </p:sp>
      <p:sp>
        <p:nvSpPr>
          <p:cNvPr id="102403" name="Rectangle 3"/>
          <p:cNvSpPr>
            <a:spLocks noGrp="1" noChangeArrowheads="1"/>
          </p:cNvSpPr>
          <p:nvPr>
            <p:ph type="body" idx="1"/>
          </p:nvPr>
        </p:nvSpPr>
        <p:spPr>
          <a:xfrm>
            <a:off x="321972" y="1197734"/>
            <a:ext cx="11127346" cy="5507865"/>
          </a:xfrm>
        </p:spPr>
        <p:txBody>
          <a:bodyPr/>
          <a:lstStyle/>
          <a:p>
            <a:pPr>
              <a:lnSpc>
                <a:spcPct val="80000"/>
              </a:lnSpc>
            </a:pPr>
            <a:endParaRPr lang="en-US" altLang="en-US" dirty="0"/>
          </a:p>
          <a:p>
            <a:pPr algn="just">
              <a:lnSpc>
                <a:spcPct val="80000"/>
              </a:lnSpc>
              <a:buFontTx/>
              <a:buNone/>
            </a:pPr>
            <a:r>
              <a:rPr lang="en-US" altLang="en-US" dirty="0">
                <a:latin typeface="Times New Roman" panose="02020603050405020304" pitchFamily="18" charset="0"/>
                <a:cs typeface="Times New Roman" panose="02020603050405020304" pitchFamily="18" charset="0"/>
              </a:rPr>
              <a:t>How can the market challenger best attack the chosen competitor and achieve its strategic objective? </a:t>
            </a:r>
          </a:p>
          <a:p>
            <a:pPr algn="just">
              <a:lnSpc>
                <a:spcPct val="80000"/>
              </a:lnSpc>
              <a:buFontTx/>
              <a:buNone/>
            </a:pPr>
            <a:r>
              <a:rPr lang="en-US" altLang="en-US" b="1" dirty="0">
                <a:latin typeface="Times New Roman" panose="02020603050405020304" pitchFamily="18" charset="0"/>
                <a:cs typeface="Times New Roman" panose="02020603050405020304" pitchFamily="18" charset="0"/>
              </a:rPr>
              <a:t>1.FRONTAL ATTACK</a:t>
            </a:r>
            <a:endParaRPr lang="en-US" altLang="en-US" dirty="0">
              <a:latin typeface="Times New Roman" panose="02020603050405020304" pitchFamily="18" charset="0"/>
              <a:cs typeface="Times New Roman" panose="02020603050405020304" pitchFamily="18" charset="0"/>
            </a:endParaRPr>
          </a:p>
          <a:p>
            <a:pPr algn="just">
              <a:lnSpc>
                <a:spcPct val="80000"/>
              </a:lnSpc>
            </a:pPr>
            <a:r>
              <a:rPr lang="en-US" altLang="en-US" dirty="0">
                <a:latin typeface="Times New Roman" panose="02020603050405020304" pitchFamily="18" charset="0"/>
                <a:cs typeface="Times New Roman" panose="02020603050405020304" pitchFamily="18" charset="0"/>
              </a:rPr>
              <a:t>The Challenger </a:t>
            </a:r>
            <a:r>
              <a:rPr lang="en-US" altLang="en-US" dirty="0" smtClean="0">
                <a:latin typeface="Times New Roman" panose="02020603050405020304" pitchFamily="18" charset="0"/>
                <a:cs typeface="Times New Roman" panose="02020603050405020304" pitchFamily="18" charset="0"/>
              </a:rPr>
              <a:t>matches </a:t>
            </a:r>
            <a:r>
              <a:rPr lang="en-US" altLang="en-US" dirty="0">
                <a:latin typeface="Times New Roman" panose="02020603050405020304" pitchFamily="18" charset="0"/>
                <a:cs typeface="Times New Roman" panose="02020603050405020304" pitchFamily="18" charset="0"/>
              </a:rPr>
              <a:t>the competitor’s product; advertising, price and distribution efforts. It attacks competitor’s strengths rather than weaknesses.  </a:t>
            </a:r>
            <a:endParaRPr lang="en-US" altLang="en-US" dirty="0" smtClean="0">
              <a:latin typeface="Times New Roman" panose="02020603050405020304" pitchFamily="18" charset="0"/>
              <a:cs typeface="Times New Roman" panose="02020603050405020304" pitchFamily="18" charset="0"/>
            </a:endParaRPr>
          </a:p>
          <a:p>
            <a:pPr algn="just">
              <a:lnSpc>
                <a:spcPct val="80000"/>
              </a:lnSpc>
            </a:pPr>
            <a:r>
              <a:rPr lang="en-US" altLang="en-US" dirty="0" smtClean="0">
                <a:latin typeface="Times New Roman" panose="02020603050405020304" pitchFamily="18" charset="0"/>
                <a:cs typeface="Times New Roman" panose="02020603050405020304" pitchFamily="18" charset="0"/>
              </a:rPr>
              <a:t>The </a:t>
            </a:r>
            <a:r>
              <a:rPr lang="en-US" altLang="en-US" dirty="0">
                <a:latin typeface="Times New Roman" panose="02020603050405020304" pitchFamily="18" charset="0"/>
                <a:cs typeface="Times New Roman" panose="02020603050405020304" pitchFamily="18" charset="0"/>
              </a:rPr>
              <a:t>outcome depends on who has the greater strength and endurance.  If the market challenger has fewer resources than the competitors, a frontal attack makes little sense.  Even great size and strength may not  be enough to challenge a firmly entrenched, resourceful competitor successfully.</a:t>
            </a:r>
          </a:p>
        </p:txBody>
      </p:sp>
    </p:spTree>
    <p:extLst>
      <p:ext uri="{BB962C8B-B14F-4D97-AF65-F5344CB8AC3E}">
        <p14:creationId xmlns:p14="http://schemas.microsoft.com/office/powerpoint/2010/main" val="560771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altLang="en-US" b="1" dirty="0">
                <a:latin typeface="Times New Roman" panose="02020603050405020304" pitchFamily="18" charset="0"/>
                <a:cs typeface="Times New Roman" panose="02020603050405020304" pitchFamily="18" charset="0"/>
              </a:rPr>
              <a:t>2.FLANKING ATTACK</a:t>
            </a:r>
          </a:p>
        </p:txBody>
      </p:sp>
      <p:sp>
        <p:nvSpPr>
          <p:cNvPr id="103427" name="Rectangle 3"/>
          <p:cNvSpPr>
            <a:spLocks noGrp="1" noChangeArrowheads="1"/>
          </p:cNvSpPr>
          <p:nvPr>
            <p:ph type="body" idx="1"/>
          </p:nvPr>
        </p:nvSpPr>
        <p:spPr>
          <a:xfrm>
            <a:off x="744829" y="1337256"/>
            <a:ext cx="10949188" cy="4973392"/>
          </a:xfrm>
        </p:spPr>
        <p:txBody>
          <a:bodyPr/>
          <a:lstStyle/>
          <a:p>
            <a:endParaRPr lang="en-US" altLang="en-US" dirty="0"/>
          </a:p>
          <a:p>
            <a:pPr algn="just"/>
            <a:r>
              <a:rPr lang="en-US" altLang="en-US" sz="4000" dirty="0">
                <a:latin typeface="Times New Roman" panose="02020603050405020304" pitchFamily="18" charset="0"/>
                <a:cs typeface="Times New Roman" panose="02020603050405020304" pitchFamily="18" charset="0"/>
              </a:rPr>
              <a:t>Rather than attacking head on, the challenger can concentrate its strength against the competitor’s weaker flanks or on gaps in the competitor’s weaker flanks or on gaps in the competitor’s market coverage .  </a:t>
            </a:r>
            <a:endParaRPr lang="en-US" altLang="en-US" sz="4000" dirty="0" smtClean="0">
              <a:latin typeface="Times New Roman" panose="02020603050405020304" pitchFamily="18" charset="0"/>
              <a:cs typeface="Times New Roman" panose="02020603050405020304" pitchFamily="18" charset="0"/>
            </a:endParaRPr>
          </a:p>
          <a:p>
            <a:pPr algn="just"/>
            <a:r>
              <a:rPr lang="en-US" altLang="en-US" sz="4000" dirty="0" smtClean="0">
                <a:latin typeface="Times New Roman" panose="02020603050405020304" pitchFamily="18" charset="0"/>
                <a:cs typeface="Times New Roman" panose="02020603050405020304" pitchFamily="18" charset="0"/>
              </a:rPr>
              <a:t>Flank </a:t>
            </a:r>
            <a:r>
              <a:rPr lang="en-US" altLang="en-US" sz="4000" dirty="0">
                <a:latin typeface="Times New Roman" panose="02020603050405020304" pitchFamily="18" charset="0"/>
                <a:cs typeface="Times New Roman" panose="02020603050405020304" pitchFamily="18" charset="0"/>
              </a:rPr>
              <a:t>attacks make good sense when the company has fewer resources than the competitor.</a:t>
            </a:r>
          </a:p>
        </p:txBody>
      </p:sp>
    </p:spTree>
    <p:extLst>
      <p:ext uri="{BB962C8B-B14F-4D97-AF65-F5344CB8AC3E}">
        <p14:creationId xmlns:p14="http://schemas.microsoft.com/office/powerpoint/2010/main" val="2645671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altLang="en-US" b="1" dirty="0">
                <a:latin typeface="Times New Roman" panose="02020603050405020304" pitchFamily="18" charset="0"/>
                <a:cs typeface="Times New Roman" panose="02020603050405020304" pitchFamily="18" charset="0"/>
              </a:rPr>
              <a:t>3.ENCIRCLEMENT ATTACK</a:t>
            </a:r>
          </a:p>
        </p:txBody>
      </p:sp>
      <p:sp>
        <p:nvSpPr>
          <p:cNvPr id="104451" name="Rectangle 3"/>
          <p:cNvSpPr>
            <a:spLocks noGrp="1" noChangeArrowheads="1"/>
          </p:cNvSpPr>
          <p:nvPr>
            <p:ph type="body" idx="1"/>
          </p:nvPr>
        </p:nvSpPr>
        <p:spPr>
          <a:xfrm>
            <a:off x="566670" y="1477852"/>
            <a:ext cx="10787130" cy="4983163"/>
          </a:xfrm>
        </p:spPr>
        <p:txBody>
          <a:bodyPr>
            <a:normAutofit/>
          </a:bodyPr>
          <a:lstStyle/>
          <a:p>
            <a:r>
              <a:rPr lang="en-US" altLang="en-US" sz="4400" dirty="0">
                <a:latin typeface="Times New Roman" panose="02020603050405020304" pitchFamily="18" charset="0"/>
                <a:cs typeface="Times New Roman" panose="02020603050405020304" pitchFamily="18" charset="0"/>
              </a:rPr>
              <a:t>This involves attacking from the front, sides and rear at the same time. </a:t>
            </a:r>
            <a:endParaRPr lang="en-US" altLang="en-US" sz="4400" dirty="0" smtClean="0">
              <a:latin typeface="Times New Roman" panose="02020603050405020304" pitchFamily="18" charset="0"/>
              <a:cs typeface="Times New Roman" panose="02020603050405020304" pitchFamily="18" charset="0"/>
            </a:endParaRPr>
          </a:p>
          <a:p>
            <a:r>
              <a:rPr lang="en-US" altLang="en-US" sz="4400" dirty="0" smtClean="0">
                <a:latin typeface="Times New Roman" panose="02020603050405020304" pitchFamily="18" charset="0"/>
                <a:cs typeface="Times New Roman" panose="02020603050405020304" pitchFamily="18" charset="0"/>
              </a:rPr>
              <a:t> </a:t>
            </a:r>
            <a:r>
              <a:rPr lang="en-US" altLang="en-US" sz="4400" dirty="0">
                <a:latin typeface="Times New Roman" panose="02020603050405020304" pitchFamily="18" charset="0"/>
                <a:cs typeface="Times New Roman" panose="02020603050405020304" pitchFamily="18" charset="0"/>
              </a:rPr>
              <a:t>The encirclement strategy makes sense when Challenger has superior resources and believes that it can break the competitor’s hold on the market quickly.</a:t>
            </a:r>
          </a:p>
        </p:txBody>
      </p:sp>
    </p:spTree>
    <p:extLst>
      <p:ext uri="{BB962C8B-B14F-4D97-AF65-F5344CB8AC3E}">
        <p14:creationId xmlns:p14="http://schemas.microsoft.com/office/powerpoint/2010/main" val="1102517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838200" y="365125"/>
            <a:ext cx="10515600" cy="930275"/>
          </a:xfrm>
        </p:spPr>
        <p:txBody>
          <a:bodyPr/>
          <a:lstStyle/>
          <a:p>
            <a:r>
              <a:rPr lang="en-US" altLang="en-US" b="1" dirty="0">
                <a:latin typeface="Times New Roman" panose="02020603050405020304" pitchFamily="18" charset="0"/>
                <a:cs typeface="Times New Roman" panose="02020603050405020304" pitchFamily="18" charset="0"/>
              </a:rPr>
              <a:t>4.BYPASS ATTACK</a:t>
            </a:r>
          </a:p>
        </p:txBody>
      </p:sp>
      <p:sp>
        <p:nvSpPr>
          <p:cNvPr id="105475" name="Rectangle 3"/>
          <p:cNvSpPr>
            <a:spLocks noGrp="1" noChangeArrowheads="1"/>
          </p:cNvSpPr>
          <p:nvPr>
            <p:ph type="body" idx="1"/>
          </p:nvPr>
        </p:nvSpPr>
        <p:spPr>
          <a:xfrm>
            <a:off x="502277" y="1295400"/>
            <a:ext cx="11165982" cy="5562600"/>
          </a:xfrm>
        </p:spPr>
        <p:txBody>
          <a:bodyPr>
            <a:normAutofit/>
          </a:bodyPr>
          <a:lstStyle/>
          <a:p>
            <a:r>
              <a:rPr lang="en-US" altLang="en-US" sz="3600" dirty="0">
                <a:latin typeface="Times New Roman" panose="02020603050405020304" pitchFamily="18" charset="0"/>
                <a:cs typeface="Times New Roman" panose="02020603050405020304" pitchFamily="18" charset="0"/>
              </a:rPr>
              <a:t>Here, the challenger bypasses the competitor and targets easier markets.  It might diversify into un related products, move into new geographic markets, or leapfrog into new technologies to replace existing products. </a:t>
            </a:r>
            <a:endParaRPr lang="en-US" altLang="en-US" sz="3600" dirty="0" smtClean="0">
              <a:latin typeface="Times New Roman" panose="02020603050405020304" pitchFamily="18" charset="0"/>
              <a:cs typeface="Times New Roman" panose="02020603050405020304" pitchFamily="18" charset="0"/>
            </a:endParaRPr>
          </a:p>
          <a:p>
            <a:r>
              <a:rPr lang="en-US" altLang="en-US" sz="3600" dirty="0" smtClean="0">
                <a:latin typeface="Times New Roman" panose="02020603050405020304" pitchFamily="18" charset="0"/>
                <a:cs typeface="Times New Roman" panose="02020603050405020304" pitchFamily="18" charset="0"/>
              </a:rPr>
              <a:t>With </a:t>
            </a:r>
            <a:r>
              <a:rPr lang="en-US" altLang="en-US" sz="3600" dirty="0">
                <a:latin typeface="Times New Roman" panose="02020603050405020304" pitchFamily="18" charset="0"/>
                <a:cs typeface="Times New Roman" panose="02020603050405020304" pitchFamily="18" charset="0"/>
              </a:rPr>
              <a:t>technological leap-frogging, instead of copying the competitors products and mounting a costly frontal attack, the challenger passes by the competitor with the next technology.</a:t>
            </a:r>
          </a:p>
        </p:txBody>
      </p:sp>
    </p:spTree>
    <p:extLst>
      <p:ext uri="{BB962C8B-B14F-4D97-AF65-F5344CB8AC3E}">
        <p14:creationId xmlns:p14="http://schemas.microsoft.com/office/powerpoint/2010/main" val="3152181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ltLang="en-US" b="1" dirty="0" smtClean="0">
                <a:latin typeface="Times New Roman" panose="02020603050405020304" pitchFamily="18" charset="0"/>
                <a:cs typeface="Times New Roman" panose="02020603050405020304" pitchFamily="18" charset="0"/>
              </a:rPr>
              <a:t>5. GUERRILLA </a:t>
            </a:r>
            <a:r>
              <a:rPr lang="en-US" altLang="en-US" b="1" dirty="0">
                <a:latin typeface="Times New Roman" panose="02020603050405020304" pitchFamily="18" charset="0"/>
                <a:cs typeface="Times New Roman" panose="02020603050405020304" pitchFamily="18" charset="0"/>
              </a:rPr>
              <a:t>ATTACKS</a:t>
            </a:r>
          </a:p>
        </p:txBody>
      </p:sp>
      <p:sp>
        <p:nvSpPr>
          <p:cNvPr id="106499" name="Rectangle 3"/>
          <p:cNvSpPr>
            <a:spLocks noGrp="1" noChangeArrowheads="1"/>
          </p:cNvSpPr>
          <p:nvPr>
            <p:ph type="body" idx="1"/>
          </p:nvPr>
        </p:nvSpPr>
        <p:spPr>
          <a:xfrm>
            <a:off x="360608" y="1529366"/>
            <a:ext cx="10294513" cy="4768403"/>
          </a:xfrm>
        </p:spPr>
        <p:txBody>
          <a:bodyPr/>
          <a:lstStyle/>
          <a:p>
            <a:endParaRPr lang="en-US" altLang="en-US" dirty="0" smtClean="0"/>
          </a:p>
          <a:p>
            <a:pPr algn="just"/>
            <a:r>
              <a:rPr lang="en-US" altLang="en-US" dirty="0" smtClean="0">
                <a:latin typeface="Times New Roman" panose="02020603050405020304" pitchFamily="18" charset="0"/>
                <a:cs typeface="Times New Roman" panose="02020603050405020304" pitchFamily="18" charset="0"/>
              </a:rPr>
              <a:t>For </a:t>
            </a:r>
            <a:r>
              <a:rPr lang="en-US" altLang="en-US" dirty="0">
                <a:latin typeface="Times New Roman" panose="02020603050405020304" pitchFamily="18" charset="0"/>
                <a:cs typeface="Times New Roman" panose="02020603050405020304" pitchFamily="18" charset="0"/>
              </a:rPr>
              <a:t>smaller or poorly financed challengers, this attack is ideal. These are small, periodic attacks to harass and demoralize the competitor, with the goal of eventually establishing permanent footholds.  </a:t>
            </a:r>
            <a:endParaRPr lang="en-US" altLang="en-US" dirty="0" smtClean="0">
              <a:latin typeface="Times New Roman" panose="02020603050405020304" pitchFamily="18" charset="0"/>
              <a:cs typeface="Times New Roman" panose="02020603050405020304" pitchFamily="18" charset="0"/>
            </a:endParaRPr>
          </a:p>
          <a:p>
            <a:pPr algn="just"/>
            <a:r>
              <a:rPr lang="en-US" altLang="en-US" dirty="0" smtClean="0">
                <a:latin typeface="Times New Roman" panose="02020603050405020304" pitchFamily="18" charset="0"/>
                <a:cs typeface="Times New Roman" panose="02020603050405020304" pitchFamily="18" charset="0"/>
              </a:rPr>
              <a:t>The </a:t>
            </a:r>
            <a:r>
              <a:rPr lang="en-US" altLang="en-US" dirty="0">
                <a:latin typeface="Times New Roman" panose="02020603050405020304" pitchFamily="18" charset="0"/>
                <a:cs typeface="Times New Roman" panose="02020603050405020304" pitchFamily="18" charset="0"/>
              </a:rPr>
              <a:t>Challenger might use selective promotional out bursts, or assorted legal actions.  Specific guerrilla actions can be cheap, but continuous guerilla campaigns can be expensive. And they eventually must be followed up by stronger attacks if the challenger wishes to gain ground against competitors.</a:t>
            </a:r>
          </a:p>
        </p:txBody>
      </p:sp>
    </p:spTree>
    <p:extLst>
      <p:ext uri="{BB962C8B-B14F-4D97-AF65-F5344CB8AC3E}">
        <p14:creationId xmlns:p14="http://schemas.microsoft.com/office/powerpoint/2010/main" val="2064162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1249251" y="46038"/>
            <a:ext cx="8807002" cy="563562"/>
          </a:xfrm>
        </p:spPr>
        <p:txBody>
          <a:bodyPr>
            <a:normAutofit fontScale="90000"/>
          </a:bodyPr>
          <a:lstStyle/>
          <a:p>
            <a:r>
              <a:rPr lang="en-US" altLang="en-US" sz="4000" b="1" dirty="0" smtClean="0"/>
              <a:t/>
            </a:r>
            <a:br>
              <a:rPr lang="en-US" altLang="en-US" sz="4000" b="1" dirty="0" smtClean="0"/>
            </a:br>
            <a:r>
              <a:rPr lang="en-US" altLang="en-US" sz="4000" b="1" dirty="0" smtClean="0">
                <a:latin typeface="Times New Roman" panose="02020603050405020304" pitchFamily="18" charset="0"/>
                <a:cs typeface="Times New Roman" panose="02020603050405020304" pitchFamily="18" charset="0"/>
              </a:rPr>
              <a:t>CONCLUSION</a:t>
            </a:r>
            <a:r>
              <a:rPr lang="en-US" altLang="en-US" sz="4000" dirty="0"/>
              <a:t/>
            </a:r>
            <a:br>
              <a:rPr lang="en-US" altLang="en-US" sz="4000" dirty="0"/>
            </a:br>
            <a:endParaRPr lang="en-US" altLang="en-US" sz="4000" dirty="0"/>
          </a:p>
        </p:txBody>
      </p:sp>
      <p:sp>
        <p:nvSpPr>
          <p:cNvPr id="91139" name="Rectangle 3"/>
          <p:cNvSpPr>
            <a:spLocks noGrp="1" noChangeArrowheads="1"/>
          </p:cNvSpPr>
          <p:nvPr>
            <p:ph type="body" idx="1"/>
          </p:nvPr>
        </p:nvSpPr>
        <p:spPr>
          <a:xfrm>
            <a:off x="1524000" y="609600"/>
            <a:ext cx="9144000" cy="6248400"/>
          </a:xfrm>
        </p:spPr>
        <p:txBody>
          <a:bodyPr>
            <a:normAutofit lnSpcReduction="10000"/>
          </a:bodyPr>
          <a:lstStyle/>
          <a:p>
            <a:pPr>
              <a:lnSpc>
                <a:spcPct val="90000"/>
              </a:lnSpc>
            </a:pPr>
            <a:r>
              <a:rPr lang="en-US" altLang="en-US" dirty="0">
                <a:latin typeface="Times New Roman" panose="02020603050405020304" pitchFamily="18" charset="0"/>
                <a:cs typeface="Times New Roman" panose="02020603050405020304" pitchFamily="18" charset="0"/>
              </a:rPr>
              <a:t>For an organization to maintain market leadership, it needs to:-</a:t>
            </a:r>
          </a:p>
          <a:p>
            <a:pPr>
              <a:lnSpc>
                <a:spcPct val="90000"/>
              </a:lnSpc>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Prevent or fix weakness that provide opportunities for competitors</a:t>
            </a:r>
          </a:p>
          <a:p>
            <a:pPr>
              <a:lnSpc>
                <a:spcPct val="90000"/>
              </a:lnSpc>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Keep Costs down</a:t>
            </a:r>
          </a:p>
          <a:p>
            <a:pPr>
              <a:lnSpc>
                <a:spcPct val="90000"/>
              </a:lnSpc>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Keep its prices in line with the value the customers see in their brands</a:t>
            </a:r>
          </a:p>
          <a:p>
            <a:pPr>
              <a:lnSpc>
                <a:spcPct val="90000"/>
              </a:lnSpc>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Leader should “plug holes” so that competitors do not jump in</a:t>
            </a:r>
          </a:p>
          <a:p>
            <a:pPr>
              <a:lnSpc>
                <a:spcPct val="90000"/>
              </a:lnSpc>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Best defense is a good offense</a:t>
            </a:r>
          </a:p>
          <a:p>
            <a:pPr>
              <a:lnSpc>
                <a:spcPct val="90000"/>
              </a:lnSpc>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Best response is continuous innovation</a:t>
            </a:r>
          </a:p>
          <a:p>
            <a:pPr>
              <a:lnSpc>
                <a:spcPct val="90000"/>
              </a:lnSpc>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The leader should refuse to be content with status quo and always leads in new product, customer service distribution effectiveness and cost cutting.</a:t>
            </a:r>
          </a:p>
        </p:txBody>
      </p:sp>
    </p:spTree>
    <p:extLst>
      <p:ext uri="{BB962C8B-B14F-4D97-AF65-F5344CB8AC3E}">
        <p14:creationId xmlns:p14="http://schemas.microsoft.com/office/powerpoint/2010/main" val="3091651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882" y="321972"/>
            <a:ext cx="10001518" cy="1525116"/>
          </a:xfrm>
        </p:spPr>
        <p:txBody>
          <a:bodyPr>
            <a:normAutofit fontScale="90000"/>
          </a:bodyPr>
          <a:lstStyle/>
          <a:p>
            <a:r>
              <a:rPr lang="en-US" altLang="en-US" sz="5400" b="1" dirty="0">
                <a:effectLst>
                  <a:outerShdw blurRad="38100" dist="38100" dir="2700000" algn="tl">
                    <a:srgbClr val="000000"/>
                  </a:outerShdw>
                </a:effectLst>
              </a:rPr>
              <a:t/>
            </a:r>
            <a:br>
              <a:rPr lang="en-US" altLang="en-US" sz="5400" b="1" dirty="0">
                <a:effectLst>
                  <a:outerShdw blurRad="38100" dist="38100" dir="2700000" algn="tl">
                    <a:srgbClr val="000000"/>
                  </a:outerShdw>
                </a:effectLst>
              </a:rPr>
            </a:br>
            <a:r>
              <a:rPr lang="en-US" altLang="en-US" sz="5400" b="1" dirty="0"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Michael </a:t>
            </a:r>
            <a:r>
              <a:rPr lang="en-US" altLang="en-US" sz="5400" b="1" dirty="0">
                <a:effectLst>
                  <a:outerShdw blurRad="38100" dist="38100" dir="2700000" algn="tl">
                    <a:srgbClr val="000000"/>
                  </a:outerShdw>
                </a:effectLst>
                <a:latin typeface="Times New Roman" panose="02020603050405020304" pitchFamily="18" charset="0"/>
                <a:cs typeface="Times New Roman" panose="02020603050405020304" pitchFamily="18" charset="0"/>
              </a:rPr>
              <a:t>Porter’s Five Forces Competitive Model</a:t>
            </a:r>
            <a:r>
              <a:rPr lang="en-US" altLang="en-US" sz="5400" b="1" dirty="0">
                <a:effectLst>
                  <a:outerShdw blurRad="38100" dist="38100" dir="2700000" algn="tl">
                    <a:srgbClr val="000000"/>
                  </a:outerShdw>
                </a:effectLst>
              </a:rPr>
              <a:t/>
            </a:r>
            <a:br>
              <a:rPr lang="en-US" altLang="en-US" sz="5400" b="1" dirty="0">
                <a:effectLst>
                  <a:outerShdw blurRad="38100" dist="38100" dir="2700000" algn="tl">
                    <a:srgbClr val="000000"/>
                  </a:outerShdw>
                </a:effectLst>
              </a:rPr>
            </a:br>
            <a:endParaRPr lang="en-GB" dirty="0"/>
          </a:p>
        </p:txBody>
      </p:sp>
      <p:sp>
        <p:nvSpPr>
          <p:cNvPr id="3" name="Content Placeholder 2"/>
          <p:cNvSpPr>
            <a:spLocks noGrp="1"/>
          </p:cNvSpPr>
          <p:nvPr>
            <p:ph idx="1"/>
          </p:nvPr>
        </p:nvSpPr>
        <p:spPr/>
        <p:txBody>
          <a:bodyPr>
            <a:normAutofit/>
          </a:bodyPr>
          <a:lstStyle/>
          <a:p>
            <a:r>
              <a:rPr lang="en-GB" dirty="0" smtClean="0">
                <a:latin typeface="Times New Roman" panose="02020603050405020304" pitchFamily="18" charset="0"/>
                <a:cs typeface="Times New Roman" panose="02020603050405020304" pitchFamily="18" charset="0"/>
              </a:rPr>
              <a:t>Competitive  Analysis tool developed by Michael Porter in 1979</a:t>
            </a:r>
          </a:p>
          <a:p>
            <a:r>
              <a:rPr lang="en-GB" dirty="0" smtClean="0">
                <a:latin typeface="Times New Roman" panose="02020603050405020304" pitchFamily="18" charset="0"/>
                <a:cs typeface="Times New Roman" panose="02020603050405020304" pitchFamily="18" charset="0"/>
              </a:rPr>
              <a:t>This </a:t>
            </a:r>
            <a:r>
              <a:rPr lang="en-GB" dirty="0">
                <a:latin typeface="Times New Roman" panose="02020603050405020304" pitchFamily="18" charset="0"/>
                <a:cs typeface="Times New Roman" panose="02020603050405020304" pitchFamily="18" charset="0"/>
              </a:rPr>
              <a:t>theory is based on the concept that there are five forces that </a:t>
            </a:r>
            <a:r>
              <a:rPr lang="en-GB" dirty="0" smtClean="0">
                <a:latin typeface="Times New Roman" panose="02020603050405020304" pitchFamily="18" charset="0"/>
                <a:cs typeface="Times New Roman" panose="02020603050405020304" pitchFamily="18" charset="0"/>
              </a:rPr>
              <a:t>determine;</a:t>
            </a:r>
          </a:p>
          <a:p>
            <a:pPr lvl="1">
              <a:buFont typeface="Wingdings" panose="05000000000000000000" pitchFamily="2" charset="2"/>
              <a:buChar char="Ø"/>
            </a:pPr>
            <a:r>
              <a:rPr lang="en-GB" sz="2800" dirty="0" smtClean="0">
                <a:latin typeface="Times New Roman" panose="02020603050405020304" pitchFamily="18" charset="0"/>
                <a:cs typeface="Times New Roman" panose="02020603050405020304" pitchFamily="18" charset="0"/>
              </a:rPr>
              <a:t> Competitive </a:t>
            </a:r>
            <a:r>
              <a:rPr lang="en-GB" sz="2800" dirty="0">
                <a:latin typeface="Times New Roman" panose="02020603050405020304" pitchFamily="18" charset="0"/>
                <a:cs typeface="Times New Roman" panose="02020603050405020304" pitchFamily="18" charset="0"/>
              </a:rPr>
              <a:t>intensity and attractiveness of a </a:t>
            </a:r>
            <a:r>
              <a:rPr lang="en-GB" sz="2800" dirty="0" smtClean="0">
                <a:latin typeface="Times New Roman" panose="02020603050405020304" pitchFamily="18" charset="0"/>
                <a:cs typeface="Times New Roman" panose="02020603050405020304" pitchFamily="18" charset="0"/>
              </a:rPr>
              <a:t>market,</a:t>
            </a:r>
          </a:p>
          <a:p>
            <a:pPr lvl="1">
              <a:buFont typeface="Wingdings" panose="05000000000000000000" pitchFamily="2" charset="2"/>
              <a:buChar char="Ø"/>
            </a:pPr>
            <a:r>
              <a:rPr lang="en-GB" sz="2800" dirty="0" smtClean="0">
                <a:latin typeface="Times New Roman" panose="02020603050405020304" pitchFamily="18" charset="0"/>
                <a:cs typeface="Times New Roman" panose="02020603050405020304" pitchFamily="18" charset="0"/>
              </a:rPr>
              <a:t>Where </a:t>
            </a:r>
            <a:r>
              <a:rPr lang="en-GB" sz="2800" dirty="0">
                <a:latin typeface="Times New Roman" panose="02020603050405020304" pitchFamily="18" charset="0"/>
                <a:cs typeface="Times New Roman" panose="02020603050405020304" pitchFamily="18" charset="0"/>
              </a:rPr>
              <a:t>power lies in a business </a:t>
            </a:r>
            <a:r>
              <a:rPr lang="en-GB" sz="2800" dirty="0" smtClean="0">
                <a:latin typeface="Times New Roman" panose="02020603050405020304" pitchFamily="18" charset="0"/>
                <a:cs typeface="Times New Roman" panose="02020603050405020304" pitchFamily="18" charset="0"/>
              </a:rPr>
              <a:t>situation, </a:t>
            </a:r>
          </a:p>
          <a:p>
            <a:pPr lvl="1">
              <a:buFont typeface="Wingdings" panose="05000000000000000000" pitchFamily="2" charset="2"/>
              <a:buChar char="Ø"/>
            </a:pPr>
            <a:r>
              <a:rPr lang="en-GB" sz="2800" dirty="0" smtClean="0">
                <a:latin typeface="Times New Roman" panose="02020603050405020304" pitchFamily="18" charset="0"/>
                <a:cs typeface="Times New Roman" panose="02020603050405020304" pitchFamily="18" charset="0"/>
              </a:rPr>
              <a:t>Whether </a:t>
            </a:r>
            <a:r>
              <a:rPr lang="en-GB" sz="2800" dirty="0">
                <a:latin typeface="Times New Roman" panose="02020603050405020304" pitchFamily="18" charset="0"/>
                <a:cs typeface="Times New Roman" panose="02020603050405020304" pitchFamily="18" charset="0"/>
              </a:rPr>
              <a:t>or not a </a:t>
            </a:r>
            <a:r>
              <a:rPr lang="en-GB" sz="2800" dirty="0" smtClean="0">
                <a:latin typeface="Times New Roman" panose="02020603050405020304" pitchFamily="18" charset="0"/>
                <a:cs typeface="Times New Roman" panose="02020603050405020304" pitchFamily="18" charset="0"/>
              </a:rPr>
              <a:t>business </a:t>
            </a:r>
            <a:r>
              <a:rPr lang="en-GB" sz="2800" dirty="0">
                <a:latin typeface="Times New Roman" panose="02020603050405020304" pitchFamily="18" charset="0"/>
                <a:cs typeface="Times New Roman" panose="02020603050405020304" pitchFamily="18" charset="0"/>
              </a:rPr>
              <a:t>can be profitable, based on other businesses in the industry</a:t>
            </a:r>
            <a:r>
              <a:rPr lang="en-GB" sz="2800" dirty="0" smtClean="0">
                <a:latin typeface="Times New Roman" panose="02020603050405020304" pitchFamily="18" charset="0"/>
                <a:cs typeface="Times New Roman" panose="02020603050405020304" pitchFamily="18" charset="0"/>
              </a:rPr>
              <a:t>.</a:t>
            </a:r>
          </a:p>
          <a:p>
            <a:pPr lvl="1">
              <a:buFont typeface="Wingdings" panose="05000000000000000000" pitchFamily="2" charset="2"/>
              <a:buChar char="Ø"/>
            </a:pPr>
            <a:r>
              <a:rPr lang="en-GB" sz="2800" dirty="0" smtClean="0">
                <a:latin typeface="Times New Roman" panose="02020603050405020304" pitchFamily="18" charset="0"/>
                <a:cs typeface="Times New Roman" panose="02020603050405020304" pitchFamily="18" charset="0"/>
              </a:rPr>
              <a:t>Competitive </a:t>
            </a:r>
            <a:r>
              <a:rPr lang="en-GB" sz="2800" dirty="0">
                <a:latin typeface="Times New Roman" panose="02020603050405020304" pitchFamily="18" charset="0"/>
                <a:cs typeface="Times New Roman" panose="02020603050405020304" pitchFamily="18" charset="0"/>
              </a:rPr>
              <a:t>strength and position of </a:t>
            </a:r>
            <a:r>
              <a:rPr lang="en-GB" sz="2800" dirty="0" smtClean="0">
                <a:latin typeface="Times New Roman" panose="02020603050405020304" pitchFamily="18" charset="0"/>
                <a:cs typeface="Times New Roman" panose="02020603050405020304" pitchFamily="18" charset="0"/>
              </a:rPr>
              <a:t>business organisations</a:t>
            </a:r>
          </a:p>
          <a:p>
            <a:pPr lvl="1">
              <a:buFont typeface="Wingdings" panose="05000000000000000000" pitchFamily="2" charset="2"/>
              <a:buChar char="Ø"/>
            </a:pPr>
            <a:r>
              <a:rPr lang="en-GB" sz="2800" dirty="0" smtClean="0">
                <a:latin typeface="Times New Roman" panose="02020603050405020304" pitchFamily="18" charset="0"/>
                <a:cs typeface="Times New Roman" panose="02020603050405020304" pitchFamily="18" charset="0"/>
              </a:rPr>
              <a:t>Whether new products or services are potentially profitable.</a:t>
            </a:r>
            <a:endParaRPr lang="en-GB" sz="2800" dirty="0">
              <a:latin typeface="Times New Roman" panose="02020603050405020304" pitchFamily="18" charset="0"/>
              <a:cs typeface="Times New Roman" panose="02020603050405020304" pitchFamily="18" charset="0"/>
            </a:endParaRPr>
          </a:p>
          <a:p>
            <a:endParaRPr lang="en-GB" u="sng" dirty="0"/>
          </a:p>
        </p:txBody>
      </p:sp>
    </p:spTree>
    <p:extLst>
      <p:ext uri="{BB962C8B-B14F-4D97-AF65-F5344CB8AC3E}">
        <p14:creationId xmlns:p14="http://schemas.microsoft.com/office/powerpoint/2010/main" val="14262315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Times New Roman" panose="02020603050405020304" pitchFamily="18" charset="0"/>
                <a:cs typeface="Times New Roman" panose="02020603050405020304" pitchFamily="18" charset="0"/>
              </a:rPr>
              <a:t>APPLICATION OF PORTERS’ FIVE FORCE THEORY</a:t>
            </a:r>
            <a:endParaRPr lang="en-GB" b="1"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14025979"/>
              </p:ext>
            </p:extLst>
          </p:nvPr>
        </p:nvGraphicFramePr>
        <p:xfrm>
          <a:off x="838199" y="1825625"/>
          <a:ext cx="10515600" cy="4351338"/>
        </p:xfrm>
        <a:graphic>
          <a:graphicData uri="http://schemas.openxmlformats.org/drawingml/2006/table">
            <a:tbl>
              <a:tblPr/>
              <a:tblGrid>
                <a:gridCol w="5257800"/>
                <a:gridCol w="5257800"/>
              </a:tblGrid>
              <a:tr h="546342">
                <a:tc>
                  <a:txBody>
                    <a:bodyPr/>
                    <a:lstStyle/>
                    <a:p>
                      <a:pPr algn="ctr"/>
                      <a:r>
                        <a:rPr lang="en-GB" sz="1500" b="1" dirty="0" smtClean="0">
                          <a:solidFill>
                            <a:srgbClr val="FFFFFF"/>
                          </a:solidFill>
                          <a:effectLst/>
                        </a:rPr>
                        <a:t>Actions to take / Dos</a:t>
                      </a:r>
                      <a:endParaRPr lang="en-GB" sz="1500" dirty="0">
                        <a:effectLst/>
                      </a:endParaRPr>
                    </a:p>
                  </a:txBody>
                  <a:tcPr marL="40410" marR="40410" marT="40410" marB="40410" anchor="ctr">
                    <a:lnL>
                      <a:noFill/>
                    </a:lnL>
                    <a:lnR>
                      <a:noFill/>
                    </a:lnR>
                    <a:lnT>
                      <a:noFill/>
                    </a:lnT>
                    <a:lnB>
                      <a:noFill/>
                    </a:lnB>
                    <a:solidFill>
                      <a:srgbClr val="008DD0"/>
                    </a:solidFill>
                  </a:tcPr>
                </a:tc>
                <a:tc>
                  <a:txBody>
                    <a:bodyPr/>
                    <a:lstStyle/>
                    <a:p>
                      <a:pPr algn="ctr"/>
                      <a:r>
                        <a:rPr lang="en-GB" sz="1500" b="1">
                          <a:solidFill>
                            <a:srgbClr val="FFFFFF"/>
                          </a:solidFill>
                          <a:effectLst/>
                        </a:rPr>
                        <a:t>Actions to Avoid / Don'ts</a:t>
                      </a:r>
                      <a:endParaRPr lang="en-GB" sz="1500">
                        <a:effectLst/>
                      </a:endParaRPr>
                    </a:p>
                  </a:txBody>
                  <a:tcPr marL="40410" marR="40410" marT="40410" marB="40410" anchor="ctr">
                    <a:lnL>
                      <a:noFill/>
                    </a:lnL>
                    <a:lnR>
                      <a:noFill/>
                    </a:lnR>
                    <a:lnT>
                      <a:noFill/>
                    </a:lnT>
                    <a:lnB>
                      <a:noFill/>
                    </a:lnB>
                    <a:solidFill>
                      <a:srgbClr val="F04E61"/>
                    </a:solidFill>
                  </a:tcPr>
                </a:tc>
              </a:tr>
              <a:tr h="3804996">
                <a:tc>
                  <a:txBody>
                    <a:bodyPr/>
                    <a:lstStyle/>
                    <a:p>
                      <a:pPr marL="342900" indent="-342900">
                        <a:buFont typeface="Wingdings" panose="05000000000000000000" pitchFamily="2" charset="2"/>
                        <a:buChar char="Ø"/>
                      </a:pPr>
                      <a:r>
                        <a:rPr lang="en-GB" sz="2000" dirty="0">
                          <a:effectLst/>
                          <a:latin typeface="Century Gothic" panose="020B0502020202020204" pitchFamily="34" charset="0"/>
                        </a:rPr>
                        <a:t>Use this model where there are at least three competitors in the </a:t>
                      </a:r>
                      <a:r>
                        <a:rPr lang="en-GB" sz="2000" dirty="0" smtClean="0">
                          <a:effectLst/>
                          <a:latin typeface="Century Gothic" panose="020B0502020202020204" pitchFamily="34" charset="0"/>
                        </a:rPr>
                        <a:t>market</a:t>
                      </a:r>
                    </a:p>
                    <a:p>
                      <a:pPr marL="342900" indent="-342900">
                        <a:buFont typeface="Wingdings" panose="05000000000000000000" pitchFamily="2" charset="2"/>
                        <a:buChar char="Ø"/>
                      </a:pPr>
                      <a:endParaRPr lang="en-GB" sz="2000" dirty="0">
                        <a:effectLst/>
                        <a:latin typeface="Century Gothic" panose="020B0502020202020204" pitchFamily="34" charset="0"/>
                      </a:endParaRPr>
                    </a:p>
                    <a:p>
                      <a:pPr marL="342900" indent="-342900">
                        <a:buFont typeface="Wingdings" panose="05000000000000000000" pitchFamily="2" charset="2"/>
                        <a:buChar char="Ø"/>
                      </a:pPr>
                      <a:r>
                        <a:rPr lang="en-GB" sz="2000" dirty="0">
                          <a:effectLst/>
                          <a:latin typeface="Century Gothic" panose="020B0502020202020204" pitchFamily="34" charset="0"/>
                        </a:rPr>
                        <a:t>Consider the impact that government has or may have on the </a:t>
                      </a:r>
                      <a:r>
                        <a:rPr lang="en-GB" sz="2000" dirty="0" smtClean="0">
                          <a:effectLst/>
                          <a:latin typeface="Century Gothic" panose="020B0502020202020204" pitchFamily="34" charset="0"/>
                        </a:rPr>
                        <a:t>industry</a:t>
                      </a:r>
                    </a:p>
                    <a:p>
                      <a:pPr marL="342900" indent="-342900">
                        <a:buFont typeface="Wingdings" panose="05000000000000000000" pitchFamily="2" charset="2"/>
                        <a:buChar char="Ø"/>
                      </a:pPr>
                      <a:endParaRPr lang="en-GB" sz="2000" dirty="0">
                        <a:effectLst/>
                        <a:latin typeface="Century Gothic" panose="020B0502020202020204" pitchFamily="34" charset="0"/>
                      </a:endParaRPr>
                    </a:p>
                    <a:p>
                      <a:pPr marL="342900" indent="-342900">
                        <a:buFont typeface="Wingdings" panose="05000000000000000000" pitchFamily="2" charset="2"/>
                        <a:buChar char="Ø"/>
                      </a:pPr>
                      <a:r>
                        <a:rPr lang="en-GB" sz="2000" dirty="0">
                          <a:effectLst/>
                          <a:latin typeface="Century Gothic" panose="020B0502020202020204" pitchFamily="34" charset="0"/>
                        </a:rPr>
                        <a:t>Consider the industry lifecycle stage – earlier stages will be more </a:t>
                      </a:r>
                      <a:r>
                        <a:rPr lang="en-GB" sz="2000" dirty="0" smtClean="0">
                          <a:effectLst/>
                          <a:latin typeface="Century Gothic" panose="020B0502020202020204" pitchFamily="34" charset="0"/>
                        </a:rPr>
                        <a:t>turbulent</a:t>
                      </a:r>
                    </a:p>
                    <a:p>
                      <a:pPr marL="342900" indent="-342900">
                        <a:buFont typeface="Wingdings" panose="05000000000000000000" pitchFamily="2" charset="2"/>
                        <a:buChar char="Ø"/>
                      </a:pPr>
                      <a:endParaRPr lang="en-GB" sz="2000" dirty="0">
                        <a:effectLst/>
                        <a:latin typeface="Century Gothic" panose="020B0502020202020204" pitchFamily="34" charset="0"/>
                      </a:endParaRPr>
                    </a:p>
                    <a:p>
                      <a:pPr marL="342900" indent="-342900">
                        <a:buFont typeface="Wingdings" panose="05000000000000000000" pitchFamily="2" charset="2"/>
                        <a:buChar char="Ø"/>
                      </a:pPr>
                      <a:r>
                        <a:rPr lang="en-GB" sz="2000" dirty="0">
                          <a:effectLst/>
                          <a:latin typeface="Century Gothic" panose="020B0502020202020204" pitchFamily="34" charset="0"/>
                        </a:rPr>
                        <a:t>Consider the dynamic/changing characteristics of the industry</a:t>
                      </a:r>
                    </a:p>
                  </a:txBody>
                  <a:tcPr marL="40410" marR="40410" marT="40410" marB="40410">
                    <a:lnL>
                      <a:noFill/>
                    </a:lnL>
                    <a:lnR>
                      <a:noFill/>
                    </a:lnR>
                    <a:lnT>
                      <a:noFill/>
                    </a:lnT>
                    <a:lnB>
                      <a:noFill/>
                    </a:lnB>
                    <a:solidFill>
                      <a:srgbClr val="C1DBF1"/>
                    </a:solidFill>
                  </a:tcPr>
                </a:tc>
                <a:tc>
                  <a:txBody>
                    <a:bodyPr/>
                    <a:lstStyle/>
                    <a:p>
                      <a:pPr marL="342900" indent="-342900">
                        <a:buFont typeface="Wingdings" panose="05000000000000000000" pitchFamily="2" charset="2"/>
                        <a:buChar char="Ø"/>
                      </a:pPr>
                      <a:r>
                        <a:rPr lang="en-GB" sz="2400" dirty="0">
                          <a:effectLst/>
                          <a:latin typeface="Times New Roman" panose="02020603050405020304" pitchFamily="18" charset="0"/>
                          <a:cs typeface="Times New Roman" panose="02020603050405020304" pitchFamily="18" charset="0"/>
                        </a:rPr>
                        <a:t>Avoid using the model for an individual firm; it is designed for use on an industry basis</a:t>
                      </a:r>
                    </a:p>
                  </a:txBody>
                  <a:tcPr marL="40410" marR="40410" marT="40410" marB="40410">
                    <a:lnL>
                      <a:noFill/>
                    </a:lnL>
                    <a:lnR>
                      <a:noFill/>
                    </a:lnR>
                    <a:lnT>
                      <a:noFill/>
                    </a:lnT>
                    <a:lnB>
                      <a:noFill/>
                    </a:lnB>
                    <a:solidFill>
                      <a:srgbClr val="FDB1CB"/>
                    </a:solidFill>
                  </a:tcPr>
                </a:tc>
              </a:tr>
            </a:tbl>
          </a:graphicData>
        </a:graphic>
      </p:graphicFrame>
    </p:spTree>
    <p:extLst>
      <p:ext uri="{BB962C8B-B14F-4D97-AF65-F5344CB8AC3E}">
        <p14:creationId xmlns:p14="http://schemas.microsoft.com/office/powerpoint/2010/main" val="1905095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1993900" y="2984500"/>
            <a:ext cx="1955800" cy="1041400"/>
          </a:xfrm>
          <a:prstGeom prst="rect">
            <a:avLst/>
          </a:prstGeom>
          <a:solidFill>
            <a:schemeClr val="accent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55" name="Rectangle 3"/>
          <p:cNvSpPr>
            <a:spLocks noChangeArrowheads="1"/>
          </p:cNvSpPr>
          <p:nvPr/>
        </p:nvSpPr>
        <p:spPr bwMode="auto">
          <a:xfrm>
            <a:off x="5118100" y="1308100"/>
            <a:ext cx="1955800" cy="1041400"/>
          </a:xfrm>
          <a:prstGeom prst="rect">
            <a:avLst/>
          </a:prstGeom>
          <a:solidFill>
            <a:schemeClr val="accent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56" name="Rectangle 4"/>
          <p:cNvSpPr>
            <a:spLocks noChangeArrowheads="1"/>
          </p:cNvSpPr>
          <p:nvPr/>
        </p:nvSpPr>
        <p:spPr bwMode="auto">
          <a:xfrm>
            <a:off x="8242300" y="2984500"/>
            <a:ext cx="1955800" cy="1041400"/>
          </a:xfrm>
          <a:prstGeom prst="rect">
            <a:avLst/>
          </a:prstGeom>
          <a:solidFill>
            <a:schemeClr val="accent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57" name="Rectangle 5"/>
          <p:cNvSpPr>
            <a:spLocks noChangeArrowheads="1"/>
          </p:cNvSpPr>
          <p:nvPr/>
        </p:nvSpPr>
        <p:spPr bwMode="auto">
          <a:xfrm>
            <a:off x="5118100" y="4737100"/>
            <a:ext cx="1955800" cy="1041400"/>
          </a:xfrm>
          <a:prstGeom prst="rect">
            <a:avLst/>
          </a:prstGeom>
          <a:solidFill>
            <a:schemeClr val="accent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10246" name="Rectangle 6"/>
          <p:cNvSpPr>
            <a:spLocks noChangeArrowheads="1"/>
          </p:cNvSpPr>
          <p:nvPr/>
        </p:nvSpPr>
        <p:spPr bwMode="auto">
          <a:xfrm>
            <a:off x="2286000" y="762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altLang="en-US" sz="4800" b="1" dirty="0">
                <a:solidFill>
                  <a:schemeClr val="tx2"/>
                </a:solidFill>
                <a:effectLst>
                  <a:outerShdw blurRad="38100" dist="38100" dir="2700000" algn="tl">
                    <a:srgbClr val="000000"/>
                  </a:outerShdw>
                </a:effectLst>
              </a:rPr>
              <a:t>Porter Competitive Model</a:t>
            </a:r>
          </a:p>
        </p:txBody>
      </p:sp>
      <p:sp>
        <p:nvSpPr>
          <p:cNvPr id="23559" name="Rectangle 7"/>
          <p:cNvSpPr>
            <a:spLocks noChangeArrowheads="1"/>
          </p:cNvSpPr>
          <p:nvPr/>
        </p:nvSpPr>
        <p:spPr bwMode="auto">
          <a:xfrm>
            <a:off x="4533901" y="2971800"/>
            <a:ext cx="3154363" cy="1136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a:t>Intra-Industry </a:t>
            </a:r>
          </a:p>
          <a:p>
            <a:pPr algn="ctr"/>
            <a:r>
              <a:rPr lang="en-US" altLang="en-US" b="1"/>
              <a:t>Rivalry</a:t>
            </a:r>
          </a:p>
          <a:p>
            <a:pPr algn="ctr"/>
            <a:r>
              <a:rPr lang="en-US" altLang="en-US" sz="2000" b="1"/>
              <a:t>Strategic Business Unit</a:t>
            </a:r>
          </a:p>
        </p:txBody>
      </p:sp>
      <p:sp>
        <p:nvSpPr>
          <p:cNvPr id="23560" name="Rectangle 8"/>
          <p:cNvSpPr>
            <a:spLocks noChangeArrowheads="1"/>
          </p:cNvSpPr>
          <p:nvPr/>
        </p:nvSpPr>
        <p:spPr bwMode="auto">
          <a:xfrm>
            <a:off x="8573632" y="3003550"/>
            <a:ext cx="1407438" cy="1505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b="1" dirty="0">
                <a:solidFill>
                  <a:srgbClr val="FFFF00"/>
                </a:solidFill>
              </a:rPr>
              <a:t>Bargaining</a:t>
            </a:r>
          </a:p>
          <a:p>
            <a:pPr algn="ctr"/>
            <a:r>
              <a:rPr lang="en-US" altLang="en-US" sz="2000" b="1" dirty="0">
                <a:solidFill>
                  <a:srgbClr val="FFFF00"/>
                </a:solidFill>
              </a:rPr>
              <a:t>Power </a:t>
            </a:r>
          </a:p>
          <a:p>
            <a:pPr algn="ctr"/>
            <a:r>
              <a:rPr lang="en-US" altLang="en-US" sz="2000" b="1" dirty="0">
                <a:solidFill>
                  <a:srgbClr val="FFFF00"/>
                </a:solidFill>
              </a:rPr>
              <a:t>of  Buyers</a:t>
            </a:r>
          </a:p>
          <a:p>
            <a:pPr algn="ctr"/>
            <a:endParaRPr lang="en-US" altLang="en-US" sz="1600" dirty="0"/>
          </a:p>
          <a:p>
            <a:pPr algn="ctr" latinLnBrk="1"/>
            <a:endParaRPr lang="en-US" altLang="en-US" sz="1600" dirty="0"/>
          </a:p>
        </p:txBody>
      </p:sp>
      <p:sp>
        <p:nvSpPr>
          <p:cNvPr id="23561" name="Rectangle 9"/>
          <p:cNvSpPr>
            <a:spLocks noChangeArrowheads="1"/>
          </p:cNvSpPr>
          <p:nvPr/>
        </p:nvSpPr>
        <p:spPr bwMode="auto">
          <a:xfrm>
            <a:off x="2155826" y="2997200"/>
            <a:ext cx="1560513" cy="150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b="1" dirty="0">
                <a:solidFill>
                  <a:srgbClr val="FFFF00"/>
                </a:solidFill>
              </a:rPr>
              <a:t>Bargaining</a:t>
            </a:r>
          </a:p>
          <a:p>
            <a:pPr algn="ctr"/>
            <a:r>
              <a:rPr lang="en-US" altLang="en-US" sz="2000" b="1" dirty="0">
                <a:solidFill>
                  <a:srgbClr val="FFFF00"/>
                </a:solidFill>
              </a:rPr>
              <a:t> Power</a:t>
            </a:r>
          </a:p>
          <a:p>
            <a:pPr algn="ctr"/>
            <a:r>
              <a:rPr lang="en-US" altLang="en-US" sz="2000" b="1" dirty="0">
                <a:solidFill>
                  <a:srgbClr val="FFFF00"/>
                </a:solidFill>
              </a:rPr>
              <a:t> of Suppliers</a:t>
            </a:r>
          </a:p>
          <a:p>
            <a:pPr algn="ctr"/>
            <a:endParaRPr lang="en-US" altLang="en-US" sz="1600" dirty="0"/>
          </a:p>
          <a:p>
            <a:pPr algn="ctr" latinLnBrk="1"/>
            <a:endParaRPr lang="en-US" altLang="en-US" sz="1600" dirty="0"/>
          </a:p>
        </p:txBody>
      </p:sp>
      <p:sp>
        <p:nvSpPr>
          <p:cNvPr id="23562" name="Rectangle 10"/>
          <p:cNvSpPr>
            <a:spLocks noChangeArrowheads="1"/>
          </p:cNvSpPr>
          <p:nvPr/>
        </p:nvSpPr>
        <p:spPr bwMode="auto">
          <a:xfrm>
            <a:off x="5275263" y="4749800"/>
            <a:ext cx="1617662"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b="1" dirty="0">
                <a:solidFill>
                  <a:srgbClr val="FFFF00"/>
                </a:solidFill>
              </a:rPr>
              <a:t>Substitute </a:t>
            </a:r>
          </a:p>
          <a:p>
            <a:pPr algn="ctr"/>
            <a:r>
              <a:rPr lang="en-US" altLang="en-US" sz="2000" b="1" dirty="0">
                <a:solidFill>
                  <a:srgbClr val="FFFF00"/>
                </a:solidFill>
              </a:rPr>
              <a:t>Products</a:t>
            </a:r>
          </a:p>
          <a:p>
            <a:pPr algn="ctr"/>
            <a:r>
              <a:rPr lang="en-US" altLang="en-US" sz="2000" b="1" dirty="0">
                <a:solidFill>
                  <a:srgbClr val="FFFF00"/>
                </a:solidFill>
              </a:rPr>
              <a:t> and Services</a:t>
            </a:r>
            <a:endParaRPr lang="en-US" altLang="en-US" sz="2000" dirty="0">
              <a:solidFill>
                <a:srgbClr val="FFFF00"/>
              </a:solidFill>
            </a:endParaRPr>
          </a:p>
          <a:p>
            <a:pPr algn="ctr" latinLnBrk="1"/>
            <a:endParaRPr lang="en-US" altLang="en-US" sz="2000" dirty="0">
              <a:solidFill>
                <a:srgbClr val="FFFF00"/>
              </a:solidFill>
            </a:endParaRPr>
          </a:p>
        </p:txBody>
      </p:sp>
      <p:sp>
        <p:nvSpPr>
          <p:cNvPr id="23563" name="Rectangle 11"/>
          <p:cNvSpPr>
            <a:spLocks noChangeArrowheads="1"/>
          </p:cNvSpPr>
          <p:nvPr/>
        </p:nvSpPr>
        <p:spPr bwMode="auto">
          <a:xfrm>
            <a:off x="5248275" y="1138238"/>
            <a:ext cx="1697038"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sz="2000" b="1" dirty="0"/>
          </a:p>
          <a:p>
            <a:pPr algn="ctr"/>
            <a:r>
              <a:rPr lang="en-US" altLang="en-US" sz="2000" b="1" dirty="0">
                <a:solidFill>
                  <a:srgbClr val="FFFF00"/>
                </a:solidFill>
              </a:rPr>
              <a:t>Potential</a:t>
            </a:r>
          </a:p>
          <a:p>
            <a:pPr algn="ctr"/>
            <a:r>
              <a:rPr lang="en-US" altLang="en-US" sz="2000" b="1" dirty="0">
                <a:solidFill>
                  <a:srgbClr val="FFFF00"/>
                </a:solidFill>
              </a:rPr>
              <a:t>New Entrants</a:t>
            </a:r>
          </a:p>
          <a:p>
            <a:pPr algn="ctr" latinLnBrk="1"/>
            <a:endParaRPr lang="en-US" altLang="en-US" sz="2000" b="1" dirty="0"/>
          </a:p>
        </p:txBody>
      </p:sp>
      <p:sp>
        <p:nvSpPr>
          <p:cNvPr id="23564" name="AutoShape 12"/>
          <p:cNvSpPr>
            <a:spLocks noChangeArrowheads="1"/>
          </p:cNvSpPr>
          <p:nvPr/>
        </p:nvSpPr>
        <p:spPr bwMode="auto">
          <a:xfrm rot="-5400000">
            <a:off x="5911850" y="3968750"/>
            <a:ext cx="368300" cy="749300"/>
          </a:xfrm>
          <a:prstGeom prst="rightArrow">
            <a:avLst>
              <a:gd name="adj1" fmla="val 75000"/>
              <a:gd name="adj2" fmla="val 50005"/>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65" name="AutoShape 13"/>
          <p:cNvSpPr>
            <a:spLocks noChangeArrowheads="1"/>
          </p:cNvSpPr>
          <p:nvPr/>
        </p:nvSpPr>
        <p:spPr bwMode="auto">
          <a:xfrm flipH="1">
            <a:off x="7626350" y="3130550"/>
            <a:ext cx="368300" cy="749300"/>
          </a:xfrm>
          <a:prstGeom prst="rightArrow">
            <a:avLst>
              <a:gd name="adj1" fmla="val 75000"/>
              <a:gd name="adj2" fmla="val 50005"/>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66" name="AutoShape 14"/>
          <p:cNvSpPr>
            <a:spLocks noChangeArrowheads="1"/>
          </p:cNvSpPr>
          <p:nvPr/>
        </p:nvSpPr>
        <p:spPr bwMode="auto">
          <a:xfrm rot="16200000" flipH="1">
            <a:off x="5911850" y="2368550"/>
            <a:ext cx="368300" cy="749300"/>
          </a:xfrm>
          <a:prstGeom prst="rightArrow">
            <a:avLst>
              <a:gd name="adj1" fmla="val 75000"/>
              <a:gd name="adj2" fmla="val 50005"/>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67" name="AutoShape 15"/>
          <p:cNvSpPr>
            <a:spLocks noChangeArrowheads="1"/>
          </p:cNvSpPr>
          <p:nvPr/>
        </p:nvSpPr>
        <p:spPr bwMode="auto">
          <a:xfrm>
            <a:off x="4197350" y="3130550"/>
            <a:ext cx="368300" cy="749300"/>
          </a:xfrm>
          <a:prstGeom prst="rightArrow">
            <a:avLst>
              <a:gd name="adj1" fmla="val 75000"/>
              <a:gd name="adj2" fmla="val 50005"/>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3569" name="Rectangle 17"/>
          <p:cNvSpPr>
            <a:spLocks noChangeArrowheads="1"/>
          </p:cNvSpPr>
          <p:nvPr/>
        </p:nvSpPr>
        <p:spPr bwMode="auto">
          <a:xfrm>
            <a:off x="1808164" y="5978526"/>
            <a:ext cx="3305175" cy="736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dirty="0"/>
              <a:t>Source: Michael E. Porter</a:t>
            </a:r>
          </a:p>
          <a:p>
            <a:r>
              <a:rPr lang="en-US" altLang="en-US" sz="1400" dirty="0"/>
              <a:t>“Forces Governing Competition in Industry</a:t>
            </a:r>
          </a:p>
          <a:p>
            <a:r>
              <a:rPr lang="en-US" altLang="en-US" sz="1400" i="1" dirty="0"/>
              <a:t>Harvard Business Review, </a:t>
            </a:r>
            <a:r>
              <a:rPr lang="en-US" altLang="en-US" sz="1400" dirty="0"/>
              <a:t>Mar.-Apr. 1979</a:t>
            </a:r>
          </a:p>
        </p:txBody>
      </p:sp>
    </p:spTree>
    <p:extLst>
      <p:ext uri="{BB962C8B-B14F-4D97-AF65-F5344CB8AC3E}">
        <p14:creationId xmlns:p14="http://schemas.microsoft.com/office/powerpoint/2010/main" val="11701925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Times New Roman" panose="02020603050405020304" pitchFamily="18" charset="0"/>
                <a:cs typeface="Times New Roman" panose="02020603050405020304" pitchFamily="18" charset="0"/>
              </a:rPr>
              <a:t>THREAT OF NEW ENTRANTS</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262130"/>
            <a:ext cx="10515600" cy="5215943"/>
          </a:xfrm>
        </p:spPr>
        <p:txBody>
          <a:bodyPr>
            <a:normAutofit/>
          </a:bodyPr>
          <a:lstStyle/>
          <a:p>
            <a:pPr algn="just"/>
            <a:endParaRPr lang="en-GB" sz="4000" dirty="0" smtClean="0">
              <a:latin typeface="Times New Roman" panose="02020603050405020304" pitchFamily="18" charset="0"/>
              <a:cs typeface="Times New Roman" panose="02020603050405020304" pitchFamily="18" charset="0"/>
            </a:endParaRPr>
          </a:p>
          <a:p>
            <a:pPr algn="just"/>
            <a:r>
              <a:rPr lang="en-GB" sz="4000" dirty="0" smtClean="0">
                <a:latin typeface="Times New Roman" panose="02020603050405020304" pitchFamily="18" charset="0"/>
                <a:cs typeface="Times New Roman" panose="02020603050405020304" pitchFamily="18" charset="0"/>
              </a:rPr>
              <a:t>Examines </a:t>
            </a:r>
            <a:r>
              <a:rPr lang="en-GB" sz="4000" dirty="0">
                <a:latin typeface="Times New Roman" panose="02020603050405020304" pitchFamily="18" charset="0"/>
                <a:cs typeface="Times New Roman" panose="02020603050405020304" pitchFamily="18" charset="0"/>
              </a:rPr>
              <a:t>how easy or difficult it is for competitors to join the marketplace in the industry being examined. </a:t>
            </a:r>
            <a:endParaRPr lang="en-GB" sz="4000" dirty="0" smtClean="0">
              <a:latin typeface="Times New Roman" panose="02020603050405020304" pitchFamily="18" charset="0"/>
              <a:cs typeface="Times New Roman" panose="02020603050405020304" pitchFamily="18" charset="0"/>
            </a:endParaRPr>
          </a:p>
          <a:p>
            <a:pPr algn="just"/>
            <a:r>
              <a:rPr lang="en-GB" sz="4000" dirty="0" smtClean="0">
                <a:latin typeface="Times New Roman" panose="02020603050405020304" pitchFamily="18" charset="0"/>
                <a:cs typeface="Times New Roman" panose="02020603050405020304" pitchFamily="18" charset="0"/>
              </a:rPr>
              <a:t>The </a:t>
            </a:r>
            <a:r>
              <a:rPr lang="en-GB" sz="4000" dirty="0">
                <a:latin typeface="Times New Roman" panose="02020603050405020304" pitchFamily="18" charset="0"/>
                <a:cs typeface="Times New Roman" panose="02020603050405020304" pitchFamily="18" charset="0"/>
              </a:rPr>
              <a:t>easier it is for a competitor to join the marketplace, the greater the </a:t>
            </a:r>
            <a:r>
              <a:rPr lang="en-GB" sz="4000" b="1" dirty="0">
                <a:latin typeface="Times New Roman" panose="02020603050405020304" pitchFamily="18" charset="0"/>
                <a:cs typeface="Times New Roman" panose="02020603050405020304" pitchFamily="18" charset="0"/>
              </a:rPr>
              <a:t>risk</a:t>
            </a:r>
            <a:r>
              <a:rPr lang="en-GB" sz="4000" dirty="0">
                <a:latin typeface="Times New Roman" panose="02020603050405020304" pitchFamily="18" charset="0"/>
                <a:cs typeface="Times New Roman" panose="02020603050405020304" pitchFamily="18" charset="0"/>
              </a:rPr>
              <a:t> of a business's </a:t>
            </a:r>
            <a:r>
              <a:rPr lang="en-GB" sz="4000" b="1" dirty="0">
                <a:latin typeface="Times New Roman" panose="02020603050405020304" pitchFamily="18" charset="0"/>
                <a:cs typeface="Times New Roman" panose="02020603050405020304" pitchFamily="18" charset="0"/>
              </a:rPr>
              <a:t>market share </a:t>
            </a:r>
            <a:r>
              <a:rPr lang="en-GB" sz="4000" dirty="0">
                <a:latin typeface="Times New Roman" panose="02020603050405020304" pitchFamily="18" charset="0"/>
                <a:cs typeface="Times New Roman" panose="02020603050405020304" pitchFamily="18" charset="0"/>
              </a:rPr>
              <a:t>being </a:t>
            </a:r>
            <a:r>
              <a:rPr lang="en-GB" sz="4000" b="1" dirty="0">
                <a:latin typeface="Times New Roman" panose="02020603050405020304" pitchFamily="18" charset="0"/>
                <a:cs typeface="Times New Roman" panose="02020603050405020304" pitchFamily="18" charset="0"/>
              </a:rPr>
              <a:t>depleted</a:t>
            </a:r>
            <a:r>
              <a:rPr lang="en-GB" sz="4000" dirty="0">
                <a:latin typeface="Times New Roman" panose="02020603050405020304" pitchFamily="18" charset="0"/>
                <a:cs typeface="Times New Roman" panose="02020603050405020304" pitchFamily="18" charset="0"/>
              </a:rPr>
              <a:t>. </a:t>
            </a:r>
            <a:endParaRPr lang="en-GB" sz="4000" dirty="0" smtClean="0">
              <a:latin typeface="Times New Roman" panose="02020603050405020304" pitchFamily="18" charset="0"/>
              <a:cs typeface="Times New Roman" panose="02020603050405020304" pitchFamily="18" charset="0"/>
            </a:endParaRPr>
          </a:p>
          <a:p>
            <a:pPr algn="just"/>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9047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3232597"/>
            <a:ext cx="10515600" cy="2852737"/>
          </a:xfrm>
        </p:spPr>
        <p:txBody>
          <a:bodyPr>
            <a:normAutofit/>
          </a:bodyPr>
          <a:lstStyle/>
          <a:p>
            <a:r>
              <a:rPr lang="en-GB" sz="4800" b="1" i="1" dirty="0" smtClean="0">
                <a:solidFill>
                  <a:srgbClr val="92D050"/>
                </a:solidFill>
                <a:latin typeface="Times New Roman" panose="02020603050405020304" pitchFamily="18" charset="0"/>
                <a:cs typeface="Times New Roman" panose="02020603050405020304" pitchFamily="18" charset="0"/>
              </a:rPr>
              <a:t/>
            </a:r>
            <a:br>
              <a:rPr lang="en-GB" sz="4800" b="1" i="1" dirty="0" smtClean="0">
                <a:solidFill>
                  <a:srgbClr val="92D050"/>
                </a:solidFill>
                <a:latin typeface="Times New Roman" panose="02020603050405020304" pitchFamily="18" charset="0"/>
                <a:cs typeface="Times New Roman" panose="02020603050405020304" pitchFamily="18" charset="0"/>
              </a:rPr>
            </a:br>
            <a:r>
              <a:rPr lang="en-GB" sz="4800" b="1" i="1" dirty="0">
                <a:solidFill>
                  <a:srgbClr val="92D050"/>
                </a:solidFill>
                <a:latin typeface="Times New Roman" panose="02020603050405020304" pitchFamily="18" charset="0"/>
                <a:cs typeface="Times New Roman" panose="02020603050405020304" pitchFamily="18" charset="0"/>
              </a:rPr>
              <a:t/>
            </a:r>
            <a:br>
              <a:rPr lang="en-GB" sz="4800" b="1" i="1" dirty="0">
                <a:solidFill>
                  <a:srgbClr val="92D050"/>
                </a:solidFill>
                <a:latin typeface="Times New Roman" panose="02020603050405020304" pitchFamily="18" charset="0"/>
                <a:cs typeface="Times New Roman" panose="02020603050405020304" pitchFamily="18" charset="0"/>
              </a:rPr>
            </a:br>
            <a:r>
              <a:rPr lang="en-GB" sz="4800" b="1" i="1" dirty="0" smtClean="0">
                <a:solidFill>
                  <a:srgbClr val="92D050"/>
                </a:solidFill>
                <a:latin typeface="Times New Roman" panose="02020603050405020304" pitchFamily="18" charset="0"/>
                <a:cs typeface="Times New Roman" panose="02020603050405020304" pitchFamily="18" charset="0"/>
              </a:rPr>
              <a:t>IS COMPETITION GOOD OR BAD? DISCUSS.</a:t>
            </a:r>
            <a:endParaRPr lang="en-GB" sz="4800" b="1" i="1" dirty="0">
              <a:solidFill>
                <a:srgbClr val="92D050"/>
              </a:solidFill>
              <a:latin typeface="Times New Roman" panose="02020603050405020304" pitchFamily="18" charset="0"/>
              <a:cs typeface="Times New Roman" panose="02020603050405020304" pitchFamily="18" charset="0"/>
            </a:endParaRPr>
          </a:p>
        </p:txBody>
      </p:sp>
      <p:pic>
        <p:nvPicPr>
          <p:cNvPr id="2050" name="Picture 2" descr="Image result for funny images on competi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1848" y="0"/>
            <a:ext cx="7173531" cy="4018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3968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31065" y="499099"/>
            <a:ext cx="11062952" cy="6030490"/>
          </a:xfrm>
        </p:spPr>
        <p:txBody>
          <a:bodyPr>
            <a:normAutofit/>
          </a:bodyPr>
          <a:lstStyle/>
          <a:p>
            <a:r>
              <a:rPr lang="en-GB" sz="4000" dirty="0" smtClean="0">
                <a:latin typeface="Times New Roman" panose="02020603050405020304" pitchFamily="18" charset="0"/>
                <a:cs typeface="Times New Roman" panose="02020603050405020304" pitchFamily="18" charset="0"/>
              </a:rPr>
              <a:t>Profitable markets attract new entrants, which erodes profitability.</a:t>
            </a:r>
          </a:p>
          <a:p>
            <a:r>
              <a:rPr lang="en-GB" sz="4000" dirty="0" smtClean="0">
                <a:latin typeface="Times New Roman" panose="02020603050405020304" pitchFamily="18" charset="0"/>
                <a:cs typeface="Times New Roman" panose="02020603050405020304" pitchFamily="18" charset="0"/>
              </a:rPr>
              <a:t>Unless incumbents have strong and durable barriers to entry, for example;</a:t>
            </a:r>
          </a:p>
          <a:p>
            <a:pPr lvl="4">
              <a:buFont typeface="Wingdings" panose="05000000000000000000" pitchFamily="2" charset="2"/>
              <a:buChar char="Ø"/>
            </a:pPr>
            <a:r>
              <a:rPr lang="en-GB" sz="4000" dirty="0" smtClean="0">
                <a:latin typeface="Times New Roman" panose="02020603050405020304" pitchFamily="18" charset="0"/>
                <a:cs typeface="Times New Roman" panose="02020603050405020304" pitchFamily="18" charset="0"/>
              </a:rPr>
              <a:t> </a:t>
            </a:r>
            <a:r>
              <a:rPr lang="en-GB" sz="4000" dirty="0" smtClean="0">
                <a:latin typeface="Times New Roman" panose="02020603050405020304" pitchFamily="18" charset="0"/>
                <a:cs typeface="Times New Roman" panose="02020603050405020304" pitchFamily="18" charset="0"/>
              </a:rPr>
              <a:t>patents</a:t>
            </a:r>
            <a:endParaRPr lang="en-GB" sz="4000" dirty="0" smtClean="0">
              <a:latin typeface="Times New Roman" panose="02020603050405020304" pitchFamily="18" charset="0"/>
              <a:cs typeface="Times New Roman" panose="02020603050405020304" pitchFamily="18" charset="0"/>
            </a:endParaRPr>
          </a:p>
          <a:p>
            <a:pPr lvl="4">
              <a:buFont typeface="Wingdings" panose="05000000000000000000" pitchFamily="2" charset="2"/>
              <a:buChar char="Ø"/>
            </a:pPr>
            <a:r>
              <a:rPr lang="en-GB" sz="4000" dirty="0" smtClean="0">
                <a:latin typeface="Times New Roman" panose="02020603050405020304" pitchFamily="18" charset="0"/>
                <a:cs typeface="Times New Roman" panose="02020603050405020304" pitchFamily="18" charset="0"/>
              </a:rPr>
              <a:t>economies of </a:t>
            </a:r>
            <a:r>
              <a:rPr lang="en-GB" sz="4000" dirty="0" smtClean="0">
                <a:latin typeface="Times New Roman" panose="02020603050405020304" pitchFamily="18" charset="0"/>
                <a:cs typeface="Times New Roman" panose="02020603050405020304" pitchFamily="18" charset="0"/>
              </a:rPr>
              <a:t>scale </a:t>
            </a:r>
            <a:endParaRPr lang="en-GB" sz="4000" dirty="0" smtClean="0">
              <a:latin typeface="Times New Roman" panose="02020603050405020304" pitchFamily="18" charset="0"/>
              <a:cs typeface="Times New Roman" panose="02020603050405020304" pitchFamily="18" charset="0"/>
            </a:endParaRPr>
          </a:p>
          <a:p>
            <a:pPr lvl="4">
              <a:buFont typeface="Wingdings" panose="05000000000000000000" pitchFamily="2" charset="2"/>
              <a:buChar char="Ø"/>
            </a:pPr>
            <a:r>
              <a:rPr lang="en-GB" sz="4000" dirty="0" smtClean="0">
                <a:latin typeface="Times New Roman" panose="02020603050405020304" pitchFamily="18" charset="0"/>
                <a:cs typeface="Times New Roman" panose="02020603050405020304" pitchFamily="18" charset="0"/>
              </a:rPr>
              <a:t>capital requirements </a:t>
            </a:r>
          </a:p>
          <a:p>
            <a:pPr lvl="4">
              <a:buFont typeface="Wingdings" panose="05000000000000000000" pitchFamily="2" charset="2"/>
              <a:buChar char="Ø"/>
            </a:pPr>
            <a:r>
              <a:rPr lang="en-GB" sz="4000" dirty="0">
                <a:latin typeface="Times New Roman" panose="02020603050405020304" pitchFamily="18" charset="0"/>
                <a:cs typeface="Times New Roman" panose="02020603050405020304" pitchFamily="18" charset="0"/>
              </a:rPr>
              <a:t>access to inputs</a:t>
            </a:r>
            <a:endParaRPr lang="en-GB" sz="4000" dirty="0" smtClean="0">
              <a:latin typeface="Times New Roman" panose="02020603050405020304" pitchFamily="18" charset="0"/>
              <a:cs typeface="Times New Roman" panose="02020603050405020304" pitchFamily="18" charset="0"/>
            </a:endParaRPr>
          </a:p>
          <a:p>
            <a:pPr lvl="4">
              <a:buFont typeface="Wingdings" panose="05000000000000000000" pitchFamily="2" charset="2"/>
              <a:buChar char="Ø"/>
            </a:pPr>
            <a:r>
              <a:rPr lang="en-GB" sz="4000" dirty="0" smtClean="0">
                <a:latin typeface="Times New Roman" panose="02020603050405020304" pitchFamily="18" charset="0"/>
                <a:cs typeface="Times New Roman" panose="02020603050405020304" pitchFamily="18" charset="0"/>
              </a:rPr>
              <a:t>government policies </a:t>
            </a:r>
            <a:endParaRPr lang="en-GB" sz="4000" dirty="0" smtClean="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3121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48520"/>
          </a:xfrm>
        </p:spPr>
        <p:txBody>
          <a:bodyPr/>
          <a:lstStyle/>
          <a:p>
            <a:r>
              <a:rPr lang="en-GB" b="1" dirty="0" smtClean="0">
                <a:latin typeface="Times New Roman" panose="02020603050405020304" pitchFamily="18" charset="0"/>
                <a:cs typeface="Times New Roman" panose="02020603050405020304" pitchFamily="18" charset="0"/>
              </a:rPr>
              <a:t>Questions Asked….</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313645"/>
            <a:ext cx="10515600" cy="4863318"/>
          </a:xfrm>
        </p:spPr>
        <p:txBody>
          <a:bodyPr/>
          <a:lstStyle/>
          <a:p>
            <a:r>
              <a:rPr lang="en-GB" sz="3200" dirty="0">
                <a:latin typeface="Times New Roman" panose="02020603050405020304" pitchFamily="18" charset="0"/>
                <a:cs typeface="Times New Roman" panose="02020603050405020304" pitchFamily="18" charset="0"/>
              </a:rPr>
              <a:t>How much does it cost and how long does it take to enter your market?</a:t>
            </a:r>
          </a:p>
          <a:p>
            <a:r>
              <a:rPr lang="en-GB" sz="3200" dirty="0">
                <a:latin typeface="Times New Roman" panose="02020603050405020304" pitchFamily="18" charset="0"/>
                <a:cs typeface="Times New Roman" panose="02020603050405020304" pitchFamily="18" charset="0"/>
              </a:rPr>
              <a:t>What are the barriers to entry (e.g. patents, rights, etc.)?</a:t>
            </a:r>
          </a:p>
          <a:p>
            <a:r>
              <a:rPr lang="en-GB" sz="3200" dirty="0">
                <a:latin typeface="Times New Roman" panose="02020603050405020304" pitchFamily="18" charset="0"/>
                <a:cs typeface="Times New Roman" panose="02020603050405020304" pitchFamily="18" charset="0"/>
              </a:rPr>
              <a:t>What does it take to make the business scalable?</a:t>
            </a:r>
          </a:p>
          <a:p>
            <a:r>
              <a:rPr lang="en-GB" sz="3200" dirty="0">
                <a:latin typeface="Times New Roman" panose="02020603050405020304" pitchFamily="18" charset="0"/>
                <a:cs typeface="Times New Roman" panose="02020603050405020304" pitchFamily="18" charset="0"/>
              </a:rPr>
              <a:t>Have you protected your key technologies?</a:t>
            </a:r>
          </a:p>
          <a:p>
            <a:r>
              <a:rPr lang="en-GB" sz="3200" dirty="0">
                <a:latin typeface="Times New Roman" panose="02020603050405020304" pitchFamily="18" charset="0"/>
                <a:cs typeface="Times New Roman" panose="02020603050405020304" pitchFamily="18" charset="0"/>
              </a:rPr>
              <a:t>How strictly is your market regulated?</a:t>
            </a:r>
          </a:p>
          <a:p>
            <a:r>
              <a:rPr lang="en-GB" sz="3200" dirty="0">
                <a:latin typeface="Times New Roman" panose="02020603050405020304" pitchFamily="18" charset="0"/>
                <a:cs typeface="Times New Roman" panose="02020603050405020304" pitchFamily="18" charset="0"/>
              </a:rPr>
              <a:t>If competitors can enter your market with little money and effort, you will need to adapt your strategy to handle any potential rivals.</a:t>
            </a:r>
          </a:p>
          <a:p>
            <a:endParaRPr lang="en-GB" dirty="0"/>
          </a:p>
        </p:txBody>
      </p:sp>
    </p:spTree>
    <p:extLst>
      <p:ext uri="{BB962C8B-B14F-4D97-AF65-F5344CB8AC3E}">
        <p14:creationId xmlns:p14="http://schemas.microsoft.com/office/powerpoint/2010/main" val="33733320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Threat of substitute products</a:t>
            </a:r>
            <a:r>
              <a:rPr lang="en-GB" b="1" dirty="0"/>
              <a:t/>
            </a:r>
            <a:br>
              <a:rPr lang="en-GB" b="1" dirty="0"/>
            </a:br>
            <a:endParaRPr lang="en-GB" dirty="0"/>
          </a:p>
        </p:txBody>
      </p:sp>
      <p:sp>
        <p:nvSpPr>
          <p:cNvPr id="3" name="Content Placeholder 2"/>
          <p:cNvSpPr>
            <a:spLocks noGrp="1"/>
          </p:cNvSpPr>
          <p:nvPr>
            <p:ph idx="1"/>
          </p:nvPr>
        </p:nvSpPr>
        <p:spPr>
          <a:xfrm>
            <a:off x="838200" y="1081825"/>
            <a:ext cx="10515600" cy="5095138"/>
          </a:xfrm>
        </p:spPr>
        <p:txBody>
          <a:bodyPr>
            <a:normAutofit/>
          </a:bodyPr>
          <a:lstStyle/>
          <a:p>
            <a:pPr algn="just"/>
            <a:r>
              <a:rPr lang="en-GB" dirty="0">
                <a:latin typeface="Times New Roman" panose="02020603050405020304" pitchFamily="18" charset="0"/>
                <a:cs typeface="Times New Roman" panose="02020603050405020304" pitchFamily="18" charset="0"/>
              </a:rPr>
              <a:t>A substitute good is a good that can be used in place of another</a:t>
            </a:r>
            <a:r>
              <a:rPr lang="en-GB" dirty="0" smtClean="0">
                <a:latin typeface="Times New Roman" panose="02020603050405020304" pitchFamily="18" charset="0"/>
                <a:cs typeface="Times New Roman" panose="02020603050405020304" pitchFamily="18" charset="0"/>
              </a:rPr>
              <a:t>.</a:t>
            </a:r>
          </a:p>
          <a:p>
            <a:pPr algn="just"/>
            <a:r>
              <a:rPr lang="en-GB" dirty="0" smtClean="0">
                <a:latin typeface="Times New Roman" panose="02020603050405020304" pitchFamily="18" charset="0"/>
                <a:cs typeface="Times New Roman" panose="02020603050405020304" pitchFamily="18" charset="0"/>
              </a:rPr>
              <a:t>Consumer </a:t>
            </a:r>
            <a:r>
              <a:rPr lang="en-GB" dirty="0">
                <a:latin typeface="Times New Roman" panose="02020603050405020304" pitchFamily="18" charset="0"/>
                <a:cs typeface="Times New Roman" panose="02020603050405020304" pitchFamily="18" charset="0"/>
              </a:rPr>
              <a:t>perceives </a:t>
            </a:r>
            <a:r>
              <a:rPr lang="en-GB" dirty="0" smtClean="0">
                <a:latin typeface="Times New Roman" panose="02020603050405020304" pitchFamily="18" charset="0"/>
                <a:cs typeface="Times New Roman" panose="02020603050405020304" pitchFamily="18" charset="0"/>
              </a:rPr>
              <a:t>substitutes as </a:t>
            </a:r>
            <a:r>
              <a:rPr lang="en-GB" dirty="0">
                <a:latin typeface="Times New Roman" panose="02020603050405020304" pitchFamily="18" charset="0"/>
                <a:cs typeface="Times New Roman" panose="02020603050405020304" pitchFamily="18" charset="0"/>
              </a:rPr>
              <a:t>similar or comparable, so that having more of one product makes them desire less of the other </a:t>
            </a:r>
            <a:r>
              <a:rPr lang="en-GB" dirty="0" smtClean="0">
                <a:latin typeface="Times New Roman" panose="02020603050405020304" pitchFamily="18" charset="0"/>
                <a:cs typeface="Times New Roman" panose="02020603050405020304" pitchFamily="18" charset="0"/>
              </a:rPr>
              <a:t>product.</a:t>
            </a:r>
            <a:endParaRPr lang="en-GB" dirty="0">
              <a:latin typeface="Times New Roman" panose="02020603050405020304" pitchFamily="18" charset="0"/>
              <a:cs typeface="Times New Roman" panose="02020603050405020304" pitchFamily="18" charset="0"/>
            </a:endParaRPr>
          </a:p>
          <a:p>
            <a:pPr algn="just"/>
            <a:r>
              <a:rPr lang="en-GB" dirty="0" smtClean="0">
                <a:latin typeface="Times New Roman" panose="02020603050405020304" pitchFamily="18" charset="0"/>
                <a:cs typeface="Times New Roman" panose="02020603050405020304" pitchFamily="18" charset="0"/>
              </a:rPr>
              <a:t>Examines how </a:t>
            </a:r>
            <a:r>
              <a:rPr lang="en-GB" dirty="0">
                <a:latin typeface="Times New Roman" panose="02020603050405020304" pitchFamily="18" charset="0"/>
                <a:cs typeface="Times New Roman" panose="02020603050405020304" pitchFamily="18" charset="0"/>
              </a:rPr>
              <a:t>easy </a:t>
            </a:r>
            <a:r>
              <a:rPr lang="en-GB" dirty="0" smtClean="0">
                <a:latin typeface="Times New Roman" panose="02020603050405020304" pitchFamily="18" charset="0"/>
                <a:cs typeface="Times New Roman" panose="02020603050405020304" pitchFamily="18" charset="0"/>
              </a:rPr>
              <a:t>it is </a:t>
            </a:r>
            <a:r>
              <a:rPr lang="en-GB" dirty="0">
                <a:latin typeface="Times New Roman" panose="02020603050405020304" pitchFamily="18" charset="0"/>
                <a:cs typeface="Times New Roman" panose="02020603050405020304" pitchFamily="18" charset="0"/>
              </a:rPr>
              <a:t>for consumers to switch from a business's product or service to that of a competitor</a:t>
            </a:r>
            <a:r>
              <a:rPr lang="en-GB" dirty="0" smtClean="0">
                <a:latin typeface="Times New Roman" panose="02020603050405020304" pitchFamily="18" charset="0"/>
                <a:cs typeface="Times New Roman" panose="02020603050405020304" pitchFamily="18" charset="0"/>
              </a:rPr>
              <a:t>.</a:t>
            </a:r>
          </a:p>
          <a:p>
            <a:pPr algn="just"/>
            <a:r>
              <a:rPr lang="en-GB" dirty="0">
                <a:latin typeface="Times New Roman" panose="02020603050405020304" pitchFamily="18" charset="0"/>
                <a:cs typeface="Times New Roman" panose="02020603050405020304" pitchFamily="18" charset="0"/>
              </a:rPr>
              <a:t>Where close substitute products exist in a market, it increases the likelihood of customers switching to alternatives in response to price increases. </a:t>
            </a:r>
            <a:endParaRPr lang="en-GB" dirty="0" smtClean="0">
              <a:latin typeface="Times New Roman" panose="02020603050405020304" pitchFamily="18" charset="0"/>
              <a:cs typeface="Times New Roman" panose="02020603050405020304" pitchFamily="18" charset="0"/>
            </a:endParaRPr>
          </a:p>
          <a:p>
            <a:pPr algn="just"/>
            <a:r>
              <a:rPr lang="en-GB" dirty="0">
                <a:latin typeface="Times New Roman" panose="02020603050405020304" pitchFamily="18" charset="0"/>
                <a:cs typeface="Times New Roman" panose="02020603050405020304" pitchFamily="18" charset="0"/>
              </a:rPr>
              <a:t>This reduces both the power of suppliers and the attractiveness of the market.</a:t>
            </a:r>
          </a:p>
          <a:p>
            <a:pPr algn="just"/>
            <a:endParaRPr lang="en-GB" dirty="0">
              <a:latin typeface="Times New Roman" panose="02020603050405020304" pitchFamily="18" charset="0"/>
              <a:cs typeface="Times New Roman" panose="02020603050405020304" pitchFamily="18" charset="0"/>
            </a:endParaRPr>
          </a:p>
          <a:p>
            <a:pPr algn="just"/>
            <a:endParaRPr lang="en-GB"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0699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rPr>
              <a:t>Substitute is high when;</a:t>
            </a:r>
            <a:br>
              <a:rPr lang="en-GB" b="1" dirty="0">
                <a:latin typeface="Century Gothic" panose="020B0502020202020204" pitchFamily="34" charset="0"/>
              </a:rPr>
            </a:br>
            <a:endParaRPr lang="en-GB" dirty="0"/>
          </a:p>
        </p:txBody>
      </p:sp>
      <p:sp>
        <p:nvSpPr>
          <p:cNvPr id="3" name="Content Placeholder 2"/>
          <p:cNvSpPr>
            <a:spLocks noGrp="1"/>
          </p:cNvSpPr>
          <p:nvPr>
            <p:ph idx="1"/>
          </p:nvPr>
        </p:nvSpPr>
        <p:spPr>
          <a:xfrm>
            <a:off x="677334" y="1262131"/>
            <a:ext cx="11055320" cy="4984124"/>
          </a:xfrm>
        </p:spPr>
        <p:txBody>
          <a:bodyPr>
            <a:noAutofit/>
          </a:bodyPr>
          <a:lstStyle/>
          <a:p>
            <a:pPr algn="just"/>
            <a:r>
              <a:rPr lang="en-GB" sz="3600" dirty="0" smtClean="0">
                <a:latin typeface="Times New Roman" panose="02020603050405020304" pitchFamily="18" charset="0"/>
                <a:cs typeface="Times New Roman" panose="02020603050405020304" pitchFamily="18" charset="0"/>
              </a:rPr>
              <a:t>Consumer switching costs are low </a:t>
            </a:r>
          </a:p>
          <a:p>
            <a:pPr algn="just"/>
            <a:r>
              <a:rPr lang="en-GB" sz="3600" dirty="0" smtClean="0">
                <a:latin typeface="Times New Roman" panose="02020603050405020304" pitchFamily="18" charset="0"/>
                <a:cs typeface="Times New Roman" panose="02020603050405020304" pitchFamily="18" charset="0"/>
              </a:rPr>
              <a:t>Substitute product is cheaper than industry product</a:t>
            </a:r>
          </a:p>
          <a:p>
            <a:pPr algn="just"/>
            <a:r>
              <a:rPr lang="en-GB" sz="3600" dirty="0" smtClean="0">
                <a:latin typeface="Times New Roman" panose="02020603050405020304" pitchFamily="18" charset="0"/>
                <a:cs typeface="Times New Roman" panose="02020603050405020304" pitchFamily="18" charset="0"/>
              </a:rPr>
              <a:t>Substitute product quality is equal or superior to industry product quality</a:t>
            </a:r>
          </a:p>
          <a:p>
            <a:pPr algn="just"/>
            <a:r>
              <a:rPr lang="en-GB" sz="3600" dirty="0" smtClean="0">
                <a:latin typeface="Times New Roman" panose="02020603050405020304" pitchFamily="18" charset="0"/>
                <a:cs typeface="Times New Roman" panose="02020603050405020304" pitchFamily="18" charset="0"/>
              </a:rPr>
              <a:t>Substitute performance is equal or superior to industry product performance</a:t>
            </a: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26915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Times New Roman" panose="02020603050405020304" pitchFamily="18" charset="0"/>
                <a:cs typeface="Times New Roman" panose="02020603050405020304" pitchFamily="18" charset="0"/>
              </a:rPr>
              <a:t>Questions Asked……</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275008"/>
            <a:ext cx="10515600" cy="4901955"/>
          </a:xfrm>
        </p:spPr>
        <p:txBody>
          <a:bodyPr/>
          <a:lstStyle/>
          <a:p>
            <a:r>
              <a:rPr lang="en-GB" sz="3600" dirty="0">
                <a:latin typeface="Times New Roman" panose="02020603050405020304" pitchFamily="18" charset="0"/>
                <a:cs typeface="Times New Roman" panose="02020603050405020304" pitchFamily="18" charset="0"/>
              </a:rPr>
              <a:t>What are the differentiators between your product/service and the substitute?</a:t>
            </a:r>
          </a:p>
          <a:p>
            <a:r>
              <a:rPr lang="en-GB" sz="3600" dirty="0">
                <a:latin typeface="Times New Roman" panose="02020603050405020304" pitchFamily="18" charset="0"/>
                <a:cs typeface="Times New Roman" panose="02020603050405020304" pitchFamily="18" charset="0"/>
              </a:rPr>
              <a:t>How many substitute products are available in this market?</a:t>
            </a:r>
          </a:p>
          <a:p>
            <a:r>
              <a:rPr lang="en-GB" sz="3600" dirty="0">
                <a:latin typeface="Times New Roman" panose="02020603050405020304" pitchFamily="18" charset="0"/>
                <a:cs typeface="Times New Roman" panose="02020603050405020304" pitchFamily="18" charset="0"/>
              </a:rPr>
              <a:t>What is the cost of switching to a substitute product?</a:t>
            </a:r>
          </a:p>
          <a:p>
            <a:r>
              <a:rPr lang="en-GB" sz="3600" dirty="0">
                <a:latin typeface="Times New Roman" panose="02020603050405020304" pitchFamily="18" charset="0"/>
                <a:cs typeface="Times New Roman" panose="02020603050405020304" pitchFamily="18" charset="0"/>
              </a:rPr>
              <a:t>How difficult would it be to make the switch?</a:t>
            </a:r>
          </a:p>
          <a:p>
            <a:r>
              <a:rPr lang="en-GB" sz="3600" dirty="0">
                <a:latin typeface="Times New Roman" panose="02020603050405020304" pitchFamily="18" charset="0"/>
                <a:cs typeface="Times New Roman" panose="02020603050405020304" pitchFamily="18" charset="0"/>
              </a:rPr>
              <a:t>What products or services can you offer that might substitute a market leader?</a:t>
            </a:r>
          </a:p>
          <a:p>
            <a:endParaRPr lang="en-GB" dirty="0"/>
          </a:p>
        </p:txBody>
      </p:sp>
    </p:spTree>
    <p:extLst>
      <p:ext uri="{BB962C8B-B14F-4D97-AF65-F5344CB8AC3E}">
        <p14:creationId xmlns:p14="http://schemas.microsoft.com/office/powerpoint/2010/main" val="24483875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004" y="249216"/>
            <a:ext cx="10812887" cy="922762"/>
          </a:xfrm>
        </p:spPr>
        <p:txBody>
          <a:bodyPr/>
          <a:lstStyle/>
          <a:p>
            <a:r>
              <a:rPr lang="en-GB" b="1" dirty="0">
                <a:latin typeface="Times New Roman" panose="02020603050405020304" pitchFamily="18" charset="0"/>
                <a:cs typeface="Times New Roman" panose="02020603050405020304" pitchFamily="18" charset="0"/>
              </a:rPr>
              <a:t>Bargaining power of </a:t>
            </a:r>
            <a:r>
              <a:rPr lang="en-GB" b="1" dirty="0" smtClean="0">
                <a:latin typeface="Times New Roman" panose="02020603050405020304" pitchFamily="18" charset="0"/>
                <a:cs typeface="Times New Roman" panose="02020603050405020304" pitchFamily="18" charset="0"/>
              </a:rPr>
              <a:t>Buyers</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12126" y="1171978"/>
            <a:ext cx="10928796" cy="5223926"/>
          </a:xfrm>
        </p:spPr>
        <p:txBody>
          <a:bodyPr>
            <a:normAutofit lnSpcReduction="10000"/>
          </a:bodyPr>
          <a:lstStyle/>
          <a:p>
            <a:pPr algn="just"/>
            <a:r>
              <a:rPr lang="en-GB" sz="3600" dirty="0" smtClean="0">
                <a:latin typeface="Times New Roman" panose="02020603050405020304" pitchFamily="18" charset="0"/>
                <a:cs typeface="Times New Roman" panose="02020603050405020304" pitchFamily="18" charset="0"/>
              </a:rPr>
              <a:t>Analyses the </a:t>
            </a:r>
            <a:r>
              <a:rPr lang="en-GB" sz="3600" dirty="0">
                <a:latin typeface="Times New Roman" panose="02020603050405020304" pitchFamily="18" charset="0"/>
                <a:cs typeface="Times New Roman" panose="02020603050405020304" pitchFamily="18" charset="0"/>
              </a:rPr>
              <a:t>power of the consumer to affect pricing and </a:t>
            </a:r>
            <a:r>
              <a:rPr lang="en-GB" sz="3600" dirty="0" smtClean="0">
                <a:latin typeface="Times New Roman" panose="02020603050405020304" pitchFamily="18" charset="0"/>
                <a:cs typeface="Times New Roman" panose="02020603050405020304" pitchFamily="18" charset="0"/>
              </a:rPr>
              <a:t>quality, how easy is it to drive down prices.</a:t>
            </a:r>
            <a:endParaRPr lang="en-GB" sz="3600" dirty="0" smtClean="0">
              <a:latin typeface="Times New Roman" panose="02020603050405020304" pitchFamily="18" charset="0"/>
              <a:cs typeface="Times New Roman" panose="02020603050405020304" pitchFamily="18" charset="0"/>
            </a:endParaRPr>
          </a:p>
          <a:p>
            <a:pPr algn="just"/>
            <a:r>
              <a:rPr lang="en-GB" sz="3600" dirty="0" smtClean="0">
                <a:latin typeface="Times New Roman" panose="02020603050405020304" pitchFamily="18" charset="0"/>
                <a:cs typeface="Times New Roman" panose="02020603050405020304" pitchFamily="18" charset="0"/>
              </a:rPr>
              <a:t>Consumers </a:t>
            </a:r>
            <a:r>
              <a:rPr lang="en-GB" sz="3600" dirty="0">
                <a:latin typeface="Times New Roman" panose="02020603050405020304" pitchFamily="18" charset="0"/>
                <a:cs typeface="Times New Roman" panose="02020603050405020304" pitchFamily="18" charset="0"/>
              </a:rPr>
              <a:t>have power when there </a:t>
            </a:r>
            <a:r>
              <a:rPr lang="en-GB" sz="3600" dirty="0" smtClean="0">
                <a:latin typeface="Times New Roman" panose="02020603050405020304" pitchFamily="18" charset="0"/>
                <a:cs typeface="Times New Roman" panose="02020603050405020304" pitchFamily="18" charset="0"/>
              </a:rPr>
              <a:t>are not </a:t>
            </a:r>
            <a:r>
              <a:rPr lang="en-GB" sz="3600" dirty="0">
                <a:latin typeface="Times New Roman" panose="02020603050405020304" pitchFamily="18" charset="0"/>
                <a:cs typeface="Times New Roman" panose="02020603050405020304" pitchFamily="18" charset="0"/>
              </a:rPr>
              <a:t>many of them, but lots of sellers, as well as when it is easy to switch from one business's products or services to another</a:t>
            </a:r>
            <a:r>
              <a:rPr lang="en-GB" sz="3600" dirty="0" smtClean="0">
                <a:latin typeface="Times New Roman" panose="02020603050405020304" pitchFamily="18" charset="0"/>
                <a:cs typeface="Times New Roman" panose="02020603050405020304" pitchFamily="18" charset="0"/>
              </a:rPr>
              <a:t>.</a:t>
            </a:r>
          </a:p>
          <a:p>
            <a:pPr algn="just"/>
            <a:r>
              <a:rPr lang="en-GB" sz="3600" dirty="0" smtClean="0">
                <a:latin typeface="Times New Roman" panose="02020603050405020304" pitchFamily="18" charset="0"/>
                <a:cs typeface="Times New Roman" panose="02020603050405020304" pitchFamily="18" charset="0"/>
              </a:rPr>
              <a:t>Buying </a:t>
            </a:r>
            <a:r>
              <a:rPr lang="en-GB" sz="3600" dirty="0">
                <a:latin typeface="Times New Roman" panose="02020603050405020304" pitchFamily="18" charset="0"/>
                <a:cs typeface="Times New Roman" panose="02020603050405020304" pitchFamily="18" charset="0"/>
              </a:rPr>
              <a:t>power is low when consumers purchase products in small </a:t>
            </a:r>
            <a:r>
              <a:rPr lang="en-GB" sz="3600" dirty="0" smtClean="0">
                <a:latin typeface="Times New Roman" panose="02020603050405020304" pitchFamily="18" charset="0"/>
                <a:cs typeface="Times New Roman" panose="02020603050405020304" pitchFamily="18" charset="0"/>
              </a:rPr>
              <a:t>amounts.</a:t>
            </a:r>
          </a:p>
          <a:p>
            <a:pPr algn="just"/>
            <a:r>
              <a:rPr lang="en-GB" sz="3600" dirty="0" smtClean="0">
                <a:latin typeface="Times New Roman" panose="02020603050405020304" pitchFamily="18" charset="0"/>
                <a:cs typeface="Times New Roman" panose="02020603050405020304" pitchFamily="18" charset="0"/>
              </a:rPr>
              <a:t>If </a:t>
            </a:r>
            <a:r>
              <a:rPr lang="en-GB" sz="3600" dirty="0">
                <a:latin typeface="Times New Roman" panose="02020603050405020304" pitchFamily="18" charset="0"/>
                <a:cs typeface="Times New Roman" panose="02020603050405020304" pitchFamily="18" charset="0"/>
              </a:rPr>
              <a:t>a business has just a few powerful buyers, they are often able to dictate terms.</a:t>
            </a:r>
          </a:p>
          <a:p>
            <a:endParaRPr lang="en-GB" dirty="0"/>
          </a:p>
        </p:txBody>
      </p:sp>
    </p:spTree>
    <p:extLst>
      <p:ext uri="{BB962C8B-B14F-4D97-AF65-F5344CB8AC3E}">
        <p14:creationId xmlns:p14="http://schemas.microsoft.com/office/powerpoint/2010/main" val="488893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Questions Asked……</a:t>
            </a:r>
            <a:endParaRPr lang="en-GB" dirty="0"/>
          </a:p>
        </p:txBody>
      </p:sp>
      <p:sp>
        <p:nvSpPr>
          <p:cNvPr id="3" name="Content Placeholder 2"/>
          <p:cNvSpPr>
            <a:spLocks noGrp="1"/>
          </p:cNvSpPr>
          <p:nvPr>
            <p:ph idx="1"/>
          </p:nvPr>
        </p:nvSpPr>
        <p:spPr>
          <a:xfrm>
            <a:off x="838200" y="1365161"/>
            <a:ext cx="10515600" cy="4811802"/>
          </a:xfrm>
        </p:spPr>
        <p:txBody>
          <a:bodyPr/>
          <a:lstStyle/>
          <a:p>
            <a:r>
              <a:rPr lang="en-GB" sz="4000" dirty="0">
                <a:latin typeface="Times New Roman" panose="02020603050405020304" pitchFamily="18" charset="0"/>
                <a:cs typeface="Times New Roman" panose="02020603050405020304" pitchFamily="18" charset="0"/>
              </a:rPr>
              <a:t>How many buyers control your sales?</a:t>
            </a:r>
          </a:p>
          <a:p>
            <a:r>
              <a:rPr lang="en-GB" sz="4000" dirty="0">
                <a:latin typeface="Times New Roman" panose="02020603050405020304" pitchFamily="18" charset="0"/>
                <a:cs typeface="Times New Roman" panose="02020603050405020304" pitchFamily="18" charset="0"/>
              </a:rPr>
              <a:t>How large are the orders you receive?</a:t>
            </a:r>
          </a:p>
          <a:p>
            <a:r>
              <a:rPr lang="en-GB" sz="4000" dirty="0">
                <a:latin typeface="Times New Roman" panose="02020603050405020304" pitchFamily="18" charset="0"/>
                <a:cs typeface="Times New Roman" panose="02020603050405020304" pitchFamily="18" charset="0"/>
              </a:rPr>
              <a:t>Could your buyers switch suppliers—and how much would it cost for them to switch?</a:t>
            </a:r>
          </a:p>
          <a:p>
            <a:r>
              <a:rPr lang="en-GB" sz="4000" dirty="0">
                <a:latin typeface="Times New Roman" panose="02020603050405020304" pitchFamily="18" charset="0"/>
                <a:cs typeface="Times New Roman" panose="02020603050405020304" pitchFamily="18" charset="0"/>
              </a:rPr>
              <a:t>How important is your product/service to your buyers (i.e. what is the ROI of your product/service)?</a:t>
            </a:r>
          </a:p>
          <a:p>
            <a:endParaRPr lang="en-GB" dirty="0"/>
          </a:p>
        </p:txBody>
      </p:sp>
    </p:spTree>
    <p:extLst>
      <p:ext uri="{BB962C8B-B14F-4D97-AF65-F5344CB8AC3E}">
        <p14:creationId xmlns:p14="http://schemas.microsoft.com/office/powerpoint/2010/main" val="8668549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Bargaining power of suppliers</a:t>
            </a:r>
            <a:r>
              <a:rPr lang="en-GB" b="1" dirty="0"/>
              <a:t/>
            </a:r>
            <a:br>
              <a:rPr lang="en-GB" b="1" dirty="0"/>
            </a:br>
            <a:endParaRPr lang="en-GB" dirty="0"/>
          </a:p>
        </p:txBody>
      </p:sp>
      <p:sp>
        <p:nvSpPr>
          <p:cNvPr id="3" name="Content Placeholder 2"/>
          <p:cNvSpPr>
            <a:spLocks noGrp="1"/>
          </p:cNvSpPr>
          <p:nvPr>
            <p:ph idx="1"/>
          </p:nvPr>
        </p:nvSpPr>
        <p:spPr>
          <a:xfrm>
            <a:off x="774879" y="1323349"/>
            <a:ext cx="10515600" cy="5335028"/>
          </a:xfrm>
        </p:spPr>
        <p:txBody>
          <a:bodyPr>
            <a:normAutofit/>
          </a:bodyPr>
          <a:lstStyle/>
          <a:p>
            <a:endParaRPr lang="en-GB" dirty="0" smtClean="0"/>
          </a:p>
          <a:p>
            <a:pPr algn="just"/>
            <a:r>
              <a:rPr lang="en-GB" sz="3600" dirty="0" smtClean="0">
                <a:latin typeface="Times New Roman" panose="02020603050405020304" pitchFamily="18" charset="0"/>
                <a:cs typeface="Times New Roman" panose="02020603050405020304" pitchFamily="18" charset="0"/>
              </a:rPr>
              <a:t>Analyses </a:t>
            </a:r>
            <a:r>
              <a:rPr lang="en-GB" sz="3600" dirty="0">
                <a:latin typeface="Times New Roman" panose="02020603050405020304" pitchFamily="18" charset="0"/>
                <a:cs typeface="Times New Roman" panose="02020603050405020304" pitchFamily="18" charset="0"/>
              </a:rPr>
              <a:t>how much power a business's supplier has and how much control it has over the potential to raise its prices, which, in turn, would lower a business's profitability</a:t>
            </a:r>
            <a:r>
              <a:rPr lang="en-GB" sz="3600" dirty="0" smtClean="0">
                <a:latin typeface="Times New Roman" panose="02020603050405020304" pitchFamily="18" charset="0"/>
                <a:cs typeface="Times New Roman" panose="02020603050405020304" pitchFamily="18" charset="0"/>
              </a:rPr>
              <a:t>.</a:t>
            </a:r>
          </a:p>
          <a:p>
            <a:pPr algn="just"/>
            <a:r>
              <a:rPr lang="en-GB" sz="3600" dirty="0" smtClean="0">
                <a:latin typeface="Times New Roman" panose="02020603050405020304" pitchFamily="18" charset="0"/>
                <a:cs typeface="Times New Roman" panose="02020603050405020304" pitchFamily="18" charset="0"/>
              </a:rPr>
              <a:t>The </a:t>
            </a:r>
            <a:r>
              <a:rPr lang="en-GB" sz="3600" dirty="0">
                <a:latin typeface="Times New Roman" panose="02020603050405020304" pitchFamily="18" charset="0"/>
                <a:cs typeface="Times New Roman" panose="02020603050405020304" pitchFamily="18" charset="0"/>
              </a:rPr>
              <a:t>fewer </a:t>
            </a:r>
            <a:r>
              <a:rPr lang="en-GB" sz="3600" dirty="0" smtClean="0">
                <a:latin typeface="Times New Roman" panose="02020603050405020304" pitchFamily="18" charset="0"/>
                <a:cs typeface="Times New Roman" panose="02020603050405020304" pitchFamily="18" charset="0"/>
              </a:rPr>
              <a:t>the suppliers , </a:t>
            </a:r>
            <a:r>
              <a:rPr lang="en-GB" sz="3600" dirty="0">
                <a:latin typeface="Times New Roman" panose="02020603050405020304" pitchFamily="18" charset="0"/>
                <a:cs typeface="Times New Roman" panose="02020603050405020304" pitchFamily="18" charset="0"/>
              </a:rPr>
              <a:t>the more power they have. </a:t>
            </a:r>
            <a:endParaRPr lang="en-GB" sz="3600" dirty="0" smtClean="0">
              <a:latin typeface="Times New Roman" panose="02020603050405020304" pitchFamily="18" charset="0"/>
              <a:cs typeface="Times New Roman" panose="02020603050405020304" pitchFamily="18" charset="0"/>
            </a:endParaRPr>
          </a:p>
          <a:p>
            <a:pPr algn="just"/>
            <a:r>
              <a:rPr lang="en-GB" sz="3600" dirty="0" smtClean="0">
                <a:latin typeface="Times New Roman" panose="02020603050405020304" pitchFamily="18" charset="0"/>
                <a:cs typeface="Times New Roman" panose="02020603050405020304" pitchFamily="18" charset="0"/>
              </a:rPr>
              <a:t>Businesses </a:t>
            </a:r>
            <a:r>
              <a:rPr lang="en-GB" sz="3600" dirty="0">
                <a:latin typeface="Times New Roman" panose="02020603050405020304" pitchFamily="18" charset="0"/>
                <a:cs typeface="Times New Roman" panose="02020603050405020304" pitchFamily="18" charset="0"/>
              </a:rPr>
              <a:t>are in a better position when there are a multitude of suppliers</a:t>
            </a:r>
            <a:r>
              <a:rPr lang="en-GB" sz="3600" dirty="0" smtClean="0">
                <a:latin typeface="Times New Roman" panose="02020603050405020304" pitchFamily="18" charset="0"/>
                <a:cs typeface="Times New Roman" panose="02020603050405020304" pitchFamily="18" charset="0"/>
              </a:rPr>
              <a:t>.</a:t>
            </a:r>
          </a:p>
          <a:p>
            <a:endParaRPr lang="en-GB" dirty="0"/>
          </a:p>
        </p:txBody>
      </p:sp>
    </p:spTree>
    <p:extLst>
      <p:ext uri="{BB962C8B-B14F-4D97-AF65-F5344CB8AC3E}">
        <p14:creationId xmlns:p14="http://schemas.microsoft.com/office/powerpoint/2010/main" val="10635600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Questions Asked……</a:t>
            </a:r>
            <a:endParaRPr lang="en-GB" dirty="0"/>
          </a:p>
        </p:txBody>
      </p:sp>
      <p:sp>
        <p:nvSpPr>
          <p:cNvPr id="3" name="Content Placeholder 2"/>
          <p:cNvSpPr>
            <a:spLocks noGrp="1"/>
          </p:cNvSpPr>
          <p:nvPr>
            <p:ph idx="1"/>
          </p:nvPr>
        </p:nvSpPr>
        <p:spPr/>
        <p:txBody>
          <a:bodyPr/>
          <a:lstStyle/>
          <a:p>
            <a:r>
              <a:rPr lang="en-GB" sz="3600" dirty="0">
                <a:latin typeface="Times New Roman" panose="02020603050405020304" pitchFamily="18" charset="0"/>
                <a:cs typeface="Times New Roman" panose="02020603050405020304" pitchFamily="18" charset="0"/>
              </a:rPr>
              <a:t>How many suppliers does your </a:t>
            </a:r>
            <a:r>
              <a:rPr lang="en-GB" sz="3600" dirty="0" smtClean="0">
                <a:latin typeface="Times New Roman" panose="02020603050405020304" pitchFamily="18" charset="0"/>
                <a:cs typeface="Times New Roman" panose="02020603050405020304" pitchFamily="18" charset="0"/>
              </a:rPr>
              <a:t>business </a:t>
            </a:r>
            <a:r>
              <a:rPr lang="en-GB" sz="3600" dirty="0">
                <a:latin typeface="Times New Roman" panose="02020603050405020304" pitchFamily="18" charset="0"/>
                <a:cs typeface="Times New Roman" panose="02020603050405020304" pitchFamily="18" charset="0"/>
              </a:rPr>
              <a:t>have?</a:t>
            </a:r>
          </a:p>
          <a:p>
            <a:r>
              <a:rPr lang="en-GB" sz="3600" dirty="0">
                <a:latin typeface="Times New Roman" panose="02020603050405020304" pitchFamily="18" charset="0"/>
                <a:cs typeface="Times New Roman" panose="02020603050405020304" pitchFamily="18" charset="0"/>
              </a:rPr>
              <a:t>How unique is the product or service that they provide?</a:t>
            </a:r>
          </a:p>
          <a:p>
            <a:r>
              <a:rPr lang="en-GB" sz="3600" dirty="0">
                <a:latin typeface="Times New Roman" panose="02020603050405020304" pitchFamily="18" charset="0"/>
                <a:cs typeface="Times New Roman" panose="02020603050405020304" pitchFamily="18" charset="0"/>
              </a:rPr>
              <a:t>How many alternative suppliers can you find? How do their prices compare to your current supplier? How expensive would it be to switch from one supplier to another?</a:t>
            </a:r>
          </a:p>
          <a:p>
            <a:endParaRPr lang="en-GB" dirty="0"/>
          </a:p>
        </p:txBody>
      </p:sp>
    </p:spTree>
    <p:extLst>
      <p:ext uri="{BB962C8B-B14F-4D97-AF65-F5344CB8AC3E}">
        <p14:creationId xmlns:p14="http://schemas.microsoft.com/office/powerpoint/2010/main" val="7875708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2914"/>
          </a:xfrm>
        </p:spPr>
        <p:txBody>
          <a:bodyPr/>
          <a:lstStyle/>
          <a:p>
            <a:r>
              <a:rPr lang="en-GB" b="1" dirty="0" smtClean="0">
                <a:latin typeface="Times New Roman" panose="02020603050405020304" pitchFamily="18" charset="0"/>
                <a:cs typeface="Times New Roman" panose="02020603050405020304" pitchFamily="18" charset="0"/>
              </a:rPr>
              <a:t>COMPETITIVE RIVALRY</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378039"/>
            <a:ext cx="10515600" cy="4798924"/>
          </a:xfrm>
        </p:spPr>
        <p:txBody>
          <a:bodyPr>
            <a:normAutofit/>
          </a:bodyPr>
          <a:lstStyle/>
          <a:p>
            <a:r>
              <a:rPr lang="en-GB" sz="4400" dirty="0" smtClean="0">
                <a:latin typeface="Times New Roman" panose="02020603050405020304" pitchFamily="18" charset="0"/>
                <a:cs typeface="Times New Roman" panose="02020603050405020304" pitchFamily="18" charset="0"/>
              </a:rPr>
              <a:t>Examines </a:t>
            </a:r>
            <a:r>
              <a:rPr lang="en-GB" sz="4400" dirty="0" smtClean="0">
                <a:latin typeface="Times New Roman" panose="02020603050405020304" pitchFamily="18" charset="0"/>
                <a:cs typeface="Times New Roman" panose="02020603050405020304" pitchFamily="18" charset="0"/>
              </a:rPr>
              <a:t>how intense the competition is in the market</a:t>
            </a:r>
          </a:p>
          <a:p>
            <a:r>
              <a:rPr lang="en-GB" sz="4400" dirty="0" smtClean="0">
                <a:latin typeface="Times New Roman" panose="02020603050405020304" pitchFamily="18" charset="0"/>
                <a:cs typeface="Times New Roman" panose="02020603050405020304" pitchFamily="18" charset="0"/>
              </a:rPr>
              <a:t>Main driver is the number and capability of competitors in the market.</a:t>
            </a:r>
          </a:p>
          <a:p>
            <a:r>
              <a:rPr lang="en-GB" sz="4400" dirty="0" smtClean="0">
                <a:latin typeface="Times New Roman" panose="02020603050405020304" pitchFamily="18" charset="0"/>
                <a:cs typeface="Times New Roman" panose="02020603050405020304" pitchFamily="18" charset="0"/>
              </a:rPr>
              <a:t>Many competitors, offering undifferentiated products and services, will reduce market attractiveness</a:t>
            </a:r>
            <a:r>
              <a:rPr lang="en-GB" sz="4400" dirty="0" smtClean="0">
                <a:latin typeface="Times New Roman" panose="02020603050405020304" pitchFamily="18" charset="0"/>
                <a:cs typeface="Times New Roman" panose="02020603050405020304" pitchFamily="18" charset="0"/>
              </a:rPr>
              <a:t>.</a:t>
            </a:r>
            <a:endParaRPr lang="en-GB" sz="4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4631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1850" y="1056068"/>
            <a:ext cx="10515600" cy="4691265"/>
          </a:xfrm>
        </p:spPr>
        <p:txBody>
          <a:bodyPr>
            <a:normAutofit fontScale="90000"/>
          </a:bodyPr>
          <a:lstStyle/>
          <a:p>
            <a:r>
              <a:rPr lang="en-GB" dirty="0" smtClean="0"/>
              <a:t/>
            </a:r>
            <a:br>
              <a:rPr lang="en-GB" dirty="0" smtClean="0"/>
            </a:br>
            <a:r>
              <a:rPr lang="en-GB" dirty="0"/>
              <a:t/>
            </a:r>
            <a:br>
              <a:rPr lang="en-GB" dirty="0"/>
            </a:br>
            <a:r>
              <a:rPr lang="en-GB" i="1" dirty="0" smtClean="0">
                <a:latin typeface="Times New Roman" panose="02020603050405020304" pitchFamily="18" charset="0"/>
                <a:cs typeface="Times New Roman" panose="02020603050405020304" pitchFamily="18" charset="0"/>
              </a:rPr>
              <a:t>The </a:t>
            </a:r>
            <a:r>
              <a:rPr lang="en-GB" i="1" dirty="0">
                <a:latin typeface="Times New Roman" panose="02020603050405020304" pitchFamily="18" charset="0"/>
                <a:cs typeface="Times New Roman" panose="02020603050405020304" pitchFamily="18" charset="0"/>
              </a:rPr>
              <a:t>competitor to be feared is one who never bothers about you at all, but goes on making his own business better all the time. </a:t>
            </a:r>
            <a:r>
              <a:rPr lang="en-GB" b="1" i="1" dirty="0">
                <a:latin typeface="Times New Roman" panose="02020603050405020304" pitchFamily="18" charset="0"/>
                <a:cs typeface="Times New Roman" panose="02020603050405020304" pitchFamily="18" charset="0"/>
              </a:rPr>
              <a:t>Henry Ford</a:t>
            </a:r>
            <a:r>
              <a:rPr lang="en-GB" dirty="0"/>
              <a:t/>
            </a:r>
            <a:br>
              <a:rPr lang="en-GB" dirty="0"/>
            </a:br>
            <a:endParaRPr lang="en-GB" dirty="0"/>
          </a:p>
        </p:txBody>
      </p:sp>
    </p:spTree>
    <p:extLst>
      <p:ext uri="{BB962C8B-B14F-4D97-AF65-F5344CB8AC3E}">
        <p14:creationId xmlns:p14="http://schemas.microsoft.com/office/powerpoint/2010/main" val="9359447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56823" y="524857"/>
            <a:ext cx="10515600" cy="5798669"/>
          </a:xfrm>
        </p:spPr>
        <p:txBody>
          <a:bodyPr/>
          <a:lstStyle/>
          <a:p>
            <a:r>
              <a:rPr lang="en-GB" sz="4000" b="1" dirty="0">
                <a:latin typeface="Times New Roman" panose="02020603050405020304" pitchFamily="18" charset="0"/>
                <a:cs typeface="Times New Roman" panose="02020603050405020304" pitchFamily="18" charset="0"/>
              </a:rPr>
              <a:t>Rivalry competition is high when;</a:t>
            </a:r>
          </a:p>
          <a:p>
            <a:r>
              <a:rPr lang="en-GB" sz="4000" dirty="0">
                <a:latin typeface="Times New Roman" panose="02020603050405020304" pitchFamily="18" charset="0"/>
                <a:cs typeface="Times New Roman" panose="02020603050405020304" pitchFamily="18" charset="0"/>
              </a:rPr>
              <a:t> there are just a few businesses equally selling a product or service, </a:t>
            </a:r>
          </a:p>
          <a:p>
            <a:r>
              <a:rPr lang="en-GB" sz="4000" dirty="0">
                <a:latin typeface="Times New Roman" panose="02020603050405020304" pitchFamily="18" charset="0"/>
                <a:cs typeface="Times New Roman" panose="02020603050405020304" pitchFamily="18" charset="0"/>
              </a:rPr>
              <a:t>when the industry is growing </a:t>
            </a:r>
          </a:p>
          <a:p>
            <a:r>
              <a:rPr lang="en-GB" sz="4000" dirty="0">
                <a:latin typeface="Times New Roman" panose="02020603050405020304" pitchFamily="18" charset="0"/>
                <a:cs typeface="Times New Roman" panose="02020603050405020304" pitchFamily="18" charset="0"/>
              </a:rPr>
              <a:t> when consumers can easily switch to a competitor's offering for little cost. </a:t>
            </a:r>
          </a:p>
          <a:p>
            <a:r>
              <a:rPr lang="en-GB" sz="4000" dirty="0">
                <a:latin typeface="Times New Roman" panose="02020603050405020304" pitchFamily="18" charset="0"/>
                <a:cs typeface="Times New Roman" panose="02020603050405020304" pitchFamily="18" charset="0"/>
              </a:rPr>
              <a:t>When rivalry competition is high, advertising and price wars can ensue, which can hurt a business's bottom line.</a:t>
            </a:r>
          </a:p>
          <a:p>
            <a:endParaRPr lang="en-GB" dirty="0"/>
          </a:p>
        </p:txBody>
      </p:sp>
    </p:spTree>
    <p:extLst>
      <p:ext uri="{BB962C8B-B14F-4D97-AF65-F5344CB8AC3E}">
        <p14:creationId xmlns:p14="http://schemas.microsoft.com/office/powerpoint/2010/main" val="25305006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Questions Asked……</a:t>
            </a:r>
            <a:endParaRPr lang="en-GB" dirty="0"/>
          </a:p>
        </p:txBody>
      </p:sp>
      <p:sp>
        <p:nvSpPr>
          <p:cNvPr id="3" name="Content Placeholder 2"/>
          <p:cNvSpPr>
            <a:spLocks noGrp="1"/>
          </p:cNvSpPr>
          <p:nvPr>
            <p:ph idx="1"/>
          </p:nvPr>
        </p:nvSpPr>
        <p:spPr>
          <a:xfrm>
            <a:off x="838200" y="1378040"/>
            <a:ext cx="10515600" cy="4798924"/>
          </a:xfrm>
        </p:spPr>
        <p:txBody>
          <a:bodyPr>
            <a:normAutofit/>
          </a:bodyPr>
          <a:lstStyle/>
          <a:p>
            <a:r>
              <a:rPr lang="en-GB" sz="3600" dirty="0">
                <a:latin typeface="Times New Roman" panose="02020603050405020304" pitchFamily="18" charset="0"/>
                <a:cs typeface="Times New Roman" panose="02020603050405020304" pitchFamily="18" charset="0"/>
              </a:rPr>
              <a:t>How many competitors do you have?</a:t>
            </a:r>
          </a:p>
          <a:p>
            <a:r>
              <a:rPr lang="en-GB" sz="3600" dirty="0">
                <a:latin typeface="Times New Roman" panose="02020603050405020304" pitchFamily="18" charset="0"/>
                <a:cs typeface="Times New Roman" panose="02020603050405020304" pitchFamily="18" charset="0"/>
              </a:rPr>
              <a:t>Who are your biggest competitors?</a:t>
            </a:r>
          </a:p>
          <a:p>
            <a:r>
              <a:rPr lang="en-GB" sz="3600" dirty="0">
                <a:latin typeface="Times New Roman" panose="02020603050405020304" pitchFamily="18" charset="0"/>
                <a:cs typeface="Times New Roman" panose="02020603050405020304" pitchFamily="18" charset="0"/>
              </a:rPr>
              <a:t>How does the quality of their products or services compare with yours?</a:t>
            </a:r>
          </a:p>
          <a:p>
            <a:r>
              <a:rPr lang="en-GB" sz="3600" dirty="0">
                <a:latin typeface="Times New Roman" panose="02020603050405020304" pitchFamily="18" charset="0"/>
                <a:cs typeface="Times New Roman" panose="02020603050405020304" pitchFamily="18" charset="0"/>
              </a:rPr>
              <a:t>What distinguishes your company from the competition?</a:t>
            </a:r>
          </a:p>
          <a:p>
            <a:r>
              <a:rPr lang="en-GB" sz="3600" dirty="0">
                <a:latin typeface="Times New Roman" panose="02020603050405020304" pitchFamily="18" charset="0"/>
                <a:cs typeface="Times New Roman" panose="02020603050405020304" pitchFamily="18" charset="0"/>
              </a:rPr>
              <a:t>What will it cost one of your customers to switch to a competitor?</a:t>
            </a:r>
          </a:p>
          <a:p>
            <a:endParaRPr lang="en-GB" dirty="0"/>
          </a:p>
        </p:txBody>
      </p:sp>
    </p:spTree>
    <p:extLst>
      <p:ext uri="{BB962C8B-B14F-4D97-AF65-F5344CB8AC3E}">
        <p14:creationId xmlns:p14="http://schemas.microsoft.com/office/powerpoint/2010/main" val="5153425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GB" b="1" dirty="0" smtClean="0">
                <a:latin typeface="Times New Roman" panose="02020603050405020304" pitchFamily="18" charset="0"/>
                <a:cs typeface="Times New Roman" panose="02020603050405020304" pitchFamily="18" charset="0"/>
              </a:rPr>
              <a:t>END</a:t>
            </a:r>
            <a:endParaRPr lang="en-GB"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3209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4294967295"/>
          </p:nvPr>
        </p:nvSpPr>
        <p:spPr>
          <a:xfrm>
            <a:off x="631065" y="718042"/>
            <a:ext cx="10515600" cy="5528212"/>
          </a:xfrm>
        </p:spPr>
        <p:txBody>
          <a:bodyPr>
            <a:normAutofit/>
          </a:bodyPr>
          <a:lstStyle/>
          <a:p>
            <a:r>
              <a:rPr lang="en-GB" sz="4400" dirty="0" smtClean="0">
                <a:latin typeface="Times New Roman" panose="02020603050405020304" pitchFamily="18" charset="0"/>
                <a:cs typeface="Times New Roman" panose="02020603050405020304" pitchFamily="18" charset="0"/>
              </a:rPr>
              <a:t>Competition is all around and affects virtually all businesses as well as individuals;</a:t>
            </a:r>
          </a:p>
          <a:p>
            <a:pPr lvl="6"/>
            <a:r>
              <a:rPr lang="en-GB" sz="7200" dirty="0" smtClean="0">
                <a:latin typeface="Times New Roman" panose="02020603050405020304" pitchFamily="18" charset="0"/>
                <a:cs typeface="Times New Roman" panose="02020603050405020304" pitchFamily="18" charset="0"/>
              </a:rPr>
              <a:t>Interviews</a:t>
            </a:r>
          </a:p>
          <a:p>
            <a:pPr lvl="6"/>
            <a:r>
              <a:rPr lang="en-GB" sz="7200" dirty="0" smtClean="0">
                <a:latin typeface="Times New Roman" panose="02020603050405020304" pitchFamily="18" charset="0"/>
                <a:cs typeface="Times New Roman" panose="02020603050405020304" pitchFamily="18" charset="0"/>
              </a:rPr>
              <a:t>Promotion</a:t>
            </a:r>
          </a:p>
          <a:p>
            <a:pPr lvl="6"/>
            <a:r>
              <a:rPr lang="en-GB" sz="7200" dirty="0" smtClean="0">
                <a:latin typeface="Times New Roman" panose="02020603050405020304" pitchFamily="18" charset="0"/>
                <a:cs typeface="Times New Roman" panose="02020603050405020304" pitchFamily="18" charset="0"/>
              </a:rPr>
              <a:t>Awards </a:t>
            </a:r>
            <a:endParaRPr lang="en-GB" sz="7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8506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6823" y="365126"/>
            <a:ext cx="10696977" cy="948520"/>
          </a:xfrm>
        </p:spPr>
        <p:txBody>
          <a:bodyPr/>
          <a:lstStyle/>
          <a:p>
            <a:r>
              <a:rPr lang="en-GB" b="1" dirty="0" smtClean="0">
                <a:latin typeface="Times New Roman" panose="02020603050405020304" pitchFamily="18" charset="0"/>
                <a:cs typeface="Times New Roman" panose="02020603050405020304" pitchFamily="18" charset="0"/>
              </a:rPr>
              <a:t>Competitive Analysis</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313645"/>
            <a:ext cx="10515600" cy="4863318"/>
          </a:xfrm>
        </p:spPr>
        <p:txBody>
          <a:bodyPr>
            <a:normAutofit lnSpcReduction="10000"/>
          </a:bodyPr>
          <a:lstStyle/>
          <a:p>
            <a:pPr algn="just"/>
            <a:r>
              <a:rPr lang="en-GB" sz="4400" dirty="0">
                <a:latin typeface="Times New Roman" panose="02020603050405020304" pitchFamily="18" charset="0"/>
                <a:cs typeface="Times New Roman" panose="02020603050405020304" pitchFamily="18" charset="0"/>
              </a:rPr>
              <a:t>C</a:t>
            </a:r>
            <a:r>
              <a:rPr lang="en-GB" sz="4400" dirty="0" smtClean="0">
                <a:latin typeface="Times New Roman" panose="02020603050405020304" pitchFamily="18" charset="0"/>
                <a:cs typeface="Times New Roman" panose="02020603050405020304" pitchFamily="18" charset="0"/>
              </a:rPr>
              <a:t>ompetition is one of the biggest threats to businesses be it a start up or established. </a:t>
            </a:r>
          </a:p>
          <a:p>
            <a:pPr algn="just"/>
            <a:r>
              <a:rPr lang="en-GB" sz="4400" dirty="0" smtClean="0">
                <a:latin typeface="Times New Roman" panose="02020603050405020304" pitchFamily="18" charset="0"/>
                <a:cs typeface="Times New Roman" panose="02020603050405020304" pitchFamily="18" charset="0"/>
              </a:rPr>
              <a:t>Who </a:t>
            </a:r>
            <a:r>
              <a:rPr lang="en-GB" sz="4400" dirty="0">
                <a:latin typeface="Times New Roman" panose="02020603050405020304" pitchFamily="18" charset="0"/>
                <a:cs typeface="Times New Roman" panose="02020603050405020304" pitchFamily="18" charset="0"/>
              </a:rPr>
              <a:t>is your competition? </a:t>
            </a:r>
            <a:endParaRPr lang="en-GB" sz="4400" dirty="0" smtClean="0">
              <a:latin typeface="Times New Roman" panose="02020603050405020304" pitchFamily="18" charset="0"/>
              <a:cs typeface="Times New Roman" panose="02020603050405020304" pitchFamily="18" charset="0"/>
            </a:endParaRPr>
          </a:p>
          <a:p>
            <a:pPr algn="just"/>
            <a:r>
              <a:rPr lang="en-GB" sz="4400" dirty="0" smtClean="0">
                <a:latin typeface="Times New Roman" panose="02020603050405020304" pitchFamily="18" charset="0"/>
                <a:cs typeface="Times New Roman" panose="02020603050405020304" pitchFamily="18" charset="0"/>
              </a:rPr>
              <a:t>How </a:t>
            </a:r>
            <a:r>
              <a:rPr lang="en-GB" sz="4400" dirty="0">
                <a:latin typeface="Times New Roman" panose="02020603050405020304" pitchFamily="18" charset="0"/>
                <a:cs typeface="Times New Roman" panose="02020603050405020304" pitchFamily="18" charset="0"/>
              </a:rPr>
              <a:t>are their actions in the marketplace going to affect your current bottom line and future planning</a:t>
            </a:r>
            <a:r>
              <a:rPr lang="en-GB" sz="4400" dirty="0" smtClean="0">
                <a:latin typeface="Times New Roman" panose="02020603050405020304" pitchFamily="18" charset="0"/>
                <a:cs typeface="Times New Roman" panose="02020603050405020304" pitchFamily="18" charset="0"/>
              </a:rPr>
              <a:t>?</a:t>
            </a:r>
          </a:p>
          <a:p>
            <a:pPr algn="just"/>
            <a:r>
              <a:rPr lang="en-GB" sz="4400" dirty="0" smtClean="0">
                <a:latin typeface="Times New Roman" panose="02020603050405020304" pitchFamily="18" charset="0"/>
                <a:cs typeface="Times New Roman" panose="02020603050405020304" pitchFamily="18" charset="0"/>
              </a:rPr>
              <a:t>How do you as a business counter your competitors move?</a:t>
            </a:r>
            <a:endParaRPr lang="en-GB" sz="44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794184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b="1" i="1" dirty="0" smtClean="0">
                <a:latin typeface="Times New Roman" panose="02020603050405020304" pitchFamily="18" charset="0"/>
                <a:cs typeface="Times New Roman" panose="02020603050405020304" pitchFamily="18" charset="0"/>
              </a:rPr>
              <a:t>REMEMBER…….</a:t>
            </a:r>
            <a:endParaRPr lang="en-GB" b="1" i="1" dirty="0">
              <a:latin typeface="Times New Roman" panose="02020603050405020304" pitchFamily="18" charset="0"/>
              <a:cs typeface="Times New Roman" panose="02020603050405020304" pitchFamily="18" charset="0"/>
            </a:endParaRPr>
          </a:p>
        </p:txBody>
      </p:sp>
      <p:sp>
        <p:nvSpPr>
          <p:cNvPr id="6" name="Content Placeholder 5"/>
          <p:cNvSpPr>
            <a:spLocks noGrp="1"/>
          </p:cNvSpPr>
          <p:nvPr>
            <p:ph idx="1"/>
          </p:nvPr>
        </p:nvSpPr>
        <p:spPr>
          <a:xfrm>
            <a:off x="838200" y="1236372"/>
            <a:ext cx="10515600" cy="4940591"/>
          </a:xfrm>
        </p:spPr>
        <p:txBody>
          <a:bodyPr>
            <a:normAutofit fontScale="85000" lnSpcReduction="20000"/>
          </a:bodyPr>
          <a:lstStyle/>
          <a:p>
            <a:endParaRPr lang="en-US" altLang="en-US" dirty="0" smtClean="0">
              <a:latin typeface="Times New Roman" panose="02020603050405020304" pitchFamily="18" charset="0"/>
              <a:cs typeface="Times New Roman" panose="02020603050405020304" pitchFamily="18" charset="0"/>
            </a:endParaRPr>
          </a:p>
          <a:p>
            <a:pPr algn="just"/>
            <a:r>
              <a:rPr lang="en-US" altLang="en-US" sz="3200" dirty="0" smtClean="0">
                <a:latin typeface="Times New Roman" panose="02020603050405020304" pitchFamily="18" charset="0"/>
                <a:cs typeface="Times New Roman" panose="02020603050405020304" pitchFamily="18" charset="0"/>
              </a:rPr>
              <a:t>No </a:t>
            </a:r>
            <a:r>
              <a:rPr lang="en-US" altLang="en-US" sz="3200" dirty="0">
                <a:latin typeface="Times New Roman" panose="02020603050405020304" pitchFamily="18" charset="0"/>
                <a:cs typeface="Times New Roman" panose="02020603050405020304" pitchFamily="18" charset="0"/>
              </a:rPr>
              <a:t>one strategy is best for all companies – each company must determine what makes the most sense given its position in the industry and its objectives, opportunities, and resources</a:t>
            </a:r>
            <a:r>
              <a:rPr lang="en-US" altLang="en-US" sz="3200" dirty="0" smtClean="0">
                <a:latin typeface="Times New Roman" panose="02020603050405020304" pitchFamily="18" charset="0"/>
                <a:cs typeface="Times New Roman" panose="02020603050405020304" pitchFamily="18" charset="0"/>
              </a:rPr>
              <a:t>.</a:t>
            </a:r>
          </a:p>
          <a:p>
            <a:pPr algn="just"/>
            <a:r>
              <a:rPr lang="en-US" altLang="en-US" sz="3200" dirty="0" smtClean="0">
                <a:latin typeface="Times New Roman" panose="02020603050405020304" pitchFamily="18" charset="0"/>
                <a:cs typeface="Times New Roman" panose="02020603050405020304" pitchFamily="18" charset="0"/>
              </a:rPr>
              <a:t>In a market there will be the following;</a:t>
            </a:r>
          </a:p>
          <a:p>
            <a:pPr algn="just"/>
            <a:endParaRPr lang="en-US" altLang="en-US" sz="3200" dirty="0">
              <a:latin typeface="Times New Roman" panose="02020603050405020304" pitchFamily="18" charset="0"/>
              <a:cs typeface="Times New Roman" panose="02020603050405020304" pitchFamily="18" charset="0"/>
            </a:endParaRPr>
          </a:p>
          <a:p>
            <a:pPr lvl="3" algn="just">
              <a:buFont typeface="Wingdings" panose="05000000000000000000" pitchFamily="2" charset="2"/>
              <a:buChar char="Ø"/>
            </a:pPr>
            <a:r>
              <a:rPr lang="en-US" altLang="en-US" sz="3200" b="1" dirty="0">
                <a:latin typeface="Times New Roman" panose="02020603050405020304" pitchFamily="18" charset="0"/>
                <a:cs typeface="Times New Roman" panose="02020603050405020304" pitchFamily="18" charset="0"/>
              </a:rPr>
              <a:t>Market </a:t>
            </a:r>
            <a:r>
              <a:rPr lang="en-US" altLang="en-US" sz="3200" b="1" dirty="0" smtClean="0">
                <a:latin typeface="Times New Roman" panose="02020603050405020304" pitchFamily="18" charset="0"/>
                <a:cs typeface="Times New Roman" panose="02020603050405020304" pitchFamily="18" charset="0"/>
              </a:rPr>
              <a:t>leader- </a:t>
            </a:r>
            <a:r>
              <a:rPr lang="en-US" altLang="en-US" sz="3200" dirty="0">
                <a:latin typeface="Times New Roman" panose="02020603050405020304" pitchFamily="18" charset="0"/>
                <a:cs typeface="Times New Roman" panose="02020603050405020304" pitchFamily="18" charset="0"/>
              </a:rPr>
              <a:t>this is the firm with the biggest market </a:t>
            </a:r>
            <a:r>
              <a:rPr lang="en-US" altLang="en-US" sz="3200" dirty="0" smtClean="0">
                <a:latin typeface="Times New Roman" panose="02020603050405020304" pitchFamily="18" charset="0"/>
                <a:cs typeface="Times New Roman" panose="02020603050405020304" pitchFamily="18" charset="0"/>
              </a:rPr>
              <a:t>share in an industry.</a:t>
            </a:r>
          </a:p>
          <a:p>
            <a:pPr lvl="3" algn="just">
              <a:buFont typeface="Wingdings" panose="05000000000000000000" pitchFamily="2" charset="2"/>
              <a:buChar char="Ø"/>
            </a:pPr>
            <a:r>
              <a:rPr lang="en-US" altLang="en-US" sz="3200" b="1" dirty="0" smtClean="0">
                <a:latin typeface="Times New Roman" panose="02020603050405020304" pitchFamily="18" charset="0"/>
                <a:cs typeface="Times New Roman" panose="02020603050405020304" pitchFamily="18" charset="0"/>
              </a:rPr>
              <a:t>Market </a:t>
            </a:r>
            <a:r>
              <a:rPr lang="en-US" altLang="en-US" sz="3200" b="1" dirty="0">
                <a:latin typeface="Times New Roman" panose="02020603050405020304" pitchFamily="18" charset="0"/>
                <a:cs typeface="Times New Roman" panose="02020603050405020304" pitchFamily="18" charset="0"/>
              </a:rPr>
              <a:t>challengers </a:t>
            </a:r>
            <a:r>
              <a:rPr lang="en-US" altLang="en-US" sz="3200" dirty="0">
                <a:latin typeface="Times New Roman" panose="02020603050405020304" pitchFamily="18" charset="0"/>
                <a:cs typeface="Times New Roman" panose="02020603050405020304" pitchFamily="18" charset="0"/>
              </a:rPr>
              <a:t>– a runner-up firm in an industry that is fighting hard to increase its market share</a:t>
            </a:r>
            <a:r>
              <a:rPr lang="en-US" altLang="en-US" sz="3200" dirty="0" smtClean="0">
                <a:latin typeface="Times New Roman" panose="02020603050405020304" pitchFamily="18" charset="0"/>
                <a:cs typeface="Times New Roman" panose="02020603050405020304" pitchFamily="18" charset="0"/>
              </a:rPr>
              <a:t>.</a:t>
            </a:r>
          </a:p>
          <a:p>
            <a:pPr lvl="3" algn="just">
              <a:buFont typeface="Wingdings" panose="05000000000000000000" pitchFamily="2" charset="2"/>
              <a:buChar char="Ø"/>
            </a:pPr>
            <a:r>
              <a:rPr lang="en-US" altLang="en-US" sz="3200" b="1" dirty="0" smtClean="0">
                <a:latin typeface="Times New Roman" panose="02020603050405020304" pitchFamily="18" charset="0"/>
                <a:cs typeface="Times New Roman" panose="02020603050405020304" pitchFamily="18" charset="0"/>
              </a:rPr>
              <a:t>Market </a:t>
            </a:r>
            <a:r>
              <a:rPr lang="en-US" altLang="en-US" sz="3200" b="1" dirty="0">
                <a:latin typeface="Times New Roman" panose="02020603050405020304" pitchFamily="18" charset="0"/>
                <a:cs typeface="Times New Roman" panose="02020603050405020304" pitchFamily="18" charset="0"/>
              </a:rPr>
              <a:t>follower </a:t>
            </a:r>
            <a:r>
              <a:rPr lang="en-US" altLang="en-US" sz="3200" dirty="0">
                <a:latin typeface="Times New Roman" panose="02020603050405020304" pitchFamily="18" charset="0"/>
                <a:cs typeface="Times New Roman" panose="02020603050405020304" pitchFamily="18" charset="0"/>
              </a:rPr>
              <a:t>– a runner-up firm in an industry that wants to hold its share without rocking the boat.</a:t>
            </a:r>
          </a:p>
          <a:p>
            <a:pPr lvl="3" algn="just">
              <a:buFont typeface="Wingdings" panose="05000000000000000000" pitchFamily="2" charset="2"/>
              <a:buChar char="Ø"/>
            </a:pPr>
            <a:r>
              <a:rPr lang="en-US" altLang="en-US" sz="3200" b="1" dirty="0">
                <a:latin typeface="Times New Roman" panose="02020603050405020304" pitchFamily="18" charset="0"/>
                <a:cs typeface="Times New Roman" panose="02020603050405020304" pitchFamily="18" charset="0"/>
              </a:rPr>
              <a:t>Market </a:t>
            </a:r>
            <a:r>
              <a:rPr lang="en-US" altLang="en-US" sz="3200" b="1" dirty="0" err="1" smtClean="0">
                <a:latin typeface="Times New Roman" panose="02020603050405020304" pitchFamily="18" charset="0"/>
                <a:cs typeface="Times New Roman" panose="02020603050405020304" pitchFamily="18" charset="0"/>
              </a:rPr>
              <a:t>nicher</a:t>
            </a:r>
            <a:r>
              <a:rPr lang="en-US" altLang="en-US" sz="3200" b="1" dirty="0" smtClean="0">
                <a:latin typeface="Times New Roman" panose="02020603050405020304" pitchFamily="18" charset="0"/>
                <a:cs typeface="Times New Roman" panose="02020603050405020304" pitchFamily="18" charset="0"/>
              </a:rPr>
              <a:t> </a:t>
            </a:r>
            <a:r>
              <a:rPr lang="en-US" altLang="en-US" sz="3200" dirty="0">
                <a:latin typeface="Times New Roman" panose="02020603050405020304" pitchFamily="18" charset="0"/>
                <a:cs typeface="Times New Roman" panose="02020603050405020304" pitchFamily="18" charset="0"/>
              </a:rPr>
              <a:t>– A firm in an Industry that serves small segments that  the other firms over look or ignore.</a:t>
            </a:r>
          </a:p>
          <a:p>
            <a:endParaRPr lang="en-GB" dirty="0"/>
          </a:p>
        </p:txBody>
      </p:sp>
    </p:spTree>
    <p:extLst>
      <p:ext uri="{BB962C8B-B14F-4D97-AF65-F5344CB8AC3E}">
        <p14:creationId xmlns:p14="http://schemas.microsoft.com/office/powerpoint/2010/main" val="1792585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Times New Roman" panose="02020603050405020304" pitchFamily="18" charset="0"/>
                <a:cs typeface="Times New Roman" panose="02020603050405020304" pitchFamily="18" charset="0"/>
              </a:rPr>
              <a:t>PROTECTING MARKET SHARE</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nSpc>
                <a:spcPct val="80000"/>
              </a:lnSpc>
            </a:pPr>
            <a:r>
              <a:rPr lang="en-US" altLang="en-US" b="1" dirty="0">
                <a:latin typeface="Times New Roman" panose="02020603050405020304" pitchFamily="18" charset="0"/>
                <a:cs typeface="Times New Roman" panose="02020603050405020304" pitchFamily="18" charset="0"/>
              </a:rPr>
              <a:t>POSITION DEFENSE</a:t>
            </a:r>
            <a:r>
              <a:rPr lang="en-US" altLang="en-US" dirty="0">
                <a:latin typeface="Times New Roman" panose="02020603050405020304" pitchFamily="18" charset="0"/>
                <a:cs typeface="Times New Roman" panose="02020603050405020304" pitchFamily="18" charset="0"/>
              </a:rPr>
              <a:t> – Build fortifications around its current position. (rarely works)</a:t>
            </a:r>
            <a:endParaRPr lang="en-US" altLang="en-US" b="1" dirty="0">
              <a:latin typeface="Times New Roman" panose="02020603050405020304" pitchFamily="18" charset="0"/>
              <a:cs typeface="Times New Roman" panose="02020603050405020304" pitchFamily="18" charset="0"/>
            </a:endParaRPr>
          </a:p>
          <a:p>
            <a:pPr>
              <a:lnSpc>
                <a:spcPct val="80000"/>
              </a:lnSpc>
            </a:pPr>
            <a:r>
              <a:rPr lang="en-US" altLang="en-US" b="1" dirty="0">
                <a:latin typeface="Times New Roman" panose="02020603050405020304" pitchFamily="18" charset="0"/>
                <a:cs typeface="Times New Roman" panose="02020603050405020304" pitchFamily="18" charset="0"/>
              </a:rPr>
              <a:t>FLANKING DEFENSE</a:t>
            </a:r>
            <a:r>
              <a:rPr lang="en-US" altLang="en-US" dirty="0">
                <a:latin typeface="Times New Roman" panose="02020603050405020304" pitchFamily="18" charset="0"/>
                <a:cs typeface="Times New Roman" panose="02020603050405020304" pitchFamily="18" charset="0"/>
              </a:rPr>
              <a:t> – Check all flanks and protect the weaker ones.</a:t>
            </a:r>
            <a:endParaRPr lang="en-US" altLang="en-US" b="1" dirty="0">
              <a:latin typeface="Times New Roman" panose="02020603050405020304" pitchFamily="18" charset="0"/>
              <a:cs typeface="Times New Roman" panose="02020603050405020304" pitchFamily="18" charset="0"/>
            </a:endParaRPr>
          </a:p>
          <a:p>
            <a:pPr>
              <a:lnSpc>
                <a:spcPct val="80000"/>
              </a:lnSpc>
            </a:pPr>
            <a:r>
              <a:rPr lang="en-US" altLang="en-US" b="1" dirty="0">
                <a:latin typeface="Times New Roman" panose="02020603050405020304" pitchFamily="18" charset="0"/>
                <a:cs typeface="Times New Roman" panose="02020603050405020304" pitchFamily="18" charset="0"/>
              </a:rPr>
              <a:t>PRE-EMPTIVE DEFENSE</a:t>
            </a:r>
            <a:r>
              <a:rPr lang="en-US" altLang="en-US" dirty="0">
                <a:latin typeface="Times New Roman" panose="02020603050405020304" pitchFamily="18" charset="0"/>
                <a:cs typeface="Times New Roman" panose="02020603050405020304" pitchFamily="18" charset="0"/>
              </a:rPr>
              <a:t> – striking competitors before they can move against the company.</a:t>
            </a:r>
            <a:endParaRPr lang="en-US" altLang="en-US" b="1" dirty="0">
              <a:latin typeface="Times New Roman" panose="02020603050405020304" pitchFamily="18" charset="0"/>
              <a:cs typeface="Times New Roman" panose="02020603050405020304" pitchFamily="18" charset="0"/>
            </a:endParaRPr>
          </a:p>
          <a:p>
            <a:pPr>
              <a:lnSpc>
                <a:spcPct val="80000"/>
              </a:lnSpc>
            </a:pPr>
            <a:r>
              <a:rPr lang="en-US" altLang="en-US" b="1" dirty="0">
                <a:latin typeface="Times New Roman" panose="02020603050405020304" pitchFamily="18" charset="0"/>
                <a:cs typeface="Times New Roman" panose="02020603050405020304" pitchFamily="18" charset="0"/>
              </a:rPr>
              <a:t>COUNTER OFFENSIVE DEFENSE</a:t>
            </a:r>
            <a:r>
              <a:rPr lang="en-US" altLang="en-US" dirty="0">
                <a:latin typeface="Times New Roman" panose="02020603050405020304" pitchFamily="18" charset="0"/>
                <a:cs typeface="Times New Roman" panose="02020603050405020304" pitchFamily="18" charset="0"/>
              </a:rPr>
              <a:t> – When attacked despite its flanking or pre-emptive efforts.</a:t>
            </a:r>
            <a:endParaRPr lang="en-US" altLang="en-US" b="1" dirty="0">
              <a:latin typeface="Times New Roman" panose="02020603050405020304" pitchFamily="18" charset="0"/>
              <a:cs typeface="Times New Roman" panose="02020603050405020304" pitchFamily="18" charset="0"/>
            </a:endParaRPr>
          </a:p>
          <a:p>
            <a:pPr>
              <a:lnSpc>
                <a:spcPct val="80000"/>
              </a:lnSpc>
            </a:pPr>
            <a:r>
              <a:rPr lang="en-US" altLang="en-US" b="1" dirty="0">
                <a:latin typeface="Times New Roman" panose="02020603050405020304" pitchFamily="18" charset="0"/>
                <a:cs typeface="Times New Roman" panose="02020603050405020304" pitchFamily="18" charset="0"/>
              </a:rPr>
              <a:t>CONTRACTION DEFENSE</a:t>
            </a:r>
            <a:r>
              <a:rPr lang="en-US" altLang="en-US" dirty="0">
                <a:latin typeface="Times New Roman" panose="02020603050405020304" pitchFamily="18" charset="0"/>
                <a:cs typeface="Times New Roman" panose="02020603050405020304" pitchFamily="18" charset="0"/>
              </a:rPr>
              <a:t> – when resources are spread too thinly and competitors are nibbling away on several fronts.</a:t>
            </a:r>
          </a:p>
          <a:p>
            <a:endParaRPr lang="en-GB" dirty="0"/>
          </a:p>
        </p:txBody>
      </p:sp>
    </p:spTree>
    <p:extLst>
      <p:ext uri="{BB962C8B-B14F-4D97-AF65-F5344CB8AC3E}">
        <p14:creationId xmlns:p14="http://schemas.microsoft.com/office/powerpoint/2010/main" val="45010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Image result for funny images on competi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7747" y="515155"/>
            <a:ext cx="7585658" cy="4074308"/>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p:cNvSpPr>
            <a:spLocks noGrp="1"/>
          </p:cNvSpPr>
          <p:nvPr>
            <p:ph type="body" idx="1"/>
          </p:nvPr>
        </p:nvSpPr>
        <p:spPr/>
        <p:txBody>
          <a:bodyPr>
            <a:normAutofit fontScale="92500" lnSpcReduction="10000"/>
          </a:bodyPr>
          <a:lstStyle/>
          <a:p>
            <a:r>
              <a:rPr lang="en-GB" sz="6000" b="1" dirty="0" smtClean="0">
                <a:solidFill>
                  <a:srgbClr val="92D050"/>
                </a:solidFill>
                <a:latin typeface="Times New Roman" panose="02020603050405020304" pitchFamily="18" charset="0"/>
                <a:cs typeface="Times New Roman" panose="02020603050405020304" pitchFamily="18" charset="0"/>
              </a:rPr>
              <a:t>What strategies should this little boy use to win the fight?</a:t>
            </a:r>
            <a:endParaRPr lang="en-GB" sz="6000" dirty="0"/>
          </a:p>
        </p:txBody>
      </p:sp>
    </p:spTree>
    <p:extLst>
      <p:ext uri="{BB962C8B-B14F-4D97-AF65-F5344CB8AC3E}">
        <p14:creationId xmlns:p14="http://schemas.microsoft.com/office/powerpoint/2010/main" val="2483832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1395211" y="285621"/>
            <a:ext cx="9144000" cy="304800"/>
          </a:xfrm>
        </p:spPr>
        <p:txBody>
          <a:bodyPr>
            <a:normAutofit fontScale="90000"/>
          </a:bodyPr>
          <a:lstStyle/>
          <a:p>
            <a:r>
              <a:rPr lang="en-US" altLang="en-US" sz="3600" b="1" dirty="0" smtClean="0">
                <a:latin typeface="Times New Roman" panose="02020603050405020304" pitchFamily="18" charset="0"/>
                <a:cs typeface="Times New Roman" panose="02020603050405020304" pitchFamily="18" charset="0"/>
              </a:rPr>
              <a:t>Competitor </a:t>
            </a:r>
            <a:r>
              <a:rPr lang="en-US" altLang="en-US" sz="3600" b="1" dirty="0">
                <a:latin typeface="Times New Roman" panose="02020603050405020304" pitchFamily="18" charset="0"/>
                <a:cs typeface="Times New Roman" panose="02020603050405020304" pitchFamily="18" charset="0"/>
              </a:rPr>
              <a:t>attack strategies</a:t>
            </a:r>
          </a:p>
        </p:txBody>
      </p:sp>
      <p:sp>
        <p:nvSpPr>
          <p:cNvPr id="108547" name="Rectangle 3"/>
          <p:cNvSpPr>
            <a:spLocks noGrp="1" noChangeArrowheads="1"/>
          </p:cNvSpPr>
          <p:nvPr>
            <p:ph type="body" idx="1"/>
          </p:nvPr>
        </p:nvSpPr>
        <p:spPr>
          <a:xfrm>
            <a:off x="9753600" y="0"/>
            <a:ext cx="914400" cy="76200"/>
          </a:xfrm>
        </p:spPr>
        <p:txBody>
          <a:bodyPr>
            <a:normAutofit fontScale="25000" lnSpcReduction="20000"/>
          </a:bodyPr>
          <a:lstStyle/>
          <a:p>
            <a:pPr>
              <a:lnSpc>
                <a:spcPct val="80000"/>
              </a:lnSpc>
              <a:buFontTx/>
              <a:buNone/>
            </a:pPr>
            <a:endParaRPr lang="en-US" altLang="en-US" sz="800"/>
          </a:p>
        </p:txBody>
      </p:sp>
      <p:grpSp>
        <p:nvGrpSpPr>
          <p:cNvPr id="108548" name="Group 4"/>
          <p:cNvGrpSpPr>
            <a:grpSpLocks noChangeAspect="1"/>
          </p:cNvGrpSpPr>
          <p:nvPr/>
        </p:nvGrpSpPr>
        <p:grpSpPr bwMode="auto">
          <a:xfrm>
            <a:off x="1524000" y="381000"/>
            <a:ext cx="9144000" cy="6477000"/>
            <a:chOff x="4320" y="-1954"/>
            <a:chExt cx="7200" cy="6167"/>
          </a:xfrm>
        </p:grpSpPr>
        <p:sp>
          <p:nvSpPr>
            <p:cNvPr id="108549" name="AutoShape 5"/>
            <p:cNvSpPr>
              <a:spLocks noChangeAspect="1" noChangeArrowheads="1"/>
            </p:cNvSpPr>
            <p:nvPr/>
          </p:nvSpPr>
          <p:spPr bwMode="auto">
            <a:xfrm>
              <a:off x="4320" y="-1954"/>
              <a:ext cx="7200" cy="6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108550" name="Text Box 6"/>
            <p:cNvSpPr txBox="1">
              <a:spLocks noChangeArrowheads="1"/>
            </p:cNvSpPr>
            <p:nvPr/>
          </p:nvSpPr>
          <p:spPr bwMode="auto">
            <a:xfrm>
              <a:off x="5020" y="557"/>
              <a:ext cx="800" cy="2813"/>
            </a:xfrm>
            <a:prstGeom prst="rect">
              <a:avLst/>
            </a:prstGeom>
            <a:solidFill>
              <a:srgbClr val="FFFFFF"/>
            </a:solidFill>
            <a:ln w="9525">
              <a:solidFill>
                <a:srgbClr val="000000"/>
              </a:solidFill>
              <a:miter lim="800000"/>
              <a:headEnd/>
              <a:tailEnd/>
            </a:ln>
          </p:spPr>
          <p:txBody>
            <a:bodyPr/>
            <a:lstStyle/>
            <a:p>
              <a:endParaRPr lang="en-US" altLang="en-US" sz="1200" b="1"/>
            </a:p>
            <a:p>
              <a:endParaRPr lang="en-US" altLang="en-US" sz="1200" b="1"/>
            </a:p>
            <a:p>
              <a:endParaRPr lang="en-US" altLang="en-US" sz="1200" b="1"/>
            </a:p>
            <a:p>
              <a:endParaRPr lang="en-US" altLang="en-US" sz="1200" b="1"/>
            </a:p>
            <a:p>
              <a:endParaRPr lang="en-US" altLang="en-US" sz="1200" b="1"/>
            </a:p>
            <a:p>
              <a:endParaRPr lang="en-US" altLang="en-US" sz="1200" b="1"/>
            </a:p>
            <a:p>
              <a:endParaRPr lang="en-US" altLang="en-US" sz="1200" b="1"/>
            </a:p>
            <a:p>
              <a:r>
                <a:rPr lang="en-US" altLang="en-US" sz="1200" b="1"/>
                <a:t>      C</a:t>
              </a:r>
            </a:p>
            <a:p>
              <a:r>
                <a:rPr lang="en-US" altLang="en-US" sz="1200" b="1"/>
                <a:t>      O </a:t>
              </a:r>
            </a:p>
            <a:p>
              <a:r>
                <a:rPr lang="en-US" altLang="en-US" sz="1200" b="1"/>
                <a:t>      M </a:t>
              </a:r>
            </a:p>
            <a:p>
              <a:r>
                <a:rPr lang="en-US" altLang="en-US" sz="1200" b="1"/>
                <a:t>      P</a:t>
              </a:r>
            </a:p>
            <a:p>
              <a:r>
                <a:rPr lang="en-US" altLang="en-US" sz="1200" b="1"/>
                <a:t>      A</a:t>
              </a:r>
            </a:p>
            <a:p>
              <a:r>
                <a:rPr lang="en-US" altLang="en-US" sz="1200" b="1"/>
                <a:t>      N</a:t>
              </a:r>
            </a:p>
            <a:p>
              <a:r>
                <a:rPr lang="en-US" altLang="en-US" sz="1200" b="1"/>
                <a:t>      Y</a:t>
              </a:r>
              <a:endParaRPr lang="en-US" altLang="en-US"/>
            </a:p>
          </p:txBody>
        </p:sp>
        <p:sp>
          <p:nvSpPr>
            <p:cNvPr id="108551" name="Text Box 7"/>
            <p:cNvSpPr txBox="1">
              <a:spLocks noChangeArrowheads="1"/>
            </p:cNvSpPr>
            <p:nvPr/>
          </p:nvSpPr>
          <p:spPr bwMode="auto">
            <a:xfrm>
              <a:off x="6420" y="1360"/>
              <a:ext cx="1200" cy="602"/>
            </a:xfrm>
            <a:prstGeom prst="rect">
              <a:avLst/>
            </a:prstGeom>
            <a:solidFill>
              <a:srgbClr val="FFFFFF"/>
            </a:solidFill>
            <a:ln w="9525">
              <a:solidFill>
                <a:srgbClr val="000000"/>
              </a:solidFill>
              <a:miter lim="800000"/>
              <a:headEnd/>
              <a:tailEnd/>
            </a:ln>
          </p:spPr>
          <p:txBody>
            <a:bodyPr/>
            <a:lstStyle/>
            <a:p>
              <a:endParaRPr lang="en-US" altLang="en-US" sz="1200"/>
            </a:p>
            <a:p>
              <a:r>
                <a:rPr lang="en-US" altLang="en-US" sz="1200"/>
                <a:t>1  Frontal attack</a:t>
              </a:r>
              <a:endParaRPr lang="en-US" altLang="en-US"/>
            </a:p>
          </p:txBody>
        </p:sp>
        <p:sp>
          <p:nvSpPr>
            <p:cNvPr id="108552" name="Text Box 8"/>
            <p:cNvSpPr txBox="1">
              <a:spLocks noChangeArrowheads="1"/>
            </p:cNvSpPr>
            <p:nvPr/>
          </p:nvSpPr>
          <p:spPr bwMode="auto">
            <a:xfrm>
              <a:off x="6320" y="2667"/>
              <a:ext cx="1300" cy="602"/>
            </a:xfrm>
            <a:prstGeom prst="rect">
              <a:avLst/>
            </a:prstGeom>
            <a:solidFill>
              <a:srgbClr val="FFFFFF"/>
            </a:solidFill>
            <a:ln w="9525">
              <a:solidFill>
                <a:srgbClr val="000000"/>
              </a:solidFill>
              <a:miter lim="800000"/>
              <a:headEnd/>
              <a:tailEnd/>
            </a:ln>
          </p:spPr>
          <p:txBody>
            <a:bodyPr/>
            <a:lstStyle/>
            <a:p>
              <a:endParaRPr lang="en-US" altLang="en-US" sz="1200"/>
            </a:p>
            <a:p>
              <a:r>
                <a:rPr lang="en-US" altLang="en-US" sz="1200"/>
                <a:t>3  Encirclement </a:t>
              </a:r>
            </a:p>
            <a:p>
              <a:r>
                <a:rPr lang="en-US" altLang="en-US" sz="1200"/>
                <a:t>    attack</a:t>
              </a:r>
              <a:endParaRPr lang="en-US" altLang="en-US"/>
            </a:p>
          </p:txBody>
        </p:sp>
        <p:sp>
          <p:nvSpPr>
            <p:cNvPr id="108553" name="Text Box 9"/>
            <p:cNvSpPr txBox="1">
              <a:spLocks noChangeArrowheads="1"/>
            </p:cNvSpPr>
            <p:nvPr/>
          </p:nvSpPr>
          <p:spPr bwMode="auto">
            <a:xfrm>
              <a:off x="8320" y="557"/>
              <a:ext cx="800" cy="2813"/>
            </a:xfrm>
            <a:prstGeom prst="rect">
              <a:avLst/>
            </a:prstGeom>
            <a:solidFill>
              <a:srgbClr val="FFFFFF"/>
            </a:solidFill>
            <a:ln w="9525">
              <a:solidFill>
                <a:srgbClr val="000000"/>
              </a:solidFill>
              <a:miter lim="800000"/>
              <a:headEnd/>
              <a:tailEnd/>
            </a:ln>
          </p:spPr>
          <p:txBody>
            <a:bodyPr/>
            <a:lstStyle/>
            <a:p>
              <a:r>
                <a:rPr lang="en-US" altLang="en-US" sz="1200"/>
                <a:t>     </a:t>
              </a:r>
            </a:p>
            <a:p>
              <a:endParaRPr lang="en-US" altLang="en-US" sz="1200"/>
            </a:p>
            <a:p>
              <a:endParaRPr lang="en-US" altLang="en-US" sz="1200"/>
            </a:p>
            <a:p>
              <a:endParaRPr lang="en-US" altLang="en-US" sz="1200"/>
            </a:p>
            <a:p>
              <a:endParaRPr lang="en-US" altLang="en-US" sz="1200"/>
            </a:p>
            <a:p>
              <a:r>
                <a:rPr lang="en-US" altLang="en-US" sz="1200" b="1"/>
                <a:t>      C</a:t>
              </a:r>
            </a:p>
            <a:p>
              <a:r>
                <a:rPr lang="en-US" altLang="en-US" sz="1200" b="1"/>
                <a:t>      O</a:t>
              </a:r>
            </a:p>
            <a:p>
              <a:r>
                <a:rPr lang="en-US" altLang="en-US" sz="1200" b="1"/>
                <a:t>      M </a:t>
              </a:r>
            </a:p>
            <a:p>
              <a:r>
                <a:rPr lang="en-US" altLang="en-US" sz="1200" b="1"/>
                <a:t>      P</a:t>
              </a:r>
            </a:p>
            <a:p>
              <a:r>
                <a:rPr lang="en-US" altLang="en-US" sz="1200" b="1"/>
                <a:t>      E </a:t>
              </a:r>
            </a:p>
            <a:p>
              <a:r>
                <a:rPr lang="en-US" altLang="en-US" sz="1200" b="1"/>
                <a:t>      T </a:t>
              </a:r>
            </a:p>
            <a:p>
              <a:r>
                <a:rPr lang="en-US" altLang="en-US" sz="1200" b="1"/>
                <a:t>       I </a:t>
              </a:r>
            </a:p>
            <a:p>
              <a:r>
                <a:rPr lang="en-US" altLang="en-US" sz="1200" b="1"/>
                <a:t>      T </a:t>
              </a:r>
            </a:p>
            <a:p>
              <a:r>
                <a:rPr lang="en-US" altLang="en-US" sz="1200" b="1"/>
                <a:t>      O </a:t>
              </a:r>
            </a:p>
            <a:p>
              <a:r>
                <a:rPr lang="en-US" altLang="en-US" sz="1200" b="1"/>
                <a:t>      R</a:t>
              </a:r>
              <a:endParaRPr lang="en-US" altLang="en-US"/>
            </a:p>
          </p:txBody>
        </p:sp>
        <p:sp>
          <p:nvSpPr>
            <p:cNvPr id="108554" name="Text Box 10"/>
            <p:cNvSpPr txBox="1">
              <a:spLocks noChangeArrowheads="1"/>
            </p:cNvSpPr>
            <p:nvPr/>
          </p:nvSpPr>
          <p:spPr bwMode="auto">
            <a:xfrm>
              <a:off x="9520" y="1863"/>
              <a:ext cx="1500" cy="603"/>
            </a:xfrm>
            <a:prstGeom prst="rect">
              <a:avLst/>
            </a:prstGeom>
            <a:solidFill>
              <a:srgbClr val="FFFFFF"/>
            </a:solidFill>
            <a:ln w="9525">
              <a:solidFill>
                <a:srgbClr val="000000"/>
              </a:solidFill>
              <a:miter lim="800000"/>
              <a:headEnd/>
              <a:tailEnd/>
            </a:ln>
          </p:spPr>
          <p:txBody>
            <a:bodyPr/>
            <a:lstStyle/>
            <a:p>
              <a:r>
                <a:rPr lang="en-US" altLang="en-US" sz="1200"/>
                <a:t>              5</a:t>
              </a:r>
            </a:p>
            <a:p>
              <a:r>
                <a:rPr lang="en-US" altLang="en-US" sz="1200"/>
                <a:t>Guerilla attack</a:t>
              </a:r>
              <a:endParaRPr lang="en-US" altLang="en-US"/>
            </a:p>
          </p:txBody>
        </p:sp>
        <p:sp>
          <p:nvSpPr>
            <p:cNvPr id="108555" name="Text Box 11"/>
            <p:cNvSpPr txBox="1">
              <a:spLocks noChangeArrowheads="1"/>
            </p:cNvSpPr>
            <p:nvPr/>
          </p:nvSpPr>
          <p:spPr bwMode="auto">
            <a:xfrm>
              <a:off x="6420" y="-1151"/>
              <a:ext cx="1200" cy="403"/>
            </a:xfrm>
            <a:prstGeom prst="rect">
              <a:avLst/>
            </a:prstGeom>
            <a:solidFill>
              <a:srgbClr val="FFFFFF"/>
            </a:solidFill>
            <a:ln w="9525">
              <a:solidFill>
                <a:srgbClr val="000000"/>
              </a:solidFill>
              <a:miter lim="800000"/>
              <a:headEnd/>
              <a:tailEnd/>
            </a:ln>
          </p:spPr>
          <p:txBody>
            <a:bodyPr/>
            <a:lstStyle/>
            <a:p>
              <a:r>
                <a:rPr lang="en-US" altLang="en-US" sz="1200"/>
                <a:t>4 Bypass attack</a:t>
              </a:r>
              <a:endParaRPr lang="en-US" altLang="en-US"/>
            </a:p>
          </p:txBody>
        </p:sp>
        <p:sp>
          <p:nvSpPr>
            <p:cNvPr id="108556" name="Text Box 12"/>
            <p:cNvSpPr txBox="1">
              <a:spLocks noChangeArrowheads="1"/>
            </p:cNvSpPr>
            <p:nvPr/>
          </p:nvSpPr>
          <p:spPr bwMode="auto">
            <a:xfrm>
              <a:off x="6420" y="-347"/>
              <a:ext cx="1200" cy="402"/>
            </a:xfrm>
            <a:prstGeom prst="rect">
              <a:avLst/>
            </a:prstGeom>
            <a:solidFill>
              <a:srgbClr val="FFFFFF"/>
            </a:solidFill>
            <a:ln w="9525">
              <a:solidFill>
                <a:srgbClr val="000000"/>
              </a:solidFill>
              <a:miter lim="800000"/>
              <a:headEnd/>
              <a:tailEnd/>
            </a:ln>
          </p:spPr>
          <p:txBody>
            <a:bodyPr/>
            <a:lstStyle/>
            <a:p>
              <a:endParaRPr lang="en-US" altLang="en-US" sz="1200"/>
            </a:p>
            <a:p>
              <a:r>
                <a:rPr lang="en-US" altLang="en-US" sz="1200"/>
                <a:t>2 Flanking attack</a:t>
              </a:r>
            </a:p>
            <a:p>
              <a:r>
                <a:rPr lang="en-US" altLang="en-US" sz="1200"/>
                <a:t>    </a:t>
              </a:r>
              <a:endParaRPr lang="en-US" altLang="en-US"/>
            </a:p>
          </p:txBody>
        </p:sp>
        <p:sp>
          <p:nvSpPr>
            <p:cNvPr id="108557" name="Line 13"/>
            <p:cNvSpPr>
              <a:spLocks noChangeShapeType="1"/>
            </p:cNvSpPr>
            <p:nvPr/>
          </p:nvSpPr>
          <p:spPr bwMode="auto">
            <a:xfrm flipV="1">
              <a:off x="5420" y="-950"/>
              <a:ext cx="1" cy="150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8558" name="Line 14"/>
            <p:cNvSpPr>
              <a:spLocks noChangeShapeType="1"/>
            </p:cNvSpPr>
            <p:nvPr/>
          </p:nvSpPr>
          <p:spPr bwMode="auto">
            <a:xfrm>
              <a:off x="5420" y="-950"/>
              <a:ext cx="1000"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8559" name="Line 15"/>
            <p:cNvSpPr>
              <a:spLocks noChangeShapeType="1"/>
            </p:cNvSpPr>
            <p:nvPr/>
          </p:nvSpPr>
          <p:spPr bwMode="auto">
            <a:xfrm>
              <a:off x="7620" y="-950"/>
              <a:ext cx="3600"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8560" name="Line 16"/>
            <p:cNvSpPr>
              <a:spLocks noChangeShapeType="1"/>
            </p:cNvSpPr>
            <p:nvPr/>
          </p:nvSpPr>
          <p:spPr bwMode="auto">
            <a:xfrm flipV="1">
              <a:off x="5620" y="-548"/>
              <a:ext cx="0" cy="110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8561" name="Line 17"/>
            <p:cNvSpPr>
              <a:spLocks noChangeShapeType="1"/>
            </p:cNvSpPr>
            <p:nvPr/>
          </p:nvSpPr>
          <p:spPr bwMode="auto">
            <a:xfrm>
              <a:off x="5620" y="-548"/>
              <a:ext cx="1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8562" name="Line 18"/>
            <p:cNvSpPr>
              <a:spLocks noChangeShapeType="1"/>
            </p:cNvSpPr>
            <p:nvPr/>
          </p:nvSpPr>
          <p:spPr bwMode="auto">
            <a:xfrm>
              <a:off x="7020" y="-548"/>
              <a:ext cx="0" cy="20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8563" name="Line 19"/>
            <p:cNvSpPr>
              <a:spLocks noChangeShapeType="1"/>
            </p:cNvSpPr>
            <p:nvPr/>
          </p:nvSpPr>
          <p:spPr bwMode="auto">
            <a:xfrm>
              <a:off x="7620" y="-146"/>
              <a:ext cx="11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8564" name="Line 20"/>
            <p:cNvSpPr>
              <a:spLocks noChangeShapeType="1"/>
            </p:cNvSpPr>
            <p:nvPr/>
          </p:nvSpPr>
          <p:spPr bwMode="auto">
            <a:xfrm>
              <a:off x="8720" y="-146"/>
              <a:ext cx="0" cy="70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8565" name="Line 21"/>
            <p:cNvSpPr>
              <a:spLocks noChangeShapeType="1"/>
            </p:cNvSpPr>
            <p:nvPr/>
          </p:nvSpPr>
          <p:spPr bwMode="auto">
            <a:xfrm flipV="1">
              <a:off x="7620" y="959"/>
              <a:ext cx="700" cy="50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8566" name="Line 22"/>
            <p:cNvSpPr>
              <a:spLocks noChangeShapeType="1"/>
            </p:cNvSpPr>
            <p:nvPr/>
          </p:nvSpPr>
          <p:spPr bwMode="auto">
            <a:xfrm flipV="1">
              <a:off x="7620" y="1260"/>
              <a:ext cx="700" cy="20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8567" name="Line 23"/>
            <p:cNvSpPr>
              <a:spLocks noChangeShapeType="1"/>
            </p:cNvSpPr>
            <p:nvPr/>
          </p:nvSpPr>
          <p:spPr bwMode="auto">
            <a:xfrm>
              <a:off x="7620" y="1461"/>
              <a:ext cx="7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8568" name="Line 24"/>
            <p:cNvSpPr>
              <a:spLocks noChangeShapeType="1"/>
            </p:cNvSpPr>
            <p:nvPr/>
          </p:nvSpPr>
          <p:spPr bwMode="auto">
            <a:xfrm>
              <a:off x="7620" y="1461"/>
              <a:ext cx="700" cy="30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8569" name="Line 25"/>
            <p:cNvSpPr>
              <a:spLocks noChangeShapeType="1"/>
            </p:cNvSpPr>
            <p:nvPr/>
          </p:nvSpPr>
          <p:spPr bwMode="auto">
            <a:xfrm>
              <a:off x="7620" y="1461"/>
              <a:ext cx="700" cy="70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8570" name="Line 26"/>
            <p:cNvSpPr>
              <a:spLocks noChangeShapeType="1"/>
            </p:cNvSpPr>
            <p:nvPr/>
          </p:nvSpPr>
          <p:spPr bwMode="auto">
            <a:xfrm>
              <a:off x="7620" y="1461"/>
              <a:ext cx="700" cy="100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8571" name="AutoShape 27"/>
            <p:cNvSpPr>
              <a:spLocks noChangeArrowheads="1"/>
            </p:cNvSpPr>
            <p:nvPr/>
          </p:nvSpPr>
          <p:spPr bwMode="auto">
            <a:xfrm>
              <a:off x="7620" y="2667"/>
              <a:ext cx="700" cy="1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FF"/>
            </a:solidFill>
            <a:ln w="9525">
              <a:solidFill>
                <a:srgbClr val="000000"/>
              </a:solidFill>
              <a:miter lim="800000"/>
              <a:headEnd/>
              <a:tailEnd/>
            </a:ln>
          </p:spPr>
          <p:txBody>
            <a:bodyPr/>
            <a:lstStyle/>
            <a:p>
              <a:endParaRPr lang="en-GB"/>
            </a:p>
          </p:txBody>
        </p:sp>
        <p:sp>
          <p:nvSpPr>
            <p:cNvPr id="108572" name="AutoShape 28"/>
            <p:cNvSpPr>
              <a:spLocks noChangeArrowheads="1"/>
            </p:cNvSpPr>
            <p:nvPr/>
          </p:nvSpPr>
          <p:spPr bwMode="auto">
            <a:xfrm>
              <a:off x="7620" y="3269"/>
              <a:ext cx="700" cy="302"/>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FF"/>
            </a:solidFill>
            <a:ln w="9525">
              <a:solidFill>
                <a:srgbClr val="000000"/>
              </a:solidFill>
              <a:miter lim="800000"/>
              <a:headEnd/>
              <a:tailEnd/>
            </a:ln>
          </p:spPr>
          <p:txBody>
            <a:bodyPr/>
            <a:lstStyle/>
            <a:p>
              <a:endParaRPr lang="en-GB"/>
            </a:p>
          </p:txBody>
        </p:sp>
        <p:sp>
          <p:nvSpPr>
            <p:cNvPr id="108573" name="Line 29"/>
            <p:cNvSpPr>
              <a:spLocks noChangeShapeType="1"/>
            </p:cNvSpPr>
            <p:nvPr/>
          </p:nvSpPr>
          <p:spPr bwMode="auto">
            <a:xfrm flipV="1">
              <a:off x="10260" y="1461"/>
              <a:ext cx="0" cy="40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8574" name="Line 30"/>
            <p:cNvSpPr>
              <a:spLocks noChangeShapeType="1"/>
            </p:cNvSpPr>
            <p:nvPr/>
          </p:nvSpPr>
          <p:spPr bwMode="auto">
            <a:xfrm flipH="1">
              <a:off x="9160" y="1461"/>
              <a:ext cx="11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8575" name="Line 31"/>
            <p:cNvSpPr>
              <a:spLocks noChangeShapeType="1"/>
            </p:cNvSpPr>
            <p:nvPr/>
          </p:nvSpPr>
          <p:spPr bwMode="auto">
            <a:xfrm flipH="1">
              <a:off x="9160" y="2164"/>
              <a:ext cx="4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grpSp>
    </p:spTree>
    <p:extLst>
      <p:ext uri="{BB962C8B-B14F-4D97-AF65-F5344CB8AC3E}">
        <p14:creationId xmlns:p14="http://schemas.microsoft.com/office/powerpoint/2010/main" val="618304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3381</TotalTime>
  <Words>1726</Words>
  <Application>Microsoft Office PowerPoint</Application>
  <PresentationFormat>Widescreen</PresentationFormat>
  <Paragraphs>206</Paragraphs>
  <Slides>32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Calibri Light</vt:lpstr>
      <vt:lpstr>Century Gothic</vt:lpstr>
      <vt:lpstr>Times New Roman</vt:lpstr>
      <vt:lpstr>Wingdings</vt:lpstr>
      <vt:lpstr>Office Theme</vt:lpstr>
      <vt:lpstr>  COMPETITIVE ANALYSIS TOOL-PORTER’S FIVE FORCES</vt:lpstr>
      <vt:lpstr>  IS COMPETITION GOOD OR BAD? DISCUSS.</vt:lpstr>
      <vt:lpstr>  The competitor to be feared is one who never bothers about you at all, but goes on making his own business better all the time. Henry Ford </vt:lpstr>
      <vt:lpstr>PowerPoint Presentation</vt:lpstr>
      <vt:lpstr>Competitive Analysis</vt:lpstr>
      <vt:lpstr>REMEMBER…….</vt:lpstr>
      <vt:lpstr>PROTECTING MARKET SHARE</vt:lpstr>
      <vt:lpstr>PowerPoint Presentation</vt:lpstr>
      <vt:lpstr>Competitor attack strategies</vt:lpstr>
      <vt:lpstr>CHOOSING AN ATTACK STRATEGY</vt:lpstr>
      <vt:lpstr>2.FLANKING ATTACK</vt:lpstr>
      <vt:lpstr>3.ENCIRCLEMENT ATTACK</vt:lpstr>
      <vt:lpstr>4.BYPASS ATTACK</vt:lpstr>
      <vt:lpstr>5. GUERRILLA ATTACKS</vt:lpstr>
      <vt:lpstr> CONCLUSION </vt:lpstr>
      <vt:lpstr> Michael Porter’s Five Forces Competitive Model </vt:lpstr>
      <vt:lpstr>APPLICATION OF PORTERS’ FIVE FORCE THEORY</vt:lpstr>
      <vt:lpstr>PowerPoint Presentation</vt:lpstr>
      <vt:lpstr>THREAT OF NEW ENTRANTS</vt:lpstr>
      <vt:lpstr>PowerPoint Presentation</vt:lpstr>
      <vt:lpstr>Questions Asked….</vt:lpstr>
      <vt:lpstr>Threat of substitute products </vt:lpstr>
      <vt:lpstr>Substitute is high when; </vt:lpstr>
      <vt:lpstr>Questions Asked……</vt:lpstr>
      <vt:lpstr>Bargaining power of Buyers</vt:lpstr>
      <vt:lpstr>Questions Asked……</vt:lpstr>
      <vt:lpstr>Bargaining power of suppliers </vt:lpstr>
      <vt:lpstr>Questions Asked……</vt:lpstr>
      <vt:lpstr>COMPETITIVE RIVALRY</vt:lpstr>
      <vt:lpstr>PowerPoint Presentation</vt:lpstr>
      <vt:lpstr>Questions Asked……</vt:lpstr>
      <vt:lpstr>END</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ENVIRONMENT ANALYSIS TOOLS</dc:title>
  <dc:creator>Lusungu Siame</dc:creator>
  <cp:lastModifiedBy>Lusungu Siame</cp:lastModifiedBy>
  <cp:revision>42</cp:revision>
  <dcterms:created xsi:type="dcterms:W3CDTF">2018-03-27T07:34:10Z</dcterms:created>
  <dcterms:modified xsi:type="dcterms:W3CDTF">2018-09-28T12:45:56Z</dcterms:modified>
</cp:coreProperties>
</file>