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21"/>
  </p:notesMasterIdLst>
  <p:sldIdLst>
    <p:sldId id="274"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5" r:id="rId19"/>
    <p:sldId id="27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p:normalViewPr>
  <p:slideViewPr>
    <p:cSldViewPr snapToGrid="0">
      <p:cViewPr varScale="1">
        <p:scale>
          <a:sx n="74" d="100"/>
          <a:sy n="74" d="100"/>
        </p:scale>
        <p:origin x="57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E296B5-37E3-4B8A-916A-FD7E236D9019}" type="datetimeFigureOut">
              <a:rPr lang="en-US" smtClean="0"/>
              <a:t>9/12/2017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80D407-A58D-4EB1-BB21-21CBA3356CDC}" type="slidenum">
              <a:rPr lang="en-US" smtClean="0"/>
              <a:t>‹#›</a:t>
            </a:fld>
            <a:endParaRPr lang="en-US"/>
          </a:p>
        </p:txBody>
      </p:sp>
    </p:spTree>
    <p:extLst>
      <p:ext uri="{BB962C8B-B14F-4D97-AF65-F5344CB8AC3E}">
        <p14:creationId xmlns:p14="http://schemas.microsoft.com/office/powerpoint/2010/main" val="4186763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Economies of scale:</a:t>
            </a:r>
            <a:r>
              <a:rPr lang="en-US" baseline="0" dirty="0" smtClean="0"/>
              <a:t> </a:t>
            </a:r>
            <a:r>
              <a:rPr lang="en-US" dirty="0" smtClean="0">
                <a:effectLst/>
              </a:rPr>
              <a:t>the cost advantages that enterprises obtain due to size, output, or scale of operation, with cost per unit of output generally decreasing with increasing scale as fixed costs are spread out over more units of output</a:t>
            </a:r>
            <a:endParaRPr lang="en-US" dirty="0"/>
          </a:p>
        </p:txBody>
      </p:sp>
      <p:sp>
        <p:nvSpPr>
          <p:cNvPr id="4" name="Slide Number Placeholder 3"/>
          <p:cNvSpPr>
            <a:spLocks noGrp="1"/>
          </p:cNvSpPr>
          <p:nvPr>
            <p:ph type="sldNum" sz="quarter" idx="10"/>
          </p:nvPr>
        </p:nvSpPr>
        <p:spPr/>
        <p:txBody>
          <a:bodyPr/>
          <a:lstStyle/>
          <a:p>
            <a:fld id="{95429152-C5CA-4C57-928D-611D96398081}" type="slidenum">
              <a:rPr lang="en-US" smtClean="0"/>
              <a:t>5</a:t>
            </a:fld>
            <a:endParaRPr lang="en-US"/>
          </a:p>
        </p:txBody>
      </p:sp>
    </p:spTree>
    <p:extLst>
      <p:ext uri="{BB962C8B-B14F-4D97-AF65-F5344CB8AC3E}">
        <p14:creationId xmlns:p14="http://schemas.microsoft.com/office/powerpoint/2010/main" val="4478797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 all substitutes</a:t>
            </a:r>
            <a:r>
              <a:rPr lang="en-US" baseline="0" dirty="0" smtClean="0"/>
              <a:t> are direct. </a:t>
            </a:r>
            <a:r>
              <a:rPr lang="en-US" baseline="0" dirty="0" err="1" smtClean="0"/>
              <a:t>Debonairs</a:t>
            </a:r>
            <a:r>
              <a:rPr lang="en-US" baseline="0" dirty="0" smtClean="0"/>
              <a:t> and Pick n Pay</a:t>
            </a:r>
            <a:endParaRPr lang="en-US" dirty="0"/>
          </a:p>
        </p:txBody>
      </p:sp>
      <p:sp>
        <p:nvSpPr>
          <p:cNvPr id="4" name="Slide Number Placeholder 3"/>
          <p:cNvSpPr>
            <a:spLocks noGrp="1"/>
          </p:cNvSpPr>
          <p:nvPr>
            <p:ph type="sldNum" sz="quarter" idx="10"/>
          </p:nvPr>
        </p:nvSpPr>
        <p:spPr/>
        <p:txBody>
          <a:bodyPr/>
          <a:lstStyle/>
          <a:p>
            <a:fld id="{95429152-C5CA-4C57-928D-611D96398081}" type="slidenum">
              <a:rPr lang="en-US" smtClean="0"/>
              <a:t>7</a:t>
            </a:fld>
            <a:endParaRPr lang="en-US"/>
          </a:p>
        </p:txBody>
      </p:sp>
    </p:spTree>
    <p:extLst>
      <p:ext uri="{BB962C8B-B14F-4D97-AF65-F5344CB8AC3E}">
        <p14:creationId xmlns:p14="http://schemas.microsoft.com/office/powerpoint/2010/main" val="2207914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Backward Integration –</a:t>
            </a:r>
            <a:r>
              <a:rPr lang="en-US" baseline="0" dirty="0" smtClean="0"/>
              <a:t> Starbucks buying a coffee farm. Amazon printing books. Ice cream company buying cows/dairy farm.</a:t>
            </a:r>
            <a:r>
              <a:rPr lang="en-US" sz="1200" u="none" strike="noStrike" kern="1200" dirty="0" smtClean="0">
                <a:solidFill>
                  <a:schemeClr val="tx1"/>
                </a:solidFill>
                <a:effectLst/>
                <a:latin typeface="+mn-lt"/>
                <a:ea typeface="+mn-ea"/>
                <a:cs typeface="+mn-cs"/>
              </a:rPr>
              <a:t/>
            </a:r>
            <a:br>
              <a:rPr lang="en-US" sz="1200" u="none" strike="noStrike" kern="1200" dirty="0" smtClean="0">
                <a:solidFill>
                  <a:schemeClr val="tx1"/>
                </a:solidFill>
                <a:effectLst/>
                <a:latin typeface="+mn-lt"/>
                <a:ea typeface="+mn-ea"/>
                <a:cs typeface="+mn-cs"/>
              </a:rPr>
            </a:br>
            <a:endParaRPr lang="en-US" dirty="0"/>
          </a:p>
        </p:txBody>
      </p:sp>
      <p:sp>
        <p:nvSpPr>
          <p:cNvPr id="4" name="Slide Number Placeholder 3"/>
          <p:cNvSpPr>
            <a:spLocks noGrp="1"/>
          </p:cNvSpPr>
          <p:nvPr>
            <p:ph type="sldNum" sz="quarter" idx="10"/>
          </p:nvPr>
        </p:nvSpPr>
        <p:spPr/>
        <p:txBody>
          <a:bodyPr/>
          <a:lstStyle/>
          <a:p>
            <a:fld id="{95429152-C5CA-4C57-928D-611D96398081}" type="slidenum">
              <a:rPr lang="en-US" smtClean="0"/>
              <a:t>12</a:t>
            </a:fld>
            <a:endParaRPr lang="en-US"/>
          </a:p>
        </p:txBody>
      </p:sp>
    </p:spTree>
    <p:extLst>
      <p:ext uri="{BB962C8B-B14F-4D97-AF65-F5344CB8AC3E}">
        <p14:creationId xmlns:p14="http://schemas.microsoft.com/office/powerpoint/2010/main" val="4083758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Forward</a:t>
            </a:r>
            <a:r>
              <a:rPr lang="en-US" baseline="0" dirty="0" smtClean="0"/>
              <a:t> integration – finding ways of moving up the supply chain and closer to the end user. I.e. a manufacturing company opening an online marketing site to sell to the end user.</a:t>
            </a:r>
            <a:endParaRPr lang="en-US" dirty="0"/>
          </a:p>
        </p:txBody>
      </p:sp>
      <p:sp>
        <p:nvSpPr>
          <p:cNvPr id="4" name="Slide Number Placeholder 3"/>
          <p:cNvSpPr>
            <a:spLocks noGrp="1"/>
          </p:cNvSpPr>
          <p:nvPr>
            <p:ph type="sldNum" sz="quarter" idx="10"/>
          </p:nvPr>
        </p:nvSpPr>
        <p:spPr/>
        <p:txBody>
          <a:bodyPr/>
          <a:lstStyle/>
          <a:p>
            <a:fld id="{95429152-C5CA-4C57-928D-611D96398081}" type="slidenum">
              <a:rPr lang="en-US" smtClean="0"/>
              <a:t>14</a:t>
            </a:fld>
            <a:endParaRPr lang="en-US"/>
          </a:p>
        </p:txBody>
      </p:sp>
    </p:spTree>
    <p:extLst>
      <p:ext uri="{BB962C8B-B14F-4D97-AF65-F5344CB8AC3E}">
        <p14:creationId xmlns:p14="http://schemas.microsoft.com/office/powerpoint/2010/main" val="14061312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Tour of Roland Imperial </a:t>
            </a:r>
            <a:r>
              <a:rPr lang="en-US" smtClean="0"/>
              <a:t>Tobacco Plant</a:t>
            </a:r>
            <a:endParaRPr lang="en-US"/>
          </a:p>
        </p:txBody>
      </p:sp>
      <p:sp>
        <p:nvSpPr>
          <p:cNvPr id="4" name="Slide Number Placeholder 3"/>
          <p:cNvSpPr>
            <a:spLocks noGrp="1"/>
          </p:cNvSpPr>
          <p:nvPr>
            <p:ph type="sldNum" sz="quarter" idx="10"/>
          </p:nvPr>
        </p:nvSpPr>
        <p:spPr/>
        <p:txBody>
          <a:bodyPr/>
          <a:lstStyle/>
          <a:p>
            <a:fld id="{95429152-C5CA-4C57-928D-611D96398081}" type="slidenum">
              <a:rPr lang="en-US" smtClean="0"/>
              <a:t>18</a:t>
            </a:fld>
            <a:endParaRPr lang="en-US"/>
          </a:p>
        </p:txBody>
      </p:sp>
    </p:spTree>
    <p:extLst>
      <p:ext uri="{BB962C8B-B14F-4D97-AF65-F5344CB8AC3E}">
        <p14:creationId xmlns:p14="http://schemas.microsoft.com/office/powerpoint/2010/main" val="8946201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46D9585-866C-4E55-86A3-02FABE3BB31A}" type="datetimeFigureOut">
              <a:rPr lang="en-US" smtClean="0"/>
              <a:t>9/12/2017</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B9CD6B-B7AF-461D-9BD5-9350E1EA1495}" type="slidenum">
              <a:rPr lang="en-US" smtClean="0"/>
              <a:t>‹#›</a:t>
            </a:fld>
            <a:endParaRPr lang="en-US"/>
          </a:p>
        </p:txBody>
      </p:sp>
    </p:spTree>
    <p:extLst>
      <p:ext uri="{BB962C8B-B14F-4D97-AF65-F5344CB8AC3E}">
        <p14:creationId xmlns:p14="http://schemas.microsoft.com/office/powerpoint/2010/main" val="423542884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6D9585-866C-4E55-86A3-02FABE3BB31A}" type="datetimeFigureOut">
              <a:rPr lang="en-US" smtClean="0"/>
              <a:t>9/12/2017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B9CD6B-B7AF-461D-9BD5-9350E1EA1495}" type="slidenum">
              <a:rPr lang="en-US" smtClean="0"/>
              <a:t>‹#›</a:t>
            </a:fld>
            <a:endParaRPr lang="en-US"/>
          </a:p>
        </p:txBody>
      </p:sp>
    </p:spTree>
    <p:extLst>
      <p:ext uri="{BB962C8B-B14F-4D97-AF65-F5344CB8AC3E}">
        <p14:creationId xmlns:p14="http://schemas.microsoft.com/office/powerpoint/2010/main" val="1082709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46D9585-866C-4E55-86A3-02FABE3BB31A}" type="datetimeFigureOut">
              <a:rPr lang="en-US" smtClean="0"/>
              <a:t>9/12/2017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B9CD6B-B7AF-461D-9BD5-9350E1EA1495}" type="slidenum">
              <a:rPr lang="en-US" smtClean="0"/>
              <a:t>‹#›</a:t>
            </a:fld>
            <a:endParaRPr lang="en-US"/>
          </a:p>
        </p:txBody>
      </p:sp>
    </p:spTree>
    <p:extLst>
      <p:ext uri="{BB962C8B-B14F-4D97-AF65-F5344CB8AC3E}">
        <p14:creationId xmlns:p14="http://schemas.microsoft.com/office/powerpoint/2010/main" val="3111665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46D9585-866C-4E55-86A3-02FABE3BB31A}" type="datetimeFigureOut">
              <a:rPr lang="en-US" smtClean="0"/>
              <a:t>9/12/2017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B9CD6B-B7AF-461D-9BD5-9350E1EA1495}" type="slidenum">
              <a:rPr lang="en-US" smtClean="0"/>
              <a:t>‹#›</a:t>
            </a:fld>
            <a:endParaRPr lang="en-US"/>
          </a:p>
        </p:txBody>
      </p:sp>
    </p:spTree>
    <p:extLst>
      <p:ext uri="{BB962C8B-B14F-4D97-AF65-F5344CB8AC3E}">
        <p14:creationId xmlns:p14="http://schemas.microsoft.com/office/powerpoint/2010/main" val="830619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46D9585-866C-4E55-86A3-02FABE3BB31A}" type="datetimeFigureOut">
              <a:rPr lang="en-US" smtClean="0"/>
              <a:t>9/12/2017</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4FB9CD6B-B7AF-461D-9BD5-9350E1EA1495}" type="slidenum">
              <a:rPr lang="en-US" smtClean="0"/>
              <a:t>‹#›</a:t>
            </a:fld>
            <a:endParaRPr lang="en-US"/>
          </a:p>
        </p:txBody>
      </p:sp>
    </p:spTree>
    <p:extLst>
      <p:ext uri="{BB962C8B-B14F-4D97-AF65-F5344CB8AC3E}">
        <p14:creationId xmlns:p14="http://schemas.microsoft.com/office/powerpoint/2010/main" val="143009078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46D9585-866C-4E55-86A3-02FABE3BB31A}" type="datetimeFigureOut">
              <a:rPr lang="en-US" smtClean="0"/>
              <a:t>9/12/2017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B9CD6B-B7AF-461D-9BD5-9350E1EA1495}" type="slidenum">
              <a:rPr lang="en-US" smtClean="0"/>
              <a:t>‹#›</a:t>
            </a:fld>
            <a:endParaRPr lang="en-US"/>
          </a:p>
        </p:txBody>
      </p:sp>
    </p:spTree>
    <p:extLst>
      <p:ext uri="{BB962C8B-B14F-4D97-AF65-F5344CB8AC3E}">
        <p14:creationId xmlns:p14="http://schemas.microsoft.com/office/powerpoint/2010/main" val="1448378848"/>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46D9585-866C-4E55-86A3-02FABE3BB31A}" type="datetimeFigureOut">
              <a:rPr lang="en-US" smtClean="0"/>
              <a:t>9/12/2017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B9CD6B-B7AF-461D-9BD5-9350E1EA1495}" type="slidenum">
              <a:rPr lang="en-US" smtClean="0"/>
              <a:t>‹#›</a:t>
            </a:fld>
            <a:endParaRPr lang="en-US"/>
          </a:p>
        </p:txBody>
      </p:sp>
    </p:spTree>
    <p:extLst>
      <p:ext uri="{BB962C8B-B14F-4D97-AF65-F5344CB8AC3E}">
        <p14:creationId xmlns:p14="http://schemas.microsoft.com/office/powerpoint/2010/main" val="203456656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46D9585-866C-4E55-86A3-02FABE3BB31A}" type="datetimeFigureOut">
              <a:rPr lang="en-US" smtClean="0"/>
              <a:t>9/12/2017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B9CD6B-B7AF-461D-9BD5-9350E1EA1495}" type="slidenum">
              <a:rPr lang="en-US" smtClean="0"/>
              <a:t>‹#›</a:t>
            </a:fld>
            <a:endParaRPr lang="en-US"/>
          </a:p>
        </p:txBody>
      </p:sp>
    </p:spTree>
    <p:extLst>
      <p:ext uri="{BB962C8B-B14F-4D97-AF65-F5344CB8AC3E}">
        <p14:creationId xmlns:p14="http://schemas.microsoft.com/office/powerpoint/2010/main" val="25396693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6D9585-866C-4E55-86A3-02FABE3BB31A}" type="datetimeFigureOut">
              <a:rPr lang="en-US" smtClean="0"/>
              <a:t>9/12/2017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B9CD6B-B7AF-461D-9BD5-9350E1EA1495}" type="slidenum">
              <a:rPr lang="en-US" smtClean="0"/>
              <a:t>‹#›</a:t>
            </a:fld>
            <a:endParaRPr lang="en-US"/>
          </a:p>
        </p:txBody>
      </p:sp>
    </p:spTree>
    <p:extLst>
      <p:ext uri="{BB962C8B-B14F-4D97-AF65-F5344CB8AC3E}">
        <p14:creationId xmlns:p14="http://schemas.microsoft.com/office/powerpoint/2010/main" val="3534778338"/>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346D9585-866C-4E55-86A3-02FABE3BB31A}" type="datetimeFigureOut">
              <a:rPr lang="en-US" smtClean="0"/>
              <a:t>9/12/2017</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B9CD6B-B7AF-461D-9BD5-9350E1EA1495}"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386368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46D9585-866C-4E55-86A3-02FABE3BB31A}" type="datetimeFigureOut">
              <a:rPr lang="en-US" smtClean="0"/>
              <a:t>9/12/2017</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B9CD6B-B7AF-461D-9BD5-9350E1EA1495}"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99788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46D9585-866C-4E55-86A3-02FABE3BB31A}" type="datetimeFigureOut">
              <a:rPr lang="en-US" smtClean="0"/>
              <a:t>9/12/2017</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B9CD6B-B7AF-461D-9BD5-9350E1EA1495}" type="slidenum">
              <a:rPr lang="en-US" smtClean="0"/>
              <a:t>‹#›</a:t>
            </a:fld>
            <a:endParaRPr lang="en-US"/>
          </a:p>
        </p:txBody>
      </p:sp>
    </p:spTree>
    <p:extLst>
      <p:ext uri="{BB962C8B-B14F-4D97-AF65-F5344CB8AC3E}">
        <p14:creationId xmlns:p14="http://schemas.microsoft.com/office/powerpoint/2010/main" val="2130129507"/>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981200" y="2358603"/>
            <a:ext cx="8229600" cy="1784887"/>
          </a:xfrm>
        </p:spPr>
        <p:txBody>
          <a:bodyPr>
            <a:noAutofit/>
          </a:bodyPr>
          <a:lstStyle/>
          <a:p>
            <a:pPr algn="ctr"/>
            <a:r>
              <a:rPr lang="en-US" sz="3200" dirty="0" smtClean="0"/>
              <a:t> </a:t>
            </a:r>
            <a:r>
              <a:rPr lang="en-US" sz="3600" b="1" dirty="0">
                <a:latin typeface="Tahoma" panose="020B0604030504040204" pitchFamily="34" charset="0"/>
                <a:ea typeface="Tahoma" panose="020B0604030504040204" pitchFamily="34" charset="0"/>
                <a:cs typeface="Tahoma" panose="020B0604030504040204" pitchFamily="34" charset="0"/>
              </a:rPr>
              <a:t>Lecture </a:t>
            </a:r>
            <a:r>
              <a:rPr lang="en-US" sz="3600" b="1" dirty="0">
                <a:latin typeface="Tahoma" panose="020B0604030504040204" pitchFamily="34" charset="0"/>
                <a:ea typeface="Tahoma" panose="020B0604030504040204" pitchFamily="34" charset="0"/>
                <a:cs typeface="Tahoma" panose="020B0604030504040204" pitchFamily="34" charset="0"/>
              </a:rPr>
              <a:t>5</a:t>
            </a:r>
            <a:r>
              <a:rPr lang="en-US" sz="3600" b="1" dirty="0">
                <a:latin typeface="Tahoma" panose="020B0604030504040204" pitchFamily="34" charset="0"/>
                <a:ea typeface="Tahoma" panose="020B0604030504040204" pitchFamily="34" charset="0"/>
                <a:cs typeface="Tahoma" panose="020B0604030504040204" pitchFamily="34" charset="0"/>
              </a:rPr>
              <a:t/>
            </a:r>
            <a:br>
              <a:rPr lang="en-US" sz="3600" b="1" dirty="0">
                <a:latin typeface="Tahoma" panose="020B0604030504040204" pitchFamily="34" charset="0"/>
                <a:ea typeface="Tahoma" panose="020B0604030504040204" pitchFamily="34" charset="0"/>
                <a:cs typeface="Tahoma" panose="020B0604030504040204" pitchFamily="34" charset="0"/>
              </a:rPr>
            </a:br>
            <a:r>
              <a:rPr lang="en-US" sz="3600" b="1" dirty="0">
                <a:latin typeface="Tahoma" panose="020B0604030504040204" pitchFamily="34" charset="0"/>
                <a:ea typeface="Tahoma" panose="020B0604030504040204" pitchFamily="34" charset="0"/>
                <a:cs typeface="Tahoma" panose="020B0604030504040204" pitchFamily="34" charset="0"/>
              </a:rPr>
              <a:t>An Assessment of the </a:t>
            </a:r>
            <a:r>
              <a:rPr lang="en-US" sz="3600" b="1" dirty="0" smtClean="0">
                <a:latin typeface="Tahoma" panose="020B0604030504040204" pitchFamily="34" charset="0"/>
                <a:ea typeface="Tahoma" panose="020B0604030504040204" pitchFamily="34" charset="0"/>
                <a:cs typeface="Tahoma" panose="020B0604030504040204" pitchFamily="34" charset="0"/>
              </a:rPr>
              <a:t>External Environment</a:t>
            </a:r>
            <a:br>
              <a:rPr lang="en-US" sz="3600" b="1" dirty="0" smtClean="0">
                <a:latin typeface="Tahoma" panose="020B0604030504040204" pitchFamily="34" charset="0"/>
                <a:ea typeface="Tahoma" panose="020B0604030504040204" pitchFamily="34" charset="0"/>
                <a:cs typeface="Tahoma" panose="020B0604030504040204" pitchFamily="34" charset="0"/>
              </a:rPr>
            </a:br>
            <a:r>
              <a:rPr lang="en-US" sz="3600" b="1" dirty="0" smtClean="0">
                <a:latin typeface="Tahoma" panose="020B0604030504040204" pitchFamily="34" charset="0"/>
                <a:ea typeface="Tahoma" panose="020B0604030504040204" pitchFamily="34" charset="0"/>
                <a:cs typeface="Tahoma" panose="020B0604030504040204" pitchFamily="34" charset="0"/>
              </a:rPr>
              <a:t> PORTERS FIVE FORCES</a:t>
            </a:r>
            <a:r>
              <a:rPr lang="en-US" sz="3600" b="1" dirty="0">
                <a:latin typeface="Tahoma" panose="020B0604030504040204" pitchFamily="34" charset="0"/>
                <a:ea typeface="Tahoma" panose="020B0604030504040204" pitchFamily="34" charset="0"/>
                <a:cs typeface="Tahoma" panose="020B0604030504040204" pitchFamily="34" charset="0"/>
              </a:rPr>
              <a:t/>
            </a:r>
            <a:br>
              <a:rPr lang="en-US" sz="3600" b="1" dirty="0">
                <a:latin typeface="Tahoma" panose="020B0604030504040204" pitchFamily="34" charset="0"/>
                <a:ea typeface="Tahoma" panose="020B0604030504040204" pitchFamily="34" charset="0"/>
                <a:cs typeface="Tahoma" panose="020B0604030504040204" pitchFamily="34" charset="0"/>
              </a:rPr>
            </a:br>
            <a:endParaRPr lang="en-US" sz="3200" b="1"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Content Placeholder 2"/>
          <p:cNvSpPr>
            <a:spLocks noGrp="1"/>
          </p:cNvSpPr>
          <p:nvPr>
            <p:ph type="subTitle" idx="1"/>
          </p:nvPr>
        </p:nvSpPr>
        <p:spPr>
          <a:xfrm>
            <a:off x="3309870" y="3799268"/>
            <a:ext cx="4767330" cy="2643101"/>
          </a:xfrm>
        </p:spPr>
        <p:txBody>
          <a:bodyPr>
            <a:noAutofit/>
          </a:bodyPr>
          <a:lstStyle/>
          <a:p>
            <a:pPr marL="0" indent="0" algn="ctr">
              <a:buNone/>
            </a:pPr>
            <a:endParaRPr lang="en-US" sz="2800" b="1" dirty="0">
              <a:latin typeface="Tahoma" panose="020B0604030504040204" pitchFamily="34" charset="0"/>
              <a:ea typeface="Tahoma" panose="020B0604030504040204" pitchFamily="34" charset="0"/>
              <a:cs typeface="Tahoma" panose="020B0604030504040204" pitchFamily="34" charset="0"/>
            </a:endParaRPr>
          </a:p>
          <a:p>
            <a:pPr algn="ctr"/>
            <a:r>
              <a:rPr lang="en-US" sz="2800" b="1">
                <a:solidFill>
                  <a:schemeClr val="tx1"/>
                </a:solidFill>
                <a:latin typeface="Tahoma" panose="020B0604030504040204" pitchFamily="34" charset="0"/>
                <a:ea typeface="Tahoma" panose="020B0604030504040204" pitchFamily="34" charset="0"/>
                <a:cs typeface="Tahoma" panose="020B0604030504040204" pitchFamily="34" charset="0"/>
              </a:rPr>
              <a:t>Business Environment</a:t>
            </a:r>
            <a:br>
              <a:rPr lang="en-US" sz="2800" b="1">
                <a:solidFill>
                  <a:schemeClr val="tx1"/>
                </a:solidFill>
                <a:latin typeface="Tahoma" panose="020B0604030504040204" pitchFamily="34" charset="0"/>
                <a:ea typeface="Tahoma" panose="020B0604030504040204" pitchFamily="34" charset="0"/>
                <a:cs typeface="Tahoma" panose="020B0604030504040204" pitchFamily="34" charset="0"/>
              </a:rPr>
            </a:br>
            <a:r>
              <a:rPr lang="en-US" sz="2800" b="1">
                <a:solidFill>
                  <a:schemeClr val="tx1"/>
                </a:solidFill>
                <a:latin typeface="Tahoma" panose="020B0604030504040204" pitchFamily="34" charset="0"/>
                <a:ea typeface="Tahoma" panose="020B0604030504040204" pitchFamily="34" charset="0"/>
                <a:cs typeface="Tahoma" panose="020B0604030504040204" pitchFamily="34" charset="0"/>
              </a:rPr>
              <a:t>(Law Students)</a:t>
            </a:r>
            <a:endParaRPr lang="en-US" sz="2800" b="1" dirty="0">
              <a:latin typeface="Tahoma" panose="020B0604030504040204" pitchFamily="34" charset="0"/>
              <a:ea typeface="Tahoma" panose="020B0604030504040204" pitchFamily="34" charset="0"/>
              <a:cs typeface="Tahoma" panose="020B0604030504040204" pitchFamily="34" charset="0"/>
            </a:endParaRPr>
          </a:p>
          <a:p>
            <a:pPr marL="0" indent="0" algn="ctr">
              <a:buNone/>
            </a:pPr>
            <a:endParaRPr lang="en-US" sz="2800" b="1" dirty="0">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en-US" sz="1800" b="1" dirty="0" smtClean="0">
                <a:latin typeface="Tahoma" panose="020B0604030504040204" pitchFamily="34" charset="0"/>
                <a:ea typeface="Tahoma" panose="020B0604030504040204" pitchFamily="34" charset="0"/>
                <a:cs typeface="Tahoma" panose="020B0604030504040204" pitchFamily="34" charset="0"/>
              </a:rPr>
              <a:t>Ms. </a:t>
            </a:r>
            <a:r>
              <a:rPr lang="en-US" sz="1800" b="1" dirty="0">
                <a:latin typeface="Tahoma" panose="020B0604030504040204" pitchFamily="34" charset="0"/>
                <a:ea typeface="Tahoma" panose="020B0604030504040204" pitchFamily="34" charset="0"/>
                <a:cs typeface="Tahoma" panose="020B0604030504040204" pitchFamily="34" charset="0"/>
              </a:rPr>
              <a:t>Faith </a:t>
            </a:r>
            <a:r>
              <a:rPr lang="en-US" sz="1800" b="1" dirty="0" err="1">
                <a:latin typeface="Tahoma" panose="020B0604030504040204" pitchFamily="34" charset="0"/>
                <a:ea typeface="Tahoma" panose="020B0604030504040204" pitchFamily="34" charset="0"/>
                <a:cs typeface="Tahoma" panose="020B0604030504040204" pitchFamily="34" charset="0"/>
              </a:rPr>
              <a:t>Moono</a:t>
            </a:r>
            <a:r>
              <a:rPr lang="en-US" sz="1800" b="1" dirty="0">
                <a:latin typeface="Tahoma" panose="020B0604030504040204" pitchFamily="34" charset="0"/>
                <a:ea typeface="Tahoma" panose="020B0604030504040204" pitchFamily="34" charset="0"/>
                <a:cs typeface="Tahoma" panose="020B0604030504040204" pitchFamily="34" charset="0"/>
              </a:rPr>
              <a:t> </a:t>
            </a:r>
            <a:r>
              <a:rPr lang="en-US" sz="1800" b="1" dirty="0" err="1">
                <a:latin typeface="Tahoma" panose="020B0604030504040204" pitchFamily="34" charset="0"/>
                <a:ea typeface="Tahoma" panose="020B0604030504040204" pitchFamily="34" charset="0"/>
                <a:cs typeface="Tahoma" panose="020B0604030504040204" pitchFamily="34" charset="0"/>
              </a:rPr>
              <a:t>Simwami</a:t>
            </a:r>
            <a:endParaRPr lang="en-US" sz="1800" b="1" dirty="0">
              <a:latin typeface="Tahoma" panose="020B0604030504040204" pitchFamily="34" charset="0"/>
              <a:ea typeface="Tahoma" panose="020B0604030504040204" pitchFamily="34" charset="0"/>
              <a:cs typeface="Tahoma" panose="020B0604030504040204" pitchFamily="34" charset="0"/>
            </a:endParaRPr>
          </a:p>
          <a:p>
            <a:pPr marL="0" indent="0" algn="ctr">
              <a:buNone/>
            </a:pPr>
            <a:r>
              <a:rPr lang="en-US" sz="1600" smtClean="0">
                <a:latin typeface="Tahoma" panose="020B0604030504040204" pitchFamily="34" charset="0"/>
                <a:ea typeface="Tahoma" panose="020B0604030504040204" pitchFamily="34" charset="0"/>
                <a:cs typeface="Tahoma" panose="020B0604030504040204" pitchFamily="34" charset="0"/>
              </a:rPr>
              <a:t>Email: mo.simwami@gmail.com</a:t>
            </a:r>
            <a:endParaRPr lang="en-US" sz="1600" dirty="0">
              <a:latin typeface="Tahoma" panose="020B0604030504040204" pitchFamily="34" charset="0"/>
              <a:ea typeface="Tahoma" panose="020B0604030504040204" pitchFamily="34" charset="0"/>
              <a:cs typeface="Tahoma" panose="020B0604030504040204" pitchFamily="34" charset="0"/>
            </a:endParaRPr>
          </a:p>
          <a:p>
            <a:pPr marL="0" indent="0" algn="ctr">
              <a:buNone/>
            </a:pPr>
            <a:endParaRPr lang="en-US" sz="1600" dirty="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12095011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Questions Asked In Analysis</a:t>
            </a:r>
            <a:endParaRPr lang="en-US" dirty="0"/>
          </a:p>
        </p:txBody>
      </p:sp>
      <p:sp>
        <p:nvSpPr>
          <p:cNvPr id="6" name="Content Placeholder 5"/>
          <p:cNvSpPr>
            <a:spLocks noGrp="1"/>
          </p:cNvSpPr>
          <p:nvPr>
            <p:ph idx="1"/>
          </p:nvPr>
        </p:nvSpPr>
        <p:spPr/>
        <p:txBody>
          <a:bodyPr>
            <a:normAutofit/>
          </a:bodyPr>
          <a:lstStyle/>
          <a:p>
            <a:pPr>
              <a:buFont typeface="Wingdings" panose="05000000000000000000" pitchFamily="2" charset="2"/>
              <a:buChar char="q"/>
            </a:pPr>
            <a:r>
              <a:rPr lang="en-US" sz="2800" b="1" dirty="0" smtClean="0"/>
              <a:t>Who are my competitors?</a:t>
            </a:r>
          </a:p>
          <a:p>
            <a:pPr>
              <a:buFont typeface="Wingdings" panose="05000000000000000000" pitchFamily="2" charset="2"/>
              <a:buChar char="q"/>
            </a:pPr>
            <a:r>
              <a:rPr lang="en-US" sz="2800" b="1" dirty="0" smtClean="0"/>
              <a:t>How many people are doing the same thing I am?</a:t>
            </a:r>
          </a:p>
          <a:p>
            <a:pPr>
              <a:buFont typeface="Wingdings" panose="05000000000000000000" pitchFamily="2" charset="2"/>
              <a:buChar char="q"/>
            </a:pPr>
            <a:r>
              <a:rPr lang="en-US" sz="2800" b="1" dirty="0" smtClean="0"/>
              <a:t>Is my product/service different enough from others?</a:t>
            </a:r>
          </a:p>
          <a:p>
            <a:pPr>
              <a:buFont typeface="Wingdings" panose="05000000000000000000" pitchFamily="2" charset="2"/>
              <a:buChar char="q"/>
            </a:pPr>
            <a:r>
              <a:rPr lang="en-US" sz="2800" b="1" dirty="0" smtClean="0"/>
              <a:t>How well am I meeting the demand on the market &amp; is there need for more companies?</a:t>
            </a:r>
          </a:p>
          <a:p>
            <a:pPr>
              <a:buFont typeface="Wingdings" panose="05000000000000000000" pitchFamily="2" charset="2"/>
              <a:buChar char="q"/>
            </a:pPr>
            <a:r>
              <a:rPr lang="en-US" sz="2800" b="1" dirty="0" smtClean="0"/>
              <a:t>Are all other businesses who are in my SBU in the same geographic region?</a:t>
            </a:r>
          </a:p>
          <a:p>
            <a:pPr>
              <a:buFont typeface="Wingdings" panose="05000000000000000000" pitchFamily="2" charset="2"/>
              <a:buChar char="q"/>
            </a:pPr>
            <a:endParaRPr lang="en-US" sz="2800" dirty="0"/>
          </a:p>
        </p:txBody>
      </p:sp>
      <p:sp>
        <p:nvSpPr>
          <p:cNvPr id="5" name="Slide Number Placeholder 4"/>
          <p:cNvSpPr>
            <a:spLocks noGrp="1"/>
          </p:cNvSpPr>
          <p:nvPr>
            <p:ph type="sldNum" sz="quarter" idx="12"/>
          </p:nvPr>
        </p:nvSpPr>
        <p:spPr/>
        <p:txBody>
          <a:bodyPr/>
          <a:lstStyle/>
          <a:p>
            <a:fld id="{51482C3B-659D-4C8E-A6EA-735CBB7EE2F0}"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26305402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2470245" y="862911"/>
            <a:ext cx="7772400" cy="1143000"/>
          </a:xfrm>
        </p:spPr>
        <p:txBody>
          <a:bodyPr/>
          <a:lstStyle/>
          <a:p>
            <a:pPr eaLnBrk="1" hangingPunct="1">
              <a:defRPr/>
            </a:pPr>
            <a:r>
              <a:rPr lang="en-US" altLang="en-US" b="1" dirty="0" smtClean="0"/>
              <a:t>Power of the Buyer</a:t>
            </a:r>
            <a:endParaRPr lang="en-US" altLang="en-US" b="1" dirty="0"/>
          </a:p>
        </p:txBody>
      </p:sp>
      <p:sp>
        <p:nvSpPr>
          <p:cNvPr id="2" name="Slide Number Placeholder 1"/>
          <p:cNvSpPr>
            <a:spLocks noGrp="1"/>
          </p:cNvSpPr>
          <p:nvPr>
            <p:ph type="sldNum" sz="quarter" idx="12"/>
          </p:nvPr>
        </p:nvSpPr>
        <p:spPr/>
        <p:txBody>
          <a:bodyPr/>
          <a:lstStyle/>
          <a:p>
            <a:fld id="{51482C3B-659D-4C8E-A6EA-735CBB7EE2F0}" type="slidenum">
              <a:rPr lang="en-US" smtClean="0">
                <a:solidFill>
                  <a:prstClr val="black"/>
                </a:solidFill>
              </a:rPr>
              <a:pPr/>
              <a:t>11</a:t>
            </a:fld>
            <a:endParaRPr lang="en-US">
              <a:solidFill>
                <a:prstClr val="black"/>
              </a:solidFill>
            </a:endParaRPr>
          </a:p>
        </p:txBody>
      </p:sp>
      <p:sp>
        <p:nvSpPr>
          <p:cNvPr id="3" name="Rectangle 2"/>
          <p:cNvSpPr/>
          <p:nvPr/>
        </p:nvSpPr>
        <p:spPr>
          <a:xfrm>
            <a:off x="941696" y="2771634"/>
            <a:ext cx="10276764" cy="2677656"/>
          </a:xfrm>
          <a:prstGeom prst="rect">
            <a:avLst/>
          </a:prstGeom>
        </p:spPr>
        <p:txBody>
          <a:bodyPr wrap="square">
            <a:spAutoFit/>
          </a:bodyPr>
          <a:lstStyle/>
          <a:p>
            <a:r>
              <a:rPr lang="en-US" sz="2800" b="1" dirty="0">
                <a:latin typeface="Garamond" panose="02020404030301010803" pitchFamily="18" charset="0"/>
              </a:rPr>
              <a:t>Buyer Power:</a:t>
            </a:r>
            <a:r>
              <a:rPr lang="en-US" sz="2800" dirty="0">
                <a:latin typeface="Garamond" panose="02020404030301010803" pitchFamily="18" charset="0"/>
              </a:rPr>
              <a:t> Here you ask yourself how easy it is for buyers to drive prices down. Again, this is driven by the number of buyers, the importance of each individual buyer to your business, the cost to them of switching from your products and services to those of someone else, and so on. If you deal with few, powerful buyers, then they are often able to dictate terms to you.</a:t>
            </a:r>
          </a:p>
        </p:txBody>
      </p:sp>
    </p:spTree>
    <p:extLst>
      <p:ext uri="{BB962C8B-B14F-4D97-AF65-F5344CB8AC3E}">
        <p14:creationId xmlns:p14="http://schemas.microsoft.com/office/powerpoint/2010/main" val="19791408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Questions Asked In Analysis</a:t>
            </a:r>
            <a:endParaRPr lang="en-US" dirty="0"/>
          </a:p>
        </p:txBody>
      </p:sp>
      <p:sp>
        <p:nvSpPr>
          <p:cNvPr id="3" name="Slide Number Placeholder 2"/>
          <p:cNvSpPr>
            <a:spLocks noGrp="1"/>
          </p:cNvSpPr>
          <p:nvPr>
            <p:ph type="sldNum" sz="quarter" idx="12"/>
          </p:nvPr>
        </p:nvSpPr>
        <p:spPr/>
        <p:txBody>
          <a:bodyPr/>
          <a:lstStyle/>
          <a:p>
            <a:fld id="{51482C3B-659D-4C8E-A6EA-735CBB7EE2F0}" type="slidenum">
              <a:rPr lang="en-US" smtClean="0">
                <a:solidFill>
                  <a:prstClr val="black"/>
                </a:solidFill>
              </a:rPr>
              <a:pPr/>
              <a:t>12</a:t>
            </a:fld>
            <a:endParaRPr lang="en-US">
              <a:solidFill>
                <a:prstClr val="black"/>
              </a:solidFill>
            </a:endParaRPr>
          </a:p>
        </p:txBody>
      </p:sp>
      <p:sp>
        <p:nvSpPr>
          <p:cNvPr id="4" name="Rectangle 3"/>
          <p:cNvSpPr/>
          <p:nvPr/>
        </p:nvSpPr>
        <p:spPr>
          <a:xfrm>
            <a:off x="968991" y="2408115"/>
            <a:ext cx="10304060" cy="4089517"/>
          </a:xfrm>
          <a:prstGeom prst="rect">
            <a:avLst/>
          </a:prstGeom>
        </p:spPr>
        <p:txBody>
          <a:bodyPr wrap="square">
            <a:spAutoFit/>
          </a:bodyPr>
          <a:lstStyle/>
          <a:p>
            <a:pPr marL="342900" indent="-342900">
              <a:lnSpc>
                <a:spcPct val="150000"/>
              </a:lnSpc>
              <a:buClr>
                <a:schemeClr val="accent1"/>
              </a:buClr>
              <a:buFont typeface="Wingdings" panose="05000000000000000000" pitchFamily="2" charset="2"/>
              <a:buChar char="q"/>
            </a:pPr>
            <a:r>
              <a:rPr lang="en-US" altLang="en-US" sz="2200" b="1" dirty="0" smtClean="0">
                <a:solidFill>
                  <a:prstClr val="black"/>
                </a:solidFill>
              </a:rPr>
              <a:t>Is there a large</a:t>
            </a:r>
            <a:r>
              <a:rPr lang="en-US" altLang="en-US" sz="2200" b="1" dirty="0">
                <a:solidFill>
                  <a:prstClr val="black"/>
                </a:solidFill>
              </a:rPr>
              <a:t>, concentrated buying power that enables </a:t>
            </a:r>
            <a:r>
              <a:rPr lang="en-US" altLang="en-US" sz="2200" b="1" dirty="0" smtClean="0">
                <a:solidFill>
                  <a:prstClr val="black"/>
                </a:solidFill>
              </a:rPr>
              <a:t>buyers to </a:t>
            </a:r>
            <a:r>
              <a:rPr lang="en-US" altLang="en-US" sz="2200" b="1" dirty="0">
                <a:solidFill>
                  <a:prstClr val="black"/>
                </a:solidFill>
              </a:rPr>
              <a:t>gain volume discounts and/or special terms or </a:t>
            </a:r>
            <a:r>
              <a:rPr lang="en-US" altLang="en-US" sz="2200" b="1" dirty="0" smtClean="0">
                <a:solidFill>
                  <a:prstClr val="black"/>
                </a:solidFill>
              </a:rPr>
              <a:t>services?</a:t>
            </a:r>
          </a:p>
          <a:p>
            <a:pPr marL="342900" indent="-342900">
              <a:lnSpc>
                <a:spcPct val="150000"/>
              </a:lnSpc>
              <a:buClr>
                <a:schemeClr val="accent1"/>
              </a:buClr>
              <a:buFont typeface="Wingdings" panose="05000000000000000000" pitchFamily="2" charset="2"/>
              <a:buChar char="q"/>
            </a:pPr>
            <a:r>
              <a:rPr lang="en-US" altLang="en-US" sz="2200" b="1" dirty="0" smtClean="0">
                <a:solidFill>
                  <a:prstClr val="black"/>
                </a:solidFill>
              </a:rPr>
              <a:t>Is the product being bought standard </a:t>
            </a:r>
            <a:r>
              <a:rPr lang="en-US" altLang="en-US" sz="2200" b="1" dirty="0">
                <a:solidFill>
                  <a:prstClr val="black"/>
                </a:solidFill>
              </a:rPr>
              <a:t>or undifferentiated </a:t>
            </a:r>
            <a:r>
              <a:rPr lang="en-US" altLang="en-US" sz="2200" b="1" dirty="0" smtClean="0">
                <a:solidFill>
                  <a:prstClr val="black"/>
                </a:solidFill>
              </a:rPr>
              <a:t>and </a:t>
            </a:r>
            <a:r>
              <a:rPr lang="en-US" altLang="en-US" sz="2200" b="1" dirty="0">
                <a:solidFill>
                  <a:prstClr val="black"/>
                </a:solidFill>
              </a:rPr>
              <a:t>are </a:t>
            </a:r>
            <a:r>
              <a:rPr lang="en-US" altLang="en-US" sz="2200" b="1" dirty="0" smtClean="0">
                <a:solidFill>
                  <a:prstClr val="black"/>
                </a:solidFill>
              </a:rPr>
              <a:t>there multiple </a:t>
            </a:r>
            <a:r>
              <a:rPr lang="en-US" altLang="en-US" sz="2200" b="1" dirty="0">
                <a:solidFill>
                  <a:prstClr val="black"/>
                </a:solidFill>
              </a:rPr>
              <a:t>alternative </a:t>
            </a:r>
            <a:r>
              <a:rPr lang="en-US" altLang="en-US" sz="2200" b="1" dirty="0" smtClean="0">
                <a:solidFill>
                  <a:prstClr val="black"/>
                </a:solidFill>
              </a:rPr>
              <a:t>sources?</a:t>
            </a:r>
          </a:p>
          <a:p>
            <a:pPr marL="342900" indent="-342900">
              <a:lnSpc>
                <a:spcPct val="150000"/>
              </a:lnSpc>
              <a:buClr>
                <a:schemeClr val="accent1"/>
              </a:buClr>
              <a:buFont typeface="Wingdings" panose="05000000000000000000" pitchFamily="2" charset="2"/>
              <a:buChar char="q"/>
            </a:pPr>
            <a:r>
              <a:rPr lang="en-US" altLang="en-US" sz="2200" b="1" dirty="0" smtClean="0">
                <a:solidFill>
                  <a:prstClr val="black"/>
                </a:solidFill>
              </a:rPr>
              <a:t>Is there strong potential to backward integrate? i.e. acquire ownership over one’s supply chain, reducing supplier power and reducing input costs? </a:t>
            </a:r>
          </a:p>
          <a:p>
            <a:pPr marL="342900" indent="-342900">
              <a:lnSpc>
                <a:spcPct val="150000"/>
              </a:lnSpc>
              <a:buClr>
                <a:schemeClr val="accent1"/>
              </a:buClr>
              <a:buFont typeface="Wingdings" panose="05000000000000000000" pitchFamily="2" charset="2"/>
              <a:buChar char="q"/>
            </a:pPr>
            <a:r>
              <a:rPr lang="en-US" altLang="en-US" sz="2200" b="1" dirty="0" smtClean="0">
                <a:solidFill>
                  <a:prstClr val="black"/>
                </a:solidFill>
              </a:rPr>
              <a:t>Is the </a:t>
            </a:r>
            <a:r>
              <a:rPr lang="en-US" altLang="en-US" sz="2200" b="1" dirty="0">
                <a:solidFill>
                  <a:prstClr val="black"/>
                </a:solidFill>
              </a:rPr>
              <a:t>quality of the </a:t>
            </a:r>
            <a:r>
              <a:rPr lang="en-US" altLang="en-US" sz="2200" b="1" dirty="0" smtClean="0">
                <a:solidFill>
                  <a:prstClr val="black"/>
                </a:solidFill>
              </a:rPr>
              <a:t>product </a:t>
            </a:r>
            <a:r>
              <a:rPr lang="en-US" altLang="en-US" sz="2200" b="1" dirty="0">
                <a:solidFill>
                  <a:prstClr val="black"/>
                </a:solidFill>
              </a:rPr>
              <a:t>unimportant to the </a:t>
            </a:r>
            <a:r>
              <a:rPr lang="en-US" altLang="en-US" sz="2200" b="1" dirty="0" smtClean="0">
                <a:solidFill>
                  <a:prstClr val="black"/>
                </a:solidFill>
              </a:rPr>
              <a:t>buyers’ options?</a:t>
            </a:r>
            <a:endParaRPr lang="en-US" altLang="en-US" sz="2200" b="1" dirty="0">
              <a:solidFill>
                <a:prstClr val="black"/>
              </a:solidFill>
            </a:endParaRPr>
          </a:p>
        </p:txBody>
      </p:sp>
    </p:spTree>
    <p:extLst>
      <p:ext uri="{BB962C8B-B14F-4D97-AF65-F5344CB8AC3E}">
        <p14:creationId xmlns:p14="http://schemas.microsoft.com/office/powerpoint/2010/main" val="17443773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569156" y="1116880"/>
            <a:ext cx="9064979" cy="1303867"/>
          </a:xfrm>
        </p:spPr>
        <p:txBody>
          <a:bodyPr>
            <a:noAutofit/>
          </a:bodyPr>
          <a:lstStyle/>
          <a:p>
            <a:pPr eaLnBrk="1" hangingPunct="1">
              <a:defRPr/>
            </a:pPr>
            <a:r>
              <a:rPr lang="en-US" altLang="en-US" b="1" dirty="0" smtClean="0"/>
              <a:t>Power of the Supplier</a:t>
            </a:r>
            <a:r>
              <a:rPr lang="en-US" altLang="en-US" b="1" dirty="0"/>
              <a:t/>
            </a:r>
            <a:br>
              <a:rPr lang="en-US" altLang="en-US" b="1" dirty="0"/>
            </a:br>
            <a:endParaRPr lang="en-US" altLang="en-US" b="1" dirty="0"/>
          </a:p>
        </p:txBody>
      </p:sp>
      <p:sp>
        <p:nvSpPr>
          <p:cNvPr id="4" name="Content Placeholder 3"/>
          <p:cNvSpPr>
            <a:spLocks noGrp="1"/>
          </p:cNvSpPr>
          <p:nvPr>
            <p:ph sz="half" idx="1"/>
          </p:nvPr>
        </p:nvSpPr>
        <p:spPr>
          <a:xfrm>
            <a:off x="936258" y="2420747"/>
            <a:ext cx="10330774" cy="3819186"/>
          </a:xfrm>
        </p:spPr>
        <p:txBody>
          <a:bodyPr>
            <a:noAutofit/>
          </a:bodyPr>
          <a:lstStyle/>
          <a:p>
            <a:r>
              <a:rPr lang="en-US" sz="3200" b="1" dirty="0"/>
              <a:t>Supplier Power:</a:t>
            </a:r>
            <a:r>
              <a:rPr lang="en-US" sz="3200" dirty="0"/>
              <a:t> Here you assess how easy it is for suppliers to drive up prices. This is driven by the number of suppliers of each key input, the uniqueness of their product or service, their strength and control over you, the cost of switching from one to another, and so on. The fewer the supplier choices you have, and the more you need suppliers' help, the more powerful your suppliers are.</a:t>
            </a:r>
          </a:p>
        </p:txBody>
      </p:sp>
      <p:sp>
        <p:nvSpPr>
          <p:cNvPr id="2" name="Slide Number Placeholder 1"/>
          <p:cNvSpPr>
            <a:spLocks noGrp="1"/>
          </p:cNvSpPr>
          <p:nvPr>
            <p:ph type="sldNum" sz="quarter" idx="12"/>
          </p:nvPr>
        </p:nvSpPr>
        <p:spPr/>
        <p:txBody>
          <a:bodyPr/>
          <a:lstStyle/>
          <a:p>
            <a:fld id="{51482C3B-659D-4C8E-A6EA-735CBB7EE2F0}"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36849566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9156" y="319418"/>
            <a:ext cx="9064979" cy="1303867"/>
          </a:xfrm>
        </p:spPr>
        <p:txBody>
          <a:bodyPr>
            <a:normAutofit/>
          </a:bodyPr>
          <a:lstStyle/>
          <a:p>
            <a:r>
              <a:rPr lang="en-US" b="1" dirty="0"/>
              <a:t>Questions Asked In Analysis</a:t>
            </a:r>
            <a:endParaRPr lang="en-US" dirty="0"/>
          </a:p>
        </p:txBody>
      </p:sp>
      <p:sp>
        <p:nvSpPr>
          <p:cNvPr id="5" name="Slide Number Placeholder 4"/>
          <p:cNvSpPr>
            <a:spLocks noGrp="1"/>
          </p:cNvSpPr>
          <p:nvPr>
            <p:ph type="sldNum" sz="quarter" idx="12"/>
          </p:nvPr>
        </p:nvSpPr>
        <p:spPr/>
        <p:txBody>
          <a:bodyPr/>
          <a:lstStyle/>
          <a:p>
            <a:fld id="{51482C3B-659D-4C8E-A6EA-735CBB7EE2F0}" type="slidenum">
              <a:rPr lang="en-US" smtClean="0">
                <a:solidFill>
                  <a:prstClr val="black"/>
                </a:solidFill>
              </a:rPr>
              <a:pPr/>
              <a:t>14</a:t>
            </a:fld>
            <a:endParaRPr lang="en-US">
              <a:solidFill>
                <a:prstClr val="black"/>
              </a:solidFill>
            </a:endParaRPr>
          </a:p>
        </p:txBody>
      </p:sp>
      <p:sp>
        <p:nvSpPr>
          <p:cNvPr id="6" name="Text Box 3"/>
          <p:cNvSpPr txBox="1">
            <a:spLocks noChangeArrowheads="1"/>
          </p:cNvSpPr>
          <p:nvPr/>
        </p:nvSpPr>
        <p:spPr bwMode="auto">
          <a:xfrm>
            <a:off x="1001137" y="2059178"/>
            <a:ext cx="10731517" cy="3231654"/>
          </a:xfrm>
          <a:prstGeom prst="rect">
            <a:avLst/>
          </a:prstGeom>
          <a:solidFill>
            <a:schemeClr val="bg1"/>
          </a:solidFill>
          <a:ln>
            <a:noFill/>
          </a:ln>
          <a:effectLs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marL="342900" indent="-342900">
              <a:spcBef>
                <a:spcPct val="50000"/>
              </a:spcBef>
              <a:buClr>
                <a:schemeClr val="accent1"/>
              </a:buClr>
              <a:buFont typeface="Wingdings" panose="05000000000000000000" pitchFamily="2" charset="2"/>
              <a:buChar char="q"/>
            </a:pPr>
            <a:r>
              <a:rPr lang="en-US" altLang="en-US" b="1" dirty="0" smtClean="0">
                <a:solidFill>
                  <a:prstClr val="black"/>
                </a:solidFill>
                <a:latin typeface="+mj-lt"/>
              </a:rPr>
              <a:t>Are there only a few domination suppliers?</a:t>
            </a:r>
            <a:endParaRPr lang="en-US" altLang="en-US" b="1" dirty="0">
              <a:solidFill>
                <a:prstClr val="black"/>
              </a:solidFill>
              <a:latin typeface="+mj-lt"/>
            </a:endParaRPr>
          </a:p>
          <a:p>
            <a:pPr marL="342900" indent="-342900">
              <a:spcBef>
                <a:spcPct val="50000"/>
              </a:spcBef>
              <a:buClr>
                <a:schemeClr val="accent1"/>
              </a:buClr>
              <a:buFont typeface="Wingdings" panose="05000000000000000000" pitchFamily="2" charset="2"/>
              <a:buChar char="q"/>
            </a:pPr>
            <a:r>
              <a:rPr lang="en-US" altLang="en-US" b="1" dirty="0" smtClean="0">
                <a:solidFill>
                  <a:prstClr val="black"/>
                </a:solidFill>
                <a:latin typeface="+mj-lt"/>
              </a:rPr>
              <a:t>Is the product </a:t>
            </a:r>
            <a:r>
              <a:rPr lang="en-US" altLang="en-US" b="1" dirty="0">
                <a:solidFill>
                  <a:prstClr val="black"/>
                </a:solidFill>
                <a:latin typeface="+mj-lt"/>
              </a:rPr>
              <a:t>unique </a:t>
            </a:r>
            <a:r>
              <a:rPr lang="en-US" altLang="en-US" b="1" dirty="0" smtClean="0">
                <a:solidFill>
                  <a:prstClr val="black"/>
                </a:solidFill>
                <a:latin typeface="+mj-lt"/>
              </a:rPr>
              <a:t>or differentiated?</a:t>
            </a:r>
          </a:p>
          <a:p>
            <a:pPr marL="342900" indent="-342900">
              <a:spcBef>
                <a:spcPct val="50000"/>
              </a:spcBef>
              <a:buClr>
                <a:schemeClr val="accent1"/>
              </a:buClr>
              <a:buFont typeface="Wingdings" panose="05000000000000000000" pitchFamily="2" charset="2"/>
              <a:buChar char="q"/>
            </a:pPr>
            <a:r>
              <a:rPr lang="en-US" altLang="en-US" b="1" dirty="0" smtClean="0">
                <a:solidFill>
                  <a:prstClr val="black"/>
                </a:solidFill>
                <a:latin typeface="+mj-lt"/>
              </a:rPr>
              <a:t>How low or high are the </a:t>
            </a:r>
            <a:r>
              <a:rPr lang="en-US" altLang="en-US" b="1" dirty="0">
                <a:solidFill>
                  <a:prstClr val="black"/>
                </a:solidFill>
                <a:latin typeface="+mj-lt"/>
              </a:rPr>
              <a:t>built up switching </a:t>
            </a:r>
            <a:r>
              <a:rPr lang="en-US" altLang="en-US" b="1" dirty="0" smtClean="0">
                <a:solidFill>
                  <a:prstClr val="black"/>
                </a:solidFill>
                <a:latin typeface="+mj-lt"/>
              </a:rPr>
              <a:t>costs?</a:t>
            </a:r>
          </a:p>
          <a:p>
            <a:pPr marL="342900" indent="-342900">
              <a:spcBef>
                <a:spcPct val="50000"/>
              </a:spcBef>
              <a:buClr>
                <a:schemeClr val="accent1"/>
              </a:buClr>
              <a:buFont typeface="Wingdings" panose="05000000000000000000" pitchFamily="2" charset="2"/>
              <a:buChar char="q"/>
            </a:pPr>
            <a:r>
              <a:rPr lang="en-US" altLang="en-US" b="1" dirty="0" smtClean="0">
                <a:solidFill>
                  <a:prstClr val="black"/>
                </a:solidFill>
                <a:latin typeface="+mj-lt"/>
              </a:rPr>
              <a:t>Are benefits gained </a:t>
            </a:r>
            <a:r>
              <a:rPr lang="en-US" altLang="en-US" b="1" dirty="0">
                <a:solidFill>
                  <a:prstClr val="black"/>
                </a:solidFill>
                <a:latin typeface="+mj-lt"/>
              </a:rPr>
              <a:t>through geographic proximity to its </a:t>
            </a:r>
            <a:r>
              <a:rPr lang="en-US" altLang="en-US" b="1" dirty="0" smtClean="0">
                <a:solidFill>
                  <a:prstClr val="black"/>
                </a:solidFill>
                <a:latin typeface="+mj-lt"/>
              </a:rPr>
              <a:t>customers?</a:t>
            </a:r>
          </a:p>
          <a:p>
            <a:pPr marL="342900" indent="-342900">
              <a:spcBef>
                <a:spcPct val="50000"/>
              </a:spcBef>
              <a:buClr>
                <a:schemeClr val="accent1"/>
              </a:buClr>
              <a:buFont typeface="Wingdings" panose="05000000000000000000" pitchFamily="2" charset="2"/>
              <a:buChar char="q"/>
            </a:pPr>
            <a:r>
              <a:rPr lang="en-US" altLang="en-US" b="1" dirty="0" smtClean="0">
                <a:solidFill>
                  <a:prstClr val="black"/>
                </a:solidFill>
                <a:latin typeface="+mj-lt"/>
              </a:rPr>
              <a:t>How easy is it for a supplier to forward integrate?</a:t>
            </a:r>
          </a:p>
          <a:p>
            <a:pPr marL="342900" indent="-342900">
              <a:spcBef>
                <a:spcPct val="50000"/>
              </a:spcBef>
              <a:buClr>
                <a:schemeClr val="accent1"/>
              </a:buClr>
              <a:buFont typeface="Wingdings" panose="05000000000000000000" pitchFamily="2" charset="2"/>
              <a:buChar char="q"/>
            </a:pPr>
            <a:r>
              <a:rPr lang="en-US" altLang="en-US" b="1" dirty="0" smtClean="0">
                <a:solidFill>
                  <a:prstClr val="black"/>
                </a:solidFill>
                <a:latin typeface="+mj-lt"/>
              </a:rPr>
              <a:t>Have suppliers maintained a long lasting relationship with its buyers?</a:t>
            </a:r>
            <a:endParaRPr lang="en-US" altLang="en-US" b="1" dirty="0">
              <a:solidFill>
                <a:prstClr val="black"/>
              </a:solidFill>
              <a:latin typeface="+mj-lt"/>
            </a:endParaRPr>
          </a:p>
        </p:txBody>
      </p:sp>
    </p:spTree>
    <p:extLst>
      <p:ext uri="{BB962C8B-B14F-4D97-AF65-F5344CB8AC3E}">
        <p14:creationId xmlns:p14="http://schemas.microsoft.com/office/powerpoint/2010/main" val="14441161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4203" y="389106"/>
            <a:ext cx="11128444" cy="6050605"/>
          </a:xfrm>
          <a:solidFill>
            <a:schemeClr val="bg1"/>
          </a:solidFill>
        </p:spPr>
        <p:txBody>
          <a:bodyPr>
            <a:noAutofit/>
          </a:bodyPr>
          <a:lstStyle/>
          <a:p>
            <a:r>
              <a:rPr lang="en-US" sz="3600" b="1" dirty="0">
                <a:solidFill>
                  <a:schemeClr val="accent6">
                    <a:lumMod val="60000"/>
                    <a:lumOff val="40000"/>
                  </a:schemeClr>
                </a:solidFill>
                <a:effectLst>
                  <a:outerShdw blurRad="38100" dist="38100" dir="2700000" algn="tl">
                    <a:srgbClr val="000000">
                      <a:alpha val="43137"/>
                    </a:srgbClr>
                  </a:outerShdw>
                </a:effectLst>
                <a:latin typeface="+mn-lt"/>
              </a:rPr>
              <a:t>Example</a:t>
            </a:r>
            <a:r>
              <a:rPr lang="en-US" sz="3600" b="1" dirty="0">
                <a:latin typeface="+mn-lt"/>
              </a:rPr>
              <a:t/>
            </a:r>
            <a:br>
              <a:rPr lang="en-US" sz="3600" b="1" dirty="0">
                <a:latin typeface="+mn-lt"/>
              </a:rPr>
            </a:br>
            <a:r>
              <a:rPr lang="en-US" sz="3600" b="1" dirty="0">
                <a:latin typeface="+mn-lt"/>
              </a:rPr>
              <a:t>Martin Johnson is deciding whether to switch career and become a farmer – he's always loved the countryside, and wants to switch to a career where he's his own boss. He creates the following Five Forces Analysis as he thinks the situation through:</a:t>
            </a:r>
          </a:p>
        </p:txBody>
      </p:sp>
      <p:sp>
        <p:nvSpPr>
          <p:cNvPr id="3" name="Slide Number Placeholder 2"/>
          <p:cNvSpPr>
            <a:spLocks noGrp="1"/>
          </p:cNvSpPr>
          <p:nvPr>
            <p:ph type="sldNum" sz="quarter" idx="12"/>
          </p:nvPr>
        </p:nvSpPr>
        <p:spPr/>
        <p:txBody>
          <a:bodyPr/>
          <a:lstStyle/>
          <a:p>
            <a:fld id="{51482C3B-659D-4C8E-A6EA-735CBB7EE2F0}" type="slidenum">
              <a:rPr lang="en-US" smtClean="0">
                <a:solidFill>
                  <a:prstClr val="black"/>
                </a:solidFill>
              </a:rPr>
              <a:pPr/>
              <a:t>15</a:t>
            </a:fld>
            <a:endParaRPr lang="en-US">
              <a:solidFill>
                <a:prstClr val="black"/>
              </a:solidFill>
            </a:endParaRPr>
          </a:p>
        </p:txBody>
      </p:sp>
    </p:spTree>
    <p:extLst>
      <p:ext uri="{BB962C8B-B14F-4D97-AF65-F5344CB8AC3E}">
        <p14:creationId xmlns:p14="http://schemas.microsoft.com/office/powerpoint/2010/main" val="6734628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Slide Number Placeholder 2"/>
          <p:cNvSpPr>
            <a:spLocks noGrp="1"/>
          </p:cNvSpPr>
          <p:nvPr>
            <p:ph type="sldNum" sz="quarter" idx="12"/>
          </p:nvPr>
        </p:nvSpPr>
        <p:spPr/>
        <p:txBody>
          <a:bodyPr/>
          <a:lstStyle/>
          <a:p>
            <a:fld id="{51482C3B-659D-4C8E-A6EA-735CBB7EE2F0}" type="slidenum">
              <a:rPr lang="en-US" smtClean="0">
                <a:solidFill>
                  <a:prstClr val="black"/>
                </a:solidFill>
              </a:rPr>
              <a:pPr/>
              <a:t>16</a:t>
            </a:fld>
            <a:endParaRPr lang="en-US">
              <a:solidFill>
                <a:prstClr val="black"/>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2002775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5482" y="390045"/>
            <a:ext cx="9064979" cy="1303867"/>
          </a:xfrm>
        </p:spPr>
        <p:txBody>
          <a:bodyPr>
            <a:normAutofit/>
          </a:bodyPr>
          <a:lstStyle/>
          <a:p>
            <a:pPr algn="ctr"/>
            <a:r>
              <a:rPr lang="en-US" sz="4400" b="1" dirty="0">
                <a:latin typeface="Garamond" panose="02020404030301010803" pitchFamily="18" charset="0"/>
              </a:rPr>
              <a:t>This worries </a:t>
            </a:r>
            <a:r>
              <a:rPr lang="en-US" sz="4400" b="1" dirty="0" smtClean="0">
                <a:latin typeface="Garamond" panose="02020404030301010803" pitchFamily="18" charset="0"/>
              </a:rPr>
              <a:t>him</a:t>
            </a:r>
            <a:endParaRPr lang="en-US" sz="4400" b="1" dirty="0">
              <a:latin typeface="Garamond" panose="02020404030301010803" pitchFamily="18" charset="0"/>
            </a:endParaRPr>
          </a:p>
        </p:txBody>
      </p:sp>
      <p:sp>
        <p:nvSpPr>
          <p:cNvPr id="5" name="Content Placeholder 4"/>
          <p:cNvSpPr>
            <a:spLocks noGrp="1"/>
          </p:cNvSpPr>
          <p:nvPr>
            <p:ph sz="half" idx="1"/>
          </p:nvPr>
        </p:nvSpPr>
        <p:spPr>
          <a:xfrm>
            <a:off x="564204" y="1556427"/>
            <a:ext cx="5629331" cy="4883284"/>
          </a:xfrm>
          <a:solidFill>
            <a:schemeClr val="bg1"/>
          </a:solidFill>
        </p:spPr>
        <p:txBody>
          <a:bodyPr>
            <a:normAutofit lnSpcReduction="10000"/>
          </a:bodyPr>
          <a:lstStyle/>
          <a:p>
            <a:pPr>
              <a:buFont typeface="Arial" panose="020B0604020202020204" pitchFamily="34" charset="0"/>
              <a:buChar char="•"/>
            </a:pPr>
            <a:r>
              <a:rPr lang="en-US" sz="2400" dirty="0"/>
              <a:t>The </a:t>
            </a:r>
            <a:r>
              <a:rPr lang="en-US" sz="2400" b="1" dirty="0"/>
              <a:t>threat of new entry</a:t>
            </a:r>
            <a:r>
              <a:rPr lang="en-US" sz="2400" dirty="0"/>
              <a:t> is quite high: if anyone looks as if they're making a sustained profit, new competitors can come into the industry easily, reducing profits.</a:t>
            </a:r>
          </a:p>
          <a:p>
            <a:pPr>
              <a:buFont typeface="Arial" panose="020B0604020202020204" pitchFamily="34" charset="0"/>
              <a:buChar char="•"/>
            </a:pPr>
            <a:r>
              <a:rPr lang="en-US" sz="2400" b="1" dirty="0"/>
              <a:t>Competitive rivalry</a:t>
            </a:r>
            <a:r>
              <a:rPr lang="en-US" sz="2400" dirty="0"/>
              <a:t> is extremely high: if someone raises prices, they'll be quickly undercut. Intense competition puts strong downward pressure on prices</a:t>
            </a:r>
            <a:r>
              <a:rPr lang="en-US" sz="2400" dirty="0" smtClean="0"/>
              <a:t>.</a:t>
            </a:r>
          </a:p>
          <a:p>
            <a:pPr>
              <a:buFont typeface="Arial" panose="020B0604020202020204" pitchFamily="34" charset="0"/>
              <a:buChar char="•"/>
            </a:pPr>
            <a:r>
              <a:rPr lang="en-US" sz="2400" b="1" dirty="0"/>
              <a:t>Buyer Power</a:t>
            </a:r>
            <a:r>
              <a:rPr lang="en-US" sz="2400" dirty="0"/>
              <a:t> is strong, again implying strong downward pressure on prices.</a:t>
            </a:r>
          </a:p>
          <a:p>
            <a:pPr>
              <a:buFont typeface="Arial" panose="020B0604020202020204" pitchFamily="34" charset="0"/>
              <a:buChar char="•"/>
            </a:pPr>
            <a:endParaRPr lang="en-US" sz="2400" dirty="0"/>
          </a:p>
        </p:txBody>
      </p:sp>
      <p:sp>
        <p:nvSpPr>
          <p:cNvPr id="6" name="Content Placeholder 5"/>
          <p:cNvSpPr>
            <a:spLocks noGrp="1"/>
          </p:cNvSpPr>
          <p:nvPr>
            <p:ph sz="half" idx="2"/>
          </p:nvPr>
        </p:nvSpPr>
        <p:spPr>
          <a:xfrm>
            <a:off x="6193535" y="1556427"/>
            <a:ext cx="5460201" cy="4883283"/>
          </a:xfrm>
          <a:solidFill>
            <a:schemeClr val="bg1"/>
          </a:solidFill>
        </p:spPr>
        <p:txBody>
          <a:bodyPr>
            <a:normAutofit lnSpcReduction="10000"/>
          </a:bodyPr>
          <a:lstStyle/>
          <a:p>
            <a:pPr>
              <a:buFont typeface="Arial" panose="020B0604020202020204" pitchFamily="34" charset="0"/>
              <a:buChar char="•"/>
            </a:pPr>
            <a:r>
              <a:rPr lang="en-US" sz="2800" dirty="0" smtClean="0"/>
              <a:t>There </a:t>
            </a:r>
            <a:r>
              <a:rPr lang="en-US" sz="2800" dirty="0"/>
              <a:t>is some </a:t>
            </a:r>
            <a:r>
              <a:rPr lang="en-US" sz="2800" b="1" dirty="0"/>
              <a:t>threat of substitution.</a:t>
            </a:r>
            <a:endParaRPr lang="en-US" sz="2800" dirty="0"/>
          </a:p>
          <a:p>
            <a:r>
              <a:rPr lang="en-US" sz="2800" dirty="0"/>
              <a:t>Unless he is able to find some way of changing this situation, this looks like a very tough industry to survive in. Maybe he'll need to specialize in a sector of the market that's protected from some of these forces, or find a related business that's in a stronger position.</a:t>
            </a:r>
          </a:p>
        </p:txBody>
      </p:sp>
      <p:sp>
        <p:nvSpPr>
          <p:cNvPr id="3" name="Slide Number Placeholder 2"/>
          <p:cNvSpPr>
            <a:spLocks noGrp="1"/>
          </p:cNvSpPr>
          <p:nvPr>
            <p:ph type="sldNum" sz="quarter" idx="12"/>
          </p:nvPr>
        </p:nvSpPr>
        <p:spPr/>
        <p:txBody>
          <a:bodyPr/>
          <a:lstStyle/>
          <a:p>
            <a:fld id="{51482C3B-659D-4C8E-A6EA-735CBB7EE2F0}" type="slidenum">
              <a:rPr lang="en-US" smtClean="0">
                <a:solidFill>
                  <a:prstClr val="black"/>
                </a:solidFill>
              </a:rPr>
              <a:pPr/>
              <a:t>17</a:t>
            </a:fld>
            <a:endParaRPr lang="en-US">
              <a:solidFill>
                <a:prstClr val="black"/>
              </a:solidFill>
            </a:endParaRPr>
          </a:p>
        </p:txBody>
      </p:sp>
    </p:spTree>
    <p:extLst>
      <p:ext uri="{BB962C8B-B14F-4D97-AF65-F5344CB8AC3E}">
        <p14:creationId xmlns:p14="http://schemas.microsoft.com/office/powerpoint/2010/main" val="11889252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2011268" y="1891692"/>
            <a:ext cx="8180481" cy="1515533"/>
          </a:xfrm>
          <a:solidFill>
            <a:schemeClr val="bg1"/>
          </a:solidFill>
        </p:spPr>
        <p:txBody>
          <a:bodyPr>
            <a:noAutofit/>
          </a:bodyPr>
          <a:lstStyle/>
          <a:p>
            <a:r>
              <a:rPr lang="en-US" sz="4400" b="1" dirty="0" smtClean="0"/>
              <a:t>STRATEGY FOR MARKET ENTRY</a:t>
            </a:r>
            <a:br>
              <a:rPr lang="en-US" sz="4400" b="1" dirty="0" smtClean="0"/>
            </a:br>
            <a:r>
              <a:rPr lang="en-US" sz="4400" b="1" dirty="0" smtClean="0"/>
              <a:t>- CHONGWE -</a:t>
            </a:r>
            <a:endParaRPr lang="en-US" sz="4400" b="1" dirty="0"/>
          </a:p>
        </p:txBody>
      </p:sp>
      <p:sp>
        <p:nvSpPr>
          <p:cNvPr id="2" name="Subtitle 1"/>
          <p:cNvSpPr>
            <a:spLocks noGrp="1"/>
          </p:cNvSpPr>
          <p:nvPr>
            <p:ph type="subTitle" idx="1"/>
          </p:nvPr>
        </p:nvSpPr>
        <p:spPr>
          <a:xfrm>
            <a:off x="2011268" y="3271235"/>
            <a:ext cx="7820836" cy="1940846"/>
          </a:xfrm>
        </p:spPr>
        <p:txBody>
          <a:bodyPr>
            <a:normAutofit/>
          </a:bodyPr>
          <a:lstStyle/>
          <a:p>
            <a:r>
              <a:rPr lang="en-US" b="1" dirty="0" err="1" smtClean="0"/>
              <a:t>Zambeef</a:t>
            </a:r>
            <a:r>
              <a:rPr lang="en-US" b="1" dirty="0"/>
              <a:t> </a:t>
            </a:r>
            <a:r>
              <a:rPr lang="en-US" b="1" dirty="0" smtClean="0"/>
              <a:t> 		</a:t>
            </a:r>
            <a:r>
              <a:rPr lang="en-US" b="1" dirty="0" smtClean="0"/>
              <a:t>Shoprite </a:t>
            </a:r>
            <a:r>
              <a:rPr lang="en-US" b="1" dirty="0" smtClean="0"/>
              <a:t>	</a:t>
            </a:r>
            <a:r>
              <a:rPr lang="en-US" b="1" dirty="0" smtClean="0"/>
              <a:t>	</a:t>
            </a:r>
            <a:r>
              <a:rPr lang="en-US" b="1" dirty="0" err="1" smtClean="0"/>
              <a:t>Unilus</a:t>
            </a:r>
            <a:r>
              <a:rPr lang="en-US" b="1" dirty="0" smtClean="0"/>
              <a:t>	</a:t>
            </a:r>
            <a:endParaRPr lang="en-US" b="1" dirty="0" smtClean="0"/>
          </a:p>
          <a:p>
            <a:r>
              <a:rPr lang="en-US" b="1" dirty="0"/>
              <a:t> </a:t>
            </a:r>
            <a:r>
              <a:rPr lang="en-US" b="1" dirty="0" smtClean="0"/>
              <a:t>     </a:t>
            </a:r>
            <a:r>
              <a:rPr lang="en-US" b="1" dirty="0" smtClean="0"/>
              <a:t>Trade </a:t>
            </a:r>
            <a:r>
              <a:rPr lang="en-US" b="1" dirty="0" smtClean="0"/>
              <a:t>Kings	</a:t>
            </a:r>
            <a:r>
              <a:rPr lang="en-US" b="1" dirty="0" smtClean="0"/>
              <a:t>         Bata</a:t>
            </a:r>
            <a:r>
              <a:rPr lang="en-US" b="1" dirty="0" smtClean="0"/>
              <a:t>	</a:t>
            </a:r>
            <a:r>
              <a:rPr lang="en-US" b="1" dirty="0" smtClean="0"/>
              <a:t>	</a:t>
            </a:r>
            <a:r>
              <a:rPr lang="en-US" b="1" dirty="0" err="1" smtClean="0"/>
              <a:t>Protea</a:t>
            </a:r>
            <a:r>
              <a:rPr lang="en-US" b="1" dirty="0" smtClean="0"/>
              <a:t> </a:t>
            </a:r>
            <a:r>
              <a:rPr lang="en-US" b="1" dirty="0" smtClean="0"/>
              <a:t>Hotel	</a:t>
            </a:r>
            <a:r>
              <a:rPr lang="en-US" b="1" dirty="0" smtClean="0"/>
              <a:t>Lafarge </a:t>
            </a:r>
            <a:r>
              <a:rPr lang="en-US" b="1" dirty="0"/>
              <a:t>Cement </a:t>
            </a:r>
            <a:r>
              <a:rPr lang="en-US" b="1" dirty="0" smtClean="0"/>
              <a:t>	</a:t>
            </a:r>
            <a:r>
              <a:rPr lang="en-US" b="1" dirty="0" err="1" smtClean="0"/>
              <a:t>Autoworld</a:t>
            </a:r>
            <a:r>
              <a:rPr lang="en-US" b="1" dirty="0"/>
              <a:t> </a:t>
            </a:r>
            <a:r>
              <a:rPr lang="en-US" b="1" dirty="0" smtClean="0"/>
              <a:t>  			</a:t>
            </a:r>
            <a:r>
              <a:rPr lang="en-US" b="1" dirty="0" err="1" smtClean="0"/>
              <a:t>O’Hagans</a:t>
            </a:r>
            <a:r>
              <a:rPr lang="en-US" b="1" dirty="0" smtClean="0"/>
              <a:t>	</a:t>
            </a:r>
            <a:r>
              <a:rPr lang="en-US" b="1" dirty="0" err="1" smtClean="0"/>
              <a:t>Zesco</a:t>
            </a:r>
            <a:r>
              <a:rPr lang="en-US" b="1" dirty="0" smtClean="0"/>
              <a:t> 		</a:t>
            </a:r>
            <a:r>
              <a:rPr lang="en-US" b="1" dirty="0"/>
              <a:t> KFC </a:t>
            </a:r>
            <a:r>
              <a:rPr lang="en-US" b="1" dirty="0" smtClean="0"/>
              <a:t>	</a:t>
            </a:r>
          </a:p>
          <a:p>
            <a:r>
              <a:rPr lang="en-US" b="1" dirty="0" smtClean="0"/>
              <a:t>InterContinental </a:t>
            </a:r>
            <a:r>
              <a:rPr lang="en-US" b="1" dirty="0"/>
              <a:t>Hotel		 South African Airways</a:t>
            </a:r>
            <a:endParaRPr lang="en-US" b="1" dirty="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18</a:t>
            </a:fld>
            <a:endParaRPr lang="en-US">
              <a:solidFill>
                <a:prstClr val="black"/>
              </a:solidFill>
            </a:endParaRPr>
          </a:p>
        </p:txBody>
      </p:sp>
    </p:spTree>
    <p:extLst>
      <p:ext uri="{BB962C8B-B14F-4D97-AF65-F5344CB8AC3E}">
        <p14:creationId xmlns:p14="http://schemas.microsoft.com/office/powerpoint/2010/main" val="1977126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Questions?</a:t>
            </a:r>
            <a:endParaRPr lang="en-GB" b="1" dirty="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19</a:t>
            </a:fld>
            <a:endParaRPr lang="en-US">
              <a:solidFill>
                <a:prstClr val="black"/>
              </a:solidFill>
            </a:endParaRPr>
          </a:p>
        </p:txBody>
      </p:sp>
    </p:spTree>
    <p:extLst>
      <p:ext uri="{BB962C8B-B14F-4D97-AF65-F5344CB8AC3E}">
        <p14:creationId xmlns:p14="http://schemas.microsoft.com/office/powerpoint/2010/main" val="34679348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b="1" dirty="0" smtClean="0"/>
              <a:t>Industry Analysis</a:t>
            </a:r>
            <a:endParaRPr lang="en-US" b="1" dirty="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37940350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2105759" y="2937010"/>
            <a:ext cx="1955800" cy="1041400"/>
          </a:xfrm>
          <a:prstGeom prst="rect">
            <a:avLst/>
          </a:prstGeom>
          <a:solidFill>
            <a:schemeClr val="accent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solidFill>
                <a:prstClr val="black"/>
              </a:solidFill>
            </a:endParaRPr>
          </a:p>
        </p:txBody>
      </p:sp>
      <p:sp>
        <p:nvSpPr>
          <p:cNvPr id="23555" name="Rectangle 3"/>
          <p:cNvSpPr>
            <a:spLocks noChangeArrowheads="1"/>
          </p:cNvSpPr>
          <p:nvPr/>
        </p:nvSpPr>
        <p:spPr bwMode="auto">
          <a:xfrm>
            <a:off x="5118100" y="1589088"/>
            <a:ext cx="1955800" cy="1041400"/>
          </a:xfrm>
          <a:prstGeom prst="rect">
            <a:avLst/>
          </a:prstGeom>
          <a:solidFill>
            <a:schemeClr val="accent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solidFill>
                <a:prstClr val="black"/>
              </a:solidFill>
            </a:endParaRPr>
          </a:p>
        </p:txBody>
      </p:sp>
      <p:sp>
        <p:nvSpPr>
          <p:cNvPr id="23556" name="Rectangle 4"/>
          <p:cNvSpPr>
            <a:spLocks noChangeArrowheads="1"/>
          </p:cNvSpPr>
          <p:nvPr/>
        </p:nvSpPr>
        <p:spPr bwMode="auto">
          <a:xfrm>
            <a:off x="8145463" y="2971800"/>
            <a:ext cx="1955800" cy="1041400"/>
          </a:xfrm>
          <a:prstGeom prst="rect">
            <a:avLst/>
          </a:prstGeom>
          <a:solidFill>
            <a:schemeClr val="accent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solidFill>
                <a:prstClr val="black"/>
              </a:solidFill>
            </a:endParaRPr>
          </a:p>
        </p:txBody>
      </p:sp>
      <p:sp>
        <p:nvSpPr>
          <p:cNvPr id="23557" name="Rectangle 5"/>
          <p:cNvSpPr>
            <a:spLocks noChangeArrowheads="1"/>
          </p:cNvSpPr>
          <p:nvPr/>
        </p:nvSpPr>
        <p:spPr bwMode="auto">
          <a:xfrm>
            <a:off x="5118100" y="4737100"/>
            <a:ext cx="1955800" cy="1041400"/>
          </a:xfrm>
          <a:prstGeom prst="rect">
            <a:avLst/>
          </a:prstGeom>
          <a:solidFill>
            <a:schemeClr val="accent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solidFill>
                <a:prstClr val="black"/>
              </a:solidFill>
            </a:endParaRPr>
          </a:p>
        </p:txBody>
      </p:sp>
      <p:sp>
        <p:nvSpPr>
          <p:cNvPr id="10246" name="Rectangle 6"/>
          <p:cNvSpPr>
            <a:spLocks noChangeArrowheads="1"/>
          </p:cNvSpPr>
          <p:nvPr/>
        </p:nvSpPr>
        <p:spPr bwMode="auto">
          <a:xfrm>
            <a:off x="1875286" y="257242"/>
            <a:ext cx="886062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nchor="ctr"/>
          <a:lstStyle/>
          <a:p>
            <a:pPr algn="ctr">
              <a:defRPr/>
            </a:pPr>
            <a:r>
              <a:rPr lang="en-US" altLang="en-US" sz="4800" b="1" dirty="0">
                <a:solidFill>
                  <a:srgbClr val="212121"/>
                </a:solidFill>
                <a:effectLst>
                  <a:outerShdw blurRad="38100" dist="38100" dir="2700000" algn="tl">
                    <a:srgbClr val="000000"/>
                  </a:outerShdw>
                </a:effectLst>
              </a:rPr>
              <a:t>Porter Competitive Model</a:t>
            </a:r>
          </a:p>
        </p:txBody>
      </p:sp>
      <p:sp>
        <p:nvSpPr>
          <p:cNvPr id="23559" name="Rectangle 7"/>
          <p:cNvSpPr>
            <a:spLocks noChangeArrowheads="1"/>
          </p:cNvSpPr>
          <p:nvPr/>
        </p:nvSpPr>
        <p:spPr bwMode="auto">
          <a:xfrm>
            <a:off x="4533901" y="2971800"/>
            <a:ext cx="3154363" cy="11362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b="1">
                <a:solidFill>
                  <a:prstClr val="black"/>
                </a:solidFill>
              </a:rPr>
              <a:t>Intra-Industry </a:t>
            </a:r>
          </a:p>
          <a:p>
            <a:pPr algn="ctr"/>
            <a:r>
              <a:rPr lang="en-US" altLang="en-US" b="1">
                <a:solidFill>
                  <a:prstClr val="black"/>
                </a:solidFill>
              </a:rPr>
              <a:t>Rivalry</a:t>
            </a:r>
          </a:p>
          <a:p>
            <a:pPr algn="ctr"/>
            <a:r>
              <a:rPr lang="en-US" altLang="en-US" sz="2000" b="1">
                <a:solidFill>
                  <a:prstClr val="black"/>
                </a:solidFill>
              </a:rPr>
              <a:t>Strategic Business Unit</a:t>
            </a:r>
          </a:p>
        </p:txBody>
      </p:sp>
      <p:sp>
        <p:nvSpPr>
          <p:cNvPr id="23560" name="Rectangle 8"/>
          <p:cNvSpPr>
            <a:spLocks noChangeArrowheads="1"/>
          </p:cNvSpPr>
          <p:nvPr/>
        </p:nvSpPr>
        <p:spPr bwMode="auto">
          <a:xfrm>
            <a:off x="8455911" y="3004704"/>
            <a:ext cx="1407438" cy="15055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b="1" dirty="0">
                <a:solidFill>
                  <a:srgbClr val="FFFF00"/>
                </a:solidFill>
              </a:rPr>
              <a:t>Bargaining</a:t>
            </a:r>
          </a:p>
          <a:p>
            <a:pPr algn="ctr"/>
            <a:r>
              <a:rPr lang="en-US" altLang="en-US" sz="2000" b="1" dirty="0">
                <a:solidFill>
                  <a:srgbClr val="FFFF00"/>
                </a:solidFill>
              </a:rPr>
              <a:t>Power </a:t>
            </a:r>
          </a:p>
          <a:p>
            <a:pPr algn="ctr"/>
            <a:r>
              <a:rPr lang="en-US" altLang="en-US" sz="2000" b="1" dirty="0">
                <a:solidFill>
                  <a:srgbClr val="FFFF00"/>
                </a:solidFill>
              </a:rPr>
              <a:t>of  Buyers</a:t>
            </a:r>
          </a:p>
          <a:p>
            <a:pPr algn="ctr"/>
            <a:endParaRPr lang="en-US" altLang="en-US" sz="1600" dirty="0">
              <a:solidFill>
                <a:prstClr val="black"/>
              </a:solidFill>
            </a:endParaRPr>
          </a:p>
          <a:p>
            <a:pPr algn="ctr" latinLnBrk="1"/>
            <a:endParaRPr lang="en-US" altLang="en-US" sz="1600" dirty="0">
              <a:solidFill>
                <a:prstClr val="black"/>
              </a:solidFill>
            </a:endParaRPr>
          </a:p>
        </p:txBody>
      </p:sp>
      <p:sp>
        <p:nvSpPr>
          <p:cNvPr id="23561" name="Rectangle 9"/>
          <p:cNvSpPr>
            <a:spLocks noChangeArrowheads="1"/>
          </p:cNvSpPr>
          <p:nvPr/>
        </p:nvSpPr>
        <p:spPr bwMode="auto">
          <a:xfrm>
            <a:off x="2235633" y="3000330"/>
            <a:ext cx="1560513" cy="1504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b="1" dirty="0">
                <a:solidFill>
                  <a:srgbClr val="FFFF00"/>
                </a:solidFill>
              </a:rPr>
              <a:t>Bargaining</a:t>
            </a:r>
          </a:p>
          <a:p>
            <a:pPr algn="ctr"/>
            <a:r>
              <a:rPr lang="en-US" altLang="en-US" sz="2000" b="1" dirty="0">
                <a:solidFill>
                  <a:srgbClr val="FFFF00"/>
                </a:solidFill>
              </a:rPr>
              <a:t> Power</a:t>
            </a:r>
          </a:p>
          <a:p>
            <a:pPr algn="ctr"/>
            <a:r>
              <a:rPr lang="en-US" altLang="en-US" sz="2000" b="1" dirty="0">
                <a:solidFill>
                  <a:srgbClr val="FFFF00"/>
                </a:solidFill>
              </a:rPr>
              <a:t> of Suppliers</a:t>
            </a:r>
          </a:p>
          <a:p>
            <a:pPr algn="ctr"/>
            <a:endParaRPr lang="en-US" altLang="en-US" sz="1600" dirty="0">
              <a:solidFill>
                <a:prstClr val="black"/>
              </a:solidFill>
            </a:endParaRPr>
          </a:p>
          <a:p>
            <a:pPr algn="ctr" latinLnBrk="1"/>
            <a:endParaRPr lang="en-US" altLang="en-US" sz="1600" dirty="0">
              <a:solidFill>
                <a:prstClr val="black"/>
              </a:solidFill>
            </a:endParaRPr>
          </a:p>
        </p:txBody>
      </p:sp>
      <p:sp>
        <p:nvSpPr>
          <p:cNvPr id="23562" name="Rectangle 10"/>
          <p:cNvSpPr>
            <a:spLocks noChangeArrowheads="1"/>
          </p:cNvSpPr>
          <p:nvPr/>
        </p:nvSpPr>
        <p:spPr bwMode="auto">
          <a:xfrm>
            <a:off x="5275263" y="4749800"/>
            <a:ext cx="1617662"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en-US" sz="2000" b="1" dirty="0">
                <a:solidFill>
                  <a:srgbClr val="FFFF00"/>
                </a:solidFill>
              </a:rPr>
              <a:t>Substitute </a:t>
            </a:r>
          </a:p>
          <a:p>
            <a:pPr algn="ctr"/>
            <a:r>
              <a:rPr lang="en-US" altLang="en-US" sz="2000" b="1" dirty="0">
                <a:solidFill>
                  <a:srgbClr val="FFFF00"/>
                </a:solidFill>
              </a:rPr>
              <a:t>Products</a:t>
            </a:r>
          </a:p>
          <a:p>
            <a:pPr algn="ctr"/>
            <a:r>
              <a:rPr lang="en-US" altLang="en-US" sz="2000" b="1" dirty="0">
                <a:solidFill>
                  <a:srgbClr val="FFFF00"/>
                </a:solidFill>
              </a:rPr>
              <a:t> and Services</a:t>
            </a:r>
            <a:endParaRPr lang="en-US" altLang="en-US" sz="2000" dirty="0">
              <a:solidFill>
                <a:srgbClr val="FFFF00"/>
              </a:solidFill>
            </a:endParaRPr>
          </a:p>
          <a:p>
            <a:pPr algn="ctr" latinLnBrk="1"/>
            <a:endParaRPr lang="en-US" altLang="en-US" sz="2000" dirty="0">
              <a:solidFill>
                <a:srgbClr val="FFFF00"/>
              </a:solidFill>
            </a:endParaRPr>
          </a:p>
        </p:txBody>
      </p:sp>
      <p:sp>
        <p:nvSpPr>
          <p:cNvPr id="23563" name="Rectangle 11"/>
          <p:cNvSpPr>
            <a:spLocks noChangeArrowheads="1"/>
          </p:cNvSpPr>
          <p:nvPr/>
        </p:nvSpPr>
        <p:spPr bwMode="auto">
          <a:xfrm>
            <a:off x="5247481" y="1330325"/>
            <a:ext cx="1697038"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endParaRPr lang="en-US" altLang="en-US" sz="2000" b="1" dirty="0">
              <a:solidFill>
                <a:prstClr val="black"/>
              </a:solidFill>
            </a:endParaRPr>
          </a:p>
          <a:p>
            <a:pPr algn="ctr"/>
            <a:r>
              <a:rPr lang="en-US" altLang="en-US" sz="2000" b="1" dirty="0">
                <a:solidFill>
                  <a:srgbClr val="FFFF00"/>
                </a:solidFill>
              </a:rPr>
              <a:t>Potential</a:t>
            </a:r>
          </a:p>
          <a:p>
            <a:pPr algn="ctr"/>
            <a:r>
              <a:rPr lang="en-US" altLang="en-US" sz="2000" b="1" dirty="0">
                <a:solidFill>
                  <a:srgbClr val="FFFF00"/>
                </a:solidFill>
              </a:rPr>
              <a:t>New Entrants</a:t>
            </a:r>
          </a:p>
          <a:p>
            <a:pPr algn="ctr" latinLnBrk="1"/>
            <a:endParaRPr lang="en-US" altLang="en-US" sz="2000" b="1" dirty="0">
              <a:solidFill>
                <a:prstClr val="black"/>
              </a:solidFill>
            </a:endParaRPr>
          </a:p>
        </p:txBody>
      </p:sp>
      <p:sp>
        <p:nvSpPr>
          <p:cNvPr id="23564" name="AutoShape 12"/>
          <p:cNvSpPr>
            <a:spLocks noChangeArrowheads="1"/>
          </p:cNvSpPr>
          <p:nvPr/>
        </p:nvSpPr>
        <p:spPr bwMode="auto">
          <a:xfrm rot="-5400000">
            <a:off x="5911850" y="3968750"/>
            <a:ext cx="368300" cy="749300"/>
          </a:xfrm>
          <a:prstGeom prst="rightArrow">
            <a:avLst>
              <a:gd name="adj1" fmla="val 75000"/>
              <a:gd name="adj2" fmla="val 50005"/>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solidFill>
                <a:prstClr val="black"/>
              </a:solidFill>
            </a:endParaRPr>
          </a:p>
        </p:txBody>
      </p:sp>
      <p:sp>
        <p:nvSpPr>
          <p:cNvPr id="23565" name="AutoShape 13"/>
          <p:cNvSpPr>
            <a:spLocks noChangeArrowheads="1"/>
          </p:cNvSpPr>
          <p:nvPr/>
        </p:nvSpPr>
        <p:spPr bwMode="auto">
          <a:xfrm flipH="1">
            <a:off x="7626350" y="3130550"/>
            <a:ext cx="368300" cy="749300"/>
          </a:xfrm>
          <a:prstGeom prst="rightArrow">
            <a:avLst>
              <a:gd name="adj1" fmla="val 75000"/>
              <a:gd name="adj2" fmla="val 50005"/>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solidFill>
                <a:prstClr val="black"/>
              </a:solidFill>
            </a:endParaRPr>
          </a:p>
        </p:txBody>
      </p:sp>
      <p:sp>
        <p:nvSpPr>
          <p:cNvPr id="23566" name="AutoShape 14"/>
          <p:cNvSpPr>
            <a:spLocks noChangeArrowheads="1"/>
          </p:cNvSpPr>
          <p:nvPr/>
        </p:nvSpPr>
        <p:spPr bwMode="auto">
          <a:xfrm rot="16200000" flipH="1">
            <a:off x="5911850" y="2432050"/>
            <a:ext cx="368300" cy="749300"/>
          </a:xfrm>
          <a:prstGeom prst="rightArrow">
            <a:avLst>
              <a:gd name="adj1" fmla="val 75000"/>
              <a:gd name="adj2" fmla="val 50005"/>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solidFill>
                <a:prstClr val="black"/>
              </a:solidFill>
            </a:endParaRPr>
          </a:p>
        </p:txBody>
      </p:sp>
      <p:sp>
        <p:nvSpPr>
          <p:cNvPr id="23567" name="AutoShape 15"/>
          <p:cNvSpPr>
            <a:spLocks noChangeArrowheads="1"/>
          </p:cNvSpPr>
          <p:nvPr/>
        </p:nvSpPr>
        <p:spPr bwMode="auto">
          <a:xfrm>
            <a:off x="4197350" y="3130550"/>
            <a:ext cx="368300" cy="749300"/>
          </a:xfrm>
          <a:prstGeom prst="rightArrow">
            <a:avLst>
              <a:gd name="adj1" fmla="val 75000"/>
              <a:gd name="adj2" fmla="val 50005"/>
            </a:avLst>
          </a:prstGeom>
          <a:solidFill>
            <a:schemeClr val="accent1"/>
          </a:solidFill>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endParaRPr lang="en-US" altLang="en-US">
              <a:solidFill>
                <a:prstClr val="black"/>
              </a:solidFill>
            </a:endParaRPr>
          </a:p>
        </p:txBody>
      </p:sp>
      <p:sp>
        <p:nvSpPr>
          <p:cNvPr id="23568" name="Rectangle 16"/>
          <p:cNvSpPr>
            <a:spLocks noChangeArrowheads="1"/>
          </p:cNvSpPr>
          <p:nvPr/>
        </p:nvSpPr>
        <p:spPr bwMode="auto">
          <a:xfrm>
            <a:off x="9123363" y="6342064"/>
            <a:ext cx="938212"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solidFill>
                  <a:prstClr val="black"/>
                </a:solidFill>
              </a:rPr>
              <a:t>Figure 3-1</a:t>
            </a:r>
          </a:p>
        </p:txBody>
      </p:sp>
      <p:sp>
        <p:nvSpPr>
          <p:cNvPr id="23569" name="Rectangle 17"/>
          <p:cNvSpPr>
            <a:spLocks noChangeArrowheads="1"/>
          </p:cNvSpPr>
          <p:nvPr/>
        </p:nvSpPr>
        <p:spPr bwMode="auto">
          <a:xfrm>
            <a:off x="1808164" y="5978526"/>
            <a:ext cx="3305175" cy="736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400">
                <a:solidFill>
                  <a:prstClr val="black"/>
                </a:solidFill>
              </a:rPr>
              <a:t>Source: Michael E. Porter</a:t>
            </a:r>
          </a:p>
          <a:p>
            <a:r>
              <a:rPr lang="en-US" altLang="en-US" sz="1400">
                <a:solidFill>
                  <a:prstClr val="black"/>
                </a:solidFill>
              </a:rPr>
              <a:t>“Forces Governing Competition in Industry</a:t>
            </a:r>
          </a:p>
          <a:p>
            <a:r>
              <a:rPr lang="en-US" altLang="en-US" sz="1400" i="1">
                <a:solidFill>
                  <a:prstClr val="black"/>
                </a:solidFill>
              </a:rPr>
              <a:t>Harvard Business Review, </a:t>
            </a:r>
            <a:r>
              <a:rPr lang="en-US" altLang="en-US" sz="1400">
                <a:solidFill>
                  <a:prstClr val="black"/>
                </a:solidFill>
              </a:rPr>
              <a:t>Mar.-Apr. 1979</a:t>
            </a:r>
          </a:p>
        </p:txBody>
      </p:sp>
      <p:sp>
        <p:nvSpPr>
          <p:cNvPr id="2" name="Slide Number Placeholder 1"/>
          <p:cNvSpPr>
            <a:spLocks noGrp="1"/>
          </p:cNvSpPr>
          <p:nvPr>
            <p:ph type="sldNum" sz="quarter" idx="12"/>
          </p:nvPr>
        </p:nvSpPr>
        <p:spPr/>
        <p:txBody>
          <a:bodyPr/>
          <a:lstStyle/>
          <a:p>
            <a:fld id="{51482C3B-659D-4C8E-A6EA-735CBB7EE2F0}"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139406462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51482C3B-659D-4C8E-A6EA-735CBB7EE2F0}" type="slidenum">
              <a:rPr lang="en-US" smtClean="0">
                <a:solidFill>
                  <a:prstClr val="black"/>
                </a:solidFill>
              </a:rPr>
              <a:pPr/>
              <a:t>4</a:t>
            </a:fld>
            <a:endParaRPr lang="en-US">
              <a:solidFill>
                <a:prstClr val="black"/>
              </a:solidFill>
            </a:endParaRPr>
          </a:p>
        </p:txBody>
      </p:sp>
      <p:pic>
        <p:nvPicPr>
          <p:cNvPr id="3" name="Picture 2"/>
          <p:cNvPicPr>
            <a:picLocks noChangeAspect="1"/>
          </p:cNvPicPr>
          <p:nvPr/>
        </p:nvPicPr>
        <p:blipFill>
          <a:blip r:embed="rId2"/>
          <a:stretch>
            <a:fillRect/>
          </a:stretch>
        </p:blipFill>
        <p:spPr>
          <a:xfrm>
            <a:off x="2295727" y="401671"/>
            <a:ext cx="7811061" cy="6201538"/>
          </a:xfrm>
          <a:prstGeom prst="rect">
            <a:avLst/>
          </a:prstGeom>
        </p:spPr>
      </p:pic>
    </p:spTree>
    <p:extLst>
      <p:ext uri="{BB962C8B-B14F-4D97-AF65-F5344CB8AC3E}">
        <p14:creationId xmlns:p14="http://schemas.microsoft.com/office/powerpoint/2010/main" val="15876989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1970724" y="696268"/>
            <a:ext cx="7782876" cy="712527"/>
          </a:xfrm>
        </p:spPr>
        <p:txBody>
          <a:bodyPr>
            <a:noAutofit/>
          </a:bodyPr>
          <a:lstStyle/>
          <a:p>
            <a:pPr algn="l">
              <a:defRPr/>
            </a:pPr>
            <a:r>
              <a:rPr lang="en-US" altLang="en-US" sz="5400" b="1" dirty="0" smtClean="0">
                <a:solidFill>
                  <a:prstClr val="black"/>
                </a:solidFill>
              </a:rPr>
              <a:t>Threat of New </a:t>
            </a:r>
            <a:r>
              <a:rPr lang="en-US" altLang="en-US" sz="5400" b="1" dirty="0" smtClean="0">
                <a:solidFill>
                  <a:prstClr val="black"/>
                </a:solidFill>
              </a:rPr>
              <a:t>Entrant</a:t>
            </a:r>
            <a:r>
              <a:rPr lang="en-US" altLang="en-US" sz="5400" dirty="0">
                <a:solidFill>
                  <a:prstClr val="black"/>
                </a:solidFill>
              </a:rPr>
              <a:t/>
            </a:r>
            <a:br>
              <a:rPr lang="en-US" altLang="en-US" sz="5400" dirty="0">
                <a:solidFill>
                  <a:prstClr val="black"/>
                </a:solidFill>
              </a:rPr>
            </a:br>
            <a:endParaRPr lang="en-US" altLang="en-US" sz="3200" b="1" dirty="0"/>
          </a:p>
        </p:txBody>
      </p:sp>
      <p:sp>
        <p:nvSpPr>
          <p:cNvPr id="2" name="Slide Number Placeholder 1"/>
          <p:cNvSpPr>
            <a:spLocks noGrp="1"/>
          </p:cNvSpPr>
          <p:nvPr>
            <p:ph type="sldNum" sz="quarter" idx="12"/>
          </p:nvPr>
        </p:nvSpPr>
        <p:spPr/>
        <p:txBody>
          <a:bodyPr/>
          <a:lstStyle/>
          <a:p>
            <a:fld id="{51482C3B-659D-4C8E-A6EA-735CBB7EE2F0}" type="slidenum">
              <a:rPr lang="en-US" smtClean="0">
                <a:solidFill>
                  <a:prstClr val="black"/>
                </a:solidFill>
              </a:rPr>
              <a:pPr/>
              <a:t>5</a:t>
            </a:fld>
            <a:endParaRPr lang="en-US">
              <a:solidFill>
                <a:prstClr val="black"/>
              </a:solidFill>
            </a:endParaRPr>
          </a:p>
        </p:txBody>
      </p:sp>
      <p:sp>
        <p:nvSpPr>
          <p:cNvPr id="24579" name="Text Box 3"/>
          <p:cNvSpPr txBox="1">
            <a:spLocks noChangeArrowheads="1"/>
          </p:cNvSpPr>
          <p:nvPr/>
        </p:nvSpPr>
        <p:spPr bwMode="auto">
          <a:xfrm>
            <a:off x="2514600" y="1981200"/>
            <a:ext cx="7239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endParaRPr lang="en-US" altLang="en-US">
              <a:solidFill>
                <a:prstClr val="black"/>
              </a:solidFill>
            </a:endParaRPr>
          </a:p>
        </p:txBody>
      </p:sp>
      <p:sp>
        <p:nvSpPr>
          <p:cNvPr id="56325" name="Text Box 5"/>
          <p:cNvSpPr txBox="1">
            <a:spLocks noChangeArrowheads="1"/>
          </p:cNvSpPr>
          <p:nvPr/>
        </p:nvSpPr>
        <p:spPr bwMode="auto">
          <a:xfrm>
            <a:off x="373488" y="1254572"/>
            <a:ext cx="11559432" cy="5339923"/>
          </a:xfrm>
          <a:prstGeom prst="rect">
            <a:avLst/>
          </a:prstGeom>
          <a:solidFill>
            <a:schemeClr val="bg1"/>
          </a:solidFill>
          <a:ln>
            <a:noFill/>
          </a:ln>
          <a:effectLs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2200" dirty="0" smtClean="0">
                <a:solidFill>
                  <a:prstClr val="black"/>
                </a:solidFill>
                <a:latin typeface="+mn-lt"/>
              </a:rPr>
              <a:t>An </a:t>
            </a:r>
            <a:r>
              <a:rPr lang="en-US" altLang="en-US" sz="2200" dirty="0">
                <a:solidFill>
                  <a:prstClr val="black"/>
                </a:solidFill>
                <a:latin typeface="+mn-lt"/>
              </a:rPr>
              <a:t>existing company or a startup that has not previously competed with the SBU in its geographic market.  It can also be an existing company that through a shift in business strategy begins to compete with the SBU.</a:t>
            </a:r>
          </a:p>
          <a:p>
            <a:pPr>
              <a:spcBef>
                <a:spcPct val="50000"/>
              </a:spcBef>
            </a:pPr>
            <a:r>
              <a:rPr lang="en-US" sz="2200" b="1" dirty="0">
                <a:latin typeface="+mn-lt"/>
              </a:rPr>
              <a:t>Threat of New Entry:</a:t>
            </a:r>
            <a:r>
              <a:rPr lang="en-US" sz="2200" dirty="0">
                <a:latin typeface="+mn-lt"/>
              </a:rPr>
              <a:t> Power is also affected by the ability of people to enter your market. </a:t>
            </a:r>
            <a:r>
              <a:rPr lang="en-US" sz="2200" dirty="0" smtClean="0">
                <a:latin typeface="+mn-lt"/>
              </a:rPr>
              <a:t>If:</a:t>
            </a:r>
          </a:p>
          <a:p>
            <a:pPr marL="342900" indent="-342900">
              <a:spcBef>
                <a:spcPct val="50000"/>
              </a:spcBef>
              <a:buFont typeface="Arial" panose="020B0604020202020204" pitchFamily="34" charset="0"/>
              <a:buChar char="•"/>
            </a:pPr>
            <a:r>
              <a:rPr lang="en-US" sz="2200" dirty="0" smtClean="0">
                <a:latin typeface="+mn-lt"/>
              </a:rPr>
              <a:t>It </a:t>
            </a:r>
            <a:r>
              <a:rPr lang="en-US" sz="2200" dirty="0">
                <a:latin typeface="+mn-lt"/>
              </a:rPr>
              <a:t>costs little in time or money to enter your market and compete </a:t>
            </a:r>
            <a:r>
              <a:rPr lang="en-US" sz="2200" dirty="0" smtClean="0">
                <a:latin typeface="+mn-lt"/>
              </a:rPr>
              <a:t>effectively</a:t>
            </a:r>
          </a:p>
          <a:p>
            <a:pPr marL="342900" indent="-342900">
              <a:spcBef>
                <a:spcPct val="50000"/>
              </a:spcBef>
              <a:buFont typeface="Arial" panose="020B0604020202020204" pitchFamily="34" charset="0"/>
              <a:buChar char="•"/>
            </a:pPr>
            <a:r>
              <a:rPr lang="en-US" sz="2200" dirty="0" smtClean="0">
                <a:latin typeface="+mn-lt"/>
              </a:rPr>
              <a:t>There </a:t>
            </a:r>
            <a:r>
              <a:rPr lang="en-US" sz="2200" dirty="0">
                <a:latin typeface="+mn-lt"/>
              </a:rPr>
              <a:t>are few economies of scale in </a:t>
            </a:r>
            <a:r>
              <a:rPr lang="en-US" sz="2200" dirty="0" smtClean="0">
                <a:latin typeface="+mn-lt"/>
              </a:rPr>
              <a:t>place</a:t>
            </a:r>
          </a:p>
          <a:p>
            <a:pPr marL="342900" indent="-342900">
              <a:spcBef>
                <a:spcPct val="50000"/>
              </a:spcBef>
              <a:buFont typeface="Arial" panose="020B0604020202020204" pitchFamily="34" charset="0"/>
              <a:buChar char="•"/>
            </a:pPr>
            <a:r>
              <a:rPr lang="en-US" sz="2200" dirty="0">
                <a:latin typeface="+mn-lt"/>
              </a:rPr>
              <a:t>Y</a:t>
            </a:r>
            <a:r>
              <a:rPr lang="en-US" sz="2200" dirty="0" smtClean="0">
                <a:latin typeface="+mn-lt"/>
              </a:rPr>
              <a:t>ou </a:t>
            </a:r>
            <a:r>
              <a:rPr lang="en-US" sz="2200" dirty="0">
                <a:latin typeface="+mn-lt"/>
              </a:rPr>
              <a:t>have little protection for your key </a:t>
            </a:r>
            <a:r>
              <a:rPr lang="en-US" sz="2200" dirty="0" smtClean="0">
                <a:latin typeface="+mn-lt"/>
              </a:rPr>
              <a:t>technologies..</a:t>
            </a:r>
          </a:p>
          <a:p>
            <a:pPr>
              <a:spcBef>
                <a:spcPct val="50000"/>
              </a:spcBef>
            </a:pPr>
            <a:r>
              <a:rPr lang="en-US" sz="2200" dirty="0" smtClean="0">
                <a:latin typeface="+mn-lt"/>
              </a:rPr>
              <a:t>…then </a:t>
            </a:r>
            <a:r>
              <a:rPr lang="en-US" sz="2200" dirty="0">
                <a:latin typeface="+mn-lt"/>
              </a:rPr>
              <a:t>new competitors can quickly enter your market and weaken your position. </a:t>
            </a:r>
            <a:endParaRPr lang="en-US" sz="2200" dirty="0" smtClean="0">
              <a:latin typeface="+mn-lt"/>
            </a:endParaRPr>
          </a:p>
          <a:p>
            <a:pPr>
              <a:spcBef>
                <a:spcPct val="50000"/>
              </a:spcBef>
            </a:pPr>
            <a:r>
              <a:rPr lang="en-US" sz="2200" dirty="0" smtClean="0">
                <a:latin typeface="+mn-lt"/>
              </a:rPr>
              <a:t>If </a:t>
            </a:r>
            <a:r>
              <a:rPr lang="en-US" sz="2200" dirty="0">
                <a:latin typeface="+mn-lt"/>
              </a:rPr>
              <a:t>you have strong and durable barriers to entry, then you can preserve a favorable position and take fair advantage of it.</a:t>
            </a:r>
            <a:endParaRPr lang="en-US" altLang="en-US" sz="2200" dirty="0" smtClean="0">
              <a:solidFill>
                <a:prstClr val="black"/>
              </a:solidFill>
              <a:latin typeface="+mn-lt"/>
            </a:endParaRPr>
          </a:p>
          <a:p>
            <a:pPr>
              <a:spcBef>
                <a:spcPct val="50000"/>
              </a:spcBef>
            </a:pPr>
            <a:endParaRPr lang="en-US" altLang="en-US" sz="2200" dirty="0">
              <a:solidFill>
                <a:prstClr val="black"/>
              </a:solidFill>
            </a:endParaRPr>
          </a:p>
        </p:txBody>
      </p:sp>
    </p:spTree>
    <p:extLst>
      <p:ext uri="{BB962C8B-B14F-4D97-AF65-F5344CB8AC3E}">
        <p14:creationId xmlns:p14="http://schemas.microsoft.com/office/powerpoint/2010/main" val="1190182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6325"/>
                                        </p:tgtEl>
                                        <p:attrNameLst>
                                          <p:attrName>style.visibility</p:attrName>
                                        </p:attrNameLst>
                                      </p:cBhvr>
                                      <p:to>
                                        <p:strVal val="visible"/>
                                      </p:to>
                                    </p:set>
                                    <p:anim calcmode="lin" valueType="num">
                                      <p:cBhvr additive="base">
                                        <p:cTn id="7" dur="500" fill="hold"/>
                                        <p:tgtEl>
                                          <p:spTgt spid="56325"/>
                                        </p:tgtEl>
                                        <p:attrNameLst>
                                          <p:attrName>ppt_x</p:attrName>
                                        </p:attrNameLst>
                                      </p:cBhvr>
                                      <p:tavLst>
                                        <p:tav tm="0">
                                          <p:val>
                                            <p:strVal val="0-#ppt_w/2"/>
                                          </p:val>
                                        </p:tav>
                                        <p:tav tm="100000">
                                          <p:val>
                                            <p:strVal val="#ppt_x"/>
                                          </p:val>
                                        </p:tav>
                                      </p:tavLst>
                                    </p:anim>
                                    <p:anim calcmode="lin" valueType="num">
                                      <p:cBhvr additive="base">
                                        <p:cTn id="8" dur="500" fill="hold"/>
                                        <p:tgtEl>
                                          <p:spTgt spid="563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5" grpId="0" animBg="1"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Questions </a:t>
            </a:r>
            <a:r>
              <a:rPr lang="en-US" b="1" dirty="0"/>
              <a:t>Asked In </a:t>
            </a:r>
            <a:r>
              <a:rPr lang="en-US" b="1" dirty="0" smtClean="0"/>
              <a:t>Analysis</a:t>
            </a:r>
            <a:endParaRPr lang="en-US" dirty="0"/>
          </a:p>
        </p:txBody>
      </p:sp>
      <p:sp>
        <p:nvSpPr>
          <p:cNvPr id="3" name="Slide Number Placeholder 2"/>
          <p:cNvSpPr>
            <a:spLocks noGrp="1"/>
          </p:cNvSpPr>
          <p:nvPr>
            <p:ph type="sldNum" sz="quarter" idx="12"/>
          </p:nvPr>
        </p:nvSpPr>
        <p:spPr/>
        <p:txBody>
          <a:bodyPr/>
          <a:lstStyle/>
          <a:p>
            <a:fld id="{51482C3B-659D-4C8E-A6EA-735CBB7EE2F0}" type="slidenum">
              <a:rPr lang="en-US" smtClean="0">
                <a:solidFill>
                  <a:prstClr val="black"/>
                </a:solidFill>
              </a:rPr>
              <a:pPr/>
              <a:t>6</a:t>
            </a:fld>
            <a:endParaRPr lang="en-US">
              <a:solidFill>
                <a:prstClr val="black"/>
              </a:solidFill>
            </a:endParaRPr>
          </a:p>
        </p:txBody>
      </p:sp>
      <p:sp>
        <p:nvSpPr>
          <p:cNvPr id="4" name="Rectangle 3"/>
          <p:cNvSpPr/>
          <p:nvPr/>
        </p:nvSpPr>
        <p:spPr>
          <a:xfrm>
            <a:off x="1460311" y="2476912"/>
            <a:ext cx="9771797" cy="3785652"/>
          </a:xfrm>
          <a:prstGeom prst="rect">
            <a:avLst/>
          </a:prstGeom>
        </p:spPr>
        <p:txBody>
          <a:bodyPr wrap="square">
            <a:spAutoFit/>
          </a:bodyPr>
          <a:lstStyle/>
          <a:p>
            <a:pPr marL="342900" indent="-342900">
              <a:spcBef>
                <a:spcPct val="50000"/>
              </a:spcBef>
              <a:buClr>
                <a:schemeClr val="accent1"/>
              </a:buClr>
              <a:buSzPct val="100000"/>
              <a:buFont typeface="Wingdings" panose="05000000000000000000" pitchFamily="2" charset="2"/>
              <a:buChar char="q"/>
            </a:pPr>
            <a:r>
              <a:rPr lang="en-US" altLang="en-US" sz="2400" b="1" dirty="0" smtClean="0">
                <a:solidFill>
                  <a:prstClr val="black"/>
                </a:solidFill>
              </a:rPr>
              <a:t>How easy is it for another company to do what I am doing?</a:t>
            </a:r>
          </a:p>
          <a:p>
            <a:pPr marL="342900" indent="-342900">
              <a:spcBef>
                <a:spcPct val="50000"/>
              </a:spcBef>
              <a:buClr>
                <a:schemeClr val="accent1"/>
              </a:buClr>
              <a:buFont typeface="Wingdings" panose="05000000000000000000" pitchFamily="2" charset="2"/>
              <a:buChar char="q"/>
            </a:pPr>
            <a:r>
              <a:rPr lang="en-US" altLang="en-US" sz="2400" b="1" dirty="0" smtClean="0">
                <a:solidFill>
                  <a:prstClr val="black"/>
                </a:solidFill>
              </a:rPr>
              <a:t>How hard or costly is it for another company to setup a company like mine?</a:t>
            </a:r>
          </a:p>
          <a:p>
            <a:pPr marL="342900" indent="-342900">
              <a:spcBef>
                <a:spcPct val="50000"/>
              </a:spcBef>
              <a:buClr>
                <a:schemeClr val="accent1"/>
              </a:buClr>
              <a:buFont typeface="Wingdings" panose="05000000000000000000" pitchFamily="2" charset="2"/>
              <a:buChar char="q"/>
            </a:pPr>
            <a:r>
              <a:rPr lang="en-US" altLang="en-US" sz="2400" b="1" dirty="0" smtClean="0">
                <a:solidFill>
                  <a:prstClr val="black"/>
                </a:solidFill>
              </a:rPr>
              <a:t>How easy is it for my potential rival to gain economies of scale – cost of machinery, supplier relationships </a:t>
            </a:r>
            <a:r>
              <a:rPr lang="en-US" altLang="en-US" sz="2400" b="1" dirty="0" err="1" smtClean="0">
                <a:solidFill>
                  <a:prstClr val="black"/>
                </a:solidFill>
              </a:rPr>
              <a:t>etc</a:t>
            </a:r>
            <a:r>
              <a:rPr lang="en-US" altLang="en-US" sz="2400" b="1" dirty="0" smtClean="0">
                <a:solidFill>
                  <a:prstClr val="black"/>
                </a:solidFill>
              </a:rPr>
              <a:t>…? </a:t>
            </a:r>
          </a:p>
          <a:p>
            <a:pPr marL="342900" indent="-342900">
              <a:spcBef>
                <a:spcPct val="50000"/>
              </a:spcBef>
              <a:buClr>
                <a:schemeClr val="accent1"/>
              </a:buClr>
              <a:buFont typeface="Wingdings" panose="05000000000000000000" pitchFamily="2" charset="2"/>
              <a:buChar char="q"/>
            </a:pPr>
            <a:r>
              <a:rPr lang="en-US" altLang="en-US" sz="2400" b="1" dirty="0" smtClean="0">
                <a:solidFill>
                  <a:prstClr val="black"/>
                </a:solidFill>
              </a:rPr>
              <a:t>Am I able to protect my brand either through patents, copyrights or trademarks? Or is what I do too general?</a:t>
            </a:r>
          </a:p>
          <a:p>
            <a:pPr marL="342900" indent="-342900">
              <a:spcBef>
                <a:spcPct val="50000"/>
              </a:spcBef>
              <a:buFont typeface="Wingdings" panose="05000000000000000000" pitchFamily="2" charset="2"/>
              <a:buChar char="q"/>
            </a:pPr>
            <a:endParaRPr lang="en-US" altLang="en-US" sz="2400" dirty="0">
              <a:solidFill>
                <a:prstClr val="black"/>
              </a:solidFill>
            </a:endParaRPr>
          </a:p>
        </p:txBody>
      </p:sp>
    </p:spTree>
    <p:extLst>
      <p:ext uri="{BB962C8B-B14F-4D97-AF65-F5344CB8AC3E}">
        <p14:creationId xmlns:p14="http://schemas.microsoft.com/office/powerpoint/2010/main" val="18166742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2862" y="449411"/>
            <a:ext cx="10058400" cy="1371600"/>
          </a:xfrm>
        </p:spPr>
        <p:txBody>
          <a:bodyPr>
            <a:normAutofit fontScale="90000"/>
          </a:bodyPr>
          <a:lstStyle/>
          <a:p>
            <a:pPr algn="ctr">
              <a:spcBef>
                <a:spcPct val="50000"/>
              </a:spcBef>
            </a:pPr>
            <a:r>
              <a:rPr lang="en-US" altLang="en-US" sz="3600" dirty="0">
                <a:solidFill>
                  <a:prstClr val="black"/>
                </a:solidFill>
              </a:rPr>
              <a:t/>
            </a:r>
            <a:br>
              <a:rPr lang="en-US" altLang="en-US" sz="3600" dirty="0">
                <a:solidFill>
                  <a:prstClr val="black"/>
                </a:solidFill>
              </a:rPr>
            </a:br>
            <a:r>
              <a:rPr lang="en-US" altLang="en-US" b="1" dirty="0">
                <a:solidFill>
                  <a:prstClr val="black"/>
                </a:solidFill>
              </a:rPr>
              <a:t>Substitute Product or </a:t>
            </a:r>
            <a:r>
              <a:rPr lang="en-US" altLang="en-US" b="1" dirty="0" smtClean="0">
                <a:solidFill>
                  <a:prstClr val="black"/>
                </a:solidFill>
              </a:rPr>
              <a:t>Service</a:t>
            </a:r>
            <a:r>
              <a:rPr lang="en-US" altLang="en-US" b="1" dirty="0">
                <a:solidFill>
                  <a:prstClr val="black"/>
                </a:solidFill>
              </a:rPr>
              <a:t/>
            </a:r>
            <a:br>
              <a:rPr lang="en-US" altLang="en-US" b="1" dirty="0">
                <a:solidFill>
                  <a:prstClr val="black"/>
                </a:solidFill>
              </a:rPr>
            </a:br>
            <a:endParaRPr lang="en-US" dirty="0"/>
          </a:p>
        </p:txBody>
      </p:sp>
      <p:sp>
        <p:nvSpPr>
          <p:cNvPr id="3" name="Slide Number Placeholder 2"/>
          <p:cNvSpPr>
            <a:spLocks noGrp="1"/>
          </p:cNvSpPr>
          <p:nvPr>
            <p:ph type="sldNum" sz="quarter" idx="12"/>
          </p:nvPr>
        </p:nvSpPr>
        <p:spPr/>
        <p:txBody>
          <a:bodyPr/>
          <a:lstStyle/>
          <a:p>
            <a:fld id="{51482C3B-659D-4C8E-A6EA-735CBB7EE2F0}" type="slidenum">
              <a:rPr lang="en-US" smtClean="0">
                <a:solidFill>
                  <a:prstClr val="black"/>
                </a:solidFill>
              </a:rPr>
              <a:pPr/>
              <a:t>7</a:t>
            </a:fld>
            <a:endParaRPr lang="en-US">
              <a:solidFill>
                <a:prstClr val="black"/>
              </a:solidFill>
            </a:endParaRPr>
          </a:p>
        </p:txBody>
      </p:sp>
      <p:sp>
        <p:nvSpPr>
          <p:cNvPr id="4" name="Rectangle 3"/>
          <p:cNvSpPr/>
          <p:nvPr/>
        </p:nvSpPr>
        <p:spPr>
          <a:xfrm>
            <a:off x="780220" y="1569154"/>
            <a:ext cx="10239983" cy="4893647"/>
          </a:xfrm>
          <a:prstGeom prst="rect">
            <a:avLst/>
          </a:prstGeom>
          <a:solidFill>
            <a:schemeClr val="bg1"/>
          </a:solidFill>
        </p:spPr>
        <p:txBody>
          <a:bodyPr wrap="square">
            <a:spAutoFit/>
          </a:bodyPr>
          <a:lstStyle/>
          <a:p>
            <a:r>
              <a:rPr lang="en-US" altLang="en-US" sz="2600" dirty="0">
                <a:solidFill>
                  <a:prstClr val="black"/>
                </a:solidFill>
              </a:rPr>
              <a:t>An alternative to doing business with the SBU.  This depends on the willingness of the buyers to substitute, the relative </a:t>
            </a:r>
            <a:r>
              <a:rPr lang="en-US" altLang="en-US" sz="2600" b="1" dirty="0">
                <a:solidFill>
                  <a:prstClr val="black"/>
                </a:solidFill>
              </a:rPr>
              <a:t>price/performance</a:t>
            </a:r>
            <a:r>
              <a:rPr lang="en-US" altLang="en-US" sz="2600" dirty="0">
                <a:solidFill>
                  <a:prstClr val="black"/>
                </a:solidFill>
              </a:rPr>
              <a:t> of the substitute and/or the level of the </a:t>
            </a:r>
            <a:r>
              <a:rPr lang="en-US" altLang="en-US" sz="2600" b="1" dirty="0">
                <a:solidFill>
                  <a:prstClr val="black"/>
                </a:solidFill>
              </a:rPr>
              <a:t>switching cost</a:t>
            </a:r>
            <a:r>
              <a:rPr lang="en-US" altLang="en-US" sz="2600" dirty="0">
                <a:solidFill>
                  <a:prstClr val="black"/>
                </a:solidFill>
              </a:rPr>
              <a:t>.</a:t>
            </a:r>
          </a:p>
          <a:p>
            <a:endParaRPr lang="en-US" sz="2600" b="1" dirty="0" smtClean="0"/>
          </a:p>
          <a:p>
            <a:r>
              <a:rPr lang="en-US" sz="2600" b="1" dirty="0" smtClean="0"/>
              <a:t>Threat </a:t>
            </a:r>
            <a:r>
              <a:rPr lang="en-US" sz="2600" b="1" dirty="0"/>
              <a:t>of Substitution:</a:t>
            </a:r>
            <a:r>
              <a:rPr lang="en-US" sz="2600" dirty="0"/>
              <a:t> This is affected by the ability of your customers to find a different way of doing what you do – for </a:t>
            </a:r>
            <a:r>
              <a:rPr lang="en-US" sz="2600" dirty="0" smtClean="0"/>
              <a:t>example:</a:t>
            </a:r>
          </a:p>
          <a:p>
            <a:pPr marL="342900" indent="-342900">
              <a:buFont typeface="Arial" panose="020B0604020202020204" pitchFamily="34" charset="0"/>
              <a:buChar char="•"/>
            </a:pPr>
            <a:r>
              <a:rPr lang="en-US" sz="2600" dirty="0" smtClean="0"/>
              <a:t>If </a:t>
            </a:r>
            <a:r>
              <a:rPr lang="en-US" sz="2600" dirty="0"/>
              <a:t>you supply a unique software product that automates an important process, people may substitute by doing the process manually or by outsourcing it. If substitution is easy and substitution is viable, then this weakens your power.</a:t>
            </a:r>
          </a:p>
        </p:txBody>
      </p:sp>
    </p:spTree>
    <p:extLst>
      <p:ext uri="{BB962C8B-B14F-4D97-AF65-F5344CB8AC3E}">
        <p14:creationId xmlns:p14="http://schemas.microsoft.com/office/powerpoint/2010/main" val="32719641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Questions Asked In Analysis</a:t>
            </a:r>
          </a:p>
        </p:txBody>
      </p:sp>
      <p:sp>
        <p:nvSpPr>
          <p:cNvPr id="3" name="Slide Number Placeholder 2"/>
          <p:cNvSpPr>
            <a:spLocks noGrp="1"/>
          </p:cNvSpPr>
          <p:nvPr>
            <p:ph type="sldNum" sz="quarter" idx="12"/>
          </p:nvPr>
        </p:nvSpPr>
        <p:spPr/>
        <p:txBody>
          <a:bodyPr/>
          <a:lstStyle/>
          <a:p>
            <a:fld id="{51482C3B-659D-4C8E-A6EA-735CBB7EE2F0}" type="slidenum">
              <a:rPr lang="en-US" smtClean="0">
                <a:solidFill>
                  <a:prstClr val="black"/>
                </a:solidFill>
              </a:rPr>
              <a:pPr/>
              <a:t>8</a:t>
            </a:fld>
            <a:endParaRPr lang="en-US">
              <a:solidFill>
                <a:prstClr val="black"/>
              </a:solidFill>
            </a:endParaRPr>
          </a:p>
        </p:txBody>
      </p:sp>
      <p:sp>
        <p:nvSpPr>
          <p:cNvPr id="4" name="Rectangle 3"/>
          <p:cNvSpPr/>
          <p:nvPr/>
        </p:nvSpPr>
        <p:spPr>
          <a:xfrm>
            <a:off x="811369" y="1918952"/>
            <a:ext cx="10175080" cy="3785652"/>
          </a:xfrm>
          <a:prstGeom prst="rect">
            <a:avLst/>
          </a:prstGeom>
        </p:spPr>
        <p:txBody>
          <a:bodyPr wrap="square">
            <a:spAutoFit/>
          </a:bodyPr>
          <a:lstStyle/>
          <a:p>
            <a:pPr marL="342900" indent="-342900">
              <a:lnSpc>
                <a:spcPct val="150000"/>
              </a:lnSpc>
              <a:buClr>
                <a:schemeClr val="accent1"/>
              </a:buClr>
              <a:buFont typeface="Wingdings" panose="05000000000000000000" pitchFamily="2" charset="2"/>
              <a:buChar char="q"/>
            </a:pPr>
            <a:r>
              <a:rPr lang="en-US" altLang="en-US" sz="2400" b="1" dirty="0" smtClean="0">
                <a:solidFill>
                  <a:prstClr val="black"/>
                </a:solidFill>
              </a:rPr>
              <a:t>Are there alternative options to my product? Original vs Chinese?</a:t>
            </a:r>
          </a:p>
          <a:p>
            <a:pPr marL="342900" indent="-342900">
              <a:lnSpc>
                <a:spcPct val="150000"/>
              </a:lnSpc>
              <a:buClr>
                <a:schemeClr val="accent1"/>
              </a:buClr>
              <a:buFont typeface="Wingdings" panose="05000000000000000000" pitchFamily="2" charset="2"/>
              <a:buChar char="q"/>
            </a:pPr>
            <a:r>
              <a:rPr lang="en-US" altLang="en-US" sz="2400" b="1" dirty="0" smtClean="0">
                <a:solidFill>
                  <a:prstClr val="black"/>
                </a:solidFill>
              </a:rPr>
              <a:t>Who are my competitors? Direct &amp; Indirect?</a:t>
            </a:r>
          </a:p>
          <a:p>
            <a:pPr marL="342900" indent="-342900">
              <a:lnSpc>
                <a:spcPct val="150000"/>
              </a:lnSpc>
              <a:buClr>
                <a:schemeClr val="accent1"/>
              </a:buClr>
              <a:buFont typeface="Wingdings" panose="05000000000000000000" pitchFamily="2" charset="2"/>
              <a:buChar char="q"/>
            </a:pPr>
            <a:r>
              <a:rPr lang="en-US" altLang="en-US" sz="2400" b="1" dirty="0" smtClean="0">
                <a:solidFill>
                  <a:prstClr val="black"/>
                </a:solidFill>
              </a:rPr>
              <a:t>What would make my customers opt for the alternative? Cheaper? Same performance?</a:t>
            </a:r>
          </a:p>
          <a:p>
            <a:pPr marL="342900" indent="-342900">
              <a:lnSpc>
                <a:spcPct val="150000"/>
              </a:lnSpc>
              <a:buClr>
                <a:schemeClr val="accent1"/>
              </a:buClr>
              <a:buFont typeface="Wingdings" panose="05000000000000000000" pitchFamily="2" charset="2"/>
              <a:buChar char="q"/>
            </a:pPr>
            <a:r>
              <a:rPr lang="en-US" altLang="en-US" sz="2400" b="1" dirty="0" smtClean="0">
                <a:solidFill>
                  <a:prstClr val="black"/>
                </a:solidFill>
              </a:rPr>
              <a:t>What does it cost my customers to swap from my product to the next? Location? Convenience? Marketing/press?</a:t>
            </a:r>
          </a:p>
          <a:p>
            <a:pPr marL="342900" indent="-342900">
              <a:buFont typeface="Wingdings" panose="05000000000000000000" pitchFamily="2" charset="2"/>
              <a:buChar char="q"/>
            </a:pPr>
            <a:endParaRPr lang="en-US" sz="2400" b="1" dirty="0"/>
          </a:p>
        </p:txBody>
      </p:sp>
    </p:spTree>
    <p:extLst>
      <p:ext uri="{BB962C8B-B14F-4D97-AF65-F5344CB8AC3E}">
        <p14:creationId xmlns:p14="http://schemas.microsoft.com/office/powerpoint/2010/main" val="26285233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2133600" y="838201"/>
            <a:ext cx="6798734" cy="1303867"/>
          </a:xfrm>
        </p:spPr>
        <p:txBody>
          <a:bodyPr>
            <a:normAutofit fontScale="90000"/>
          </a:bodyPr>
          <a:lstStyle/>
          <a:p>
            <a:pPr algn="l" eaLnBrk="1" hangingPunct="1">
              <a:defRPr/>
            </a:pPr>
            <a:r>
              <a:rPr lang="en-US" altLang="en-US" b="1" dirty="0" smtClean="0"/>
              <a:t>Industry Rivalry </a:t>
            </a:r>
            <a:br>
              <a:rPr lang="en-US" altLang="en-US" b="1" dirty="0" smtClean="0"/>
            </a:br>
            <a:r>
              <a:rPr lang="en-US" altLang="en-US" b="1" dirty="0" smtClean="0"/>
              <a:t>Likelihood</a:t>
            </a:r>
            <a:r>
              <a:rPr lang="en-US" altLang="en-US" b="1" dirty="0"/>
              <a:t>?</a:t>
            </a:r>
          </a:p>
        </p:txBody>
      </p:sp>
      <p:sp>
        <p:nvSpPr>
          <p:cNvPr id="2" name="Content Placeholder 1"/>
          <p:cNvSpPr>
            <a:spLocks noGrp="1"/>
          </p:cNvSpPr>
          <p:nvPr>
            <p:ph sz="half" idx="1"/>
          </p:nvPr>
        </p:nvSpPr>
        <p:spPr>
          <a:xfrm>
            <a:off x="7164215" y="397446"/>
            <a:ext cx="4786993" cy="6057900"/>
          </a:xfrm>
          <a:solidFill>
            <a:schemeClr val="bg1"/>
          </a:solidFill>
        </p:spPr>
        <p:txBody>
          <a:bodyPr>
            <a:normAutofit lnSpcReduction="10000"/>
          </a:bodyPr>
          <a:lstStyle/>
          <a:p>
            <a:pPr>
              <a:lnSpc>
                <a:spcPct val="80000"/>
              </a:lnSpc>
              <a:spcBef>
                <a:spcPct val="50000"/>
              </a:spcBef>
              <a:buFontTx/>
              <a:buChar char="•"/>
            </a:pPr>
            <a:r>
              <a:rPr lang="en-US" altLang="en-US" sz="2800" dirty="0"/>
              <a:t> Profit margins.</a:t>
            </a:r>
          </a:p>
          <a:p>
            <a:pPr>
              <a:lnSpc>
                <a:spcPct val="80000"/>
              </a:lnSpc>
              <a:spcBef>
                <a:spcPct val="50000"/>
              </a:spcBef>
              <a:buFontTx/>
              <a:buChar char="•"/>
            </a:pPr>
            <a:r>
              <a:rPr lang="en-US" altLang="en-US" sz="2800" dirty="0"/>
              <a:t> Industry growth rate and potential.</a:t>
            </a:r>
          </a:p>
          <a:p>
            <a:pPr>
              <a:lnSpc>
                <a:spcPct val="80000"/>
              </a:lnSpc>
              <a:spcBef>
                <a:spcPct val="50000"/>
              </a:spcBef>
              <a:buFontTx/>
              <a:buChar char="•"/>
            </a:pPr>
            <a:r>
              <a:rPr lang="en-US" altLang="en-US" sz="2800" dirty="0"/>
              <a:t> A lack of capacity to satisfy the market.</a:t>
            </a:r>
          </a:p>
          <a:p>
            <a:pPr>
              <a:lnSpc>
                <a:spcPct val="80000"/>
              </a:lnSpc>
              <a:spcBef>
                <a:spcPct val="50000"/>
              </a:spcBef>
              <a:buFontTx/>
              <a:buChar char="•"/>
            </a:pPr>
            <a:r>
              <a:rPr lang="en-US" altLang="en-US" sz="2800" dirty="0" smtClean="0"/>
              <a:t>Competitor </a:t>
            </a:r>
            <a:r>
              <a:rPr lang="en-US" altLang="en-US" sz="2800" dirty="0"/>
              <a:t>concentration and balance</a:t>
            </a:r>
            <a:r>
              <a:rPr lang="en-US" altLang="en-US" sz="2800" dirty="0" smtClean="0"/>
              <a:t>.</a:t>
            </a:r>
          </a:p>
          <a:p>
            <a:pPr>
              <a:lnSpc>
                <a:spcPct val="80000"/>
              </a:lnSpc>
              <a:spcBef>
                <a:spcPct val="50000"/>
              </a:spcBef>
              <a:buFontTx/>
              <a:buChar char="•"/>
            </a:pPr>
            <a:r>
              <a:rPr lang="en-US" altLang="en-US" sz="2800" dirty="0"/>
              <a:t> </a:t>
            </a:r>
            <a:r>
              <a:rPr lang="en-US" altLang="en-US" sz="2800" dirty="0">
                <a:solidFill>
                  <a:schemeClr val="tx1"/>
                </a:solidFill>
              </a:rPr>
              <a:t>Diversity</a:t>
            </a:r>
            <a:r>
              <a:rPr lang="en-US" altLang="en-US" sz="2800" dirty="0"/>
              <a:t> of competitors.</a:t>
            </a:r>
          </a:p>
          <a:p>
            <a:pPr>
              <a:lnSpc>
                <a:spcPct val="80000"/>
              </a:lnSpc>
              <a:spcBef>
                <a:spcPct val="50000"/>
              </a:spcBef>
              <a:buFontTx/>
              <a:buChar char="•"/>
            </a:pPr>
            <a:r>
              <a:rPr lang="en-US" altLang="en-US" sz="2800" dirty="0"/>
              <a:t> Existing brand identity.</a:t>
            </a:r>
          </a:p>
          <a:p>
            <a:pPr>
              <a:lnSpc>
                <a:spcPct val="80000"/>
              </a:lnSpc>
              <a:spcBef>
                <a:spcPct val="50000"/>
              </a:spcBef>
              <a:buFontTx/>
              <a:buChar char="•"/>
            </a:pPr>
            <a:r>
              <a:rPr lang="en-US" altLang="en-US" sz="2800" dirty="0"/>
              <a:t> Switching costs.</a:t>
            </a:r>
          </a:p>
          <a:p>
            <a:pPr>
              <a:lnSpc>
                <a:spcPct val="80000"/>
              </a:lnSpc>
              <a:spcBef>
                <a:spcPct val="50000"/>
              </a:spcBef>
              <a:buFontTx/>
              <a:buChar char="•"/>
            </a:pPr>
            <a:r>
              <a:rPr lang="en-US" altLang="en-US" sz="2800" dirty="0"/>
              <a:t> Exit barriers.</a:t>
            </a:r>
          </a:p>
          <a:p>
            <a:pPr>
              <a:lnSpc>
                <a:spcPct val="80000"/>
              </a:lnSpc>
              <a:spcBef>
                <a:spcPct val="50000"/>
              </a:spcBef>
              <a:buFontTx/>
              <a:buChar char="•"/>
            </a:pPr>
            <a:r>
              <a:rPr lang="en-US" altLang="en-US" sz="2800" dirty="0"/>
              <a:t> Fixed costs.</a:t>
            </a:r>
          </a:p>
          <a:p>
            <a:pPr>
              <a:lnSpc>
                <a:spcPct val="80000"/>
              </a:lnSpc>
              <a:spcBef>
                <a:spcPct val="50000"/>
              </a:spcBef>
              <a:buFontTx/>
              <a:buChar char="•"/>
            </a:pPr>
            <a:endParaRPr lang="en-US" altLang="en-US" dirty="0"/>
          </a:p>
          <a:p>
            <a:endParaRPr lang="en-GB" dirty="0"/>
          </a:p>
          <a:p>
            <a:pPr>
              <a:lnSpc>
                <a:spcPct val="80000"/>
              </a:lnSpc>
              <a:spcBef>
                <a:spcPct val="50000"/>
              </a:spcBef>
              <a:buFontTx/>
              <a:buChar char="•"/>
            </a:pPr>
            <a:endParaRPr lang="en-US" altLang="en-US" dirty="0"/>
          </a:p>
          <a:p>
            <a:endParaRPr lang="en-GB" dirty="0"/>
          </a:p>
        </p:txBody>
      </p:sp>
      <p:sp>
        <p:nvSpPr>
          <p:cNvPr id="4" name="Slide Number Placeholder 3"/>
          <p:cNvSpPr>
            <a:spLocks noGrp="1"/>
          </p:cNvSpPr>
          <p:nvPr>
            <p:ph type="sldNum" sz="quarter" idx="12"/>
          </p:nvPr>
        </p:nvSpPr>
        <p:spPr/>
        <p:txBody>
          <a:bodyPr/>
          <a:lstStyle/>
          <a:p>
            <a:fld id="{51482C3B-659D-4C8E-A6EA-735CBB7EE2F0}" type="slidenum">
              <a:rPr lang="en-US" smtClean="0">
                <a:solidFill>
                  <a:prstClr val="black"/>
                </a:solidFill>
              </a:rPr>
              <a:pPr/>
              <a:t>9</a:t>
            </a:fld>
            <a:endParaRPr lang="en-US">
              <a:solidFill>
                <a:prstClr val="black"/>
              </a:solidFill>
            </a:endParaRPr>
          </a:p>
        </p:txBody>
      </p:sp>
      <p:sp>
        <p:nvSpPr>
          <p:cNvPr id="5" name="Rectangle 4"/>
          <p:cNvSpPr/>
          <p:nvPr/>
        </p:nvSpPr>
        <p:spPr>
          <a:xfrm>
            <a:off x="966281" y="2512119"/>
            <a:ext cx="5924376" cy="3785652"/>
          </a:xfrm>
          <a:prstGeom prst="rect">
            <a:avLst/>
          </a:prstGeom>
          <a:solidFill>
            <a:schemeClr val="bg1"/>
          </a:solidFill>
        </p:spPr>
        <p:txBody>
          <a:bodyPr wrap="square">
            <a:spAutoFit/>
          </a:bodyPr>
          <a:lstStyle/>
          <a:p>
            <a:r>
              <a:rPr lang="en-US" sz="2400" b="1" dirty="0"/>
              <a:t>Competitive Rivalry:</a:t>
            </a:r>
            <a:r>
              <a:rPr lang="en-US" sz="2400" dirty="0"/>
              <a:t> What is important here is the number and capability of your competitors. If you have many competitors, and they offer equally attractive products and services, then you'll most likely have little power in the situation, because suppliers and buyers will go elsewhere if they don't get a good deal from you. On the other hand, if no-one else can do what you do, then you can often have tremendous strength.</a:t>
            </a:r>
          </a:p>
        </p:txBody>
      </p:sp>
    </p:spTree>
    <p:extLst>
      <p:ext uri="{BB962C8B-B14F-4D97-AF65-F5344CB8AC3E}">
        <p14:creationId xmlns:p14="http://schemas.microsoft.com/office/powerpoint/2010/main" val="40653113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5298"/>
                                        </p:tgtEl>
                                        <p:attrNameLst>
                                          <p:attrName>style.visibility</p:attrName>
                                        </p:attrNameLst>
                                      </p:cBhvr>
                                      <p:to>
                                        <p:strVal val="visible"/>
                                      </p:to>
                                    </p:set>
                                    <p:anim calcmode="lin" valueType="num">
                                      <p:cBhvr>
                                        <p:cTn id="7" dur="2250" fill="hold"/>
                                        <p:tgtEl>
                                          <p:spTgt spid="55298"/>
                                        </p:tgtEl>
                                        <p:attrNameLst>
                                          <p:attrName>ppt_w</p:attrName>
                                        </p:attrNameLst>
                                      </p:cBhvr>
                                      <p:tavLst>
                                        <p:tav tm="0">
                                          <p:val>
                                            <p:fltVal val="0"/>
                                          </p:val>
                                        </p:tav>
                                        <p:tav tm="100000">
                                          <p:val>
                                            <p:strVal val="#ppt_w"/>
                                          </p:val>
                                        </p:tav>
                                      </p:tavLst>
                                    </p:anim>
                                    <p:anim calcmode="lin" valueType="num">
                                      <p:cBhvr>
                                        <p:cTn id="8" dur="2250" fill="hold"/>
                                        <p:tgtEl>
                                          <p:spTgt spid="55298"/>
                                        </p:tgtEl>
                                        <p:attrNameLst>
                                          <p:attrName>ppt_h</p:attrName>
                                        </p:attrNameLst>
                                      </p:cBhvr>
                                      <p:tavLst>
                                        <p:tav tm="0">
                                          <p:val>
                                            <p:fltVal val="0"/>
                                          </p:val>
                                        </p:tav>
                                        <p:tav tm="100000">
                                          <p:val>
                                            <p:strVal val="#ppt_h"/>
                                          </p:val>
                                        </p:tav>
                                      </p:tavLst>
                                    </p:anim>
                                    <p:anim calcmode="lin" valueType="num">
                                      <p:cBhvr>
                                        <p:cTn id="9" dur="2250" fill="hold"/>
                                        <p:tgtEl>
                                          <p:spTgt spid="55298"/>
                                        </p:tgtEl>
                                        <p:attrNameLst>
                                          <p:attrName>style.rotation</p:attrName>
                                        </p:attrNameLst>
                                      </p:cBhvr>
                                      <p:tavLst>
                                        <p:tav tm="0">
                                          <p:val>
                                            <p:fltVal val="90"/>
                                          </p:val>
                                        </p:tav>
                                        <p:tav tm="100000">
                                          <p:val>
                                            <p:fltVal val="0"/>
                                          </p:val>
                                        </p:tav>
                                      </p:tavLst>
                                    </p:anim>
                                    <p:animEffect transition="in" filter="fade">
                                      <p:cBhvr>
                                        <p:cTn id="10" dur="2250"/>
                                        <p:tgtEl>
                                          <p:spTgt spid="552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606</TotalTime>
  <Words>1215</Words>
  <Application>Microsoft Office PowerPoint</Application>
  <PresentationFormat>Widescreen</PresentationFormat>
  <Paragraphs>126</Paragraphs>
  <Slides>19</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Century Gothic</vt:lpstr>
      <vt:lpstr>Garamond</vt:lpstr>
      <vt:lpstr>Tahoma</vt:lpstr>
      <vt:lpstr>Times New Roman</vt:lpstr>
      <vt:lpstr>Wingdings</vt:lpstr>
      <vt:lpstr>Savon</vt:lpstr>
      <vt:lpstr> Lecture 5 An Assessment of the External Environment  PORTERS FIVE FORCES </vt:lpstr>
      <vt:lpstr>Industry Analysis</vt:lpstr>
      <vt:lpstr>PowerPoint Presentation</vt:lpstr>
      <vt:lpstr>PowerPoint Presentation</vt:lpstr>
      <vt:lpstr>Threat of New Entrant </vt:lpstr>
      <vt:lpstr>Questions Asked In Analysis</vt:lpstr>
      <vt:lpstr> Substitute Product or Service </vt:lpstr>
      <vt:lpstr>Questions Asked In Analysis</vt:lpstr>
      <vt:lpstr>Industry Rivalry  Likelihood?</vt:lpstr>
      <vt:lpstr>Questions Asked In Analysis</vt:lpstr>
      <vt:lpstr>Power of the Buyer</vt:lpstr>
      <vt:lpstr>Questions Asked In Analysis</vt:lpstr>
      <vt:lpstr>Power of the Supplier </vt:lpstr>
      <vt:lpstr>Questions Asked In Analysis</vt:lpstr>
      <vt:lpstr>Example Martin Johnson is deciding whether to switch career and become a farmer – he's always loved the countryside, and wants to switch to a career where he's his own boss. He creates the following Five Forces Analysis as he thinks the situation through:</vt:lpstr>
      <vt:lpstr>PowerPoint Presentation</vt:lpstr>
      <vt:lpstr>This worries him</vt:lpstr>
      <vt:lpstr>STRATEGY FOR MARKET ENTRY - CHONGWE -</vt:lpstr>
      <vt:lpstr>Questions?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5 An Assessment of the External Environment  PORTERS FIVE FORCES</dc:title>
  <dc:creator>faith simwami</dc:creator>
  <cp:lastModifiedBy>faith simwami</cp:lastModifiedBy>
  <cp:revision>5</cp:revision>
  <dcterms:created xsi:type="dcterms:W3CDTF">2017-09-12T07:18:20Z</dcterms:created>
  <dcterms:modified xsi:type="dcterms:W3CDTF">2017-09-12T17:25:01Z</dcterms:modified>
</cp:coreProperties>
</file>