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0"/>
  </p:notesMasterIdLst>
  <p:sldIdLst>
    <p:sldId id="257"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7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3FB1C4-5F32-4520-8AD5-2B7E88E56F74}" type="datetimeFigureOut">
              <a:rPr lang="en-US" smtClean="0"/>
              <a:t>8/17/2017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1288CA-168A-4462-874E-6990F9680890}" type="slidenum">
              <a:rPr lang="en-US" smtClean="0"/>
              <a:t>‹#›</a:t>
            </a:fld>
            <a:endParaRPr lang="en-US"/>
          </a:p>
        </p:txBody>
      </p:sp>
    </p:spTree>
    <p:extLst>
      <p:ext uri="{BB962C8B-B14F-4D97-AF65-F5344CB8AC3E}">
        <p14:creationId xmlns:p14="http://schemas.microsoft.com/office/powerpoint/2010/main" val="3532977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THROUGH PEST WRITING</a:t>
            </a:r>
            <a:endParaRPr lang="en-US" dirty="0"/>
          </a:p>
        </p:txBody>
      </p:sp>
      <p:sp>
        <p:nvSpPr>
          <p:cNvPr id="4" name="Slide Number Placeholder 3"/>
          <p:cNvSpPr>
            <a:spLocks noGrp="1"/>
          </p:cNvSpPr>
          <p:nvPr>
            <p:ph type="sldNum" sz="quarter" idx="10"/>
          </p:nvPr>
        </p:nvSpPr>
        <p:spPr/>
        <p:txBody>
          <a:bodyPr/>
          <a:lstStyle/>
          <a:p>
            <a:fld id="{3A0760CD-6426-4F3D-BAFD-F2708423E342}" type="slidenum">
              <a:rPr lang="en-US">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40371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2EDF1B06-C469-432F-9014-47FCCB383C0C}" type="slidenum">
              <a:rPr lang="en-ZA" smtClean="0">
                <a:solidFill>
                  <a:prstClr val="black"/>
                </a:solidFill>
              </a:rPr>
              <a:pPr/>
              <a:t>26</a:t>
            </a:fld>
            <a:endParaRPr lang="en-ZA">
              <a:solidFill>
                <a:prstClr val="black"/>
              </a:solidFill>
            </a:endParaRPr>
          </a:p>
        </p:txBody>
      </p:sp>
    </p:spTree>
    <p:extLst>
      <p:ext uri="{BB962C8B-B14F-4D97-AF65-F5344CB8AC3E}">
        <p14:creationId xmlns:p14="http://schemas.microsoft.com/office/powerpoint/2010/main" val="32277890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5D82C32-FF0E-4187-93F2-5EDE996ADAF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5E38D-0B98-4112-9DBB-0F4F5EDECC7C}" type="slidenum">
              <a:rPr lang="en-US" smtClean="0"/>
              <a:t>‹#›</a:t>
            </a:fld>
            <a:endParaRPr lang="en-US"/>
          </a:p>
        </p:txBody>
      </p:sp>
      <p:sp>
        <p:nvSpPr>
          <p:cNvPr id="13" name="Rectangle 12"/>
          <p:cNvSpPr/>
          <p:nvPr/>
        </p:nvSpPr>
        <p:spPr>
          <a:xfrm>
            <a:off x="0" y="0"/>
            <a:ext cx="12192000" cy="4572001"/>
          </a:xfrm>
          <a:prstGeom prst="rect">
            <a:avLst/>
          </a:prstGeom>
          <a:blipFill dpi="0" rotWithShape="1">
            <a:blip r:embed="rId2">
              <a:duotone>
                <a:schemeClr val="accent2">
                  <a:shade val="45000"/>
                  <a:satMod val="135000"/>
                </a:schemeClr>
                <a:prstClr val="white"/>
              </a:duotone>
            </a:blip>
            <a:srcRect/>
            <a:tile tx="-393700" ty="-8255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7373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D82C32-FF0E-4187-93F2-5EDE996ADAF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5E38D-0B98-4112-9DBB-0F4F5EDECC7C}" type="slidenum">
              <a:rPr lang="en-US" smtClean="0"/>
              <a:t>‹#›</a:t>
            </a:fld>
            <a:endParaRPr lang="en-US"/>
          </a:p>
        </p:txBody>
      </p:sp>
    </p:spTree>
    <p:extLst>
      <p:ext uri="{BB962C8B-B14F-4D97-AF65-F5344CB8AC3E}">
        <p14:creationId xmlns:p14="http://schemas.microsoft.com/office/powerpoint/2010/main" val="3328429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D82C32-FF0E-4187-93F2-5EDE996ADAF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5E38D-0B98-4112-9DBB-0F4F5EDECC7C}" type="slidenum">
              <a:rPr lang="en-US" smtClean="0"/>
              <a:t>‹#›</a:t>
            </a:fld>
            <a:endParaRPr lang="en-US"/>
          </a:p>
        </p:txBody>
      </p:sp>
      <p:cxnSp>
        <p:nvCxnSpPr>
          <p:cNvPr id="8" name="Straight Connector 7"/>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2702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D82C32-FF0E-4187-93F2-5EDE996ADAF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5E38D-0B98-4112-9DBB-0F4F5EDECC7C}" type="slidenum">
              <a:rPr lang="en-US" smtClean="0"/>
              <a:t>‹#›</a:t>
            </a:fld>
            <a:endParaRPr lang="en-US"/>
          </a:p>
        </p:txBody>
      </p:sp>
    </p:spTree>
    <p:extLst>
      <p:ext uri="{BB962C8B-B14F-4D97-AF65-F5344CB8AC3E}">
        <p14:creationId xmlns:p14="http://schemas.microsoft.com/office/powerpoint/2010/main" val="73177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D82C32-FF0E-4187-93F2-5EDE996ADAF9}" type="datetimeFigureOut">
              <a:rPr lang="en-US" smtClean="0"/>
              <a:t>8/17/2017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5E38D-0B98-4112-9DBB-0F4F5EDECC7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0" y="0"/>
            <a:ext cx="12192000" cy="4572000"/>
          </a:xfrm>
          <a:prstGeom prst="rect">
            <a:avLst/>
          </a:prstGeom>
          <a:blipFill dpi="0" rotWithShape="1">
            <a:blip r:embed="rId2">
              <a:duotone>
                <a:schemeClr val="accent1">
                  <a:shade val="45000"/>
                  <a:satMod val="135000"/>
                </a:schemeClr>
                <a:prstClr val="white"/>
              </a:duotone>
            </a:blip>
            <a:srcRect/>
            <a:tile tx="-393700" ty="-8255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41180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5D82C32-FF0E-4187-93F2-5EDE996ADAF9}" type="datetimeFigureOut">
              <a:rPr lang="en-US" smtClean="0"/>
              <a:t>8/17/2017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A5E38D-0B98-4112-9DBB-0F4F5EDECC7C}" type="slidenum">
              <a:rPr lang="en-US" smtClean="0"/>
              <a:t>‹#›</a:t>
            </a:fld>
            <a:endParaRPr lang="en-US"/>
          </a:p>
        </p:txBody>
      </p:sp>
    </p:spTree>
    <p:extLst>
      <p:ext uri="{BB962C8B-B14F-4D97-AF65-F5344CB8AC3E}">
        <p14:creationId xmlns:p14="http://schemas.microsoft.com/office/powerpoint/2010/main" val="68639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D82C32-FF0E-4187-93F2-5EDE996ADAF9}" type="datetimeFigureOut">
              <a:rPr lang="en-US" smtClean="0"/>
              <a:t>8/17/2017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A5E38D-0B98-4112-9DBB-0F4F5EDECC7C}" type="slidenum">
              <a:rPr lang="en-US" smtClean="0"/>
              <a:t>‹#›</a:t>
            </a:fld>
            <a:endParaRPr lang="en-US"/>
          </a:p>
        </p:txBody>
      </p:sp>
    </p:spTree>
    <p:extLst>
      <p:ext uri="{BB962C8B-B14F-4D97-AF65-F5344CB8AC3E}">
        <p14:creationId xmlns:p14="http://schemas.microsoft.com/office/powerpoint/2010/main" val="2693532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5D82C32-FF0E-4187-93F2-5EDE996ADAF9}" type="datetimeFigureOut">
              <a:rPr lang="en-US" smtClean="0"/>
              <a:t>8/17/2017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A5E38D-0B98-4112-9DBB-0F4F5EDECC7C}" type="slidenum">
              <a:rPr lang="en-US" smtClean="0"/>
              <a:t>‹#›</a:t>
            </a:fld>
            <a:endParaRPr lang="en-US"/>
          </a:p>
        </p:txBody>
      </p:sp>
    </p:spTree>
    <p:extLst>
      <p:ext uri="{BB962C8B-B14F-4D97-AF65-F5344CB8AC3E}">
        <p14:creationId xmlns:p14="http://schemas.microsoft.com/office/powerpoint/2010/main" val="2255871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D82C32-FF0E-4187-93F2-5EDE996ADAF9}" type="datetimeFigureOut">
              <a:rPr lang="en-US" smtClean="0"/>
              <a:t>8/17/2017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A5E38D-0B98-4112-9DBB-0F4F5EDECC7C}" type="slidenum">
              <a:rPr lang="en-US" smtClean="0"/>
              <a:t>‹#›</a:t>
            </a:fld>
            <a:endParaRPr lang="en-US"/>
          </a:p>
        </p:txBody>
      </p:sp>
    </p:spTree>
    <p:extLst>
      <p:ext uri="{BB962C8B-B14F-4D97-AF65-F5344CB8AC3E}">
        <p14:creationId xmlns:p14="http://schemas.microsoft.com/office/powerpoint/2010/main" val="1464576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D82C32-FF0E-4187-93F2-5EDE996ADAF9}" type="datetimeFigureOut">
              <a:rPr lang="en-US" smtClean="0"/>
              <a:t>8/17/2017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A5E38D-0B98-4112-9DBB-0F4F5EDECC7C}" type="slidenum">
              <a:rPr lang="en-US" smtClean="0"/>
              <a:t>‹#›</a:t>
            </a:fld>
            <a:endParaRPr lang="en-US"/>
          </a:p>
        </p:txBody>
      </p:sp>
    </p:spTree>
    <p:extLst>
      <p:ext uri="{BB962C8B-B14F-4D97-AF65-F5344CB8AC3E}">
        <p14:creationId xmlns:p14="http://schemas.microsoft.com/office/powerpoint/2010/main" val="1433449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D82C32-FF0E-4187-93F2-5EDE996ADAF9}" type="datetimeFigureOut">
              <a:rPr lang="en-US" smtClean="0"/>
              <a:t>8/17/2017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A5E38D-0B98-4112-9DBB-0F4F5EDECC7C}"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83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5D82C32-FF0E-4187-93F2-5EDE996ADAF9}" type="datetimeFigureOut">
              <a:rPr lang="en-US" smtClean="0"/>
              <a:t>8/17/2017</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0A5E38D-0B98-4112-9DBB-0F4F5EDECC7C}" type="slidenum">
              <a:rPr lang="en-US" smtClean="0"/>
              <a:t>‹#›</a:t>
            </a:fld>
            <a:endParaRPr lang="en-US"/>
          </a:p>
        </p:txBody>
      </p:sp>
      <p:cxnSp>
        <p:nvCxnSpPr>
          <p:cNvPr id="8" name="Straight Connector 7"/>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947068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960136"/>
            <a:ext cx="8229600" cy="1784887"/>
          </a:xfrm>
        </p:spPr>
        <p:txBody>
          <a:bodyPr>
            <a:noAutofit/>
          </a:bodyPr>
          <a:lstStyle/>
          <a:p>
            <a:pPr algn="ctr"/>
            <a:r>
              <a:rPr lang="en-US" sz="3200" dirty="0" smtClean="0"/>
              <a:t> </a:t>
            </a:r>
            <a:r>
              <a:rPr lang="en-US" sz="3600" b="1" dirty="0">
                <a:latin typeface="Tahoma" panose="020B0604030504040204" pitchFamily="34" charset="0"/>
                <a:ea typeface="Tahoma" panose="020B0604030504040204" pitchFamily="34" charset="0"/>
                <a:cs typeface="Tahoma" panose="020B0604030504040204" pitchFamily="34" charset="0"/>
              </a:rPr>
              <a:t>Lecture 3</a:t>
            </a:r>
            <a:br>
              <a:rPr lang="en-US" sz="3600" b="1" dirty="0">
                <a:latin typeface="Tahoma" panose="020B0604030504040204" pitchFamily="34" charset="0"/>
                <a:ea typeface="Tahoma" panose="020B0604030504040204" pitchFamily="34" charset="0"/>
                <a:cs typeface="Tahoma" panose="020B0604030504040204" pitchFamily="34" charset="0"/>
              </a:rPr>
            </a:br>
            <a:r>
              <a:rPr lang="en-US" sz="3600" b="1" dirty="0">
                <a:latin typeface="Tahoma" panose="020B0604030504040204" pitchFamily="34" charset="0"/>
                <a:ea typeface="Tahoma" panose="020B0604030504040204" pitchFamily="34" charset="0"/>
                <a:cs typeface="Tahoma" panose="020B0604030504040204" pitchFamily="34" charset="0"/>
              </a:rPr>
              <a:t>An Assessment of the Environment</a:t>
            </a:r>
            <a:br>
              <a:rPr lang="en-US" sz="3600" b="1" dirty="0">
                <a:latin typeface="Tahoma" panose="020B0604030504040204" pitchFamily="34" charset="0"/>
                <a:ea typeface="Tahoma" panose="020B0604030504040204" pitchFamily="34" charset="0"/>
                <a:cs typeface="Tahoma" panose="020B0604030504040204" pitchFamily="34" charset="0"/>
              </a:rPr>
            </a:br>
            <a:r>
              <a:rPr lang="en-US" sz="3600" b="1" dirty="0">
                <a:latin typeface="Tahoma" panose="020B0604030504040204" pitchFamily="34" charset="0"/>
                <a:ea typeface="Tahoma" panose="020B0604030504040204" pitchFamily="34" charset="0"/>
                <a:cs typeface="Tahoma" panose="020B0604030504040204" pitchFamily="34" charset="0"/>
              </a:rPr>
              <a:t> (External/Macro)</a:t>
            </a:r>
            <a:br>
              <a:rPr lang="en-US" sz="3600" b="1" dirty="0">
                <a:latin typeface="Tahoma" panose="020B0604030504040204" pitchFamily="34" charset="0"/>
                <a:ea typeface="Tahoma" panose="020B0604030504040204" pitchFamily="34" charset="0"/>
                <a:cs typeface="Tahoma" panose="020B0604030504040204" pitchFamily="34" charset="0"/>
              </a:rPr>
            </a:br>
            <a:endParaRPr lang="en-US" sz="32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type="subTitle" idx="1"/>
          </p:nvPr>
        </p:nvSpPr>
        <p:spPr>
          <a:xfrm>
            <a:off x="8229600" y="4559120"/>
            <a:ext cx="3962400" cy="2298879"/>
          </a:xfrm>
        </p:spPr>
        <p:txBody>
          <a:bodyPr>
            <a:normAutofit fontScale="77500" lnSpcReduction="20000"/>
          </a:bodyPr>
          <a:lstStyle/>
          <a:p>
            <a:pPr marL="0" indent="0" algn="ctr">
              <a:buNone/>
            </a:pPr>
            <a:endParaRPr lang="en-US" sz="3600" b="1" dirty="0">
              <a:latin typeface="Tahoma" panose="020B0604030504040204" pitchFamily="34" charset="0"/>
              <a:ea typeface="Tahoma" panose="020B0604030504040204" pitchFamily="34" charset="0"/>
              <a:cs typeface="Tahoma" panose="020B0604030504040204" pitchFamily="34" charset="0"/>
            </a:endParaRPr>
          </a:p>
          <a:p>
            <a:pPr algn="ctr"/>
            <a:r>
              <a:rPr lang="en-US" sz="3600" b="1" dirty="0">
                <a:solidFill>
                  <a:schemeClr val="tx1"/>
                </a:solidFill>
                <a:latin typeface="Tahoma" panose="020B0604030504040204" pitchFamily="34" charset="0"/>
                <a:ea typeface="Tahoma" panose="020B0604030504040204" pitchFamily="34" charset="0"/>
                <a:cs typeface="Tahoma" panose="020B0604030504040204" pitchFamily="34" charset="0"/>
              </a:rPr>
              <a:t>Business Environment</a:t>
            </a:r>
            <a:br>
              <a:rPr lang="en-US" sz="3600" b="1" dirty="0">
                <a:solidFill>
                  <a:schemeClr val="tx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tx1"/>
                </a:solidFill>
                <a:latin typeface="Tahoma" panose="020B0604030504040204" pitchFamily="34" charset="0"/>
                <a:ea typeface="Tahoma" panose="020B0604030504040204" pitchFamily="34" charset="0"/>
                <a:cs typeface="Tahoma" panose="020B0604030504040204" pitchFamily="34" charset="0"/>
              </a:rPr>
              <a:t>(Law Students)</a:t>
            </a:r>
            <a:endParaRPr lang="en-US" sz="3600" b="1" dirty="0">
              <a:latin typeface="Tahoma" panose="020B0604030504040204" pitchFamily="34" charset="0"/>
              <a:ea typeface="Tahoma" panose="020B0604030504040204" pitchFamily="34" charset="0"/>
              <a:cs typeface="Tahoma" panose="020B0604030504040204" pitchFamily="34" charset="0"/>
            </a:endParaRPr>
          </a:p>
          <a:p>
            <a:pPr marL="0" indent="0" algn="ctr">
              <a:buNone/>
            </a:pPr>
            <a:endParaRPr lang="en-US" sz="3600" b="1" dirty="0">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en-US" b="1" dirty="0" smtClean="0">
                <a:latin typeface="Tahoma" panose="020B0604030504040204" pitchFamily="34" charset="0"/>
                <a:ea typeface="Tahoma" panose="020B0604030504040204" pitchFamily="34" charset="0"/>
                <a:cs typeface="Tahoma" panose="020B0604030504040204" pitchFamily="34" charset="0"/>
              </a:rPr>
              <a:t>Ms. </a:t>
            </a:r>
            <a:r>
              <a:rPr lang="en-US" b="1" dirty="0">
                <a:latin typeface="Tahoma" panose="020B0604030504040204" pitchFamily="34" charset="0"/>
                <a:ea typeface="Tahoma" panose="020B0604030504040204" pitchFamily="34" charset="0"/>
                <a:cs typeface="Tahoma" panose="020B0604030504040204" pitchFamily="34" charset="0"/>
              </a:rPr>
              <a:t>Faith </a:t>
            </a:r>
            <a:r>
              <a:rPr lang="en-US" b="1" dirty="0" err="1">
                <a:latin typeface="Tahoma" panose="020B0604030504040204" pitchFamily="34" charset="0"/>
                <a:ea typeface="Tahoma" panose="020B0604030504040204" pitchFamily="34" charset="0"/>
                <a:cs typeface="Tahoma" panose="020B0604030504040204" pitchFamily="34" charset="0"/>
              </a:rPr>
              <a:t>Moono</a:t>
            </a:r>
            <a:r>
              <a:rPr lang="en-US" b="1" dirty="0">
                <a:latin typeface="Tahoma" panose="020B0604030504040204" pitchFamily="34" charset="0"/>
                <a:ea typeface="Tahoma" panose="020B0604030504040204" pitchFamily="34" charset="0"/>
                <a:cs typeface="Tahoma" panose="020B0604030504040204" pitchFamily="34" charset="0"/>
              </a:rPr>
              <a:t> </a:t>
            </a:r>
            <a:r>
              <a:rPr lang="en-US" b="1" dirty="0" err="1">
                <a:latin typeface="Tahoma" panose="020B0604030504040204" pitchFamily="34" charset="0"/>
                <a:ea typeface="Tahoma" panose="020B0604030504040204" pitchFamily="34" charset="0"/>
                <a:cs typeface="Tahoma" panose="020B0604030504040204" pitchFamily="34" charset="0"/>
              </a:rPr>
              <a:t>Simwami</a:t>
            </a:r>
            <a:endParaRPr lang="en-US" b="1" dirty="0">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en-US" sz="2000" dirty="0" smtClean="0">
                <a:latin typeface="Tahoma" panose="020B0604030504040204" pitchFamily="34" charset="0"/>
                <a:ea typeface="Tahoma" panose="020B0604030504040204" pitchFamily="34" charset="0"/>
                <a:cs typeface="Tahoma" panose="020B0604030504040204" pitchFamily="34" charset="0"/>
              </a:rPr>
              <a:t>Email: mo.simwami@gmail.com</a:t>
            </a:r>
            <a:endParaRPr lang="en-US" sz="2000" dirty="0">
              <a:latin typeface="Tahoma" panose="020B0604030504040204" pitchFamily="34" charset="0"/>
              <a:ea typeface="Tahoma" panose="020B0604030504040204" pitchFamily="34" charset="0"/>
              <a:cs typeface="Tahoma" panose="020B0604030504040204" pitchFamily="34" charset="0"/>
            </a:endParaRPr>
          </a:p>
          <a:p>
            <a:pPr marL="0" indent="0" algn="ctr">
              <a:buNone/>
            </a:pPr>
            <a:endParaRPr lang="en-US" sz="2000"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939486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4800" b="1" dirty="0"/>
              <a:t>POLITICAL</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ZA" sz="3200" dirty="0"/>
              <a:t>The political/legal environment consists of the </a:t>
            </a:r>
            <a:r>
              <a:rPr lang="en-ZA" sz="3200" dirty="0" smtClean="0"/>
              <a:t>law </a:t>
            </a:r>
            <a:r>
              <a:rPr lang="en-ZA" sz="3200" dirty="0"/>
              <a:t>and interpretation of laws that require firms to operate under competitive conditions and </a:t>
            </a:r>
            <a:r>
              <a:rPr lang="en-ZA" sz="3200" dirty="0" smtClean="0"/>
              <a:t>to </a:t>
            </a:r>
            <a:r>
              <a:rPr lang="en-ZA" sz="3200" dirty="0"/>
              <a:t>protect consumer rights. </a:t>
            </a:r>
            <a:endParaRPr lang="en-ZA" sz="3200" dirty="0" smtClean="0"/>
          </a:p>
          <a:p>
            <a:pPr>
              <a:buFont typeface="Wingdings" panose="05000000000000000000" pitchFamily="2" charset="2"/>
              <a:buChar char="§"/>
            </a:pPr>
            <a:r>
              <a:rPr lang="en-US" sz="3200" dirty="0"/>
              <a:t>Ignorance or noncompliance with the laws, could result in fines.</a:t>
            </a:r>
          </a:p>
          <a:p>
            <a:pPr>
              <a:buFont typeface="Wingdings" panose="05000000000000000000" pitchFamily="2" charset="2"/>
              <a:buChar char="§"/>
            </a:pPr>
            <a:r>
              <a:rPr lang="en-US" sz="3200" dirty="0" smtClean="0"/>
              <a:t>Operating </a:t>
            </a:r>
            <a:r>
              <a:rPr lang="en-US" sz="3200" dirty="0"/>
              <a:t>within the legal framework is both socially responsible and ethical.</a:t>
            </a:r>
          </a:p>
          <a:p>
            <a:pPr>
              <a:buFont typeface="Wingdings" panose="05000000000000000000" pitchFamily="2" charset="2"/>
              <a:buChar char="§"/>
            </a:pPr>
            <a:endParaRPr lang="en-ZA" sz="3200" dirty="0"/>
          </a:p>
          <a:p>
            <a:pPr>
              <a:buFont typeface="Wingdings" panose="05000000000000000000" pitchFamily="2" charset="2"/>
              <a:buChar char="§"/>
            </a:pPr>
            <a:endParaRPr lang="en-ZA" sz="3200"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17973175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Issues </a:t>
            </a:r>
            <a:r>
              <a:rPr lang="en-US" b="1" dirty="0" smtClean="0"/>
              <a:t>That Must Be Considered Include</a:t>
            </a:r>
            <a:r>
              <a:rPr lang="en-US" b="1" dirty="0"/>
              <a:t>:</a:t>
            </a:r>
          </a:p>
        </p:txBody>
      </p:sp>
      <p:sp>
        <p:nvSpPr>
          <p:cNvPr id="3" name="Content Placeholder 2"/>
          <p:cNvSpPr>
            <a:spLocks noGrp="1"/>
          </p:cNvSpPr>
          <p:nvPr>
            <p:ph sz="half" idx="1"/>
          </p:nvPr>
        </p:nvSpPr>
        <p:spPr/>
        <p:txBody>
          <a:bodyPr>
            <a:normAutofit/>
          </a:bodyPr>
          <a:lstStyle/>
          <a:p>
            <a:pPr>
              <a:buFont typeface="Wingdings" panose="05000000000000000000" pitchFamily="2" charset="2"/>
              <a:buChar char="§"/>
            </a:pPr>
            <a:r>
              <a:rPr lang="en-US" sz="3200" dirty="0" smtClean="0"/>
              <a:t>Tax guidelines</a:t>
            </a:r>
          </a:p>
          <a:p>
            <a:pPr>
              <a:buFont typeface="Wingdings" panose="05000000000000000000" pitchFamily="2" charset="2"/>
              <a:buChar char="§"/>
            </a:pPr>
            <a:r>
              <a:rPr lang="en-US" sz="3200" dirty="0"/>
              <a:t>C</a:t>
            </a:r>
            <a:r>
              <a:rPr lang="en-US" sz="3200" dirty="0" smtClean="0"/>
              <a:t>opyright </a:t>
            </a:r>
            <a:r>
              <a:rPr lang="en-US" sz="3200" dirty="0"/>
              <a:t>and </a:t>
            </a:r>
            <a:r>
              <a:rPr lang="en-US" sz="3200" dirty="0" smtClean="0"/>
              <a:t>Property Law Enforcement</a:t>
            </a:r>
          </a:p>
          <a:p>
            <a:pPr>
              <a:buFont typeface="Wingdings" panose="05000000000000000000" pitchFamily="2" charset="2"/>
              <a:buChar char="§"/>
            </a:pPr>
            <a:r>
              <a:rPr lang="en-US" sz="3200" dirty="0"/>
              <a:t>P</a:t>
            </a:r>
            <a:r>
              <a:rPr lang="en-US" sz="3200" dirty="0" smtClean="0"/>
              <a:t>olitical stability</a:t>
            </a:r>
          </a:p>
          <a:p>
            <a:pPr>
              <a:buFont typeface="Wingdings" panose="05000000000000000000" pitchFamily="2" charset="2"/>
              <a:buChar char="§"/>
            </a:pPr>
            <a:r>
              <a:rPr lang="en-US" sz="3200" dirty="0"/>
              <a:t>T</a:t>
            </a:r>
            <a:r>
              <a:rPr lang="en-US" sz="3200" dirty="0" smtClean="0"/>
              <a:t>rade Regulations</a:t>
            </a:r>
          </a:p>
          <a:p>
            <a:pPr>
              <a:buFont typeface="Wingdings" panose="05000000000000000000" pitchFamily="2" charset="2"/>
              <a:buChar char="§"/>
            </a:pPr>
            <a:r>
              <a:rPr lang="en-US" sz="3200" dirty="0"/>
              <a:t>S</a:t>
            </a:r>
            <a:r>
              <a:rPr lang="en-US" sz="3200" dirty="0" smtClean="0"/>
              <a:t>ocial </a:t>
            </a:r>
            <a:r>
              <a:rPr lang="en-US" sz="3200" dirty="0"/>
              <a:t>and </a:t>
            </a:r>
            <a:r>
              <a:rPr lang="en-US" sz="3200" dirty="0" smtClean="0"/>
              <a:t>Environmental Policy</a:t>
            </a:r>
          </a:p>
        </p:txBody>
      </p:sp>
      <p:sp>
        <p:nvSpPr>
          <p:cNvPr id="5" name="Content Placeholder 4"/>
          <p:cNvSpPr>
            <a:spLocks noGrp="1"/>
          </p:cNvSpPr>
          <p:nvPr>
            <p:ph sz="half" idx="2"/>
          </p:nvPr>
        </p:nvSpPr>
        <p:spPr/>
        <p:txBody>
          <a:bodyPr>
            <a:normAutofit/>
          </a:bodyPr>
          <a:lstStyle/>
          <a:p>
            <a:pPr>
              <a:buFont typeface="Wingdings" panose="05000000000000000000" pitchFamily="2" charset="2"/>
              <a:buChar char="§"/>
            </a:pPr>
            <a:r>
              <a:rPr lang="en-US" sz="3200" dirty="0"/>
              <a:t>Employment laws </a:t>
            </a:r>
          </a:p>
          <a:p>
            <a:pPr>
              <a:buFont typeface="Wingdings" panose="05000000000000000000" pitchFamily="2" charset="2"/>
              <a:buChar char="§"/>
            </a:pPr>
            <a:r>
              <a:rPr lang="en-US" sz="3200" dirty="0"/>
              <a:t>Safety regulations. </a:t>
            </a:r>
          </a:p>
          <a:p>
            <a:pPr>
              <a:buFont typeface="Wingdings" panose="05000000000000000000" pitchFamily="2" charset="2"/>
              <a:buChar char="§"/>
            </a:pPr>
            <a:r>
              <a:rPr lang="en-US" sz="3200" dirty="0"/>
              <a:t>Companies should also consider their local and federal power structure, and discuss how anticipated shifts in power could affect their business.</a:t>
            </a: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39928468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838201"/>
            <a:ext cx="7315200" cy="1154097"/>
          </a:xfrm>
        </p:spPr>
        <p:txBody>
          <a:bodyPr anchor="ctr">
            <a:noAutofit/>
          </a:bodyPr>
          <a:lstStyle/>
          <a:p>
            <a:pPr algn="ctr"/>
            <a:r>
              <a:rPr lang="en-US" b="1" dirty="0">
                <a:latin typeface="Garamond" panose="02020404030301010803" pitchFamily="18" charset="0"/>
                <a:ea typeface="Tahoma" panose="020B0604030504040204" pitchFamily="34" charset="0"/>
                <a:cs typeface="Tahoma" panose="020B0604030504040204" pitchFamily="34" charset="0"/>
              </a:rPr>
              <a:t>The </a:t>
            </a:r>
            <a:r>
              <a:rPr lang="en-US" b="1" dirty="0" smtClean="0">
                <a:latin typeface="Garamond" panose="02020404030301010803" pitchFamily="18" charset="0"/>
                <a:ea typeface="Tahoma" panose="020B0604030504040204" pitchFamily="34" charset="0"/>
                <a:cs typeface="Tahoma" panose="020B0604030504040204" pitchFamily="34" charset="0"/>
              </a:rPr>
              <a:t>Political/Legal </a:t>
            </a:r>
            <a:r>
              <a:rPr lang="en-US" b="1" dirty="0">
                <a:latin typeface="Garamond" panose="02020404030301010803" pitchFamily="18" charset="0"/>
                <a:ea typeface="Tahoma" panose="020B0604030504040204" pitchFamily="34" charset="0"/>
                <a:cs typeface="Tahoma" panose="020B0604030504040204" pitchFamily="34" charset="0"/>
              </a:rPr>
              <a:t>Environment  Cont’d</a:t>
            </a:r>
            <a:endParaRPr lang="en-US" dirty="0">
              <a:latin typeface="Garamond" panose="02020404030301010803" pitchFamily="18" charset="0"/>
            </a:endParaRPr>
          </a:p>
        </p:txBody>
      </p:sp>
      <p:sp>
        <p:nvSpPr>
          <p:cNvPr id="3" name="Content Placeholder 2"/>
          <p:cNvSpPr>
            <a:spLocks noGrp="1"/>
          </p:cNvSpPr>
          <p:nvPr>
            <p:ph idx="1"/>
          </p:nvPr>
        </p:nvSpPr>
        <p:spPr>
          <a:xfrm>
            <a:off x="797667" y="2438400"/>
            <a:ext cx="10719881" cy="3886200"/>
          </a:xfrm>
        </p:spPr>
        <p:txBody>
          <a:bodyPr>
            <a:noAutofit/>
          </a:bodyPr>
          <a:lstStyle/>
          <a:p>
            <a:endParaRPr lang="en-US" sz="3200" dirty="0" smtClean="0">
              <a:latin typeface="Garamond" panose="02020404030301010803" pitchFamily="18" charset="0"/>
              <a:ea typeface="Tahoma" panose="020B0604030504040204" pitchFamily="34" charset="0"/>
              <a:cs typeface="Tahoma" panose="020B0604030504040204" pitchFamily="34" charset="0"/>
            </a:endParaRPr>
          </a:p>
          <a:p>
            <a:r>
              <a:rPr lang="en-US" sz="3200" dirty="0" smtClean="0">
                <a:latin typeface="Garamond" panose="02020404030301010803" pitchFamily="18" charset="0"/>
                <a:ea typeface="Tahoma" panose="020B0604030504040204" pitchFamily="34" charset="0"/>
                <a:cs typeface="Tahoma" panose="020B0604030504040204" pitchFamily="34" charset="0"/>
              </a:rPr>
              <a:t>Organizations </a:t>
            </a:r>
            <a:r>
              <a:rPr lang="en-US" sz="3200" dirty="0">
                <a:latin typeface="Garamond" panose="02020404030301010803" pitchFamily="18" charset="0"/>
                <a:ea typeface="Tahoma" panose="020B0604030504040204" pitchFamily="34" charset="0"/>
                <a:cs typeface="Tahoma" panose="020B0604030504040204" pitchFamily="34" charset="0"/>
              </a:rPr>
              <a:t>can attempt to influence the legal structure through:</a:t>
            </a:r>
          </a:p>
          <a:p>
            <a:pPr lvl="1"/>
            <a:r>
              <a:rPr lang="en-US" sz="2800" dirty="0">
                <a:latin typeface="Garamond" panose="02020404030301010803" pitchFamily="18" charset="0"/>
                <a:ea typeface="Tahoma" panose="020B0604030504040204" pitchFamily="34" charset="0"/>
                <a:cs typeface="Tahoma" panose="020B0604030504040204" pitchFamily="34" charset="0"/>
              </a:rPr>
              <a:t>Lobby groups / Trade Associations</a:t>
            </a:r>
          </a:p>
          <a:p>
            <a:pPr lvl="1"/>
            <a:r>
              <a:rPr lang="en-US" sz="2800" dirty="0">
                <a:latin typeface="Garamond" panose="02020404030301010803" pitchFamily="18" charset="0"/>
                <a:ea typeface="Tahoma" panose="020B0604030504040204" pitchFamily="34" charset="0"/>
                <a:cs typeface="Tahoma" panose="020B0604030504040204" pitchFamily="34" charset="0"/>
              </a:rPr>
              <a:t>Campaign </a:t>
            </a:r>
            <a:r>
              <a:rPr lang="en-US" sz="2800" dirty="0" smtClean="0">
                <a:latin typeface="Garamond" panose="02020404030301010803" pitchFamily="18" charset="0"/>
                <a:ea typeface="Tahoma" panose="020B0604030504040204" pitchFamily="34" charset="0"/>
                <a:cs typeface="Tahoma" panose="020B0604030504040204" pitchFamily="34" charset="0"/>
              </a:rPr>
              <a:t>Contributions</a:t>
            </a:r>
            <a:endParaRPr lang="en-US" sz="2800" dirty="0">
              <a:latin typeface="Garamond" panose="02020404030301010803" pitchFamily="18" charset="0"/>
              <a:ea typeface="Tahoma" panose="020B0604030504040204" pitchFamily="34" charset="0"/>
              <a:cs typeface="Tahoma" panose="020B0604030504040204" pitchFamily="34" charset="0"/>
            </a:endParaRPr>
          </a:p>
          <a:p>
            <a:r>
              <a:rPr lang="en-US" sz="3200" dirty="0" smtClean="0">
                <a:latin typeface="Garamond" panose="02020404030301010803" pitchFamily="18" charset="0"/>
                <a:ea typeface="Tahoma" panose="020B0604030504040204" pitchFamily="34" charset="0"/>
                <a:cs typeface="Tahoma" panose="020B0604030504040204" pitchFamily="34" charset="0"/>
              </a:rPr>
              <a:t>The </a:t>
            </a:r>
            <a:r>
              <a:rPr lang="en-US" sz="3200" dirty="0">
                <a:latin typeface="Garamond" panose="02020404030301010803" pitchFamily="18" charset="0"/>
                <a:ea typeface="Tahoma" panose="020B0604030504040204" pitchFamily="34" charset="0"/>
                <a:cs typeface="Tahoma" panose="020B0604030504040204" pitchFamily="34" charset="0"/>
              </a:rPr>
              <a:t>central and local government have established regulatory agencies to enforce laws i.e. CCPC, ZRA, NAPSA </a:t>
            </a:r>
            <a:r>
              <a:rPr lang="en-US" sz="3200" dirty="0" err="1">
                <a:latin typeface="Garamond" panose="02020404030301010803" pitchFamily="18" charset="0"/>
                <a:ea typeface="Tahoma" panose="020B0604030504040204" pitchFamily="34" charset="0"/>
                <a:cs typeface="Tahoma" panose="020B0604030504040204" pitchFamily="34" charset="0"/>
              </a:rPr>
              <a:t>etc</a:t>
            </a:r>
            <a:r>
              <a:rPr lang="en-US" sz="3200" dirty="0">
                <a:latin typeface="Garamond" panose="02020404030301010803" pitchFamily="18" charset="0"/>
                <a:ea typeface="Tahoma" panose="020B0604030504040204" pitchFamily="34" charset="0"/>
                <a:cs typeface="Tahoma" panose="020B0604030504040204" pitchFamily="34" charset="0"/>
              </a:rPr>
              <a:t>…</a:t>
            </a:r>
          </a:p>
          <a:p>
            <a:endParaRPr lang="en-US" dirty="0">
              <a:latin typeface="Garamond" panose="02020404030301010803" pitchFamily="18" charset="0"/>
              <a:ea typeface="Tahoma" panose="020B0604030504040204" pitchFamily="34" charset="0"/>
              <a:cs typeface="Tahoma" panose="020B0604030504040204" pitchFamily="34" charset="0"/>
            </a:endParaRPr>
          </a:p>
          <a:p>
            <a:endParaRPr lang="en-US" dirty="0">
              <a:latin typeface="Garamond" panose="020204040303010108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836986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250" fill="hold"/>
                                        <p:tgtEl>
                                          <p:spTgt spid="2"/>
                                        </p:tgtEl>
                                        <p:attrNameLst>
                                          <p:attrName>ppt_w</p:attrName>
                                        </p:attrNameLst>
                                      </p:cBhvr>
                                      <p:tavLst>
                                        <p:tav tm="0">
                                          <p:val>
                                            <p:fltVal val="0"/>
                                          </p:val>
                                        </p:tav>
                                        <p:tav tm="100000">
                                          <p:val>
                                            <p:strVal val="#ppt_w"/>
                                          </p:val>
                                        </p:tav>
                                      </p:tavLst>
                                    </p:anim>
                                    <p:anim calcmode="lin" valueType="num">
                                      <p:cBhvr>
                                        <p:cTn id="8" dur="2250" fill="hold"/>
                                        <p:tgtEl>
                                          <p:spTgt spid="2"/>
                                        </p:tgtEl>
                                        <p:attrNameLst>
                                          <p:attrName>ppt_h</p:attrName>
                                        </p:attrNameLst>
                                      </p:cBhvr>
                                      <p:tavLst>
                                        <p:tav tm="0">
                                          <p:val>
                                            <p:fltVal val="0"/>
                                          </p:val>
                                        </p:tav>
                                        <p:tav tm="100000">
                                          <p:val>
                                            <p:strVal val="#ppt_h"/>
                                          </p:val>
                                        </p:tav>
                                      </p:tavLst>
                                    </p:anim>
                                    <p:anim calcmode="lin" valueType="num">
                                      <p:cBhvr>
                                        <p:cTn id="9" dur="2250" fill="hold"/>
                                        <p:tgtEl>
                                          <p:spTgt spid="2"/>
                                        </p:tgtEl>
                                        <p:attrNameLst>
                                          <p:attrName>style.rotation</p:attrName>
                                        </p:attrNameLst>
                                      </p:cBhvr>
                                      <p:tavLst>
                                        <p:tav tm="0">
                                          <p:val>
                                            <p:fltVal val="90"/>
                                          </p:val>
                                        </p:tav>
                                        <p:tav tm="100000">
                                          <p:val>
                                            <p:fltVal val="0"/>
                                          </p:val>
                                        </p:tav>
                                      </p:tavLst>
                                    </p:anim>
                                    <p:animEffect transition="in" filter="fade">
                                      <p:cBhvr>
                                        <p:cTn id="10" dur="225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2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6" dur="2000" fill="hold"/>
                                        <p:tgtEl>
                                          <p:spTgt spid="3">
                                            <p:txEl>
                                              <p:pRg st="1" end="1"/>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2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2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2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0" dur="2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7"/>
          <p:cNvSpPr>
            <a:spLocks noGrp="1" noChangeArrowheads="1"/>
          </p:cNvSpPr>
          <p:nvPr>
            <p:ph type="title"/>
          </p:nvPr>
        </p:nvSpPr>
        <p:spPr>
          <a:xfrm>
            <a:off x="1981200" y="533400"/>
            <a:ext cx="8229600" cy="1143000"/>
          </a:xfrm>
        </p:spPr>
        <p:txBody>
          <a:bodyPr>
            <a:noAutofit/>
          </a:bodyPr>
          <a:lstStyle/>
          <a:p>
            <a:pPr algn="ctr"/>
            <a:r>
              <a:rPr lang="en-US" altLang="zh-CN" sz="4000" b="1" dirty="0">
                <a:ea typeface="宋体" panose="02010600030101010101" pitchFamily="2" charset="-122"/>
              </a:rPr>
              <a:t>Business Analysis Models </a:t>
            </a:r>
            <a:br>
              <a:rPr lang="en-US" altLang="zh-CN" sz="4000" b="1" dirty="0">
                <a:ea typeface="宋体" panose="02010600030101010101" pitchFamily="2" charset="-122"/>
              </a:rPr>
            </a:br>
            <a:r>
              <a:rPr lang="en-US" altLang="zh-CN" sz="4000" b="1" dirty="0">
                <a:ea typeface="宋体" panose="02010600030101010101" pitchFamily="2" charset="-122"/>
              </a:rPr>
              <a:t>-Illustrations for PEST Analysis Models</a:t>
            </a:r>
          </a:p>
        </p:txBody>
      </p:sp>
      <p:sp>
        <p:nvSpPr>
          <p:cNvPr id="15364" name="Rectangle 4"/>
          <p:cNvSpPr>
            <a:spLocks noGrp="1" noChangeArrowheads="1"/>
          </p:cNvSpPr>
          <p:nvPr>
            <p:ph idx="1"/>
          </p:nvPr>
        </p:nvSpPr>
        <p:spPr>
          <a:xfrm>
            <a:off x="5867400" y="2060620"/>
            <a:ext cx="5723586" cy="4321130"/>
          </a:xfrm>
          <a:solidFill>
            <a:schemeClr val="bg1">
              <a:alpha val="50195"/>
            </a:schemeClr>
          </a:solidFill>
          <a:ln cap="flat">
            <a:solidFill>
              <a:srgbClr val="FFFFCC"/>
            </a:solidFill>
          </a:ln>
        </p:spPr>
        <p:txBody>
          <a:bodyPr rtlCol="0">
            <a:noAutofit/>
          </a:bodyPr>
          <a:lstStyle/>
          <a:p>
            <a:pPr marL="609600" indent="-609600">
              <a:spcAft>
                <a:spcPts val="0"/>
              </a:spcAft>
              <a:buFont typeface="Wingdings" panose="05000000000000000000" pitchFamily="2" charset="2"/>
              <a:buChar char="Ø"/>
              <a:defRPr/>
            </a:pPr>
            <a:r>
              <a:rPr lang="en-US" altLang="zh-CN" sz="2400" b="1" dirty="0">
                <a:solidFill>
                  <a:schemeClr val="tx1">
                    <a:lumMod val="75000"/>
                    <a:lumOff val="25000"/>
                  </a:schemeClr>
                </a:solidFill>
                <a:ea typeface="SimSun" panose="02010600030101010101" pitchFamily="2" charset="-122"/>
              </a:rPr>
              <a:t>Purposes:</a:t>
            </a:r>
            <a:r>
              <a:rPr lang="en-US" altLang="zh-CN" sz="2400" dirty="0">
                <a:solidFill>
                  <a:schemeClr val="tx1">
                    <a:lumMod val="75000"/>
                    <a:lumOff val="25000"/>
                  </a:schemeClr>
                </a:solidFill>
                <a:ea typeface="SimSun" panose="02010600030101010101" pitchFamily="2" charset="-122"/>
              </a:rPr>
              <a:t> </a:t>
            </a:r>
          </a:p>
          <a:p>
            <a:pPr marL="609600" indent="-609600">
              <a:spcAft>
                <a:spcPts val="0"/>
              </a:spcAft>
              <a:buNone/>
              <a:defRPr/>
            </a:pPr>
            <a:r>
              <a:rPr lang="en-US" altLang="zh-CN" sz="2400" dirty="0">
                <a:solidFill>
                  <a:schemeClr val="tx1">
                    <a:lumMod val="75000"/>
                    <a:lumOff val="25000"/>
                  </a:schemeClr>
                </a:solidFill>
                <a:ea typeface="SimSun" panose="02010600030101010101" pitchFamily="2" charset="-122"/>
              </a:rPr>
              <a:t>         To find how political development, locally, nationally, internationally affect the strategy of a business.</a:t>
            </a:r>
          </a:p>
          <a:p>
            <a:pPr marL="609600" indent="-609600">
              <a:spcAft>
                <a:spcPts val="0"/>
              </a:spcAft>
              <a:buFont typeface="Wingdings" panose="05000000000000000000" pitchFamily="2" charset="2"/>
              <a:buChar char="Ø"/>
              <a:defRPr/>
            </a:pPr>
            <a:r>
              <a:rPr lang="en-US" altLang="zh-CN" sz="2400" b="1" dirty="0">
                <a:solidFill>
                  <a:schemeClr val="tx1">
                    <a:lumMod val="75000"/>
                    <a:lumOff val="25000"/>
                  </a:schemeClr>
                </a:solidFill>
                <a:ea typeface="SimSun" panose="02010600030101010101" pitchFamily="2" charset="-122"/>
              </a:rPr>
              <a:t>Areas to be considered:</a:t>
            </a:r>
            <a:r>
              <a:rPr lang="en-US" altLang="zh-CN" sz="2400" dirty="0">
                <a:solidFill>
                  <a:schemeClr val="tx1">
                    <a:lumMod val="75000"/>
                    <a:lumOff val="25000"/>
                  </a:schemeClr>
                </a:solidFill>
                <a:ea typeface="SimSun" panose="02010600030101010101" pitchFamily="2" charset="-122"/>
              </a:rPr>
              <a:t> </a:t>
            </a:r>
          </a:p>
          <a:p>
            <a:pPr marL="609600" indent="-609600">
              <a:spcAft>
                <a:spcPts val="0"/>
              </a:spcAft>
              <a:buFont typeface="Wingdings" panose="05000000000000000000" pitchFamily="2" charset="2"/>
              <a:buAutoNum type="arabicPeriod"/>
              <a:defRPr/>
            </a:pPr>
            <a:r>
              <a:rPr lang="en-US" altLang="zh-CN" sz="2400" dirty="0">
                <a:solidFill>
                  <a:schemeClr val="tx1">
                    <a:lumMod val="75000"/>
                    <a:lumOff val="25000"/>
                  </a:schemeClr>
                </a:solidFill>
                <a:ea typeface="SimSun" panose="02010600030101010101" pitchFamily="2" charset="-122"/>
              </a:rPr>
              <a:t>Consumer laws and regulation</a:t>
            </a:r>
          </a:p>
          <a:p>
            <a:pPr marL="609600" indent="-609600">
              <a:spcAft>
                <a:spcPts val="0"/>
              </a:spcAft>
              <a:buFont typeface="Wingdings" panose="05000000000000000000" pitchFamily="2" charset="2"/>
              <a:buAutoNum type="arabicPeriod"/>
              <a:defRPr/>
            </a:pPr>
            <a:r>
              <a:rPr lang="en-US" altLang="zh-CN" sz="2400" dirty="0">
                <a:solidFill>
                  <a:schemeClr val="tx1">
                    <a:lumMod val="75000"/>
                    <a:lumOff val="25000"/>
                  </a:schemeClr>
                </a:solidFill>
                <a:ea typeface="SimSun" panose="02010600030101010101" pitchFamily="2" charset="-122"/>
              </a:rPr>
              <a:t>Political pressures, </a:t>
            </a:r>
          </a:p>
          <a:p>
            <a:pPr marL="609600" indent="-609600">
              <a:spcAft>
                <a:spcPts val="0"/>
              </a:spcAft>
              <a:buFont typeface="Wingdings" panose="05000000000000000000" pitchFamily="2" charset="2"/>
              <a:buAutoNum type="arabicPeriod"/>
              <a:defRPr/>
            </a:pPr>
            <a:r>
              <a:rPr lang="en-US" altLang="zh-CN" sz="2400" dirty="0">
                <a:solidFill>
                  <a:schemeClr val="tx1">
                    <a:lumMod val="75000"/>
                    <a:lumOff val="25000"/>
                  </a:schemeClr>
                </a:solidFill>
                <a:ea typeface="SimSun" panose="02010600030101010101" pitchFamily="2" charset="-122"/>
              </a:rPr>
              <a:t>Government views on certain business activities, including local, national and international government political issues affecting a business</a:t>
            </a:r>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pPr/>
              <a:t>13</a:t>
            </a:fld>
            <a:endParaRPr lang="en-US">
              <a:solidFill>
                <a:prstClr val="black"/>
              </a:solidFill>
            </a:endParaRPr>
          </a:p>
        </p:txBody>
      </p:sp>
      <p:sp>
        <p:nvSpPr>
          <p:cNvPr id="31750" name="AutoShape 5"/>
          <p:cNvSpPr>
            <a:spLocks noChangeArrowheads="1"/>
          </p:cNvSpPr>
          <p:nvPr/>
        </p:nvSpPr>
        <p:spPr bwMode="auto">
          <a:xfrm>
            <a:off x="2114013" y="3048000"/>
            <a:ext cx="3581400" cy="762000"/>
          </a:xfrm>
          <a:prstGeom prst="roundRect">
            <a:avLst>
              <a:gd name="adj" fmla="val 16667"/>
            </a:avLst>
          </a:prstGeom>
          <a:solidFill>
            <a:schemeClr val="accent1">
              <a:lumMod val="60000"/>
              <a:lumOff val="40000"/>
            </a:schemeClr>
          </a:solidFill>
          <a:ln w="9525">
            <a:solidFill>
              <a:schemeClr val="tx1"/>
            </a:solidFill>
            <a:round/>
            <a:headEnd/>
            <a:tailEnd/>
          </a:ln>
          <a:effectLs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zh-CN" sz="2800" b="1" dirty="0">
                <a:solidFill>
                  <a:prstClr val="black"/>
                </a:solidFill>
                <a:latin typeface="Arial" panose="020B0604020202020204" pitchFamily="34" charset="0"/>
                <a:ea typeface="宋体" panose="02010600030101010101" pitchFamily="2" charset="-122"/>
              </a:rPr>
              <a:t>Political  </a:t>
            </a:r>
          </a:p>
        </p:txBody>
      </p:sp>
      <p:sp>
        <p:nvSpPr>
          <p:cNvPr id="31751" name="Text Box 6"/>
          <p:cNvSpPr txBox="1">
            <a:spLocks noChangeArrowheads="1"/>
          </p:cNvSpPr>
          <p:nvPr/>
        </p:nvSpPr>
        <p:spPr bwMode="auto">
          <a:xfrm>
            <a:off x="1981200" y="6262688"/>
            <a:ext cx="2438400"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50000"/>
              </a:spcBef>
              <a:buClrTx/>
              <a:buFontTx/>
              <a:buNone/>
            </a:pPr>
            <a:r>
              <a:rPr lang="zh-CN" altLang="en-US" sz="800">
                <a:solidFill>
                  <a:srgbClr val="DADADA"/>
                </a:solidFill>
                <a:latin typeface="Times New Roman" panose="02020603050405020304" pitchFamily="18" charset="0"/>
                <a:ea typeface="宋体" panose="02010600030101010101" pitchFamily="2" charset="-122"/>
              </a:rPr>
              <a:t>© </a:t>
            </a:r>
            <a:r>
              <a:rPr lang="en-US" altLang="zh-CN" sz="800">
                <a:solidFill>
                  <a:srgbClr val="DADADA"/>
                </a:solidFill>
                <a:latin typeface="Times New Roman" panose="02020603050405020304" pitchFamily="18" charset="0"/>
                <a:ea typeface="宋体" panose="02010600030101010101" pitchFamily="2" charset="-122"/>
              </a:rPr>
              <a:t>PhotoDisc</a:t>
            </a:r>
          </a:p>
        </p:txBody>
      </p:sp>
    </p:spTree>
    <p:extLst>
      <p:ext uri="{BB962C8B-B14F-4D97-AF65-F5344CB8AC3E}">
        <p14:creationId xmlns:p14="http://schemas.microsoft.com/office/powerpoint/2010/main" val="14813577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4">
                                            <p:bg/>
                                          </p:spTgt>
                                        </p:tgtEl>
                                        <p:attrNameLst>
                                          <p:attrName>style.visibility</p:attrName>
                                        </p:attrNameLst>
                                      </p:cBhvr>
                                      <p:to>
                                        <p:strVal val="visible"/>
                                      </p:to>
                                    </p:set>
                                    <p:animEffect transition="in" filter="fade">
                                      <p:cBhvr>
                                        <p:cTn id="7" dur="2000"/>
                                        <p:tgtEl>
                                          <p:spTgt spid="15364">
                                            <p:bg/>
                                          </p:spTgt>
                                        </p:tgtEl>
                                      </p:cBhvr>
                                    </p:animEffect>
                                    <p:anim calcmode="lin" valueType="num">
                                      <p:cBhvr>
                                        <p:cTn id="8" dur="2000" fill="hold"/>
                                        <p:tgtEl>
                                          <p:spTgt spid="15364">
                                            <p:bg/>
                                          </p:spTgt>
                                        </p:tgtEl>
                                        <p:attrNameLst>
                                          <p:attrName>ppt_x</p:attrName>
                                        </p:attrNameLst>
                                      </p:cBhvr>
                                      <p:tavLst>
                                        <p:tav tm="0">
                                          <p:val>
                                            <p:strVal val="#ppt_x"/>
                                          </p:val>
                                        </p:tav>
                                        <p:tav tm="100000">
                                          <p:val>
                                            <p:strVal val="#ppt_x"/>
                                          </p:val>
                                        </p:tav>
                                      </p:tavLst>
                                    </p:anim>
                                    <p:anim calcmode="lin" valueType="num">
                                      <p:cBhvr>
                                        <p:cTn id="9" dur="2000" fill="hold"/>
                                        <p:tgtEl>
                                          <p:spTgt spid="15364">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364">
                                            <p:txEl>
                                              <p:pRg st="0" end="0"/>
                                            </p:txEl>
                                          </p:spTgt>
                                        </p:tgtEl>
                                        <p:attrNameLst>
                                          <p:attrName>style.visibility</p:attrName>
                                        </p:attrNameLst>
                                      </p:cBhvr>
                                      <p:to>
                                        <p:strVal val="visible"/>
                                      </p:to>
                                    </p:set>
                                    <p:animEffect transition="in" filter="fade">
                                      <p:cBhvr>
                                        <p:cTn id="14" dur="2000"/>
                                        <p:tgtEl>
                                          <p:spTgt spid="15364">
                                            <p:txEl>
                                              <p:pRg st="0" end="0"/>
                                            </p:txEl>
                                          </p:spTgt>
                                        </p:tgtEl>
                                      </p:cBhvr>
                                    </p:animEffect>
                                    <p:anim calcmode="lin" valueType="num">
                                      <p:cBhvr>
                                        <p:cTn id="15" dur="2000" fill="hold"/>
                                        <p:tgtEl>
                                          <p:spTgt spid="15364">
                                            <p:txEl>
                                              <p:pRg st="0" end="0"/>
                                            </p:txEl>
                                          </p:spTgt>
                                        </p:tgtEl>
                                        <p:attrNameLst>
                                          <p:attrName>ppt_x</p:attrName>
                                        </p:attrNameLst>
                                      </p:cBhvr>
                                      <p:tavLst>
                                        <p:tav tm="0">
                                          <p:val>
                                            <p:strVal val="#ppt_x"/>
                                          </p:val>
                                        </p:tav>
                                        <p:tav tm="100000">
                                          <p:val>
                                            <p:strVal val="#ppt_x"/>
                                          </p:val>
                                        </p:tav>
                                      </p:tavLst>
                                    </p:anim>
                                    <p:anim calcmode="lin" valueType="num">
                                      <p:cBhvr>
                                        <p:cTn id="16" dur="2000" fill="hold"/>
                                        <p:tgtEl>
                                          <p:spTgt spid="1536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364">
                                            <p:txEl>
                                              <p:pRg st="1" end="1"/>
                                            </p:txEl>
                                          </p:spTgt>
                                        </p:tgtEl>
                                        <p:attrNameLst>
                                          <p:attrName>style.visibility</p:attrName>
                                        </p:attrNameLst>
                                      </p:cBhvr>
                                      <p:to>
                                        <p:strVal val="visible"/>
                                      </p:to>
                                    </p:set>
                                    <p:animEffect transition="in" filter="fade">
                                      <p:cBhvr>
                                        <p:cTn id="21" dur="2000"/>
                                        <p:tgtEl>
                                          <p:spTgt spid="15364">
                                            <p:txEl>
                                              <p:pRg st="1" end="1"/>
                                            </p:txEl>
                                          </p:spTgt>
                                        </p:tgtEl>
                                      </p:cBhvr>
                                    </p:animEffect>
                                    <p:anim calcmode="lin" valueType="num">
                                      <p:cBhvr>
                                        <p:cTn id="22" dur="2000" fill="hold"/>
                                        <p:tgtEl>
                                          <p:spTgt spid="15364">
                                            <p:txEl>
                                              <p:pRg st="1" end="1"/>
                                            </p:txEl>
                                          </p:spTgt>
                                        </p:tgtEl>
                                        <p:attrNameLst>
                                          <p:attrName>ppt_x</p:attrName>
                                        </p:attrNameLst>
                                      </p:cBhvr>
                                      <p:tavLst>
                                        <p:tav tm="0">
                                          <p:val>
                                            <p:strVal val="#ppt_x"/>
                                          </p:val>
                                        </p:tav>
                                        <p:tav tm="100000">
                                          <p:val>
                                            <p:strVal val="#ppt_x"/>
                                          </p:val>
                                        </p:tav>
                                      </p:tavLst>
                                    </p:anim>
                                    <p:anim calcmode="lin" valueType="num">
                                      <p:cBhvr>
                                        <p:cTn id="23" dur="2000" fill="hold"/>
                                        <p:tgtEl>
                                          <p:spTgt spid="1536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5364">
                                            <p:txEl>
                                              <p:pRg st="2" end="2"/>
                                            </p:txEl>
                                          </p:spTgt>
                                        </p:tgtEl>
                                        <p:attrNameLst>
                                          <p:attrName>style.visibility</p:attrName>
                                        </p:attrNameLst>
                                      </p:cBhvr>
                                      <p:to>
                                        <p:strVal val="visible"/>
                                      </p:to>
                                    </p:set>
                                    <p:animEffect transition="in" filter="fade">
                                      <p:cBhvr>
                                        <p:cTn id="28" dur="2000"/>
                                        <p:tgtEl>
                                          <p:spTgt spid="15364">
                                            <p:txEl>
                                              <p:pRg st="2" end="2"/>
                                            </p:txEl>
                                          </p:spTgt>
                                        </p:tgtEl>
                                      </p:cBhvr>
                                    </p:animEffect>
                                    <p:anim calcmode="lin" valueType="num">
                                      <p:cBhvr>
                                        <p:cTn id="29" dur="2000" fill="hold"/>
                                        <p:tgtEl>
                                          <p:spTgt spid="15364">
                                            <p:txEl>
                                              <p:pRg st="2" end="2"/>
                                            </p:txEl>
                                          </p:spTgt>
                                        </p:tgtEl>
                                        <p:attrNameLst>
                                          <p:attrName>ppt_x</p:attrName>
                                        </p:attrNameLst>
                                      </p:cBhvr>
                                      <p:tavLst>
                                        <p:tav tm="0">
                                          <p:val>
                                            <p:strVal val="#ppt_x"/>
                                          </p:val>
                                        </p:tav>
                                        <p:tav tm="100000">
                                          <p:val>
                                            <p:strVal val="#ppt_x"/>
                                          </p:val>
                                        </p:tav>
                                      </p:tavLst>
                                    </p:anim>
                                    <p:anim calcmode="lin" valueType="num">
                                      <p:cBhvr>
                                        <p:cTn id="30" dur="2000" fill="hold"/>
                                        <p:tgtEl>
                                          <p:spTgt spid="1536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5364">
                                            <p:txEl>
                                              <p:pRg st="3" end="3"/>
                                            </p:txEl>
                                          </p:spTgt>
                                        </p:tgtEl>
                                        <p:attrNameLst>
                                          <p:attrName>style.visibility</p:attrName>
                                        </p:attrNameLst>
                                      </p:cBhvr>
                                      <p:to>
                                        <p:strVal val="visible"/>
                                      </p:to>
                                    </p:set>
                                    <p:animEffect transition="in" filter="fade">
                                      <p:cBhvr>
                                        <p:cTn id="35" dur="2000"/>
                                        <p:tgtEl>
                                          <p:spTgt spid="15364">
                                            <p:txEl>
                                              <p:pRg st="3" end="3"/>
                                            </p:txEl>
                                          </p:spTgt>
                                        </p:tgtEl>
                                      </p:cBhvr>
                                    </p:animEffect>
                                    <p:anim calcmode="lin" valueType="num">
                                      <p:cBhvr>
                                        <p:cTn id="36" dur="2000" fill="hold"/>
                                        <p:tgtEl>
                                          <p:spTgt spid="15364">
                                            <p:txEl>
                                              <p:pRg st="3" end="3"/>
                                            </p:txEl>
                                          </p:spTgt>
                                        </p:tgtEl>
                                        <p:attrNameLst>
                                          <p:attrName>ppt_x</p:attrName>
                                        </p:attrNameLst>
                                      </p:cBhvr>
                                      <p:tavLst>
                                        <p:tav tm="0">
                                          <p:val>
                                            <p:strVal val="#ppt_x"/>
                                          </p:val>
                                        </p:tav>
                                        <p:tav tm="100000">
                                          <p:val>
                                            <p:strVal val="#ppt_x"/>
                                          </p:val>
                                        </p:tav>
                                      </p:tavLst>
                                    </p:anim>
                                    <p:anim calcmode="lin" valueType="num">
                                      <p:cBhvr>
                                        <p:cTn id="37" dur="2000" fill="hold"/>
                                        <p:tgtEl>
                                          <p:spTgt spid="1536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5364">
                                            <p:txEl>
                                              <p:pRg st="4" end="4"/>
                                            </p:txEl>
                                          </p:spTgt>
                                        </p:tgtEl>
                                        <p:attrNameLst>
                                          <p:attrName>style.visibility</p:attrName>
                                        </p:attrNameLst>
                                      </p:cBhvr>
                                      <p:to>
                                        <p:strVal val="visible"/>
                                      </p:to>
                                    </p:set>
                                    <p:animEffect transition="in" filter="fade">
                                      <p:cBhvr>
                                        <p:cTn id="42" dur="2000"/>
                                        <p:tgtEl>
                                          <p:spTgt spid="15364">
                                            <p:txEl>
                                              <p:pRg st="4" end="4"/>
                                            </p:txEl>
                                          </p:spTgt>
                                        </p:tgtEl>
                                      </p:cBhvr>
                                    </p:animEffect>
                                    <p:anim calcmode="lin" valueType="num">
                                      <p:cBhvr>
                                        <p:cTn id="43" dur="2000" fill="hold"/>
                                        <p:tgtEl>
                                          <p:spTgt spid="15364">
                                            <p:txEl>
                                              <p:pRg st="4" end="4"/>
                                            </p:txEl>
                                          </p:spTgt>
                                        </p:tgtEl>
                                        <p:attrNameLst>
                                          <p:attrName>ppt_x</p:attrName>
                                        </p:attrNameLst>
                                      </p:cBhvr>
                                      <p:tavLst>
                                        <p:tav tm="0">
                                          <p:val>
                                            <p:strVal val="#ppt_x"/>
                                          </p:val>
                                        </p:tav>
                                        <p:tav tm="100000">
                                          <p:val>
                                            <p:strVal val="#ppt_x"/>
                                          </p:val>
                                        </p:tav>
                                      </p:tavLst>
                                    </p:anim>
                                    <p:anim calcmode="lin" valueType="num">
                                      <p:cBhvr>
                                        <p:cTn id="44" dur="2000" fill="hold"/>
                                        <p:tgtEl>
                                          <p:spTgt spid="1536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5364">
                                            <p:txEl>
                                              <p:pRg st="5" end="5"/>
                                            </p:txEl>
                                          </p:spTgt>
                                        </p:tgtEl>
                                        <p:attrNameLst>
                                          <p:attrName>style.visibility</p:attrName>
                                        </p:attrNameLst>
                                      </p:cBhvr>
                                      <p:to>
                                        <p:strVal val="visible"/>
                                      </p:to>
                                    </p:set>
                                    <p:animEffect transition="in" filter="fade">
                                      <p:cBhvr>
                                        <p:cTn id="49" dur="2000"/>
                                        <p:tgtEl>
                                          <p:spTgt spid="15364">
                                            <p:txEl>
                                              <p:pRg st="5" end="5"/>
                                            </p:txEl>
                                          </p:spTgt>
                                        </p:tgtEl>
                                      </p:cBhvr>
                                    </p:animEffect>
                                    <p:anim calcmode="lin" valueType="num">
                                      <p:cBhvr>
                                        <p:cTn id="50" dur="2000" fill="hold"/>
                                        <p:tgtEl>
                                          <p:spTgt spid="15364">
                                            <p:txEl>
                                              <p:pRg st="5" end="5"/>
                                            </p:txEl>
                                          </p:spTgt>
                                        </p:tgtEl>
                                        <p:attrNameLst>
                                          <p:attrName>ppt_x</p:attrName>
                                        </p:attrNameLst>
                                      </p:cBhvr>
                                      <p:tavLst>
                                        <p:tav tm="0">
                                          <p:val>
                                            <p:strVal val="#ppt_x"/>
                                          </p:val>
                                        </p:tav>
                                        <p:tav tm="100000">
                                          <p:val>
                                            <p:strVal val="#ppt_x"/>
                                          </p:val>
                                        </p:tav>
                                      </p:tavLst>
                                    </p:anim>
                                    <p:anim calcmode="lin" valueType="num">
                                      <p:cBhvr>
                                        <p:cTn id="51" dur="2000" fill="hold"/>
                                        <p:tgtEl>
                                          <p:spTgt spid="1536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4800" b="1" dirty="0"/>
              <a:t>ECONOMIC</a:t>
            </a:r>
          </a:p>
        </p:txBody>
      </p:sp>
      <p:sp>
        <p:nvSpPr>
          <p:cNvPr id="3" name="Content Placeholder 2"/>
          <p:cNvSpPr>
            <a:spLocks noGrp="1"/>
          </p:cNvSpPr>
          <p:nvPr>
            <p:ph idx="1"/>
          </p:nvPr>
        </p:nvSpPr>
        <p:spPr>
          <a:xfrm>
            <a:off x="321972" y="1635618"/>
            <a:ext cx="11603865" cy="4299516"/>
          </a:xfrm>
        </p:spPr>
        <p:txBody>
          <a:bodyPr>
            <a:noAutofit/>
          </a:bodyPr>
          <a:lstStyle/>
          <a:p>
            <a:pPr>
              <a:buFont typeface="Wingdings" panose="05000000000000000000" pitchFamily="2" charset="2"/>
              <a:buChar char="§"/>
            </a:pPr>
            <a:r>
              <a:rPr lang="en-ZA" sz="3200" dirty="0"/>
              <a:t>The economic and competitive forces in the marketing environment influence both marketers </a:t>
            </a:r>
            <a:r>
              <a:rPr lang="en-ZA" sz="3200" dirty="0" smtClean="0"/>
              <a:t>and </a:t>
            </a:r>
            <a:r>
              <a:rPr lang="en-ZA" sz="3200" dirty="0"/>
              <a:t>customers' decision and activities. </a:t>
            </a:r>
            <a:endParaRPr lang="en-ZA" sz="3200" dirty="0" smtClean="0"/>
          </a:p>
          <a:p>
            <a:pPr>
              <a:buFont typeface="Wingdings" panose="05000000000000000000" pitchFamily="2" charset="2"/>
              <a:buChar char="§"/>
            </a:pPr>
            <a:r>
              <a:rPr lang="en-ZA" sz="3200" dirty="0" smtClean="0"/>
              <a:t>The </a:t>
            </a:r>
            <a:r>
              <a:rPr lang="en-ZA" sz="3200" dirty="0"/>
              <a:t>overall state of the economy fluctuates in </a:t>
            </a:r>
            <a:r>
              <a:rPr lang="en-ZA" sz="3200" dirty="0" smtClean="0"/>
              <a:t>all </a:t>
            </a:r>
            <a:r>
              <a:rPr lang="en-ZA" sz="3200" dirty="0"/>
              <a:t>countries. </a:t>
            </a:r>
            <a:endParaRPr lang="en-ZA" sz="3200" dirty="0" smtClean="0"/>
          </a:p>
          <a:p>
            <a:pPr>
              <a:buFont typeface="Wingdings" panose="05000000000000000000" pitchFamily="2" charset="2"/>
              <a:buChar char="§"/>
            </a:pPr>
            <a:r>
              <a:rPr lang="en-ZA" sz="3200" dirty="0" smtClean="0"/>
              <a:t>The </a:t>
            </a:r>
            <a:r>
              <a:rPr lang="en-ZA" sz="3200" dirty="0"/>
              <a:t>health of the economy influences how much consumers spend and what </a:t>
            </a:r>
            <a:r>
              <a:rPr lang="en-ZA" sz="3200" dirty="0" smtClean="0"/>
              <a:t>they </a:t>
            </a:r>
            <a:r>
              <a:rPr lang="en-ZA" sz="3200" dirty="0"/>
              <a:t>buy. </a:t>
            </a:r>
            <a:endParaRPr lang="en-ZA" sz="3200" dirty="0" smtClean="0"/>
          </a:p>
          <a:p>
            <a:pPr>
              <a:buFont typeface="Wingdings" panose="05000000000000000000" pitchFamily="2" charset="2"/>
              <a:buChar char="§"/>
            </a:pPr>
            <a:r>
              <a:rPr lang="en-ZA" sz="3200" dirty="0" smtClean="0"/>
              <a:t>These </a:t>
            </a:r>
            <a:r>
              <a:rPr lang="en-ZA" sz="3200" dirty="0"/>
              <a:t>changes in general economic conditions affect (and are affected by) the </a:t>
            </a:r>
            <a:r>
              <a:rPr lang="en-ZA" sz="3200" dirty="0" smtClean="0"/>
              <a:t>forces of </a:t>
            </a:r>
            <a:r>
              <a:rPr lang="en-ZA" sz="3200" dirty="0"/>
              <a:t>supply and demand, buying power, willingness to buy, expenditure levels and the </a:t>
            </a:r>
            <a:r>
              <a:rPr lang="en-ZA" sz="3200" dirty="0" smtClean="0"/>
              <a:t>intensity of competitive </a:t>
            </a:r>
            <a:r>
              <a:rPr lang="en-ZA" sz="3200" dirty="0"/>
              <a:t>behaviour.</a:t>
            </a: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20994087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Autofit/>
          </a:bodyPr>
          <a:lstStyle/>
          <a:p>
            <a:pPr algn="ctr"/>
            <a:r>
              <a:rPr lang="en-US" sz="3600" b="1" dirty="0">
                <a:ea typeface="Tahoma" panose="020B0604030504040204" pitchFamily="34" charset="0"/>
                <a:cs typeface="Tahoma" panose="020B0604030504040204" pitchFamily="34" charset="0"/>
              </a:rPr>
              <a:t>The </a:t>
            </a:r>
            <a:r>
              <a:rPr lang="en-US" sz="3600" b="1" dirty="0" smtClean="0">
                <a:ea typeface="Tahoma" panose="020B0604030504040204" pitchFamily="34" charset="0"/>
                <a:cs typeface="Tahoma" panose="020B0604030504040204" pitchFamily="34" charset="0"/>
              </a:rPr>
              <a:t>Consumption Patterns </a:t>
            </a:r>
            <a:r>
              <a:rPr lang="en-US" sz="3600" b="1" dirty="0">
                <a:ea typeface="Tahoma" panose="020B0604030504040204" pitchFamily="34" charset="0"/>
                <a:cs typeface="Tahoma" panose="020B0604030504040204" pitchFamily="34" charset="0"/>
              </a:rPr>
              <a:t>of their </a:t>
            </a:r>
            <a:r>
              <a:rPr lang="en-US" sz="3600" b="1" dirty="0" smtClean="0">
                <a:ea typeface="Tahoma" panose="020B0604030504040204" pitchFamily="34" charset="0"/>
                <a:cs typeface="Tahoma" panose="020B0604030504040204" pitchFamily="34" charset="0"/>
              </a:rPr>
              <a:t>Potential Customers </a:t>
            </a:r>
            <a:r>
              <a:rPr lang="en-US" sz="3600" b="1" dirty="0">
                <a:ea typeface="Tahoma" panose="020B0604030504040204" pitchFamily="34" charset="0"/>
                <a:cs typeface="Tahoma" panose="020B0604030504040204" pitchFamily="34" charset="0"/>
              </a:rPr>
              <a:t>are </a:t>
            </a:r>
            <a:r>
              <a:rPr lang="en-US" sz="3600" b="1" dirty="0" smtClean="0">
                <a:ea typeface="Tahoma" panose="020B0604030504040204" pitchFamily="34" charset="0"/>
                <a:cs typeface="Tahoma" panose="020B0604030504040204" pitchFamily="34" charset="0"/>
              </a:rPr>
              <a:t>Affected </a:t>
            </a:r>
            <a:r>
              <a:rPr lang="en-US" sz="3600" b="1" dirty="0">
                <a:ea typeface="Tahoma" panose="020B0604030504040204" pitchFamily="34" charset="0"/>
                <a:cs typeface="Tahoma" panose="020B0604030504040204" pitchFamily="34" charset="0"/>
              </a:rPr>
              <a:t>by </a:t>
            </a:r>
            <a:r>
              <a:rPr lang="en-US" sz="3600" b="1" dirty="0" smtClean="0">
                <a:ea typeface="Tahoma" panose="020B0604030504040204" pitchFamily="34" charset="0"/>
                <a:cs typeface="Tahoma" panose="020B0604030504040204" pitchFamily="34" charset="0"/>
              </a:rPr>
              <a:t>Economic Forces </a:t>
            </a:r>
            <a:r>
              <a:rPr lang="en-US" sz="3600" b="1" dirty="0">
                <a:ea typeface="Tahoma" panose="020B0604030504040204" pitchFamily="34" charset="0"/>
                <a:cs typeface="Tahoma" panose="020B0604030504040204" pitchFamily="34" charset="0"/>
              </a:rPr>
              <a:t>such as:</a:t>
            </a:r>
          </a:p>
        </p:txBody>
      </p:sp>
      <p:sp>
        <p:nvSpPr>
          <p:cNvPr id="3" name="Content Placeholder 2"/>
          <p:cNvSpPr>
            <a:spLocks noGrp="1"/>
          </p:cNvSpPr>
          <p:nvPr>
            <p:ph sz="half" idx="1"/>
          </p:nvPr>
        </p:nvSpPr>
        <p:spPr/>
        <p:txBody>
          <a:bodyPr>
            <a:noAutofit/>
          </a:bodyPr>
          <a:lstStyle/>
          <a:p>
            <a:pPr>
              <a:buFont typeface="Wingdings" panose="05000000000000000000" pitchFamily="2" charset="2"/>
              <a:buChar char="§"/>
            </a:pPr>
            <a:r>
              <a:rPr lang="en-US" sz="3200" dirty="0" smtClean="0"/>
              <a:t>Economic growth</a:t>
            </a:r>
          </a:p>
          <a:p>
            <a:pPr>
              <a:buFont typeface="Wingdings" panose="05000000000000000000" pitchFamily="2" charset="2"/>
              <a:buChar char="§"/>
            </a:pPr>
            <a:r>
              <a:rPr lang="en-US" sz="3200" dirty="0" smtClean="0"/>
              <a:t>Exchange rates</a:t>
            </a:r>
          </a:p>
          <a:p>
            <a:pPr>
              <a:buFont typeface="Wingdings" panose="05000000000000000000" pitchFamily="2" charset="2"/>
              <a:buChar char="§"/>
            </a:pPr>
            <a:r>
              <a:rPr lang="en-US" sz="3200" dirty="0"/>
              <a:t>E</a:t>
            </a:r>
            <a:r>
              <a:rPr lang="en-US" sz="3200" dirty="0" smtClean="0"/>
              <a:t>conomic stability</a:t>
            </a:r>
          </a:p>
          <a:p>
            <a:pPr>
              <a:buFont typeface="Wingdings" panose="05000000000000000000" pitchFamily="2" charset="2"/>
              <a:buChar char="§"/>
            </a:pPr>
            <a:r>
              <a:rPr lang="en-US" sz="3200" dirty="0"/>
              <a:t>A</a:t>
            </a:r>
            <a:r>
              <a:rPr lang="en-US" sz="3200" dirty="0" smtClean="0"/>
              <a:t>nticipated </a:t>
            </a:r>
            <a:r>
              <a:rPr lang="en-US" sz="3200" dirty="0"/>
              <a:t>shifts in commodity and resource </a:t>
            </a:r>
            <a:r>
              <a:rPr lang="en-US" sz="3200" dirty="0" smtClean="0"/>
              <a:t>costs</a:t>
            </a:r>
          </a:p>
          <a:p>
            <a:pPr>
              <a:buFont typeface="Wingdings" panose="05000000000000000000" pitchFamily="2" charset="2"/>
              <a:buChar char="§"/>
            </a:pPr>
            <a:r>
              <a:rPr lang="en-US" sz="3200" dirty="0">
                <a:ea typeface="Tahoma" panose="020B0604030504040204" pitchFamily="34" charset="0"/>
                <a:cs typeface="Tahoma" panose="020B0604030504040204" pitchFamily="34" charset="0"/>
              </a:rPr>
              <a:t>The rate of inflation</a:t>
            </a:r>
          </a:p>
          <a:p>
            <a:pPr>
              <a:buFont typeface="Wingdings" panose="05000000000000000000" pitchFamily="2" charset="2"/>
              <a:buChar char="§"/>
            </a:pPr>
            <a:endParaRPr lang="en-US" sz="3200" dirty="0">
              <a:ea typeface="Tahoma" panose="020B0604030504040204" pitchFamily="34" charset="0"/>
              <a:cs typeface="Tahoma" panose="020B0604030504040204" pitchFamily="34" charset="0"/>
            </a:endParaRPr>
          </a:p>
        </p:txBody>
      </p:sp>
      <p:sp>
        <p:nvSpPr>
          <p:cNvPr id="4" name="Content Placeholder 3"/>
          <p:cNvSpPr>
            <a:spLocks noGrp="1"/>
          </p:cNvSpPr>
          <p:nvPr>
            <p:ph sz="half" idx="2"/>
          </p:nvPr>
        </p:nvSpPr>
        <p:spPr>
          <a:xfrm>
            <a:off x="5989320" y="2084832"/>
            <a:ext cx="4754880" cy="4023360"/>
          </a:xfrm>
        </p:spPr>
        <p:txBody>
          <a:bodyPr>
            <a:noAutofit/>
          </a:bodyPr>
          <a:lstStyle/>
          <a:p>
            <a:pPr>
              <a:buFont typeface="Wingdings" panose="05000000000000000000" pitchFamily="2" charset="2"/>
              <a:buChar char="§"/>
            </a:pPr>
            <a:r>
              <a:rPr lang="en-US" sz="3200" dirty="0" smtClean="0">
                <a:ea typeface="Tahoma" panose="020B0604030504040204" pitchFamily="34" charset="0"/>
                <a:cs typeface="Tahoma" panose="020B0604030504040204" pitchFamily="34" charset="0"/>
              </a:rPr>
              <a:t>Interest </a:t>
            </a:r>
            <a:r>
              <a:rPr lang="en-US" sz="3200" dirty="0">
                <a:ea typeface="Tahoma" panose="020B0604030504040204" pitchFamily="34" charset="0"/>
                <a:cs typeface="Tahoma" panose="020B0604030504040204" pitchFamily="34" charset="0"/>
              </a:rPr>
              <a:t>rates</a:t>
            </a:r>
          </a:p>
          <a:p>
            <a:pPr>
              <a:buFont typeface="Wingdings" panose="05000000000000000000" pitchFamily="2" charset="2"/>
              <a:buChar char="§"/>
            </a:pPr>
            <a:r>
              <a:rPr lang="en-US" sz="3200" dirty="0">
                <a:ea typeface="Tahoma" panose="020B0604030504040204" pitchFamily="34" charset="0"/>
                <a:cs typeface="Tahoma" panose="020B0604030504040204" pitchFamily="34" charset="0"/>
              </a:rPr>
              <a:t>The availability of credit for consumer purchases or investment purposes</a:t>
            </a:r>
          </a:p>
          <a:p>
            <a:pPr>
              <a:buFont typeface="Wingdings" panose="05000000000000000000" pitchFamily="2" charset="2"/>
              <a:buChar char="§"/>
            </a:pPr>
            <a:r>
              <a:rPr lang="en-US" sz="3200" dirty="0">
                <a:ea typeface="Tahoma" panose="020B0604030504040204" pitchFamily="34" charset="0"/>
                <a:cs typeface="Tahoma" panose="020B0604030504040204" pitchFamily="34" charset="0"/>
              </a:rPr>
              <a:t>The rate/policies of unemployment</a:t>
            </a:r>
          </a:p>
          <a:p>
            <a:pPr>
              <a:buFont typeface="Wingdings" panose="05000000000000000000" pitchFamily="2" charset="2"/>
              <a:buChar char="§"/>
            </a:pPr>
            <a:r>
              <a:rPr lang="en-US" sz="3200" dirty="0">
                <a:ea typeface="Tahoma" panose="020B0604030504040204" pitchFamily="34" charset="0"/>
                <a:cs typeface="Tahoma" panose="020B0604030504040204" pitchFamily="34" charset="0"/>
              </a:rPr>
              <a:t>The size of disposable personal income.</a:t>
            </a:r>
          </a:p>
        </p:txBody>
      </p:sp>
    </p:spTree>
    <p:extLst>
      <p:ext uri="{BB962C8B-B14F-4D97-AF65-F5344CB8AC3E}">
        <p14:creationId xmlns:p14="http://schemas.microsoft.com/office/powerpoint/2010/main" val="404545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250" fill="hold"/>
                                        <p:tgtEl>
                                          <p:spTgt spid="2"/>
                                        </p:tgtEl>
                                        <p:attrNameLst>
                                          <p:attrName>ppt_w</p:attrName>
                                        </p:attrNameLst>
                                      </p:cBhvr>
                                      <p:tavLst>
                                        <p:tav tm="0">
                                          <p:val>
                                            <p:fltVal val="0"/>
                                          </p:val>
                                        </p:tav>
                                        <p:tav tm="100000">
                                          <p:val>
                                            <p:strVal val="#ppt_w"/>
                                          </p:val>
                                        </p:tav>
                                      </p:tavLst>
                                    </p:anim>
                                    <p:anim calcmode="lin" valueType="num">
                                      <p:cBhvr>
                                        <p:cTn id="8" dur="2250" fill="hold"/>
                                        <p:tgtEl>
                                          <p:spTgt spid="2"/>
                                        </p:tgtEl>
                                        <p:attrNameLst>
                                          <p:attrName>ppt_h</p:attrName>
                                        </p:attrNameLst>
                                      </p:cBhvr>
                                      <p:tavLst>
                                        <p:tav tm="0">
                                          <p:val>
                                            <p:fltVal val="0"/>
                                          </p:val>
                                        </p:tav>
                                        <p:tav tm="100000">
                                          <p:val>
                                            <p:strVal val="#ppt_h"/>
                                          </p:val>
                                        </p:tav>
                                      </p:tavLst>
                                    </p:anim>
                                    <p:anim calcmode="lin" valueType="num">
                                      <p:cBhvr>
                                        <p:cTn id="9" dur="2250" fill="hold"/>
                                        <p:tgtEl>
                                          <p:spTgt spid="2"/>
                                        </p:tgtEl>
                                        <p:attrNameLst>
                                          <p:attrName>style.rotation</p:attrName>
                                        </p:attrNameLst>
                                      </p:cBhvr>
                                      <p:tavLst>
                                        <p:tav tm="0">
                                          <p:val>
                                            <p:fltVal val="90"/>
                                          </p:val>
                                        </p:tav>
                                        <p:tav tm="100000">
                                          <p:val>
                                            <p:fltVal val="0"/>
                                          </p:val>
                                        </p:tav>
                                      </p:tavLst>
                                    </p:anim>
                                    <p:animEffect transition="in" filter="fade">
                                      <p:cBhvr>
                                        <p:cTn id="10" dur="225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12"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2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6"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2"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2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2"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12"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2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8"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12"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2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4"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12"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additive="base">
                                        <p:cTn id="39" dur="2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40"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8"/>
          <p:cNvSpPr>
            <a:spLocks noGrp="1" noChangeArrowheads="1"/>
          </p:cNvSpPr>
          <p:nvPr>
            <p:ph type="title"/>
          </p:nvPr>
        </p:nvSpPr>
        <p:spPr>
          <a:xfrm>
            <a:off x="1981200" y="533400"/>
            <a:ext cx="8229600" cy="1143000"/>
          </a:xfrm>
        </p:spPr>
        <p:txBody>
          <a:bodyPr/>
          <a:lstStyle/>
          <a:p>
            <a:pPr algn="ctr"/>
            <a:r>
              <a:rPr lang="en-US" altLang="zh-CN" sz="3200" b="1" dirty="0">
                <a:ea typeface="宋体" panose="02010600030101010101" pitchFamily="2" charset="-122"/>
              </a:rPr>
              <a:t>Business Analysis Models </a:t>
            </a:r>
            <a:br>
              <a:rPr lang="en-US" altLang="zh-CN" sz="3200" b="1" dirty="0">
                <a:ea typeface="宋体" panose="02010600030101010101" pitchFamily="2" charset="-122"/>
              </a:rPr>
            </a:br>
            <a:r>
              <a:rPr lang="en-US" altLang="zh-CN" sz="3200" b="1" dirty="0">
                <a:ea typeface="宋体" panose="02010600030101010101" pitchFamily="2" charset="-122"/>
              </a:rPr>
              <a:t>-Illustrations for PEST Analysis Models</a:t>
            </a:r>
          </a:p>
        </p:txBody>
      </p:sp>
      <p:sp>
        <p:nvSpPr>
          <p:cNvPr id="16388" name="Rectangle 4"/>
          <p:cNvSpPr>
            <a:spLocks noGrp="1" noChangeArrowheads="1"/>
          </p:cNvSpPr>
          <p:nvPr>
            <p:ph idx="1"/>
          </p:nvPr>
        </p:nvSpPr>
        <p:spPr>
          <a:xfrm>
            <a:off x="4426041" y="1839125"/>
            <a:ext cx="7765959" cy="4768739"/>
          </a:xfrm>
          <a:solidFill>
            <a:schemeClr val="bg1">
              <a:alpha val="50195"/>
            </a:schemeClr>
          </a:solidFill>
          <a:ln cap="flat">
            <a:solidFill>
              <a:srgbClr val="FFFFCC"/>
            </a:solidFill>
          </a:ln>
        </p:spPr>
        <p:txBody>
          <a:bodyPr rtlCol="0">
            <a:noAutofit/>
          </a:bodyPr>
          <a:lstStyle/>
          <a:p>
            <a:pPr marL="609600" indent="-609600">
              <a:spcAft>
                <a:spcPts val="0"/>
              </a:spcAft>
              <a:buFont typeface="Wingdings" panose="05000000000000000000" pitchFamily="2" charset="2"/>
              <a:buChar char="Ø"/>
              <a:defRPr/>
            </a:pPr>
            <a:r>
              <a:rPr lang="en-US" altLang="zh-CN" sz="2800" b="1" dirty="0">
                <a:solidFill>
                  <a:schemeClr val="tx1">
                    <a:lumMod val="75000"/>
                    <a:lumOff val="25000"/>
                  </a:schemeClr>
                </a:solidFill>
                <a:ea typeface="SimSun" panose="02010600030101010101" pitchFamily="2" charset="-122"/>
              </a:rPr>
              <a:t>Purposes: </a:t>
            </a:r>
          </a:p>
          <a:p>
            <a:pPr marL="609600" indent="-609600">
              <a:spcAft>
                <a:spcPts val="0"/>
              </a:spcAft>
              <a:buNone/>
              <a:defRPr/>
            </a:pPr>
            <a:r>
              <a:rPr lang="en-US" altLang="zh-CN" sz="2800" dirty="0">
                <a:solidFill>
                  <a:schemeClr val="tx1">
                    <a:lumMod val="75000"/>
                    <a:lumOff val="25000"/>
                  </a:schemeClr>
                </a:solidFill>
                <a:ea typeface="SimSun" panose="02010600030101010101" pitchFamily="2" charset="-122"/>
              </a:rPr>
              <a:t>       To find how economic factors may affect on the business.</a:t>
            </a:r>
          </a:p>
          <a:p>
            <a:pPr marL="609600" indent="-609600">
              <a:spcAft>
                <a:spcPts val="0"/>
              </a:spcAft>
              <a:buFont typeface="Wingdings" panose="05000000000000000000" pitchFamily="2" charset="2"/>
              <a:buChar char="Ø"/>
              <a:defRPr/>
            </a:pPr>
            <a:r>
              <a:rPr lang="en-US" altLang="zh-CN" sz="2800" b="1" dirty="0">
                <a:solidFill>
                  <a:schemeClr val="tx1">
                    <a:lumMod val="75000"/>
                    <a:lumOff val="25000"/>
                  </a:schemeClr>
                </a:solidFill>
                <a:ea typeface="SimSun" panose="02010600030101010101" pitchFamily="2" charset="-122"/>
              </a:rPr>
              <a:t>Areas to be considered:</a:t>
            </a:r>
          </a:p>
          <a:p>
            <a:pPr marL="609600" indent="-609600">
              <a:spcAft>
                <a:spcPts val="0"/>
              </a:spcAft>
              <a:buFont typeface="Wingdings" panose="05000000000000000000" pitchFamily="2" charset="2"/>
              <a:buAutoNum type="arabicPeriod"/>
              <a:defRPr/>
            </a:pPr>
            <a:r>
              <a:rPr lang="en-US" altLang="zh-CN" sz="2800" dirty="0">
                <a:solidFill>
                  <a:schemeClr val="tx1">
                    <a:lumMod val="75000"/>
                    <a:lumOff val="25000"/>
                  </a:schemeClr>
                </a:solidFill>
                <a:ea typeface="SimSun" panose="02010600030101010101" pitchFamily="2" charset="-122"/>
              </a:rPr>
              <a:t>Consumer activities, such as spending patterns</a:t>
            </a:r>
          </a:p>
          <a:p>
            <a:pPr marL="609600" indent="-609600">
              <a:spcAft>
                <a:spcPts val="0"/>
              </a:spcAft>
              <a:buFont typeface="Wingdings" panose="05000000000000000000" pitchFamily="2" charset="2"/>
              <a:buAutoNum type="arabicPeriod"/>
              <a:defRPr/>
            </a:pPr>
            <a:r>
              <a:rPr lang="en-US" altLang="zh-CN" sz="2800" dirty="0">
                <a:solidFill>
                  <a:schemeClr val="tx1">
                    <a:lumMod val="75000"/>
                    <a:lumOff val="25000"/>
                  </a:schemeClr>
                </a:solidFill>
                <a:ea typeface="SimSun" panose="02010600030101010101" pitchFamily="2" charset="-122"/>
              </a:rPr>
              <a:t>Economic conditions, such as inflation, unemployment, growth, etc. </a:t>
            </a:r>
          </a:p>
          <a:p>
            <a:pPr marL="609600" indent="-609600">
              <a:spcAft>
                <a:spcPts val="0"/>
              </a:spcAft>
              <a:buFont typeface="Wingdings" panose="05000000000000000000" pitchFamily="2" charset="2"/>
              <a:buAutoNum type="arabicPeriod"/>
              <a:defRPr/>
            </a:pPr>
            <a:r>
              <a:rPr lang="en-US" altLang="zh-CN" sz="2800" dirty="0">
                <a:solidFill>
                  <a:schemeClr val="tx1">
                    <a:lumMod val="75000"/>
                    <a:lumOff val="25000"/>
                  </a:schemeClr>
                </a:solidFill>
                <a:ea typeface="SimSun" panose="02010600030101010101" pitchFamily="2" charset="-122"/>
              </a:rPr>
              <a:t>Government policies, such as fiscal, monetary, exchange rates, etc. </a:t>
            </a:r>
          </a:p>
          <a:p>
            <a:pPr marL="609600" indent="-609600">
              <a:spcAft>
                <a:spcPts val="0"/>
              </a:spcAft>
              <a:buFont typeface="Wingdings" panose="05000000000000000000" pitchFamily="2" charset="2"/>
              <a:buAutoNum type="arabicPeriod"/>
              <a:defRPr/>
            </a:pPr>
            <a:r>
              <a:rPr lang="en-US" altLang="zh-CN" sz="2800" dirty="0">
                <a:solidFill>
                  <a:schemeClr val="tx1">
                    <a:lumMod val="75000"/>
                    <a:lumOff val="25000"/>
                  </a:schemeClr>
                </a:solidFill>
                <a:ea typeface="SimSun" panose="02010600030101010101" pitchFamily="2" charset="-122"/>
              </a:rPr>
              <a:t>The changes in production and labor market …</a:t>
            </a:r>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pPr/>
              <a:t>16</a:t>
            </a:fld>
            <a:endParaRPr lang="en-US">
              <a:solidFill>
                <a:prstClr val="black"/>
              </a:solidFill>
            </a:endParaRPr>
          </a:p>
        </p:txBody>
      </p:sp>
      <p:sp>
        <p:nvSpPr>
          <p:cNvPr id="32775" name="AutoShape 6"/>
          <p:cNvSpPr>
            <a:spLocks noChangeArrowheads="1"/>
          </p:cNvSpPr>
          <p:nvPr/>
        </p:nvSpPr>
        <p:spPr bwMode="auto">
          <a:xfrm>
            <a:off x="1627680" y="3009364"/>
            <a:ext cx="2530050" cy="774700"/>
          </a:xfrm>
          <a:prstGeom prst="roundRect">
            <a:avLst>
              <a:gd name="adj" fmla="val 16667"/>
            </a:avLst>
          </a:prstGeom>
          <a:solidFill>
            <a:schemeClr val="accent1">
              <a:lumMod val="60000"/>
              <a:lumOff val="40000"/>
            </a:schemeClr>
          </a:solidFill>
          <a:ln w="9525">
            <a:solidFill>
              <a:schemeClr val="tx1"/>
            </a:solidFill>
            <a:round/>
            <a:headEnd/>
            <a:tailEnd/>
          </a:ln>
          <a:effectLs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zh-CN" sz="2400" b="1" dirty="0">
                <a:solidFill>
                  <a:prstClr val="black"/>
                </a:solidFill>
                <a:latin typeface="Arial" panose="020B0604020202020204" pitchFamily="34" charset="0"/>
                <a:ea typeface="宋体" panose="02010600030101010101" pitchFamily="2" charset="-122"/>
              </a:rPr>
              <a:t>Economic</a:t>
            </a:r>
          </a:p>
        </p:txBody>
      </p:sp>
    </p:spTree>
    <p:extLst>
      <p:ext uri="{BB962C8B-B14F-4D97-AF65-F5344CB8AC3E}">
        <p14:creationId xmlns:p14="http://schemas.microsoft.com/office/powerpoint/2010/main" val="314071831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388">
                                            <p:bg/>
                                          </p:spTgt>
                                        </p:tgtEl>
                                        <p:attrNameLst>
                                          <p:attrName>style.visibility</p:attrName>
                                        </p:attrNameLst>
                                      </p:cBhvr>
                                      <p:to>
                                        <p:strVal val="visible"/>
                                      </p:to>
                                    </p:set>
                                    <p:animEffect transition="in" filter="fade">
                                      <p:cBhvr>
                                        <p:cTn id="7" dur="2000"/>
                                        <p:tgtEl>
                                          <p:spTgt spid="16388">
                                            <p:bg/>
                                          </p:spTgt>
                                        </p:tgtEl>
                                      </p:cBhvr>
                                    </p:animEffect>
                                    <p:anim calcmode="lin" valueType="num">
                                      <p:cBhvr>
                                        <p:cTn id="8" dur="2000" fill="hold"/>
                                        <p:tgtEl>
                                          <p:spTgt spid="16388">
                                            <p:bg/>
                                          </p:spTgt>
                                        </p:tgtEl>
                                        <p:attrNameLst>
                                          <p:attrName>ppt_x</p:attrName>
                                        </p:attrNameLst>
                                      </p:cBhvr>
                                      <p:tavLst>
                                        <p:tav tm="0">
                                          <p:val>
                                            <p:strVal val="#ppt_x"/>
                                          </p:val>
                                        </p:tav>
                                        <p:tav tm="100000">
                                          <p:val>
                                            <p:strVal val="#ppt_x"/>
                                          </p:val>
                                        </p:tav>
                                      </p:tavLst>
                                    </p:anim>
                                    <p:anim calcmode="lin" valueType="num">
                                      <p:cBhvr>
                                        <p:cTn id="9" dur="2000" fill="hold"/>
                                        <p:tgtEl>
                                          <p:spTgt spid="16388">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6388">
                                            <p:txEl>
                                              <p:pRg st="0" end="0"/>
                                            </p:txEl>
                                          </p:spTgt>
                                        </p:tgtEl>
                                        <p:attrNameLst>
                                          <p:attrName>style.visibility</p:attrName>
                                        </p:attrNameLst>
                                      </p:cBhvr>
                                      <p:to>
                                        <p:strVal val="visible"/>
                                      </p:to>
                                    </p:set>
                                    <p:animEffect transition="in" filter="fade">
                                      <p:cBhvr>
                                        <p:cTn id="14" dur="2000"/>
                                        <p:tgtEl>
                                          <p:spTgt spid="16388">
                                            <p:txEl>
                                              <p:pRg st="0" end="0"/>
                                            </p:txEl>
                                          </p:spTgt>
                                        </p:tgtEl>
                                      </p:cBhvr>
                                    </p:animEffect>
                                    <p:anim calcmode="lin" valueType="num">
                                      <p:cBhvr>
                                        <p:cTn id="15" dur="2000" fill="hold"/>
                                        <p:tgtEl>
                                          <p:spTgt spid="16388">
                                            <p:txEl>
                                              <p:pRg st="0" end="0"/>
                                            </p:txEl>
                                          </p:spTgt>
                                        </p:tgtEl>
                                        <p:attrNameLst>
                                          <p:attrName>ppt_x</p:attrName>
                                        </p:attrNameLst>
                                      </p:cBhvr>
                                      <p:tavLst>
                                        <p:tav tm="0">
                                          <p:val>
                                            <p:strVal val="#ppt_x"/>
                                          </p:val>
                                        </p:tav>
                                        <p:tav tm="100000">
                                          <p:val>
                                            <p:strVal val="#ppt_x"/>
                                          </p:val>
                                        </p:tav>
                                      </p:tavLst>
                                    </p:anim>
                                    <p:anim calcmode="lin" valueType="num">
                                      <p:cBhvr>
                                        <p:cTn id="16" dur="2000" fill="hold"/>
                                        <p:tgtEl>
                                          <p:spTgt spid="1638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6388">
                                            <p:txEl>
                                              <p:pRg st="1" end="1"/>
                                            </p:txEl>
                                          </p:spTgt>
                                        </p:tgtEl>
                                        <p:attrNameLst>
                                          <p:attrName>style.visibility</p:attrName>
                                        </p:attrNameLst>
                                      </p:cBhvr>
                                      <p:to>
                                        <p:strVal val="visible"/>
                                      </p:to>
                                    </p:set>
                                    <p:animEffect transition="in" filter="fade">
                                      <p:cBhvr>
                                        <p:cTn id="21" dur="2000"/>
                                        <p:tgtEl>
                                          <p:spTgt spid="16388">
                                            <p:txEl>
                                              <p:pRg st="1" end="1"/>
                                            </p:txEl>
                                          </p:spTgt>
                                        </p:tgtEl>
                                      </p:cBhvr>
                                    </p:animEffect>
                                    <p:anim calcmode="lin" valueType="num">
                                      <p:cBhvr>
                                        <p:cTn id="22" dur="2000" fill="hold"/>
                                        <p:tgtEl>
                                          <p:spTgt spid="16388">
                                            <p:txEl>
                                              <p:pRg st="1" end="1"/>
                                            </p:txEl>
                                          </p:spTgt>
                                        </p:tgtEl>
                                        <p:attrNameLst>
                                          <p:attrName>ppt_x</p:attrName>
                                        </p:attrNameLst>
                                      </p:cBhvr>
                                      <p:tavLst>
                                        <p:tav tm="0">
                                          <p:val>
                                            <p:strVal val="#ppt_x"/>
                                          </p:val>
                                        </p:tav>
                                        <p:tav tm="100000">
                                          <p:val>
                                            <p:strVal val="#ppt_x"/>
                                          </p:val>
                                        </p:tav>
                                      </p:tavLst>
                                    </p:anim>
                                    <p:anim calcmode="lin" valueType="num">
                                      <p:cBhvr>
                                        <p:cTn id="23" dur="2000" fill="hold"/>
                                        <p:tgtEl>
                                          <p:spTgt spid="1638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6388">
                                            <p:txEl>
                                              <p:pRg st="2" end="2"/>
                                            </p:txEl>
                                          </p:spTgt>
                                        </p:tgtEl>
                                        <p:attrNameLst>
                                          <p:attrName>style.visibility</p:attrName>
                                        </p:attrNameLst>
                                      </p:cBhvr>
                                      <p:to>
                                        <p:strVal val="visible"/>
                                      </p:to>
                                    </p:set>
                                    <p:animEffect transition="in" filter="fade">
                                      <p:cBhvr>
                                        <p:cTn id="28" dur="2000"/>
                                        <p:tgtEl>
                                          <p:spTgt spid="16388">
                                            <p:txEl>
                                              <p:pRg st="2" end="2"/>
                                            </p:txEl>
                                          </p:spTgt>
                                        </p:tgtEl>
                                      </p:cBhvr>
                                    </p:animEffect>
                                    <p:anim calcmode="lin" valueType="num">
                                      <p:cBhvr>
                                        <p:cTn id="29" dur="2000" fill="hold"/>
                                        <p:tgtEl>
                                          <p:spTgt spid="16388">
                                            <p:txEl>
                                              <p:pRg st="2" end="2"/>
                                            </p:txEl>
                                          </p:spTgt>
                                        </p:tgtEl>
                                        <p:attrNameLst>
                                          <p:attrName>ppt_x</p:attrName>
                                        </p:attrNameLst>
                                      </p:cBhvr>
                                      <p:tavLst>
                                        <p:tav tm="0">
                                          <p:val>
                                            <p:strVal val="#ppt_x"/>
                                          </p:val>
                                        </p:tav>
                                        <p:tav tm="100000">
                                          <p:val>
                                            <p:strVal val="#ppt_x"/>
                                          </p:val>
                                        </p:tav>
                                      </p:tavLst>
                                    </p:anim>
                                    <p:anim calcmode="lin" valueType="num">
                                      <p:cBhvr>
                                        <p:cTn id="30" dur="2000" fill="hold"/>
                                        <p:tgtEl>
                                          <p:spTgt spid="1638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6388">
                                            <p:txEl>
                                              <p:pRg st="3" end="3"/>
                                            </p:txEl>
                                          </p:spTgt>
                                        </p:tgtEl>
                                        <p:attrNameLst>
                                          <p:attrName>style.visibility</p:attrName>
                                        </p:attrNameLst>
                                      </p:cBhvr>
                                      <p:to>
                                        <p:strVal val="visible"/>
                                      </p:to>
                                    </p:set>
                                    <p:animEffect transition="in" filter="fade">
                                      <p:cBhvr>
                                        <p:cTn id="35" dur="2000"/>
                                        <p:tgtEl>
                                          <p:spTgt spid="16388">
                                            <p:txEl>
                                              <p:pRg st="3" end="3"/>
                                            </p:txEl>
                                          </p:spTgt>
                                        </p:tgtEl>
                                      </p:cBhvr>
                                    </p:animEffect>
                                    <p:anim calcmode="lin" valueType="num">
                                      <p:cBhvr>
                                        <p:cTn id="36" dur="2000" fill="hold"/>
                                        <p:tgtEl>
                                          <p:spTgt spid="16388">
                                            <p:txEl>
                                              <p:pRg st="3" end="3"/>
                                            </p:txEl>
                                          </p:spTgt>
                                        </p:tgtEl>
                                        <p:attrNameLst>
                                          <p:attrName>ppt_x</p:attrName>
                                        </p:attrNameLst>
                                      </p:cBhvr>
                                      <p:tavLst>
                                        <p:tav tm="0">
                                          <p:val>
                                            <p:strVal val="#ppt_x"/>
                                          </p:val>
                                        </p:tav>
                                        <p:tav tm="100000">
                                          <p:val>
                                            <p:strVal val="#ppt_x"/>
                                          </p:val>
                                        </p:tav>
                                      </p:tavLst>
                                    </p:anim>
                                    <p:anim calcmode="lin" valueType="num">
                                      <p:cBhvr>
                                        <p:cTn id="37" dur="2000" fill="hold"/>
                                        <p:tgtEl>
                                          <p:spTgt spid="1638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6388">
                                            <p:txEl>
                                              <p:pRg st="4" end="4"/>
                                            </p:txEl>
                                          </p:spTgt>
                                        </p:tgtEl>
                                        <p:attrNameLst>
                                          <p:attrName>style.visibility</p:attrName>
                                        </p:attrNameLst>
                                      </p:cBhvr>
                                      <p:to>
                                        <p:strVal val="visible"/>
                                      </p:to>
                                    </p:set>
                                    <p:animEffect transition="in" filter="fade">
                                      <p:cBhvr>
                                        <p:cTn id="42" dur="2000"/>
                                        <p:tgtEl>
                                          <p:spTgt spid="16388">
                                            <p:txEl>
                                              <p:pRg st="4" end="4"/>
                                            </p:txEl>
                                          </p:spTgt>
                                        </p:tgtEl>
                                      </p:cBhvr>
                                    </p:animEffect>
                                    <p:anim calcmode="lin" valueType="num">
                                      <p:cBhvr>
                                        <p:cTn id="43" dur="2000" fill="hold"/>
                                        <p:tgtEl>
                                          <p:spTgt spid="16388">
                                            <p:txEl>
                                              <p:pRg st="4" end="4"/>
                                            </p:txEl>
                                          </p:spTgt>
                                        </p:tgtEl>
                                        <p:attrNameLst>
                                          <p:attrName>ppt_x</p:attrName>
                                        </p:attrNameLst>
                                      </p:cBhvr>
                                      <p:tavLst>
                                        <p:tav tm="0">
                                          <p:val>
                                            <p:strVal val="#ppt_x"/>
                                          </p:val>
                                        </p:tav>
                                        <p:tav tm="100000">
                                          <p:val>
                                            <p:strVal val="#ppt_x"/>
                                          </p:val>
                                        </p:tav>
                                      </p:tavLst>
                                    </p:anim>
                                    <p:anim calcmode="lin" valueType="num">
                                      <p:cBhvr>
                                        <p:cTn id="44" dur="2000" fill="hold"/>
                                        <p:tgtEl>
                                          <p:spTgt spid="1638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6388">
                                            <p:txEl>
                                              <p:pRg st="5" end="5"/>
                                            </p:txEl>
                                          </p:spTgt>
                                        </p:tgtEl>
                                        <p:attrNameLst>
                                          <p:attrName>style.visibility</p:attrName>
                                        </p:attrNameLst>
                                      </p:cBhvr>
                                      <p:to>
                                        <p:strVal val="visible"/>
                                      </p:to>
                                    </p:set>
                                    <p:animEffect transition="in" filter="fade">
                                      <p:cBhvr>
                                        <p:cTn id="49" dur="2000"/>
                                        <p:tgtEl>
                                          <p:spTgt spid="16388">
                                            <p:txEl>
                                              <p:pRg st="5" end="5"/>
                                            </p:txEl>
                                          </p:spTgt>
                                        </p:tgtEl>
                                      </p:cBhvr>
                                    </p:animEffect>
                                    <p:anim calcmode="lin" valueType="num">
                                      <p:cBhvr>
                                        <p:cTn id="50" dur="2000" fill="hold"/>
                                        <p:tgtEl>
                                          <p:spTgt spid="16388">
                                            <p:txEl>
                                              <p:pRg st="5" end="5"/>
                                            </p:txEl>
                                          </p:spTgt>
                                        </p:tgtEl>
                                        <p:attrNameLst>
                                          <p:attrName>ppt_x</p:attrName>
                                        </p:attrNameLst>
                                      </p:cBhvr>
                                      <p:tavLst>
                                        <p:tav tm="0">
                                          <p:val>
                                            <p:strVal val="#ppt_x"/>
                                          </p:val>
                                        </p:tav>
                                        <p:tav tm="100000">
                                          <p:val>
                                            <p:strVal val="#ppt_x"/>
                                          </p:val>
                                        </p:tav>
                                      </p:tavLst>
                                    </p:anim>
                                    <p:anim calcmode="lin" valueType="num">
                                      <p:cBhvr>
                                        <p:cTn id="51" dur="2000" fill="hold"/>
                                        <p:tgtEl>
                                          <p:spTgt spid="16388">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6388">
                                            <p:txEl>
                                              <p:pRg st="6" end="6"/>
                                            </p:txEl>
                                          </p:spTgt>
                                        </p:tgtEl>
                                        <p:attrNameLst>
                                          <p:attrName>style.visibility</p:attrName>
                                        </p:attrNameLst>
                                      </p:cBhvr>
                                      <p:to>
                                        <p:strVal val="visible"/>
                                      </p:to>
                                    </p:set>
                                    <p:animEffect transition="in" filter="fade">
                                      <p:cBhvr>
                                        <p:cTn id="56" dur="2000"/>
                                        <p:tgtEl>
                                          <p:spTgt spid="16388">
                                            <p:txEl>
                                              <p:pRg st="6" end="6"/>
                                            </p:txEl>
                                          </p:spTgt>
                                        </p:tgtEl>
                                      </p:cBhvr>
                                    </p:animEffect>
                                    <p:anim calcmode="lin" valueType="num">
                                      <p:cBhvr>
                                        <p:cTn id="57" dur="2000" fill="hold"/>
                                        <p:tgtEl>
                                          <p:spTgt spid="16388">
                                            <p:txEl>
                                              <p:pRg st="6" end="6"/>
                                            </p:txEl>
                                          </p:spTgt>
                                        </p:tgtEl>
                                        <p:attrNameLst>
                                          <p:attrName>ppt_x</p:attrName>
                                        </p:attrNameLst>
                                      </p:cBhvr>
                                      <p:tavLst>
                                        <p:tav tm="0">
                                          <p:val>
                                            <p:strVal val="#ppt_x"/>
                                          </p:val>
                                        </p:tav>
                                        <p:tav tm="100000">
                                          <p:val>
                                            <p:strVal val="#ppt_x"/>
                                          </p:val>
                                        </p:tav>
                                      </p:tavLst>
                                    </p:anim>
                                    <p:anim calcmode="lin" valueType="num">
                                      <p:cBhvr>
                                        <p:cTn id="58" dur="2000" fill="hold"/>
                                        <p:tgtEl>
                                          <p:spTgt spid="16388">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4800" b="1" dirty="0"/>
              <a:t>SOCIAL</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ZA" sz="3200" dirty="0" smtClean="0"/>
              <a:t>As businesses broaden their operations both locally and internationally, the need to be aware of social/cultural factors becomes more and more important.</a:t>
            </a:r>
          </a:p>
          <a:p>
            <a:pPr>
              <a:buFont typeface="Wingdings" panose="05000000000000000000" pitchFamily="2" charset="2"/>
              <a:buChar char="§"/>
            </a:pPr>
            <a:r>
              <a:rPr lang="en-US" sz="3200" dirty="0"/>
              <a:t>This issue analyzes the demographic and cultural aspects of the company's market. These factors help businesses examine consumer needs and determine what pushes them to make purchases. </a:t>
            </a:r>
            <a:endParaRPr lang="en-US" sz="3200" dirty="0" smtClean="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34770464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Among the items that should be examined </a:t>
            </a:r>
            <a:r>
              <a:rPr lang="en-US" b="1" dirty="0" smtClean="0"/>
              <a:t>are:</a:t>
            </a:r>
            <a:endParaRPr lang="en-US" b="1" dirty="0"/>
          </a:p>
        </p:txBody>
      </p:sp>
      <p:sp>
        <p:nvSpPr>
          <p:cNvPr id="3" name="Content Placeholder 2"/>
          <p:cNvSpPr>
            <a:spLocks noGrp="1"/>
          </p:cNvSpPr>
          <p:nvPr>
            <p:ph sz="half" idx="1"/>
          </p:nvPr>
        </p:nvSpPr>
        <p:spPr/>
        <p:txBody>
          <a:bodyPr>
            <a:noAutofit/>
          </a:bodyPr>
          <a:lstStyle/>
          <a:p>
            <a:pPr>
              <a:buFont typeface="Wingdings" panose="05000000000000000000" pitchFamily="2" charset="2"/>
              <a:buChar char="§"/>
            </a:pPr>
            <a:r>
              <a:rPr lang="en-US" sz="3600" dirty="0" smtClean="0"/>
              <a:t>Demographics</a:t>
            </a:r>
          </a:p>
          <a:p>
            <a:pPr>
              <a:buFont typeface="Wingdings" panose="05000000000000000000" pitchFamily="2" charset="2"/>
              <a:buChar char="§"/>
            </a:pPr>
            <a:r>
              <a:rPr lang="en-US" sz="3600" dirty="0"/>
              <a:t>P</a:t>
            </a:r>
            <a:r>
              <a:rPr lang="en-US" sz="3600" dirty="0" smtClean="0"/>
              <a:t>opulation Growth Rates</a:t>
            </a:r>
          </a:p>
          <a:p>
            <a:pPr>
              <a:buFont typeface="Wingdings" panose="05000000000000000000" pitchFamily="2" charset="2"/>
              <a:buChar char="§"/>
            </a:pPr>
            <a:r>
              <a:rPr lang="en-US" sz="3600" dirty="0"/>
              <a:t>A</a:t>
            </a:r>
            <a:r>
              <a:rPr lang="en-US" sz="3600" dirty="0" smtClean="0"/>
              <a:t>ge Distribution</a:t>
            </a:r>
          </a:p>
          <a:p>
            <a:pPr>
              <a:buFont typeface="Wingdings" panose="05000000000000000000" pitchFamily="2" charset="2"/>
              <a:buChar char="§"/>
            </a:pPr>
            <a:r>
              <a:rPr lang="en-US" sz="3600" dirty="0"/>
              <a:t>A</a:t>
            </a:r>
            <a:r>
              <a:rPr lang="en-US" sz="3600" dirty="0" smtClean="0"/>
              <a:t>ttitudes Toward Work</a:t>
            </a:r>
          </a:p>
          <a:p>
            <a:pPr>
              <a:buFont typeface="Wingdings" panose="05000000000000000000" pitchFamily="2" charset="2"/>
              <a:buChar char="§"/>
            </a:pPr>
            <a:r>
              <a:rPr lang="en-US" sz="3600" dirty="0"/>
              <a:t>J</a:t>
            </a:r>
            <a:r>
              <a:rPr lang="en-US" sz="3600" dirty="0" smtClean="0"/>
              <a:t>ob Market Trends</a:t>
            </a:r>
          </a:p>
        </p:txBody>
      </p:sp>
      <p:sp>
        <p:nvSpPr>
          <p:cNvPr id="5" name="Content Placeholder 4"/>
          <p:cNvSpPr>
            <a:spLocks noGrp="1"/>
          </p:cNvSpPr>
          <p:nvPr>
            <p:ph sz="half" idx="2"/>
          </p:nvPr>
        </p:nvSpPr>
        <p:spPr/>
        <p:txBody>
          <a:bodyPr>
            <a:normAutofit/>
          </a:bodyPr>
          <a:lstStyle/>
          <a:p>
            <a:pPr>
              <a:buFont typeface="Wingdings" panose="05000000000000000000" pitchFamily="2" charset="2"/>
              <a:buChar char="§"/>
            </a:pPr>
            <a:r>
              <a:rPr lang="en-US" sz="3600" dirty="0"/>
              <a:t>Religious</a:t>
            </a:r>
          </a:p>
          <a:p>
            <a:pPr>
              <a:buFont typeface="Wingdings" panose="05000000000000000000" pitchFamily="2" charset="2"/>
              <a:buChar char="§"/>
            </a:pPr>
            <a:r>
              <a:rPr lang="en-US" sz="3600" dirty="0"/>
              <a:t>Ethical Beliefs</a:t>
            </a:r>
          </a:p>
          <a:p>
            <a:pPr>
              <a:buFont typeface="Wingdings" panose="05000000000000000000" pitchFamily="2" charset="2"/>
              <a:buChar char="§"/>
            </a:pPr>
            <a:r>
              <a:rPr lang="en-US" sz="3600" dirty="0"/>
              <a:t>Lifestyle Changes</a:t>
            </a:r>
          </a:p>
          <a:p>
            <a:pPr>
              <a:buFont typeface="Wingdings" panose="05000000000000000000" pitchFamily="2" charset="2"/>
              <a:buChar char="§"/>
            </a:pPr>
            <a:r>
              <a:rPr lang="en-US" sz="3600" dirty="0"/>
              <a:t>Educational and Environmental issues </a:t>
            </a:r>
          </a:p>
          <a:p>
            <a:pPr>
              <a:buFont typeface="Wingdings" panose="05000000000000000000" pitchFamily="2" charset="2"/>
              <a:buChar char="§"/>
            </a:pPr>
            <a:r>
              <a:rPr lang="en-US" sz="3600" dirty="0"/>
              <a:t>Health consciousness</a:t>
            </a:r>
            <a:endParaRPr lang="en-ZA" sz="3600"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18663688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8"/>
          <p:cNvSpPr>
            <a:spLocks noGrp="1" noChangeArrowheads="1"/>
          </p:cNvSpPr>
          <p:nvPr>
            <p:ph type="title"/>
          </p:nvPr>
        </p:nvSpPr>
        <p:spPr>
          <a:xfrm>
            <a:off x="1981200" y="335133"/>
            <a:ext cx="8229600" cy="1143000"/>
          </a:xfrm>
        </p:spPr>
        <p:txBody>
          <a:bodyPr>
            <a:noAutofit/>
          </a:bodyPr>
          <a:lstStyle/>
          <a:p>
            <a:pPr algn="ctr"/>
            <a:r>
              <a:rPr lang="en-US" altLang="zh-CN" sz="4400" b="1" dirty="0">
                <a:ea typeface="宋体" panose="02010600030101010101" pitchFamily="2" charset="-122"/>
              </a:rPr>
              <a:t>Business Analysis Models </a:t>
            </a:r>
            <a:br>
              <a:rPr lang="en-US" altLang="zh-CN" sz="4400" b="1" dirty="0">
                <a:ea typeface="宋体" panose="02010600030101010101" pitchFamily="2" charset="-122"/>
              </a:rPr>
            </a:br>
            <a:r>
              <a:rPr lang="en-US" altLang="zh-CN" sz="4400" b="1" dirty="0">
                <a:ea typeface="宋体" panose="02010600030101010101" pitchFamily="2" charset="-122"/>
              </a:rPr>
              <a:t>-Illustrations for PEST Analysis Models</a:t>
            </a:r>
          </a:p>
        </p:txBody>
      </p:sp>
      <p:sp>
        <p:nvSpPr>
          <p:cNvPr id="17412" name="Rectangle 4"/>
          <p:cNvSpPr>
            <a:spLocks noGrp="1" noChangeArrowheads="1"/>
          </p:cNvSpPr>
          <p:nvPr>
            <p:ph idx="1"/>
          </p:nvPr>
        </p:nvSpPr>
        <p:spPr>
          <a:xfrm>
            <a:off x="3361386" y="1790162"/>
            <a:ext cx="8551571" cy="4317643"/>
          </a:xfrm>
          <a:solidFill>
            <a:schemeClr val="bg1">
              <a:alpha val="50195"/>
            </a:schemeClr>
          </a:solidFill>
          <a:ln cap="flat">
            <a:solidFill>
              <a:srgbClr val="FFFFCC"/>
            </a:solidFill>
          </a:ln>
        </p:spPr>
        <p:txBody>
          <a:bodyPr rtlCol="0">
            <a:noAutofit/>
          </a:bodyPr>
          <a:lstStyle/>
          <a:p>
            <a:pPr marL="609600" indent="-609600">
              <a:spcAft>
                <a:spcPts val="0"/>
              </a:spcAft>
              <a:buFont typeface="Wingdings" panose="05000000000000000000" pitchFamily="2" charset="2"/>
              <a:buChar char="Ø"/>
              <a:defRPr/>
            </a:pPr>
            <a:r>
              <a:rPr lang="en-US" altLang="zh-CN" sz="2800" b="1" dirty="0">
                <a:solidFill>
                  <a:schemeClr val="tx1">
                    <a:lumMod val="75000"/>
                    <a:lumOff val="25000"/>
                  </a:schemeClr>
                </a:solidFill>
                <a:ea typeface="SimSun" panose="02010600030101010101" pitchFamily="2" charset="-122"/>
              </a:rPr>
              <a:t>Purposes: </a:t>
            </a:r>
          </a:p>
          <a:p>
            <a:pPr marL="609600" indent="-609600">
              <a:spcAft>
                <a:spcPts val="0"/>
              </a:spcAft>
              <a:buNone/>
              <a:defRPr/>
            </a:pPr>
            <a:r>
              <a:rPr lang="en-US" altLang="zh-CN" sz="2800" dirty="0">
                <a:solidFill>
                  <a:schemeClr val="tx1">
                    <a:lumMod val="75000"/>
                    <a:lumOff val="25000"/>
                  </a:schemeClr>
                </a:solidFill>
                <a:ea typeface="SimSun" panose="02010600030101010101" pitchFamily="2" charset="-122"/>
              </a:rPr>
              <a:t>        </a:t>
            </a:r>
            <a:r>
              <a:rPr lang="en-US" altLang="zh-CN" sz="2400" dirty="0">
                <a:solidFill>
                  <a:schemeClr val="tx1">
                    <a:lumMod val="75000"/>
                    <a:lumOff val="25000"/>
                  </a:schemeClr>
                </a:solidFill>
                <a:ea typeface="SimSun" panose="02010600030101010101" pitchFamily="2" charset="-122"/>
              </a:rPr>
              <a:t>To find what competitive advantage a business may gain by social changes.</a:t>
            </a:r>
          </a:p>
          <a:p>
            <a:pPr marL="609600" indent="-609600">
              <a:spcAft>
                <a:spcPts val="0"/>
              </a:spcAft>
              <a:buFont typeface="Wingdings" panose="05000000000000000000" pitchFamily="2" charset="2"/>
              <a:buChar char="Ø"/>
              <a:defRPr/>
            </a:pPr>
            <a:r>
              <a:rPr lang="en-US" altLang="zh-CN" sz="2800" b="1" dirty="0">
                <a:solidFill>
                  <a:schemeClr val="tx1">
                    <a:lumMod val="75000"/>
                    <a:lumOff val="25000"/>
                  </a:schemeClr>
                </a:solidFill>
                <a:ea typeface="SimSun" panose="02010600030101010101" pitchFamily="2" charset="-122"/>
              </a:rPr>
              <a:t>Areas to be considered:</a:t>
            </a:r>
            <a:r>
              <a:rPr lang="en-US" altLang="zh-CN" sz="2800" dirty="0">
                <a:solidFill>
                  <a:schemeClr val="tx1">
                    <a:lumMod val="75000"/>
                    <a:lumOff val="25000"/>
                  </a:schemeClr>
                </a:solidFill>
                <a:ea typeface="SimSun" panose="02010600030101010101" pitchFamily="2" charset="-122"/>
              </a:rPr>
              <a:t> </a:t>
            </a:r>
          </a:p>
          <a:p>
            <a:pPr marL="609600" indent="-609600">
              <a:spcAft>
                <a:spcPts val="0"/>
              </a:spcAft>
              <a:buFont typeface="Wingdings" panose="05000000000000000000" pitchFamily="2" charset="2"/>
              <a:buAutoNum type="arabicPeriod"/>
              <a:defRPr/>
            </a:pPr>
            <a:r>
              <a:rPr lang="en-US" altLang="zh-CN" sz="2400" dirty="0">
                <a:solidFill>
                  <a:schemeClr val="tx1">
                    <a:lumMod val="75000"/>
                    <a:lumOff val="25000"/>
                  </a:schemeClr>
                </a:solidFill>
                <a:ea typeface="SimSun" panose="02010600030101010101" pitchFamily="2" charset="-122"/>
              </a:rPr>
              <a:t>Aging population trend, which may increase services for old people</a:t>
            </a:r>
          </a:p>
          <a:p>
            <a:pPr marL="609600" indent="-609600">
              <a:spcAft>
                <a:spcPts val="0"/>
              </a:spcAft>
              <a:buFont typeface="Wingdings" panose="05000000000000000000" pitchFamily="2" charset="2"/>
              <a:buAutoNum type="arabicPeriod"/>
              <a:defRPr/>
            </a:pPr>
            <a:r>
              <a:rPr lang="en-US" altLang="zh-CN" sz="2400" dirty="0">
                <a:solidFill>
                  <a:schemeClr val="tx1">
                    <a:lumMod val="75000"/>
                    <a:lumOff val="25000"/>
                  </a:schemeClr>
                </a:solidFill>
                <a:ea typeface="SimSun" panose="02010600030101010101" pitchFamily="2" charset="-122"/>
              </a:rPr>
              <a:t>Birth rate increase, which may affect baby product markets</a:t>
            </a:r>
          </a:p>
          <a:p>
            <a:pPr marL="609600" indent="-609600">
              <a:spcAft>
                <a:spcPts val="0"/>
              </a:spcAft>
              <a:buFont typeface="Wingdings" panose="05000000000000000000" pitchFamily="2" charset="2"/>
              <a:buAutoNum type="arabicPeriod"/>
              <a:defRPr/>
            </a:pPr>
            <a:r>
              <a:rPr lang="en-US" altLang="zh-CN" sz="2400" dirty="0">
                <a:solidFill>
                  <a:schemeClr val="tx1">
                    <a:lumMod val="75000"/>
                    <a:lumOff val="25000"/>
                  </a:schemeClr>
                </a:solidFill>
                <a:ea typeface="SimSun" panose="02010600030101010101" pitchFamily="2" charset="-122"/>
              </a:rPr>
              <a:t>Security condition, e.g. increase in crime may cause a business to increase insurance costs </a:t>
            </a:r>
          </a:p>
          <a:p>
            <a:pPr marL="609600" indent="-609600">
              <a:spcAft>
                <a:spcPts val="0"/>
              </a:spcAft>
              <a:buFont typeface="Wingdings" panose="05000000000000000000" pitchFamily="2" charset="2"/>
              <a:buAutoNum type="arabicPeriod"/>
              <a:defRPr/>
            </a:pPr>
            <a:r>
              <a:rPr lang="en-US" altLang="zh-CN" sz="2400" dirty="0">
                <a:solidFill>
                  <a:schemeClr val="tx1">
                    <a:lumMod val="75000"/>
                    <a:lumOff val="25000"/>
                  </a:schemeClr>
                </a:solidFill>
                <a:ea typeface="SimSun" panose="02010600030101010101" pitchFamily="2" charset="-122"/>
              </a:rPr>
              <a:t>Pressure groups, such as environmental groups, local community groups, etc. which may prevent a business from polluting a river…</a:t>
            </a:r>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pPr/>
              <a:t>19</a:t>
            </a:fld>
            <a:endParaRPr lang="en-US">
              <a:solidFill>
                <a:prstClr val="black"/>
              </a:solidFill>
            </a:endParaRPr>
          </a:p>
        </p:txBody>
      </p:sp>
      <p:sp>
        <p:nvSpPr>
          <p:cNvPr id="33800" name="Text Box 7"/>
          <p:cNvSpPr txBox="1">
            <a:spLocks noChangeArrowheads="1"/>
          </p:cNvSpPr>
          <p:nvPr/>
        </p:nvSpPr>
        <p:spPr bwMode="auto">
          <a:xfrm>
            <a:off x="1981200" y="6262688"/>
            <a:ext cx="2438400"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50000"/>
              </a:spcBef>
              <a:buClrTx/>
              <a:buFontTx/>
              <a:buNone/>
            </a:pPr>
            <a:r>
              <a:rPr lang="zh-CN" altLang="en-US" sz="800">
                <a:solidFill>
                  <a:srgbClr val="DADADA"/>
                </a:solidFill>
                <a:latin typeface="Times New Roman" panose="02020603050405020304" pitchFamily="18" charset="0"/>
                <a:ea typeface="宋体" panose="02010600030101010101" pitchFamily="2" charset="-122"/>
              </a:rPr>
              <a:t>© </a:t>
            </a:r>
            <a:r>
              <a:rPr lang="en-US" altLang="zh-CN" sz="800">
                <a:solidFill>
                  <a:srgbClr val="DADADA"/>
                </a:solidFill>
                <a:latin typeface="Times New Roman" panose="02020603050405020304" pitchFamily="18" charset="0"/>
                <a:ea typeface="宋体" panose="02010600030101010101" pitchFamily="2" charset="-122"/>
              </a:rPr>
              <a:t>PhotoDisc</a:t>
            </a:r>
          </a:p>
        </p:txBody>
      </p:sp>
      <p:sp>
        <p:nvSpPr>
          <p:cNvPr id="33801" name="AutoShape 9"/>
          <p:cNvSpPr>
            <a:spLocks noChangeArrowheads="1"/>
          </p:cNvSpPr>
          <p:nvPr/>
        </p:nvSpPr>
        <p:spPr bwMode="auto">
          <a:xfrm>
            <a:off x="1193442" y="3009365"/>
            <a:ext cx="1878012" cy="784225"/>
          </a:xfrm>
          <a:prstGeom prst="roundRect">
            <a:avLst>
              <a:gd name="adj" fmla="val 16667"/>
            </a:avLst>
          </a:prstGeom>
          <a:solidFill>
            <a:schemeClr val="accent1">
              <a:lumMod val="60000"/>
              <a:lumOff val="40000"/>
            </a:schemeClr>
          </a:solidFill>
          <a:ln w="9525">
            <a:solidFill>
              <a:schemeClr val="tx1"/>
            </a:solidFill>
            <a:round/>
            <a:headEnd/>
            <a:tailEnd/>
          </a:ln>
          <a:effectLs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zh-CN" sz="2400" b="1" dirty="0">
                <a:solidFill>
                  <a:prstClr val="black"/>
                </a:solidFill>
                <a:latin typeface="Arial" panose="020B0604020202020204" pitchFamily="34" charset="0"/>
                <a:ea typeface="宋体" panose="02010600030101010101" pitchFamily="2" charset="-122"/>
              </a:rPr>
              <a:t>Social  </a:t>
            </a:r>
          </a:p>
        </p:txBody>
      </p:sp>
    </p:spTree>
    <p:extLst>
      <p:ext uri="{BB962C8B-B14F-4D97-AF65-F5344CB8AC3E}">
        <p14:creationId xmlns:p14="http://schemas.microsoft.com/office/powerpoint/2010/main" val="388288346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412">
                                            <p:bg/>
                                          </p:spTgt>
                                        </p:tgtEl>
                                        <p:attrNameLst>
                                          <p:attrName>style.visibility</p:attrName>
                                        </p:attrNameLst>
                                      </p:cBhvr>
                                      <p:to>
                                        <p:strVal val="visible"/>
                                      </p:to>
                                    </p:set>
                                    <p:animEffect transition="in" filter="fade">
                                      <p:cBhvr>
                                        <p:cTn id="7" dur="2000"/>
                                        <p:tgtEl>
                                          <p:spTgt spid="17412">
                                            <p:bg/>
                                          </p:spTgt>
                                        </p:tgtEl>
                                      </p:cBhvr>
                                    </p:animEffect>
                                    <p:anim calcmode="lin" valueType="num">
                                      <p:cBhvr>
                                        <p:cTn id="8" dur="2000" fill="hold"/>
                                        <p:tgtEl>
                                          <p:spTgt spid="17412">
                                            <p:bg/>
                                          </p:spTgt>
                                        </p:tgtEl>
                                        <p:attrNameLst>
                                          <p:attrName>ppt_x</p:attrName>
                                        </p:attrNameLst>
                                      </p:cBhvr>
                                      <p:tavLst>
                                        <p:tav tm="0">
                                          <p:val>
                                            <p:strVal val="#ppt_x"/>
                                          </p:val>
                                        </p:tav>
                                        <p:tav tm="100000">
                                          <p:val>
                                            <p:strVal val="#ppt_x"/>
                                          </p:val>
                                        </p:tav>
                                      </p:tavLst>
                                    </p:anim>
                                    <p:anim calcmode="lin" valueType="num">
                                      <p:cBhvr>
                                        <p:cTn id="9" dur="2000" fill="hold"/>
                                        <p:tgtEl>
                                          <p:spTgt spid="17412">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412">
                                            <p:txEl>
                                              <p:pRg st="0" end="0"/>
                                            </p:txEl>
                                          </p:spTgt>
                                        </p:tgtEl>
                                        <p:attrNameLst>
                                          <p:attrName>style.visibility</p:attrName>
                                        </p:attrNameLst>
                                      </p:cBhvr>
                                      <p:to>
                                        <p:strVal val="visible"/>
                                      </p:to>
                                    </p:set>
                                    <p:animEffect transition="in" filter="fade">
                                      <p:cBhvr>
                                        <p:cTn id="14" dur="2000"/>
                                        <p:tgtEl>
                                          <p:spTgt spid="17412">
                                            <p:txEl>
                                              <p:pRg st="0" end="0"/>
                                            </p:txEl>
                                          </p:spTgt>
                                        </p:tgtEl>
                                      </p:cBhvr>
                                    </p:animEffect>
                                    <p:anim calcmode="lin" valueType="num">
                                      <p:cBhvr>
                                        <p:cTn id="15" dur="2000" fill="hold"/>
                                        <p:tgtEl>
                                          <p:spTgt spid="17412">
                                            <p:txEl>
                                              <p:pRg st="0" end="0"/>
                                            </p:txEl>
                                          </p:spTgt>
                                        </p:tgtEl>
                                        <p:attrNameLst>
                                          <p:attrName>ppt_x</p:attrName>
                                        </p:attrNameLst>
                                      </p:cBhvr>
                                      <p:tavLst>
                                        <p:tav tm="0">
                                          <p:val>
                                            <p:strVal val="#ppt_x"/>
                                          </p:val>
                                        </p:tav>
                                        <p:tav tm="100000">
                                          <p:val>
                                            <p:strVal val="#ppt_x"/>
                                          </p:val>
                                        </p:tav>
                                      </p:tavLst>
                                    </p:anim>
                                    <p:anim calcmode="lin" valueType="num">
                                      <p:cBhvr>
                                        <p:cTn id="16" dur="2000" fill="hold"/>
                                        <p:tgtEl>
                                          <p:spTgt spid="174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7412">
                                            <p:txEl>
                                              <p:pRg st="1" end="1"/>
                                            </p:txEl>
                                          </p:spTgt>
                                        </p:tgtEl>
                                        <p:attrNameLst>
                                          <p:attrName>style.visibility</p:attrName>
                                        </p:attrNameLst>
                                      </p:cBhvr>
                                      <p:to>
                                        <p:strVal val="visible"/>
                                      </p:to>
                                    </p:set>
                                    <p:animEffect transition="in" filter="fade">
                                      <p:cBhvr>
                                        <p:cTn id="21" dur="2000"/>
                                        <p:tgtEl>
                                          <p:spTgt spid="17412">
                                            <p:txEl>
                                              <p:pRg st="1" end="1"/>
                                            </p:txEl>
                                          </p:spTgt>
                                        </p:tgtEl>
                                      </p:cBhvr>
                                    </p:animEffect>
                                    <p:anim calcmode="lin" valueType="num">
                                      <p:cBhvr>
                                        <p:cTn id="22" dur="2000" fill="hold"/>
                                        <p:tgtEl>
                                          <p:spTgt spid="17412">
                                            <p:txEl>
                                              <p:pRg st="1" end="1"/>
                                            </p:txEl>
                                          </p:spTgt>
                                        </p:tgtEl>
                                        <p:attrNameLst>
                                          <p:attrName>ppt_x</p:attrName>
                                        </p:attrNameLst>
                                      </p:cBhvr>
                                      <p:tavLst>
                                        <p:tav tm="0">
                                          <p:val>
                                            <p:strVal val="#ppt_x"/>
                                          </p:val>
                                        </p:tav>
                                        <p:tav tm="100000">
                                          <p:val>
                                            <p:strVal val="#ppt_x"/>
                                          </p:val>
                                        </p:tav>
                                      </p:tavLst>
                                    </p:anim>
                                    <p:anim calcmode="lin" valueType="num">
                                      <p:cBhvr>
                                        <p:cTn id="23" dur="2000" fill="hold"/>
                                        <p:tgtEl>
                                          <p:spTgt spid="1741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7412">
                                            <p:txEl>
                                              <p:pRg st="2" end="2"/>
                                            </p:txEl>
                                          </p:spTgt>
                                        </p:tgtEl>
                                        <p:attrNameLst>
                                          <p:attrName>style.visibility</p:attrName>
                                        </p:attrNameLst>
                                      </p:cBhvr>
                                      <p:to>
                                        <p:strVal val="visible"/>
                                      </p:to>
                                    </p:set>
                                    <p:animEffect transition="in" filter="fade">
                                      <p:cBhvr>
                                        <p:cTn id="28" dur="2000"/>
                                        <p:tgtEl>
                                          <p:spTgt spid="17412">
                                            <p:txEl>
                                              <p:pRg st="2" end="2"/>
                                            </p:txEl>
                                          </p:spTgt>
                                        </p:tgtEl>
                                      </p:cBhvr>
                                    </p:animEffect>
                                    <p:anim calcmode="lin" valueType="num">
                                      <p:cBhvr>
                                        <p:cTn id="29" dur="2000" fill="hold"/>
                                        <p:tgtEl>
                                          <p:spTgt spid="17412">
                                            <p:txEl>
                                              <p:pRg st="2" end="2"/>
                                            </p:txEl>
                                          </p:spTgt>
                                        </p:tgtEl>
                                        <p:attrNameLst>
                                          <p:attrName>ppt_x</p:attrName>
                                        </p:attrNameLst>
                                      </p:cBhvr>
                                      <p:tavLst>
                                        <p:tav tm="0">
                                          <p:val>
                                            <p:strVal val="#ppt_x"/>
                                          </p:val>
                                        </p:tav>
                                        <p:tav tm="100000">
                                          <p:val>
                                            <p:strVal val="#ppt_x"/>
                                          </p:val>
                                        </p:tav>
                                      </p:tavLst>
                                    </p:anim>
                                    <p:anim calcmode="lin" valueType="num">
                                      <p:cBhvr>
                                        <p:cTn id="30" dur="2000" fill="hold"/>
                                        <p:tgtEl>
                                          <p:spTgt spid="1741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7412">
                                            <p:txEl>
                                              <p:pRg st="3" end="3"/>
                                            </p:txEl>
                                          </p:spTgt>
                                        </p:tgtEl>
                                        <p:attrNameLst>
                                          <p:attrName>style.visibility</p:attrName>
                                        </p:attrNameLst>
                                      </p:cBhvr>
                                      <p:to>
                                        <p:strVal val="visible"/>
                                      </p:to>
                                    </p:set>
                                    <p:animEffect transition="in" filter="fade">
                                      <p:cBhvr>
                                        <p:cTn id="35" dur="2000"/>
                                        <p:tgtEl>
                                          <p:spTgt spid="17412">
                                            <p:txEl>
                                              <p:pRg st="3" end="3"/>
                                            </p:txEl>
                                          </p:spTgt>
                                        </p:tgtEl>
                                      </p:cBhvr>
                                    </p:animEffect>
                                    <p:anim calcmode="lin" valueType="num">
                                      <p:cBhvr>
                                        <p:cTn id="36" dur="2000" fill="hold"/>
                                        <p:tgtEl>
                                          <p:spTgt spid="17412">
                                            <p:txEl>
                                              <p:pRg st="3" end="3"/>
                                            </p:txEl>
                                          </p:spTgt>
                                        </p:tgtEl>
                                        <p:attrNameLst>
                                          <p:attrName>ppt_x</p:attrName>
                                        </p:attrNameLst>
                                      </p:cBhvr>
                                      <p:tavLst>
                                        <p:tav tm="0">
                                          <p:val>
                                            <p:strVal val="#ppt_x"/>
                                          </p:val>
                                        </p:tav>
                                        <p:tav tm="100000">
                                          <p:val>
                                            <p:strVal val="#ppt_x"/>
                                          </p:val>
                                        </p:tav>
                                      </p:tavLst>
                                    </p:anim>
                                    <p:anim calcmode="lin" valueType="num">
                                      <p:cBhvr>
                                        <p:cTn id="37" dur="2000" fill="hold"/>
                                        <p:tgtEl>
                                          <p:spTgt spid="1741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7412">
                                            <p:txEl>
                                              <p:pRg st="4" end="4"/>
                                            </p:txEl>
                                          </p:spTgt>
                                        </p:tgtEl>
                                        <p:attrNameLst>
                                          <p:attrName>style.visibility</p:attrName>
                                        </p:attrNameLst>
                                      </p:cBhvr>
                                      <p:to>
                                        <p:strVal val="visible"/>
                                      </p:to>
                                    </p:set>
                                    <p:animEffect transition="in" filter="fade">
                                      <p:cBhvr>
                                        <p:cTn id="42" dur="2000"/>
                                        <p:tgtEl>
                                          <p:spTgt spid="17412">
                                            <p:txEl>
                                              <p:pRg st="4" end="4"/>
                                            </p:txEl>
                                          </p:spTgt>
                                        </p:tgtEl>
                                      </p:cBhvr>
                                    </p:animEffect>
                                    <p:anim calcmode="lin" valueType="num">
                                      <p:cBhvr>
                                        <p:cTn id="43" dur="2000" fill="hold"/>
                                        <p:tgtEl>
                                          <p:spTgt spid="17412">
                                            <p:txEl>
                                              <p:pRg st="4" end="4"/>
                                            </p:txEl>
                                          </p:spTgt>
                                        </p:tgtEl>
                                        <p:attrNameLst>
                                          <p:attrName>ppt_x</p:attrName>
                                        </p:attrNameLst>
                                      </p:cBhvr>
                                      <p:tavLst>
                                        <p:tav tm="0">
                                          <p:val>
                                            <p:strVal val="#ppt_x"/>
                                          </p:val>
                                        </p:tav>
                                        <p:tav tm="100000">
                                          <p:val>
                                            <p:strVal val="#ppt_x"/>
                                          </p:val>
                                        </p:tav>
                                      </p:tavLst>
                                    </p:anim>
                                    <p:anim calcmode="lin" valueType="num">
                                      <p:cBhvr>
                                        <p:cTn id="44" dur="2000" fill="hold"/>
                                        <p:tgtEl>
                                          <p:spTgt spid="1741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7412">
                                            <p:txEl>
                                              <p:pRg st="5" end="5"/>
                                            </p:txEl>
                                          </p:spTgt>
                                        </p:tgtEl>
                                        <p:attrNameLst>
                                          <p:attrName>style.visibility</p:attrName>
                                        </p:attrNameLst>
                                      </p:cBhvr>
                                      <p:to>
                                        <p:strVal val="visible"/>
                                      </p:to>
                                    </p:set>
                                    <p:animEffect transition="in" filter="fade">
                                      <p:cBhvr>
                                        <p:cTn id="49" dur="2000"/>
                                        <p:tgtEl>
                                          <p:spTgt spid="17412">
                                            <p:txEl>
                                              <p:pRg st="5" end="5"/>
                                            </p:txEl>
                                          </p:spTgt>
                                        </p:tgtEl>
                                      </p:cBhvr>
                                    </p:animEffect>
                                    <p:anim calcmode="lin" valueType="num">
                                      <p:cBhvr>
                                        <p:cTn id="50" dur="2000" fill="hold"/>
                                        <p:tgtEl>
                                          <p:spTgt spid="17412">
                                            <p:txEl>
                                              <p:pRg st="5" end="5"/>
                                            </p:txEl>
                                          </p:spTgt>
                                        </p:tgtEl>
                                        <p:attrNameLst>
                                          <p:attrName>ppt_x</p:attrName>
                                        </p:attrNameLst>
                                      </p:cBhvr>
                                      <p:tavLst>
                                        <p:tav tm="0">
                                          <p:val>
                                            <p:strVal val="#ppt_x"/>
                                          </p:val>
                                        </p:tav>
                                        <p:tav tm="100000">
                                          <p:val>
                                            <p:strVal val="#ppt_x"/>
                                          </p:val>
                                        </p:tav>
                                      </p:tavLst>
                                    </p:anim>
                                    <p:anim calcmode="lin" valueType="num">
                                      <p:cBhvr>
                                        <p:cTn id="51" dur="2000" fill="hold"/>
                                        <p:tgtEl>
                                          <p:spTgt spid="1741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7412">
                                            <p:txEl>
                                              <p:pRg st="6" end="6"/>
                                            </p:txEl>
                                          </p:spTgt>
                                        </p:tgtEl>
                                        <p:attrNameLst>
                                          <p:attrName>style.visibility</p:attrName>
                                        </p:attrNameLst>
                                      </p:cBhvr>
                                      <p:to>
                                        <p:strVal val="visible"/>
                                      </p:to>
                                    </p:set>
                                    <p:animEffect transition="in" filter="fade">
                                      <p:cBhvr>
                                        <p:cTn id="56" dur="2000"/>
                                        <p:tgtEl>
                                          <p:spTgt spid="17412">
                                            <p:txEl>
                                              <p:pRg st="6" end="6"/>
                                            </p:txEl>
                                          </p:spTgt>
                                        </p:tgtEl>
                                      </p:cBhvr>
                                    </p:animEffect>
                                    <p:anim calcmode="lin" valueType="num">
                                      <p:cBhvr>
                                        <p:cTn id="57" dur="2000" fill="hold"/>
                                        <p:tgtEl>
                                          <p:spTgt spid="17412">
                                            <p:txEl>
                                              <p:pRg st="6" end="6"/>
                                            </p:txEl>
                                          </p:spTgt>
                                        </p:tgtEl>
                                        <p:attrNameLst>
                                          <p:attrName>ppt_x</p:attrName>
                                        </p:attrNameLst>
                                      </p:cBhvr>
                                      <p:tavLst>
                                        <p:tav tm="0">
                                          <p:val>
                                            <p:strVal val="#ppt_x"/>
                                          </p:val>
                                        </p:tav>
                                        <p:tav tm="100000">
                                          <p:val>
                                            <p:strVal val="#ppt_x"/>
                                          </p:val>
                                        </p:tav>
                                      </p:tavLst>
                                    </p:anim>
                                    <p:anim calcmode="lin" valueType="num">
                                      <p:cBhvr>
                                        <p:cTn id="58" dur="2000" fill="hold"/>
                                        <p:tgtEl>
                                          <p:spTgt spid="1741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dirty="0" smtClean="0"/>
              <a:t>So what is THE</a:t>
            </a:r>
            <a:br>
              <a:rPr lang="en-ZA" dirty="0" smtClean="0"/>
            </a:br>
            <a:r>
              <a:rPr lang="en-ZA" b="1" dirty="0" smtClean="0"/>
              <a:t>BUSINESS ENVIRONMENT?</a:t>
            </a:r>
            <a:endParaRPr lang="en-ZA" b="1" dirty="0"/>
          </a:p>
        </p:txBody>
      </p:sp>
      <p:sp>
        <p:nvSpPr>
          <p:cNvPr id="3" name="Content Placeholder 2"/>
          <p:cNvSpPr>
            <a:spLocks noGrp="1"/>
          </p:cNvSpPr>
          <p:nvPr>
            <p:ph idx="1"/>
          </p:nvPr>
        </p:nvSpPr>
        <p:spPr/>
        <p:txBody>
          <a:bodyPr>
            <a:noAutofit/>
          </a:bodyPr>
          <a:lstStyle/>
          <a:p>
            <a:r>
              <a:rPr lang="en-ZA" sz="3600" dirty="0"/>
              <a:t>Environment refers to all external </a:t>
            </a:r>
            <a:r>
              <a:rPr lang="en-ZA" sz="3600" dirty="0" smtClean="0"/>
              <a:t>forces</a:t>
            </a:r>
            <a:r>
              <a:rPr lang="en-ZA" sz="3600" dirty="0"/>
              <a:t>, which have a bearing on the </a:t>
            </a:r>
            <a:r>
              <a:rPr lang="en-ZA" sz="3600" dirty="0" smtClean="0"/>
              <a:t>functioning </a:t>
            </a:r>
            <a:r>
              <a:rPr lang="en-ZA" sz="3600" dirty="0"/>
              <a:t>of business. Environment </a:t>
            </a:r>
            <a:r>
              <a:rPr lang="en-ZA" sz="3600" dirty="0" smtClean="0"/>
              <a:t>factors </a:t>
            </a:r>
            <a:r>
              <a:rPr lang="en-ZA" sz="3600" dirty="0"/>
              <a:t>“are largely if not totally, external </a:t>
            </a:r>
            <a:r>
              <a:rPr lang="en-ZA" sz="3600" dirty="0" smtClean="0"/>
              <a:t>and </a:t>
            </a:r>
            <a:r>
              <a:rPr lang="en-ZA" sz="3600" dirty="0"/>
              <a:t>beyond the control of </a:t>
            </a:r>
            <a:r>
              <a:rPr lang="en-ZA" sz="3600" dirty="0" smtClean="0"/>
              <a:t>individual </a:t>
            </a:r>
            <a:r>
              <a:rPr lang="en-ZA" sz="3600" dirty="0"/>
              <a:t>industrial enterprises and their </a:t>
            </a:r>
            <a:r>
              <a:rPr lang="en-ZA" sz="3600" dirty="0" smtClean="0"/>
              <a:t>managements</a:t>
            </a:r>
            <a:r>
              <a:rPr lang="en-ZA" sz="3600" dirty="0"/>
              <a:t>. The business environment poses threats to a firm or offers </a:t>
            </a:r>
            <a:r>
              <a:rPr lang="en-ZA" sz="3600" dirty="0" smtClean="0"/>
              <a:t>immense </a:t>
            </a:r>
            <a:r>
              <a:rPr lang="en-ZA" sz="3600" dirty="0"/>
              <a:t>opportunities for </a:t>
            </a:r>
            <a:r>
              <a:rPr lang="en-ZA" sz="3600" dirty="0" smtClean="0"/>
              <a:t>potential </a:t>
            </a:r>
            <a:r>
              <a:rPr lang="en-ZA" sz="3600" dirty="0"/>
              <a:t>market exploitation. </a:t>
            </a:r>
          </a:p>
          <a:p>
            <a:endParaRPr lang="en-ZA" sz="3600" dirty="0"/>
          </a:p>
        </p:txBody>
      </p:sp>
    </p:spTree>
    <p:extLst>
      <p:ext uri="{BB962C8B-B14F-4D97-AF65-F5344CB8AC3E}">
        <p14:creationId xmlns:p14="http://schemas.microsoft.com/office/powerpoint/2010/main" val="23062650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TECHNOLOGICAL</a:t>
            </a:r>
            <a:endParaRPr lang="en-ZA"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ZA" sz="3200" dirty="0"/>
              <a:t>The technological environment represents the </a:t>
            </a:r>
            <a:r>
              <a:rPr lang="en-ZA" sz="3200" dirty="0" smtClean="0"/>
              <a:t>application </a:t>
            </a:r>
            <a:r>
              <a:rPr lang="en-ZA" sz="3200" dirty="0"/>
              <a:t>of knowledge based on </a:t>
            </a:r>
            <a:r>
              <a:rPr lang="en-ZA" sz="3200" dirty="0" smtClean="0"/>
              <a:t>discoveries </a:t>
            </a:r>
            <a:r>
              <a:rPr lang="en-ZA" sz="3200" dirty="0"/>
              <a:t>in science, inventory and innovations. </a:t>
            </a:r>
            <a:endParaRPr lang="en-ZA" sz="3200" dirty="0" smtClean="0"/>
          </a:p>
          <a:p>
            <a:pPr>
              <a:buFont typeface="Wingdings" panose="05000000000000000000" pitchFamily="2" charset="2"/>
              <a:buChar char="§"/>
            </a:pPr>
            <a:r>
              <a:rPr lang="en-ZA" sz="3200" dirty="0" smtClean="0"/>
              <a:t>New </a:t>
            </a:r>
            <a:r>
              <a:rPr lang="en-ZA" sz="3200" dirty="0"/>
              <a:t>technology results in new </a:t>
            </a:r>
            <a:r>
              <a:rPr lang="en-ZA" sz="3200" dirty="0" smtClean="0"/>
              <a:t>products and </a:t>
            </a:r>
            <a:r>
              <a:rPr lang="en-ZA" sz="3200" dirty="0"/>
              <a:t>services for consumers, improved existing products and often lower prices through the </a:t>
            </a:r>
            <a:r>
              <a:rPr lang="en-ZA" sz="3200" dirty="0" smtClean="0"/>
              <a:t>development </a:t>
            </a:r>
            <a:r>
              <a:rPr lang="en-ZA" sz="3200" dirty="0"/>
              <a:t>of more cost-efficient production and distribution </a:t>
            </a:r>
            <a:r>
              <a:rPr lang="en-ZA" sz="3200" dirty="0" smtClean="0"/>
              <a:t>methods.</a:t>
            </a:r>
          </a:p>
          <a:p>
            <a:pPr>
              <a:buFont typeface="Wingdings" panose="05000000000000000000" pitchFamily="2" charset="2"/>
              <a:buChar char="§"/>
            </a:pPr>
            <a:r>
              <a:rPr lang="en-ZA" sz="3200" dirty="0" smtClean="0"/>
              <a:t>Technology </a:t>
            </a:r>
            <a:r>
              <a:rPr lang="en-ZA" sz="3200" dirty="0"/>
              <a:t>can </a:t>
            </a:r>
            <a:r>
              <a:rPr lang="en-ZA" sz="3200" dirty="0" smtClean="0"/>
              <a:t>quickly </a:t>
            </a:r>
            <a:r>
              <a:rPr lang="en-ZA" sz="3200" dirty="0"/>
              <a:t>make products obsolete</a:t>
            </a: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23315307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t>Among the </a:t>
            </a:r>
            <a:r>
              <a:rPr lang="en-US" b="1" dirty="0" smtClean="0"/>
              <a:t>Specific Items </a:t>
            </a:r>
            <a:r>
              <a:rPr lang="en-US" b="1" dirty="0"/>
              <a:t>T</a:t>
            </a:r>
            <a:r>
              <a:rPr lang="en-US" b="1" dirty="0" smtClean="0"/>
              <a:t>hat </a:t>
            </a:r>
            <a:r>
              <a:rPr lang="en-US" b="1" dirty="0"/>
              <a:t>N</a:t>
            </a:r>
            <a:r>
              <a:rPr lang="en-US" b="1" dirty="0" smtClean="0"/>
              <a:t>eed </a:t>
            </a:r>
            <a:r>
              <a:rPr lang="en-US" b="1" dirty="0"/>
              <a:t>to be C</a:t>
            </a:r>
            <a:r>
              <a:rPr lang="en-US" b="1" dirty="0" smtClean="0"/>
              <a:t>onsidered </a:t>
            </a:r>
            <a:r>
              <a:rPr lang="en-US" b="1" dirty="0"/>
              <a:t>A</a:t>
            </a:r>
            <a:r>
              <a:rPr lang="en-US" b="1" dirty="0" smtClean="0"/>
              <a:t>re: </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T</a:t>
            </a:r>
            <a:r>
              <a:rPr lang="en-US" sz="2800" dirty="0" smtClean="0"/>
              <a:t>echnological advancements</a:t>
            </a:r>
          </a:p>
          <a:p>
            <a:pPr>
              <a:buFont typeface="Wingdings" panose="05000000000000000000" pitchFamily="2" charset="2"/>
              <a:buChar char="§"/>
            </a:pPr>
            <a:r>
              <a:rPr lang="en-US" sz="2800" dirty="0"/>
              <a:t>G</a:t>
            </a:r>
            <a:r>
              <a:rPr lang="en-US" sz="2800" dirty="0" smtClean="0"/>
              <a:t>overnment </a:t>
            </a:r>
            <a:r>
              <a:rPr lang="en-US" sz="2800" dirty="0"/>
              <a:t>spending on technological </a:t>
            </a:r>
            <a:r>
              <a:rPr lang="en-US" sz="2800" dirty="0" smtClean="0"/>
              <a:t>research</a:t>
            </a:r>
          </a:p>
          <a:p>
            <a:pPr>
              <a:buFont typeface="Wingdings" panose="05000000000000000000" pitchFamily="2" charset="2"/>
              <a:buChar char="§"/>
            </a:pPr>
            <a:r>
              <a:rPr lang="en-US" sz="2800" dirty="0"/>
              <a:t>T</a:t>
            </a:r>
            <a:r>
              <a:rPr lang="en-US" sz="2800" dirty="0" smtClean="0"/>
              <a:t>he </a:t>
            </a:r>
            <a:r>
              <a:rPr lang="en-US" sz="2800" dirty="0"/>
              <a:t>role of the Internet and how any changes to it may play </a:t>
            </a:r>
            <a:r>
              <a:rPr lang="en-US" sz="2800" dirty="0" smtClean="0"/>
              <a:t>out</a:t>
            </a:r>
          </a:p>
          <a:p>
            <a:pPr>
              <a:buFont typeface="Wingdings" panose="05000000000000000000" pitchFamily="2" charset="2"/>
              <a:buChar char="§"/>
            </a:pPr>
            <a:r>
              <a:rPr lang="en-US" sz="2800" dirty="0" smtClean="0"/>
              <a:t>Speed of service delivery </a:t>
            </a:r>
          </a:p>
          <a:p>
            <a:pPr>
              <a:buFont typeface="Wingdings" panose="05000000000000000000" pitchFamily="2" charset="2"/>
              <a:buChar char="§"/>
            </a:pPr>
            <a:r>
              <a:rPr lang="en-US" sz="2800" dirty="0" smtClean="0"/>
              <a:t>Product innovation – phone-watch, virtual education</a:t>
            </a:r>
            <a:endParaRPr lang="en-US" sz="2800" dirty="0"/>
          </a:p>
          <a:p>
            <a:pPr lvl="1">
              <a:buFont typeface="Wingdings" panose="05000000000000000000" pitchFamily="2" charset="2"/>
              <a:buChar char="§"/>
            </a:pPr>
            <a:r>
              <a:rPr lang="en-US" sz="2400" dirty="0" err="1" smtClean="0"/>
              <a:t>Eg</a:t>
            </a:r>
            <a:r>
              <a:rPr lang="en-US" sz="2400" dirty="0" smtClean="0"/>
              <a:t>. Barcodes, emails, packaging &amp; delivery, </a:t>
            </a:r>
            <a:endParaRPr lang="en-US" sz="2400"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25054326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10"/>
          <p:cNvSpPr>
            <a:spLocks noGrp="1" noChangeArrowheads="1"/>
          </p:cNvSpPr>
          <p:nvPr>
            <p:ph type="title"/>
          </p:nvPr>
        </p:nvSpPr>
        <p:spPr>
          <a:xfrm>
            <a:off x="1981200" y="533400"/>
            <a:ext cx="8229600" cy="1143000"/>
          </a:xfrm>
        </p:spPr>
        <p:txBody>
          <a:bodyPr>
            <a:noAutofit/>
          </a:bodyPr>
          <a:lstStyle/>
          <a:p>
            <a:pPr algn="ctr"/>
            <a:r>
              <a:rPr lang="en-US" altLang="zh-CN" sz="3600" b="1" dirty="0">
                <a:ea typeface="宋体" panose="02010600030101010101" pitchFamily="2" charset="-122"/>
              </a:rPr>
              <a:t>Business Analysis Models </a:t>
            </a:r>
            <a:br>
              <a:rPr lang="en-US" altLang="zh-CN" sz="3600" b="1" dirty="0">
                <a:ea typeface="宋体" panose="02010600030101010101" pitchFamily="2" charset="-122"/>
              </a:rPr>
            </a:br>
            <a:r>
              <a:rPr lang="en-US" altLang="zh-CN" sz="3600" b="1" dirty="0">
                <a:ea typeface="宋体" panose="02010600030101010101" pitchFamily="2" charset="-122"/>
              </a:rPr>
              <a:t>-Illustrations for PEST Analysis Models</a:t>
            </a:r>
          </a:p>
        </p:txBody>
      </p:sp>
      <p:sp>
        <p:nvSpPr>
          <p:cNvPr id="18436" name="Rectangle 4"/>
          <p:cNvSpPr>
            <a:spLocks noGrp="1" noChangeArrowheads="1"/>
          </p:cNvSpPr>
          <p:nvPr>
            <p:ph idx="1"/>
          </p:nvPr>
        </p:nvSpPr>
        <p:spPr>
          <a:xfrm>
            <a:off x="3129566" y="1983346"/>
            <a:ext cx="8886423" cy="3361386"/>
          </a:xfrm>
          <a:solidFill>
            <a:schemeClr val="bg1">
              <a:alpha val="50195"/>
            </a:schemeClr>
          </a:solidFill>
          <a:ln cap="flat">
            <a:solidFill>
              <a:srgbClr val="FFFFCC"/>
            </a:solidFill>
          </a:ln>
        </p:spPr>
        <p:txBody>
          <a:bodyPr rtlCol="0">
            <a:noAutofit/>
          </a:bodyPr>
          <a:lstStyle/>
          <a:p>
            <a:pPr marL="381000" indent="-381000">
              <a:lnSpc>
                <a:spcPct val="70000"/>
              </a:lnSpc>
              <a:spcAft>
                <a:spcPts val="0"/>
              </a:spcAft>
              <a:buFont typeface="Wingdings" panose="05000000000000000000" pitchFamily="2" charset="2"/>
              <a:buChar char="Ø"/>
              <a:defRPr/>
            </a:pPr>
            <a:r>
              <a:rPr lang="en-US" altLang="zh-CN" sz="2800" b="1" dirty="0">
                <a:solidFill>
                  <a:schemeClr val="tx1">
                    <a:lumMod val="75000"/>
                    <a:lumOff val="25000"/>
                  </a:schemeClr>
                </a:solidFill>
                <a:ea typeface="SimSun" panose="02010600030101010101" pitchFamily="2" charset="-122"/>
              </a:rPr>
              <a:t>Purposes: </a:t>
            </a:r>
          </a:p>
          <a:p>
            <a:pPr marL="381000" indent="-381000">
              <a:lnSpc>
                <a:spcPct val="70000"/>
              </a:lnSpc>
              <a:spcAft>
                <a:spcPts val="0"/>
              </a:spcAft>
              <a:buNone/>
              <a:defRPr/>
            </a:pPr>
            <a:r>
              <a:rPr lang="en-US" altLang="zh-CN" sz="2800" dirty="0">
                <a:solidFill>
                  <a:schemeClr val="tx1">
                    <a:lumMod val="75000"/>
                    <a:lumOff val="25000"/>
                  </a:schemeClr>
                </a:solidFill>
                <a:ea typeface="SimSun" panose="02010600030101010101" pitchFamily="2" charset="-122"/>
              </a:rPr>
              <a:t>    To find how new technologies might affect the business activities. </a:t>
            </a:r>
          </a:p>
          <a:p>
            <a:pPr marL="381000" indent="-381000">
              <a:lnSpc>
                <a:spcPct val="70000"/>
              </a:lnSpc>
              <a:spcAft>
                <a:spcPts val="0"/>
              </a:spcAft>
              <a:buFont typeface="Wingdings" panose="05000000000000000000" pitchFamily="2" charset="2"/>
              <a:buChar char="Ø"/>
              <a:defRPr/>
            </a:pPr>
            <a:r>
              <a:rPr lang="en-US" altLang="zh-CN" sz="2800" b="1" dirty="0" smtClean="0">
                <a:solidFill>
                  <a:schemeClr val="tx1">
                    <a:lumMod val="75000"/>
                    <a:lumOff val="25000"/>
                  </a:schemeClr>
                </a:solidFill>
                <a:ea typeface="SimSun" panose="02010600030101010101" pitchFamily="2" charset="-122"/>
              </a:rPr>
              <a:t>Areas </a:t>
            </a:r>
            <a:r>
              <a:rPr lang="en-US" altLang="zh-CN" sz="2800" b="1" dirty="0">
                <a:solidFill>
                  <a:schemeClr val="tx1">
                    <a:lumMod val="75000"/>
                    <a:lumOff val="25000"/>
                  </a:schemeClr>
                </a:solidFill>
                <a:ea typeface="SimSun" panose="02010600030101010101" pitchFamily="2" charset="-122"/>
              </a:rPr>
              <a:t>to be considered:</a:t>
            </a:r>
            <a:r>
              <a:rPr lang="en-US" altLang="zh-CN" sz="2800" dirty="0">
                <a:solidFill>
                  <a:schemeClr val="tx1">
                    <a:lumMod val="75000"/>
                    <a:lumOff val="25000"/>
                  </a:schemeClr>
                </a:solidFill>
                <a:ea typeface="SimSun" panose="02010600030101010101" pitchFamily="2" charset="-122"/>
              </a:rPr>
              <a:t> </a:t>
            </a:r>
          </a:p>
          <a:p>
            <a:pPr marL="381000" indent="-381000">
              <a:lnSpc>
                <a:spcPct val="70000"/>
              </a:lnSpc>
              <a:spcAft>
                <a:spcPts val="0"/>
              </a:spcAft>
              <a:buFont typeface="Wingdings" panose="05000000000000000000" pitchFamily="2" charset="2"/>
              <a:buAutoNum type="arabicPeriod"/>
              <a:defRPr/>
            </a:pPr>
            <a:r>
              <a:rPr lang="en-US" altLang="zh-CN" sz="2400" dirty="0">
                <a:solidFill>
                  <a:schemeClr val="tx1">
                    <a:lumMod val="75000"/>
                    <a:lumOff val="25000"/>
                  </a:schemeClr>
                </a:solidFill>
                <a:ea typeface="SimSun" panose="02010600030101010101" pitchFamily="2" charset="-122"/>
              </a:rPr>
              <a:t>The rate of technological change</a:t>
            </a:r>
          </a:p>
          <a:p>
            <a:pPr marL="381000" indent="-381000">
              <a:lnSpc>
                <a:spcPct val="70000"/>
              </a:lnSpc>
              <a:spcAft>
                <a:spcPts val="0"/>
              </a:spcAft>
              <a:buFont typeface="Wingdings" panose="05000000000000000000" pitchFamily="2" charset="2"/>
              <a:buAutoNum type="arabicPeriod"/>
              <a:defRPr/>
            </a:pPr>
            <a:r>
              <a:rPr lang="en-US" altLang="zh-CN" sz="2400" dirty="0">
                <a:solidFill>
                  <a:schemeClr val="tx1">
                    <a:lumMod val="75000"/>
                    <a:lumOff val="25000"/>
                  </a:schemeClr>
                </a:solidFill>
                <a:ea typeface="SimSun" panose="02010600030101010101" pitchFamily="2" charset="-122"/>
              </a:rPr>
              <a:t>The development of IT</a:t>
            </a:r>
          </a:p>
          <a:p>
            <a:pPr marL="381000" indent="-381000">
              <a:lnSpc>
                <a:spcPct val="70000"/>
              </a:lnSpc>
              <a:spcAft>
                <a:spcPts val="0"/>
              </a:spcAft>
              <a:buFont typeface="Wingdings" panose="05000000000000000000" pitchFamily="2" charset="2"/>
              <a:buAutoNum type="arabicPeriod"/>
              <a:defRPr/>
            </a:pPr>
            <a:r>
              <a:rPr lang="en-US" altLang="zh-CN" sz="2400" dirty="0">
                <a:solidFill>
                  <a:schemeClr val="tx1">
                    <a:lumMod val="75000"/>
                    <a:lumOff val="25000"/>
                  </a:schemeClr>
                </a:solidFill>
                <a:ea typeface="SimSun" panose="02010600030101010101" pitchFamily="2" charset="-122"/>
              </a:rPr>
              <a:t>The wide use of Internet </a:t>
            </a:r>
          </a:p>
          <a:p>
            <a:pPr marL="381000" indent="-381000">
              <a:lnSpc>
                <a:spcPct val="70000"/>
              </a:lnSpc>
              <a:spcAft>
                <a:spcPts val="0"/>
              </a:spcAft>
              <a:buFont typeface="Wingdings" panose="05000000000000000000" pitchFamily="2" charset="2"/>
              <a:buAutoNum type="arabicPeriod"/>
              <a:defRPr/>
            </a:pPr>
            <a:r>
              <a:rPr lang="en-US" altLang="zh-CN" sz="2400" dirty="0">
                <a:solidFill>
                  <a:schemeClr val="tx1">
                    <a:lumMod val="75000"/>
                    <a:lumOff val="25000"/>
                  </a:schemeClr>
                </a:solidFill>
                <a:ea typeface="SimSun" panose="02010600030101010101" pitchFamily="2" charset="-122"/>
              </a:rPr>
              <a:t>The creation of new materials for production …</a:t>
            </a:r>
          </a:p>
          <a:p>
            <a:pPr marL="381000" indent="-381000">
              <a:lnSpc>
                <a:spcPct val="70000"/>
              </a:lnSpc>
              <a:spcAft>
                <a:spcPts val="0"/>
              </a:spcAft>
              <a:buFont typeface="Wingdings" panose="05000000000000000000" pitchFamily="2" charset="2"/>
              <a:buChar char="Ø"/>
              <a:defRPr/>
            </a:pPr>
            <a:r>
              <a:rPr lang="en-US" altLang="zh-CN" sz="2400" b="1" dirty="0" smtClean="0">
                <a:solidFill>
                  <a:schemeClr val="tx1">
                    <a:lumMod val="75000"/>
                    <a:lumOff val="25000"/>
                  </a:schemeClr>
                </a:solidFill>
                <a:ea typeface="SimSun" panose="02010600030101010101" pitchFamily="2" charset="-122"/>
              </a:rPr>
              <a:t>Impacts</a:t>
            </a:r>
            <a:r>
              <a:rPr lang="en-US" altLang="zh-CN" sz="2400" b="1" dirty="0">
                <a:solidFill>
                  <a:schemeClr val="tx1">
                    <a:lumMod val="75000"/>
                    <a:lumOff val="25000"/>
                  </a:schemeClr>
                </a:solidFill>
                <a:ea typeface="SimSun" panose="02010600030101010101" pitchFamily="2" charset="-122"/>
              </a:rPr>
              <a:t>:</a:t>
            </a:r>
          </a:p>
          <a:p>
            <a:pPr marL="381000" indent="-381000">
              <a:lnSpc>
                <a:spcPct val="70000"/>
              </a:lnSpc>
              <a:spcAft>
                <a:spcPts val="0"/>
              </a:spcAft>
              <a:buNone/>
              <a:defRPr/>
            </a:pPr>
            <a:r>
              <a:rPr lang="en-US" altLang="zh-CN" sz="2400" dirty="0">
                <a:solidFill>
                  <a:schemeClr val="tx1">
                    <a:lumMod val="75000"/>
                    <a:lumOff val="25000"/>
                  </a:schemeClr>
                </a:solidFill>
                <a:ea typeface="SimSun" panose="02010600030101010101" pitchFamily="2" charset="-122"/>
              </a:rPr>
              <a:t>      All these technological changes will lead to some effects on the business, such as the product of the business may be replaced by new products or its production methods may have become out of date. </a:t>
            </a:r>
          </a:p>
          <a:p>
            <a:pPr marL="381000" indent="-381000">
              <a:lnSpc>
                <a:spcPct val="70000"/>
              </a:lnSpc>
              <a:spcAft>
                <a:spcPts val="0"/>
              </a:spcAft>
              <a:buNone/>
              <a:defRPr/>
            </a:pPr>
            <a:endParaRPr lang="en-US" altLang="zh-CN" sz="2400" dirty="0">
              <a:solidFill>
                <a:schemeClr val="tx1">
                  <a:lumMod val="75000"/>
                  <a:lumOff val="25000"/>
                </a:schemeClr>
              </a:solidFill>
              <a:ea typeface="SimSun" panose="02010600030101010101" pitchFamily="2" charset="-122"/>
            </a:endParaRPr>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pPr/>
              <a:t>22</a:t>
            </a:fld>
            <a:endParaRPr lang="en-US">
              <a:solidFill>
                <a:prstClr val="black"/>
              </a:solidFill>
            </a:endParaRPr>
          </a:p>
        </p:txBody>
      </p:sp>
      <p:sp>
        <p:nvSpPr>
          <p:cNvPr id="34825" name="AutoShape 8"/>
          <p:cNvSpPr>
            <a:spLocks noChangeArrowheads="1"/>
          </p:cNvSpPr>
          <p:nvPr/>
        </p:nvSpPr>
        <p:spPr bwMode="auto">
          <a:xfrm>
            <a:off x="248590" y="2825839"/>
            <a:ext cx="2495550" cy="838200"/>
          </a:xfrm>
          <a:prstGeom prst="roundRect">
            <a:avLst>
              <a:gd name="adj" fmla="val 16667"/>
            </a:avLst>
          </a:prstGeom>
          <a:solidFill>
            <a:schemeClr val="accent1">
              <a:lumMod val="60000"/>
              <a:lumOff val="40000"/>
            </a:schemeClr>
          </a:solidFill>
          <a:ln w="9525">
            <a:solidFill>
              <a:schemeClr val="tx1"/>
            </a:solidFill>
            <a:round/>
            <a:headEnd/>
            <a:tailEnd/>
          </a:ln>
          <a:effectLs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zh-CN" sz="2400" b="1" dirty="0">
                <a:solidFill>
                  <a:prstClr val="black"/>
                </a:solidFill>
                <a:latin typeface="Arial" panose="020B0604020202020204" pitchFamily="34" charset="0"/>
                <a:ea typeface="宋体" panose="02010600030101010101" pitchFamily="2" charset="-122"/>
              </a:rPr>
              <a:t>Technological  </a:t>
            </a:r>
          </a:p>
        </p:txBody>
      </p:sp>
      <p:sp>
        <p:nvSpPr>
          <p:cNvPr id="34826" name="Text Box 9"/>
          <p:cNvSpPr txBox="1">
            <a:spLocks noChangeArrowheads="1"/>
          </p:cNvSpPr>
          <p:nvPr/>
        </p:nvSpPr>
        <p:spPr bwMode="auto">
          <a:xfrm>
            <a:off x="1981200" y="6262688"/>
            <a:ext cx="2438400"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50000"/>
              </a:spcBef>
              <a:buClrTx/>
              <a:buFontTx/>
              <a:buNone/>
            </a:pPr>
            <a:r>
              <a:rPr lang="zh-CN" altLang="en-US" sz="800">
                <a:solidFill>
                  <a:srgbClr val="DADADA"/>
                </a:solidFill>
                <a:latin typeface="Times New Roman" panose="02020603050405020304" pitchFamily="18" charset="0"/>
                <a:ea typeface="宋体" panose="02010600030101010101" pitchFamily="2" charset="-122"/>
              </a:rPr>
              <a:t>© </a:t>
            </a:r>
            <a:r>
              <a:rPr lang="en-US" altLang="zh-CN" sz="800">
                <a:solidFill>
                  <a:srgbClr val="DADADA"/>
                </a:solidFill>
                <a:latin typeface="Times New Roman" panose="02020603050405020304" pitchFamily="18" charset="0"/>
                <a:ea typeface="宋体" panose="02010600030101010101" pitchFamily="2" charset="-122"/>
              </a:rPr>
              <a:t>PhotoDisc</a:t>
            </a:r>
          </a:p>
        </p:txBody>
      </p:sp>
    </p:spTree>
    <p:extLst>
      <p:ext uri="{BB962C8B-B14F-4D97-AF65-F5344CB8AC3E}">
        <p14:creationId xmlns:p14="http://schemas.microsoft.com/office/powerpoint/2010/main" val="191462555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6">
                                            <p:bg/>
                                          </p:spTgt>
                                        </p:tgtEl>
                                        <p:attrNameLst>
                                          <p:attrName>style.visibility</p:attrName>
                                        </p:attrNameLst>
                                      </p:cBhvr>
                                      <p:to>
                                        <p:strVal val="visible"/>
                                      </p:to>
                                    </p:set>
                                    <p:animEffect transition="in" filter="fade">
                                      <p:cBhvr>
                                        <p:cTn id="7" dur="2000"/>
                                        <p:tgtEl>
                                          <p:spTgt spid="18436">
                                            <p:bg/>
                                          </p:spTgt>
                                        </p:tgtEl>
                                      </p:cBhvr>
                                    </p:animEffect>
                                    <p:anim calcmode="lin" valueType="num">
                                      <p:cBhvr>
                                        <p:cTn id="8" dur="2000" fill="hold"/>
                                        <p:tgtEl>
                                          <p:spTgt spid="18436">
                                            <p:bg/>
                                          </p:spTgt>
                                        </p:tgtEl>
                                        <p:attrNameLst>
                                          <p:attrName>ppt_x</p:attrName>
                                        </p:attrNameLst>
                                      </p:cBhvr>
                                      <p:tavLst>
                                        <p:tav tm="0">
                                          <p:val>
                                            <p:strVal val="#ppt_x"/>
                                          </p:val>
                                        </p:tav>
                                        <p:tav tm="100000">
                                          <p:val>
                                            <p:strVal val="#ppt_x"/>
                                          </p:val>
                                        </p:tav>
                                      </p:tavLst>
                                    </p:anim>
                                    <p:anim calcmode="lin" valueType="num">
                                      <p:cBhvr>
                                        <p:cTn id="9" dur="2000" fill="hold"/>
                                        <p:tgtEl>
                                          <p:spTgt spid="18436">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436">
                                            <p:txEl>
                                              <p:pRg st="0" end="0"/>
                                            </p:txEl>
                                          </p:spTgt>
                                        </p:tgtEl>
                                        <p:attrNameLst>
                                          <p:attrName>style.visibility</p:attrName>
                                        </p:attrNameLst>
                                      </p:cBhvr>
                                      <p:to>
                                        <p:strVal val="visible"/>
                                      </p:to>
                                    </p:set>
                                    <p:animEffect transition="in" filter="fade">
                                      <p:cBhvr>
                                        <p:cTn id="14" dur="2000"/>
                                        <p:tgtEl>
                                          <p:spTgt spid="18436">
                                            <p:txEl>
                                              <p:pRg st="0" end="0"/>
                                            </p:txEl>
                                          </p:spTgt>
                                        </p:tgtEl>
                                      </p:cBhvr>
                                    </p:animEffect>
                                    <p:anim calcmode="lin" valueType="num">
                                      <p:cBhvr>
                                        <p:cTn id="15" dur="2000" fill="hold"/>
                                        <p:tgtEl>
                                          <p:spTgt spid="18436">
                                            <p:txEl>
                                              <p:pRg st="0" end="0"/>
                                            </p:txEl>
                                          </p:spTgt>
                                        </p:tgtEl>
                                        <p:attrNameLst>
                                          <p:attrName>ppt_x</p:attrName>
                                        </p:attrNameLst>
                                      </p:cBhvr>
                                      <p:tavLst>
                                        <p:tav tm="0">
                                          <p:val>
                                            <p:strVal val="#ppt_x"/>
                                          </p:val>
                                        </p:tav>
                                        <p:tav tm="100000">
                                          <p:val>
                                            <p:strVal val="#ppt_x"/>
                                          </p:val>
                                        </p:tav>
                                      </p:tavLst>
                                    </p:anim>
                                    <p:anim calcmode="lin" valueType="num">
                                      <p:cBhvr>
                                        <p:cTn id="16" dur="2000" fill="hold"/>
                                        <p:tgtEl>
                                          <p:spTgt spid="1843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8436">
                                            <p:txEl>
                                              <p:pRg st="1" end="1"/>
                                            </p:txEl>
                                          </p:spTgt>
                                        </p:tgtEl>
                                        <p:attrNameLst>
                                          <p:attrName>style.visibility</p:attrName>
                                        </p:attrNameLst>
                                      </p:cBhvr>
                                      <p:to>
                                        <p:strVal val="visible"/>
                                      </p:to>
                                    </p:set>
                                    <p:animEffect transition="in" filter="fade">
                                      <p:cBhvr>
                                        <p:cTn id="21" dur="2000"/>
                                        <p:tgtEl>
                                          <p:spTgt spid="18436">
                                            <p:txEl>
                                              <p:pRg st="1" end="1"/>
                                            </p:txEl>
                                          </p:spTgt>
                                        </p:tgtEl>
                                      </p:cBhvr>
                                    </p:animEffect>
                                    <p:anim calcmode="lin" valueType="num">
                                      <p:cBhvr>
                                        <p:cTn id="22" dur="2000" fill="hold"/>
                                        <p:tgtEl>
                                          <p:spTgt spid="18436">
                                            <p:txEl>
                                              <p:pRg st="1" end="1"/>
                                            </p:txEl>
                                          </p:spTgt>
                                        </p:tgtEl>
                                        <p:attrNameLst>
                                          <p:attrName>ppt_x</p:attrName>
                                        </p:attrNameLst>
                                      </p:cBhvr>
                                      <p:tavLst>
                                        <p:tav tm="0">
                                          <p:val>
                                            <p:strVal val="#ppt_x"/>
                                          </p:val>
                                        </p:tav>
                                        <p:tav tm="100000">
                                          <p:val>
                                            <p:strVal val="#ppt_x"/>
                                          </p:val>
                                        </p:tav>
                                      </p:tavLst>
                                    </p:anim>
                                    <p:anim calcmode="lin" valueType="num">
                                      <p:cBhvr>
                                        <p:cTn id="23" dur="2000" fill="hold"/>
                                        <p:tgtEl>
                                          <p:spTgt spid="1843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8436">
                                            <p:txEl>
                                              <p:pRg st="2" end="2"/>
                                            </p:txEl>
                                          </p:spTgt>
                                        </p:tgtEl>
                                        <p:attrNameLst>
                                          <p:attrName>style.visibility</p:attrName>
                                        </p:attrNameLst>
                                      </p:cBhvr>
                                      <p:to>
                                        <p:strVal val="visible"/>
                                      </p:to>
                                    </p:set>
                                    <p:animEffect transition="in" filter="fade">
                                      <p:cBhvr>
                                        <p:cTn id="28" dur="2000"/>
                                        <p:tgtEl>
                                          <p:spTgt spid="18436">
                                            <p:txEl>
                                              <p:pRg st="2" end="2"/>
                                            </p:txEl>
                                          </p:spTgt>
                                        </p:tgtEl>
                                      </p:cBhvr>
                                    </p:animEffect>
                                    <p:anim calcmode="lin" valueType="num">
                                      <p:cBhvr>
                                        <p:cTn id="29" dur="2000" fill="hold"/>
                                        <p:tgtEl>
                                          <p:spTgt spid="18436">
                                            <p:txEl>
                                              <p:pRg st="2" end="2"/>
                                            </p:txEl>
                                          </p:spTgt>
                                        </p:tgtEl>
                                        <p:attrNameLst>
                                          <p:attrName>ppt_x</p:attrName>
                                        </p:attrNameLst>
                                      </p:cBhvr>
                                      <p:tavLst>
                                        <p:tav tm="0">
                                          <p:val>
                                            <p:strVal val="#ppt_x"/>
                                          </p:val>
                                        </p:tav>
                                        <p:tav tm="100000">
                                          <p:val>
                                            <p:strVal val="#ppt_x"/>
                                          </p:val>
                                        </p:tav>
                                      </p:tavLst>
                                    </p:anim>
                                    <p:anim calcmode="lin" valueType="num">
                                      <p:cBhvr>
                                        <p:cTn id="30" dur="2000" fill="hold"/>
                                        <p:tgtEl>
                                          <p:spTgt spid="1843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8436">
                                            <p:txEl>
                                              <p:pRg st="3" end="3"/>
                                            </p:txEl>
                                          </p:spTgt>
                                        </p:tgtEl>
                                        <p:attrNameLst>
                                          <p:attrName>style.visibility</p:attrName>
                                        </p:attrNameLst>
                                      </p:cBhvr>
                                      <p:to>
                                        <p:strVal val="visible"/>
                                      </p:to>
                                    </p:set>
                                    <p:animEffect transition="in" filter="fade">
                                      <p:cBhvr>
                                        <p:cTn id="35" dur="2000"/>
                                        <p:tgtEl>
                                          <p:spTgt spid="18436">
                                            <p:txEl>
                                              <p:pRg st="3" end="3"/>
                                            </p:txEl>
                                          </p:spTgt>
                                        </p:tgtEl>
                                      </p:cBhvr>
                                    </p:animEffect>
                                    <p:anim calcmode="lin" valueType="num">
                                      <p:cBhvr>
                                        <p:cTn id="36" dur="2000" fill="hold"/>
                                        <p:tgtEl>
                                          <p:spTgt spid="18436">
                                            <p:txEl>
                                              <p:pRg st="3" end="3"/>
                                            </p:txEl>
                                          </p:spTgt>
                                        </p:tgtEl>
                                        <p:attrNameLst>
                                          <p:attrName>ppt_x</p:attrName>
                                        </p:attrNameLst>
                                      </p:cBhvr>
                                      <p:tavLst>
                                        <p:tav tm="0">
                                          <p:val>
                                            <p:strVal val="#ppt_x"/>
                                          </p:val>
                                        </p:tav>
                                        <p:tav tm="100000">
                                          <p:val>
                                            <p:strVal val="#ppt_x"/>
                                          </p:val>
                                        </p:tav>
                                      </p:tavLst>
                                    </p:anim>
                                    <p:anim calcmode="lin" valueType="num">
                                      <p:cBhvr>
                                        <p:cTn id="37" dur="2000" fill="hold"/>
                                        <p:tgtEl>
                                          <p:spTgt spid="1843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8436">
                                            <p:txEl>
                                              <p:pRg st="4" end="4"/>
                                            </p:txEl>
                                          </p:spTgt>
                                        </p:tgtEl>
                                        <p:attrNameLst>
                                          <p:attrName>style.visibility</p:attrName>
                                        </p:attrNameLst>
                                      </p:cBhvr>
                                      <p:to>
                                        <p:strVal val="visible"/>
                                      </p:to>
                                    </p:set>
                                    <p:animEffect transition="in" filter="fade">
                                      <p:cBhvr>
                                        <p:cTn id="42" dur="2000"/>
                                        <p:tgtEl>
                                          <p:spTgt spid="18436">
                                            <p:txEl>
                                              <p:pRg st="4" end="4"/>
                                            </p:txEl>
                                          </p:spTgt>
                                        </p:tgtEl>
                                      </p:cBhvr>
                                    </p:animEffect>
                                    <p:anim calcmode="lin" valueType="num">
                                      <p:cBhvr>
                                        <p:cTn id="43" dur="2000" fill="hold"/>
                                        <p:tgtEl>
                                          <p:spTgt spid="18436">
                                            <p:txEl>
                                              <p:pRg st="4" end="4"/>
                                            </p:txEl>
                                          </p:spTgt>
                                        </p:tgtEl>
                                        <p:attrNameLst>
                                          <p:attrName>ppt_x</p:attrName>
                                        </p:attrNameLst>
                                      </p:cBhvr>
                                      <p:tavLst>
                                        <p:tav tm="0">
                                          <p:val>
                                            <p:strVal val="#ppt_x"/>
                                          </p:val>
                                        </p:tav>
                                        <p:tav tm="100000">
                                          <p:val>
                                            <p:strVal val="#ppt_x"/>
                                          </p:val>
                                        </p:tav>
                                      </p:tavLst>
                                    </p:anim>
                                    <p:anim calcmode="lin" valueType="num">
                                      <p:cBhvr>
                                        <p:cTn id="44" dur="2000" fill="hold"/>
                                        <p:tgtEl>
                                          <p:spTgt spid="1843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8436">
                                            <p:txEl>
                                              <p:pRg st="5" end="5"/>
                                            </p:txEl>
                                          </p:spTgt>
                                        </p:tgtEl>
                                        <p:attrNameLst>
                                          <p:attrName>style.visibility</p:attrName>
                                        </p:attrNameLst>
                                      </p:cBhvr>
                                      <p:to>
                                        <p:strVal val="visible"/>
                                      </p:to>
                                    </p:set>
                                    <p:animEffect transition="in" filter="fade">
                                      <p:cBhvr>
                                        <p:cTn id="49" dur="2000"/>
                                        <p:tgtEl>
                                          <p:spTgt spid="18436">
                                            <p:txEl>
                                              <p:pRg st="5" end="5"/>
                                            </p:txEl>
                                          </p:spTgt>
                                        </p:tgtEl>
                                      </p:cBhvr>
                                    </p:animEffect>
                                    <p:anim calcmode="lin" valueType="num">
                                      <p:cBhvr>
                                        <p:cTn id="50" dur="2000" fill="hold"/>
                                        <p:tgtEl>
                                          <p:spTgt spid="18436">
                                            <p:txEl>
                                              <p:pRg st="5" end="5"/>
                                            </p:txEl>
                                          </p:spTgt>
                                        </p:tgtEl>
                                        <p:attrNameLst>
                                          <p:attrName>ppt_x</p:attrName>
                                        </p:attrNameLst>
                                      </p:cBhvr>
                                      <p:tavLst>
                                        <p:tav tm="0">
                                          <p:val>
                                            <p:strVal val="#ppt_x"/>
                                          </p:val>
                                        </p:tav>
                                        <p:tav tm="100000">
                                          <p:val>
                                            <p:strVal val="#ppt_x"/>
                                          </p:val>
                                        </p:tav>
                                      </p:tavLst>
                                    </p:anim>
                                    <p:anim calcmode="lin" valueType="num">
                                      <p:cBhvr>
                                        <p:cTn id="51" dur="2000" fill="hold"/>
                                        <p:tgtEl>
                                          <p:spTgt spid="1843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8436">
                                            <p:txEl>
                                              <p:pRg st="6" end="6"/>
                                            </p:txEl>
                                          </p:spTgt>
                                        </p:tgtEl>
                                        <p:attrNameLst>
                                          <p:attrName>style.visibility</p:attrName>
                                        </p:attrNameLst>
                                      </p:cBhvr>
                                      <p:to>
                                        <p:strVal val="visible"/>
                                      </p:to>
                                    </p:set>
                                    <p:animEffect transition="in" filter="fade">
                                      <p:cBhvr>
                                        <p:cTn id="56" dur="2000"/>
                                        <p:tgtEl>
                                          <p:spTgt spid="18436">
                                            <p:txEl>
                                              <p:pRg st="6" end="6"/>
                                            </p:txEl>
                                          </p:spTgt>
                                        </p:tgtEl>
                                      </p:cBhvr>
                                    </p:animEffect>
                                    <p:anim calcmode="lin" valueType="num">
                                      <p:cBhvr>
                                        <p:cTn id="57" dur="2000" fill="hold"/>
                                        <p:tgtEl>
                                          <p:spTgt spid="18436">
                                            <p:txEl>
                                              <p:pRg st="6" end="6"/>
                                            </p:txEl>
                                          </p:spTgt>
                                        </p:tgtEl>
                                        <p:attrNameLst>
                                          <p:attrName>ppt_x</p:attrName>
                                        </p:attrNameLst>
                                      </p:cBhvr>
                                      <p:tavLst>
                                        <p:tav tm="0">
                                          <p:val>
                                            <p:strVal val="#ppt_x"/>
                                          </p:val>
                                        </p:tav>
                                        <p:tav tm="100000">
                                          <p:val>
                                            <p:strVal val="#ppt_x"/>
                                          </p:val>
                                        </p:tav>
                                      </p:tavLst>
                                    </p:anim>
                                    <p:anim calcmode="lin" valueType="num">
                                      <p:cBhvr>
                                        <p:cTn id="58" dur="2000" fill="hold"/>
                                        <p:tgtEl>
                                          <p:spTgt spid="1843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8436">
                                            <p:txEl>
                                              <p:pRg st="7" end="7"/>
                                            </p:txEl>
                                          </p:spTgt>
                                        </p:tgtEl>
                                        <p:attrNameLst>
                                          <p:attrName>style.visibility</p:attrName>
                                        </p:attrNameLst>
                                      </p:cBhvr>
                                      <p:to>
                                        <p:strVal val="visible"/>
                                      </p:to>
                                    </p:set>
                                    <p:animEffect transition="in" filter="fade">
                                      <p:cBhvr>
                                        <p:cTn id="63" dur="2000"/>
                                        <p:tgtEl>
                                          <p:spTgt spid="18436">
                                            <p:txEl>
                                              <p:pRg st="7" end="7"/>
                                            </p:txEl>
                                          </p:spTgt>
                                        </p:tgtEl>
                                      </p:cBhvr>
                                    </p:animEffect>
                                    <p:anim calcmode="lin" valueType="num">
                                      <p:cBhvr>
                                        <p:cTn id="64" dur="2000" fill="hold"/>
                                        <p:tgtEl>
                                          <p:spTgt spid="18436">
                                            <p:txEl>
                                              <p:pRg st="7" end="7"/>
                                            </p:txEl>
                                          </p:spTgt>
                                        </p:tgtEl>
                                        <p:attrNameLst>
                                          <p:attrName>ppt_x</p:attrName>
                                        </p:attrNameLst>
                                      </p:cBhvr>
                                      <p:tavLst>
                                        <p:tav tm="0">
                                          <p:val>
                                            <p:strVal val="#ppt_x"/>
                                          </p:val>
                                        </p:tav>
                                        <p:tav tm="100000">
                                          <p:val>
                                            <p:strVal val="#ppt_x"/>
                                          </p:val>
                                        </p:tav>
                                      </p:tavLst>
                                    </p:anim>
                                    <p:anim calcmode="lin" valueType="num">
                                      <p:cBhvr>
                                        <p:cTn id="65" dur="2000" fill="hold"/>
                                        <p:tgtEl>
                                          <p:spTgt spid="1843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8436">
                                            <p:txEl>
                                              <p:pRg st="8" end="8"/>
                                            </p:txEl>
                                          </p:spTgt>
                                        </p:tgtEl>
                                        <p:attrNameLst>
                                          <p:attrName>style.visibility</p:attrName>
                                        </p:attrNameLst>
                                      </p:cBhvr>
                                      <p:to>
                                        <p:strVal val="visible"/>
                                      </p:to>
                                    </p:set>
                                    <p:animEffect transition="in" filter="fade">
                                      <p:cBhvr>
                                        <p:cTn id="70" dur="2000"/>
                                        <p:tgtEl>
                                          <p:spTgt spid="18436">
                                            <p:txEl>
                                              <p:pRg st="8" end="8"/>
                                            </p:txEl>
                                          </p:spTgt>
                                        </p:tgtEl>
                                      </p:cBhvr>
                                    </p:animEffect>
                                    <p:anim calcmode="lin" valueType="num">
                                      <p:cBhvr>
                                        <p:cTn id="71" dur="2000" fill="hold"/>
                                        <p:tgtEl>
                                          <p:spTgt spid="18436">
                                            <p:txEl>
                                              <p:pRg st="8" end="8"/>
                                            </p:txEl>
                                          </p:spTgt>
                                        </p:tgtEl>
                                        <p:attrNameLst>
                                          <p:attrName>ppt_x</p:attrName>
                                        </p:attrNameLst>
                                      </p:cBhvr>
                                      <p:tavLst>
                                        <p:tav tm="0">
                                          <p:val>
                                            <p:strVal val="#ppt_x"/>
                                          </p:val>
                                        </p:tav>
                                        <p:tav tm="100000">
                                          <p:val>
                                            <p:strVal val="#ppt_x"/>
                                          </p:val>
                                        </p:tav>
                                      </p:tavLst>
                                    </p:anim>
                                    <p:anim calcmode="lin" valueType="num">
                                      <p:cBhvr>
                                        <p:cTn id="72" dur="2000" fill="hold"/>
                                        <p:tgtEl>
                                          <p:spTgt spid="1843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800" b="1" dirty="0" smtClean="0"/>
              <a:t>Example </a:t>
            </a:r>
            <a:endParaRPr lang="en-US" sz="4800" b="1" dirty="0"/>
          </a:p>
        </p:txBody>
      </p:sp>
      <p:sp>
        <p:nvSpPr>
          <p:cNvPr id="3" name="Content Placeholder 2"/>
          <p:cNvSpPr>
            <a:spLocks noGrp="1"/>
          </p:cNvSpPr>
          <p:nvPr>
            <p:ph idx="1"/>
          </p:nvPr>
        </p:nvSpPr>
        <p:spPr>
          <a:xfrm>
            <a:off x="206062" y="1841679"/>
            <a:ext cx="11771290" cy="4093455"/>
          </a:xfrm>
        </p:spPr>
        <p:txBody>
          <a:bodyPr>
            <a:noAutofit/>
          </a:bodyPr>
          <a:lstStyle/>
          <a:p>
            <a:r>
              <a:rPr lang="en-US" sz="2800" b="1" dirty="0"/>
              <a:t>Political factors</a:t>
            </a:r>
            <a:r>
              <a:rPr lang="en-US" sz="2800" dirty="0"/>
              <a:t>: Government regulations regarding employee hygiene, health and food regulations, food standards, etc. Government policies regarding the restaurant industry and managing eateries. These may include licenses, inspections by health and food departments, etc. </a:t>
            </a:r>
            <a:endParaRPr lang="en-US" sz="2800" dirty="0" smtClean="0"/>
          </a:p>
          <a:p>
            <a:r>
              <a:rPr lang="en-US" sz="2800" b="1" dirty="0" smtClean="0"/>
              <a:t>Economic </a:t>
            </a:r>
            <a:r>
              <a:rPr lang="en-US" sz="2800" b="1" dirty="0"/>
              <a:t>factors</a:t>
            </a:r>
            <a:r>
              <a:rPr lang="en-US" sz="2800" dirty="0"/>
              <a:t>: Interest rates would affect the cost of capital, the rate of interest being directly proportionate to the cost of capital. Rate of inflation determines the rate of remuneration for employees and directly affects the price of the restaurant's products. Again, the proportion between the inflation rate and wages/prices is direct. Economic trends act as an indicator of the sustainability and profitability of your business in the chosen region and help you in deciding your marketing strategy. </a:t>
            </a: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35700271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800" b="1" dirty="0"/>
              <a:t>Example </a:t>
            </a:r>
          </a:p>
        </p:txBody>
      </p:sp>
      <p:sp>
        <p:nvSpPr>
          <p:cNvPr id="7" name="Content Placeholder 6"/>
          <p:cNvSpPr>
            <a:spLocks noGrp="1"/>
          </p:cNvSpPr>
          <p:nvPr>
            <p:ph idx="1"/>
          </p:nvPr>
        </p:nvSpPr>
        <p:spPr>
          <a:xfrm>
            <a:off x="1024128" y="1841679"/>
            <a:ext cx="9720073" cy="4467681"/>
          </a:xfrm>
        </p:spPr>
        <p:txBody>
          <a:bodyPr>
            <a:noAutofit/>
          </a:bodyPr>
          <a:lstStyle/>
          <a:p>
            <a:r>
              <a:rPr lang="en-US" sz="3200" b="1" dirty="0"/>
              <a:t>Social factors: </a:t>
            </a:r>
            <a:r>
              <a:rPr lang="en-US" sz="3200" dirty="0"/>
              <a:t>Eating habits of the people in your chosen business environment may, and certainly will, affect your marketing decisions. Ratio of people preferring to eat out regularly. </a:t>
            </a:r>
          </a:p>
          <a:p>
            <a:r>
              <a:rPr lang="en-US" sz="3200" b="1" dirty="0"/>
              <a:t>Technological factors: </a:t>
            </a:r>
            <a:r>
              <a:rPr lang="en-US" sz="3200" dirty="0"/>
              <a:t>A good technical infrastructure would lead to better production, procurement and distribution logistics, resulting in reduced wastage and lower costs. Effective technology may be a decisive factor for food technology innovation, better presentation, more effective business marketing, etc.</a:t>
            </a:r>
          </a:p>
        </p:txBody>
      </p:sp>
      <p:sp>
        <p:nvSpPr>
          <p:cNvPr id="5" name="Slide Number Placeholder 4"/>
          <p:cNvSpPr>
            <a:spLocks noGrp="1"/>
          </p:cNvSpPr>
          <p:nvPr>
            <p:ph type="sldNum" sz="quarter" idx="12"/>
          </p:nvPr>
        </p:nvSpPr>
        <p:spPr/>
        <p:txBody>
          <a:bodyPr/>
          <a:lstStyle/>
          <a:p>
            <a:fld id="{51482C3B-659D-4C8E-A6EA-735CBB7EE2F0}"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39292276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0397" y="762001"/>
            <a:ext cx="7315200" cy="1154097"/>
          </a:xfrm>
        </p:spPr>
        <p:txBody>
          <a:bodyPr anchor="ctr">
            <a:noAutofit/>
          </a:bodyPr>
          <a:lstStyle/>
          <a:p>
            <a:pPr algn="ctr"/>
            <a:r>
              <a:rPr lang="en-US" sz="3200" b="1" dirty="0" smtClean="0">
                <a:ea typeface="Tahoma" panose="020B0604030504040204" pitchFamily="34" charset="0"/>
                <a:cs typeface="Tahoma" panose="020B0604030504040204" pitchFamily="34" charset="0"/>
              </a:rPr>
              <a:t>Adapting to the </a:t>
            </a:r>
            <a:r>
              <a:rPr lang="en-US" sz="3200" b="1" dirty="0">
                <a:ea typeface="Tahoma" panose="020B0604030504040204" pitchFamily="34" charset="0"/>
                <a:cs typeface="Tahoma" panose="020B0604030504040204" pitchFamily="34" charset="0"/>
              </a:rPr>
              <a:t>Technological environment</a:t>
            </a:r>
          </a:p>
        </p:txBody>
      </p:sp>
      <p:sp>
        <p:nvSpPr>
          <p:cNvPr id="3" name="Content Placeholder 2"/>
          <p:cNvSpPr>
            <a:spLocks noGrp="1"/>
          </p:cNvSpPr>
          <p:nvPr>
            <p:ph idx="1"/>
          </p:nvPr>
        </p:nvSpPr>
        <p:spPr>
          <a:xfrm>
            <a:off x="742950" y="2047741"/>
            <a:ext cx="10725150" cy="4257810"/>
          </a:xfrm>
          <a:solidFill>
            <a:schemeClr val="bg1"/>
          </a:solidFill>
        </p:spPr>
        <p:txBody>
          <a:bodyPr>
            <a:noAutofit/>
          </a:bodyPr>
          <a:lstStyle/>
          <a:p>
            <a:pPr>
              <a:buFont typeface="Wingdings" panose="05000000000000000000" pitchFamily="2" charset="2"/>
              <a:buChar char="Ø"/>
            </a:pPr>
            <a:r>
              <a:rPr lang="en-US" sz="2800" dirty="0" smtClean="0"/>
              <a:t>Adopting </a:t>
            </a:r>
            <a:r>
              <a:rPr lang="en-US" sz="2800" dirty="0"/>
              <a:t>technology may be the means by which a firm remains competitive</a:t>
            </a:r>
            <a:r>
              <a:rPr lang="en-US" sz="2800" dirty="0" smtClean="0"/>
              <a:t>.</a:t>
            </a:r>
          </a:p>
          <a:p>
            <a:pPr>
              <a:buFont typeface="Wingdings" panose="05000000000000000000" pitchFamily="2" charset="2"/>
              <a:buChar char="Ø"/>
            </a:pPr>
            <a:endParaRPr lang="en-US" sz="2800" dirty="0" smtClean="0"/>
          </a:p>
          <a:p>
            <a:r>
              <a:rPr lang="en-US" sz="2800" dirty="0"/>
              <a:t>Applying new technology also gives </a:t>
            </a:r>
            <a:r>
              <a:rPr lang="en-US" sz="2800" dirty="0" smtClean="0"/>
              <a:t>organizations </a:t>
            </a:r>
            <a:r>
              <a:rPr lang="en-US" sz="2800" dirty="0"/>
              <a:t>the opportunity to </a:t>
            </a:r>
            <a:r>
              <a:rPr lang="en-US" sz="2800" dirty="0" smtClean="0"/>
              <a:t>improve customer service e.g. 24 hours banking due to ATMs.</a:t>
            </a:r>
          </a:p>
          <a:p>
            <a:endParaRPr lang="en-US" sz="2800" dirty="0" smtClean="0"/>
          </a:p>
          <a:p>
            <a:r>
              <a:rPr lang="en-US" sz="2800" dirty="0"/>
              <a:t>New technology can </a:t>
            </a:r>
            <a:r>
              <a:rPr lang="en-US" sz="2800" dirty="0" smtClean="0"/>
              <a:t>lead to increased productivity </a:t>
            </a:r>
            <a:r>
              <a:rPr lang="en-US" sz="2800" dirty="0"/>
              <a:t>and operating </a:t>
            </a:r>
            <a:r>
              <a:rPr lang="en-US" sz="2800" dirty="0" smtClean="0"/>
              <a:t>efficiency e.g. </a:t>
            </a:r>
            <a:r>
              <a:rPr lang="en-US" sz="2800" dirty="0"/>
              <a:t>CAD and CAM speed up the </a:t>
            </a:r>
            <a:r>
              <a:rPr lang="en-US" sz="2800" dirty="0" smtClean="0"/>
              <a:t>production process in manufacturing companies.</a:t>
            </a:r>
            <a:endParaRPr lang="en-US" sz="2800" dirty="0"/>
          </a:p>
        </p:txBody>
      </p:sp>
    </p:spTree>
    <p:extLst>
      <p:ext uri="{BB962C8B-B14F-4D97-AF65-F5344CB8AC3E}">
        <p14:creationId xmlns:p14="http://schemas.microsoft.com/office/powerpoint/2010/main" val="7356355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250" fill="hold"/>
                                        <p:tgtEl>
                                          <p:spTgt spid="2"/>
                                        </p:tgtEl>
                                        <p:attrNameLst>
                                          <p:attrName>ppt_w</p:attrName>
                                        </p:attrNameLst>
                                      </p:cBhvr>
                                      <p:tavLst>
                                        <p:tav tm="0">
                                          <p:val>
                                            <p:fltVal val="0"/>
                                          </p:val>
                                        </p:tav>
                                        <p:tav tm="100000">
                                          <p:val>
                                            <p:strVal val="#ppt_w"/>
                                          </p:val>
                                        </p:tav>
                                      </p:tavLst>
                                    </p:anim>
                                    <p:anim calcmode="lin" valueType="num">
                                      <p:cBhvr>
                                        <p:cTn id="8" dur="2250" fill="hold"/>
                                        <p:tgtEl>
                                          <p:spTgt spid="2"/>
                                        </p:tgtEl>
                                        <p:attrNameLst>
                                          <p:attrName>ppt_h</p:attrName>
                                        </p:attrNameLst>
                                      </p:cBhvr>
                                      <p:tavLst>
                                        <p:tav tm="0">
                                          <p:val>
                                            <p:fltVal val="0"/>
                                          </p:val>
                                        </p:tav>
                                        <p:tav tm="100000">
                                          <p:val>
                                            <p:strVal val="#ppt_h"/>
                                          </p:val>
                                        </p:tav>
                                      </p:tavLst>
                                    </p:anim>
                                    <p:anim calcmode="lin" valueType="num">
                                      <p:cBhvr>
                                        <p:cTn id="9" dur="2250" fill="hold"/>
                                        <p:tgtEl>
                                          <p:spTgt spid="2"/>
                                        </p:tgtEl>
                                        <p:attrNameLst>
                                          <p:attrName>style.rotation</p:attrName>
                                        </p:attrNameLst>
                                      </p:cBhvr>
                                      <p:tavLst>
                                        <p:tav tm="0">
                                          <p:val>
                                            <p:fltVal val="90"/>
                                          </p:val>
                                        </p:tav>
                                        <p:tav tm="100000">
                                          <p:val>
                                            <p:fltVal val="0"/>
                                          </p:val>
                                        </p:tav>
                                      </p:tavLst>
                                    </p:anim>
                                    <p:animEffect transition="in" filter="fade">
                                      <p:cBhvr>
                                        <p:cTn id="10" dur="225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12"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 calcmode="lin" valueType="num">
                                      <p:cBhvr additive="base">
                                        <p:cTn id="15" dur="2000" fill="hold"/>
                                        <p:tgtEl>
                                          <p:spTgt spid="3">
                                            <p:bg/>
                                          </p:spTgt>
                                        </p:tgtEl>
                                        <p:attrNameLst>
                                          <p:attrName>ppt_x</p:attrName>
                                        </p:attrNameLst>
                                      </p:cBhvr>
                                      <p:tavLst>
                                        <p:tav tm="0">
                                          <p:val>
                                            <p:strVal val="0-#ppt_w/2"/>
                                          </p:val>
                                        </p:tav>
                                        <p:tav tm="100000">
                                          <p:val>
                                            <p:strVal val="#ppt_x"/>
                                          </p:val>
                                        </p:tav>
                                      </p:tavLst>
                                    </p:anim>
                                    <p:anim calcmode="lin" valueType="num">
                                      <p:cBhvr additive="base">
                                        <p:cTn id="16" dur="2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2"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2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2"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12"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2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8"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12"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2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4"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836760"/>
            <a:ext cx="9687920" cy="4449739"/>
          </a:xfrm>
          <a:solidFill>
            <a:schemeClr val="bg1"/>
          </a:solidFill>
        </p:spPr>
        <p:txBody>
          <a:bodyPr>
            <a:noAutofit/>
          </a:bodyPr>
          <a:lstStyle/>
          <a:p>
            <a:pPr marL="0" indent="0">
              <a:buNone/>
            </a:pPr>
            <a:r>
              <a:rPr lang="en-US" sz="2800" b="1" dirty="0">
                <a:latin typeface="Garamond" panose="02020404030301010803" pitchFamily="18" charset="0"/>
                <a:ea typeface="Tahoma" panose="020B0604030504040204" pitchFamily="34" charset="0"/>
                <a:cs typeface="Tahoma" panose="020B0604030504040204" pitchFamily="34" charset="0"/>
              </a:rPr>
              <a:t>Environment forces within the international business include:</a:t>
            </a:r>
          </a:p>
          <a:p>
            <a:pPr marL="0" indent="0">
              <a:buNone/>
            </a:pPr>
            <a:endParaRPr lang="en-US" b="1" dirty="0">
              <a:latin typeface="Garamond" panose="02020404030301010803" pitchFamily="18" charset="0"/>
              <a:ea typeface="Tahoma" panose="020B0604030504040204" pitchFamily="34" charset="0"/>
              <a:cs typeface="Tahoma" panose="020B0604030504040204" pitchFamily="34" charset="0"/>
            </a:endParaRPr>
          </a:p>
          <a:p>
            <a:pPr lvl="1"/>
            <a:r>
              <a:rPr lang="en-US" sz="2400" b="1" dirty="0">
                <a:latin typeface="Garamond" panose="02020404030301010803" pitchFamily="18" charset="0"/>
                <a:ea typeface="Tahoma" panose="020B0604030504040204" pitchFamily="34" charset="0"/>
                <a:cs typeface="Tahoma" panose="020B0604030504040204" pitchFamily="34" charset="0"/>
              </a:rPr>
              <a:t>Language differences</a:t>
            </a:r>
          </a:p>
          <a:p>
            <a:pPr lvl="1"/>
            <a:r>
              <a:rPr lang="en-US" sz="2400" b="1" dirty="0" smtClean="0">
                <a:latin typeface="Garamond" panose="02020404030301010803" pitchFamily="18" charset="0"/>
                <a:ea typeface="Tahoma" panose="020B0604030504040204" pitchFamily="34" charset="0"/>
                <a:cs typeface="Tahoma" panose="020B0604030504040204" pitchFamily="34" charset="0"/>
              </a:rPr>
              <a:t>Changing </a:t>
            </a:r>
            <a:r>
              <a:rPr lang="en-US" sz="2400" b="1" dirty="0">
                <a:latin typeface="Garamond" panose="02020404030301010803" pitchFamily="18" charset="0"/>
                <a:ea typeface="Tahoma" panose="020B0604030504040204" pitchFamily="34" charset="0"/>
                <a:cs typeface="Tahoma" panose="020B0604030504040204" pitchFamily="34" charset="0"/>
              </a:rPr>
              <a:t>currency exchange rates</a:t>
            </a:r>
          </a:p>
          <a:p>
            <a:pPr lvl="1"/>
            <a:r>
              <a:rPr lang="en-US" sz="2400" b="1" dirty="0" smtClean="0">
                <a:latin typeface="Garamond" panose="02020404030301010803" pitchFamily="18" charset="0"/>
                <a:ea typeface="Tahoma" panose="020B0604030504040204" pitchFamily="34" charset="0"/>
                <a:cs typeface="Tahoma" panose="020B0604030504040204" pitchFamily="34" charset="0"/>
              </a:rPr>
              <a:t>Different </a:t>
            </a:r>
            <a:r>
              <a:rPr lang="en-US" sz="2400" b="1" dirty="0">
                <a:latin typeface="Garamond" panose="02020404030301010803" pitchFamily="18" charset="0"/>
                <a:ea typeface="Tahoma" panose="020B0604030504040204" pitchFamily="34" charset="0"/>
                <a:cs typeface="Tahoma" panose="020B0604030504040204" pitchFamily="34" charset="0"/>
              </a:rPr>
              <a:t>national laws affecting economic activity, political risks and stability,</a:t>
            </a:r>
          </a:p>
          <a:p>
            <a:pPr lvl="1"/>
            <a:r>
              <a:rPr lang="en-US" sz="2400" b="1" dirty="0" smtClean="0">
                <a:latin typeface="Garamond" panose="02020404030301010803" pitchFamily="18" charset="0"/>
                <a:ea typeface="Tahoma" panose="020B0604030504040204" pitchFamily="34" charset="0"/>
                <a:cs typeface="Tahoma" panose="020B0604030504040204" pitchFamily="34" charset="0"/>
              </a:rPr>
              <a:t>Tax </a:t>
            </a:r>
            <a:r>
              <a:rPr lang="en-US" sz="2400" b="1" dirty="0">
                <a:latin typeface="Garamond" panose="02020404030301010803" pitchFamily="18" charset="0"/>
                <a:ea typeface="Tahoma" panose="020B0604030504040204" pitchFamily="34" charset="0"/>
                <a:cs typeface="Tahoma" panose="020B0604030504040204" pitchFamily="34" charset="0"/>
              </a:rPr>
              <a:t>laws of different nations, and</a:t>
            </a:r>
          </a:p>
          <a:p>
            <a:pPr lvl="1"/>
            <a:r>
              <a:rPr lang="en-US" sz="2400" b="1" dirty="0" smtClean="0">
                <a:latin typeface="Garamond" panose="02020404030301010803" pitchFamily="18" charset="0"/>
                <a:ea typeface="Tahoma" panose="020B0604030504040204" pitchFamily="34" charset="0"/>
                <a:cs typeface="Tahoma" panose="020B0604030504040204" pitchFamily="34" charset="0"/>
              </a:rPr>
              <a:t>Social/cultural </a:t>
            </a:r>
            <a:r>
              <a:rPr lang="en-US" sz="2400" b="1" dirty="0">
                <a:latin typeface="Garamond" panose="02020404030301010803" pitchFamily="18" charset="0"/>
                <a:ea typeface="Tahoma" panose="020B0604030504040204" pitchFamily="34" charset="0"/>
                <a:cs typeface="Tahoma" panose="020B0604030504040204" pitchFamily="34" charset="0"/>
              </a:rPr>
              <a:t>differences between nations.</a:t>
            </a:r>
          </a:p>
          <a:p>
            <a:endParaRPr lang="en-US" b="1" dirty="0">
              <a:latin typeface="Garamond" panose="02020404030301010803" pitchFamily="18" charset="0"/>
              <a:ea typeface="Tahoma" panose="020B0604030504040204" pitchFamily="34" charset="0"/>
              <a:cs typeface="Tahoma" panose="020B0604030504040204" pitchFamily="34" charset="0"/>
            </a:endParaRPr>
          </a:p>
        </p:txBody>
      </p:sp>
      <p:sp>
        <p:nvSpPr>
          <p:cNvPr id="4" name="Rectangle 3"/>
          <p:cNvSpPr/>
          <p:nvPr/>
        </p:nvSpPr>
        <p:spPr>
          <a:xfrm>
            <a:off x="3505200" y="759543"/>
            <a:ext cx="5638800" cy="1077218"/>
          </a:xfrm>
          <a:prstGeom prst="rect">
            <a:avLst/>
          </a:prstGeom>
        </p:spPr>
        <p:txBody>
          <a:bodyPr wrap="square" anchor="ctr">
            <a:spAutoFit/>
          </a:bodyPr>
          <a:lstStyle/>
          <a:p>
            <a:pPr algn="ctr"/>
            <a:r>
              <a:rPr lang="en-US" sz="3600" b="1" dirty="0">
                <a:solidFill>
                  <a:srgbClr val="212121"/>
                </a:solidFill>
                <a:latin typeface="+mj-lt"/>
                <a:ea typeface="Tahoma" panose="020B0604030504040204" pitchFamily="34" charset="0"/>
                <a:cs typeface="Tahoma" panose="020B0604030504040204" pitchFamily="34" charset="0"/>
              </a:rPr>
              <a:t>International Forces</a:t>
            </a:r>
            <a:r>
              <a:rPr lang="en-US" sz="2800" b="1" dirty="0">
                <a:solidFill>
                  <a:srgbClr val="212121"/>
                </a:solidFill>
                <a:latin typeface="+mj-lt"/>
                <a:ea typeface="Tahoma" panose="020B0604030504040204" pitchFamily="34" charset="0"/>
                <a:cs typeface="Tahoma" panose="020B0604030504040204" pitchFamily="34" charset="0"/>
              </a:rPr>
              <a:t/>
            </a:r>
            <a:br>
              <a:rPr lang="en-US" sz="2800" b="1" dirty="0">
                <a:solidFill>
                  <a:srgbClr val="212121"/>
                </a:solidFill>
                <a:latin typeface="+mj-lt"/>
                <a:ea typeface="Tahoma" panose="020B0604030504040204" pitchFamily="34" charset="0"/>
                <a:cs typeface="Tahoma" panose="020B0604030504040204" pitchFamily="34" charset="0"/>
              </a:rPr>
            </a:br>
            <a:endParaRPr lang="en-ZA" sz="2800" dirty="0">
              <a:solidFill>
                <a:srgbClr val="212121"/>
              </a:solidFill>
              <a:latin typeface="+mj-lt"/>
            </a:endParaRPr>
          </a:p>
        </p:txBody>
      </p:sp>
    </p:spTree>
    <p:extLst>
      <p:ext uri="{BB962C8B-B14F-4D97-AF65-F5344CB8AC3E}">
        <p14:creationId xmlns:p14="http://schemas.microsoft.com/office/powerpoint/2010/main" val="37334975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8" dur="2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20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20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20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2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2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TASK 2</a:t>
            </a:r>
            <a:endParaRPr lang="en-US" dirty="0"/>
          </a:p>
        </p:txBody>
      </p:sp>
      <p:sp>
        <p:nvSpPr>
          <p:cNvPr id="3" name="Content Placeholder 2"/>
          <p:cNvSpPr>
            <a:spLocks noGrp="1"/>
          </p:cNvSpPr>
          <p:nvPr>
            <p:ph idx="1"/>
          </p:nvPr>
        </p:nvSpPr>
        <p:spPr/>
        <p:txBody>
          <a:bodyPr>
            <a:normAutofit/>
          </a:bodyPr>
          <a:lstStyle/>
          <a:p>
            <a:r>
              <a:rPr lang="en-US" sz="3200" dirty="0"/>
              <a:t>Choose an industry sector in Zambia with which you are familiar and identify the elements in </a:t>
            </a:r>
            <a:r>
              <a:rPr lang="en-US" sz="3200" dirty="0" smtClean="0"/>
              <a:t>the firms</a:t>
            </a:r>
            <a:r>
              <a:rPr lang="en-US" sz="3200" dirty="0"/>
              <a:t>’ macro environment that may affect their profitability during the next ten years. </a:t>
            </a:r>
          </a:p>
          <a:p>
            <a:r>
              <a:rPr lang="en-US" sz="3200" dirty="0"/>
              <a:t>Use the PESTEL Model for your analysis. </a:t>
            </a:r>
          </a:p>
          <a:p>
            <a:pPr marL="0" indent="0">
              <a:buNone/>
            </a:pPr>
            <a:endParaRPr lang="en-US" dirty="0"/>
          </a:p>
        </p:txBody>
      </p:sp>
    </p:spTree>
    <p:extLst>
      <p:ext uri="{BB962C8B-B14F-4D97-AF65-F5344CB8AC3E}">
        <p14:creationId xmlns:p14="http://schemas.microsoft.com/office/powerpoint/2010/main" val="14530186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2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225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2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END OF LECTURE SLIDES</a:t>
            </a:r>
            <a:endParaRPr lang="en-US" dirty="0"/>
          </a:p>
        </p:txBody>
      </p:sp>
      <p:sp>
        <p:nvSpPr>
          <p:cNvPr id="5" name="Subtitle 4"/>
          <p:cNvSpPr>
            <a:spLocks noGrp="1"/>
          </p:cNvSpPr>
          <p:nvPr>
            <p:ph type="subTitle" idx="1"/>
          </p:nvPr>
        </p:nvSpPr>
        <p:spPr/>
        <p:txBody>
          <a:bodyPr/>
          <a:lstStyle/>
          <a:p>
            <a:r>
              <a:rPr lang="en-US" dirty="0" smtClean="0"/>
              <a:t>QUESTIONS?????</a:t>
            </a:r>
            <a:endParaRPr lang="en-US" dirty="0"/>
          </a:p>
        </p:txBody>
      </p:sp>
    </p:spTree>
    <p:extLst>
      <p:ext uri="{BB962C8B-B14F-4D97-AF65-F5344CB8AC3E}">
        <p14:creationId xmlns:p14="http://schemas.microsoft.com/office/powerpoint/2010/main" val="1295676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smtClean="0"/>
              <a:t>IMPORTANCE </a:t>
            </a:r>
            <a:r>
              <a:rPr lang="en-ZA" b="1" dirty="0"/>
              <a:t>OF ENVIRONMENTAL STUDY </a:t>
            </a:r>
            <a:r>
              <a:rPr lang="en-ZA" dirty="0"/>
              <a:t/>
            </a:r>
            <a:br>
              <a:rPr lang="en-ZA" dirty="0"/>
            </a:br>
            <a:endParaRPr lang="en-ZA" dirty="0"/>
          </a:p>
        </p:txBody>
      </p:sp>
      <p:sp>
        <p:nvSpPr>
          <p:cNvPr id="3" name="Content Placeholder 2"/>
          <p:cNvSpPr>
            <a:spLocks noGrp="1"/>
          </p:cNvSpPr>
          <p:nvPr>
            <p:ph idx="1"/>
          </p:nvPr>
        </p:nvSpPr>
        <p:spPr>
          <a:xfrm>
            <a:off x="853225" y="1794677"/>
            <a:ext cx="9984108" cy="3834465"/>
          </a:xfrm>
        </p:spPr>
        <p:txBody>
          <a:bodyPr>
            <a:noAutofit/>
          </a:bodyPr>
          <a:lstStyle/>
          <a:p>
            <a:pPr>
              <a:buFont typeface="Wingdings" panose="05000000000000000000" pitchFamily="2" charset="2"/>
              <a:buChar char="v"/>
            </a:pPr>
            <a:r>
              <a:rPr lang="en-ZA" sz="2800" dirty="0" smtClean="0"/>
              <a:t>Development </a:t>
            </a:r>
            <a:r>
              <a:rPr lang="en-ZA" sz="2800" dirty="0"/>
              <a:t>of broad strategies </a:t>
            </a:r>
            <a:r>
              <a:rPr lang="en-ZA" sz="2800" dirty="0" smtClean="0"/>
              <a:t>and </a:t>
            </a:r>
            <a:r>
              <a:rPr lang="en-ZA" sz="2800" dirty="0"/>
              <a:t>long-term policies of the firm. </a:t>
            </a:r>
            <a:endParaRPr lang="en-ZA" sz="2800" dirty="0" smtClean="0"/>
          </a:p>
          <a:p>
            <a:pPr>
              <a:buFont typeface="Wingdings" panose="05000000000000000000" pitchFamily="2" charset="2"/>
              <a:buChar char="v"/>
            </a:pPr>
            <a:r>
              <a:rPr lang="en-ZA" sz="2800" dirty="0" smtClean="0"/>
              <a:t>Development </a:t>
            </a:r>
            <a:r>
              <a:rPr lang="en-ZA" sz="2800" dirty="0"/>
              <a:t>of action plans to </a:t>
            </a:r>
            <a:r>
              <a:rPr lang="en-ZA" sz="2800" dirty="0" smtClean="0"/>
              <a:t>deal with </a:t>
            </a:r>
            <a:r>
              <a:rPr lang="en-ZA" sz="2800" dirty="0"/>
              <a:t>technological advancements. </a:t>
            </a:r>
            <a:endParaRPr lang="en-ZA" sz="2800" dirty="0" smtClean="0"/>
          </a:p>
          <a:p>
            <a:pPr>
              <a:buFont typeface="Wingdings" panose="05000000000000000000" pitchFamily="2" charset="2"/>
              <a:buChar char="v"/>
            </a:pPr>
            <a:r>
              <a:rPr lang="en-ZA" sz="2800" dirty="0" smtClean="0"/>
              <a:t>To </a:t>
            </a:r>
            <a:r>
              <a:rPr lang="en-ZA" sz="2800" dirty="0"/>
              <a:t>foresee the impact of socio-economic changes at the national and </a:t>
            </a:r>
            <a:r>
              <a:rPr lang="en-ZA" sz="2800" dirty="0" smtClean="0"/>
              <a:t>international </a:t>
            </a:r>
            <a:r>
              <a:rPr lang="en-ZA" sz="2800" dirty="0"/>
              <a:t>levels on the firm’s </a:t>
            </a:r>
            <a:r>
              <a:rPr lang="en-ZA" sz="2800" dirty="0" smtClean="0"/>
              <a:t>stability.</a:t>
            </a:r>
          </a:p>
          <a:p>
            <a:pPr>
              <a:buFont typeface="Wingdings" panose="05000000000000000000" pitchFamily="2" charset="2"/>
              <a:buChar char="v"/>
            </a:pPr>
            <a:r>
              <a:rPr lang="en-ZA" sz="2800" dirty="0" smtClean="0"/>
              <a:t>Analysis </a:t>
            </a:r>
            <a:r>
              <a:rPr lang="en-ZA" sz="2800" dirty="0"/>
              <a:t>of competitor’s strategies </a:t>
            </a:r>
            <a:r>
              <a:rPr lang="en-ZA" sz="2800" dirty="0" smtClean="0"/>
              <a:t>and </a:t>
            </a:r>
            <a:r>
              <a:rPr lang="en-ZA" sz="2800" dirty="0"/>
              <a:t>formulation of effective </a:t>
            </a:r>
            <a:r>
              <a:rPr lang="en-ZA" sz="2800" dirty="0" smtClean="0"/>
              <a:t>counter-measures</a:t>
            </a:r>
            <a:r>
              <a:rPr lang="en-ZA" sz="2800" dirty="0"/>
              <a:t>. </a:t>
            </a:r>
            <a:endParaRPr lang="en-ZA" sz="2800" dirty="0" smtClean="0"/>
          </a:p>
          <a:p>
            <a:pPr>
              <a:buFont typeface="Wingdings" panose="05000000000000000000" pitchFamily="2" charset="2"/>
              <a:buChar char="v"/>
            </a:pPr>
            <a:r>
              <a:rPr lang="en-ZA" sz="2800" dirty="0" smtClean="0"/>
              <a:t>To </a:t>
            </a:r>
            <a:r>
              <a:rPr lang="en-ZA" sz="2800" dirty="0"/>
              <a:t>keep oneself dynamic. </a:t>
            </a:r>
          </a:p>
          <a:p>
            <a:endParaRPr lang="en-ZA" sz="2800"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317139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685800"/>
            <a:ext cx="8534400" cy="1085088"/>
          </a:xfrm>
        </p:spPr>
        <p:txBody>
          <a:bodyPr>
            <a:noAutofit/>
          </a:bodyPr>
          <a:lstStyle/>
          <a:p>
            <a:pPr algn="ctr"/>
            <a:r>
              <a:rPr lang="en-US" b="1" dirty="0">
                <a:solidFill>
                  <a:schemeClr val="tx1"/>
                </a:solidFill>
                <a:ea typeface="Tahoma" panose="020B0604030504040204" pitchFamily="34" charset="0"/>
                <a:cs typeface="Tahoma" panose="020B0604030504040204" pitchFamily="34" charset="0"/>
              </a:rPr>
              <a:t/>
            </a:r>
            <a:br>
              <a:rPr lang="en-US" b="1" dirty="0">
                <a:solidFill>
                  <a:schemeClr val="tx1"/>
                </a:solidFill>
                <a:ea typeface="Tahoma" panose="020B0604030504040204" pitchFamily="34" charset="0"/>
                <a:cs typeface="Tahoma" panose="020B0604030504040204" pitchFamily="34" charset="0"/>
              </a:rPr>
            </a:br>
            <a:r>
              <a:rPr lang="en-US" b="1" dirty="0">
                <a:solidFill>
                  <a:schemeClr val="tx1"/>
                </a:solidFill>
                <a:ea typeface="Tahoma" panose="020B0604030504040204" pitchFamily="34" charset="0"/>
                <a:cs typeface="Tahoma" panose="020B0604030504040204" pitchFamily="34" charset="0"/>
              </a:rPr>
              <a:t>Assessment of the </a:t>
            </a:r>
            <a:r>
              <a:rPr lang="en-US" b="1">
                <a:solidFill>
                  <a:schemeClr val="tx1"/>
                </a:solidFill>
                <a:ea typeface="Tahoma" panose="020B0604030504040204" pitchFamily="34" charset="0"/>
                <a:cs typeface="Tahoma" panose="020B0604030504040204" pitchFamily="34" charset="0"/>
              </a:rPr>
              <a:t>Environment </a:t>
            </a:r>
            <a:endParaRPr lang="en-US" b="1" dirty="0">
              <a:solidFill>
                <a:schemeClr val="tx1"/>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Autofit/>
          </a:bodyPr>
          <a:lstStyle/>
          <a:p>
            <a:r>
              <a:rPr lang="en-US" sz="2800" dirty="0"/>
              <a:t>The analysis of strengths and weaknesses of organizations should follow the formation </a:t>
            </a:r>
            <a:r>
              <a:rPr lang="en-US" sz="2800" dirty="0" smtClean="0"/>
              <a:t>of objectives.</a:t>
            </a:r>
          </a:p>
          <a:p>
            <a:r>
              <a:rPr lang="en-US" sz="2800" dirty="0"/>
              <a:t>The task involves more </a:t>
            </a:r>
            <a:r>
              <a:rPr lang="en-US" sz="2800" dirty="0" smtClean="0"/>
              <a:t>than just </a:t>
            </a:r>
            <a:r>
              <a:rPr lang="en-US" sz="2800" dirty="0"/>
              <a:t>identifying and </a:t>
            </a:r>
            <a:r>
              <a:rPr lang="en-US" sz="2800" dirty="0" smtClean="0"/>
              <a:t>evaluating </a:t>
            </a:r>
            <a:r>
              <a:rPr lang="en-US" sz="2800" dirty="0"/>
              <a:t>an </a:t>
            </a:r>
            <a:r>
              <a:rPr lang="en-US" sz="2800" dirty="0" smtClean="0"/>
              <a:t>organization’s strengths and weaknesses.</a:t>
            </a:r>
          </a:p>
          <a:p>
            <a:r>
              <a:rPr lang="en-US" sz="2800" dirty="0" smtClean="0"/>
              <a:t>It requires </a:t>
            </a:r>
            <a:r>
              <a:rPr lang="en-US" sz="2800" dirty="0"/>
              <a:t>capturing a sense of how those strengths and </a:t>
            </a:r>
            <a:r>
              <a:rPr lang="en-US" sz="2800" dirty="0" smtClean="0"/>
              <a:t>weaknesses combine </a:t>
            </a:r>
            <a:r>
              <a:rPr lang="en-US" sz="2800" dirty="0"/>
              <a:t>to help an </a:t>
            </a:r>
            <a:r>
              <a:rPr lang="en-US" sz="2800" dirty="0" smtClean="0"/>
              <a:t>organization </a:t>
            </a:r>
            <a:r>
              <a:rPr lang="en-US" sz="2800" dirty="0"/>
              <a:t>position itself in the market</a:t>
            </a:r>
            <a:r>
              <a:rPr lang="en-US" sz="2800" dirty="0" smtClean="0"/>
              <a:t>.</a:t>
            </a:r>
          </a:p>
          <a:p>
            <a:r>
              <a:rPr lang="en-US" sz="2800" dirty="0"/>
              <a:t>This process of </a:t>
            </a:r>
            <a:r>
              <a:rPr lang="en-US" sz="2800" dirty="0" smtClean="0"/>
              <a:t>matching possibilities </a:t>
            </a:r>
            <a:r>
              <a:rPr lang="en-US" sz="2800" dirty="0"/>
              <a:t>with capabilities is basic to the development of </a:t>
            </a:r>
            <a:r>
              <a:rPr lang="en-US" sz="2800" dirty="0" smtClean="0"/>
              <a:t>strategies for achieving objectives.</a:t>
            </a:r>
            <a:endParaRPr lang="en-US" sz="2800"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673638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 calcmode="lin" valueType="num">
                                      <p:cBhvr>
                                        <p:cTn id="9" dur="2000" fill="hold"/>
                                        <p:tgtEl>
                                          <p:spTgt spid="2"/>
                                        </p:tgtEl>
                                        <p:attrNameLst>
                                          <p:attrName>style.rotation</p:attrName>
                                        </p:attrNameLst>
                                      </p:cBhvr>
                                      <p:tavLst>
                                        <p:tav tm="0">
                                          <p:val>
                                            <p:fltVal val="90"/>
                                          </p:val>
                                        </p:tav>
                                        <p:tav tm="100000">
                                          <p:val>
                                            <p:fltVal val="0"/>
                                          </p:val>
                                        </p:tav>
                                      </p:tavLst>
                                    </p:anim>
                                    <p:animEffect transition="in" filter="fade">
                                      <p:cBhvr>
                                        <p:cTn id="10" dur="2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1" presetClass="entr" presetSubtype="0" fill="hold" grpId="0" nodeType="clickEffect">
                                  <p:stCondLst>
                                    <p:cond delay="0"/>
                                  </p:stCondLst>
                                  <p:iterate type="lt">
                                    <p:tmPct val="10000"/>
                                  </p:iterate>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17" dur="10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8" dur="10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9" dur="1000" tmFilter="0,0; .5, 1; 1, 1"/>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1" presetClass="entr" presetSubtype="0" fill="hold" grpId="0" nodeType="clickEffect">
                                  <p:stCondLst>
                                    <p:cond delay="0"/>
                                  </p:stCondLst>
                                  <p:iterate type="lt">
                                    <p:tmPct val="10000"/>
                                  </p:iterate>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p:cTn id="24" dur="10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10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26" dur="10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10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1000" tmFilter="0,0; .5, 1; 1, 1"/>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1" presetClass="entr" presetSubtype="0" fill="hold" grpId="0" nodeType="clickEffect">
                                  <p:stCondLst>
                                    <p:cond delay="0"/>
                                  </p:stCondLst>
                                  <p:iterate type="lt">
                                    <p:tmPct val="10000"/>
                                  </p:iterate>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35" dur="10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6" dur="10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7" dur="1000" tmFilter="0,0; .5, 1; 1, 1"/>
                                        <p:tgtEl>
                                          <p:spTgt spid="3">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1" presetClass="entr" presetSubtype="0" fill="hold" grpId="0" nodeType="clickEffect">
                                  <p:stCondLst>
                                    <p:cond delay="0"/>
                                  </p:stCondLst>
                                  <p:iterate type="lt">
                                    <p:tmPct val="10000"/>
                                  </p:iterate>
                                  <p:childTnLst>
                                    <p:set>
                                      <p:cBhvr>
                                        <p:cTn id="41" dur="1" fill="hold">
                                          <p:stCondLst>
                                            <p:cond delay="0"/>
                                          </p:stCondLst>
                                        </p:cTn>
                                        <p:tgtEl>
                                          <p:spTgt spid="3">
                                            <p:txEl>
                                              <p:pRg st="3" end="3"/>
                                            </p:txEl>
                                          </p:spTgt>
                                        </p:tgtEl>
                                        <p:attrNameLst>
                                          <p:attrName>style.visibility</p:attrName>
                                        </p:attrNameLst>
                                      </p:cBhvr>
                                      <p:to>
                                        <p:strVal val="visible"/>
                                      </p:to>
                                    </p:set>
                                    <p:anim calcmode="lin" valueType="num">
                                      <p:cBhvr>
                                        <p:cTn id="42" dur="10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43" dur="10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44" dur="10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5" dur="10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6" dur="1000" tmFilter="0,0; .5, 1; 1, 1"/>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tx1"/>
                </a:solidFill>
                <a:ea typeface="Tahoma" panose="020B0604030504040204" pitchFamily="34" charset="0"/>
                <a:cs typeface="Tahoma" panose="020B0604030504040204" pitchFamily="34" charset="0"/>
              </a:rPr>
              <a:t>Standard Techniques </a:t>
            </a:r>
          </a:p>
        </p:txBody>
      </p:sp>
      <p:sp>
        <p:nvSpPr>
          <p:cNvPr id="3" name="Content Placeholder 2"/>
          <p:cNvSpPr>
            <a:spLocks noGrp="1"/>
          </p:cNvSpPr>
          <p:nvPr>
            <p:ph idx="1"/>
          </p:nvPr>
        </p:nvSpPr>
        <p:spPr>
          <a:xfrm>
            <a:off x="800100" y="2219205"/>
            <a:ext cx="10725150" cy="3741327"/>
          </a:xfrm>
          <a:solidFill>
            <a:schemeClr val="bg1"/>
          </a:solidFill>
        </p:spPr>
        <p:txBody>
          <a:bodyPr>
            <a:noAutofit/>
          </a:bodyPr>
          <a:lstStyle/>
          <a:p>
            <a:r>
              <a:rPr lang="en-US" sz="2800" dirty="0">
                <a:latin typeface="Garamond" panose="02020404030301010803" pitchFamily="18" charset="0"/>
                <a:ea typeface="Tahoma" panose="020B0604030504040204" pitchFamily="34" charset="0"/>
                <a:cs typeface="Tahoma" panose="020B0604030504040204" pitchFamily="34" charset="0"/>
              </a:rPr>
              <a:t>The following techniques are used to assess the internal and external </a:t>
            </a:r>
            <a:r>
              <a:rPr lang="en-US" sz="2800" dirty="0" smtClean="0">
                <a:latin typeface="Garamond" panose="02020404030301010803" pitchFamily="18" charset="0"/>
                <a:ea typeface="Tahoma" panose="020B0604030504040204" pitchFamily="34" charset="0"/>
                <a:cs typeface="Tahoma" panose="020B0604030504040204" pitchFamily="34" charset="0"/>
              </a:rPr>
              <a:t>environment:</a:t>
            </a:r>
          </a:p>
          <a:p>
            <a:pPr marL="0" indent="0">
              <a:buNone/>
            </a:pPr>
            <a:r>
              <a:rPr lang="en-US" sz="2800" dirty="0" smtClean="0">
                <a:latin typeface="Garamond" panose="02020404030301010803" pitchFamily="18" charset="0"/>
                <a:ea typeface="Tahoma" panose="020B0604030504040204" pitchFamily="34" charset="0"/>
                <a:cs typeface="Tahoma" panose="020B0604030504040204" pitchFamily="34" charset="0"/>
              </a:rPr>
              <a:t>	1. </a:t>
            </a:r>
            <a:r>
              <a:rPr lang="en-US" sz="2800" b="1" dirty="0" smtClean="0">
                <a:latin typeface="Garamond" panose="02020404030301010803" pitchFamily="18" charset="0"/>
                <a:ea typeface="Tahoma" panose="020B0604030504040204" pitchFamily="34" charset="0"/>
                <a:cs typeface="Tahoma" panose="020B0604030504040204" pitchFamily="34" charset="0"/>
              </a:rPr>
              <a:t>PEST / STEP Analysis </a:t>
            </a:r>
            <a:r>
              <a:rPr lang="en-US" sz="2800" dirty="0" smtClean="0">
                <a:latin typeface="Garamond" panose="02020404030301010803" pitchFamily="18" charset="0"/>
                <a:ea typeface="Tahoma" panose="020B0604030504040204" pitchFamily="34" charset="0"/>
                <a:cs typeface="Tahoma" panose="020B0604030504040204" pitchFamily="34" charset="0"/>
              </a:rPr>
              <a:t>- used to analyze the external environment</a:t>
            </a:r>
          </a:p>
          <a:p>
            <a:pPr marL="0" indent="0">
              <a:buNone/>
            </a:pPr>
            <a:r>
              <a:rPr lang="en-US" sz="2800" b="1" dirty="0" smtClean="0">
                <a:latin typeface="Garamond" panose="02020404030301010803" pitchFamily="18" charset="0"/>
                <a:ea typeface="Tahoma" panose="020B0604030504040204" pitchFamily="34" charset="0"/>
                <a:cs typeface="Tahoma" panose="020B0604030504040204" pitchFamily="34" charset="0"/>
              </a:rPr>
              <a:t>	</a:t>
            </a:r>
            <a:r>
              <a:rPr lang="en-US" sz="2800" dirty="0" smtClean="0">
                <a:latin typeface="Garamond" panose="02020404030301010803" pitchFamily="18" charset="0"/>
                <a:ea typeface="Tahoma" panose="020B0604030504040204" pitchFamily="34" charset="0"/>
                <a:cs typeface="Tahoma" panose="020B0604030504040204" pitchFamily="34" charset="0"/>
              </a:rPr>
              <a:t>2. </a:t>
            </a:r>
            <a:r>
              <a:rPr lang="en-US" sz="2800" b="1" dirty="0" smtClean="0">
                <a:latin typeface="Garamond" panose="02020404030301010803" pitchFamily="18" charset="0"/>
                <a:ea typeface="Tahoma" panose="020B0604030504040204" pitchFamily="34" charset="0"/>
                <a:cs typeface="Tahoma" panose="020B0604030504040204" pitchFamily="34" charset="0"/>
              </a:rPr>
              <a:t>SWOT Analysis </a:t>
            </a:r>
            <a:r>
              <a:rPr lang="en-US" sz="2800" dirty="0" smtClean="0">
                <a:latin typeface="Garamond" panose="02020404030301010803" pitchFamily="18" charset="0"/>
                <a:ea typeface="Tahoma" panose="020B0604030504040204" pitchFamily="34" charset="0"/>
                <a:cs typeface="Tahoma" panose="020B0604030504040204" pitchFamily="34" charset="0"/>
              </a:rPr>
              <a:t>- used to analyze both the internal and external environment</a:t>
            </a:r>
          </a:p>
          <a:p>
            <a:pPr marL="0" indent="0">
              <a:buNone/>
            </a:pPr>
            <a:r>
              <a:rPr lang="en-US" sz="2800" dirty="0" smtClean="0">
                <a:latin typeface="Garamond" panose="02020404030301010803" pitchFamily="18" charset="0"/>
                <a:ea typeface="Tahoma" panose="020B0604030504040204" pitchFamily="34" charset="0"/>
                <a:cs typeface="Tahoma" panose="020B0604030504040204" pitchFamily="34" charset="0"/>
              </a:rPr>
              <a:t>	3. </a:t>
            </a:r>
            <a:r>
              <a:rPr lang="en-US" sz="2800" b="1" dirty="0" smtClean="0">
                <a:latin typeface="Garamond" panose="02020404030301010803" pitchFamily="18" charset="0"/>
                <a:ea typeface="Tahoma" panose="020B0604030504040204" pitchFamily="34" charset="0"/>
                <a:cs typeface="Tahoma" panose="020B0604030504040204" pitchFamily="34" charset="0"/>
              </a:rPr>
              <a:t>Porter's Five Forces Model </a:t>
            </a:r>
            <a:r>
              <a:rPr lang="en-US" sz="2800" dirty="0" smtClean="0">
                <a:latin typeface="Garamond" panose="02020404030301010803" pitchFamily="18" charset="0"/>
                <a:ea typeface="Tahoma" panose="020B0604030504040204" pitchFamily="34" charset="0"/>
                <a:cs typeface="Tahoma" panose="020B0604030504040204" pitchFamily="34" charset="0"/>
              </a:rPr>
              <a:t>- used to analyze an industry in which an organization operates.</a:t>
            </a:r>
            <a:endParaRPr lang="en-US" sz="2800" dirty="0">
              <a:latin typeface="Garamond" panose="02020404030301010803" pitchFamily="18"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29275787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 calcmode="lin" valueType="num">
                                      <p:cBhvr>
                                        <p:cTn id="9" dur="2000" fill="hold"/>
                                        <p:tgtEl>
                                          <p:spTgt spid="2"/>
                                        </p:tgtEl>
                                        <p:attrNameLst>
                                          <p:attrName>style.rotation</p:attrName>
                                        </p:attrNameLst>
                                      </p:cBhvr>
                                      <p:tavLst>
                                        <p:tav tm="0">
                                          <p:val>
                                            <p:fltVal val="90"/>
                                          </p:val>
                                        </p:tav>
                                        <p:tav tm="100000">
                                          <p:val>
                                            <p:fltVal val="0"/>
                                          </p:val>
                                        </p:tav>
                                      </p:tavLst>
                                    </p:anim>
                                    <p:animEffect transition="in" filter="fade">
                                      <p:cBhvr>
                                        <p:cTn id="10" dur="2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Effect transition="in" filter="wipe(left)">
                                      <p:cBhvr>
                                        <p:cTn id="15" dur="2000"/>
                                        <p:tgtEl>
                                          <p:spTgt spid="3">
                                            <p:bg/>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wipe(left)">
                                      <p:cBhvr>
                                        <p:cTn id="20" dur="20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left)">
                                      <p:cBhvr>
                                        <p:cTn id="25" dur="2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wipe(left)">
                                      <p:cBhvr>
                                        <p:cTn id="30" dur="2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wipe(left)">
                                      <p:cBhvr>
                                        <p:cTn id="35"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450" y="647701"/>
            <a:ext cx="11201400" cy="1066800"/>
          </a:xfrm>
        </p:spPr>
        <p:txBody>
          <a:bodyPr>
            <a:noAutofit/>
          </a:bodyPr>
          <a:lstStyle/>
          <a:p>
            <a:pPr algn="ctr"/>
            <a:r>
              <a:rPr lang="en-US" sz="3200" b="1" dirty="0">
                <a:latin typeface="Garamond" panose="02020404030301010803" pitchFamily="18" charset="0"/>
                <a:ea typeface="Tahoma" panose="020B0604030504040204" pitchFamily="34" charset="0"/>
                <a:cs typeface="Tahoma" panose="020B0604030504040204" pitchFamily="34" charset="0"/>
              </a:rPr>
              <a:t>THE MEANINING OF THE EXTERNAL BUSINESS ENVIRONMENT</a:t>
            </a:r>
          </a:p>
        </p:txBody>
      </p:sp>
      <p:sp>
        <p:nvSpPr>
          <p:cNvPr id="3" name="Content Placeholder 2"/>
          <p:cNvSpPr>
            <a:spLocks noGrp="1"/>
          </p:cNvSpPr>
          <p:nvPr>
            <p:ph idx="1"/>
          </p:nvPr>
        </p:nvSpPr>
        <p:spPr>
          <a:xfrm>
            <a:off x="552450" y="2019300"/>
            <a:ext cx="11049000" cy="4290062"/>
          </a:xfrm>
          <a:solidFill>
            <a:schemeClr val="bg1"/>
          </a:solidFill>
        </p:spPr>
        <p:txBody>
          <a:bodyPr>
            <a:noAutofit/>
          </a:bodyPr>
          <a:lstStyle/>
          <a:p>
            <a:pPr marL="0" indent="0">
              <a:buNone/>
            </a:pPr>
            <a:r>
              <a:rPr lang="en-US" sz="2800" dirty="0">
                <a:latin typeface="Garamond" panose="02020404030301010803" pitchFamily="18" charset="0"/>
                <a:ea typeface="Tahoma" panose="020B0604030504040204" pitchFamily="34" charset="0"/>
                <a:cs typeface="Tahoma" panose="020B0604030504040204" pitchFamily="34" charset="0"/>
              </a:rPr>
              <a:t>The external environment is everything outside an organization that might affect it. An organization's external environment consists of two layers:</a:t>
            </a:r>
          </a:p>
          <a:p>
            <a:pPr marL="342900" indent="-342900">
              <a:buFont typeface="+mj-lt"/>
              <a:buAutoNum type="arabicPeriod"/>
            </a:pPr>
            <a:r>
              <a:rPr lang="en-US" sz="2800" b="1" dirty="0" smtClean="0">
                <a:solidFill>
                  <a:schemeClr val="tx2"/>
                </a:solidFill>
                <a:latin typeface="Garamond" panose="02020404030301010803" pitchFamily="18" charset="0"/>
                <a:ea typeface="Tahoma" panose="020B0604030504040204" pitchFamily="34" charset="0"/>
                <a:cs typeface="Tahoma" panose="020B0604030504040204" pitchFamily="34" charset="0"/>
              </a:rPr>
              <a:t>The </a:t>
            </a:r>
            <a:r>
              <a:rPr lang="en-US" sz="2800" b="1" dirty="0">
                <a:solidFill>
                  <a:schemeClr val="tx2"/>
                </a:solidFill>
                <a:latin typeface="Garamond" panose="02020404030301010803" pitchFamily="18" charset="0"/>
                <a:ea typeface="Tahoma" panose="020B0604030504040204" pitchFamily="34" charset="0"/>
                <a:cs typeface="Tahoma" panose="020B0604030504040204" pitchFamily="34" charset="0"/>
              </a:rPr>
              <a:t>general environment </a:t>
            </a:r>
            <a:r>
              <a:rPr lang="en-US" sz="2800" dirty="0">
                <a:latin typeface="Garamond" panose="02020404030301010803" pitchFamily="18" charset="0"/>
                <a:ea typeface="Tahoma" panose="020B0604030504040204" pitchFamily="34" charset="0"/>
                <a:cs typeface="Tahoma" panose="020B0604030504040204" pitchFamily="34" charset="0"/>
              </a:rPr>
              <a:t>- refers to those nonspecific dimensions and forces in an organization's surroundings that might affect its activities. It includes all PEST factors.</a:t>
            </a:r>
          </a:p>
          <a:p>
            <a:pPr marL="342900" indent="-342900">
              <a:buFont typeface="+mj-lt"/>
              <a:buAutoNum type="arabicPeriod"/>
            </a:pPr>
            <a:r>
              <a:rPr lang="en-US" sz="2800" b="1" dirty="0" smtClean="0">
                <a:solidFill>
                  <a:schemeClr val="tx2"/>
                </a:solidFill>
                <a:latin typeface="Garamond" panose="02020404030301010803" pitchFamily="18" charset="0"/>
                <a:ea typeface="Tahoma" panose="020B0604030504040204" pitchFamily="34" charset="0"/>
                <a:cs typeface="Tahoma" panose="020B0604030504040204" pitchFamily="34" charset="0"/>
              </a:rPr>
              <a:t>The </a:t>
            </a:r>
            <a:r>
              <a:rPr lang="en-US" sz="2800" b="1" dirty="0">
                <a:solidFill>
                  <a:schemeClr val="tx2"/>
                </a:solidFill>
                <a:latin typeface="Garamond" panose="02020404030301010803" pitchFamily="18" charset="0"/>
                <a:ea typeface="Tahoma" panose="020B0604030504040204" pitchFamily="34" charset="0"/>
                <a:cs typeface="Tahoma" panose="020B0604030504040204" pitchFamily="34" charset="0"/>
              </a:rPr>
              <a:t>task environment </a:t>
            </a:r>
            <a:r>
              <a:rPr lang="en-US" sz="2800" dirty="0">
                <a:latin typeface="Garamond" panose="02020404030301010803" pitchFamily="18" charset="0"/>
                <a:ea typeface="Tahoma" panose="020B0604030504040204" pitchFamily="34" charset="0"/>
                <a:cs typeface="Tahoma" panose="020B0604030504040204" pitchFamily="34" charset="0"/>
              </a:rPr>
              <a:t>- refers to those specific organizations or groups that are likely to influence an organization. It consists of competitors, customers, suppliers, regulators, unions and owners.</a:t>
            </a:r>
          </a:p>
        </p:txBody>
      </p:sp>
    </p:spTree>
    <p:extLst>
      <p:ext uri="{BB962C8B-B14F-4D97-AF65-F5344CB8AC3E}">
        <p14:creationId xmlns:p14="http://schemas.microsoft.com/office/powerpoint/2010/main" val="4430027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 calcmode="lin" valueType="num">
                                      <p:cBhvr>
                                        <p:cTn id="9" dur="2000" fill="hold"/>
                                        <p:tgtEl>
                                          <p:spTgt spid="2"/>
                                        </p:tgtEl>
                                        <p:attrNameLst>
                                          <p:attrName>style.rotation</p:attrName>
                                        </p:attrNameLst>
                                      </p:cBhvr>
                                      <p:tavLst>
                                        <p:tav tm="0">
                                          <p:val>
                                            <p:fltVal val="90"/>
                                          </p:val>
                                        </p:tav>
                                        <p:tav tm="100000">
                                          <p:val>
                                            <p:fltVal val="0"/>
                                          </p:val>
                                        </p:tav>
                                      </p:tavLst>
                                    </p:anim>
                                    <p:animEffect transition="in" filter="fade">
                                      <p:cBhvr>
                                        <p:cTn id="10" dur="2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 calcmode="lin" valueType="num">
                                      <p:cBhvr>
                                        <p:cTn id="15" dur="2000" fill="hold"/>
                                        <p:tgtEl>
                                          <p:spTgt spid="3">
                                            <p:bg/>
                                          </p:spTgt>
                                        </p:tgtEl>
                                        <p:attrNameLst>
                                          <p:attrName>ppt_w</p:attrName>
                                        </p:attrNameLst>
                                      </p:cBhvr>
                                      <p:tavLst>
                                        <p:tav tm="0">
                                          <p:val>
                                            <p:fltVal val="0"/>
                                          </p:val>
                                        </p:tav>
                                        <p:tav tm="100000">
                                          <p:val>
                                            <p:strVal val="#ppt_w"/>
                                          </p:val>
                                        </p:tav>
                                      </p:tavLst>
                                    </p:anim>
                                    <p:anim calcmode="lin" valueType="num">
                                      <p:cBhvr>
                                        <p:cTn id="16" dur="2000" fill="hold"/>
                                        <p:tgtEl>
                                          <p:spTgt spid="3">
                                            <p:bg/>
                                          </p:spTgt>
                                        </p:tgtEl>
                                        <p:attrNameLst>
                                          <p:attrName>ppt_h</p:attrName>
                                        </p:attrNameLst>
                                      </p:cBhvr>
                                      <p:tavLst>
                                        <p:tav tm="0">
                                          <p:val>
                                            <p:fltVal val="0"/>
                                          </p:val>
                                        </p:tav>
                                        <p:tav tm="100000">
                                          <p:val>
                                            <p:strVal val="#ppt_h"/>
                                          </p:val>
                                        </p:tav>
                                      </p:tavLst>
                                    </p:anim>
                                    <p:animEffect transition="in" filter="fade">
                                      <p:cBhvr>
                                        <p:cTn id="17" dur="2000"/>
                                        <p:tgtEl>
                                          <p:spTgt spid="3">
                                            <p:bg/>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p:cTn id="22"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3"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4" dur="2000"/>
                                        <p:tgtEl>
                                          <p:spTgt spid="3">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p:cTn id="29"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0" dur="2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31" dur="2000"/>
                                        <p:tgtEl>
                                          <p:spTgt spid="3">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 calcmode="lin" valueType="num">
                                      <p:cBhvr>
                                        <p:cTn id="36"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7" dur="20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8"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EXTERNAL ENVIRONMENT</a:t>
            </a:r>
            <a:endParaRPr lang="en-US" b="1"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7</a:t>
            </a:fld>
            <a:endParaRPr lang="en-US">
              <a:solidFill>
                <a:prstClr val="black"/>
              </a:solidFill>
            </a:endParaRPr>
          </a:p>
        </p:txBody>
      </p:sp>
      <p:pic>
        <p:nvPicPr>
          <p:cNvPr id="8" name="Picture 2" descr="http://image.slidesharecdn.com/businessenvironment-121212080412-phpapp02/95/business-environment-18-638.jpg?cb=136729318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8040" y="1718239"/>
            <a:ext cx="7166421" cy="5255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460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GENERAL ENVIRONMENT</a:t>
            </a:r>
            <a:endParaRPr lang="en-ZA" b="1" dirty="0"/>
          </a:p>
        </p:txBody>
      </p:sp>
      <p:sp>
        <p:nvSpPr>
          <p:cNvPr id="3" name="Subtitle 2"/>
          <p:cNvSpPr>
            <a:spLocks noGrp="1"/>
          </p:cNvSpPr>
          <p:nvPr>
            <p:ph idx="1"/>
          </p:nvPr>
        </p:nvSpPr>
        <p:spPr/>
        <p:txBody>
          <a:bodyPr>
            <a:normAutofit/>
          </a:bodyPr>
          <a:lstStyle/>
          <a:p>
            <a:pPr marL="342900" indent="-342900">
              <a:buFont typeface="Wingdings" panose="05000000000000000000" pitchFamily="2" charset="2"/>
              <a:buChar char="Ø"/>
            </a:pPr>
            <a:r>
              <a:rPr lang="en-ZA" dirty="0" smtClean="0"/>
              <a:t>POLITCAL</a:t>
            </a:r>
          </a:p>
          <a:p>
            <a:pPr marL="342900" indent="-342900">
              <a:buFont typeface="Wingdings" panose="05000000000000000000" pitchFamily="2" charset="2"/>
              <a:buChar char="Ø"/>
            </a:pPr>
            <a:r>
              <a:rPr lang="en-ZA" dirty="0" smtClean="0"/>
              <a:t>ECONOMIC</a:t>
            </a:r>
          </a:p>
          <a:p>
            <a:pPr marL="342900" indent="-342900">
              <a:buFont typeface="Wingdings" panose="05000000000000000000" pitchFamily="2" charset="2"/>
              <a:buChar char="Ø"/>
            </a:pPr>
            <a:r>
              <a:rPr lang="en-ZA" dirty="0" smtClean="0"/>
              <a:t>SOCIAL/CULTURAL</a:t>
            </a:r>
          </a:p>
          <a:p>
            <a:pPr marL="342900" indent="-342900">
              <a:buFont typeface="Wingdings" panose="05000000000000000000" pitchFamily="2" charset="2"/>
              <a:buChar char="Ø"/>
            </a:pPr>
            <a:r>
              <a:rPr lang="en-ZA" dirty="0" smtClean="0"/>
              <a:t>TECHNOLOGICAL</a:t>
            </a:r>
            <a:endParaRPr lang="en-ZA"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326006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4" name="Rectangle 5"/>
          <p:cNvSpPr>
            <a:spLocks noGrp="1" noChangeArrowheads="1"/>
          </p:cNvSpPr>
          <p:nvPr>
            <p:ph type="title"/>
          </p:nvPr>
        </p:nvSpPr>
        <p:spPr>
          <a:xfrm>
            <a:off x="2036763" y="381000"/>
            <a:ext cx="7772400" cy="1143000"/>
          </a:xfrm>
        </p:spPr>
        <p:txBody>
          <a:bodyPr/>
          <a:lstStyle/>
          <a:p>
            <a:pPr algn="ctr"/>
            <a:r>
              <a:rPr lang="en-US" altLang="zh-CN" sz="3200">
                <a:ea typeface="宋体" panose="02010600030101010101" pitchFamily="2" charset="-122"/>
              </a:rPr>
              <a:t/>
            </a:r>
            <a:br>
              <a:rPr lang="en-US" altLang="zh-CN" sz="3200">
                <a:ea typeface="宋体" panose="02010600030101010101" pitchFamily="2" charset="-122"/>
              </a:rPr>
            </a:br>
            <a:endParaRPr lang="en-US" altLang="zh-CN" sz="3200">
              <a:ea typeface="宋体" panose="02010600030101010101" pitchFamily="2" charset="-122"/>
            </a:endParaRPr>
          </a:p>
        </p:txBody>
      </p:sp>
      <p:sp>
        <p:nvSpPr>
          <p:cNvPr id="30725" name="Rectangle 4"/>
          <p:cNvSpPr>
            <a:spLocks noGrp="1" noChangeArrowheads="1"/>
          </p:cNvSpPr>
          <p:nvPr>
            <p:ph idx="1"/>
          </p:nvPr>
        </p:nvSpPr>
        <p:spPr>
          <a:xfrm>
            <a:off x="103030" y="1658061"/>
            <a:ext cx="11938715" cy="4812643"/>
          </a:xfrm>
          <a:ln w="3175" cap="flat">
            <a:solidFill>
              <a:schemeClr val="tx1"/>
            </a:solidFill>
            <a:miter lim="800000"/>
            <a:headEnd/>
            <a:tailEnd/>
          </a:ln>
        </p:spPr>
        <p:txBody>
          <a:bodyPr>
            <a:noAutofit/>
          </a:bodyPr>
          <a:lstStyle/>
          <a:p>
            <a:pPr>
              <a:lnSpc>
                <a:spcPct val="80000"/>
              </a:lnSpc>
              <a:buFont typeface="Wingdings" panose="05000000000000000000" pitchFamily="2" charset="2"/>
              <a:buChar char="Ø"/>
            </a:pPr>
            <a:endParaRPr lang="en-US" altLang="zh-CN" sz="2400" b="1" dirty="0" smtClean="0">
              <a:ea typeface="宋体" panose="02010600030101010101" pitchFamily="2" charset="-122"/>
            </a:endParaRPr>
          </a:p>
          <a:p>
            <a:pPr>
              <a:lnSpc>
                <a:spcPct val="80000"/>
              </a:lnSpc>
              <a:buFont typeface="Wingdings" panose="05000000000000000000" pitchFamily="2" charset="2"/>
              <a:buChar char="Ø"/>
            </a:pPr>
            <a:r>
              <a:rPr lang="en-US" altLang="zh-CN" sz="2400" b="1" dirty="0" smtClean="0">
                <a:ea typeface="宋体" panose="02010600030101010101" pitchFamily="2" charset="-122"/>
              </a:rPr>
              <a:t>What is PEST </a:t>
            </a:r>
            <a:r>
              <a:rPr lang="en-US" altLang="zh-CN" sz="2400" b="1" dirty="0">
                <a:ea typeface="宋体" panose="02010600030101010101" pitchFamily="2" charset="-122"/>
              </a:rPr>
              <a:t>A</a:t>
            </a:r>
            <a:r>
              <a:rPr lang="en-US" altLang="zh-CN" sz="2400" b="1" dirty="0" smtClean="0">
                <a:ea typeface="宋体" panose="02010600030101010101" pitchFamily="2" charset="-122"/>
              </a:rPr>
              <a:t>nalysis?</a:t>
            </a:r>
          </a:p>
          <a:p>
            <a:pPr>
              <a:lnSpc>
                <a:spcPct val="80000"/>
              </a:lnSpc>
              <a:buFont typeface="Wingdings" panose="05000000000000000000" pitchFamily="2" charset="2"/>
              <a:buChar char="Ø"/>
            </a:pPr>
            <a:endParaRPr lang="en-US" altLang="zh-CN" sz="2400" b="1" dirty="0" smtClean="0">
              <a:ea typeface="宋体" panose="02010600030101010101" pitchFamily="2" charset="-122"/>
            </a:endParaRPr>
          </a:p>
          <a:p>
            <a:pPr>
              <a:lnSpc>
                <a:spcPct val="80000"/>
              </a:lnSpc>
              <a:buFont typeface="Wingdings" panose="05000000000000000000" pitchFamily="2" charset="2"/>
              <a:buChar char="§"/>
            </a:pPr>
            <a:r>
              <a:rPr lang="en-US" altLang="zh-CN" sz="2400" dirty="0" smtClean="0">
                <a:ea typeface="宋体" panose="02010600030101010101" pitchFamily="2" charset="-122"/>
              </a:rPr>
              <a:t>PEST analysis is an analysis model examining the external environment and the global factors that may affect a business. </a:t>
            </a:r>
          </a:p>
          <a:p>
            <a:pPr>
              <a:lnSpc>
                <a:spcPct val="80000"/>
              </a:lnSpc>
              <a:buFont typeface="Wingdings" panose="05000000000000000000" pitchFamily="2" charset="2"/>
              <a:buChar char="§"/>
            </a:pPr>
            <a:r>
              <a:rPr lang="en-US" altLang="zh-CN" sz="2400" dirty="0" smtClean="0">
                <a:ea typeface="宋体" panose="02010600030101010101" pitchFamily="2" charset="-122"/>
              </a:rPr>
              <a:t>It can provide a quick understanding of the external pressures facing a business and their possible constraints on its strategy. </a:t>
            </a:r>
          </a:p>
          <a:p>
            <a:pPr>
              <a:lnSpc>
                <a:spcPct val="80000"/>
              </a:lnSpc>
              <a:buFont typeface="Wingdings" panose="05000000000000000000" pitchFamily="2" charset="2"/>
              <a:buChar char="§"/>
            </a:pPr>
            <a:r>
              <a:rPr lang="en-US" altLang="zh-CN" sz="2400" dirty="0" smtClean="0">
                <a:ea typeface="宋体" panose="02010600030101010101" pitchFamily="2" charset="-122"/>
              </a:rPr>
              <a:t>It is usually divided into four external influences on a business – P</a:t>
            </a:r>
            <a:r>
              <a:rPr lang="en-US" altLang="zh-CN" sz="2400" b="1" dirty="0" smtClean="0">
                <a:ea typeface="宋体" panose="02010600030101010101" pitchFamily="2" charset="-122"/>
              </a:rPr>
              <a:t>olitical, Economic, Social and Technological</a:t>
            </a:r>
            <a:r>
              <a:rPr lang="en-US" altLang="zh-CN" sz="2400" dirty="0" smtClean="0">
                <a:ea typeface="宋体" panose="02010600030101010101" pitchFamily="2" charset="-122"/>
              </a:rPr>
              <a:t>.</a:t>
            </a:r>
          </a:p>
          <a:p>
            <a:pPr>
              <a:lnSpc>
                <a:spcPct val="80000"/>
              </a:lnSpc>
              <a:buFont typeface="Wingdings" panose="05000000000000000000" pitchFamily="2" charset="2"/>
              <a:buChar char="§"/>
            </a:pPr>
            <a:r>
              <a:rPr lang="en-US" sz="2400" dirty="0"/>
              <a:t>Created by Harvard professor Francis Aguilar in 1967, PEST can work alone or be used in combination with other tools, such as Porter's Five Forces and SWOT analysis, to determine an organization's overall outlook.</a:t>
            </a:r>
          </a:p>
          <a:p>
            <a:pPr>
              <a:lnSpc>
                <a:spcPct val="80000"/>
              </a:lnSpc>
              <a:buFont typeface="Wingdings" panose="05000000000000000000" pitchFamily="2" charset="2"/>
              <a:buChar char="§"/>
            </a:pPr>
            <a:endParaRPr lang="en-US" altLang="zh-CN" sz="2400" dirty="0" smtClean="0">
              <a:ea typeface="宋体" panose="02010600030101010101" pitchFamily="2" charset="-122"/>
            </a:endParaRPr>
          </a:p>
          <a:p>
            <a:pPr>
              <a:lnSpc>
                <a:spcPct val="80000"/>
              </a:lnSpc>
            </a:pPr>
            <a:endParaRPr lang="en-US" altLang="zh-CN" sz="2400" dirty="0" smtClean="0">
              <a:ea typeface="宋体" panose="02010600030101010101" pitchFamily="2" charset="-122"/>
            </a:endParaRPr>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pPr/>
              <a:t>9</a:t>
            </a:fld>
            <a:endParaRPr lang="en-US">
              <a:solidFill>
                <a:prstClr val="black"/>
              </a:solidFill>
            </a:endParaRPr>
          </a:p>
        </p:txBody>
      </p:sp>
      <p:sp>
        <p:nvSpPr>
          <p:cNvPr id="686086" name="Rectangle 6"/>
          <p:cNvSpPr>
            <a:spLocks noChangeArrowheads="1"/>
          </p:cNvSpPr>
          <p:nvPr/>
        </p:nvSpPr>
        <p:spPr bwMode="auto">
          <a:xfrm>
            <a:off x="1917806" y="551740"/>
            <a:ext cx="8351837"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altLang="zh-CN" sz="3600" b="1" dirty="0">
                <a:solidFill>
                  <a:prstClr val="black"/>
                </a:solidFill>
                <a:effectLst>
                  <a:outerShdw blurRad="38100" dist="38100" dir="2700000" algn="tl">
                    <a:srgbClr val="FFFFFF"/>
                  </a:outerShdw>
                </a:effectLst>
                <a:ea typeface="SimSun" panose="02010600030101010101" pitchFamily="2" charset="-122"/>
              </a:rPr>
              <a:t>Business Analysis Models </a:t>
            </a:r>
          </a:p>
          <a:p>
            <a:pPr algn="ctr">
              <a:defRPr/>
            </a:pPr>
            <a:r>
              <a:rPr lang="en-US" altLang="zh-CN" sz="3600" b="1" dirty="0">
                <a:solidFill>
                  <a:prstClr val="black"/>
                </a:solidFill>
                <a:effectLst>
                  <a:outerShdw blurRad="38100" dist="38100" dir="2700000" algn="tl">
                    <a:srgbClr val="FFFFFF"/>
                  </a:outerShdw>
                </a:effectLst>
                <a:ea typeface="SimSun" panose="02010600030101010101" pitchFamily="2" charset="-122"/>
              </a:rPr>
              <a:t>-PEST </a:t>
            </a:r>
            <a:r>
              <a:rPr lang="en-US" altLang="zh-CN" sz="3600" b="1" dirty="0" smtClean="0">
                <a:solidFill>
                  <a:prstClr val="black"/>
                </a:solidFill>
                <a:effectLst>
                  <a:outerShdw blurRad="38100" dist="38100" dir="2700000" algn="tl">
                    <a:srgbClr val="FFFFFF"/>
                  </a:outerShdw>
                </a:effectLst>
                <a:ea typeface="SimSun" panose="02010600030101010101" pitchFamily="2" charset="-122"/>
              </a:rPr>
              <a:t>Analysis- </a:t>
            </a:r>
            <a:endParaRPr lang="en-US" altLang="zh-CN" sz="3600" b="1" dirty="0">
              <a:solidFill>
                <a:prstClr val="black"/>
              </a:solidFill>
              <a:effectLst>
                <a:outerShdw blurRad="38100" dist="38100" dir="2700000" algn="tl">
                  <a:srgbClr val="FFFFFF"/>
                </a:outerShdw>
              </a:effectLst>
              <a:ea typeface="SimSun" panose="02010600030101010101" pitchFamily="2" charset="-122"/>
            </a:endParaRPr>
          </a:p>
        </p:txBody>
      </p:sp>
    </p:spTree>
    <p:extLst>
      <p:ext uri="{BB962C8B-B14F-4D97-AF65-F5344CB8AC3E}">
        <p14:creationId xmlns:p14="http://schemas.microsoft.com/office/powerpoint/2010/main" val="6614692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C1C93EF2-4785-427F-84A5-F1666490E9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2285</TotalTime>
  <Words>1575</Words>
  <Application>Microsoft Office PowerPoint</Application>
  <PresentationFormat>Widescreen</PresentationFormat>
  <Paragraphs>191</Paragraphs>
  <Slides>28</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28</vt:i4>
      </vt:variant>
    </vt:vector>
  </HeadingPairs>
  <TitlesOfParts>
    <vt:vector size="40" baseType="lpstr">
      <vt:lpstr>SimSun</vt:lpstr>
      <vt:lpstr>SimSun</vt:lpstr>
      <vt:lpstr>Arial</vt:lpstr>
      <vt:lpstr>Calibri</vt:lpstr>
      <vt:lpstr>Garamond</vt:lpstr>
      <vt:lpstr>Tahoma</vt:lpstr>
      <vt:lpstr>Times New Roman</vt:lpstr>
      <vt:lpstr>Tw Cen MT</vt:lpstr>
      <vt:lpstr>Tw Cen MT Condensed</vt:lpstr>
      <vt:lpstr>Wingdings</vt:lpstr>
      <vt:lpstr>Wingdings 3</vt:lpstr>
      <vt:lpstr>Integral</vt:lpstr>
      <vt:lpstr> Lecture 3 An Assessment of the Environment  (External/Macro) </vt:lpstr>
      <vt:lpstr>So what is THE BUSINESS ENVIRONMENT?</vt:lpstr>
      <vt:lpstr>IMPORTANCE OF ENVIRONMENTAL STUDY  </vt:lpstr>
      <vt:lpstr> Assessment of the Environment </vt:lpstr>
      <vt:lpstr>Standard Techniques </vt:lpstr>
      <vt:lpstr>THE MEANINING OF THE EXTERNAL BUSINESS ENVIRONMENT</vt:lpstr>
      <vt:lpstr>THE EXTERNAL ENVIRONMENT</vt:lpstr>
      <vt:lpstr>GENERAL ENVIRONMENT</vt:lpstr>
      <vt:lpstr> </vt:lpstr>
      <vt:lpstr>POLITICAL</vt:lpstr>
      <vt:lpstr>Issues That Must Be Considered Include:</vt:lpstr>
      <vt:lpstr>The Political/Legal Environment  Cont’d</vt:lpstr>
      <vt:lpstr>Business Analysis Models  -Illustrations for PEST Analysis Models</vt:lpstr>
      <vt:lpstr>ECONOMIC</vt:lpstr>
      <vt:lpstr>The Consumption Patterns of their Potential Customers are Affected by Economic Forces such as:</vt:lpstr>
      <vt:lpstr>Business Analysis Models  -Illustrations for PEST Analysis Models</vt:lpstr>
      <vt:lpstr>SOCIAL</vt:lpstr>
      <vt:lpstr>Among the items that should be examined are:</vt:lpstr>
      <vt:lpstr>Business Analysis Models  -Illustrations for PEST Analysis Models</vt:lpstr>
      <vt:lpstr>TECHNOLOGICAL</vt:lpstr>
      <vt:lpstr>Among the Specific Items That Need to be Considered Are: </vt:lpstr>
      <vt:lpstr>Business Analysis Models  -Illustrations for PEST Analysis Models</vt:lpstr>
      <vt:lpstr>Example </vt:lpstr>
      <vt:lpstr>Example </vt:lpstr>
      <vt:lpstr>Adapting to the Technological environment</vt:lpstr>
      <vt:lpstr>PowerPoint Presentation</vt:lpstr>
      <vt:lpstr>TASK 2</vt:lpstr>
      <vt:lpstr>END OF LECTURE SLIDES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Environment (Law Students)</dc:title>
  <dc:creator>faith simwami</dc:creator>
  <cp:lastModifiedBy>faith simwami</cp:lastModifiedBy>
  <cp:revision>16</cp:revision>
  <dcterms:created xsi:type="dcterms:W3CDTF">2017-08-15T07:55:58Z</dcterms:created>
  <dcterms:modified xsi:type="dcterms:W3CDTF">2017-08-17T21:17:03Z</dcterms:modified>
</cp:coreProperties>
</file>