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82" r:id="rId3"/>
    <p:sldId id="287" r:id="rId4"/>
    <p:sldId id="289" r:id="rId5"/>
    <p:sldId id="268" r:id="rId6"/>
    <p:sldId id="280" r:id="rId7"/>
    <p:sldId id="281" r:id="rId8"/>
    <p:sldId id="279" r:id="rId9"/>
    <p:sldId id="283" r:id="rId10"/>
    <p:sldId id="284" r:id="rId11"/>
    <p:sldId id="285" r:id="rId12"/>
    <p:sldId id="271" r:id="rId13"/>
    <p:sldId id="273" r:id="rId14"/>
    <p:sldId id="275" r:id="rId15"/>
    <p:sldId id="276" r:id="rId16"/>
    <p:sldId id="265" r:id="rId17"/>
    <p:sldId id="272" r:id="rId18"/>
    <p:sldId id="28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2066226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3556323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536585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2860268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508967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33793747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1388759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4116441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3919701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4EFD96-7543-4895-8800-1ABE3FFCC860}" type="datetimeFigureOut">
              <a:rPr lang="en-GB" smtClean="0"/>
              <a:t>14/11/2018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756258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74EFD96-7543-4895-8800-1ABE3FFCC860}"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1272568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4EFD96-7543-4895-8800-1ABE3FFCC860}" type="datetimeFigureOut">
              <a:rPr lang="en-GB" smtClean="0"/>
              <a:t>14/11/2018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98601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4EFD96-7543-4895-8800-1ABE3FFCC860}" type="datetimeFigureOut">
              <a:rPr lang="en-GB" smtClean="0"/>
              <a:t>14/11/2018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2723746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EFD96-7543-4895-8800-1ABE3FFCC860}" type="datetimeFigureOut">
              <a:rPr lang="en-GB" smtClean="0"/>
              <a:t>14/11/2018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407432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EFD96-7543-4895-8800-1ABE3FFCC860}"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1080828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4EFD96-7543-4895-8800-1ABE3FFCC860}" type="datetimeFigureOut">
              <a:rPr lang="en-GB" smtClean="0"/>
              <a:t>14/11/2018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1E86E21-5A06-46A3-B58F-D70AAD5072DC}" type="slidenum">
              <a:rPr lang="en-GB" smtClean="0"/>
              <a:t>‹#›</a:t>
            </a:fld>
            <a:endParaRPr lang="en-GB"/>
          </a:p>
        </p:txBody>
      </p:sp>
    </p:spTree>
    <p:extLst>
      <p:ext uri="{BB962C8B-B14F-4D97-AF65-F5344CB8AC3E}">
        <p14:creationId xmlns:p14="http://schemas.microsoft.com/office/powerpoint/2010/main" val="1852367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4EFD96-7543-4895-8800-1ABE3FFCC860}" type="datetimeFigureOut">
              <a:rPr lang="en-GB" smtClean="0"/>
              <a:t>14/11/2018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E86E21-5A06-46A3-B58F-D70AAD5072DC}" type="slidenum">
              <a:rPr lang="en-GB" smtClean="0"/>
              <a:t>‹#›</a:t>
            </a:fld>
            <a:endParaRPr lang="en-GB"/>
          </a:p>
        </p:txBody>
      </p:sp>
    </p:spTree>
    <p:extLst>
      <p:ext uri="{BB962C8B-B14F-4D97-AF65-F5344CB8AC3E}">
        <p14:creationId xmlns:p14="http://schemas.microsoft.com/office/powerpoint/2010/main" val="231853769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859088"/>
            <a:ext cx="6827838" cy="1192212"/>
          </a:xfrm>
        </p:spPr>
        <p:txBody>
          <a:bodyPr/>
          <a:lstStyle/>
          <a:p>
            <a:pPr algn="ctr"/>
            <a:r>
              <a:rPr lang="en-GB" b="1" dirty="0" smtClean="0">
                <a:latin typeface="Century Gothic" panose="020B0502020202020204" pitchFamily="34" charset="0"/>
              </a:rPr>
              <a:t>CORPRATE SOCIAL RESPONSIBILITY</a:t>
            </a:r>
            <a:endParaRPr lang="en-GB" b="1" dirty="0">
              <a:latin typeface="Century Gothic" panose="020B0502020202020204" pitchFamily="34" charset="0"/>
            </a:endParaRPr>
          </a:p>
        </p:txBody>
      </p:sp>
    </p:spTree>
    <p:extLst>
      <p:ext uri="{BB962C8B-B14F-4D97-AF65-F5344CB8AC3E}">
        <p14:creationId xmlns:p14="http://schemas.microsoft.com/office/powerpoint/2010/main" val="8768492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a:r>
            <a:br>
              <a:rPr lang="en-GB" dirty="0"/>
            </a:br>
            <a:endParaRPr lang="en-GB" dirty="0"/>
          </a:p>
        </p:txBody>
      </p:sp>
      <p:sp>
        <p:nvSpPr>
          <p:cNvPr id="3" name="Content Placeholder 2"/>
          <p:cNvSpPr>
            <a:spLocks noGrp="1"/>
          </p:cNvSpPr>
          <p:nvPr>
            <p:ph idx="1"/>
          </p:nvPr>
        </p:nvSpPr>
        <p:spPr>
          <a:xfrm>
            <a:off x="646111" y="452718"/>
            <a:ext cx="10906238" cy="5690505"/>
          </a:xfrm>
        </p:spPr>
        <p:txBody>
          <a:bodyPr>
            <a:normAutofit/>
          </a:bodyPr>
          <a:lstStyle/>
          <a:p>
            <a:pPr marL="0" indent="0">
              <a:buNone/>
            </a:pPr>
            <a:r>
              <a:rPr lang="en-GB" sz="2800" b="1" dirty="0">
                <a:latin typeface="Century Gothic" panose="020B0502020202020204" pitchFamily="34" charset="0"/>
              </a:rPr>
              <a:t>STAKEHOLDER SOCIAL RESPONSIBILITY</a:t>
            </a:r>
            <a:endParaRPr lang="en-GB" sz="2800" b="1" dirty="0" smtClean="0">
              <a:latin typeface="Century Gothic" panose="020B0502020202020204" pitchFamily="34" charset="0"/>
            </a:endParaRPr>
          </a:p>
          <a:p>
            <a:pPr algn="just"/>
            <a:r>
              <a:rPr lang="en-GB" sz="2800" dirty="0" smtClean="0">
                <a:latin typeface="Century Gothic" panose="020B0502020202020204" pitchFamily="34" charset="0"/>
              </a:rPr>
              <a:t>According </a:t>
            </a:r>
            <a:r>
              <a:rPr lang="en-GB" sz="2800" dirty="0">
                <a:latin typeface="Century Gothic" panose="020B0502020202020204" pitchFamily="34" charset="0"/>
              </a:rPr>
              <a:t>to this philosophy, managers must be responsible to certain groups that </a:t>
            </a:r>
            <a:r>
              <a:rPr lang="en-GB" sz="2800" dirty="0" smtClean="0">
                <a:latin typeface="Century Gothic" panose="020B0502020202020204" pitchFamily="34" charset="0"/>
              </a:rPr>
              <a:t>are affected </a:t>
            </a:r>
            <a:r>
              <a:rPr lang="en-GB" sz="2800" dirty="0">
                <a:latin typeface="Century Gothic" panose="020B0502020202020204" pitchFamily="34" charset="0"/>
              </a:rPr>
              <a:t>by, or can affect, the company's objectives and interests</a:t>
            </a:r>
            <a:r>
              <a:rPr lang="en-GB" sz="2800" dirty="0" smtClean="0">
                <a:latin typeface="Century Gothic" panose="020B0502020202020204" pitchFamily="34" charset="0"/>
              </a:rPr>
              <a:t>.</a:t>
            </a:r>
          </a:p>
          <a:p>
            <a:pPr algn="just"/>
            <a:r>
              <a:rPr lang="en-GB" sz="2800" dirty="0" smtClean="0">
                <a:latin typeface="Century Gothic" panose="020B0502020202020204" pitchFamily="34" charset="0"/>
              </a:rPr>
              <a:t> </a:t>
            </a:r>
            <a:r>
              <a:rPr lang="en-GB" sz="2800" dirty="0">
                <a:latin typeface="Century Gothic" panose="020B0502020202020204" pitchFamily="34" charset="0"/>
              </a:rPr>
              <a:t>Such groups </a:t>
            </a:r>
            <a:r>
              <a:rPr lang="en-GB" sz="2800" dirty="0" smtClean="0">
                <a:latin typeface="Century Gothic" panose="020B0502020202020204" pitchFamily="34" charset="0"/>
              </a:rPr>
              <a:t>include shareholders</a:t>
            </a:r>
            <a:r>
              <a:rPr lang="en-GB" sz="2800" dirty="0">
                <a:latin typeface="Century Gothic" panose="020B0502020202020204" pitchFamily="34" charset="0"/>
              </a:rPr>
              <a:t>, customers, government agencies, competitors, unions, employees, </a:t>
            </a:r>
            <a:r>
              <a:rPr lang="en-GB" sz="2800" dirty="0" smtClean="0">
                <a:latin typeface="Century Gothic" panose="020B0502020202020204" pitchFamily="34" charset="0"/>
              </a:rPr>
              <a:t>trade associations</a:t>
            </a:r>
            <a:r>
              <a:rPr lang="en-GB" sz="2800" dirty="0">
                <a:latin typeface="Century Gothic" panose="020B0502020202020204" pitchFamily="34" charset="0"/>
              </a:rPr>
              <a:t>, important suppliers, protest groups and others. </a:t>
            </a:r>
            <a:endParaRPr lang="en-GB" sz="2800" dirty="0" smtClean="0">
              <a:latin typeface="Century Gothic" panose="020B0502020202020204" pitchFamily="34" charset="0"/>
            </a:endParaRPr>
          </a:p>
          <a:p>
            <a:pPr algn="just"/>
            <a:r>
              <a:rPr lang="en-GB" sz="2800" dirty="0" smtClean="0">
                <a:latin typeface="Century Gothic" panose="020B0502020202020204" pitchFamily="34" charset="0"/>
              </a:rPr>
              <a:t>What </a:t>
            </a:r>
            <a:r>
              <a:rPr lang="en-GB" sz="2800" dirty="0">
                <a:latin typeface="Century Gothic" panose="020B0502020202020204" pitchFamily="34" charset="0"/>
              </a:rPr>
              <a:t>is good for </a:t>
            </a:r>
            <a:r>
              <a:rPr lang="en-GB" sz="2800" dirty="0" smtClean="0">
                <a:latin typeface="Century Gothic" panose="020B0502020202020204" pitchFamily="34" charset="0"/>
              </a:rPr>
              <a:t>the company</a:t>
            </a:r>
            <a:r>
              <a:rPr lang="en-GB" sz="2800" dirty="0">
                <a:latin typeface="Century Gothic" panose="020B0502020202020204" pitchFamily="34" charset="0"/>
              </a:rPr>
              <a:t>, it is argued, is good for society. The stakeholder philosophy also makes </a:t>
            </a:r>
            <a:r>
              <a:rPr lang="en-GB" sz="2800" dirty="0" smtClean="0">
                <a:latin typeface="Century Gothic" panose="020B0502020202020204" pitchFamily="34" charset="0"/>
              </a:rPr>
              <a:t>the accumulation </a:t>
            </a:r>
            <a:r>
              <a:rPr lang="en-GB" sz="2800" dirty="0">
                <a:latin typeface="Century Gothic" panose="020B0502020202020204" pitchFamily="34" charset="0"/>
              </a:rPr>
              <a:t>of capital a management priority.</a:t>
            </a:r>
          </a:p>
          <a:p>
            <a:endParaRPr lang="en-GB" dirty="0"/>
          </a:p>
        </p:txBody>
      </p:sp>
    </p:spTree>
    <p:extLst>
      <p:ext uri="{BB962C8B-B14F-4D97-AF65-F5344CB8AC3E}">
        <p14:creationId xmlns:p14="http://schemas.microsoft.com/office/powerpoint/2010/main" val="787981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360488" y="579438"/>
            <a:ext cx="10831512" cy="5872162"/>
          </a:xfrm>
        </p:spPr>
        <p:txBody>
          <a:bodyPr>
            <a:normAutofit/>
          </a:bodyPr>
          <a:lstStyle/>
          <a:p>
            <a:pPr marL="0" indent="0" algn="just">
              <a:buNone/>
            </a:pPr>
            <a:r>
              <a:rPr lang="en-GB" sz="2400" b="1" dirty="0">
                <a:latin typeface="Century Gothic" panose="020B0502020202020204" pitchFamily="34" charset="0"/>
              </a:rPr>
              <a:t>AFFIRMATIVE SOCIAL RESPONSIBILITY</a:t>
            </a:r>
          </a:p>
          <a:p>
            <a:pPr algn="just"/>
            <a:r>
              <a:rPr lang="en-GB" sz="2800" dirty="0">
                <a:latin typeface="Century Gothic" panose="020B0502020202020204" pitchFamily="34" charset="0"/>
              </a:rPr>
              <a:t>This philosophy holds that managers have a responsibility to promote the mutual </a:t>
            </a:r>
            <a:r>
              <a:rPr lang="en-GB" sz="2800" dirty="0" smtClean="0">
                <a:latin typeface="Century Gothic" panose="020B0502020202020204" pitchFamily="34" charset="0"/>
              </a:rPr>
              <a:t>best interests </a:t>
            </a:r>
            <a:r>
              <a:rPr lang="en-GB" sz="2800" dirty="0">
                <a:latin typeface="Century Gothic" panose="020B0502020202020204" pitchFamily="34" charset="0"/>
              </a:rPr>
              <a:t>of the firm and its various stakeholders, including the general public. </a:t>
            </a:r>
            <a:endParaRPr lang="en-GB" sz="2800" dirty="0" smtClean="0">
              <a:latin typeface="Century Gothic" panose="020B0502020202020204" pitchFamily="34" charset="0"/>
            </a:endParaRPr>
          </a:p>
          <a:p>
            <a:pPr algn="just"/>
            <a:r>
              <a:rPr lang="en-GB" sz="2800" dirty="0" smtClean="0">
                <a:latin typeface="Century Gothic" panose="020B0502020202020204" pitchFamily="34" charset="0"/>
              </a:rPr>
              <a:t>It obligates managers </a:t>
            </a:r>
            <a:r>
              <a:rPr lang="en-GB" sz="2800" dirty="0">
                <a:latin typeface="Century Gothic" panose="020B0502020202020204" pitchFamily="34" charset="0"/>
              </a:rPr>
              <a:t>to</a:t>
            </a:r>
            <a:r>
              <a:rPr lang="en-GB" sz="2800" b="1" dirty="0">
                <a:latin typeface="Century Gothic" panose="020B0502020202020204" pitchFamily="34" charset="0"/>
              </a:rPr>
              <a:t> </a:t>
            </a:r>
            <a:r>
              <a:rPr lang="en-GB" sz="2800" b="1" dirty="0">
                <a:solidFill>
                  <a:srgbClr val="FF0000"/>
                </a:solidFill>
                <a:latin typeface="Century Gothic" panose="020B0502020202020204" pitchFamily="34" charset="0"/>
              </a:rPr>
              <a:t>anticipate changes in the social environment</a:t>
            </a:r>
            <a:r>
              <a:rPr lang="en-GB" sz="2800" dirty="0">
                <a:solidFill>
                  <a:srgbClr val="FF0000"/>
                </a:solidFill>
                <a:latin typeface="Century Gothic" panose="020B0502020202020204" pitchFamily="34" charset="0"/>
              </a:rPr>
              <a:t> </a:t>
            </a:r>
            <a:r>
              <a:rPr lang="en-GB" sz="2800" dirty="0">
                <a:latin typeface="Century Gothic" panose="020B0502020202020204" pitchFamily="34" charset="0"/>
              </a:rPr>
              <a:t>in which they operate, and </a:t>
            </a:r>
            <a:r>
              <a:rPr lang="en-GB" sz="2800" dirty="0" smtClean="0">
                <a:latin typeface="Century Gothic" panose="020B0502020202020204" pitchFamily="34" charset="0"/>
              </a:rPr>
              <a:t>it requires </a:t>
            </a:r>
            <a:r>
              <a:rPr lang="en-GB" sz="2800" dirty="0">
                <a:latin typeface="Century Gothic" panose="020B0502020202020204" pitchFamily="34" charset="0"/>
              </a:rPr>
              <a:t>them to </a:t>
            </a:r>
            <a:r>
              <a:rPr lang="en-GB" sz="2800" b="1" dirty="0">
                <a:solidFill>
                  <a:srgbClr val="FF0000"/>
                </a:solidFill>
                <a:latin typeface="Century Gothic" panose="020B0502020202020204" pitchFamily="34" charset="0"/>
              </a:rPr>
              <a:t>blend the goals of the company</a:t>
            </a:r>
            <a:r>
              <a:rPr lang="en-GB" sz="2800" dirty="0">
                <a:solidFill>
                  <a:srgbClr val="FF0000"/>
                </a:solidFill>
                <a:latin typeface="Century Gothic" panose="020B0502020202020204" pitchFamily="34" charset="0"/>
              </a:rPr>
              <a:t> </a:t>
            </a:r>
            <a:r>
              <a:rPr lang="en-GB" sz="2800" dirty="0">
                <a:latin typeface="Century Gothic" panose="020B0502020202020204" pitchFamily="34" charset="0"/>
              </a:rPr>
              <a:t>with the </a:t>
            </a:r>
            <a:r>
              <a:rPr lang="en-GB" sz="2800" b="1" dirty="0">
                <a:solidFill>
                  <a:srgbClr val="FF0000"/>
                </a:solidFill>
                <a:latin typeface="Century Gothic" panose="020B0502020202020204" pitchFamily="34" charset="0"/>
              </a:rPr>
              <a:t>general and diverse interests </a:t>
            </a:r>
            <a:r>
              <a:rPr lang="en-GB" sz="2800" b="1" dirty="0" smtClean="0">
                <a:solidFill>
                  <a:srgbClr val="FF0000"/>
                </a:solidFill>
                <a:latin typeface="Century Gothic" panose="020B0502020202020204" pitchFamily="34" charset="0"/>
              </a:rPr>
              <a:t>of society </a:t>
            </a:r>
            <a:r>
              <a:rPr lang="en-GB" sz="2800" b="1" dirty="0">
                <a:solidFill>
                  <a:srgbClr val="FF0000"/>
                </a:solidFill>
                <a:latin typeface="Century Gothic" panose="020B0502020202020204" pitchFamily="34" charset="0"/>
              </a:rPr>
              <a:t>as a whole. </a:t>
            </a:r>
            <a:endParaRPr lang="en-GB" sz="2800" b="1" dirty="0" smtClean="0">
              <a:solidFill>
                <a:srgbClr val="FF0000"/>
              </a:solidFill>
              <a:latin typeface="Century Gothic" panose="020B0502020202020204" pitchFamily="34" charset="0"/>
            </a:endParaRPr>
          </a:p>
          <a:p>
            <a:pPr algn="just"/>
            <a:r>
              <a:rPr lang="en-GB" sz="2800" dirty="0" smtClean="0">
                <a:latin typeface="Century Gothic" panose="020B0502020202020204" pitchFamily="34" charset="0"/>
              </a:rPr>
              <a:t>Management </a:t>
            </a:r>
            <a:r>
              <a:rPr lang="en-GB" sz="2800" dirty="0">
                <a:latin typeface="Century Gothic" panose="020B0502020202020204" pitchFamily="34" charset="0"/>
              </a:rPr>
              <a:t>that adopts this philosophy must address the concerns of </a:t>
            </a:r>
            <a:r>
              <a:rPr lang="en-GB" sz="2800" dirty="0" smtClean="0">
                <a:latin typeface="Century Gothic" panose="020B0502020202020204" pitchFamily="34" charset="0"/>
              </a:rPr>
              <a:t>a wide </a:t>
            </a:r>
            <a:r>
              <a:rPr lang="en-GB" sz="2800" dirty="0">
                <a:latin typeface="Century Gothic" panose="020B0502020202020204" pitchFamily="34" charset="0"/>
              </a:rPr>
              <a:t>range of groups as well as plan for the future needs of society.</a:t>
            </a:r>
          </a:p>
          <a:p>
            <a:endParaRPr lang="en-GB" sz="2400" dirty="0"/>
          </a:p>
        </p:txBody>
      </p:sp>
    </p:spTree>
    <p:extLst>
      <p:ext uri="{BB962C8B-B14F-4D97-AF65-F5344CB8AC3E}">
        <p14:creationId xmlns:p14="http://schemas.microsoft.com/office/powerpoint/2010/main" val="1880144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entury Gothic" panose="020B0502020202020204" pitchFamily="34" charset="0"/>
              </a:rPr>
              <a:t>NATURE OF SOCIAL RESPONSIBILITY</a:t>
            </a:r>
            <a:endParaRPr lang="en-GB" b="1" dirty="0">
              <a:latin typeface="Century Gothic" panose="020B0502020202020204" pitchFamily="34" charset="0"/>
            </a:endParaRPr>
          </a:p>
        </p:txBody>
      </p:sp>
      <p:sp>
        <p:nvSpPr>
          <p:cNvPr id="3" name="Content Placeholder 2"/>
          <p:cNvSpPr>
            <a:spLocks noGrp="1"/>
          </p:cNvSpPr>
          <p:nvPr>
            <p:ph idx="1"/>
          </p:nvPr>
        </p:nvSpPr>
        <p:spPr>
          <a:xfrm>
            <a:off x="574302" y="1210614"/>
            <a:ext cx="11171229" cy="5177306"/>
          </a:xfrm>
        </p:spPr>
        <p:txBody>
          <a:bodyPr>
            <a:normAutofit/>
          </a:bodyPr>
          <a:lstStyle/>
          <a:p>
            <a:pPr>
              <a:buClr>
                <a:schemeClr val="accent3"/>
              </a:buClr>
              <a:buFont typeface="Wingdings" panose="05000000000000000000" pitchFamily="2" charset="2"/>
              <a:buChar char="Ø"/>
              <a:defRPr/>
            </a:pPr>
            <a:endParaRPr lang="en-US" b="1" dirty="0" smtClean="0"/>
          </a:p>
          <a:p>
            <a:pPr>
              <a:buClr>
                <a:schemeClr val="accent3"/>
              </a:buClr>
              <a:buFont typeface="Wingdings" panose="05000000000000000000" pitchFamily="2" charset="2"/>
              <a:buChar char="Ø"/>
              <a:defRPr/>
            </a:pPr>
            <a:r>
              <a:rPr lang="en-GB" altLang="en-US" sz="2400" b="1" dirty="0" smtClean="0">
                <a:latin typeface="Century Gothic" panose="020B0502020202020204" pitchFamily="34" charset="0"/>
                <a:ea typeface="ＭＳ Ｐゴシック" panose="020B0600070205080204" pitchFamily="34" charset="-128"/>
              </a:rPr>
              <a:t>FOUR CONSTITUENTS OF CSR BY CARROLL </a:t>
            </a:r>
          </a:p>
          <a:p>
            <a:pPr>
              <a:buClr>
                <a:schemeClr val="accent3"/>
              </a:buClr>
              <a:buFont typeface="Wingdings" panose="05000000000000000000" pitchFamily="2" charset="2"/>
              <a:buChar char="Ø"/>
              <a:defRPr/>
            </a:pPr>
            <a:r>
              <a:rPr lang="en-US" sz="2400" b="1" dirty="0" smtClean="0">
                <a:latin typeface="Century Gothic" panose="020B0502020202020204" pitchFamily="34" charset="0"/>
              </a:rPr>
              <a:t>Economic </a:t>
            </a:r>
            <a:r>
              <a:rPr lang="en-US" sz="2400" dirty="0">
                <a:latin typeface="Century Gothic" panose="020B0502020202020204" pitchFamily="34" charset="0"/>
              </a:rPr>
              <a:t>– the duty of managers, as agents of the company owners, to maximize stockholder wealth </a:t>
            </a:r>
            <a:endParaRPr lang="en-US" sz="2400" dirty="0" smtClean="0">
              <a:latin typeface="Century Gothic" panose="020B0502020202020204" pitchFamily="34" charset="0"/>
            </a:endParaRPr>
          </a:p>
          <a:p>
            <a:pPr lvl="3">
              <a:buClr>
                <a:schemeClr val="accent3"/>
              </a:buClr>
              <a:buFont typeface="Wingdings" panose="05000000000000000000" pitchFamily="2" charset="2"/>
              <a:buChar char="Ø"/>
              <a:defRPr/>
            </a:pPr>
            <a:r>
              <a:rPr lang="en-GB" sz="2400" dirty="0" smtClean="0">
                <a:latin typeface="Century Gothic" panose="020B0502020202020204" pitchFamily="34" charset="0"/>
              </a:rPr>
              <a:t> </a:t>
            </a:r>
            <a:r>
              <a:rPr lang="en-GB" sz="2400" dirty="0">
                <a:latin typeface="Century Gothic" panose="020B0502020202020204" pitchFamily="34" charset="0"/>
              </a:rPr>
              <a:t>Shareholders demand a reasonable return.</a:t>
            </a:r>
          </a:p>
          <a:p>
            <a:pPr lvl="3">
              <a:buClr>
                <a:schemeClr val="accent3"/>
              </a:buClr>
              <a:buFont typeface="Wingdings" panose="05000000000000000000" pitchFamily="2" charset="2"/>
              <a:buChar char="Ø"/>
              <a:defRPr/>
            </a:pPr>
            <a:r>
              <a:rPr lang="en-GB" sz="2400" dirty="0" smtClean="0">
                <a:latin typeface="Century Gothic" panose="020B0502020202020204" pitchFamily="34" charset="0"/>
              </a:rPr>
              <a:t>Employees</a:t>
            </a:r>
            <a:r>
              <a:rPr lang="en-GB" sz="2400" dirty="0">
                <a:latin typeface="Century Gothic" panose="020B0502020202020204" pitchFamily="34" charset="0"/>
              </a:rPr>
              <a:t> want safe and fairly paid jobs.</a:t>
            </a:r>
          </a:p>
          <a:p>
            <a:pPr lvl="3">
              <a:buClr>
                <a:schemeClr val="accent3"/>
              </a:buClr>
              <a:buFont typeface="Wingdings" panose="05000000000000000000" pitchFamily="2" charset="2"/>
              <a:buChar char="Ø"/>
              <a:defRPr/>
            </a:pPr>
            <a:r>
              <a:rPr lang="en-GB" sz="2400" dirty="0" smtClean="0">
                <a:latin typeface="Century Gothic" panose="020B0502020202020204" pitchFamily="34" charset="0"/>
              </a:rPr>
              <a:t> </a:t>
            </a:r>
            <a:r>
              <a:rPr lang="en-GB" sz="2400" dirty="0">
                <a:latin typeface="Century Gothic" panose="020B0502020202020204" pitchFamily="34" charset="0"/>
              </a:rPr>
              <a:t>Customers demand quality at a fair </a:t>
            </a:r>
            <a:r>
              <a:rPr lang="en-GB" sz="2400" dirty="0" smtClean="0">
                <a:latin typeface="Century Gothic" panose="020B0502020202020204" pitchFamily="34" charset="0"/>
              </a:rPr>
              <a:t>price.</a:t>
            </a:r>
            <a:endParaRPr lang="en-US" sz="2400" dirty="0">
              <a:latin typeface="Century Gothic" panose="020B0502020202020204" pitchFamily="34" charset="0"/>
            </a:endParaRPr>
          </a:p>
          <a:p>
            <a:r>
              <a:rPr lang="en-GB" sz="2400" b="1" dirty="0" smtClean="0">
                <a:latin typeface="Century Gothic" panose="020B0502020202020204" pitchFamily="34" charset="0"/>
              </a:rPr>
              <a:t>Legal</a:t>
            </a:r>
            <a:r>
              <a:rPr lang="en-GB" sz="2400" dirty="0" smtClean="0">
                <a:latin typeface="Century Gothic" panose="020B0502020202020204" pitchFamily="34" charset="0"/>
              </a:rPr>
              <a:t>- the firm’s obligations to comply with the laws that regulate business activities</a:t>
            </a:r>
          </a:p>
          <a:p>
            <a:pPr lvl="2"/>
            <a:r>
              <a:rPr lang="en-GB" sz="2400" dirty="0" smtClean="0">
                <a:latin typeface="Century Gothic" panose="020B0502020202020204" pitchFamily="34" charset="0"/>
              </a:rPr>
              <a:t>The</a:t>
            </a:r>
            <a:r>
              <a:rPr lang="en-GB" sz="2400" dirty="0">
                <a:latin typeface="Century Gothic" panose="020B0502020202020204" pitchFamily="34" charset="0"/>
              </a:rPr>
              <a:t> law is a base line for operating within </a:t>
            </a:r>
            <a:r>
              <a:rPr lang="en-GB" sz="2400" dirty="0" smtClean="0">
                <a:latin typeface="Century Gothic" panose="020B0502020202020204" pitchFamily="34" charset="0"/>
              </a:rPr>
              <a:t>society.</a:t>
            </a:r>
          </a:p>
          <a:p>
            <a:pPr lvl="2"/>
            <a:r>
              <a:rPr lang="en-GB" sz="2400" dirty="0" smtClean="0">
                <a:latin typeface="Century Gothic" panose="020B0502020202020204" pitchFamily="34" charset="0"/>
              </a:rPr>
              <a:t>It</a:t>
            </a:r>
            <a:r>
              <a:rPr lang="en-GB" sz="2400" dirty="0">
                <a:latin typeface="Century Gothic" panose="020B0502020202020204" pitchFamily="34" charset="0"/>
              </a:rPr>
              <a:t> is an accepted rule book for company operations.</a:t>
            </a:r>
          </a:p>
          <a:p>
            <a:endParaRPr lang="en-GB" dirty="0"/>
          </a:p>
        </p:txBody>
      </p:sp>
    </p:spTree>
    <p:extLst>
      <p:ext uri="{BB962C8B-B14F-4D97-AF65-F5344CB8AC3E}">
        <p14:creationId xmlns:p14="http://schemas.microsoft.com/office/powerpoint/2010/main" val="27840874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206500" y="592138"/>
            <a:ext cx="10985500" cy="5859462"/>
          </a:xfrm>
        </p:spPr>
        <p:txBody>
          <a:bodyPr>
            <a:normAutofit/>
          </a:bodyPr>
          <a:lstStyle/>
          <a:p>
            <a:pPr marL="0" indent="0">
              <a:buClr>
                <a:schemeClr val="accent3"/>
              </a:buClr>
              <a:buNone/>
              <a:defRPr/>
            </a:pPr>
            <a:endParaRPr lang="en-US" b="1" dirty="0" smtClean="0"/>
          </a:p>
          <a:p>
            <a:pPr>
              <a:buClr>
                <a:schemeClr val="accent3"/>
              </a:buClr>
              <a:buFont typeface="Wingdings" panose="05000000000000000000" pitchFamily="2" charset="2"/>
              <a:buChar char="Ø"/>
              <a:defRPr/>
            </a:pPr>
            <a:r>
              <a:rPr lang="en-US" sz="2400" b="1" dirty="0" smtClean="0">
                <a:latin typeface="Century Gothic" panose="020B0502020202020204" pitchFamily="34" charset="0"/>
              </a:rPr>
              <a:t>Ethical</a:t>
            </a:r>
            <a:r>
              <a:rPr lang="en-US" sz="2400" dirty="0" smtClean="0">
                <a:latin typeface="Century Gothic" panose="020B0502020202020204" pitchFamily="34" charset="0"/>
              </a:rPr>
              <a:t> </a:t>
            </a:r>
            <a:r>
              <a:rPr lang="en-US" sz="2400" dirty="0">
                <a:latin typeface="Century Gothic" panose="020B0502020202020204" pitchFamily="34" charset="0"/>
              </a:rPr>
              <a:t>– the company’s notion of right and proper business behavior. </a:t>
            </a:r>
            <a:r>
              <a:rPr lang="en-GB" sz="2400" dirty="0">
                <a:latin typeface="Century Gothic" panose="020B0502020202020204" pitchFamily="34" charset="0"/>
              </a:rPr>
              <a:t>This relates to doing what is right, just and fair.</a:t>
            </a:r>
          </a:p>
          <a:p>
            <a:pPr lvl="2">
              <a:buClr>
                <a:schemeClr val="accent3"/>
              </a:buClr>
              <a:buFont typeface="Wingdings" panose="05000000000000000000" pitchFamily="2" charset="2"/>
              <a:buChar char="Ø"/>
              <a:defRPr/>
            </a:pPr>
            <a:r>
              <a:rPr lang="en-GB" sz="2400" dirty="0" smtClean="0">
                <a:latin typeface="Century Gothic" panose="020B0502020202020204" pitchFamily="34" charset="0"/>
              </a:rPr>
              <a:t>Actions</a:t>
            </a:r>
            <a:r>
              <a:rPr lang="en-GB" sz="2400" dirty="0">
                <a:latin typeface="Century Gothic" panose="020B0502020202020204" pitchFamily="34" charset="0"/>
              </a:rPr>
              <a:t> taken in this area provide a reaffirmation of social legitimacy.</a:t>
            </a:r>
          </a:p>
          <a:p>
            <a:pPr lvl="2">
              <a:buClr>
                <a:schemeClr val="accent3"/>
              </a:buClr>
              <a:buFont typeface="Wingdings" panose="05000000000000000000" pitchFamily="2" charset="2"/>
              <a:buChar char="Ø"/>
              <a:defRPr/>
            </a:pPr>
            <a:r>
              <a:rPr lang="en-GB" sz="2400" dirty="0" smtClean="0">
                <a:latin typeface="Century Gothic" panose="020B0502020202020204" pitchFamily="34" charset="0"/>
              </a:rPr>
              <a:t>This</a:t>
            </a:r>
            <a:r>
              <a:rPr lang="en-GB" sz="2400" dirty="0">
                <a:latin typeface="Century Gothic" panose="020B0502020202020204" pitchFamily="34" charset="0"/>
              </a:rPr>
              <a:t> is naturally beyond the previous two levels.</a:t>
            </a:r>
          </a:p>
          <a:p>
            <a:pPr>
              <a:buClr>
                <a:schemeClr val="accent3"/>
              </a:buClr>
              <a:buFont typeface="Wingdings" panose="05000000000000000000" pitchFamily="2" charset="2"/>
              <a:buChar char="Ø"/>
              <a:defRPr/>
            </a:pPr>
            <a:endParaRPr lang="en-US" sz="2400" dirty="0">
              <a:latin typeface="Century Gothic" panose="020B0502020202020204" pitchFamily="34" charset="0"/>
            </a:endParaRPr>
          </a:p>
          <a:p>
            <a:pPr>
              <a:buClr>
                <a:schemeClr val="accent3"/>
              </a:buClr>
              <a:buFont typeface="Wingdings" panose="05000000000000000000" pitchFamily="2" charset="2"/>
              <a:buChar char="Ø"/>
              <a:defRPr/>
            </a:pPr>
            <a:r>
              <a:rPr lang="en-US" sz="2400" b="1" dirty="0">
                <a:latin typeface="Century Gothic" panose="020B0502020202020204" pitchFamily="34" charset="0"/>
              </a:rPr>
              <a:t>Discretionary </a:t>
            </a:r>
            <a:r>
              <a:rPr lang="en-US" sz="2400" dirty="0">
                <a:latin typeface="Century Gothic" panose="020B0502020202020204" pitchFamily="34" charset="0"/>
              </a:rPr>
              <a:t>– voluntarily assumed by a business organization.</a:t>
            </a:r>
            <a:r>
              <a:rPr lang="en-GB" sz="2400" dirty="0">
                <a:latin typeface="Century Gothic" panose="020B0502020202020204" pitchFamily="34" charset="0"/>
              </a:rPr>
              <a:t> </a:t>
            </a:r>
            <a:endParaRPr lang="en-GB" sz="2400" dirty="0" smtClean="0">
              <a:latin typeface="Century Gothic" panose="020B0502020202020204" pitchFamily="34" charset="0"/>
            </a:endParaRPr>
          </a:p>
          <a:p>
            <a:pPr lvl="2">
              <a:buClr>
                <a:schemeClr val="accent3"/>
              </a:buClr>
              <a:buFont typeface="Wingdings" panose="05000000000000000000" pitchFamily="2" charset="2"/>
              <a:buChar char="Ø"/>
              <a:defRPr/>
            </a:pPr>
            <a:r>
              <a:rPr lang="en-GB" sz="2400" dirty="0" smtClean="0">
                <a:latin typeface="Century Gothic" panose="020B0502020202020204" pitchFamily="34" charset="0"/>
              </a:rPr>
              <a:t> </a:t>
            </a:r>
            <a:r>
              <a:rPr lang="en-GB" sz="2400" dirty="0">
                <a:latin typeface="Century Gothic" panose="020B0502020202020204" pitchFamily="34" charset="0"/>
              </a:rPr>
              <a:t>Relates to discretionary behaviour to improve the lives of others.</a:t>
            </a:r>
          </a:p>
          <a:p>
            <a:pPr lvl="2">
              <a:buClr>
                <a:schemeClr val="accent3"/>
              </a:buClr>
              <a:buFont typeface="Wingdings" panose="05000000000000000000" pitchFamily="2" charset="2"/>
              <a:buChar char="Ø"/>
              <a:defRPr/>
            </a:pPr>
            <a:r>
              <a:rPr lang="en-GB" sz="2400" dirty="0" smtClean="0">
                <a:latin typeface="Century Gothic" panose="020B0502020202020204" pitchFamily="34" charset="0"/>
              </a:rPr>
              <a:t>Charitable</a:t>
            </a:r>
            <a:r>
              <a:rPr lang="en-GB" sz="2400" dirty="0">
                <a:latin typeface="Century Gothic" panose="020B0502020202020204" pitchFamily="34" charset="0"/>
              </a:rPr>
              <a:t> donations and recreational facilities.</a:t>
            </a:r>
          </a:p>
          <a:p>
            <a:pPr lvl="2">
              <a:buClr>
                <a:schemeClr val="accent3"/>
              </a:buClr>
              <a:buFont typeface="Wingdings" panose="05000000000000000000" pitchFamily="2" charset="2"/>
              <a:buChar char="Ø"/>
              <a:defRPr/>
            </a:pPr>
            <a:r>
              <a:rPr lang="en-GB" sz="2400" dirty="0" smtClean="0">
                <a:latin typeface="Century Gothic" panose="020B0502020202020204" pitchFamily="34" charset="0"/>
              </a:rPr>
              <a:t> </a:t>
            </a:r>
            <a:r>
              <a:rPr lang="en-GB" sz="2400" dirty="0">
                <a:latin typeface="Century Gothic" panose="020B0502020202020204" pitchFamily="34" charset="0"/>
              </a:rPr>
              <a:t>Sponsoring the arts and sports events.</a:t>
            </a:r>
            <a:r>
              <a:rPr lang="en-US" sz="2400" dirty="0">
                <a:latin typeface="Century Gothic" panose="020B0502020202020204" pitchFamily="34" charset="0"/>
              </a:rPr>
              <a:t> </a:t>
            </a:r>
          </a:p>
          <a:p>
            <a:endParaRPr lang="en-GB" dirty="0"/>
          </a:p>
        </p:txBody>
      </p:sp>
    </p:spTree>
    <p:extLst>
      <p:ext uri="{BB962C8B-B14F-4D97-AF65-F5344CB8AC3E}">
        <p14:creationId xmlns:p14="http://schemas.microsoft.com/office/powerpoint/2010/main" val="3689509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b="1" dirty="0" smtClean="0">
                <a:latin typeface="Century Gothic" panose="020B0502020202020204" pitchFamily="34" charset="0"/>
              </a:rPr>
              <a:t>HOW BUSINESSES RESPOND TO SOCIAL PRESSURE</a:t>
            </a:r>
            <a:endParaRPr lang="en-GB" b="1" dirty="0">
              <a:latin typeface="Century Gothic" panose="020B0502020202020204" pitchFamily="34" charset="0"/>
            </a:endParaRPr>
          </a:p>
        </p:txBody>
      </p:sp>
      <p:sp>
        <p:nvSpPr>
          <p:cNvPr id="6" name="Content Placeholder 5"/>
          <p:cNvSpPr>
            <a:spLocks noGrp="1"/>
          </p:cNvSpPr>
          <p:nvPr>
            <p:ph idx="1"/>
          </p:nvPr>
        </p:nvSpPr>
        <p:spPr>
          <a:xfrm>
            <a:off x="677333" y="1815921"/>
            <a:ext cx="10668954" cy="4778062"/>
          </a:xfrm>
        </p:spPr>
        <p:txBody>
          <a:bodyPr>
            <a:normAutofit fontScale="77500" lnSpcReduction="20000"/>
          </a:bodyPr>
          <a:lstStyle/>
          <a:p>
            <a:pPr marL="0" indent="0">
              <a:buNone/>
            </a:pPr>
            <a:r>
              <a:rPr lang="en-GB" sz="2600" b="1" dirty="0" smtClean="0">
                <a:latin typeface="Century Gothic" panose="020B0502020202020204" pitchFamily="34" charset="0"/>
              </a:rPr>
              <a:t>Carroll</a:t>
            </a:r>
            <a:r>
              <a:rPr lang="en-GB" sz="2600" b="1" dirty="0">
                <a:latin typeface="Century Gothic" panose="020B0502020202020204" pitchFamily="34" charset="0"/>
              </a:rPr>
              <a:t> suggests four possible strategies: reaction, defence, </a:t>
            </a:r>
            <a:r>
              <a:rPr lang="en-GB" sz="2600" b="1" dirty="0" smtClean="0">
                <a:latin typeface="Century Gothic" panose="020B0502020202020204" pitchFamily="34" charset="0"/>
              </a:rPr>
              <a:t>accommodation</a:t>
            </a:r>
            <a:r>
              <a:rPr lang="en-GB" sz="2600" b="1" dirty="0">
                <a:latin typeface="Century Gothic" panose="020B0502020202020204" pitchFamily="34" charset="0"/>
              </a:rPr>
              <a:t> </a:t>
            </a:r>
            <a:endParaRPr lang="en-GB" sz="2600" b="1" dirty="0" smtClean="0">
              <a:latin typeface="Century Gothic" panose="020B0502020202020204" pitchFamily="34" charset="0"/>
            </a:endParaRPr>
          </a:p>
          <a:p>
            <a:pPr marL="0" indent="0">
              <a:buNone/>
            </a:pPr>
            <a:r>
              <a:rPr lang="en-GB" sz="2600" b="1" dirty="0" err="1" smtClean="0">
                <a:latin typeface="Century Gothic" panose="020B0502020202020204" pitchFamily="34" charset="0"/>
              </a:rPr>
              <a:t>proaction</a:t>
            </a:r>
            <a:r>
              <a:rPr lang="en-GB" sz="2600" dirty="0">
                <a:latin typeface="Century Gothic" panose="020B0502020202020204" pitchFamily="34" charset="0"/>
              </a:rPr>
              <a:t>. </a:t>
            </a:r>
          </a:p>
          <a:p>
            <a:r>
              <a:rPr lang="en-GB" sz="2600" b="1" dirty="0">
                <a:latin typeface="Century Gothic" panose="020B0502020202020204" pitchFamily="34" charset="0"/>
              </a:rPr>
              <a:t>Reaction </a:t>
            </a:r>
          </a:p>
          <a:p>
            <a:pPr marL="0" indent="0">
              <a:buNone/>
            </a:pPr>
            <a:r>
              <a:rPr lang="en-GB" sz="2600" dirty="0" smtClean="0">
                <a:latin typeface="Century Gothic" panose="020B0502020202020204" pitchFamily="34" charset="0"/>
              </a:rPr>
              <a:t>	The</a:t>
            </a:r>
            <a:r>
              <a:rPr lang="en-GB" sz="2600" dirty="0">
                <a:latin typeface="Century Gothic" panose="020B0502020202020204" pitchFamily="34" charset="0"/>
              </a:rPr>
              <a:t> corporation denies any responsibility for social issues. </a:t>
            </a:r>
          </a:p>
          <a:p>
            <a:r>
              <a:rPr lang="en-GB" sz="2600" b="1" dirty="0">
                <a:latin typeface="Century Gothic" panose="020B0502020202020204" pitchFamily="34" charset="0"/>
              </a:rPr>
              <a:t>Defence </a:t>
            </a:r>
          </a:p>
          <a:p>
            <a:pPr marL="0" indent="0">
              <a:buNone/>
            </a:pPr>
            <a:r>
              <a:rPr lang="en-GB" sz="2600" dirty="0" smtClean="0">
                <a:latin typeface="Century Gothic" panose="020B0502020202020204" pitchFamily="34" charset="0"/>
              </a:rPr>
              <a:t>	The</a:t>
            </a:r>
            <a:r>
              <a:rPr lang="en-GB" sz="2600" dirty="0">
                <a:latin typeface="Century Gothic" panose="020B0502020202020204" pitchFamily="34" charset="0"/>
              </a:rPr>
              <a:t> corporation admits responsibility but fights it, doing the very least that </a:t>
            </a:r>
          </a:p>
          <a:p>
            <a:pPr marL="0" indent="0">
              <a:buNone/>
            </a:pPr>
            <a:r>
              <a:rPr lang="en-GB" sz="2600" dirty="0" smtClean="0">
                <a:latin typeface="Century Gothic" panose="020B0502020202020204" pitchFamily="34" charset="0"/>
              </a:rPr>
              <a:t>	seems</a:t>
            </a:r>
            <a:r>
              <a:rPr lang="en-GB" sz="2600" dirty="0">
                <a:latin typeface="Century Gothic" panose="020B0502020202020204" pitchFamily="34" charset="0"/>
              </a:rPr>
              <a:t> to be required. </a:t>
            </a:r>
          </a:p>
          <a:p>
            <a:r>
              <a:rPr lang="en-GB" sz="2600" b="1" dirty="0">
                <a:latin typeface="Century Gothic" panose="020B0502020202020204" pitchFamily="34" charset="0"/>
              </a:rPr>
              <a:t>Accommodation </a:t>
            </a:r>
          </a:p>
          <a:p>
            <a:pPr marL="457200" lvl="1" indent="0">
              <a:buNone/>
            </a:pPr>
            <a:r>
              <a:rPr lang="en-GB" sz="2600" dirty="0">
                <a:latin typeface="Century Gothic" panose="020B0502020202020204" pitchFamily="34" charset="0"/>
              </a:rPr>
              <a:t>The corporation accepts responsibility and does what is demanded of it by </a:t>
            </a:r>
          </a:p>
          <a:p>
            <a:pPr marL="0" indent="0">
              <a:buNone/>
            </a:pPr>
            <a:r>
              <a:rPr lang="en-GB" sz="2600" dirty="0" smtClean="0">
                <a:latin typeface="Century Gothic" panose="020B0502020202020204" pitchFamily="34" charset="0"/>
              </a:rPr>
              <a:t>	relevant</a:t>
            </a:r>
            <a:r>
              <a:rPr lang="en-GB" sz="2600" dirty="0">
                <a:latin typeface="Century Gothic" panose="020B0502020202020204" pitchFamily="34" charset="0"/>
              </a:rPr>
              <a:t> groups. </a:t>
            </a:r>
          </a:p>
          <a:p>
            <a:r>
              <a:rPr lang="en-GB" sz="2600" b="1" dirty="0" smtClean="0">
                <a:latin typeface="Century Gothic" panose="020B0502020202020204" pitchFamily="34" charset="0"/>
              </a:rPr>
              <a:t>Pro-action</a:t>
            </a:r>
            <a:r>
              <a:rPr lang="en-GB" sz="2600" b="1" dirty="0">
                <a:latin typeface="Century Gothic" panose="020B0502020202020204" pitchFamily="34" charset="0"/>
              </a:rPr>
              <a:t> </a:t>
            </a:r>
          </a:p>
          <a:p>
            <a:pPr marL="0" indent="0">
              <a:buNone/>
            </a:pPr>
            <a:r>
              <a:rPr lang="en-GB" sz="2600" dirty="0" smtClean="0">
                <a:latin typeface="Century Gothic" panose="020B0502020202020204" pitchFamily="34" charset="0"/>
              </a:rPr>
              <a:t>	The</a:t>
            </a:r>
            <a:r>
              <a:rPr lang="en-GB" sz="2600" dirty="0">
                <a:latin typeface="Century Gothic" panose="020B0502020202020204" pitchFamily="34" charset="0"/>
              </a:rPr>
              <a:t> corporation seeks to go beyond industry norms. </a:t>
            </a:r>
          </a:p>
          <a:p>
            <a:endParaRPr lang="en-GB" dirty="0"/>
          </a:p>
        </p:txBody>
      </p:sp>
    </p:spTree>
    <p:extLst>
      <p:ext uri="{BB962C8B-B14F-4D97-AF65-F5344CB8AC3E}">
        <p14:creationId xmlns:p14="http://schemas.microsoft.com/office/powerpoint/2010/main" val="1138935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363203"/>
          </a:xfrm>
        </p:spPr>
        <p:txBody>
          <a:bodyPr/>
          <a:lstStyle/>
          <a:p>
            <a:r>
              <a:rPr lang="en-US" altLang="en-US" dirty="0"/>
              <a:t>A Continuum of Social Responsibility Strategies</a:t>
            </a:r>
            <a:endParaRPr lang="en-GB" dirty="0"/>
          </a:p>
        </p:txBody>
      </p:sp>
      <p:pic>
        <p:nvPicPr>
          <p:cNvPr id="4" name="Content Placeholder 3" descr="C:\PPTs\kreitner\art\330883_la_05_02.gif"/>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011110" y="2160588"/>
            <a:ext cx="7929817" cy="388143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9232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ARGUMENTS FOR </a:t>
            </a:r>
            <a:r>
              <a:rPr lang="en-GB" dirty="0" smtClean="0"/>
              <a:t>AND AGAINST SOCIAL </a:t>
            </a:r>
            <a:r>
              <a:rPr lang="en-GB" dirty="0"/>
              <a:t>RESPONSIBILITY</a:t>
            </a:r>
            <a:br>
              <a:rPr lang="en-GB" dirty="0"/>
            </a:br>
            <a:endParaRPr lang="en-GB" dirty="0"/>
          </a:p>
        </p:txBody>
      </p:sp>
      <p:sp>
        <p:nvSpPr>
          <p:cNvPr id="4" name="Text Placeholder 3"/>
          <p:cNvSpPr>
            <a:spLocks noGrp="1"/>
          </p:cNvSpPr>
          <p:nvPr>
            <p:ph type="body" idx="1"/>
          </p:nvPr>
        </p:nvSpPr>
        <p:spPr>
          <a:xfrm>
            <a:off x="947441" y="1690499"/>
            <a:ext cx="4185623" cy="576262"/>
          </a:xfrm>
        </p:spPr>
        <p:txBody>
          <a:bodyPr/>
          <a:lstStyle/>
          <a:p>
            <a:r>
              <a:rPr lang="en-GB" dirty="0" smtClean="0"/>
              <a:t>ARGUMENTS FOR </a:t>
            </a:r>
            <a:endParaRPr lang="en-GB" dirty="0"/>
          </a:p>
        </p:txBody>
      </p:sp>
      <p:sp>
        <p:nvSpPr>
          <p:cNvPr id="3" name="Content Placeholder 2"/>
          <p:cNvSpPr>
            <a:spLocks noGrp="1"/>
          </p:cNvSpPr>
          <p:nvPr>
            <p:ph sz="half" idx="2"/>
          </p:nvPr>
        </p:nvSpPr>
        <p:spPr>
          <a:xfrm>
            <a:off x="373487" y="2266761"/>
            <a:ext cx="4932609" cy="4288585"/>
          </a:xfrm>
        </p:spPr>
        <p:txBody>
          <a:bodyPr>
            <a:normAutofit/>
          </a:bodyPr>
          <a:lstStyle/>
          <a:p>
            <a:pPr lvl="1"/>
            <a:r>
              <a:rPr lang="en-GB" altLang="en-US" sz="2100" dirty="0">
                <a:latin typeface="Century Gothic" panose="020B0502020202020204" pitchFamily="34" charset="0"/>
              </a:rPr>
              <a:t>Business enterprises contribute to many of society's social problems</a:t>
            </a:r>
            <a:r>
              <a:rPr lang="en-GB" altLang="en-US" sz="2100" dirty="0" smtClean="0">
                <a:latin typeface="Century Gothic" panose="020B0502020202020204" pitchFamily="34" charset="0"/>
              </a:rPr>
              <a:t>.</a:t>
            </a:r>
            <a:endParaRPr lang="en-US" altLang="en-US" sz="2100" dirty="0">
              <a:latin typeface="Century Gothic" panose="020B0502020202020204" pitchFamily="34" charset="0"/>
            </a:endParaRPr>
          </a:p>
          <a:p>
            <a:pPr lvl="1"/>
            <a:r>
              <a:rPr lang="en-US" altLang="en-US" sz="2100" dirty="0">
                <a:latin typeface="Century Gothic" panose="020B0502020202020204" pitchFamily="34" charset="0"/>
              </a:rPr>
              <a:t>Business has the resources to tackle today’s complex societal problems</a:t>
            </a:r>
            <a:r>
              <a:rPr lang="en-US" altLang="en-US" sz="2100" dirty="0" smtClean="0">
                <a:latin typeface="Century Gothic" panose="020B0502020202020204" pitchFamily="34" charset="0"/>
              </a:rPr>
              <a:t>.</a:t>
            </a:r>
            <a:endParaRPr lang="en-US" altLang="en-US" sz="2100" dirty="0">
              <a:latin typeface="Century Gothic" panose="020B0502020202020204" pitchFamily="34" charset="0"/>
            </a:endParaRPr>
          </a:p>
          <a:p>
            <a:pPr lvl="1"/>
            <a:r>
              <a:rPr lang="en-US" altLang="en-US" sz="2100" dirty="0">
                <a:latin typeface="Century Gothic" panose="020B0502020202020204" pitchFamily="34" charset="0"/>
              </a:rPr>
              <a:t>A better society means a better environment for doing business</a:t>
            </a:r>
            <a:r>
              <a:rPr lang="en-US" altLang="en-US" sz="2100" dirty="0" smtClean="0">
                <a:latin typeface="Century Gothic" panose="020B0502020202020204" pitchFamily="34" charset="0"/>
              </a:rPr>
              <a:t>.</a:t>
            </a:r>
            <a:endParaRPr lang="en-US" altLang="en-US" sz="2100" dirty="0">
              <a:latin typeface="Century Gothic" panose="020B0502020202020204" pitchFamily="34" charset="0"/>
            </a:endParaRPr>
          </a:p>
          <a:p>
            <a:pPr lvl="1"/>
            <a:r>
              <a:rPr lang="en-US" altLang="en-US" sz="2100" dirty="0" smtClean="0">
                <a:latin typeface="Century Gothic" panose="020B0502020202020204" pitchFamily="34" charset="0"/>
              </a:rPr>
              <a:t>Limits future government  interventions</a:t>
            </a:r>
            <a:endParaRPr lang="en-US" altLang="en-US" sz="2100" dirty="0">
              <a:latin typeface="Century Gothic" panose="020B0502020202020204" pitchFamily="34" charset="0"/>
            </a:endParaRPr>
          </a:p>
          <a:p>
            <a:endParaRPr lang="en-GB" dirty="0"/>
          </a:p>
        </p:txBody>
      </p:sp>
      <p:sp>
        <p:nvSpPr>
          <p:cNvPr id="5" name="Text Placeholder 4"/>
          <p:cNvSpPr>
            <a:spLocks noGrp="1"/>
          </p:cNvSpPr>
          <p:nvPr>
            <p:ph type="body" sz="quarter" idx="3"/>
          </p:nvPr>
        </p:nvSpPr>
        <p:spPr>
          <a:xfrm>
            <a:off x="6728108" y="1690499"/>
            <a:ext cx="4185618" cy="576262"/>
          </a:xfrm>
        </p:spPr>
        <p:txBody>
          <a:bodyPr/>
          <a:lstStyle/>
          <a:p>
            <a:r>
              <a:rPr lang="en-GB" dirty="0" smtClean="0"/>
              <a:t>ARGUMENTS AGAINST</a:t>
            </a:r>
            <a:endParaRPr lang="en-GB" dirty="0"/>
          </a:p>
        </p:txBody>
      </p:sp>
      <p:sp>
        <p:nvSpPr>
          <p:cNvPr id="6" name="Content Placeholder 5"/>
          <p:cNvSpPr>
            <a:spLocks noGrp="1"/>
          </p:cNvSpPr>
          <p:nvPr>
            <p:ph sz="quarter" idx="4"/>
          </p:nvPr>
        </p:nvSpPr>
        <p:spPr>
          <a:xfrm>
            <a:off x="5272107" y="2266761"/>
            <a:ext cx="5945392" cy="4288585"/>
          </a:xfrm>
        </p:spPr>
        <p:txBody>
          <a:bodyPr>
            <a:normAutofit fontScale="92500" lnSpcReduction="10000"/>
          </a:bodyPr>
          <a:lstStyle/>
          <a:p>
            <a:pPr lvl="1" algn="just"/>
            <a:r>
              <a:rPr lang="en-US" altLang="en-US" sz="2100" dirty="0">
                <a:latin typeface="Century Gothic" panose="020B0502020202020204" pitchFamily="34" charset="0"/>
              </a:rPr>
              <a:t>Restricts the free market goal of profit </a:t>
            </a:r>
            <a:r>
              <a:rPr lang="en-US" altLang="en-US" sz="2100" dirty="0" smtClean="0">
                <a:latin typeface="Century Gothic" panose="020B0502020202020204" pitchFamily="34" charset="0"/>
              </a:rPr>
              <a:t>maximization</a:t>
            </a:r>
            <a:endParaRPr lang="en-GB" altLang="en-US" sz="2100" dirty="0" smtClean="0">
              <a:latin typeface="Century Gothic" panose="020B0502020202020204" pitchFamily="34" charset="0"/>
            </a:endParaRPr>
          </a:p>
          <a:p>
            <a:pPr lvl="1" algn="just"/>
            <a:r>
              <a:rPr lang="en-GB" altLang="en-US" sz="2100" dirty="0" smtClean="0">
                <a:latin typeface="Century Gothic" panose="020B0502020202020204" pitchFamily="34" charset="0"/>
              </a:rPr>
              <a:t>Businesses </a:t>
            </a:r>
            <a:r>
              <a:rPr lang="en-GB" altLang="en-US" sz="2100" dirty="0">
                <a:latin typeface="Century Gothic" panose="020B0502020202020204" pitchFamily="34" charset="0"/>
              </a:rPr>
              <a:t>are very likely to add the costs incurred on social programmes to the </a:t>
            </a:r>
            <a:r>
              <a:rPr lang="en-GB" altLang="en-US" sz="2100" dirty="0" smtClean="0">
                <a:latin typeface="Century Gothic" panose="020B0502020202020204" pitchFamily="34" charset="0"/>
              </a:rPr>
              <a:t>prices of </a:t>
            </a:r>
            <a:r>
              <a:rPr lang="en-GB" altLang="en-US" sz="2100" dirty="0">
                <a:latin typeface="Century Gothic" panose="020B0502020202020204" pitchFamily="34" charset="0"/>
              </a:rPr>
              <a:t>their products, thereby hurting society.</a:t>
            </a:r>
          </a:p>
          <a:p>
            <a:pPr lvl="1" algn="just"/>
            <a:r>
              <a:rPr lang="en-GB" altLang="en-US" sz="2100" dirty="0">
                <a:latin typeface="Century Gothic" panose="020B0502020202020204" pitchFamily="34" charset="0"/>
              </a:rPr>
              <a:t>Combining social activities with economic activities will give </a:t>
            </a:r>
            <a:r>
              <a:rPr lang="en-GB" altLang="en-US" sz="2100" dirty="0" smtClean="0">
                <a:latin typeface="Century Gothic" panose="020B0502020202020204" pitchFamily="34" charset="0"/>
              </a:rPr>
              <a:t>business firms excessive </a:t>
            </a:r>
            <a:r>
              <a:rPr lang="en-GB" altLang="en-US" sz="2100" dirty="0">
                <a:latin typeface="Century Gothic" panose="020B0502020202020204" pitchFamily="34" charset="0"/>
              </a:rPr>
              <a:t>power</a:t>
            </a:r>
            <a:r>
              <a:rPr lang="en-GB" altLang="en-US" sz="2100" dirty="0" smtClean="0">
                <a:latin typeface="Century Gothic" panose="020B0502020202020204" pitchFamily="34" charset="0"/>
              </a:rPr>
              <a:t>.</a:t>
            </a:r>
            <a:endParaRPr lang="en-US" altLang="en-US" sz="2100" dirty="0">
              <a:latin typeface="Century Gothic" panose="020B0502020202020204" pitchFamily="34" charset="0"/>
            </a:endParaRPr>
          </a:p>
          <a:p>
            <a:pPr lvl="1" algn="just"/>
            <a:r>
              <a:rPr lang="en-US" sz="2100" dirty="0">
                <a:latin typeface="Century Gothic" panose="020B0502020202020204" pitchFamily="34" charset="0"/>
              </a:rPr>
              <a:t>Business is not equipped to handle social activities</a:t>
            </a:r>
            <a:endParaRPr lang="en-GB" sz="2100" dirty="0">
              <a:latin typeface="Century Gothic" panose="020B0502020202020204" pitchFamily="34" charset="0"/>
            </a:endParaRPr>
          </a:p>
          <a:p>
            <a:pPr lvl="1" algn="just"/>
            <a:r>
              <a:rPr lang="en-US" altLang="en-US" sz="2100" dirty="0" smtClean="0">
                <a:latin typeface="Century Gothic" panose="020B0502020202020204" pitchFamily="34" charset="0"/>
              </a:rPr>
              <a:t>Because </a:t>
            </a:r>
            <a:r>
              <a:rPr lang="en-US" altLang="en-US" sz="2100" dirty="0">
                <a:latin typeface="Century Gothic" panose="020B0502020202020204" pitchFamily="34" charset="0"/>
              </a:rPr>
              <a:t>business managers are not elected, they are not directly accountable to the people.</a:t>
            </a:r>
          </a:p>
          <a:p>
            <a:endParaRPr lang="en-GB" dirty="0"/>
          </a:p>
        </p:txBody>
      </p:sp>
    </p:spTree>
    <p:extLst>
      <p:ext uri="{BB962C8B-B14F-4D97-AF65-F5344CB8AC3E}">
        <p14:creationId xmlns:p14="http://schemas.microsoft.com/office/powerpoint/2010/main" val="175075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BENEFIT OF CSR</a:t>
            </a:r>
            <a:endParaRPr lang="en-GB" dirty="0"/>
          </a:p>
        </p:txBody>
      </p:sp>
      <p:sp>
        <p:nvSpPr>
          <p:cNvPr id="3" name="Content Placeholder 2"/>
          <p:cNvSpPr>
            <a:spLocks noGrp="1"/>
          </p:cNvSpPr>
          <p:nvPr>
            <p:ph idx="1"/>
          </p:nvPr>
        </p:nvSpPr>
        <p:spPr>
          <a:xfrm>
            <a:off x="677333" y="1171977"/>
            <a:ext cx="10990926" cy="5151550"/>
          </a:xfrm>
        </p:spPr>
        <p:txBody>
          <a:bodyPr>
            <a:normAutofit fontScale="92500"/>
          </a:bodyPr>
          <a:lstStyle/>
          <a:p>
            <a:endParaRPr lang="en-GB" dirty="0" smtClean="0">
              <a:latin typeface="Century Gothic" panose="020B0502020202020204" pitchFamily="34" charset="0"/>
            </a:endParaRPr>
          </a:p>
          <a:p>
            <a:r>
              <a:rPr lang="en-GB" sz="2800" dirty="0" smtClean="0">
                <a:latin typeface="Century Gothic" panose="020B0502020202020204" pitchFamily="34" charset="0"/>
              </a:rPr>
              <a:t>Corporations</a:t>
            </a:r>
            <a:r>
              <a:rPr lang="en-GB" sz="2800" dirty="0">
                <a:latin typeface="Century Gothic" panose="020B0502020202020204" pitchFamily="34" charset="0"/>
              </a:rPr>
              <a:t> perceived as ethically sound are rewarded with </a:t>
            </a:r>
            <a:endParaRPr lang="en-GB" sz="2800" dirty="0" smtClean="0">
              <a:latin typeface="Century Gothic" panose="020B0502020202020204" pitchFamily="34" charset="0"/>
            </a:endParaRPr>
          </a:p>
          <a:p>
            <a:pPr marL="0" indent="0">
              <a:buNone/>
            </a:pPr>
            <a:r>
              <a:rPr lang="en-GB" sz="2800" dirty="0" smtClean="0">
                <a:latin typeface="Century Gothic" panose="020B0502020202020204" pitchFamily="34" charset="0"/>
              </a:rPr>
              <a:t>extra</a:t>
            </a:r>
            <a:r>
              <a:rPr lang="en-GB" sz="2800" dirty="0">
                <a:latin typeface="Century Gothic" panose="020B0502020202020204" pitchFamily="34" charset="0"/>
              </a:rPr>
              <a:t> customers.</a:t>
            </a:r>
          </a:p>
          <a:p>
            <a:r>
              <a:rPr lang="en-GB" sz="2800" dirty="0">
                <a:latin typeface="Century Gothic" panose="020B0502020202020204" pitchFamily="34" charset="0"/>
              </a:rPr>
              <a:t>Corporations which are ethically unsound are boycotted.</a:t>
            </a:r>
          </a:p>
          <a:p>
            <a:r>
              <a:rPr lang="en-GB" sz="2800" dirty="0">
                <a:latin typeface="Century Gothic" panose="020B0502020202020204" pitchFamily="34" charset="0"/>
              </a:rPr>
              <a:t>Employees are more attracted to work for, and are more committed </a:t>
            </a:r>
            <a:r>
              <a:rPr lang="en-GB" sz="2800" dirty="0" smtClean="0">
                <a:latin typeface="Century Gothic" panose="020B0502020202020204" pitchFamily="34" charset="0"/>
              </a:rPr>
              <a:t>to socially</a:t>
            </a:r>
            <a:r>
              <a:rPr lang="en-GB" sz="2800" dirty="0">
                <a:latin typeface="Century Gothic" panose="020B0502020202020204" pitchFamily="34" charset="0"/>
              </a:rPr>
              <a:t> responsible companies.</a:t>
            </a:r>
          </a:p>
          <a:p>
            <a:r>
              <a:rPr lang="en-GB" sz="2800" dirty="0">
                <a:latin typeface="Century Gothic" panose="020B0502020202020204" pitchFamily="34" charset="0"/>
              </a:rPr>
              <a:t>Voluntarily committing to social actions and programmes may forestall legislation and promote independence from government</a:t>
            </a:r>
            <a:r>
              <a:rPr lang="en-GB" sz="2800" dirty="0" smtClean="0">
                <a:latin typeface="Century Gothic" panose="020B0502020202020204" pitchFamily="34" charset="0"/>
              </a:rPr>
              <a:t>.</a:t>
            </a:r>
          </a:p>
          <a:p>
            <a:r>
              <a:rPr lang="en-GB" sz="2800" dirty="0" smtClean="0">
                <a:latin typeface="Century Gothic" panose="020B0502020202020204" pitchFamily="34" charset="0"/>
              </a:rPr>
              <a:t>Positive contribution to society is a long-term investment in safer, better educated and more equitable community creating a more stable context in which to do business.</a:t>
            </a:r>
            <a:endParaRPr lang="en-GB" sz="2800" dirty="0">
              <a:latin typeface="Century Gothic" panose="020B0502020202020204" pitchFamily="34" charset="0"/>
            </a:endParaRPr>
          </a:p>
          <a:p>
            <a:endParaRPr lang="en-GB" altLang="en-US" dirty="0"/>
          </a:p>
          <a:p>
            <a:endParaRPr lang="en-GB" dirty="0"/>
          </a:p>
        </p:txBody>
      </p:sp>
    </p:spTree>
    <p:extLst>
      <p:ext uri="{BB962C8B-B14F-4D97-AF65-F5344CB8AC3E}">
        <p14:creationId xmlns:p14="http://schemas.microsoft.com/office/powerpoint/2010/main" val="3920704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00338"/>
            <a:ext cx="8596313" cy="1827212"/>
          </a:xfrm>
        </p:spPr>
        <p:txBody>
          <a:bodyPr/>
          <a:lstStyle/>
          <a:p>
            <a:r>
              <a:rPr lang="en-GB" dirty="0" smtClean="0"/>
              <a:t>								</a:t>
            </a:r>
            <a:r>
              <a:rPr lang="en-GB" sz="9600" dirty="0" smtClean="0">
                <a:latin typeface="Century Gothic" panose="020B0502020202020204" pitchFamily="34" charset="0"/>
              </a:rPr>
              <a:t>END</a:t>
            </a:r>
            <a:endParaRPr lang="en-GB" sz="9600" dirty="0">
              <a:latin typeface="Century Gothic" panose="020B0502020202020204" pitchFamily="34" charset="0"/>
            </a:endParaRPr>
          </a:p>
        </p:txBody>
      </p:sp>
    </p:spTree>
    <p:extLst>
      <p:ext uri="{BB962C8B-B14F-4D97-AF65-F5344CB8AC3E}">
        <p14:creationId xmlns:p14="http://schemas.microsoft.com/office/powerpoint/2010/main" val="339716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descr="P1_Ch6New_020.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5117493" y="1634139"/>
            <a:ext cx="4696207" cy="4580918"/>
          </a:xfrm>
          <a:prstGeom prst="rect">
            <a:avLst/>
          </a:prstGeom>
        </p:spPr>
      </p:pic>
      <p:sp>
        <p:nvSpPr>
          <p:cNvPr id="10" name="Title 9"/>
          <p:cNvSpPr>
            <a:spLocks noGrp="1"/>
          </p:cNvSpPr>
          <p:nvPr>
            <p:ph type="title"/>
          </p:nvPr>
        </p:nvSpPr>
        <p:spPr/>
        <p:txBody>
          <a:bodyPr/>
          <a:lstStyle/>
          <a:p>
            <a:r>
              <a:rPr lang="en-GB" dirty="0"/>
              <a:t>BUSINESS AND STAKEHOLDERS</a:t>
            </a:r>
          </a:p>
        </p:txBody>
      </p:sp>
      <p:sp>
        <p:nvSpPr>
          <p:cNvPr id="11" name="Content Placeholder 10"/>
          <p:cNvSpPr>
            <a:spLocks noGrp="1"/>
          </p:cNvSpPr>
          <p:nvPr>
            <p:ph sz="half" idx="1"/>
          </p:nvPr>
        </p:nvSpPr>
        <p:spPr>
          <a:xfrm>
            <a:off x="244700" y="1634139"/>
            <a:ext cx="4616670" cy="4407222"/>
          </a:xfrm>
        </p:spPr>
        <p:txBody>
          <a:bodyPr>
            <a:normAutofit/>
          </a:bodyPr>
          <a:lstStyle/>
          <a:p>
            <a:pPr algn="just"/>
            <a:r>
              <a:rPr lang="en-GB" dirty="0" smtClean="0">
                <a:latin typeface="Century Gothic" panose="020B0502020202020204" pitchFamily="34" charset="0"/>
              </a:rPr>
              <a:t>Business </a:t>
            </a:r>
            <a:r>
              <a:rPr lang="en-GB" dirty="0">
                <a:latin typeface="Century Gothic" panose="020B0502020202020204" pitchFamily="34" charset="0"/>
              </a:rPr>
              <a:t>cannot escape from society, and society cannot exist without business. </a:t>
            </a:r>
          </a:p>
          <a:p>
            <a:pPr algn="just"/>
            <a:r>
              <a:rPr lang="en-US" altLang="en-US" dirty="0">
                <a:latin typeface="Century Gothic" panose="020B0502020202020204" pitchFamily="34" charset="0"/>
              </a:rPr>
              <a:t>Businesses are part of societies (locally, nationally, globally) therefore have a duty to act within their expectations and norms.</a:t>
            </a:r>
            <a:endParaRPr lang="en-GB" dirty="0">
              <a:latin typeface="Century Gothic" panose="020B0502020202020204" pitchFamily="34" charset="0"/>
            </a:endParaRPr>
          </a:p>
          <a:p>
            <a:pPr algn="just"/>
            <a:r>
              <a:rPr lang="en-US" altLang="en-US" dirty="0">
                <a:latin typeface="Century Gothic" panose="020B0502020202020204" pitchFamily="34" charset="0"/>
              </a:rPr>
              <a:t>By doing so they are able to operate successfully without harming the societies, communities and environments in which they operate (</a:t>
            </a:r>
            <a:r>
              <a:rPr lang="en-US" altLang="en-US" dirty="0" err="1">
                <a:latin typeface="Century Gothic" panose="020B0502020202020204" pitchFamily="34" charset="0"/>
              </a:rPr>
              <a:t>Sethi</a:t>
            </a:r>
            <a:r>
              <a:rPr lang="en-US" altLang="en-US" dirty="0">
                <a:latin typeface="Century Gothic" panose="020B0502020202020204" pitchFamily="34" charset="0"/>
              </a:rPr>
              <a:t>, 2003).</a:t>
            </a:r>
          </a:p>
          <a:p>
            <a:endParaRPr lang="en-GB" dirty="0"/>
          </a:p>
        </p:txBody>
      </p:sp>
    </p:spTree>
    <p:extLst>
      <p:ext uri="{BB962C8B-B14F-4D97-AF65-F5344CB8AC3E}">
        <p14:creationId xmlns:p14="http://schemas.microsoft.com/office/powerpoint/2010/main" val="2692067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CORPORTAE SOCIAL RESPONSIBILITY DEFINITION</a:t>
            </a:r>
            <a:endParaRPr lang="en-GB" dirty="0"/>
          </a:p>
        </p:txBody>
      </p:sp>
      <p:sp>
        <p:nvSpPr>
          <p:cNvPr id="3" name="Content Placeholder 2"/>
          <p:cNvSpPr>
            <a:spLocks noGrp="1"/>
          </p:cNvSpPr>
          <p:nvPr>
            <p:ph idx="1"/>
          </p:nvPr>
        </p:nvSpPr>
        <p:spPr>
          <a:xfrm>
            <a:off x="672087" y="1790163"/>
            <a:ext cx="9965861" cy="4405745"/>
          </a:xfrm>
        </p:spPr>
        <p:txBody>
          <a:bodyPr>
            <a:normAutofit/>
          </a:bodyPr>
          <a:lstStyle/>
          <a:p>
            <a:pPr marL="0" lvl="1" indent="0" algn="just">
              <a:buClr>
                <a:srgbClr val="C00000"/>
              </a:buClr>
              <a:buSzPct val="120000"/>
              <a:buNone/>
              <a:defRPr/>
            </a:pPr>
            <a:r>
              <a:rPr lang="en-US" sz="2400" i="1" dirty="0" smtClean="0">
                <a:latin typeface="Century Gothic" panose="020B0502020202020204" pitchFamily="34" charset="0"/>
                <a:cs typeface="Arial" pitchFamily="34" charset="0"/>
              </a:rPr>
              <a:t>Corporate </a:t>
            </a:r>
            <a:r>
              <a:rPr lang="en-US" sz="2400" i="1" dirty="0">
                <a:latin typeface="Century Gothic" panose="020B0502020202020204" pitchFamily="34" charset="0"/>
                <a:cs typeface="Arial" pitchFamily="34" charset="0"/>
              </a:rPr>
              <a:t>Social Responsibility is the continuing commitment by business to behave ethically and contribute to economic development while improving the quality of life of the workforce and their families as well as of the local community and society at large</a:t>
            </a:r>
            <a:r>
              <a:rPr lang="en-US" sz="2400" dirty="0">
                <a:latin typeface="Century Gothic" panose="020B0502020202020204" pitchFamily="34" charset="0"/>
                <a:cs typeface="Arial" pitchFamily="34" charset="0"/>
              </a:rPr>
              <a:t>’. </a:t>
            </a:r>
            <a:r>
              <a:rPr lang="en-US" sz="2400" dirty="0" smtClean="0">
                <a:latin typeface="Century Gothic" panose="020B0502020202020204" pitchFamily="34" charset="0"/>
                <a:cs typeface="Arial" pitchFamily="34" charset="0"/>
              </a:rPr>
              <a:t>(</a:t>
            </a:r>
            <a:r>
              <a:rPr lang="en-US" sz="2400" b="1" i="1" dirty="0" smtClean="0">
                <a:latin typeface="Century Gothic" panose="020B0502020202020204" pitchFamily="34" charset="0"/>
                <a:cs typeface="Arial" pitchFamily="34" charset="0"/>
              </a:rPr>
              <a:t>World </a:t>
            </a:r>
            <a:r>
              <a:rPr lang="en-US" sz="2400" b="1" i="1" dirty="0">
                <a:latin typeface="Century Gothic" panose="020B0502020202020204" pitchFamily="34" charset="0"/>
                <a:cs typeface="Arial" pitchFamily="34" charset="0"/>
              </a:rPr>
              <a:t>Business Council For Sustainable  </a:t>
            </a:r>
            <a:r>
              <a:rPr lang="en-US" sz="2400" b="1" i="1" dirty="0" smtClean="0">
                <a:latin typeface="Century Gothic" panose="020B0502020202020204" pitchFamily="34" charset="0"/>
                <a:cs typeface="Arial" pitchFamily="34" charset="0"/>
              </a:rPr>
              <a:t>Development)</a:t>
            </a:r>
          </a:p>
          <a:p>
            <a:pPr marL="0" lvl="1" indent="0" algn="just">
              <a:buClr>
                <a:srgbClr val="C00000"/>
              </a:buClr>
              <a:buSzPct val="120000"/>
              <a:buNone/>
              <a:defRPr/>
            </a:pPr>
            <a:endParaRPr lang="en-GB" altLang="en-US" sz="2400" i="1" dirty="0" smtClean="0">
              <a:latin typeface="Century Gothic" panose="020B0502020202020204" pitchFamily="34" charset="0"/>
            </a:endParaRPr>
          </a:p>
          <a:p>
            <a:pPr marL="0" lvl="1" indent="0" algn="just">
              <a:buClr>
                <a:srgbClr val="C00000"/>
              </a:buClr>
              <a:buSzPct val="120000"/>
              <a:buNone/>
              <a:defRPr/>
            </a:pPr>
            <a:r>
              <a:rPr lang="en-GB" altLang="en-US" sz="2400" i="1" dirty="0" smtClean="0">
                <a:latin typeface="Century Gothic" panose="020B0502020202020204" pitchFamily="34" charset="0"/>
              </a:rPr>
              <a:t>“</a:t>
            </a:r>
            <a:r>
              <a:rPr lang="en-GB" altLang="en-US" sz="2400" i="1" dirty="0">
                <a:latin typeface="Century Gothic" panose="020B0502020202020204" pitchFamily="34" charset="0"/>
              </a:rPr>
              <a:t>Corporate social responsibility is essentially a concept whereby companies decide voluntarily to contribute to a better society and a cleaner environment</a:t>
            </a:r>
            <a:r>
              <a:rPr lang="en-GB" altLang="en-US" sz="2400" i="1" dirty="0" smtClean="0">
                <a:latin typeface="Century Gothic" panose="020B0502020202020204" pitchFamily="34" charset="0"/>
              </a:rPr>
              <a:t>.</a:t>
            </a:r>
            <a:r>
              <a:rPr lang="en-GB" altLang="en-US" sz="2400" dirty="0">
                <a:latin typeface="Century Gothic" panose="020B0502020202020204" pitchFamily="34" charset="0"/>
              </a:rPr>
              <a:t> </a:t>
            </a:r>
            <a:r>
              <a:rPr lang="en-GB" altLang="en-US" sz="2400" b="1" dirty="0" smtClean="0">
                <a:latin typeface="Century Gothic" panose="020B0502020202020204" pitchFamily="34" charset="0"/>
              </a:rPr>
              <a:t>(The </a:t>
            </a:r>
            <a:r>
              <a:rPr lang="en-GB" altLang="en-US" sz="2400" b="1" dirty="0">
                <a:latin typeface="Century Gothic" panose="020B0502020202020204" pitchFamily="34" charset="0"/>
              </a:rPr>
              <a:t>Commission of the European Communities (2001, p.4</a:t>
            </a:r>
            <a:r>
              <a:rPr lang="en-GB" altLang="en-US" sz="2400" b="1" dirty="0" smtClean="0">
                <a:latin typeface="Century Gothic" panose="020B0502020202020204" pitchFamily="34" charset="0"/>
              </a:rPr>
              <a:t>)</a:t>
            </a:r>
          </a:p>
          <a:p>
            <a:pPr marL="342900" lvl="1" indent="-342900">
              <a:buClr>
                <a:srgbClr val="C00000"/>
              </a:buClr>
              <a:buSzPct val="120000"/>
              <a:buFont typeface="Wingdings" panose="05000000000000000000" pitchFamily="2" charset="2"/>
              <a:buChar char="Ø"/>
              <a:defRPr/>
            </a:pPr>
            <a:endParaRPr lang="en-US" altLang="en-US" dirty="0"/>
          </a:p>
          <a:p>
            <a:pPr marL="342900" lvl="1" indent="-342900">
              <a:buClr>
                <a:srgbClr val="C00000"/>
              </a:buClr>
              <a:buSzPct val="120000"/>
              <a:buFont typeface="Wingdings" panose="05000000000000000000" pitchFamily="2" charset="2"/>
              <a:buChar char="Ø"/>
              <a:defRPr/>
            </a:pPr>
            <a:endParaRPr lang="en-US" b="1" i="1" dirty="0" smtClean="0">
              <a:latin typeface="Arial" pitchFamily="34" charset="0"/>
              <a:cs typeface="Arial" pitchFamily="34" charset="0"/>
            </a:endParaRPr>
          </a:p>
          <a:p>
            <a:pPr marL="342900" lvl="1" indent="-342900">
              <a:buClr>
                <a:srgbClr val="C00000"/>
              </a:buClr>
              <a:buSzPct val="120000"/>
              <a:buFont typeface="Wingdings" panose="05000000000000000000" pitchFamily="2" charset="2"/>
              <a:buChar char="Ø"/>
              <a:defRPr/>
            </a:pPr>
            <a:endParaRPr lang="en-ZA" dirty="0"/>
          </a:p>
          <a:p>
            <a:endParaRPr lang="en-GB" dirty="0"/>
          </a:p>
        </p:txBody>
      </p:sp>
    </p:spTree>
    <p:extLst>
      <p:ext uri="{BB962C8B-B14F-4D97-AF65-F5344CB8AC3E}">
        <p14:creationId xmlns:p14="http://schemas.microsoft.com/office/powerpoint/2010/main" val="877616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798638" y="657225"/>
            <a:ext cx="10393362" cy="5553075"/>
          </a:xfrm>
        </p:spPr>
        <p:txBody>
          <a:bodyPr>
            <a:normAutofit/>
          </a:bodyPr>
          <a:lstStyle/>
          <a:p>
            <a:pPr marL="0" indent="0" algn="just">
              <a:buFont typeface="Wingdings" panose="05000000000000000000" pitchFamily="2" charset="2"/>
              <a:buNone/>
            </a:pPr>
            <a:r>
              <a:rPr lang="en-US" altLang="en-US" sz="2400" i="1" dirty="0">
                <a:latin typeface="Century Gothic" panose="020B0502020202020204" pitchFamily="34" charset="0"/>
              </a:rPr>
              <a:t>CSR is the commitment of business to contribute to sustainable economic development-working with employees, their families, the local community and society at large to improve the quality of life in ways that are both good for business and good for development” </a:t>
            </a:r>
            <a:r>
              <a:rPr lang="en-US" altLang="en-US" sz="2400" b="1" dirty="0">
                <a:latin typeface="Century Gothic" panose="020B0502020202020204" pitchFamily="34" charset="0"/>
              </a:rPr>
              <a:t>(World Bank, 2008).</a:t>
            </a:r>
          </a:p>
          <a:p>
            <a:pPr marL="0" indent="0" algn="just">
              <a:buFont typeface="Wingdings" panose="05000000000000000000" pitchFamily="2" charset="2"/>
              <a:buNone/>
            </a:pPr>
            <a:endParaRPr lang="en-US" altLang="en-US" sz="2400" i="1" dirty="0" smtClean="0">
              <a:latin typeface="Century Gothic" panose="020B0502020202020204" pitchFamily="34" charset="0"/>
            </a:endParaRPr>
          </a:p>
          <a:p>
            <a:pPr marL="0" indent="0" algn="just">
              <a:buFont typeface="Wingdings" panose="05000000000000000000" pitchFamily="2" charset="2"/>
              <a:buNone/>
            </a:pPr>
            <a:r>
              <a:rPr lang="en-US" altLang="en-US" sz="2400" i="1" dirty="0" smtClean="0">
                <a:latin typeface="Century Gothic" panose="020B0502020202020204" pitchFamily="34" charset="0"/>
              </a:rPr>
              <a:t>“</a:t>
            </a:r>
            <a:r>
              <a:rPr lang="en-US" altLang="en-US" sz="2400" i="1" dirty="0">
                <a:latin typeface="Century Gothic" panose="020B0502020202020204" pitchFamily="34" charset="0"/>
              </a:rPr>
              <a:t>CSR is a commitment to improve community well-being through discretionary business practices and contributions of corporate resources</a:t>
            </a:r>
            <a:r>
              <a:rPr lang="en-US" altLang="en-US" sz="2400" b="1" i="1" dirty="0">
                <a:latin typeface="Century Gothic" panose="020B0502020202020204" pitchFamily="34" charset="0"/>
              </a:rPr>
              <a:t>”</a:t>
            </a:r>
            <a:r>
              <a:rPr lang="en-US" altLang="en-US" sz="2400" b="1" dirty="0">
                <a:latin typeface="Century Gothic" panose="020B0502020202020204" pitchFamily="34" charset="0"/>
              </a:rPr>
              <a:t>(Kotler &amp; Lee, 2005).</a:t>
            </a:r>
          </a:p>
          <a:p>
            <a:pPr marL="0" indent="0" algn="just">
              <a:buFont typeface="Wingdings" panose="05000000000000000000" pitchFamily="2" charset="2"/>
              <a:buNone/>
            </a:pPr>
            <a:endParaRPr lang="en-US" altLang="en-US" sz="2400" i="1" dirty="0" smtClean="0">
              <a:latin typeface="Century Gothic" panose="020B0502020202020204" pitchFamily="34" charset="0"/>
            </a:endParaRPr>
          </a:p>
          <a:p>
            <a:pPr marL="0" indent="0" algn="just">
              <a:buFont typeface="Wingdings" panose="05000000000000000000" pitchFamily="2" charset="2"/>
              <a:buNone/>
            </a:pPr>
            <a:r>
              <a:rPr lang="en-US" altLang="en-US" sz="2400" i="1" dirty="0" smtClean="0">
                <a:latin typeface="Century Gothic" panose="020B0502020202020204" pitchFamily="34" charset="0"/>
              </a:rPr>
              <a:t>“</a:t>
            </a:r>
            <a:r>
              <a:rPr lang="en-US" altLang="en-US" sz="2400" i="1" dirty="0">
                <a:latin typeface="Century Gothic" panose="020B0502020202020204" pitchFamily="34" charset="0"/>
              </a:rPr>
              <a:t>Social responsibility of business is to encompass the economic, legal, ethical and discretionary expectations that society has of organizations at a given point in time” </a:t>
            </a:r>
            <a:r>
              <a:rPr lang="en-US" altLang="en-US" sz="2400" b="1" dirty="0">
                <a:latin typeface="Century Gothic" panose="020B0502020202020204" pitchFamily="34" charset="0"/>
              </a:rPr>
              <a:t>(Carroll, 1979).</a:t>
            </a:r>
          </a:p>
          <a:p>
            <a:endParaRPr lang="en-GB" dirty="0"/>
          </a:p>
        </p:txBody>
      </p:sp>
    </p:spTree>
    <p:extLst>
      <p:ext uri="{BB962C8B-B14F-4D97-AF65-F5344CB8AC3E}">
        <p14:creationId xmlns:p14="http://schemas.microsoft.com/office/powerpoint/2010/main" val="4273193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WHY CSR…………</a:t>
            </a:r>
            <a:endParaRPr lang="en-GB" dirty="0"/>
          </a:p>
        </p:txBody>
      </p:sp>
      <p:sp>
        <p:nvSpPr>
          <p:cNvPr id="6" name="Rectangle 7"/>
          <p:cNvSpPr>
            <a:spLocks noGrp="1" noChangeArrowheads="1"/>
          </p:cNvSpPr>
          <p:nvPr>
            <p:ph idx="1"/>
          </p:nvPr>
        </p:nvSpPr>
        <p:spPr bwMode="auto">
          <a:xfrm>
            <a:off x="1103312" y="1622738"/>
            <a:ext cx="10088429" cy="4625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rgbClr val="385370"/>
              </a:buClr>
              <a:buSzPct val="120000"/>
              <a:buFont typeface="Wingdings" panose="05000000000000000000" pitchFamily="2" charset="2"/>
              <a:buChar char="§"/>
              <a:defRPr sz="2600" b="1">
                <a:solidFill>
                  <a:schemeClr val="tx1"/>
                </a:solidFill>
                <a:latin typeface="Arial" panose="020B0604020202020204" pitchFamily="34" charset="0"/>
              </a:defRPr>
            </a:lvl1pPr>
            <a:lvl2pPr marL="742950" indent="-285750">
              <a:spcBef>
                <a:spcPct val="20000"/>
              </a:spcBef>
              <a:buClr>
                <a:srgbClr val="FDD183"/>
              </a:buClr>
              <a:buChar char="•"/>
              <a:defRPr sz="24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buFont typeface="Wingdings" panose="05000000000000000000" pitchFamily="2" charset="2"/>
              <a:buChar char="Ø"/>
            </a:pPr>
            <a:r>
              <a:rPr lang="en-US" altLang="en-US" sz="2400" i="1" dirty="0">
                <a:latin typeface="+mn-lt"/>
              </a:rPr>
              <a:t>Business allegations…</a:t>
            </a:r>
          </a:p>
          <a:p>
            <a:pPr eaLnBrk="1" hangingPunct="1">
              <a:buFont typeface="Wingdings" panose="05000000000000000000" pitchFamily="2" charset="2"/>
              <a:buChar char="Ø"/>
            </a:pPr>
            <a:endParaRPr lang="en-US" altLang="en-US" sz="2400" dirty="0" smtClean="0">
              <a:latin typeface="+mn-lt"/>
            </a:endParaRPr>
          </a:p>
          <a:p>
            <a:pPr lvl="2">
              <a:buFont typeface="Wingdings" panose="05000000000000000000" pitchFamily="2" charset="2"/>
              <a:buChar char="Ø"/>
            </a:pPr>
            <a:r>
              <a:rPr lang="en-US" altLang="en-US" dirty="0" smtClean="0">
                <a:latin typeface="+mn-lt"/>
              </a:rPr>
              <a:t>Little </a:t>
            </a:r>
            <a:r>
              <a:rPr lang="en-US" altLang="en-US" dirty="0">
                <a:latin typeface="+mn-lt"/>
              </a:rPr>
              <a:t>concern for the consumer</a:t>
            </a:r>
          </a:p>
          <a:p>
            <a:pPr lvl="2">
              <a:buFont typeface="Wingdings" panose="05000000000000000000" pitchFamily="2" charset="2"/>
              <a:buChar char="Ø"/>
            </a:pPr>
            <a:r>
              <a:rPr lang="en-US" altLang="en-US" dirty="0">
                <a:latin typeface="+mn-lt"/>
              </a:rPr>
              <a:t>Cares nothing about the deteriorating social order</a:t>
            </a:r>
          </a:p>
          <a:p>
            <a:pPr lvl="2">
              <a:buFont typeface="Wingdings" panose="05000000000000000000" pitchFamily="2" charset="2"/>
              <a:buChar char="Ø"/>
            </a:pPr>
            <a:r>
              <a:rPr lang="en-US" altLang="en-US" dirty="0">
                <a:latin typeface="+mn-lt"/>
              </a:rPr>
              <a:t>Has no concept of acceptable ethical behavior</a:t>
            </a:r>
          </a:p>
          <a:p>
            <a:pPr lvl="2">
              <a:buFont typeface="Wingdings" panose="05000000000000000000" pitchFamily="2" charset="2"/>
              <a:buChar char="Ø"/>
            </a:pPr>
            <a:r>
              <a:rPr lang="en-US" altLang="en-US" dirty="0">
                <a:latin typeface="+mn-lt"/>
              </a:rPr>
              <a:t>Indifferent to the problems of minorities and the </a:t>
            </a:r>
            <a:r>
              <a:rPr lang="en-US" altLang="en-US" dirty="0" smtClean="0">
                <a:latin typeface="+mn-lt"/>
              </a:rPr>
              <a:t>environment</a:t>
            </a:r>
          </a:p>
          <a:p>
            <a:pPr>
              <a:buFont typeface="Wingdings" panose="05000000000000000000" pitchFamily="2" charset="2"/>
              <a:buChar char="Ø"/>
            </a:pPr>
            <a:endParaRPr lang="en-US" altLang="en-US" sz="2400" i="1" dirty="0" smtClean="0">
              <a:latin typeface="+mn-lt"/>
            </a:endParaRPr>
          </a:p>
          <a:p>
            <a:pPr>
              <a:buFont typeface="Wingdings" panose="05000000000000000000" pitchFamily="2" charset="2"/>
              <a:buChar char="Ø"/>
            </a:pPr>
            <a:r>
              <a:rPr lang="en-US" altLang="en-US" sz="2400" i="1" dirty="0" smtClean="0">
                <a:latin typeface="+mn-lt"/>
              </a:rPr>
              <a:t>What </a:t>
            </a:r>
            <a:r>
              <a:rPr lang="en-US" altLang="en-US" sz="2400" i="1" dirty="0">
                <a:latin typeface="+mn-lt"/>
              </a:rPr>
              <a:t>responsibility does business have to society?</a:t>
            </a:r>
          </a:p>
          <a:p>
            <a:pPr eaLnBrk="1" hangingPunct="1"/>
            <a:endParaRPr lang="en-US" altLang="en-US" sz="2200" dirty="0"/>
          </a:p>
        </p:txBody>
      </p:sp>
    </p:spTree>
    <p:extLst>
      <p:ext uri="{BB962C8B-B14F-4D97-AF65-F5344CB8AC3E}">
        <p14:creationId xmlns:p14="http://schemas.microsoft.com/office/powerpoint/2010/main" val="4010855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3016250"/>
            <a:ext cx="8824913" cy="1914525"/>
          </a:xfrm>
        </p:spPr>
        <p:txBody>
          <a:bodyPr/>
          <a:lstStyle/>
          <a:p>
            <a:pPr algn="ctr"/>
            <a:r>
              <a:rPr lang="en-US" altLang="en-US" dirty="0"/>
              <a:t>Business Criticism/</a:t>
            </a:r>
            <a:br>
              <a:rPr lang="en-US" altLang="en-US" dirty="0"/>
            </a:br>
            <a:r>
              <a:rPr lang="en-US" altLang="en-US" dirty="0"/>
              <a:t>Social Responsibility Cycle</a:t>
            </a:r>
            <a:endParaRPr lang="en-GB" dirty="0"/>
          </a:p>
        </p:txBody>
      </p:sp>
    </p:spTree>
    <p:extLst>
      <p:ext uri="{BB962C8B-B14F-4D97-AF65-F5344CB8AC3E}">
        <p14:creationId xmlns:p14="http://schemas.microsoft.com/office/powerpoint/2010/main" val="1948596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1"/>
          <p:cNvGrpSpPr>
            <a:grpSpLocks/>
          </p:cNvGrpSpPr>
          <p:nvPr/>
        </p:nvGrpSpPr>
        <p:grpSpPr bwMode="auto">
          <a:xfrm>
            <a:off x="521015" y="761643"/>
            <a:ext cx="10941181" cy="5699125"/>
            <a:chOff x="133" y="816"/>
            <a:chExt cx="5628" cy="3590"/>
          </a:xfrm>
        </p:grpSpPr>
        <p:sp>
          <p:nvSpPr>
            <p:cNvPr id="5" name="Rectangle 4"/>
            <p:cNvSpPr>
              <a:spLocks noChangeArrowheads="1"/>
            </p:cNvSpPr>
            <p:nvPr/>
          </p:nvSpPr>
          <p:spPr bwMode="auto">
            <a:xfrm>
              <a:off x="133" y="828"/>
              <a:ext cx="5628" cy="350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 name="Text Box 5"/>
            <p:cNvSpPr txBox="1">
              <a:spLocks noChangeArrowheads="1"/>
            </p:cNvSpPr>
            <p:nvPr/>
          </p:nvSpPr>
          <p:spPr bwMode="auto">
            <a:xfrm>
              <a:off x="4886" y="4118"/>
              <a:ext cx="11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sz="2400">
                <a:latin typeface="Times New Roman" panose="02020603050405020304" pitchFamily="18" charset="0"/>
              </a:endParaRPr>
            </a:p>
          </p:txBody>
        </p:sp>
        <p:sp>
          <p:nvSpPr>
            <p:cNvPr id="7" name="Rectangle 6"/>
            <p:cNvSpPr>
              <a:spLocks noChangeArrowheads="1"/>
            </p:cNvSpPr>
            <p:nvPr/>
          </p:nvSpPr>
          <p:spPr bwMode="auto">
            <a:xfrm>
              <a:off x="1608" y="816"/>
              <a:ext cx="2640" cy="336"/>
            </a:xfrm>
            <a:prstGeom prst="rect">
              <a:avLst/>
            </a:prstGeom>
            <a:solidFill>
              <a:srgbClr val="FCB432"/>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a:t>Factors in the Societal Environment</a:t>
              </a:r>
            </a:p>
          </p:txBody>
        </p:sp>
        <p:sp>
          <p:nvSpPr>
            <p:cNvPr id="8" name="Rectangle 7"/>
            <p:cNvSpPr>
              <a:spLocks noChangeArrowheads="1"/>
            </p:cNvSpPr>
            <p:nvPr/>
          </p:nvSpPr>
          <p:spPr bwMode="auto">
            <a:xfrm>
              <a:off x="1992" y="1404"/>
              <a:ext cx="1872" cy="336"/>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dirty="0">
                  <a:solidFill>
                    <a:schemeClr val="accent3">
                      <a:lumMod val="75000"/>
                    </a:schemeClr>
                  </a:solidFill>
                </a:rPr>
                <a:t>Criticism of Business</a:t>
              </a:r>
            </a:p>
          </p:txBody>
        </p:sp>
        <p:sp>
          <p:nvSpPr>
            <p:cNvPr id="9" name="Rectangle 8"/>
            <p:cNvSpPr>
              <a:spLocks noChangeArrowheads="1"/>
            </p:cNvSpPr>
            <p:nvPr/>
          </p:nvSpPr>
          <p:spPr bwMode="auto">
            <a:xfrm>
              <a:off x="336" y="1884"/>
              <a:ext cx="1872" cy="432"/>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dirty="0">
                  <a:solidFill>
                    <a:schemeClr val="accent3">
                      <a:lumMod val="75000"/>
                    </a:schemeClr>
                  </a:solidFill>
                </a:rPr>
                <a:t>Increased Concern</a:t>
              </a:r>
              <a:br>
                <a:rPr lang="en-US" altLang="en-US" b="1" dirty="0">
                  <a:solidFill>
                    <a:schemeClr val="accent3">
                      <a:lumMod val="75000"/>
                    </a:schemeClr>
                  </a:solidFill>
                </a:rPr>
              </a:br>
              <a:r>
                <a:rPr lang="en-US" altLang="en-US" b="1" dirty="0">
                  <a:solidFill>
                    <a:schemeClr val="accent3">
                      <a:lumMod val="75000"/>
                    </a:schemeClr>
                  </a:solidFill>
                </a:rPr>
                <a:t>for the Social Environment</a:t>
              </a:r>
            </a:p>
          </p:txBody>
        </p:sp>
        <p:sp>
          <p:nvSpPr>
            <p:cNvPr id="10" name="Rectangle 9"/>
            <p:cNvSpPr>
              <a:spLocks noChangeArrowheads="1"/>
            </p:cNvSpPr>
            <p:nvPr/>
          </p:nvSpPr>
          <p:spPr bwMode="auto">
            <a:xfrm>
              <a:off x="3648" y="1884"/>
              <a:ext cx="1872" cy="432"/>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dirty="0">
                  <a:solidFill>
                    <a:schemeClr val="accent3">
                      <a:lumMod val="75000"/>
                    </a:schemeClr>
                  </a:solidFill>
                </a:rPr>
                <a:t>A Changed </a:t>
              </a:r>
              <a:br>
                <a:rPr lang="en-US" altLang="en-US" b="1" dirty="0">
                  <a:solidFill>
                    <a:schemeClr val="accent3">
                      <a:lumMod val="75000"/>
                    </a:schemeClr>
                  </a:solidFill>
                </a:rPr>
              </a:br>
              <a:r>
                <a:rPr lang="en-US" altLang="en-US" b="1" dirty="0">
                  <a:solidFill>
                    <a:schemeClr val="accent3">
                      <a:lumMod val="75000"/>
                    </a:schemeClr>
                  </a:solidFill>
                </a:rPr>
                <a:t>Social Contract</a:t>
              </a:r>
            </a:p>
          </p:txBody>
        </p:sp>
        <p:sp>
          <p:nvSpPr>
            <p:cNvPr id="11" name="Rectangle 10"/>
            <p:cNvSpPr>
              <a:spLocks noChangeArrowheads="1"/>
            </p:cNvSpPr>
            <p:nvPr/>
          </p:nvSpPr>
          <p:spPr bwMode="auto">
            <a:xfrm>
              <a:off x="1632" y="2412"/>
              <a:ext cx="2592" cy="336"/>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sz="1600" b="1" dirty="0">
                  <a:solidFill>
                    <a:schemeClr val="accent3">
                      <a:lumMod val="75000"/>
                    </a:schemeClr>
                  </a:solidFill>
                </a:rPr>
                <a:t>Business Assumption of</a:t>
              </a:r>
              <a:br>
                <a:rPr lang="en-US" altLang="en-US" sz="1600" b="1" dirty="0">
                  <a:solidFill>
                    <a:schemeClr val="accent3">
                      <a:lumMod val="75000"/>
                    </a:schemeClr>
                  </a:solidFill>
                </a:rPr>
              </a:br>
              <a:r>
                <a:rPr lang="en-US" altLang="en-US" sz="1600" b="1" dirty="0">
                  <a:solidFill>
                    <a:schemeClr val="accent3">
                      <a:lumMod val="75000"/>
                    </a:schemeClr>
                  </a:solidFill>
                </a:rPr>
                <a:t>Corporate Social Responsibility</a:t>
              </a:r>
            </a:p>
          </p:txBody>
        </p:sp>
        <p:sp>
          <p:nvSpPr>
            <p:cNvPr id="12" name="Rectangle 11"/>
            <p:cNvSpPr>
              <a:spLocks noChangeArrowheads="1"/>
            </p:cNvSpPr>
            <p:nvPr/>
          </p:nvSpPr>
          <p:spPr bwMode="auto">
            <a:xfrm>
              <a:off x="1632" y="2844"/>
              <a:ext cx="2592" cy="336"/>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sz="1600" b="1" dirty="0">
                  <a:solidFill>
                    <a:schemeClr val="accent3">
                      <a:lumMod val="75000"/>
                    </a:schemeClr>
                  </a:solidFill>
                </a:rPr>
                <a:t>Social Responsiveness, Social </a:t>
              </a:r>
              <a:br>
                <a:rPr lang="en-US" altLang="en-US" sz="1600" b="1" dirty="0">
                  <a:solidFill>
                    <a:schemeClr val="accent3">
                      <a:lumMod val="75000"/>
                    </a:schemeClr>
                  </a:solidFill>
                </a:rPr>
              </a:br>
              <a:r>
                <a:rPr lang="en-US" altLang="en-US" sz="1600" b="1" dirty="0">
                  <a:solidFill>
                    <a:schemeClr val="accent3">
                      <a:lumMod val="75000"/>
                    </a:schemeClr>
                  </a:solidFill>
                </a:rPr>
                <a:t>Performance, and Corporate Citizenship</a:t>
              </a:r>
            </a:p>
          </p:txBody>
        </p:sp>
        <p:sp>
          <p:nvSpPr>
            <p:cNvPr id="13" name="Rectangle 12"/>
            <p:cNvSpPr>
              <a:spLocks noChangeArrowheads="1"/>
            </p:cNvSpPr>
            <p:nvPr/>
          </p:nvSpPr>
          <p:spPr bwMode="auto">
            <a:xfrm>
              <a:off x="1632" y="3276"/>
              <a:ext cx="2592" cy="336"/>
            </a:xfrm>
            <a:prstGeom prst="rect">
              <a:avLst/>
            </a:prstGeom>
            <a:solidFill>
              <a:srgbClr val="E6DCC4"/>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sz="1600" b="1" dirty="0">
                  <a:solidFill>
                    <a:schemeClr val="accent3">
                      <a:lumMod val="75000"/>
                    </a:schemeClr>
                  </a:solidFill>
                </a:rPr>
                <a:t>A More Satisfied Society</a:t>
              </a:r>
            </a:p>
          </p:txBody>
        </p:sp>
        <p:sp>
          <p:nvSpPr>
            <p:cNvPr id="14" name="Rectangle 13"/>
            <p:cNvSpPr>
              <a:spLocks noChangeArrowheads="1"/>
            </p:cNvSpPr>
            <p:nvPr/>
          </p:nvSpPr>
          <p:spPr bwMode="auto">
            <a:xfrm>
              <a:off x="336" y="3804"/>
              <a:ext cx="1872" cy="432"/>
            </a:xfrm>
            <a:prstGeom prst="rect">
              <a:avLst/>
            </a:prstGeom>
            <a:solidFill>
              <a:srgbClr val="FCB432"/>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dirty="0"/>
                <a:t>Fewer Factors Leading to</a:t>
              </a:r>
              <a:br>
                <a:rPr lang="en-US" altLang="en-US" b="1" dirty="0"/>
              </a:br>
              <a:r>
                <a:rPr lang="en-US" altLang="en-US" b="1" dirty="0"/>
                <a:t>Business Criticism</a:t>
              </a:r>
            </a:p>
          </p:txBody>
        </p:sp>
        <p:sp>
          <p:nvSpPr>
            <p:cNvPr id="15" name="Rectangle 14"/>
            <p:cNvSpPr>
              <a:spLocks noChangeArrowheads="1"/>
            </p:cNvSpPr>
            <p:nvPr/>
          </p:nvSpPr>
          <p:spPr bwMode="auto">
            <a:xfrm>
              <a:off x="3648" y="3804"/>
              <a:ext cx="1872" cy="432"/>
            </a:xfrm>
            <a:prstGeom prst="rect">
              <a:avLst/>
            </a:prstGeom>
            <a:solidFill>
              <a:srgbClr val="FCB432"/>
            </a:solidFill>
            <a:ln>
              <a:noFill/>
            </a:ln>
            <a:effectLst>
              <a:outerShdw dist="71842" dir="2700000" algn="ctr" rotWithShape="0">
                <a:schemeClr val="bg2"/>
              </a:outerShdw>
            </a:effectLst>
            <a:extLst>
              <a:ext uri="{91240B29-F687-4F45-9708-019B960494DF}">
                <a14:hiddenLine xmlns:a14="http://schemas.microsoft.com/office/drawing/2010/main" w="9525">
                  <a:solidFill>
                    <a:schemeClr val="bg2"/>
                  </a:solidFill>
                  <a:miter lim="800000"/>
                  <a:headEnd/>
                  <a:tailEnd/>
                </a14:hiddenLine>
              </a:ext>
            </a:extLst>
          </p:spPr>
          <p:txBody>
            <a:bodyPr wrap="none" anchor="ctr"/>
            <a:lstStyle/>
            <a:p>
              <a:pPr algn="ctr" eaLnBrk="1" hangingPunct="1"/>
              <a:r>
                <a:rPr lang="en-US" altLang="en-US" b="1"/>
                <a:t>Increased Expectations</a:t>
              </a:r>
              <a:br>
                <a:rPr lang="en-US" altLang="en-US" b="1"/>
              </a:br>
              <a:r>
                <a:rPr lang="en-US" altLang="en-US" b="1"/>
                <a:t>Leading to More Criticism</a:t>
              </a:r>
            </a:p>
          </p:txBody>
        </p:sp>
        <p:cxnSp>
          <p:nvCxnSpPr>
            <p:cNvPr id="16" name="AutoShape 15"/>
            <p:cNvCxnSpPr>
              <a:cxnSpLocks noChangeShapeType="1"/>
              <a:stCxn id="7" idx="2"/>
              <a:endCxn id="8" idx="0"/>
            </p:cNvCxnSpPr>
            <p:nvPr/>
          </p:nvCxnSpPr>
          <p:spPr bwMode="auto">
            <a:xfrm>
              <a:off x="2928" y="1152"/>
              <a:ext cx="0" cy="252"/>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AutoShape 16"/>
            <p:cNvCxnSpPr>
              <a:cxnSpLocks noChangeShapeType="1"/>
              <a:stCxn id="8" idx="2"/>
              <a:endCxn id="10" idx="0"/>
            </p:cNvCxnSpPr>
            <p:nvPr/>
          </p:nvCxnSpPr>
          <p:spPr bwMode="auto">
            <a:xfrm rot="16200000" flipH="1">
              <a:off x="3684" y="984"/>
              <a:ext cx="144" cy="1656"/>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AutoShape 17"/>
            <p:cNvCxnSpPr>
              <a:cxnSpLocks noChangeShapeType="1"/>
              <a:stCxn id="8" idx="2"/>
              <a:endCxn id="9" idx="0"/>
            </p:cNvCxnSpPr>
            <p:nvPr/>
          </p:nvCxnSpPr>
          <p:spPr bwMode="auto">
            <a:xfrm rot="5400000">
              <a:off x="2028" y="984"/>
              <a:ext cx="144" cy="1656"/>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AutoShape 18"/>
            <p:cNvCxnSpPr>
              <a:cxnSpLocks noChangeShapeType="1"/>
              <a:stCxn id="9" idx="2"/>
              <a:endCxn id="11" idx="1"/>
            </p:cNvCxnSpPr>
            <p:nvPr/>
          </p:nvCxnSpPr>
          <p:spPr bwMode="auto">
            <a:xfrm rot="16200000" flipH="1">
              <a:off x="1320" y="2268"/>
              <a:ext cx="264" cy="360"/>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AutoShape 19"/>
            <p:cNvCxnSpPr>
              <a:cxnSpLocks noChangeShapeType="1"/>
              <a:stCxn id="10" idx="2"/>
              <a:endCxn id="11" idx="3"/>
            </p:cNvCxnSpPr>
            <p:nvPr/>
          </p:nvCxnSpPr>
          <p:spPr bwMode="auto">
            <a:xfrm rot="5400000">
              <a:off x="4272" y="2268"/>
              <a:ext cx="264" cy="360"/>
            </a:xfrm>
            <a:prstGeom prst="bentConnector2">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AutoShape 20"/>
            <p:cNvCxnSpPr>
              <a:cxnSpLocks noChangeShapeType="1"/>
              <a:stCxn id="12" idx="0"/>
              <a:endCxn id="12" idx="0"/>
            </p:cNvCxnSpPr>
            <p:nvPr/>
          </p:nvCxnSpPr>
          <p:spPr bwMode="auto">
            <a:xfrm>
              <a:off x="2928" y="2844"/>
              <a:ext cx="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 name="AutoShape 21"/>
            <p:cNvCxnSpPr>
              <a:cxnSpLocks noChangeShapeType="1"/>
              <a:stCxn id="12" idx="0"/>
              <a:endCxn id="12" idx="0"/>
            </p:cNvCxnSpPr>
            <p:nvPr/>
          </p:nvCxnSpPr>
          <p:spPr bwMode="auto">
            <a:xfrm>
              <a:off x="2928" y="2844"/>
              <a:ext cx="0"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22"/>
            <p:cNvCxnSpPr>
              <a:cxnSpLocks noChangeShapeType="1"/>
              <a:stCxn id="11" idx="2"/>
              <a:endCxn id="12" idx="0"/>
            </p:cNvCxnSpPr>
            <p:nvPr/>
          </p:nvCxnSpPr>
          <p:spPr bwMode="auto">
            <a:xfrm>
              <a:off x="2928" y="2748"/>
              <a:ext cx="0" cy="96"/>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23"/>
            <p:cNvCxnSpPr>
              <a:cxnSpLocks noChangeShapeType="1"/>
              <a:stCxn id="12" idx="2"/>
              <a:endCxn id="13" idx="0"/>
            </p:cNvCxnSpPr>
            <p:nvPr/>
          </p:nvCxnSpPr>
          <p:spPr bwMode="auto">
            <a:xfrm>
              <a:off x="2928" y="3180"/>
              <a:ext cx="0" cy="96"/>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24"/>
            <p:cNvCxnSpPr>
              <a:cxnSpLocks noChangeShapeType="1"/>
              <a:stCxn id="13" idx="2"/>
              <a:endCxn id="14" idx="0"/>
            </p:cNvCxnSpPr>
            <p:nvPr/>
          </p:nvCxnSpPr>
          <p:spPr bwMode="auto">
            <a:xfrm rot="5400000">
              <a:off x="2004" y="2880"/>
              <a:ext cx="192" cy="1656"/>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AutoShape 25"/>
            <p:cNvCxnSpPr>
              <a:cxnSpLocks noChangeShapeType="1"/>
              <a:stCxn id="13" idx="2"/>
              <a:endCxn id="15" idx="0"/>
            </p:cNvCxnSpPr>
            <p:nvPr/>
          </p:nvCxnSpPr>
          <p:spPr bwMode="auto">
            <a:xfrm rot="16200000" flipH="1">
              <a:off x="3660" y="2880"/>
              <a:ext cx="192" cy="1656"/>
            </a:xfrm>
            <a:prstGeom prst="bentConnector3">
              <a:avLst>
                <a:gd name="adj1" fmla="val 5000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AutoShape 26"/>
            <p:cNvCxnSpPr>
              <a:cxnSpLocks noChangeShapeType="1"/>
              <a:stCxn id="9" idx="3"/>
              <a:endCxn id="10" idx="1"/>
            </p:cNvCxnSpPr>
            <p:nvPr/>
          </p:nvCxnSpPr>
          <p:spPr bwMode="auto">
            <a:xfrm>
              <a:off x="2208" y="2100"/>
              <a:ext cx="1440" cy="0"/>
            </a:xfrm>
            <a:prstGeom prst="straightConnector1">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AutoShape 27"/>
            <p:cNvCxnSpPr>
              <a:cxnSpLocks noChangeShapeType="1"/>
              <a:stCxn id="14" idx="1"/>
              <a:endCxn id="7" idx="1"/>
            </p:cNvCxnSpPr>
            <p:nvPr/>
          </p:nvCxnSpPr>
          <p:spPr bwMode="auto">
            <a:xfrm rot="10800000" flipH="1">
              <a:off x="336" y="984"/>
              <a:ext cx="1272" cy="3036"/>
            </a:xfrm>
            <a:prstGeom prst="bentConnector3">
              <a:avLst>
                <a:gd name="adj1" fmla="val -11319"/>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AutoShape 28"/>
            <p:cNvCxnSpPr>
              <a:cxnSpLocks noChangeShapeType="1"/>
              <a:stCxn id="15" idx="3"/>
              <a:endCxn id="8" idx="3"/>
            </p:cNvCxnSpPr>
            <p:nvPr/>
          </p:nvCxnSpPr>
          <p:spPr bwMode="auto">
            <a:xfrm flipH="1" flipV="1">
              <a:off x="3864" y="1572"/>
              <a:ext cx="1656" cy="2448"/>
            </a:xfrm>
            <a:prstGeom prst="bentConnector3">
              <a:avLst>
                <a:gd name="adj1" fmla="val -8694"/>
              </a:avLst>
            </a:prstGeom>
            <a:noFill/>
            <a:ln w="9525">
              <a:solidFill>
                <a:schemeClr val="tx1"/>
              </a:solidFill>
              <a:prstDash val="dash"/>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0" name="Text Box 29"/>
          <p:cNvSpPr txBox="1">
            <a:spLocks noChangeArrowheads="1"/>
          </p:cNvSpPr>
          <p:nvPr/>
        </p:nvSpPr>
        <p:spPr bwMode="auto">
          <a:xfrm>
            <a:off x="4902516" y="1299714"/>
            <a:ext cx="13144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(have led to)</a:t>
            </a:r>
          </a:p>
        </p:txBody>
      </p:sp>
      <p:sp>
        <p:nvSpPr>
          <p:cNvPr id="31" name="Text Box 30"/>
          <p:cNvSpPr txBox="1">
            <a:spLocks noChangeArrowheads="1"/>
          </p:cNvSpPr>
          <p:nvPr/>
        </p:nvSpPr>
        <p:spPr bwMode="auto">
          <a:xfrm>
            <a:off x="3683424" y="2420647"/>
            <a:ext cx="2216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(which has resulted in)</a:t>
            </a:r>
          </a:p>
        </p:txBody>
      </p:sp>
    </p:spTree>
    <p:extLst>
      <p:ext uri="{BB962C8B-B14F-4D97-AF65-F5344CB8AC3E}">
        <p14:creationId xmlns:p14="http://schemas.microsoft.com/office/powerpoint/2010/main" val="2170439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ltLang="en-US" b="1" dirty="0" smtClean="0">
                <a:latin typeface="Century Gothic" panose="020B0502020202020204" pitchFamily="34" charset="0"/>
              </a:rPr>
              <a:t>KEY ISSUES IN CSR</a:t>
            </a:r>
            <a:endParaRPr lang="en-GB" dirty="0">
              <a:latin typeface="Century Gothic" panose="020B0502020202020204" pitchFamily="34" charset="0"/>
            </a:endParaRPr>
          </a:p>
        </p:txBody>
      </p:sp>
      <p:sp>
        <p:nvSpPr>
          <p:cNvPr id="4" name="Content Placeholder 3"/>
          <p:cNvSpPr>
            <a:spLocks noGrp="1" noChangeArrowheads="1"/>
          </p:cNvSpPr>
          <p:nvPr>
            <p:ph sz="half" idx="1"/>
          </p:nvPr>
        </p:nvSpPr>
        <p:spPr bwMode="auto">
          <a:xfrm>
            <a:off x="857639" y="1752600"/>
            <a:ext cx="4924975" cy="46974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buFont typeface="Wingdings" panose="05000000000000000000" pitchFamily="2" charset="2"/>
              <a:buChar char="Ø"/>
            </a:pPr>
            <a:r>
              <a:rPr lang="en-US" altLang="en-US" sz="2000" b="1" dirty="0" err="1">
                <a:solidFill>
                  <a:schemeClr val="tx1">
                    <a:lumMod val="95000"/>
                  </a:schemeClr>
                </a:solidFill>
                <a:latin typeface="Century Gothic" panose="020B0502020202020204" pitchFamily="34" charset="0"/>
              </a:rPr>
              <a:t>Labour</a:t>
            </a:r>
            <a:r>
              <a:rPr lang="en-US" altLang="en-US" sz="2000" b="1" dirty="0">
                <a:solidFill>
                  <a:schemeClr val="tx1">
                    <a:lumMod val="95000"/>
                  </a:schemeClr>
                </a:solidFill>
                <a:latin typeface="Century Gothic" panose="020B0502020202020204" pitchFamily="34" charset="0"/>
              </a:rPr>
              <a:t> rights</a:t>
            </a:r>
            <a:r>
              <a:rPr lang="en-US" altLang="en-US" sz="2000" dirty="0">
                <a:solidFill>
                  <a:schemeClr val="tx1">
                    <a:lumMod val="95000"/>
                  </a:schemeClr>
                </a:solidFill>
                <a:latin typeface="Century Gothic" panose="020B0502020202020204" pitchFamily="34" charset="0"/>
              </a:rPr>
              <a:t>:  </a:t>
            </a:r>
          </a:p>
          <a:p>
            <a:pPr lvl="1">
              <a:lnSpc>
                <a:spcPct val="90000"/>
              </a:lnSpc>
              <a:buFont typeface="Wingdings" panose="05000000000000000000" pitchFamily="2" charset="2"/>
              <a:buChar char="Ø"/>
            </a:pPr>
            <a:r>
              <a:rPr lang="en-US" altLang="en-US" sz="2000" dirty="0">
                <a:solidFill>
                  <a:schemeClr val="tx1">
                    <a:lumMod val="95000"/>
                  </a:schemeClr>
                </a:solidFill>
                <a:latin typeface="Century Gothic" panose="020B0502020202020204" pitchFamily="34" charset="0"/>
              </a:rPr>
              <a:t>child </a:t>
            </a:r>
            <a:r>
              <a:rPr lang="en-US" altLang="en-US" sz="2000" dirty="0" err="1">
                <a:solidFill>
                  <a:schemeClr val="tx1">
                    <a:lumMod val="95000"/>
                  </a:schemeClr>
                </a:solidFill>
                <a:latin typeface="Century Gothic" panose="020B0502020202020204" pitchFamily="34" charset="0"/>
              </a:rPr>
              <a:t>labour</a:t>
            </a:r>
            <a:r>
              <a:rPr lang="en-US" altLang="en-US" sz="2000" dirty="0">
                <a:solidFill>
                  <a:schemeClr val="tx1">
                    <a:lumMod val="95000"/>
                  </a:schemeClr>
                </a:solidFill>
                <a:latin typeface="Century Gothic" panose="020B0502020202020204" pitchFamily="34" charset="0"/>
              </a:rPr>
              <a:t> </a:t>
            </a:r>
          </a:p>
          <a:p>
            <a:pPr lvl="1">
              <a:lnSpc>
                <a:spcPct val="90000"/>
              </a:lnSpc>
              <a:buFont typeface="Wingdings" panose="05000000000000000000" pitchFamily="2" charset="2"/>
              <a:buChar char="Ø"/>
            </a:pPr>
            <a:r>
              <a:rPr lang="en-US" altLang="en-US" sz="2000" dirty="0">
                <a:solidFill>
                  <a:schemeClr val="tx1">
                    <a:lumMod val="95000"/>
                  </a:schemeClr>
                </a:solidFill>
                <a:latin typeface="Century Gothic" panose="020B0502020202020204" pitchFamily="34" charset="0"/>
              </a:rPr>
              <a:t>forced </a:t>
            </a:r>
            <a:r>
              <a:rPr lang="en-US" altLang="en-US" sz="2000" dirty="0" err="1">
                <a:solidFill>
                  <a:schemeClr val="tx1">
                    <a:lumMod val="95000"/>
                  </a:schemeClr>
                </a:solidFill>
                <a:latin typeface="Century Gothic" panose="020B0502020202020204" pitchFamily="34" charset="0"/>
              </a:rPr>
              <a:t>labour</a:t>
            </a:r>
            <a:r>
              <a:rPr lang="en-US" altLang="en-US" sz="2000" dirty="0">
                <a:solidFill>
                  <a:schemeClr val="tx1">
                    <a:lumMod val="95000"/>
                  </a:schemeClr>
                </a:solidFill>
                <a:latin typeface="Century Gothic" panose="020B0502020202020204" pitchFamily="34" charset="0"/>
              </a:rPr>
              <a:t> </a:t>
            </a:r>
          </a:p>
          <a:p>
            <a:pPr lvl="1">
              <a:lnSpc>
                <a:spcPct val="90000"/>
              </a:lnSpc>
              <a:buFont typeface="Wingdings" panose="05000000000000000000" pitchFamily="2" charset="2"/>
              <a:buChar char="Ø"/>
            </a:pPr>
            <a:r>
              <a:rPr lang="en-US" altLang="en-US" sz="2000" dirty="0" smtClean="0">
                <a:solidFill>
                  <a:schemeClr val="tx1">
                    <a:lumMod val="95000"/>
                  </a:schemeClr>
                </a:solidFill>
                <a:latin typeface="Century Gothic" panose="020B0502020202020204" pitchFamily="34" charset="0"/>
              </a:rPr>
              <a:t>safety </a:t>
            </a:r>
            <a:r>
              <a:rPr lang="en-US" altLang="en-US" sz="2000" dirty="0">
                <a:solidFill>
                  <a:schemeClr val="tx1">
                    <a:lumMod val="95000"/>
                  </a:schemeClr>
                </a:solidFill>
                <a:latin typeface="Century Gothic" panose="020B0502020202020204" pitchFamily="34" charset="0"/>
              </a:rPr>
              <a:t>and health</a:t>
            </a:r>
          </a:p>
          <a:p>
            <a:pPr lvl="1">
              <a:lnSpc>
                <a:spcPct val="90000"/>
              </a:lnSpc>
              <a:buFont typeface="Wingdings" panose="05000000000000000000" pitchFamily="2" charset="2"/>
              <a:buChar char="Ø"/>
            </a:pPr>
            <a:endParaRPr lang="en-US" altLang="en-US" sz="2000" dirty="0">
              <a:solidFill>
                <a:srgbClr val="CC0000"/>
              </a:solidFill>
              <a:latin typeface="Century Gothic" panose="020B0502020202020204" pitchFamily="34" charset="0"/>
            </a:endParaRPr>
          </a:p>
          <a:p>
            <a:pPr>
              <a:lnSpc>
                <a:spcPct val="90000"/>
              </a:lnSpc>
              <a:buFont typeface="Wingdings" panose="05000000000000000000" pitchFamily="2" charset="2"/>
              <a:buChar char="Ø"/>
            </a:pPr>
            <a:r>
              <a:rPr lang="en-US" altLang="en-US" sz="2000" b="1" dirty="0">
                <a:latin typeface="Century Gothic" panose="020B0502020202020204" pitchFamily="34" charset="0"/>
              </a:rPr>
              <a:t>Environmental conditions</a:t>
            </a:r>
          </a:p>
          <a:p>
            <a:pPr lvl="1">
              <a:lnSpc>
                <a:spcPct val="90000"/>
              </a:lnSpc>
              <a:buFont typeface="Wingdings" panose="05000000000000000000" pitchFamily="2" charset="2"/>
              <a:buChar char="Ø"/>
            </a:pPr>
            <a:r>
              <a:rPr lang="en-US" altLang="en-US" sz="2000" dirty="0">
                <a:latin typeface="Century Gothic" panose="020B0502020202020204" pitchFamily="34" charset="0"/>
              </a:rPr>
              <a:t>water &amp; air emissions</a:t>
            </a:r>
          </a:p>
          <a:p>
            <a:pPr lvl="1">
              <a:lnSpc>
                <a:spcPct val="90000"/>
              </a:lnSpc>
              <a:buFont typeface="Wingdings" panose="05000000000000000000" pitchFamily="2" charset="2"/>
              <a:buChar char="Ø"/>
            </a:pPr>
            <a:r>
              <a:rPr lang="en-US" altLang="en-US" sz="2000" dirty="0">
                <a:latin typeface="Century Gothic" panose="020B0502020202020204" pitchFamily="34" charset="0"/>
              </a:rPr>
              <a:t>climate change</a:t>
            </a:r>
          </a:p>
          <a:p>
            <a:pPr marL="457200" lvl="1" indent="0">
              <a:lnSpc>
                <a:spcPct val="90000"/>
              </a:lnSpc>
              <a:buNone/>
            </a:pPr>
            <a:endParaRPr lang="en-GB" altLang="en-US" sz="2000" dirty="0">
              <a:solidFill>
                <a:srgbClr val="000099"/>
              </a:solidFill>
              <a:latin typeface="Century Gothic" panose="020B0502020202020204" pitchFamily="34" charset="0"/>
            </a:endParaRPr>
          </a:p>
          <a:p>
            <a:pPr>
              <a:lnSpc>
                <a:spcPct val="90000"/>
              </a:lnSpc>
              <a:buFont typeface="Wingdings" panose="05000000000000000000" pitchFamily="2" charset="2"/>
              <a:buChar char="Ø"/>
            </a:pPr>
            <a:r>
              <a:rPr lang="en-GB" altLang="en-US" sz="2000" b="1" dirty="0">
                <a:latin typeface="Century Gothic" panose="020B0502020202020204" pitchFamily="34" charset="0"/>
              </a:rPr>
              <a:t>Poverty Alleviation</a:t>
            </a:r>
          </a:p>
          <a:p>
            <a:pPr lvl="1">
              <a:lnSpc>
                <a:spcPct val="90000"/>
              </a:lnSpc>
              <a:buFont typeface="Wingdings" panose="05000000000000000000" pitchFamily="2" charset="2"/>
              <a:buChar char="Ø"/>
            </a:pPr>
            <a:r>
              <a:rPr lang="en-GB" altLang="en-US" sz="2000" dirty="0">
                <a:latin typeface="Century Gothic" panose="020B0502020202020204" pitchFamily="34" charset="0"/>
              </a:rPr>
              <a:t>job creation</a:t>
            </a:r>
          </a:p>
          <a:p>
            <a:pPr lvl="1">
              <a:lnSpc>
                <a:spcPct val="90000"/>
              </a:lnSpc>
              <a:buFont typeface="Wingdings" panose="05000000000000000000" pitchFamily="2" charset="2"/>
              <a:buChar char="Ø"/>
            </a:pPr>
            <a:r>
              <a:rPr lang="en-GB" altLang="en-US" sz="2000" dirty="0">
                <a:latin typeface="Century Gothic" panose="020B0502020202020204" pitchFamily="34" charset="0"/>
              </a:rPr>
              <a:t>public revenues</a:t>
            </a:r>
          </a:p>
          <a:p>
            <a:pPr lvl="1">
              <a:lnSpc>
                <a:spcPct val="90000"/>
              </a:lnSpc>
              <a:buFont typeface="Wingdings" panose="05000000000000000000" pitchFamily="2" charset="2"/>
              <a:buChar char="Ø"/>
            </a:pPr>
            <a:r>
              <a:rPr lang="en-GB" altLang="en-US" sz="2000" dirty="0">
                <a:latin typeface="Century Gothic" panose="020B0502020202020204" pitchFamily="34" charset="0"/>
              </a:rPr>
              <a:t>skills and technology</a:t>
            </a:r>
          </a:p>
        </p:txBody>
      </p:sp>
      <p:pic>
        <p:nvPicPr>
          <p:cNvPr id="7" name="Content Placeholder 6" descr="smoke stacks"/>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6267450" y="3104610"/>
            <a:ext cx="1828800" cy="19933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26" name="Picture 2" descr="Image result for images of worker exploit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1864" y="452718"/>
            <a:ext cx="2908970" cy="2908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8746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APPROACHES TO SOCIAL RESPONSIBILITY</a:t>
            </a:r>
            <a:br>
              <a:rPr lang="en-GB" dirty="0"/>
            </a:br>
            <a:endParaRPr lang="en-GB" dirty="0"/>
          </a:p>
        </p:txBody>
      </p:sp>
      <p:sp>
        <p:nvSpPr>
          <p:cNvPr id="3" name="Content Placeholder 2"/>
          <p:cNvSpPr>
            <a:spLocks noGrp="1"/>
          </p:cNvSpPr>
          <p:nvPr>
            <p:ph idx="1"/>
          </p:nvPr>
        </p:nvSpPr>
        <p:spPr>
          <a:xfrm>
            <a:off x="1103312" y="1853248"/>
            <a:ext cx="9238423" cy="4395151"/>
          </a:xfrm>
        </p:spPr>
        <p:txBody>
          <a:bodyPr>
            <a:normAutofit lnSpcReduction="10000"/>
          </a:bodyPr>
          <a:lstStyle/>
          <a:p>
            <a:pPr marL="0" indent="0" algn="just">
              <a:buNone/>
            </a:pPr>
            <a:r>
              <a:rPr lang="en-GB" sz="2400" b="1" dirty="0" smtClean="0">
                <a:latin typeface="Century Gothic" panose="020B0502020202020204" pitchFamily="34" charset="0"/>
              </a:rPr>
              <a:t>TRADITIONAL APPROACH</a:t>
            </a:r>
          </a:p>
          <a:p>
            <a:pPr algn="just"/>
            <a:r>
              <a:rPr lang="en-GB" sz="2400" dirty="0">
                <a:latin typeface="Century Gothic" panose="020B0502020202020204" pitchFamily="34" charset="0"/>
              </a:rPr>
              <a:t>Businesses are accountable to their shareholders, the owners of the corporation. </a:t>
            </a:r>
            <a:endParaRPr lang="en-GB" sz="2400" dirty="0" smtClean="0">
              <a:latin typeface="Century Gothic" panose="020B0502020202020204" pitchFamily="34" charset="0"/>
            </a:endParaRPr>
          </a:p>
          <a:p>
            <a:pPr algn="just"/>
            <a:r>
              <a:rPr lang="en-GB" sz="2400" dirty="0" smtClean="0">
                <a:latin typeface="Century Gothic" panose="020B0502020202020204" pitchFamily="34" charset="0"/>
              </a:rPr>
              <a:t>This </a:t>
            </a:r>
            <a:r>
              <a:rPr lang="en-GB" sz="2400" dirty="0">
                <a:latin typeface="Century Gothic" panose="020B0502020202020204" pitchFamily="34" charset="0"/>
              </a:rPr>
              <a:t>view is associated with economist Milton Friedman and others who believe that </a:t>
            </a:r>
            <a:r>
              <a:rPr lang="en-GB" sz="2400" dirty="0" smtClean="0">
                <a:latin typeface="Century Gothic" panose="020B0502020202020204" pitchFamily="34" charset="0"/>
              </a:rPr>
              <a:t>society creates </a:t>
            </a:r>
            <a:r>
              <a:rPr lang="en-GB" sz="2400" dirty="0">
                <a:latin typeface="Century Gothic" panose="020B0502020202020204" pitchFamily="34" charset="0"/>
              </a:rPr>
              <a:t>firms to pursue two primary purposes; to</a:t>
            </a:r>
            <a:r>
              <a:rPr lang="en-GB" sz="2400" b="1" dirty="0">
                <a:latin typeface="Century Gothic" panose="020B0502020202020204" pitchFamily="34" charset="0"/>
              </a:rPr>
              <a:t> </a:t>
            </a:r>
            <a:r>
              <a:rPr lang="en-GB" sz="2400" b="1" dirty="0">
                <a:solidFill>
                  <a:srgbClr val="FF0000"/>
                </a:solidFill>
                <a:latin typeface="Century Gothic" panose="020B0502020202020204" pitchFamily="34" charset="0"/>
              </a:rPr>
              <a:t>produce goods and services efficiently </a:t>
            </a:r>
            <a:r>
              <a:rPr lang="en-GB" sz="2400" dirty="0" smtClean="0">
                <a:solidFill>
                  <a:schemeClr val="tx1"/>
                </a:solidFill>
                <a:latin typeface="Century Gothic" panose="020B0502020202020204" pitchFamily="34" charset="0"/>
              </a:rPr>
              <a:t>and</a:t>
            </a:r>
            <a:r>
              <a:rPr lang="en-GB" sz="2400" b="1" dirty="0" smtClean="0">
                <a:solidFill>
                  <a:schemeClr val="accent3">
                    <a:lumMod val="60000"/>
                    <a:lumOff val="40000"/>
                  </a:schemeClr>
                </a:solidFill>
                <a:latin typeface="Century Gothic" panose="020B0502020202020204" pitchFamily="34" charset="0"/>
              </a:rPr>
              <a:t> </a:t>
            </a:r>
            <a:r>
              <a:rPr lang="en-GB" sz="2400" b="1" dirty="0" smtClean="0">
                <a:solidFill>
                  <a:srgbClr val="FF0000"/>
                </a:solidFill>
                <a:latin typeface="Century Gothic" panose="020B0502020202020204" pitchFamily="34" charset="0"/>
              </a:rPr>
              <a:t>maximise </a:t>
            </a:r>
            <a:r>
              <a:rPr lang="en-GB" sz="2400" b="1" dirty="0">
                <a:solidFill>
                  <a:srgbClr val="FF0000"/>
                </a:solidFill>
                <a:latin typeface="Century Gothic" panose="020B0502020202020204" pitchFamily="34" charset="0"/>
              </a:rPr>
              <a:t>profits, so long as </a:t>
            </a:r>
            <a:r>
              <a:rPr lang="en-GB" sz="2400" b="1" dirty="0" smtClean="0">
                <a:solidFill>
                  <a:srgbClr val="FF0000"/>
                </a:solidFill>
                <a:latin typeface="Century Gothic" panose="020B0502020202020204" pitchFamily="34" charset="0"/>
              </a:rPr>
              <a:t>the business </a:t>
            </a:r>
            <a:r>
              <a:rPr lang="en-GB" sz="2400" b="1" dirty="0">
                <a:solidFill>
                  <a:srgbClr val="FF0000"/>
                </a:solidFill>
                <a:latin typeface="Century Gothic" panose="020B0502020202020204" pitchFamily="34" charset="0"/>
              </a:rPr>
              <a:t>stay within the rules of the game</a:t>
            </a:r>
            <a:r>
              <a:rPr lang="en-GB" sz="2400" b="1" dirty="0" smtClean="0">
                <a:solidFill>
                  <a:srgbClr val="FF0000"/>
                </a:solidFill>
                <a:latin typeface="Century Gothic" panose="020B0502020202020204" pitchFamily="34" charset="0"/>
              </a:rPr>
              <a:t>.</a:t>
            </a:r>
          </a:p>
          <a:p>
            <a:pPr algn="just"/>
            <a:r>
              <a:rPr lang="en-GB" sz="2400" dirty="0" smtClean="0">
                <a:latin typeface="Century Gothic" panose="020B0502020202020204" pitchFamily="34" charset="0"/>
              </a:rPr>
              <a:t>Thus management's </a:t>
            </a:r>
            <a:r>
              <a:rPr lang="en-GB" sz="2400" dirty="0">
                <a:latin typeface="Century Gothic" panose="020B0502020202020204" pitchFamily="34" charset="0"/>
              </a:rPr>
              <a:t>sole responsibility is to serve the shareholders' interests by managing </a:t>
            </a:r>
            <a:r>
              <a:rPr lang="en-GB" sz="2400" dirty="0" smtClean="0">
                <a:latin typeface="Century Gothic" panose="020B0502020202020204" pitchFamily="34" charset="0"/>
              </a:rPr>
              <a:t>the company </a:t>
            </a:r>
            <a:r>
              <a:rPr lang="en-GB" sz="2400" dirty="0">
                <a:latin typeface="Century Gothic" panose="020B0502020202020204" pitchFamily="34" charset="0"/>
              </a:rPr>
              <a:t>to produce profits from which shareholders benefits.</a:t>
            </a:r>
          </a:p>
          <a:p>
            <a:endParaRPr lang="en-GB" dirty="0"/>
          </a:p>
          <a:p>
            <a:endParaRPr lang="en-GB" dirty="0"/>
          </a:p>
        </p:txBody>
      </p:sp>
    </p:spTree>
    <p:extLst>
      <p:ext uri="{BB962C8B-B14F-4D97-AF65-F5344CB8AC3E}">
        <p14:creationId xmlns:p14="http://schemas.microsoft.com/office/powerpoint/2010/main" val="2869393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680</TotalTime>
  <Words>824</Words>
  <Application>Microsoft Office PowerPoint</Application>
  <PresentationFormat>Widescreen</PresentationFormat>
  <Paragraphs>119</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ＭＳ Ｐゴシック</vt:lpstr>
      <vt:lpstr>Arial</vt:lpstr>
      <vt:lpstr>Century Gothic</vt:lpstr>
      <vt:lpstr>Times New Roman</vt:lpstr>
      <vt:lpstr>Trebuchet MS</vt:lpstr>
      <vt:lpstr>Wingdings</vt:lpstr>
      <vt:lpstr>Wingdings 3</vt:lpstr>
      <vt:lpstr>Facet</vt:lpstr>
      <vt:lpstr>CORPRATE SOCIAL RESPONSIBILITY</vt:lpstr>
      <vt:lpstr>BUSINESS AND STAKEHOLDERS</vt:lpstr>
      <vt:lpstr>CORPORTAE SOCIAL RESPONSIBILITY DEFINITION</vt:lpstr>
      <vt:lpstr>PowerPoint Presentation</vt:lpstr>
      <vt:lpstr>WHY CSR…………</vt:lpstr>
      <vt:lpstr>Business Criticism/ Social Responsibility Cycle</vt:lpstr>
      <vt:lpstr>PowerPoint Presentation</vt:lpstr>
      <vt:lpstr>KEY ISSUES IN CSR</vt:lpstr>
      <vt:lpstr>APPROACHES TO SOCIAL RESPONSIBILITY </vt:lpstr>
      <vt:lpstr> </vt:lpstr>
      <vt:lpstr>PowerPoint Presentation</vt:lpstr>
      <vt:lpstr>NATURE OF SOCIAL RESPONSIBILITY</vt:lpstr>
      <vt:lpstr>PowerPoint Presentation</vt:lpstr>
      <vt:lpstr>HOW BUSINESSES RESPOND TO SOCIAL PRESSURE</vt:lpstr>
      <vt:lpstr>A Continuum of Social Responsibility Strategies</vt:lpstr>
      <vt:lpstr>ARGUMENTS FOR AND AGAINST SOCIAL RESPONSIBILITY </vt:lpstr>
      <vt:lpstr>BENEFIT OF CSR</vt:lpstr>
      <vt:lpstr>        END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Lusungu Siame</dc:creator>
  <cp:lastModifiedBy>Lusungu Siame</cp:lastModifiedBy>
  <cp:revision>45</cp:revision>
  <dcterms:created xsi:type="dcterms:W3CDTF">2018-05-15T06:11:50Z</dcterms:created>
  <dcterms:modified xsi:type="dcterms:W3CDTF">2018-11-14T09:53:22Z</dcterms:modified>
</cp:coreProperties>
</file>