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sldIdLst>
    <p:sldId id="410" r:id="rId2"/>
    <p:sldId id="411" r:id="rId3"/>
    <p:sldId id="412" r:id="rId4"/>
    <p:sldId id="436" r:id="rId5"/>
    <p:sldId id="413" r:id="rId6"/>
    <p:sldId id="414" r:id="rId7"/>
    <p:sldId id="434" r:id="rId8"/>
    <p:sldId id="415" r:id="rId9"/>
    <p:sldId id="416" r:id="rId10"/>
    <p:sldId id="417" r:id="rId11"/>
    <p:sldId id="418" r:id="rId12"/>
    <p:sldId id="439"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43" r:id="rId27"/>
    <p:sldId id="44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767" autoAdjust="0"/>
  </p:normalViewPr>
  <p:slideViewPr>
    <p:cSldViewPr>
      <p:cViewPr varScale="1">
        <p:scale>
          <a:sx n="74" d="100"/>
          <a:sy n="74" d="100"/>
        </p:scale>
        <p:origin x="1248" y="72"/>
      </p:cViewPr>
      <p:guideLst>
        <p:guide orient="horz" pos="2160"/>
        <p:guide pos="2880"/>
      </p:guideLst>
    </p:cSldViewPr>
  </p:slideViewPr>
  <p:outlineViewPr>
    <p:cViewPr>
      <p:scale>
        <a:sx n="33" d="100"/>
        <a:sy n="33" d="100"/>
      </p:scale>
      <p:origin x="0" y="33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2835-00D0-4EFF-A215-649EB36F7330}" type="datetimeFigureOut">
              <a:rPr lang="en-US" smtClean="0"/>
              <a:t>8/10/2017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760CD-6426-4F3D-BAFD-F2708423E342}" type="slidenum">
              <a:rPr lang="en-US" smtClean="0"/>
              <a:t>‹#›</a:t>
            </a:fld>
            <a:endParaRPr lang="en-US"/>
          </a:p>
        </p:txBody>
      </p:sp>
    </p:spTree>
    <p:extLst>
      <p:ext uri="{BB962C8B-B14F-4D97-AF65-F5344CB8AC3E}">
        <p14:creationId xmlns:p14="http://schemas.microsoft.com/office/powerpoint/2010/main" val="242816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2505F6-99B2-413E-8624-7BF457F3AF35}" type="slidenum">
              <a:rPr lang="en-ZA" smtClean="0">
                <a:solidFill>
                  <a:prstClr val="black"/>
                </a:solidFill>
              </a:rPr>
              <a:pPr/>
              <a:t>2</a:t>
            </a:fld>
            <a:endParaRPr lang="en-ZA" dirty="0">
              <a:solidFill>
                <a:prstClr val="black"/>
              </a:solidFill>
            </a:endParaRPr>
          </a:p>
        </p:txBody>
      </p:sp>
    </p:spTree>
    <p:extLst>
      <p:ext uri="{BB962C8B-B14F-4D97-AF65-F5344CB8AC3E}">
        <p14:creationId xmlns:p14="http://schemas.microsoft.com/office/powerpoint/2010/main" val="244547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Who/How many of you run businesses…? </a:t>
            </a:r>
          </a:p>
          <a:p>
            <a:r>
              <a:rPr lang="en-US" dirty="0" smtClean="0"/>
              <a:t>Tell</a:t>
            </a:r>
            <a:r>
              <a:rPr lang="en-US" baseline="0" dirty="0" smtClean="0"/>
              <a:t> us about what it is you do?</a:t>
            </a:r>
            <a:endParaRPr lang="en-US" dirty="0" smtClean="0"/>
          </a:p>
        </p:txBody>
      </p:sp>
      <p:sp>
        <p:nvSpPr>
          <p:cNvPr id="4" name="Slide Number Placeholder 3"/>
          <p:cNvSpPr>
            <a:spLocks noGrp="1"/>
          </p:cNvSpPr>
          <p:nvPr>
            <p:ph type="sldNum" sz="quarter" idx="10"/>
          </p:nvPr>
        </p:nvSpPr>
        <p:spPr/>
        <p:txBody>
          <a:bodyPr/>
          <a:lstStyle/>
          <a:p>
            <a:fld id="{3A0760CD-6426-4F3D-BAFD-F2708423E342}" type="slidenum">
              <a:rPr lang="en-US" smtClean="0"/>
              <a:t>8</a:t>
            </a:fld>
            <a:endParaRPr lang="en-US"/>
          </a:p>
        </p:txBody>
      </p:sp>
    </p:spTree>
    <p:extLst>
      <p:ext uri="{BB962C8B-B14F-4D97-AF65-F5344CB8AC3E}">
        <p14:creationId xmlns:p14="http://schemas.microsoft.com/office/powerpoint/2010/main" val="321554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interaction</a:t>
            </a:r>
            <a:r>
              <a:rPr lang="en-US" baseline="0" dirty="0" smtClean="0"/>
              <a:t> of a public company and the </a:t>
            </a:r>
            <a:r>
              <a:rPr lang="en-US" baseline="0" smtClean="0"/>
              <a:t>pucblic</a:t>
            </a:r>
            <a:endParaRPr lang="en-US"/>
          </a:p>
        </p:txBody>
      </p:sp>
      <p:sp>
        <p:nvSpPr>
          <p:cNvPr id="4" name="Slide Number Placeholder 3"/>
          <p:cNvSpPr>
            <a:spLocks noGrp="1"/>
          </p:cNvSpPr>
          <p:nvPr>
            <p:ph type="sldNum" sz="quarter" idx="10"/>
          </p:nvPr>
        </p:nvSpPr>
        <p:spPr/>
        <p:txBody>
          <a:bodyPr/>
          <a:lstStyle/>
          <a:p>
            <a:fld id="{3A0760CD-6426-4F3D-BAFD-F2708423E342}" type="slidenum">
              <a:rPr lang="en-US" smtClean="0"/>
              <a:t>22</a:t>
            </a:fld>
            <a:endParaRPr lang="en-US"/>
          </a:p>
        </p:txBody>
      </p:sp>
    </p:spTree>
    <p:extLst>
      <p:ext uri="{BB962C8B-B14F-4D97-AF65-F5344CB8AC3E}">
        <p14:creationId xmlns:p14="http://schemas.microsoft.com/office/powerpoint/2010/main" val="250950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17" name="Footer Placeholder 16"/>
          <p:cNvSpPr>
            <a:spLocks noGrp="1"/>
          </p:cNvSpPr>
          <p:nvPr>
            <p:ph type="ftr" sz="quarter" idx="11"/>
          </p:nvPr>
        </p:nvSpPr>
        <p:spPr/>
        <p:txBody>
          <a:bodyPr/>
          <a:lstStyle/>
          <a:p>
            <a:endParaRPr lang="en-ZA">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118A0F3-5A7A-4800-A932-96386BEF0FDA}"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473630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5" name="Footer Placeholder 4"/>
          <p:cNvSpPr>
            <a:spLocks noGrp="1"/>
          </p:cNvSpPr>
          <p:nvPr>
            <p:ph type="ftr" sz="quarter" idx="11"/>
          </p:nvPr>
        </p:nvSpPr>
        <p:spPr/>
        <p:txBody>
          <a:bodyPr/>
          <a:lstStyle/>
          <a:p>
            <a:endParaRPr lang="en-ZA">
              <a:solidFill>
                <a:srgbClr val="696464"/>
              </a:solidFill>
            </a:endParaRPr>
          </a:p>
        </p:txBody>
      </p:sp>
      <p:sp>
        <p:nvSpPr>
          <p:cNvPr id="6" name="Slide Number Placeholder 5"/>
          <p:cNvSpPr>
            <a:spLocks noGrp="1"/>
          </p:cNvSpPr>
          <p:nvPr>
            <p:ph type="sldNum" sz="quarter" idx="12"/>
          </p:nvPr>
        </p:nvSpPr>
        <p:spPr/>
        <p:txBody>
          <a:bodyPr/>
          <a:lstStyle/>
          <a:p>
            <a:fld id="{D118A0F3-5A7A-4800-A932-96386BEF0FDA}" type="slidenum">
              <a:rPr lang="en-ZA" smtClean="0"/>
              <a:pPr/>
              <a:t>‹#›</a:t>
            </a:fld>
            <a:endParaRPr lang="en-ZA"/>
          </a:p>
        </p:txBody>
      </p:sp>
    </p:spTree>
    <p:extLst>
      <p:ext uri="{BB962C8B-B14F-4D97-AF65-F5344CB8AC3E}">
        <p14:creationId xmlns:p14="http://schemas.microsoft.com/office/powerpoint/2010/main" val="57026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5" name="Footer Placeholder 4"/>
          <p:cNvSpPr>
            <a:spLocks noGrp="1"/>
          </p:cNvSpPr>
          <p:nvPr>
            <p:ph type="ftr" sz="quarter" idx="11"/>
          </p:nvPr>
        </p:nvSpPr>
        <p:spPr/>
        <p:txBody>
          <a:bodyPr/>
          <a:lstStyle/>
          <a:p>
            <a:endParaRPr lang="en-ZA">
              <a:solidFill>
                <a:srgbClr val="696464"/>
              </a:solidFill>
            </a:endParaRPr>
          </a:p>
        </p:txBody>
      </p:sp>
      <p:sp>
        <p:nvSpPr>
          <p:cNvPr id="6" name="Slide Number Placeholder 5"/>
          <p:cNvSpPr>
            <a:spLocks noGrp="1"/>
          </p:cNvSpPr>
          <p:nvPr>
            <p:ph type="sldNum" sz="quarter" idx="12"/>
          </p:nvPr>
        </p:nvSpPr>
        <p:spPr/>
        <p:txBody>
          <a:bodyPr/>
          <a:lstStyle/>
          <a:p>
            <a:fld id="{D118A0F3-5A7A-4800-A932-96386BEF0FDA}" type="slidenum">
              <a:rPr lang="en-ZA" smtClean="0"/>
              <a:pPr/>
              <a:t>‹#›</a:t>
            </a:fld>
            <a:endParaRPr lang="en-ZA"/>
          </a:p>
        </p:txBody>
      </p:sp>
    </p:spTree>
    <p:extLst>
      <p:ext uri="{BB962C8B-B14F-4D97-AF65-F5344CB8AC3E}">
        <p14:creationId xmlns:p14="http://schemas.microsoft.com/office/powerpoint/2010/main" val="369677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5" name="Footer Placeholder 4"/>
          <p:cNvSpPr>
            <a:spLocks noGrp="1"/>
          </p:cNvSpPr>
          <p:nvPr>
            <p:ph type="ftr" sz="quarter" idx="11"/>
          </p:nvPr>
        </p:nvSpPr>
        <p:spPr/>
        <p:txBody>
          <a:bodyPr/>
          <a:lstStyle/>
          <a:p>
            <a:endParaRPr lang="en-ZA">
              <a:solidFill>
                <a:srgbClr val="696464"/>
              </a:solidFill>
            </a:endParaRPr>
          </a:p>
        </p:txBody>
      </p:sp>
      <p:sp>
        <p:nvSpPr>
          <p:cNvPr id="6" name="Slide Number Placeholder 5"/>
          <p:cNvSpPr>
            <a:spLocks noGrp="1"/>
          </p:cNvSpPr>
          <p:nvPr>
            <p:ph type="sldNum" sz="quarter" idx="12"/>
          </p:nvPr>
        </p:nvSpPr>
        <p:spPr/>
        <p:txBody>
          <a:bodyPr/>
          <a:lstStyle/>
          <a:p>
            <a:fld id="{D118A0F3-5A7A-4800-A932-96386BEF0FDA}" type="slidenum">
              <a:rPr lang="en-ZA" smtClean="0"/>
              <a:pPr/>
              <a:t>‹#›</a:t>
            </a:fld>
            <a:endParaRPr lang="en-Z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3030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ZA">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D118A0F3-5A7A-4800-A932-96386BEF0FDA}" type="slidenum">
              <a:rPr lang="en-ZA" smtClean="0"/>
              <a:pPr/>
              <a:t>‹#›</a:t>
            </a:fld>
            <a:endParaRPr lang="en-ZA"/>
          </a:p>
        </p:txBody>
      </p:sp>
    </p:spTree>
    <p:extLst>
      <p:ext uri="{BB962C8B-B14F-4D97-AF65-F5344CB8AC3E}">
        <p14:creationId xmlns:p14="http://schemas.microsoft.com/office/powerpoint/2010/main" val="27831001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6" name="Footer Placeholder 5"/>
          <p:cNvSpPr>
            <a:spLocks noGrp="1"/>
          </p:cNvSpPr>
          <p:nvPr>
            <p:ph type="ftr" sz="quarter" idx="11"/>
          </p:nvPr>
        </p:nvSpPr>
        <p:spPr/>
        <p:txBody>
          <a:bodyPr/>
          <a:lstStyle/>
          <a:p>
            <a:endParaRPr lang="en-ZA">
              <a:solidFill>
                <a:srgbClr val="696464"/>
              </a:solidFill>
            </a:endParaRPr>
          </a:p>
        </p:txBody>
      </p:sp>
      <p:sp>
        <p:nvSpPr>
          <p:cNvPr id="7" name="Slide Number Placeholder 6"/>
          <p:cNvSpPr>
            <a:spLocks noGrp="1"/>
          </p:cNvSpPr>
          <p:nvPr>
            <p:ph type="sldNum" sz="quarter" idx="12"/>
          </p:nvPr>
        </p:nvSpPr>
        <p:spPr/>
        <p:txBody>
          <a:bodyPr/>
          <a:lstStyle/>
          <a:p>
            <a:fld id="{D118A0F3-5A7A-4800-A932-96386BEF0FDA}" type="slidenum">
              <a:rPr lang="en-ZA" smtClean="0"/>
              <a:pPr/>
              <a:t>‹#›</a:t>
            </a:fld>
            <a:endParaRPr lang="en-Z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851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8" name="Footer Placeholder 7"/>
          <p:cNvSpPr>
            <a:spLocks noGrp="1"/>
          </p:cNvSpPr>
          <p:nvPr>
            <p:ph type="ftr" sz="quarter" idx="11"/>
          </p:nvPr>
        </p:nvSpPr>
        <p:spPr/>
        <p:txBody>
          <a:bodyPr/>
          <a:lstStyle/>
          <a:p>
            <a:endParaRPr lang="en-ZA">
              <a:solidFill>
                <a:srgbClr val="696464"/>
              </a:solidFill>
            </a:endParaRPr>
          </a:p>
        </p:txBody>
      </p:sp>
      <p:sp>
        <p:nvSpPr>
          <p:cNvPr id="9" name="Slide Number Placeholder 8"/>
          <p:cNvSpPr>
            <a:spLocks noGrp="1"/>
          </p:cNvSpPr>
          <p:nvPr>
            <p:ph type="sldNum" sz="quarter" idx="12"/>
          </p:nvPr>
        </p:nvSpPr>
        <p:spPr/>
        <p:txBody>
          <a:bodyPr/>
          <a:lstStyle/>
          <a:p>
            <a:fld id="{D118A0F3-5A7A-4800-A932-96386BEF0FDA}" type="slidenum">
              <a:rPr lang="en-ZA" smtClean="0"/>
              <a:pPr/>
              <a:t>‹#›</a:t>
            </a:fld>
            <a:endParaRPr lang="en-Z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8939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4" name="Footer Placeholder 3"/>
          <p:cNvSpPr>
            <a:spLocks noGrp="1"/>
          </p:cNvSpPr>
          <p:nvPr>
            <p:ph type="ftr" sz="quarter" idx="11"/>
          </p:nvPr>
        </p:nvSpPr>
        <p:spPr/>
        <p:txBody>
          <a:bodyPr/>
          <a:lstStyle/>
          <a:p>
            <a:endParaRPr lang="en-ZA">
              <a:solidFill>
                <a:srgbClr val="696464"/>
              </a:solidFill>
            </a:endParaRPr>
          </a:p>
        </p:txBody>
      </p:sp>
      <p:sp>
        <p:nvSpPr>
          <p:cNvPr id="5" name="Slide Number Placeholder 4"/>
          <p:cNvSpPr>
            <a:spLocks noGrp="1"/>
          </p:cNvSpPr>
          <p:nvPr>
            <p:ph type="sldNum" sz="quarter" idx="12"/>
          </p:nvPr>
        </p:nvSpPr>
        <p:spPr/>
        <p:txBody>
          <a:bodyPr/>
          <a:lstStyle/>
          <a:p>
            <a:fld id="{D118A0F3-5A7A-4800-A932-96386BEF0FDA}" type="slidenum">
              <a:rPr lang="en-ZA" smtClean="0"/>
              <a:pPr/>
              <a:t>‹#›</a:t>
            </a:fld>
            <a:endParaRPr lang="en-ZA"/>
          </a:p>
        </p:txBody>
      </p:sp>
    </p:spTree>
    <p:extLst>
      <p:ext uri="{BB962C8B-B14F-4D97-AF65-F5344CB8AC3E}">
        <p14:creationId xmlns:p14="http://schemas.microsoft.com/office/powerpoint/2010/main" val="196466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3" name="Footer Placeholder 2"/>
          <p:cNvSpPr>
            <a:spLocks noGrp="1"/>
          </p:cNvSpPr>
          <p:nvPr>
            <p:ph type="ftr" sz="quarter" idx="11"/>
          </p:nvPr>
        </p:nvSpPr>
        <p:spPr/>
        <p:txBody>
          <a:bodyPr/>
          <a:lstStyle/>
          <a:p>
            <a:endParaRPr lang="en-ZA">
              <a:solidFill>
                <a:srgbClr val="696464"/>
              </a:solidFill>
            </a:endParaRPr>
          </a:p>
        </p:txBody>
      </p:sp>
      <p:sp>
        <p:nvSpPr>
          <p:cNvPr id="4" name="Slide Number Placeholder 3"/>
          <p:cNvSpPr>
            <a:spLocks noGrp="1"/>
          </p:cNvSpPr>
          <p:nvPr>
            <p:ph type="sldNum" sz="quarter" idx="12"/>
          </p:nvPr>
        </p:nvSpPr>
        <p:spPr/>
        <p:txBody>
          <a:bodyPr/>
          <a:lstStyle/>
          <a:p>
            <a:fld id="{D118A0F3-5A7A-4800-A932-96386BEF0FDA}" type="slidenum">
              <a:rPr lang="en-ZA" smtClean="0"/>
              <a:pPr/>
              <a:t>‹#›</a:t>
            </a:fld>
            <a:endParaRPr lang="en-ZA"/>
          </a:p>
        </p:txBody>
      </p:sp>
    </p:spTree>
    <p:extLst>
      <p:ext uri="{BB962C8B-B14F-4D97-AF65-F5344CB8AC3E}">
        <p14:creationId xmlns:p14="http://schemas.microsoft.com/office/powerpoint/2010/main" val="369662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6" name="Footer Placeholder 5"/>
          <p:cNvSpPr>
            <a:spLocks noGrp="1"/>
          </p:cNvSpPr>
          <p:nvPr>
            <p:ph type="ftr" sz="quarter" idx="11"/>
          </p:nvPr>
        </p:nvSpPr>
        <p:spPr/>
        <p:txBody>
          <a:bodyPr/>
          <a:lstStyle/>
          <a:p>
            <a:endParaRPr lang="en-ZA">
              <a:solidFill>
                <a:srgbClr val="696464"/>
              </a:solidFill>
            </a:endParaRPr>
          </a:p>
        </p:txBody>
      </p:sp>
      <p:sp>
        <p:nvSpPr>
          <p:cNvPr id="7" name="Slide Number Placeholder 6"/>
          <p:cNvSpPr>
            <a:spLocks noGrp="1"/>
          </p:cNvSpPr>
          <p:nvPr>
            <p:ph type="sldNum" sz="quarter" idx="12"/>
          </p:nvPr>
        </p:nvSpPr>
        <p:spPr/>
        <p:txBody>
          <a:bodyPr/>
          <a:lstStyle/>
          <a:p>
            <a:fld id="{D118A0F3-5A7A-4800-A932-96386BEF0FDA}"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634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ZA">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118A0F3-5A7A-4800-A932-96386BEF0FDA}"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3835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A490EC-E7AC-4E2C-84C6-F1157E64C779}" type="datetimeFigureOut">
              <a:rPr lang="en-ZA" smtClean="0">
                <a:solidFill>
                  <a:srgbClr val="696464"/>
                </a:solidFill>
              </a:rPr>
              <a:pPr/>
              <a:t>2017/08/10</a:t>
            </a:fld>
            <a:endParaRPr lang="en-ZA">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ZA">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118A0F3-5A7A-4800-A932-96386BEF0FDA}" type="slidenum">
              <a:rPr lang="en-ZA" smtClean="0"/>
              <a:pPr/>
              <a:t>‹#›</a:t>
            </a:fld>
            <a:endParaRPr lang="en-ZA"/>
          </a:p>
        </p:txBody>
      </p:sp>
    </p:spTree>
    <p:extLst>
      <p:ext uri="{BB962C8B-B14F-4D97-AF65-F5344CB8AC3E}">
        <p14:creationId xmlns:p14="http://schemas.microsoft.com/office/powerpoint/2010/main" val="24621775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200400"/>
            <a:ext cx="7239000" cy="3352800"/>
          </a:xfrm>
        </p:spPr>
        <p:txBody>
          <a:bodyPr>
            <a:normAutofit/>
          </a:bodyPr>
          <a:lstStyle/>
          <a:p>
            <a:r>
              <a:rPr lang="en-ZA" dirty="0" smtClean="0">
                <a:solidFill>
                  <a:schemeClr val="tx1"/>
                </a:solidFill>
              </a:rPr>
              <a:t>BBA 140</a:t>
            </a:r>
          </a:p>
          <a:p>
            <a:r>
              <a:rPr lang="en-ZA" dirty="0" smtClean="0">
                <a:solidFill>
                  <a:schemeClr val="tx1"/>
                </a:solidFill>
              </a:rPr>
              <a:t>LECTURE 1</a:t>
            </a:r>
          </a:p>
          <a:p>
            <a:r>
              <a:rPr lang="en-ZA" dirty="0" smtClean="0">
                <a:solidFill>
                  <a:schemeClr val="tx1"/>
                </a:solidFill>
              </a:rPr>
              <a:t>LLB MAJORS</a:t>
            </a:r>
          </a:p>
          <a:p>
            <a:r>
              <a:rPr lang="en-ZA" dirty="0" smtClean="0">
                <a:solidFill>
                  <a:schemeClr val="tx1"/>
                </a:solidFill>
              </a:rPr>
              <a:t>MS FAITH MOONO SIMWAMI</a:t>
            </a:r>
          </a:p>
          <a:p>
            <a:r>
              <a:rPr lang="en-ZA" dirty="0" smtClean="0">
                <a:solidFill>
                  <a:schemeClr val="tx1"/>
                </a:solidFill>
              </a:rPr>
              <a:t>mo.simwami@gmail.com</a:t>
            </a:r>
            <a:endParaRPr lang="en-ZA" dirty="0">
              <a:solidFill>
                <a:schemeClr val="tx1"/>
              </a:solidFill>
            </a:endParaRPr>
          </a:p>
        </p:txBody>
      </p:sp>
      <p:sp>
        <p:nvSpPr>
          <p:cNvPr id="2" name="Title 1"/>
          <p:cNvSpPr>
            <a:spLocks noGrp="1"/>
          </p:cNvSpPr>
          <p:nvPr>
            <p:ph type="ctrTitle"/>
          </p:nvPr>
        </p:nvSpPr>
        <p:spPr/>
        <p:txBody>
          <a:bodyPr/>
          <a:lstStyle/>
          <a:p>
            <a:r>
              <a:rPr lang="en-ZA" b="1" dirty="0" smtClean="0"/>
              <a:t> BUSINESS ENVIRONMENT</a:t>
            </a:r>
            <a:endParaRPr lang="en-ZA" b="1" dirty="0"/>
          </a:p>
        </p:txBody>
      </p:sp>
    </p:spTree>
    <p:extLst>
      <p:ext uri="{BB962C8B-B14F-4D97-AF65-F5344CB8AC3E}">
        <p14:creationId xmlns:p14="http://schemas.microsoft.com/office/powerpoint/2010/main" val="1760985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sz="4400" b="1" dirty="0"/>
              <a:t>BUSINESS GOALS </a:t>
            </a:r>
          </a:p>
        </p:txBody>
      </p:sp>
      <p:sp>
        <p:nvSpPr>
          <p:cNvPr id="3" name="Content Placeholder 2"/>
          <p:cNvSpPr>
            <a:spLocks noGrp="1"/>
          </p:cNvSpPr>
          <p:nvPr>
            <p:ph sz="quarter" idx="1"/>
          </p:nvPr>
        </p:nvSpPr>
        <p:spPr>
          <a:xfrm>
            <a:off x="251520" y="1447800"/>
            <a:ext cx="8496944" cy="4933528"/>
          </a:xfrm>
        </p:spPr>
        <p:txBody>
          <a:bodyPr>
            <a:normAutofit fontScale="92500" lnSpcReduction="20000"/>
          </a:bodyPr>
          <a:lstStyle/>
          <a:p>
            <a:r>
              <a:rPr lang="en-ZA" sz="2900" b="1" dirty="0" smtClean="0"/>
              <a:t>Profit – </a:t>
            </a:r>
          </a:p>
          <a:p>
            <a:pPr lvl="1"/>
            <a:r>
              <a:rPr lang="en-ZA" sz="2600" dirty="0" smtClean="0"/>
              <a:t>Making </a:t>
            </a:r>
            <a:r>
              <a:rPr lang="en-ZA" sz="2600" dirty="0"/>
              <a:t>profit is the primary </a:t>
            </a:r>
            <a:r>
              <a:rPr lang="en-ZA" sz="2600" dirty="0" smtClean="0"/>
              <a:t>goal </a:t>
            </a:r>
            <a:r>
              <a:rPr lang="en-ZA" sz="2600" dirty="0"/>
              <a:t>of any business enterprise. </a:t>
            </a:r>
            <a:endParaRPr lang="en-ZA" sz="2600" dirty="0" smtClean="0"/>
          </a:p>
          <a:p>
            <a:pPr lvl="1"/>
            <a:endParaRPr lang="en-ZA" sz="2600" dirty="0"/>
          </a:p>
          <a:p>
            <a:r>
              <a:rPr lang="en-ZA" sz="2900" b="1" dirty="0"/>
              <a:t>Growth </a:t>
            </a:r>
            <a:r>
              <a:rPr lang="en-ZA" sz="2900" b="1" dirty="0" smtClean="0"/>
              <a:t>– </a:t>
            </a:r>
          </a:p>
          <a:p>
            <a:pPr lvl="1"/>
            <a:r>
              <a:rPr lang="en-ZA" sz="2600" dirty="0" smtClean="0"/>
              <a:t>Business </a:t>
            </a:r>
            <a:r>
              <a:rPr lang="en-ZA" sz="2600" dirty="0"/>
              <a:t>should grow in all </a:t>
            </a:r>
            <a:r>
              <a:rPr lang="en-ZA" sz="2600" dirty="0" smtClean="0"/>
              <a:t>directions </a:t>
            </a:r>
            <a:r>
              <a:rPr lang="en-ZA" sz="2600" dirty="0"/>
              <a:t>over a period of time. </a:t>
            </a:r>
            <a:endParaRPr lang="en-ZA" sz="2600" dirty="0" smtClean="0"/>
          </a:p>
          <a:p>
            <a:pPr lvl="1"/>
            <a:endParaRPr lang="en-ZA" sz="2600" dirty="0"/>
          </a:p>
          <a:p>
            <a:r>
              <a:rPr lang="en-ZA" sz="2900" b="1" dirty="0"/>
              <a:t>Power </a:t>
            </a:r>
            <a:r>
              <a:rPr lang="en-ZA" sz="2900" b="1" dirty="0" smtClean="0"/>
              <a:t>– </a:t>
            </a:r>
          </a:p>
          <a:p>
            <a:pPr lvl="1"/>
            <a:r>
              <a:rPr lang="en-ZA" sz="2600" dirty="0" smtClean="0"/>
              <a:t>Business </a:t>
            </a:r>
            <a:r>
              <a:rPr lang="en-ZA" sz="2600" dirty="0"/>
              <a:t>houses have vast </a:t>
            </a:r>
            <a:r>
              <a:rPr lang="en-ZA" sz="2600" dirty="0" smtClean="0"/>
              <a:t>resources at </a:t>
            </a:r>
            <a:r>
              <a:rPr lang="en-ZA" sz="2600" dirty="0"/>
              <a:t>its command. These resources </a:t>
            </a:r>
            <a:r>
              <a:rPr lang="en-ZA" sz="2600" dirty="0" smtClean="0"/>
              <a:t>confer </a:t>
            </a:r>
            <a:r>
              <a:rPr lang="en-ZA" sz="2600" dirty="0"/>
              <a:t>enormous economic and political power. </a:t>
            </a:r>
            <a:endParaRPr lang="en-ZA" sz="2600" dirty="0" smtClean="0"/>
          </a:p>
          <a:p>
            <a:pPr lvl="1"/>
            <a:endParaRPr lang="en-ZA" sz="2600" dirty="0"/>
          </a:p>
          <a:p>
            <a:r>
              <a:rPr lang="en-ZA" sz="2900" b="1" dirty="0" smtClean="0"/>
              <a:t>Employee </a:t>
            </a:r>
            <a:r>
              <a:rPr lang="en-ZA" sz="2900" b="1" dirty="0"/>
              <a:t>satisfaction and </a:t>
            </a:r>
            <a:r>
              <a:rPr lang="en-ZA" sz="2900" b="1" dirty="0" smtClean="0"/>
              <a:t>development - </a:t>
            </a:r>
          </a:p>
          <a:p>
            <a:pPr lvl="1"/>
            <a:r>
              <a:rPr lang="en-ZA" sz="2600" dirty="0" smtClean="0"/>
              <a:t>Business </a:t>
            </a:r>
            <a:r>
              <a:rPr lang="en-ZA" sz="2600" dirty="0"/>
              <a:t>is people. Caring </a:t>
            </a:r>
            <a:r>
              <a:rPr lang="en-ZA" sz="2600" dirty="0" smtClean="0"/>
              <a:t>for </a:t>
            </a:r>
            <a:r>
              <a:rPr lang="en-ZA" sz="2600" dirty="0"/>
              <a:t>employee satisfaction and providing for their development has been </a:t>
            </a:r>
            <a:r>
              <a:rPr lang="en-ZA" sz="2600" dirty="0" smtClean="0"/>
              <a:t>one </a:t>
            </a:r>
            <a:r>
              <a:rPr lang="en-ZA" sz="2600" dirty="0"/>
              <a:t>of the objectives of enlightened business enterprises.</a:t>
            </a:r>
          </a:p>
          <a:p>
            <a:endParaRPr lang="en-ZA" dirty="0"/>
          </a:p>
        </p:txBody>
      </p:sp>
    </p:spTree>
    <p:extLst>
      <p:ext uri="{BB962C8B-B14F-4D97-AF65-F5344CB8AC3E}">
        <p14:creationId xmlns:p14="http://schemas.microsoft.com/office/powerpoint/2010/main" val="55719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quarter" idx="1"/>
          </p:nvPr>
        </p:nvSpPr>
        <p:spPr/>
        <p:txBody>
          <a:bodyPr>
            <a:normAutofit fontScale="85000" lnSpcReduction="10000"/>
          </a:bodyPr>
          <a:lstStyle/>
          <a:p>
            <a:r>
              <a:rPr lang="en-ZA" sz="2900" b="1" dirty="0"/>
              <a:t>Market Leadership </a:t>
            </a:r>
            <a:r>
              <a:rPr lang="en-ZA" sz="2900" b="1" dirty="0" smtClean="0"/>
              <a:t>– </a:t>
            </a:r>
          </a:p>
          <a:p>
            <a:pPr lvl="1"/>
            <a:r>
              <a:rPr lang="en-ZA" sz="2600" dirty="0" smtClean="0"/>
              <a:t>To </a:t>
            </a:r>
            <a:r>
              <a:rPr lang="en-ZA" sz="2600" dirty="0"/>
              <a:t>earn a niche for oneself in the </a:t>
            </a:r>
            <a:r>
              <a:rPr lang="en-ZA" sz="2600" dirty="0" smtClean="0"/>
              <a:t>market, innovation </a:t>
            </a:r>
            <a:r>
              <a:rPr lang="en-ZA" sz="2600" dirty="0"/>
              <a:t>is the key factor. </a:t>
            </a:r>
          </a:p>
          <a:p>
            <a:r>
              <a:rPr lang="en-ZA" sz="2900" b="1" dirty="0"/>
              <a:t>Challenging </a:t>
            </a:r>
            <a:r>
              <a:rPr lang="en-ZA" sz="2900" b="1" dirty="0" smtClean="0"/>
              <a:t>– </a:t>
            </a:r>
          </a:p>
          <a:p>
            <a:pPr lvl="1"/>
            <a:r>
              <a:rPr lang="en-ZA" sz="2600" dirty="0" smtClean="0"/>
              <a:t>Business </a:t>
            </a:r>
            <a:r>
              <a:rPr lang="en-ZA" sz="2600" dirty="0"/>
              <a:t>offers vast scope and poses formidable </a:t>
            </a:r>
            <a:r>
              <a:rPr lang="en-ZA" sz="2600" dirty="0" smtClean="0"/>
              <a:t>challenges</a:t>
            </a:r>
            <a:r>
              <a:rPr lang="en-ZA" sz="2600" dirty="0"/>
              <a:t>. </a:t>
            </a:r>
          </a:p>
          <a:p>
            <a:r>
              <a:rPr lang="en-ZA" sz="2900" b="1" dirty="0"/>
              <a:t>Joy of creation </a:t>
            </a:r>
            <a:r>
              <a:rPr lang="en-ZA" sz="2900" b="1" dirty="0" smtClean="0"/>
              <a:t>– </a:t>
            </a:r>
          </a:p>
          <a:p>
            <a:pPr lvl="1"/>
            <a:r>
              <a:rPr lang="en-ZA" sz="2600" dirty="0" smtClean="0"/>
              <a:t>It </a:t>
            </a:r>
            <a:r>
              <a:rPr lang="en-ZA" sz="2600" dirty="0"/>
              <a:t>is through business strategies new ideas and </a:t>
            </a:r>
            <a:r>
              <a:rPr lang="en-ZA" sz="2600" dirty="0" smtClean="0"/>
              <a:t>innovations </a:t>
            </a:r>
            <a:r>
              <a:rPr lang="en-ZA" sz="2600" dirty="0"/>
              <a:t>are given a shape and are converted into useful products </a:t>
            </a:r>
            <a:r>
              <a:rPr lang="en-ZA" sz="2600" dirty="0" smtClean="0"/>
              <a:t>and services</a:t>
            </a:r>
            <a:r>
              <a:rPr lang="en-ZA" sz="2600" dirty="0"/>
              <a:t>.</a:t>
            </a:r>
          </a:p>
          <a:p>
            <a:r>
              <a:rPr lang="en-ZA" sz="2900" b="1" dirty="0"/>
              <a:t>Service to society </a:t>
            </a:r>
            <a:r>
              <a:rPr lang="en-ZA" sz="2900" b="1" dirty="0" smtClean="0"/>
              <a:t>– </a:t>
            </a:r>
          </a:p>
          <a:p>
            <a:pPr lvl="1"/>
            <a:r>
              <a:rPr lang="en-ZA" sz="2600" dirty="0" smtClean="0"/>
              <a:t>Business </a:t>
            </a:r>
            <a:r>
              <a:rPr lang="en-ZA" sz="2600" dirty="0"/>
              <a:t>is a part of society and has several </a:t>
            </a:r>
            <a:r>
              <a:rPr lang="en-ZA" sz="2600" dirty="0" smtClean="0"/>
              <a:t>obligations </a:t>
            </a:r>
            <a:r>
              <a:rPr lang="en-ZA" sz="2600" dirty="0"/>
              <a:t>towards it. </a:t>
            </a:r>
          </a:p>
          <a:p>
            <a:r>
              <a:rPr lang="en-ZA" sz="2900" b="1" dirty="0"/>
              <a:t>Quality Products and Services – </a:t>
            </a:r>
          </a:p>
          <a:p>
            <a:pPr lvl="1"/>
            <a:r>
              <a:rPr lang="en-ZA" sz="2600" dirty="0"/>
              <a:t>Persistent quality of products earns brand loyalty, a vital ingredient of success. </a:t>
            </a:r>
          </a:p>
          <a:p>
            <a:endParaRPr lang="en-ZA" dirty="0"/>
          </a:p>
        </p:txBody>
      </p:sp>
      <p:sp>
        <p:nvSpPr>
          <p:cNvPr id="8" name="Title 3"/>
          <p:cNvSpPr>
            <a:spLocks noGrp="1"/>
          </p:cNvSpPr>
          <p:nvPr>
            <p:ph type="title"/>
          </p:nvPr>
        </p:nvSpPr>
        <p:spPr/>
        <p:txBody>
          <a:bodyPr>
            <a:normAutofit/>
          </a:bodyPr>
          <a:lstStyle/>
          <a:p>
            <a:pPr algn="ctr"/>
            <a:r>
              <a:rPr lang="en-ZA" b="1" dirty="0"/>
              <a:t>BUSINESS GOALS </a:t>
            </a:r>
          </a:p>
        </p:txBody>
      </p:sp>
    </p:spTree>
    <p:extLst>
      <p:ext uri="{BB962C8B-B14F-4D97-AF65-F5344CB8AC3E}">
        <p14:creationId xmlns:p14="http://schemas.microsoft.com/office/powerpoint/2010/main" val="110675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90575" y="1314450"/>
            <a:ext cx="6696075" cy="457200"/>
          </a:xfrm>
        </p:spPr>
        <p:txBody>
          <a:bodyPr>
            <a:noAutofit/>
          </a:bodyPr>
          <a:lstStyle/>
          <a:p>
            <a:pPr algn="ctr"/>
            <a:r>
              <a:rPr lang="en-US" altLang="en-US" b="1" dirty="0" smtClean="0"/>
              <a:t>What is the Goal of the Firm?</a:t>
            </a:r>
          </a:p>
        </p:txBody>
      </p:sp>
      <p:sp>
        <p:nvSpPr>
          <p:cNvPr id="4" name="Content Placeholder 3"/>
          <p:cNvSpPr>
            <a:spLocks noGrp="1" noChangeArrowheads="1"/>
          </p:cNvSpPr>
          <p:nvPr>
            <p:ph idx="1"/>
          </p:nvPr>
        </p:nvSpPr>
        <p:spPr>
          <a:xfrm>
            <a:off x="107156" y="1930399"/>
            <a:ext cx="5829300" cy="4070351"/>
          </a:xfrm>
          <a:prstGeom prst="rect">
            <a:avLst/>
          </a:prstGeom>
        </p:spPr>
        <p:txBody>
          <a:bodyPr>
            <a:normAutofit fontScale="40000" lnSpcReduction="20000"/>
          </a:bodyPr>
          <a:lstStyle/>
          <a:p>
            <a:pPr defTabSz="186470">
              <a:tabLst>
                <a:tab pos="833324" algn="l"/>
              </a:tabLst>
              <a:defRPr/>
            </a:pPr>
            <a:r>
              <a:rPr lang="en-US" sz="4650" b="1" dirty="0" smtClean="0">
                <a:latin typeface="Book Antiqua" panose="02040602050305030304" pitchFamily="18" charset="0"/>
              </a:rPr>
              <a:t>Financial Goals</a:t>
            </a:r>
            <a:r>
              <a:rPr lang="en-US" sz="4650" b="1" dirty="0">
                <a:latin typeface="Book Antiqua" panose="02040602050305030304" pitchFamily="18" charset="0"/>
              </a:rPr>
              <a:t>:</a:t>
            </a:r>
          </a:p>
          <a:p>
            <a:pPr defTabSz="186470">
              <a:lnSpc>
                <a:spcPct val="170000"/>
              </a:lnSpc>
              <a:tabLst>
                <a:tab pos="833324" algn="l"/>
              </a:tabLst>
              <a:defRPr/>
            </a:pPr>
            <a:endParaRPr lang="en-US" sz="1950" b="1" dirty="0">
              <a:solidFill>
                <a:schemeClr val="accent2">
                  <a:lumMod val="75000"/>
                </a:schemeClr>
              </a:solidFill>
              <a:latin typeface="Book Antiqua" panose="02040602050305030304" pitchFamily="18" charset="0"/>
            </a:endParaRPr>
          </a:p>
          <a:p>
            <a:pPr lvl="1" defTabSz="186470">
              <a:lnSpc>
                <a:spcPct val="170000"/>
              </a:lnSpc>
              <a:tabLst>
                <a:tab pos="833324" algn="l"/>
              </a:tabLst>
              <a:defRPr/>
            </a:pPr>
            <a:r>
              <a:rPr lang="en-US" sz="3225" b="1" dirty="0">
                <a:solidFill>
                  <a:schemeClr val="accent2">
                    <a:lumMod val="75000"/>
                  </a:schemeClr>
                </a:solidFill>
                <a:latin typeface="Book Antiqua" panose="02040602050305030304" pitchFamily="18" charset="0"/>
              </a:rPr>
              <a:t>Avoid bankruptcy and financial distress</a:t>
            </a:r>
          </a:p>
          <a:p>
            <a:pPr lvl="1" defTabSz="186470">
              <a:lnSpc>
                <a:spcPct val="170000"/>
              </a:lnSpc>
              <a:tabLst>
                <a:tab pos="833324" algn="l"/>
              </a:tabLst>
              <a:defRPr/>
            </a:pPr>
            <a:r>
              <a:rPr lang="en-US" sz="3225" b="1" dirty="0">
                <a:solidFill>
                  <a:schemeClr val="accent2">
                    <a:lumMod val="75000"/>
                  </a:schemeClr>
                </a:solidFill>
                <a:latin typeface="Book Antiqua" panose="02040602050305030304" pitchFamily="18" charset="0"/>
              </a:rPr>
              <a:t>Minimize costs</a:t>
            </a:r>
          </a:p>
          <a:p>
            <a:pPr lvl="1" defTabSz="186470">
              <a:lnSpc>
                <a:spcPct val="170000"/>
              </a:lnSpc>
              <a:tabLst>
                <a:tab pos="833324" algn="l"/>
              </a:tabLst>
              <a:defRPr/>
            </a:pPr>
            <a:r>
              <a:rPr lang="en-US" sz="3225" b="1" dirty="0">
                <a:solidFill>
                  <a:schemeClr val="accent2">
                    <a:lumMod val="75000"/>
                  </a:schemeClr>
                </a:solidFill>
                <a:latin typeface="Book Antiqua" panose="02040602050305030304" pitchFamily="18" charset="0"/>
              </a:rPr>
              <a:t>Maximize sales</a:t>
            </a:r>
          </a:p>
          <a:p>
            <a:pPr lvl="1" defTabSz="186470">
              <a:lnSpc>
                <a:spcPct val="170000"/>
              </a:lnSpc>
              <a:tabLst>
                <a:tab pos="833324" algn="l"/>
              </a:tabLst>
              <a:defRPr/>
            </a:pPr>
            <a:r>
              <a:rPr lang="en-US" sz="3225" b="1" dirty="0">
                <a:solidFill>
                  <a:schemeClr val="accent2">
                    <a:lumMod val="75000"/>
                  </a:schemeClr>
                </a:solidFill>
                <a:latin typeface="Book Antiqua" panose="02040602050305030304" pitchFamily="18" charset="0"/>
              </a:rPr>
              <a:t>Maximize profits</a:t>
            </a:r>
          </a:p>
          <a:p>
            <a:pPr lvl="1" defTabSz="186470">
              <a:tabLst>
                <a:tab pos="833324" algn="l"/>
              </a:tabLst>
              <a:defRPr/>
            </a:pPr>
            <a:endParaRPr lang="en-US" sz="3225" dirty="0">
              <a:latin typeface="Book Antiqua" panose="02040602050305030304" pitchFamily="18" charset="0"/>
            </a:endParaRPr>
          </a:p>
          <a:p>
            <a:pPr lvl="1" defTabSz="186470">
              <a:tabLst>
                <a:tab pos="833324" algn="l"/>
              </a:tabLst>
              <a:defRPr/>
            </a:pPr>
            <a:endParaRPr lang="en-US" sz="1950" dirty="0">
              <a:latin typeface="Book Antiqua" panose="02040602050305030304" pitchFamily="18" charset="0"/>
            </a:endParaRPr>
          </a:p>
          <a:p>
            <a:pPr defTabSz="186470">
              <a:tabLst>
                <a:tab pos="833324" algn="l"/>
              </a:tabLst>
              <a:defRPr/>
            </a:pPr>
            <a:r>
              <a:rPr lang="en-US" sz="4650" b="1" dirty="0">
                <a:latin typeface="Book Antiqua" panose="02040602050305030304" pitchFamily="18" charset="0"/>
              </a:rPr>
              <a:t>The best goal of a publicly traded firm:</a:t>
            </a:r>
          </a:p>
          <a:p>
            <a:pPr lvl="1" defTabSz="186470">
              <a:lnSpc>
                <a:spcPct val="170000"/>
              </a:lnSpc>
              <a:tabLst>
                <a:tab pos="833324" algn="l"/>
              </a:tabLst>
              <a:defRPr/>
            </a:pPr>
            <a:r>
              <a:rPr lang="en-US" sz="3000" b="1" dirty="0">
                <a:solidFill>
                  <a:schemeClr val="accent2">
                    <a:lumMod val="75000"/>
                  </a:schemeClr>
                </a:solidFill>
                <a:latin typeface="Book Antiqua" panose="02040602050305030304" pitchFamily="18" charset="0"/>
              </a:rPr>
              <a:t>Maximize share price (</a:t>
            </a:r>
            <a:r>
              <a:rPr lang="en-US" sz="3000" b="1" dirty="0">
                <a:solidFill>
                  <a:schemeClr val="accent2">
                    <a:lumMod val="75000"/>
                  </a:schemeClr>
                </a:solidFill>
                <a:effectLst>
                  <a:outerShdw blurRad="38100" dist="38100" dir="2700000" algn="tl">
                    <a:srgbClr val="C0C0C0"/>
                  </a:outerShdw>
                </a:effectLst>
                <a:latin typeface="Book Antiqua" panose="02040602050305030304" pitchFamily="18" charset="0"/>
              </a:rPr>
              <a:t>Maximization of Shareholder Wealth) </a:t>
            </a:r>
            <a:r>
              <a:rPr lang="en-US" sz="3000" b="1" i="1" dirty="0">
                <a:solidFill>
                  <a:schemeClr val="accent2">
                    <a:lumMod val="75000"/>
                  </a:schemeClr>
                </a:solidFill>
                <a:latin typeface="Book Antiqua" panose="02040602050305030304" pitchFamily="18" charset="0"/>
              </a:rPr>
              <a:t>	</a:t>
            </a:r>
          </a:p>
          <a:p>
            <a:pPr lvl="1" defTabSz="186470">
              <a:lnSpc>
                <a:spcPct val="170000"/>
              </a:lnSpc>
              <a:tabLst>
                <a:tab pos="833324" algn="l"/>
              </a:tabLst>
              <a:defRPr/>
            </a:pPr>
            <a:r>
              <a:rPr lang="en-US" sz="3000" b="1" dirty="0">
                <a:solidFill>
                  <a:schemeClr val="accent2">
                    <a:lumMod val="75000"/>
                  </a:schemeClr>
                </a:solidFill>
                <a:latin typeface="Book Antiqua" panose="02040602050305030304" pitchFamily="18" charset="0"/>
              </a:rPr>
              <a:t>Value creation occurs when we maximize the share price for current shareholders.</a:t>
            </a:r>
          </a:p>
          <a:p>
            <a:pPr defTabSz="186470">
              <a:buNone/>
              <a:tabLst>
                <a:tab pos="833324" algn="l"/>
              </a:tabLst>
              <a:defRPr/>
            </a:pPr>
            <a:endParaRPr lang="en-US" sz="1650" i="1" dirty="0">
              <a:solidFill>
                <a:schemeClr val="bg2"/>
              </a:solidFill>
            </a:endParaRPr>
          </a:p>
          <a:p>
            <a:pPr defTabSz="186470">
              <a:buNone/>
              <a:tabLst>
                <a:tab pos="833324" algn="l"/>
              </a:tabLst>
              <a:defRPr/>
            </a:pPr>
            <a:r>
              <a:rPr lang="en-US" sz="1650" i="1" dirty="0">
                <a:solidFill>
                  <a:schemeClr val="bg2"/>
                </a:solidFill>
              </a:rPr>
              <a:t>		</a:t>
            </a:r>
          </a:p>
          <a:p>
            <a:pPr defTabSz="186470">
              <a:buNone/>
              <a:tabLst>
                <a:tab pos="833324" algn="l"/>
              </a:tabLst>
              <a:defRPr/>
            </a:pPr>
            <a:r>
              <a:rPr lang="en-US" sz="1650" i="1" dirty="0">
                <a:solidFill>
                  <a:schemeClr val="bg2"/>
                </a:solidFill>
              </a:rPr>
              <a:t>		</a:t>
            </a:r>
          </a:p>
        </p:txBody>
      </p:sp>
      <p:sp>
        <p:nvSpPr>
          <p:cNvPr id="2" name="Date Placeholder 1"/>
          <p:cNvSpPr>
            <a:spLocks noGrp="1"/>
          </p:cNvSpPr>
          <p:nvPr>
            <p:ph type="dt" sz="half" idx="10"/>
          </p:nvPr>
        </p:nvSpPr>
        <p:spPr/>
        <p:txBody>
          <a:bodyPr/>
          <a:lstStyle/>
          <a:p>
            <a:r>
              <a:rPr lang="en-US" smtClean="0"/>
              <a:t>06/02/2017</a:t>
            </a:r>
            <a:endParaRPr lang="en-US" dirty="0"/>
          </a:p>
        </p:txBody>
      </p:sp>
      <p:pic>
        <p:nvPicPr>
          <p:cNvPr id="5" name="Picture 4"/>
          <p:cNvPicPr>
            <a:picLocks noChangeAspect="1"/>
          </p:cNvPicPr>
          <p:nvPr/>
        </p:nvPicPr>
        <p:blipFill>
          <a:blip r:embed="rId2"/>
          <a:stretch>
            <a:fillRect/>
          </a:stretch>
        </p:blipFill>
        <p:spPr>
          <a:xfrm>
            <a:off x="5715001" y="2143125"/>
            <a:ext cx="2808548" cy="326707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54226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3" end="3"/>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4" end="4"/>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5" end="5"/>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8" end="8"/>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9" end="9"/>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0" end="10"/>
                                            </p:txEl>
                                          </p:spTgt>
                                        </p:tgtEl>
                                        <p:attrNameLst>
                                          <p:attrName>ppt_c</p:attrName>
                                        </p:attrNameLst>
                                      </p:cBhvr>
                                      <p:to>
                                        <a:schemeClr val="tx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2" end="12"/>
                                            </p:txEl>
                                          </p:spTgt>
                                        </p:tgtEl>
                                        <p:attrNameLst>
                                          <p:attrName>ppt_c</p:attrName>
                                        </p:attrNameLst>
                                      </p:cBhvr>
                                      <p:to>
                                        <a:schemeClr val="tx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 calcmode="lin" valueType="num">
                                      <p:cBhvr additive="base">
                                        <p:cTn id="61"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3" end="1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305800" cy="5791200"/>
          </a:xfrm>
        </p:spPr>
        <p:txBody>
          <a:bodyPr>
            <a:normAutofit fontScale="92500" lnSpcReduction="20000"/>
          </a:bodyPr>
          <a:lstStyle/>
          <a:p>
            <a:pPr lvl="0" algn="just">
              <a:buNone/>
            </a:pPr>
            <a:endParaRPr lang="en-GB" b="1" dirty="0" smtClean="0">
              <a:latin typeface="+mj-lt"/>
            </a:endParaRPr>
          </a:p>
          <a:p>
            <a:pPr lvl="0" algn="ctr">
              <a:buNone/>
            </a:pPr>
            <a:r>
              <a:rPr lang="en-GB" sz="5200" b="1" dirty="0" smtClean="0">
                <a:solidFill>
                  <a:schemeClr val="accent1"/>
                </a:solidFill>
                <a:latin typeface="+mj-lt"/>
              </a:rPr>
              <a:t>Types </a:t>
            </a:r>
            <a:r>
              <a:rPr lang="en-GB" sz="5200" b="1" dirty="0">
                <a:solidFill>
                  <a:schemeClr val="accent1"/>
                </a:solidFill>
                <a:latin typeface="+mj-lt"/>
              </a:rPr>
              <a:t>of Business </a:t>
            </a:r>
            <a:r>
              <a:rPr lang="en-GB" sz="5200" b="1" dirty="0" smtClean="0">
                <a:solidFill>
                  <a:schemeClr val="accent1"/>
                </a:solidFill>
                <a:latin typeface="+mj-lt"/>
              </a:rPr>
              <a:t>Organizations</a:t>
            </a:r>
          </a:p>
          <a:p>
            <a:pPr lvl="0" algn="ctr">
              <a:buNone/>
            </a:pPr>
            <a:endParaRPr lang="en-US" sz="3200" dirty="0">
              <a:latin typeface="+mj-lt"/>
            </a:endParaRPr>
          </a:p>
          <a:p>
            <a:pPr algn="just">
              <a:buFont typeface="Wingdings" pitchFamily="2" charset="2"/>
              <a:buChar char="q"/>
            </a:pPr>
            <a:r>
              <a:rPr lang="en-GB" sz="2800" dirty="0" smtClean="0">
                <a:latin typeface="+mj-lt"/>
              </a:rPr>
              <a:t>   A </a:t>
            </a:r>
            <a:r>
              <a:rPr lang="en-GB" sz="2800" dirty="0">
                <a:latin typeface="+mj-lt"/>
              </a:rPr>
              <a:t>business may be </a:t>
            </a:r>
            <a:r>
              <a:rPr lang="en-GB" sz="2800" b="1" i="1" dirty="0">
                <a:latin typeface="+mj-lt"/>
              </a:rPr>
              <a:t>owned</a:t>
            </a:r>
            <a:r>
              <a:rPr lang="en-GB" sz="2800" dirty="0">
                <a:latin typeface="+mj-lt"/>
              </a:rPr>
              <a:t> by one person as a </a:t>
            </a:r>
            <a:r>
              <a:rPr lang="en-GB" sz="2800" b="1" dirty="0">
                <a:latin typeface="+mj-lt"/>
              </a:rPr>
              <a:t>Sole Proprietor</a:t>
            </a:r>
            <a:r>
              <a:rPr lang="en-GB" sz="2800" dirty="0">
                <a:latin typeface="+mj-lt"/>
              </a:rPr>
              <a:t> or can be </a:t>
            </a:r>
            <a:r>
              <a:rPr lang="en-GB" sz="2800" b="1" dirty="0">
                <a:latin typeface="+mj-lt"/>
              </a:rPr>
              <a:t>owned</a:t>
            </a:r>
            <a:r>
              <a:rPr lang="en-GB" sz="2800" dirty="0">
                <a:latin typeface="+mj-lt"/>
              </a:rPr>
              <a:t> jointly with another person or partner as a </a:t>
            </a:r>
            <a:r>
              <a:rPr lang="en-GB" sz="2800" b="1" dirty="0">
                <a:latin typeface="+mj-lt"/>
              </a:rPr>
              <a:t>Partnership</a:t>
            </a:r>
            <a:r>
              <a:rPr lang="en-GB" sz="2800" dirty="0" smtClean="0">
                <a:latin typeface="+mj-lt"/>
              </a:rPr>
              <a:t>.</a:t>
            </a:r>
          </a:p>
          <a:p>
            <a:pPr algn="just">
              <a:buNone/>
            </a:pPr>
            <a:endParaRPr lang="en-GB" sz="2800" dirty="0" smtClean="0">
              <a:latin typeface="+mj-lt"/>
            </a:endParaRPr>
          </a:p>
          <a:p>
            <a:pPr algn="just">
              <a:buFont typeface="Wingdings" pitchFamily="2" charset="2"/>
              <a:buChar char="q"/>
            </a:pPr>
            <a:r>
              <a:rPr lang="en-GB" sz="2800" dirty="0" smtClean="0">
                <a:latin typeface="+mj-lt"/>
              </a:rPr>
              <a:t>   Another </a:t>
            </a:r>
            <a:r>
              <a:rPr lang="en-GB" sz="2800" dirty="0">
                <a:latin typeface="+mj-lt"/>
              </a:rPr>
              <a:t>way in which a business could be </a:t>
            </a:r>
            <a:r>
              <a:rPr lang="en-GB" sz="2800" b="1" dirty="0">
                <a:latin typeface="+mj-lt"/>
              </a:rPr>
              <a:t>owned</a:t>
            </a:r>
            <a:r>
              <a:rPr lang="en-GB" sz="2800" dirty="0">
                <a:latin typeface="+mj-lt"/>
              </a:rPr>
              <a:t> is through the establishment of a </a:t>
            </a:r>
            <a:r>
              <a:rPr lang="en-GB" sz="2800" b="1" dirty="0" smtClean="0">
                <a:latin typeface="+mj-lt"/>
              </a:rPr>
              <a:t>Limited </a:t>
            </a:r>
            <a:r>
              <a:rPr lang="en-GB" sz="2800" b="1" dirty="0">
                <a:latin typeface="+mj-lt"/>
              </a:rPr>
              <a:t>L</a:t>
            </a:r>
            <a:r>
              <a:rPr lang="en-GB" sz="2800" b="1" dirty="0" smtClean="0">
                <a:latin typeface="+mj-lt"/>
              </a:rPr>
              <a:t>iability Company</a:t>
            </a:r>
            <a:r>
              <a:rPr lang="en-GB" sz="2800" dirty="0" smtClean="0">
                <a:latin typeface="+mj-lt"/>
              </a:rPr>
              <a:t>.</a:t>
            </a:r>
          </a:p>
          <a:p>
            <a:pPr algn="just">
              <a:buNone/>
            </a:pPr>
            <a:endParaRPr lang="en-GB" sz="2800" dirty="0" smtClean="0">
              <a:latin typeface="+mj-lt"/>
            </a:endParaRPr>
          </a:p>
          <a:p>
            <a:pPr algn="just">
              <a:buFont typeface="Wingdings" pitchFamily="2" charset="2"/>
              <a:buChar char="q"/>
            </a:pPr>
            <a:r>
              <a:rPr lang="en-GB" sz="2800" dirty="0" smtClean="0">
                <a:latin typeface="+mj-lt"/>
              </a:rPr>
              <a:t>  </a:t>
            </a:r>
            <a:r>
              <a:rPr lang="en-GB" sz="2800" dirty="0">
                <a:latin typeface="+mj-lt"/>
              </a:rPr>
              <a:t>A limited company can be privately or publicly owned.</a:t>
            </a:r>
            <a:endParaRPr lang="en-US" sz="2800" dirty="0">
              <a:latin typeface="+mj-lt"/>
            </a:endParaRPr>
          </a:p>
          <a:p>
            <a:endParaRPr lang="en-US" sz="2800" dirty="0"/>
          </a:p>
        </p:txBody>
      </p:sp>
    </p:spTree>
    <p:extLst>
      <p:ext uri="{BB962C8B-B14F-4D97-AF65-F5344CB8AC3E}">
        <p14:creationId xmlns:p14="http://schemas.microsoft.com/office/powerpoint/2010/main" val="248286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17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6" algn="ctr" rtl="0">
              <a:spcBef>
                <a:spcPct val="0"/>
              </a:spcBef>
            </a:pPr>
            <a:r>
              <a:rPr kumimoji="0" lang="en-GB" sz="4400" b="1" i="0" u="none" strike="noStrike" cap="none" normalizeH="0" baseline="0" dirty="0" smtClean="0">
                <a:ln>
                  <a:noFill/>
                </a:ln>
                <a:solidFill>
                  <a:schemeClr val="accent1"/>
                </a:solidFill>
                <a:effectLst/>
                <a:latin typeface="Tahoma" panose="020B0604030504040204" pitchFamily="34" charset="0"/>
                <a:ea typeface="Tahoma" panose="020B0604030504040204" pitchFamily="34" charset="0"/>
                <a:cs typeface="Tahoma" panose="020B0604030504040204" pitchFamily="34" charset="0"/>
              </a:rPr>
              <a:t>Sole </a:t>
            </a:r>
            <a:r>
              <a:rPr lang="en-GB" sz="4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Proprietor</a:t>
            </a:r>
            <a: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r>
            <a:b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br>
            <a:endParaRPr lang="en-ZA" dirty="0"/>
          </a:p>
        </p:txBody>
      </p:sp>
      <p:sp>
        <p:nvSpPr>
          <p:cNvPr id="3" name="Content Placeholder 2"/>
          <p:cNvSpPr>
            <a:spLocks noGrp="1"/>
          </p:cNvSpPr>
          <p:nvPr>
            <p:ph sz="quarter" idx="1"/>
          </p:nvPr>
        </p:nvSpPr>
        <p:spPr>
          <a:xfrm>
            <a:off x="467544" y="1340768"/>
            <a:ext cx="8136904" cy="4860032"/>
          </a:xfrm>
        </p:spPr>
        <p:txBody>
          <a:bodyPr>
            <a:normAutofit fontScale="77500" lnSpcReduction="20000"/>
          </a:bodyPr>
          <a:lstStyle/>
          <a:p>
            <a:pPr marL="0" lvl="0" indent="0" algn="just" eaLnBrk="0" fontAlgn="base" hangingPunct="0">
              <a:spcBef>
                <a:spcPct val="0"/>
              </a:spcBef>
              <a:spcAft>
                <a:spcPct val="0"/>
              </a:spcAft>
              <a:buClrTx/>
              <a:buSzTx/>
              <a:buNone/>
            </a:pPr>
            <a:r>
              <a:rPr lang="en-GB" sz="2800" dirty="0">
                <a:latin typeface="+mj-lt"/>
                <a:ea typeface="Tahoma" panose="020B0604030504040204" pitchFamily="34" charset="0"/>
                <a:cs typeface="Tahoma" panose="020B0604030504040204" pitchFamily="34" charset="0"/>
              </a:rPr>
              <a:t>This is a business owned by only one person who provides all the capital needed to set up and manage the organization and takes profit as his reward. </a:t>
            </a:r>
            <a:endParaRPr lang="en-GB" sz="2800" dirty="0" smtClean="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None/>
            </a:pPr>
            <a:endParaRPr lang="en-GB" sz="28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None/>
            </a:pPr>
            <a:r>
              <a:rPr lang="en-GB" sz="2800" b="1" dirty="0">
                <a:latin typeface="+mj-lt"/>
                <a:ea typeface="Tahoma" panose="020B0604030504040204" pitchFamily="34" charset="0"/>
                <a:cs typeface="Tahoma" panose="020B0604030504040204" pitchFamily="34" charset="0"/>
              </a:rPr>
              <a:t>Main features of Sole </a:t>
            </a:r>
            <a:r>
              <a:rPr lang="en-GB" sz="2800" b="1" dirty="0" smtClean="0">
                <a:latin typeface="+mj-lt"/>
                <a:ea typeface="Tahoma" panose="020B0604030504040204" pitchFamily="34" charset="0"/>
                <a:cs typeface="Tahoma" panose="020B0604030504040204" pitchFamily="34" charset="0"/>
              </a:rPr>
              <a:t>Proprietorship </a:t>
            </a:r>
            <a:r>
              <a:rPr lang="en-GB" sz="2800" b="1" dirty="0">
                <a:latin typeface="+mj-lt"/>
                <a:ea typeface="Tahoma" panose="020B0604030504040204" pitchFamily="34" charset="0"/>
                <a:cs typeface="Tahoma" panose="020B0604030504040204" pitchFamily="34" charset="0"/>
              </a:rPr>
              <a:t>are as follows</a:t>
            </a:r>
            <a:r>
              <a:rPr lang="en-GB" sz="2800" dirty="0">
                <a:latin typeface="+mj-lt"/>
                <a:ea typeface="Tahoma" panose="020B0604030504040204" pitchFamily="34" charset="0"/>
                <a:cs typeface="Tahoma" panose="020B0604030504040204" pitchFamily="34" charset="0"/>
              </a:rPr>
              <a:t>;</a:t>
            </a:r>
          </a:p>
          <a:p>
            <a:pPr marL="0" lvl="0" indent="0" algn="just" eaLnBrk="0" fontAlgn="base" hangingPunct="0">
              <a:spcBef>
                <a:spcPct val="0"/>
              </a:spcBef>
              <a:spcAft>
                <a:spcPct val="0"/>
              </a:spcAft>
              <a:buClrTx/>
              <a:buSzTx/>
              <a:buNone/>
            </a:pPr>
            <a:endParaRPr lang="en-US" sz="28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Font typeface="Wingdings" pitchFamily="2" charset="2"/>
              <a:buChar char="q"/>
            </a:pPr>
            <a:r>
              <a:rPr lang="en-GB" sz="2800" dirty="0">
                <a:latin typeface="+mj-lt"/>
                <a:ea typeface="Tahoma" panose="020B0604030504040204" pitchFamily="34" charset="0"/>
                <a:cs typeface="Tahoma" panose="020B0604030504040204" pitchFamily="34" charset="0"/>
              </a:rPr>
              <a:t>   It is a business owned by only </a:t>
            </a:r>
            <a:r>
              <a:rPr lang="en-GB" sz="2800" b="1" dirty="0">
                <a:latin typeface="+mj-lt"/>
                <a:ea typeface="Tahoma" panose="020B0604030504040204" pitchFamily="34" charset="0"/>
                <a:cs typeface="Tahoma" panose="020B0604030504040204" pitchFamily="34" charset="0"/>
              </a:rPr>
              <a:t>one person </a:t>
            </a:r>
            <a:r>
              <a:rPr lang="en-GB" sz="2800" dirty="0">
                <a:latin typeface="+mj-lt"/>
                <a:ea typeface="Tahoma" panose="020B0604030504040204" pitchFamily="34" charset="0"/>
                <a:cs typeface="Tahoma" panose="020B0604030504040204" pitchFamily="34" charset="0"/>
              </a:rPr>
              <a:t>who provides all the needed capital and manages it alone.</a:t>
            </a:r>
          </a:p>
          <a:p>
            <a:pPr marL="0" lvl="0" indent="0" algn="just" eaLnBrk="0" fontAlgn="base" hangingPunct="0">
              <a:spcBef>
                <a:spcPct val="0"/>
              </a:spcBef>
              <a:spcAft>
                <a:spcPct val="0"/>
              </a:spcAft>
              <a:buClrTx/>
              <a:buSzTx/>
            </a:pPr>
            <a:endParaRPr lang="en-US" sz="28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Font typeface="Wingdings" pitchFamily="2" charset="2"/>
              <a:buChar char="q"/>
            </a:pPr>
            <a:r>
              <a:rPr lang="en-GB" sz="2800" dirty="0">
                <a:latin typeface="+mj-lt"/>
                <a:ea typeface="Tahoma" panose="020B0604030504040204" pitchFamily="34" charset="0"/>
                <a:cs typeface="Tahoma" panose="020B0604030504040204" pitchFamily="34" charset="0"/>
              </a:rPr>
              <a:t>   It is the </a:t>
            </a:r>
            <a:r>
              <a:rPr lang="en-GB" sz="2800" b="1" dirty="0">
                <a:latin typeface="+mj-lt"/>
                <a:ea typeface="Tahoma" panose="020B0604030504040204" pitchFamily="34" charset="0"/>
                <a:cs typeface="Tahoma" panose="020B0604030504040204" pitchFamily="34" charset="0"/>
              </a:rPr>
              <a:t>simplest</a:t>
            </a:r>
            <a:r>
              <a:rPr lang="en-GB" sz="2800" dirty="0">
                <a:latin typeface="+mj-lt"/>
                <a:ea typeface="Tahoma" panose="020B0604030504040204" pitchFamily="34" charset="0"/>
                <a:cs typeface="Tahoma" panose="020B0604030504040204" pitchFamily="34" charset="0"/>
              </a:rPr>
              <a:t> and most </a:t>
            </a:r>
            <a:r>
              <a:rPr lang="en-GB" sz="2800" b="1" dirty="0">
                <a:latin typeface="+mj-lt"/>
                <a:ea typeface="Tahoma" panose="020B0604030504040204" pitchFamily="34" charset="0"/>
                <a:cs typeface="Tahoma" panose="020B0604030504040204" pitchFamily="34" charset="0"/>
              </a:rPr>
              <a:t>common</a:t>
            </a:r>
            <a:r>
              <a:rPr lang="en-GB" sz="2800" dirty="0">
                <a:latin typeface="+mj-lt"/>
                <a:ea typeface="Tahoma" panose="020B0604030504040204" pitchFamily="34" charset="0"/>
                <a:cs typeface="Tahoma" panose="020B0604030504040204" pitchFamily="34" charset="0"/>
              </a:rPr>
              <a:t> type of business enterprise.</a:t>
            </a:r>
          </a:p>
          <a:p>
            <a:pPr marL="0" lvl="0" indent="0" algn="just" eaLnBrk="0" fontAlgn="base" hangingPunct="0">
              <a:spcBef>
                <a:spcPct val="0"/>
              </a:spcBef>
              <a:spcAft>
                <a:spcPct val="0"/>
              </a:spcAft>
              <a:buClrTx/>
              <a:buSzTx/>
            </a:pPr>
            <a:endParaRPr lang="en-US" sz="28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Font typeface="Wingdings" pitchFamily="2" charset="2"/>
              <a:buChar char="q"/>
            </a:pPr>
            <a:r>
              <a:rPr lang="en-GB" sz="2800" dirty="0">
                <a:latin typeface="+mj-lt"/>
                <a:ea typeface="Tahoma" panose="020B0604030504040204" pitchFamily="34" charset="0"/>
                <a:cs typeface="Tahoma" panose="020B0604030504040204" pitchFamily="34" charset="0"/>
              </a:rPr>
              <a:t>  The business tends to be </a:t>
            </a:r>
            <a:r>
              <a:rPr lang="en-GB" sz="2800" b="1" dirty="0">
                <a:latin typeface="+mj-lt"/>
                <a:ea typeface="Tahoma" panose="020B0604030504040204" pitchFamily="34" charset="0"/>
                <a:cs typeface="Tahoma" panose="020B0604030504040204" pitchFamily="34" charset="0"/>
              </a:rPr>
              <a:t>small in size</a:t>
            </a:r>
            <a:r>
              <a:rPr lang="en-GB" sz="2800" dirty="0">
                <a:latin typeface="+mj-lt"/>
                <a:ea typeface="Tahoma" panose="020B0604030504040204" pitchFamily="34" charset="0"/>
                <a:cs typeface="Tahoma" panose="020B0604030504040204" pitchFamily="34" charset="0"/>
              </a:rPr>
              <a:t> although it is not always so</a:t>
            </a:r>
            <a:r>
              <a:rPr lang="en-GB" sz="2800" dirty="0" smtClean="0">
                <a:latin typeface="+mj-lt"/>
                <a:ea typeface="Tahoma" panose="020B0604030504040204" pitchFamily="34" charset="0"/>
                <a:cs typeface="Tahoma" panose="020B0604030504040204" pitchFamily="34" charset="0"/>
              </a:rPr>
              <a:t>.</a:t>
            </a:r>
          </a:p>
          <a:p>
            <a:pPr marL="0" lvl="0" indent="0" algn="just" eaLnBrk="0" fontAlgn="base" hangingPunct="0">
              <a:spcBef>
                <a:spcPct val="0"/>
              </a:spcBef>
              <a:spcAft>
                <a:spcPct val="0"/>
              </a:spcAft>
              <a:buClrTx/>
              <a:buSzTx/>
              <a:buFont typeface="Wingdings" pitchFamily="2" charset="2"/>
              <a:buChar char="q"/>
            </a:pPr>
            <a:endParaRPr lang="en-US" sz="28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Font typeface="Wingdings" pitchFamily="2" charset="2"/>
              <a:buChar char="q"/>
            </a:pPr>
            <a:r>
              <a:rPr lang="en-GB" sz="2800" dirty="0">
                <a:latin typeface="+mj-lt"/>
                <a:ea typeface="Tahoma" panose="020B0604030504040204" pitchFamily="34" charset="0"/>
                <a:cs typeface="Tahoma" panose="020B0604030504040204" pitchFamily="34" charset="0"/>
              </a:rPr>
              <a:t>   This type of business enterprise is not confined to retail    trade.</a:t>
            </a:r>
          </a:p>
          <a:p>
            <a:endParaRPr lang="en-ZA" dirty="0">
              <a:latin typeface="+mj-lt"/>
            </a:endParaRPr>
          </a:p>
        </p:txBody>
      </p:sp>
    </p:spTree>
    <p:extLst>
      <p:ext uri="{BB962C8B-B14F-4D97-AF65-F5344CB8AC3E}">
        <p14:creationId xmlns:p14="http://schemas.microsoft.com/office/powerpoint/2010/main" val="230645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548680" y="5631636"/>
            <a:ext cx="8610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2000" b="1" dirty="0" smtClean="0">
                <a:solidFill>
                  <a:prstClr val="black"/>
                </a:solidFill>
                <a:latin typeface="Franklin Gothic Book"/>
                <a:ea typeface="Calibri" pitchFamily="34" charset="0"/>
                <a:cs typeface="Arial" pitchFamily="34" charset="0"/>
              </a:rPr>
              <a:t>		</a:t>
            </a:r>
          </a:p>
          <a:p>
            <a:pPr algn="just" fontAlgn="base">
              <a:spcBef>
                <a:spcPct val="0"/>
              </a:spcBef>
              <a:spcAft>
                <a:spcPct val="0"/>
              </a:spcAft>
            </a:pPr>
            <a:endParaRPr lang="en-GB" sz="2000" b="1" dirty="0">
              <a:solidFill>
                <a:prstClr val="black"/>
              </a:solidFill>
              <a:latin typeface="Franklin Gothic Book"/>
              <a:ea typeface="Tahoma" panose="020B0604030504040204" pitchFamily="34" charset="0"/>
              <a:cs typeface="Arial" pitchFamily="34" charset="0"/>
            </a:endParaRPr>
          </a:p>
        </p:txBody>
      </p:sp>
      <p:sp>
        <p:nvSpPr>
          <p:cNvPr id="2" name="Title 1"/>
          <p:cNvSpPr>
            <a:spLocks noGrp="1"/>
          </p:cNvSpPr>
          <p:nvPr>
            <p:ph type="title"/>
          </p:nvPr>
        </p:nvSpPr>
        <p:spPr/>
        <p:txBody>
          <a:bodyPr/>
          <a:lstStyle/>
          <a:p>
            <a:pPr algn="ctr"/>
            <a:r>
              <a:rPr lang="en-GB" b="1" dirty="0" smtClean="0">
                <a:solidFill>
                  <a:schemeClr val="tx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 Sole Proprietor</a:t>
            </a:r>
            <a:endParaRPr lang="en-ZA"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09600" y="1219200"/>
            <a:ext cx="3733800" cy="762000"/>
          </a:xfrm>
        </p:spPr>
        <p:txBody>
          <a:bodyPr/>
          <a:lstStyle/>
          <a:p>
            <a:pPr algn="ctr"/>
            <a:r>
              <a:rPr lang="en-ZA" dirty="0" smtClean="0"/>
              <a:t>ADVANTAGES</a:t>
            </a:r>
            <a:endParaRPr lang="en-ZA" dirty="0"/>
          </a:p>
        </p:txBody>
      </p:sp>
      <p:sp>
        <p:nvSpPr>
          <p:cNvPr id="4" name="Content Placeholder 3"/>
          <p:cNvSpPr>
            <a:spLocks noGrp="1"/>
          </p:cNvSpPr>
          <p:nvPr>
            <p:ph sz="half" idx="2"/>
          </p:nvPr>
        </p:nvSpPr>
        <p:spPr>
          <a:xfrm>
            <a:off x="0" y="2163058"/>
            <a:ext cx="4248472" cy="4176464"/>
          </a:xfrm>
        </p:spPr>
        <p:txBody>
          <a:bodyPr>
            <a:normAutofit fontScale="40000" lnSpcReduction="20000"/>
          </a:bodyPr>
          <a:lstStyle/>
          <a:p>
            <a:pPr algn="just" fontAlgn="base">
              <a:spcBef>
                <a:spcPct val="0"/>
              </a:spcBef>
              <a:spcAft>
                <a:spcPct val="0"/>
              </a:spcAft>
              <a:buSzTx/>
            </a:pPr>
            <a:r>
              <a:rPr lang="en-GB" sz="3800" dirty="0">
                <a:latin typeface="+mj-lt"/>
                <a:ea typeface="Tahoma" panose="020B0604030504040204" pitchFamily="34" charset="0"/>
                <a:cs typeface="Tahoma" panose="020B0604030504040204" pitchFamily="34" charset="0"/>
              </a:rPr>
              <a:t>The business is easy to set up, control and </a:t>
            </a:r>
            <a:r>
              <a:rPr lang="en-GB" sz="3800" dirty="0" smtClean="0">
                <a:latin typeface="+mj-lt"/>
                <a:ea typeface="Tahoma" panose="020B0604030504040204" pitchFamily="34" charset="0"/>
                <a:cs typeface="Tahoma" panose="020B0604030504040204" pitchFamily="34" charset="0"/>
              </a:rPr>
              <a:t>manage.</a:t>
            </a:r>
          </a:p>
          <a:p>
            <a:pPr algn="just" fontAlgn="base">
              <a:spcBef>
                <a:spcPct val="0"/>
              </a:spcBef>
              <a:spcAft>
                <a:spcPct val="0"/>
              </a:spcAft>
              <a:buSzTx/>
            </a:pPr>
            <a:endParaRPr lang="en-GB" sz="3800" dirty="0" smtClean="0">
              <a:latin typeface="+mj-lt"/>
              <a:ea typeface="Tahoma" panose="020B0604030504040204" pitchFamily="34" charset="0"/>
              <a:cs typeface="Tahoma" panose="020B0604030504040204" pitchFamily="34" charset="0"/>
            </a:endParaRPr>
          </a:p>
          <a:p>
            <a:pPr algn="just" fontAlgn="base">
              <a:spcBef>
                <a:spcPct val="0"/>
              </a:spcBef>
              <a:spcAft>
                <a:spcPct val="0"/>
              </a:spcAft>
              <a:buSzTx/>
            </a:pPr>
            <a:endParaRPr lang="en-GB" sz="3800" dirty="0">
              <a:latin typeface="+mj-lt"/>
              <a:ea typeface="Tahoma" panose="020B0604030504040204" pitchFamily="34" charset="0"/>
              <a:cs typeface="Tahoma" panose="020B0604030504040204" pitchFamily="34" charset="0"/>
            </a:endParaRPr>
          </a:p>
          <a:p>
            <a:pPr algn="just" fontAlgn="base">
              <a:spcBef>
                <a:spcPct val="0"/>
              </a:spcBef>
              <a:spcAft>
                <a:spcPct val="0"/>
              </a:spcAft>
              <a:buSzTx/>
            </a:pPr>
            <a:r>
              <a:rPr lang="en-GB" sz="3800" dirty="0" smtClean="0">
                <a:latin typeface="+mj-lt"/>
                <a:ea typeface="Tahoma" panose="020B0604030504040204" pitchFamily="34" charset="0"/>
                <a:cs typeface="Tahoma" panose="020B0604030504040204" pitchFamily="34" charset="0"/>
              </a:rPr>
              <a:t>It </a:t>
            </a:r>
            <a:r>
              <a:rPr lang="en-GB" sz="3800" dirty="0">
                <a:latin typeface="+mj-lt"/>
                <a:ea typeface="Tahoma" panose="020B0604030504040204" pitchFamily="34" charset="0"/>
                <a:cs typeface="Tahoma" panose="020B0604030504040204" pitchFamily="34" charset="0"/>
              </a:rPr>
              <a:t>requires a small amount of capital to set up; as a result many people are able to run this type of </a:t>
            </a:r>
            <a:r>
              <a:rPr lang="en-GB" sz="3800" dirty="0" smtClean="0">
                <a:latin typeface="+mj-lt"/>
                <a:ea typeface="Tahoma" panose="020B0604030504040204" pitchFamily="34" charset="0"/>
                <a:cs typeface="Tahoma" panose="020B0604030504040204" pitchFamily="34" charset="0"/>
              </a:rPr>
              <a:t>business.</a:t>
            </a:r>
          </a:p>
          <a:p>
            <a:pPr algn="just" fontAlgn="base">
              <a:spcBef>
                <a:spcPct val="0"/>
              </a:spcBef>
              <a:spcAft>
                <a:spcPct val="0"/>
              </a:spcAft>
              <a:buSzTx/>
            </a:pPr>
            <a:endParaRPr lang="en-GB" sz="3800" dirty="0">
              <a:latin typeface="+mj-lt"/>
              <a:ea typeface="Tahoma" panose="020B0604030504040204" pitchFamily="34" charset="0"/>
              <a:cs typeface="Tahoma" panose="020B0604030504040204" pitchFamily="34" charset="0"/>
            </a:endParaRPr>
          </a:p>
          <a:p>
            <a:pPr algn="just" fontAlgn="base">
              <a:spcBef>
                <a:spcPct val="0"/>
              </a:spcBef>
              <a:spcAft>
                <a:spcPct val="0"/>
              </a:spcAft>
              <a:buSzTx/>
            </a:pPr>
            <a:endParaRPr lang="en-GB" sz="3800" dirty="0" smtClean="0">
              <a:latin typeface="+mj-lt"/>
              <a:ea typeface="Tahoma" panose="020B0604030504040204" pitchFamily="34" charset="0"/>
              <a:cs typeface="Tahoma" panose="020B0604030504040204" pitchFamily="34" charset="0"/>
            </a:endParaRPr>
          </a:p>
          <a:p>
            <a:pPr algn="just" fontAlgn="base">
              <a:spcBef>
                <a:spcPct val="0"/>
              </a:spcBef>
              <a:spcAft>
                <a:spcPct val="0"/>
              </a:spcAft>
              <a:buSzTx/>
            </a:pPr>
            <a:r>
              <a:rPr lang="en-GB" sz="3800" dirty="0" smtClean="0">
                <a:latin typeface="+mj-lt"/>
                <a:ea typeface="Tahoma" panose="020B0604030504040204" pitchFamily="34" charset="0"/>
                <a:cs typeface="Tahoma" panose="020B0604030504040204" pitchFamily="34" charset="0"/>
              </a:rPr>
              <a:t>The </a:t>
            </a:r>
            <a:r>
              <a:rPr lang="en-GB" sz="3800" dirty="0">
                <a:latin typeface="+mj-lt"/>
                <a:ea typeface="Tahoma" panose="020B0604030504040204" pitchFamily="34" charset="0"/>
                <a:cs typeface="Tahoma" panose="020B0604030504040204" pitchFamily="34" charset="0"/>
              </a:rPr>
              <a:t>owner makes independent and quick operational </a:t>
            </a:r>
            <a:r>
              <a:rPr lang="en-GB" sz="3800" dirty="0" smtClean="0">
                <a:latin typeface="+mj-lt"/>
                <a:ea typeface="Tahoma" panose="020B0604030504040204" pitchFamily="34" charset="0"/>
                <a:cs typeface="Tahoma" panose="020B0604030504040204" pitchFamily="34" charset="0"/>
              </a:rPr>
              <a:t>decisions.</a:t>
            </a:r>
          </a:p>
          <a:p>
            <a:pPr algn="just" fontAlgn="base">
              <a:spcBef>
                <a:spcPct val="0"/>
              </a:spcBef>
              <a:spcAft>
                <a:spcPct val="0"/>
              </a:spcAft>
              <a:buSzTx/>
            </a:pPr>
            <a:endParaRPr lang="en-GB" sz="3800" dirty="0">
              <a:latin typeface="+mj-lt"/>
              <a:ea typeface="Tahoma" panose="020B0604030504040204" pitchFamily="34" charset="0"/>
              <a:cs typeface="Tahoma" panose="020B0604030504040204" pitchFamily="34" charset="0"/>
            </a:endParaRPr>
          </a:p>
          <a:p>
            <a:pPr algn="just" fontAlgn="base">
              <a:spcBef>
                <a:spcPct val="0"/>
              </a:spcBef>
              <a:spcAft>
                <a:spcPct val="0"/>
              </a:spcAft>
              <a:buSzTx/>
            </a:pPr>
            <a:endParaRPr lang="en-GB" sz="3800" dirty="0" smtClean="0">
              <a:latin typeface="+mj-lt"/>
              <a:ea typeface="Tahoma" panose="020B0604030504040204" pitchFamily="34" charset="0"/>
              <a:cs typeface="Tahoma" panose="020B0604030504040204" pitchFamily="34" charset="0"/>
            </a:endParaRPr>
          </a:p>
          <a:p>
            <a:pPr algn="just" fontAlgn="base">
              <a:spcBef>
                <a:spcPct val="0"/>
              </a:spcBef>
              <a:spcAft>
                <a:spcPct val="0"/>
              </a:spcAft>
              <a:buSzTx/>
            </a:pPr>
            <a:r>
              <a:rPr lang="en-GB" sz="3800" dirty="0" smtClean="0">
                <a:latin typeface="+mj-lt"/>
                <a:ea typeface="Tahoma" panose="020B0604030504040204" pitchFamily="34" charset="0"/>
                <a:cs typeface="Tahoma" panose="020B0604030504040204" pitchFamily="34" charset="0"/>
              </a:rPr>
              <a:t>Business </a:t>
            </a:r>
            <a:r>
              <a:rPr lang="en-GB" sz="3800" dirty="0">
                <a:latin typeface="+mj-lt"/>
                <a:ea typeface="Tahoma" panose="020B0604030504040204" pitchFamily="34" charset="0"/>
                <a:cs typeface="Tahoma" panose="020B0604030504040204" pitchFamily="34" charset="0"/>
              </a:rPr>
              <a:t>affairs are kept private except when completing Tax </a:t>
            </a:r>
            <a:r>
              <a:rPr lang="en-GB" sz="3800" dirty="0" smtClean="0">
                <a:latin typeface="+mj-lt"/>
                <a:ea typeface="Tahoma" panose="020B0604030504040204" pitchFamily="34" charset="0"/>
                <a:cs typeface="Tahoma" panose="020B0604030504040204" pitchFamily="34" charset="0"/>
              </a:rPr>
              <a:t>returns.</a:t>
            </a:r>
          </a:p>
          <a:p>
            <a:pPr lvl="1" algn="just" fontAlgn="base">
              <a:spcBef>
                <a:spcPct val="0"/>
              </a:spcBef>
              <a:spcAft>
                <a:spcPct val="0"/>
              </a:spcAft>
              <a:buSzTx/>
            </a:pPr>
            <a:endParaRPr lang="en-GB" sz="3800" dirty="0" smtClean="0">
              <a:latin typeface="+mj-lt"/>
              <a:ea typeface="Tahoma" panose="020B0604030504040204" pitchFamily="34" charset="0"/>
              <a:cs typeface="Tahoma" panose="020B0604030504040204" pitchFamily="34" charset="0"/>
            </a:endParaRPr>
          </a:p>
          <a:p>
            <a:pPr lvl="1" algn="just" fontAlgn="base">
              <a:spcBef>
                <a:spcPct val="0"/>
              </a:spcBef>
              <a:spcAft>
                <a:spcPct val="0"/>
              </a:spcAft>
              <a:buSzTx/>
            </a:pPr>
            <a:r>
              <a:rPr lang="en-GB" sz="3800" dirty="0" smtClean="0">
                <a:latin typeface="+mj-lt"/>
                <a:ea typeface="Tahoma" panose="020B0604030504040204" pitchFamily="34" charset="0"/>
                <a:cs typeface="Tahoma" panose="020B0604030504040204" pitchFamily="34" charset="0"/>
              </a:rPr>
              <a:t>The </a:t>
            </a:r>
            <a:r>
              <a:rPr lang="en-GB" sz="3800" dirty="0">
                <a:latin typeface="+mj-lt"/>
                <a:ea typeface="Tahoma" panose="020B0604030504040204" pitchFamily="34" charset="0"/>
                <a:cs typeface="Tahoma" panose="020B0604030504040204" pitchFamily="34" charset="0"/>
              </a:rPr>
              <a:t>law provides that the sole proprietor shall pay tax.</a:t>
            </a:r>
          </a:p>
          <a:p>
            <a:pPr marL="0" lvl="0" indent="0" algn="just" eaLnBrk="0" fontAlgn="base" hangingPunct="0">
              <a:spcBef>
                <a:spcPct val="0"/>
              </a:spcBef>
              <a:spcAft>
                <a:spcPct val="0"/>
              </a:spcAft>
              <a:buClrTx/>
              <a:buSzTx/>
            </a:pPr>
            <a:endParaRPr lang="en-US" sz="1800" dirty="0">
              <a:latin typeface="+mj-lt"/>
              <a:cs typeface="Arial" pitchFamily="34" charset="0"/>
            </a:endParaRPr>
          </a:p>
          <a:p>
            <a:pPr marL="0" lvl="0" indent="0" algn="just" eaLnBrk="0" fontAlgn="base" hangingPunct="0">
              <a:spcBef>
                <a:spcPct val="0"/>
              </a:spcBef>
              <a:spcAft>
                <a:spcPct val="0"/>
              </a:spcAft>
              <a:buClrTx/>
              <a:buSzTx/>
              <a:buNone/>
            </a:pPr>
            <a:r>
              <a:rPr lang="en-GB" sz="1800" b="1" dirty="0">
                <a:solidFill>
                  <a:srgbClr val="FF0000"/>
                </a:solidFill>
                <a:latin typeface="+mj-lt"/>
                <a:ea typeface="Calibri" pitchFamily="34" charset="0"/>
                <a:cs typeface="Arial" pitchFamily="34" charset="0"/>
              </a:rPr>
              <a:t>		</a:t>
            </a:r>
            <a:endParaRPr lang="en-US" sz="1800" dirty="0">
              <a:latin typeface="+mj-lt"/>
              <a:cs typeface="Arial" pitchFamily="34" charset="0"/>
            </a:endParaRPr>
          </a:p>
          <a:p>
            <a:endParaRPr lang="en-ZA" dirty="0">
              <a:latin typeface="+mj-lt"/>
            </a:endParaRPr>
          </a:p>
        </p:txBody>
      </p:sp>
      <p:sp>
        <p:nvSpPr>
          <p:cNvPr id="5" name="Text Placeholder 4"/>
          <p:cNvSpPr>
            <a:spLocks noGrp="1"/>
          </p:cNvSpPr>
          <p:nvPr>
            <p:ph type="body" sz="half" idx="3"/>
          </p:nvPr>
        </p:nvSpPr>
        <p:spPr>
          <a:xfrm>
            <a:off x="4953000" y="1295400"/>
            <a:ext cx="3733800" cy="762000"/>
          </a:xfrm>
        </p:spPr>
        <p:txBody>
          <a:bodyPr/>
          <a:lstStyle/>
          <a:p>
            <a:pPr algn="ctr"/>
            <a:r>
              <a:rPr lang="en-ZA" dirty="0" smtClean="0"/>
              <a:t>DISADVANTAGES</a:t>
            </a:r>
            <a:endParaRPr lang="en-ZA" dirty="0"/>
          </a:p>
        </p:txBody>
      </p:sp>
      <p:sp>
        <p:nvSpPr>
          <p:cNvPr id="6" name="Content Placeholder 5"/>
          <p:cNvSpPr>
            <a:spLocks noGrp="1"/>
          </p:cNvSpPr>
          <p:nvPr>
            <p:ph sz="half" idx="4"/>
          </p:nvPr>
        </p:nvSpPr>
        <p:spPr>
          <a:xfrm>
            <a:off x="4267200" y="2129150"/>
            <a:ext cx="4680520" cy="4248472"/>
          </a:xfrm>
        </p:spPr>
        <p:txBody>
          <a:bodyPr>
            <a:normAutofit fontScale="92500"/>
          </a:bodyPr>
          <a:lstStyle/>
          <a:p>
            <a:pPr algn="just" eaLnBrk="0" fontAlgn="base" hangingPunct="0">
              <a:spcBef>
                <a:spcPct val="0"/>
              </a:spcBef>
              <a:spcAft>
                <a:spcPct val="0"/>
              </a:spcAft>
            </a:pPr>
            <a:r>
              <a:rPr lang="en-GB" sz="1800" dirty="0">
                <a:latin typeface="+mj-lt"/>
                <a:ea typeface="Tahoma" panose="020B0604030504040204" pitchFamily="34" charset="0"/>
                <a:cs typeface="Tahoma" panose="020B0604030504040204" pitchFamily="34" charset="0"/>
              </a:rPr>
              <a:t>The personal assets are at risk because the   business has unlimited </a:t>
            </a:r>
            <a:r>
              <a:rPr lang="en-GB" sz="1800" dirty="0" smtClean="0">
                <a:latin typeface="+mj-lt"/>
                <a:ea typeface="Tahoma" panose="020B0604030504040204" pitchFamily="34" charset="0"/>
                <a:cs typeface="Tahoma" panose="020B0604030504040204" pitchFamily="34" charset="0"/>
              </a:rPr>
              <a:t>liability.</a:t>
            </a:r>
          </a:p>
          <a:p>
            <a:pPr algn="just" eaLnBrk="0" fontAlgn="base" hangingPunct="0">
              <a:spcBef>
                <a:spcPct val="0"/>
              </a:spcBef>
              <a:spcAft>
                <a:spcPct val="0"/>
              </a:spcAft>
            </a:pPr>
            <a:endParaRPr lang="en-GB" sz="1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r>
              <a:rPr lang="en-GB" sz="1800" dirty="0" smtClean="0">
                <a:latin typeface="+mj-lt"/>
                <a:ea typeface="Tahoma" panose="020B0604030504040204" pitchFamily="34" charset="0"/>
                <a:cs typeface="Tahoma" panose="020B0604030504040204" pitchFamily="34" charset="0"/>
              </a:rPr>
              <a:t>It </a:t>
            </a:r>
            <a:r>
              <a:rPr lang="en-GB" sz="1800" dirty="0">
                <a:latin typeface="+mj-lt"/>
                <a:ea typeface="Tahoma" panose="020B0604030504040204" pitchFamily="34" charset="0"/>
                <a:cs typeface="Tahoma" panose="020B0604030504040204" pitchFamily="34" charset="0"/>
              </a:rPr>
              <a:t>is more difficult for a Sole Trader to source outside finance because in most cases they </a:t>
            </a:r>
            <a:r>
              <a:rPr lang="en-GB" sz="1800" dirty="0" smtClean="0">
                <a:latin typeface="+mj-lt"/>
                <a:ea typeface="Tahoma" panose="020B0604030504040204" pitchFamily="34" charset="0"/>
                <a:cs typeface="Tahoma" panose="020B0604030504040204" pitchFamily="34" charset="0"/>
              </a:rPr>
              <a:t>lack collateral.</a:t>
            </a:r>
            <a:endParaRPr lang="en-US" sz="1800" dirty="0" smtClean="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US" sz="1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r>
              <a:rPr lang="en-GB" sz="1800" dirty="0" smtClean="0">
                <a:latin typeface="+mj-lt"/>
                <a:ea typeface="Tahoma" panose="020B0604030504040204" pitchFamily="34" charset="0"/>
                <a:cs typeface="Tahoma" panose="020B0604030504040204" pitchFamily="34" charset="0"/>
              </a:rPr>
              <a:t>The </a:t>
            </a:r>
            <a:r>
              <a:rPr lang="en-GB" sz="1800" dirty="0">
                <a:latin typeface="+mj-lt"/>
                <a:ea typeface="Tahoma" panose="020B0604030504040204" pitchFamily="34" charset="0"/>
                <a:cs typeface="Tahoma" panose="020B0604030504040204" pitchFamily="34" charset="0"/>
              </a:rPr>
              <a:t>sole trader is entirely responsible for all aspects of the </a:t>
            </a:r>
            <a:r>
              <a:rPr lang="en-GB" sz="1800" dirty="0" smtClean="0">
                <a:latin typeface="+mj-lt"/>
                <a:ea typeface="Tahoma" panose="020B0604030504040204" pitchFamily="34" charset="0"/>
                <a:cs typeface="Tahoma" panose="020B0604030504040204" pitchFamily="34" charset="0"/>
              </a:rPr>
              <a:t>business (</a:t>
            </a:r>
            <a:r>
              <a:rPr lang="en-GB" sz="1800" dirty="0">
                <a:latin typeface="+mj-lt"/>
                <a:ea typeface="Tahoma" panose="020B0604030504040204" pitchFamily="34" charset="0"/>
                <a:cs typeface="Tahoma" panose="020B0604030504040204" pitchFamily="34" charset="0"/>
              </a:rPr>
              <a:t>Marketing</a:t>
            </a:r>
            <a:r>
              <a:rPr lang="en-GB" sz="1800" dirty="0" smtClean="0">
                <a:latin typeface="+mj-lt"/>
                <a:ea typeface="Tahoma" panose="020B0604030504040204" pitchFamily="34" charset="0"/>
                <a:cs typeface="Tahoma" panose="020B0604030504040204" pitchFamily="34" charset="0"/>
              </a:rPr>
              <a:t>, Production</a:t>
            </a:r>
            <a:r>
              <a:rPr lang="en-GB" sz="1800" dirty="0">
                <a:latin typeface="+mj-lt"/>
                <a:ea typeface="Tahoma" panose="020B0604030504040204" pitchFamily="34" charset="0"/>
                <a:cs typeface="Tahoma" panose="020B0604030504040204" pitchFamily="34" charset="0"/>
              </a:rPr>
              <a:t>, Finance </a:t>
            </a:r>
            <a:r>
              <a:rPr lang="en-GB" sz="1800" dirty="0" smtClean="0">
                <a:latin typeface="+mj-lt"/>
                <a:ea typeface="Tahoma" panose="020B0604030504040204" pitchFamily="34" charset="0"/>
                <a:cs typeface="Tahoma" panose="020B0604030504040204" pitchFamily="34" charset="0"/>
              </a:rPr>
              <a:t>etc…)</a:t>
            </a:r>
            <a:endParaRPr lang="en-US" sz="1800" dirty="0" smtClean="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US" sz="1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r>
              <a:rPr lang="en-GB" sz="1800" dirty="0" smtClean="0">
                <a:latin typeface="+mj-lt"/>
                <a:ea typeface="Tahoma" panose="020B0604030504040204" pitchFamily="34" charset="0"/>
                <a:cs typeface="Tahoma" panose="020B0604030504040204" pitchFamily="34" charset="0"/>
              </a:rPr>
              <a:t>Difficulty </a:t>
            </a:r>
            <a:r>
              <a:rPr lang="en-GB" sz="1800" dirty="0">
                <a:latin typeface="+mj-lt"/>
                <a:ea typeface="Tahoma" panose="020B0604030504040204" pitchFamily="34" charset="0"/>
                <a:cs typeface="Tahoma" panose="020B0604030504040204" pitchFamily="34" charset="0"/>
              </a:rPr>
              <a:t>of continuing business after death or disability and bankruptcy of the </a:t>
            </a:r>
            <a:r>
              <a:rPr lang="en-GB" sz="1800" dirty="0" smtClean="0">
                <a:latin typeface="+mj-lt"/>
                <a:ea typeface="Tahoma" panose="020B0604030504040204" pitchFamily="34" charset="0"/>
                <a:cs typeface="Tahoma" panose="020B0604030504040204" pitchFamily="34" charset="0"/>
              </a:rPr>
              <a:t>proprietor.</a:t>
            </a:r>
            <a:endParaRPr lang="en-US" sz="1800" dirty="0" smtClean="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US" sz="1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pPr>
            <a:r>
              <a:rPr lang="en-GB" sz="1800" dirty="0" smtClean="0">
                <a:latin typeface="+mj-lt"/>
                <a:ea typeface="Tahoma" panose="020B0604030504040204" pitchFamily="34" charset="0"/>
                <a:cs typeface="Tahoma" panose="020B0604030504040204" pitchFamily="34" charset="0"/>
              </a:rPr>
              <a:t>The </a:t>
            </a:r>
            <a:r>
              <a:rPr lang="en-GB" sz="1800" dirty="0">
                <a:latin typeface="+mj-lt"/>
                <a:ea typeface="Tahoma" panose="020B0604030504040204" pitchFamily="34" charset="0"/>
                <a:cs typeface="Tahoma" panose="020B0604030504040204" pitchFamily="34" charset="0"/>
              </a:rPr>
              <a:t>Sole Trader is responsible for all the debts of the business</a:t>
            </a:r>
            <a:r>
              <a:rPr lang="en-GB" sz="1800" dirty="0" smtClean="0">
                <a:latin typeface="+mj-lt"/>
                <a:ea typeface="Calibri" pitchFamily="34" charset="0"/>
                <a:cs typeface="Arial" pitchFamily="34" charset="0"/>
              </a:rPr>
              <a:t>.</a:t>
            </a:r>
            <a:endParaRPr lang="en-US" sz="1800" dirty="0">
              <a:latin typeface="+mj-lt"/>
              <a:cs typeface="Arial" pitchFamily="34" charset="0"/>
            </a:endParaRPr>
          </a:p>
        </p:txBody>
      </p:sp>
    </p:spTree>
    <p:extLst>
      <p:ext uri="{BB962C8B-B14F-4D97-AF65-F5344CB8AC3E}">
        <p14:creationId xmlns:p14="http://schemas.microsoft.com/office/powerpoint/2010/main" val="350356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p:cTn id="7" dur="1750" fill="hold"/>
                                        <p:tgtEl>
                                          <p:spTgt spid="16385">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16385">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163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kumimoji="0" lang="en-GB" sz="44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Partnership</a:t>
            </a:r>
            <a: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r>
            <a:b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br>
            <a:endParaRPr lang="en-ZA" dirty="0"/>
          </a:p>
        </p:txBody>
      </p:sp>
      <p:sp>
        <p:nvSpPr>
          <p:cNvPr id="3" name="Content Placeholder 2"/>
          <p:cNvSpPr>
            <a:spLocks noGrp="1"/>
          </p:cNvSpPr>
          <p:nvPr>
            <p:ph sz="quarter" idx="1"/>
          </p:nvPr>
        </p:nvSpPr>
        <p:spPr>
          <a:xfrm>
            <a:off x="467544" y="1484784"/>
            <a:ext cx="8208912" cy="4572000"/>
          </a:xfrm>
          <a:solidFill>
            <a:schemeClr val="bg1"/>
          </a:solidFill>
        </p:spPr>
        <p:txBody>
          <a:bodyPr>
            <a:normAutofit fontScale="85000" lnSpcReduction="10000"/>
          </a:bodyPr>
          <a:lstStyle/>
          <a:p>
            <a:pPr marL="457200" lvl="1" indent="0" fontAlgn="base">
              <a:spcBef>
                <a:spcPct val="0"/>
              </a:spcBef>
              <a:spcAft>
                <a:spcPct val="0"/>
              </a:spcAft>
              <a:buClrTx/>
              <a:buSzTx/>
              <a:buNone/>
            </a:pPr>
            <a:r>
              <a:rPr lang="en-GB" sz="2000" dirty="0">
                <a:latin typeface="+mj-lt"/>
                <a:ea typeface="Calibri" pitchFamily="34" charset="0"/>
                <a:cs typeface="Arial" pitchFamily="34" charset="0"/>
              </a:rPr>
              <a:t>A partnership </a:t>
            </a:r>
            <a:r>
              <a:rPr lang="en-GB" sz="2000" dirty="0" smtClean="0">
                <a:latin typeface="+mj-lt"/>
                <a:ea typeface="Calibri" pitchFamily="34" charset="0"/>
                <a:cs typeface="Arial" pitchFamily="34" charset="0"/>
              </a:rPr>
              <a:t>exists </a:t>
            </a:r>
            <a:r>
              <a:rPr lang="en-GB" sz="2000" dirty="0">
                <a:latin typeface="+mj-lt"/>
                <a:ea typeface="Calibri" pitchFamily="34" charset="0"/>
                <a:cs typeface="Arial" pitchFamily="34" charset="0"/>
              </a:rPr>
              <a:t>when at least two, and usually not more than twenty (20) persons agree to carry on a business together</a:t>
            </a:r>
            <a:r>
              <a:rPr lang="en-GB" sz="2000" dirty="0" smtClean="0">
                <a:latin typeface="+mj-lt"/>
                <a:ea typeface="Calibri" pitchFamily="34" charset="0"/>
                <a:cs typeface="Arial" pitchFamily="34" charset="0"/>
              </a:rPr>
              <a:t>. The </a:t>
            </a:r>
            <a:r>
              <a:rPr lang="en-GB" sz="2000" b="1" dirty="0">
                <a:latin typeface="+mj-lt"/>
                <a:ea typeface="Calibri" pitchFamily="34" charset="0"/>
                <a:cs typeface="Arial" pitchFamily="34" charset="0"/>
              </a:rPr>
              <a:t>Partnership Act, 1890</a:t>
            </a:r>
            <a:r>
              <a:rPr lang="en-GB" sz="2000" dirty="0">
                <a:latin typeface="+mj-lt"/>
                <a:ea typeface="Calibri" pitchFamily="34" charset="0"/>
                <a:cs typeface="Arial" pitchFamily="34" charset="0"/>
              </a:rPr>
              <a:t>, defines a partnership as a relationship which subsists between persons carrying on business in common with a view to profit</a:t>
            </a:r>
            <a:r>
              <a:rPr lang="en-GB" sz="2000" dirty="0" smtClean="0">
                <a:latin typeface="+mj-lt"/>
                <a:ea typeface="Calibri" pitchFamily="34" charset="0"/>
                <a:cs typeface="Arial" pitchFamily="34" charset="0"/>
              </a:rPr>
              <a:t>. There </a:t>
            </a:r>
            <a:r>
              <a:rPr lang="en-GB" sz="2000" dirty="0">
                <a:latin typeface="+mj-lt"/>
                <a:ea typeface="Calibri" pitchFamily="34" charset="0"/>
                <a:cs typeface="Arial" pitchFamily="34" charset="0"/>
              </a:rPr>
              <a:t>are two distinct types of </a:t>
            </a:r>
            <a:r>
              <a:rPr lang="en-GB" sz="2000" dirty="0" smtClean="0">
                <a:latin typeface="+mj-lt"/>
                <a:ea typeface="Calibri" pitchFamily="34" charset="0"/>
                <a:cs typeface="Arial" pitchFamily="34" charset="0"/>
              </a:rPr>
              <a:t>Partnerships, </a:t>
            </a:r>
            <a:r>
              <a:rPr lang="en-GB" sz="2000" dirty="0">
                <a:latin typeface="+mj-lt"/>
                <a:ea typeface="Calibri" pitchFamily="34" charset="0"/>
                <a:cs typeface="Arial" pitchFamily="34" charset="0"/>
              </a:rPr>
              <a:t>namely </a:t>
            </a:r>
            <a:r>
              <a:rPr lang="en-GB" sz="2000" b="1" dirty="0">
                <a:latin typeface="+mj-lt"/>
                <a:ea typeface="Calibri" pitchFamily="34" charset="0"/>
                <a:cs typeface="Arial" pitchFamily="34" charset="0"/>
              </a:rPr>
              <a:t>General </a:t>
            </a:r>
            <a:r>
              <a:rPr lang="en-GB" sz="2000" b="1" dirty="0" smtClean="0">
                <a:latin typeface="+mj-lt"/>
                <a:ea typeface="Calibri" pitchFamily="34" charset="0"/>
                <a:cs typeface="Arial" pitchFamily="34" charset="0"/>
              </a:rPr>
              <a:t>Partnership </a:t>
            </a:r>
            <a:r>
              <a:rPr lang="en-GB" sz="2000" dirty="0">
                <a:latin typeface="+mj-lt"/>
                <a:ea typeface="Calibri" pitchFamily="34" charset="0"/>
                <a:cs typeface="Arial" pitchFamily="34" charset="0"/>
              </a:rPr>
              <a:t>and </a:t>
            </a:r>
            <a:r>
              <a:rPr lang="en-GB" sz="2000" b="1" dirty="0">
                <a:latin typeface="+mj-lt"/>
                <a:ea typeface="Calibri" pitchFamily="34" charset="0"/>
                <a:cs typeface="Arial" pitchFamily="34" charset="0"/>
              </a:rPr>
              <a:t>Limited </a:t>
            </a:r>
            <a:r>
              <a:rPr lang="en-GB" sz="2000" b="1" dirty="0" smtClean="0">
                <a:latin typeface="+mj-lt"/>
                <a:ea typeface="Calibri" pitchFamily="34" charset="0"/>
                <a:cs typeface="Arial" pitchFamily="34" charset="0"/>
              </a:rPr>
              <a:t>Partnership</a:t>
            </a:r>
            <a:r>
              <a:rPr lang="en-GB" sz="2000" dirty="0">
                <a:latin typeface="+mj-lt"/>
                <a:ea typeface="Calibri" pitchFamily="34" charset="0"/>
                <a:cs typeface="Arial" pitchFamily="34" charset="0"/>
              </a:rPr>
              <a:t>.</a:t>
            </a:r>
          </a:p>
          <a:p>
            <a:pPr marL="0" lvl="0" indent="0" algn="just" eaLnBrk="0" fontAlgn="base" hangingPunct="0">
              <a:spcBef>
                <a:spcPct val="0"/>
              </a:spcBef>
              <a:spcAft>
                <a:spcPct val="0"/>
              </a:spcAft>
              <a:buClrTx/>
              <a:buSzTx/>
              <a:buNone/>
            </a:pPr>
            <a:endParaRPr lang="en-US" sz="2000" dirty="0">
              <a:latin typeface="+mj-lt"/>
              <a:cs typeface="Arial" pitchFamily="34" charset="0"/>
            </a:endParaRPr>
          </a:p>
          <a:p>
            <a:pPr lvl="0" indent="339725" algn="just" defTabSz="457200" eaLnBrk="0" fontAlgn="base" hangingPunct="0">
              <a:spcBef>
                <a:spcPct val="0"/>
              </a:spcBef>
              <a:spcAft>
                <a:spcPct val="0"/>
              </a:spcAft>
              <a:buClrTx/>
              <a:buSzTx/>
              <a:buFont typeface="Wingdings" pitchFamily="2" charset="2"/>
              <a:buChar char="q"/>
            </a:pPr>
            <a:r>
              <a:rPr lang="en-GB" sz="2400" b="1" i="1" dirty="0" smtClean="0">
                <a:solidFill>
                  <a:schemeClr val="accent1"/>
                </a:solidFill>
                <a:latin typeface="+mj-lt"/>
                <a:ea typeface="Calibri" pitchFamily="34" charset="0"/>
                <a:cs typeface="Arial" pitchFamily="34" charset="0"/>
              </a:rPr>
              <a:t>General </a:t>
            </a:r>
            <a:r>
              <a:rPr lang="en-GB" sz="2400" b="1" i="1" dirty="0">
                <a:solidFill>
                  <a:schemeClr val="accent1"/>
                </a:solidFill>
                <a:latin typeface="+mj-lt"/>
                <a:ea typeface="Calibri" pitchFamily="34" charset="0"/>
                <a:cs typeface="Arial" pitchFamily="34" charset="0"/>
              </a:rPr>
              <a:t>partnership</a:t>
            </a:r>
            <a:r>
              <a:rPr lang="en-GB" sz="2400" dirty="0">
                <a:solidFill>
                  <a:schemeClr val="accent1"/>
                </a:solidFill>
                <a:latin typeface="+mj-lt"/>
                <a:ea typeface="Calibri" pitchFamily="34" charset="0"/>
                <a:cs typeface="Arial" pitchFamily="34" charset="0"/>
              </a:rPr>
              <a:t> </a:t>
            </a:r>
            <a:r>
              <a:rPr lang="en-GB" sz="2000" dirty="0">
                <a:latin typeface="+mj-lt"/>
                <a:ea typeface="Calibri" pitchFamily="34" charset="0"/>
                <a:cs typeface="Arial" pitchFamily="34" charset="0"/>
              </a:rPr>
              <a:t>is the </a:t>
            </a:r>
            <a:r>
              <a:rPr lang="en-GB" sz="2000" dirty="0" smtClean="0">
                <a:latin typeface="+mj-lt"/>
                <a:ea typeface="Calibri" pitchFamily="34" charset="0"/>
                <a:cs typeface="Arial" pitchFamily="34" charset="0"/>
              </a:rPr>
              <a:t>most common </a:t>
            </a:r>
            <a:r>
              <a:rPr lang="en-GB" sz="2000" dirty="0">
                <a:latin typeface="+mj-lt"/>
                <a:ea typeface="Calibri" pitchFamily="34" charset="0"/>
                <a:cs typeface="Arial" pitchFamily="34" charset="0"/>
              </a:rPr>
              <a:t>type of partnership that involves 	all partners working together </a:t>
            </a:r>
            <a:r>
              <a:rPr lang="en-GB" sz="2000" dirty="0" smtClean="0">
                <a:latin typeface="+mj-lt"/>
                <a:ea typeface="Calibri" pitchFamily="34" charset="0"/>
                <a:cs typeface="Arial" pitchFamily="34" charset="0"/>
              </a:rPr>
              <a:t>on a </a:t>
            </a:r>
            <a:r>
              <a:rPr lang="en-GB" sz="2000" dirty="0">
                <a:latin typeface="+mj-lt"/>
                <a:ea typeface="Calibri" pitchFamily="34" charset="0"/>
                <a:cs typeface="Arial" pitchFamily="34" charset="0"/>
              </a:rPr>
              <a:t>daily basis sharing all privileges, 	benefits, 	and liabilities of the </a:t>
            </a:r>
            <a:r>
              <a:rPr lang="en-GB" sz="2000" dirty="0" smtClean="0">
                <a:latin typeface="+mj-lt"/>
                <a:ea typeface="Calibri" pitchFamily="34" charset="0"/>
                <a:cs typeface="Arial" pitchFamily="34" charset="0"/>
              </a:rPr>
              <a:t>partnership.</a:t>
            </a:r>
          </a:p>
          <a:p>
            <a:pPr lvl="0" indent="339725" algn="just" defTabSz="457200" eaLnBrk="0" fontAlgn="base" hangingPunct="0">
              <a:spcBef>
                <a:spcPct val="0"/>
              </a:spcBef>
              <a:spcAft>
                <a:spcPct val="0"/>
              </a:spcAft>
              <a:buClrTx/>
              <a:buSzTx/>
              <a:buFont typeface="Wingdings" pitchFamily="2" charset="2"/>
              <a:buChar char="q"/>
            </a:pPr>
            <a:endParaRPr lang="en-GB" sz="2000" b="1" i="1" dirty="0">
              <a:solidFill>
                <a:schemeClr val="accent1"/>
              </a:solidFill>
              <a:latin typeface="+mj-lt"/>
              <a:ea typeface="Calibri" pitchFamily="34" charset="0"/>
              <a:cs typeface="Arial" pitchFamily="34" charset="0"/>
            </a:endParaRPr>
          </a:p>
          <a:p>
            <a:pPr lvl="0" indent="339725" algn="just" defTabSz="457200" eaLnBrk="0" fontAlgn="base" hangingPunct="0">
              <a:spcBef>
                <a:spcPct val="0"/>
              </a:spcBef>
              <a:spcAft>
                <a:spcPct val="0"/>
              </a:spcAft>
              <a:buClrTx/>
              <a:buSzTx/>
              <a:buFont typeface="Wingdings" pitchFamily="2" charset="2"/>
              <a:buChar char="q"/>
            </a:pPr>
            <a:r>
              <a:rPr lang="en-GB" sz="2400" b="1" i="1" dirty="0" smtClean="0">
                <a:solidFill>
                  <a:schemeClr val="accent1"/>
                </a:solidFill>
                <a:latin typeface="+mj-lt"/>
                <a:ea typeface="Calibri" pitchFamily="34" charset="0"/>
                <a:cs typeface="Arial" pitchFamily="34" charset="0"/>
              </a:rPr>
              <a:t>Limited </a:t>
            </a:r>
            <a:r>
              <a:rPr lang="en-GB" sz="2400" b="1" i="1" dirty="0">
                <a:solidFill>
                  <a:schemeClr val="accent1"/>
                </a:solidFill>
                <a:latin typeface="+mj-lt"/>
                <a:ea typeface="Calibri" pitchFamily="34" charset="0"/>
                <a:cs typeface="Arial" pitchFamily="34" charset="0"/>
              </a:rPr>
              <a:t>partnership </a:t>
            </a:r>
            <a:r>
              <a:rPr lang="en-GB" sz="2000" dirty="0">
                <a:latin typeface="+mj-lt"/>
                <a:ea typeface="Calibri" pitchFamily="34" charset="0"/>
                <a:cs typeface="Arial" pitchFamily="34" charset="0"/>
              </a:rPr>
              <a:t>is the type of partnership in which some partners 	contribute in raising capital but do not take part in </a:t>
            </a:r>
            <a:r>
              <a:rPr lang="en-GB" sz="2000" dirty="0" smtClean="0">
                <a:latin typeface="+mj-lt"/>
                <a:ea typeface="Calibri" pitchFamily="34" charset="0"/>
                <a:cs typeface="Arial" pitchFamily="34" charset="0"/>
              </a:rPr>
              <a:t>the management </a:t>
            </a:r>
            <a:r>
              <a:rPr lang="en-GB" sz="2000" dirty="0">
                <a:latin typeface="+mj-lt"/>
                <a:ea typeface="Calibri" pitchFamily="34" charset="0"/>
                <a:cs typeface="Arial" pitchFamily="34" charset="0"/>
              </a:rPr>
              <a:t>of the 	business. This type of a partner is sometimes referred to as a </a:t>
            </a:r>
            <a:r>
              <a:rPr lang="en-GB" sz="2000" dirty="0">
                <a:solidFill>
                  <a:schemeClr val="accent1"/>
                </a:solidFill>
                <a:latin typeface="+mj-lt"/>
                <a:ea typeface="Calibri" pitchFamily="34" charset="0"/>
                <a:cs typeface="Arial" pitchFamily="34" charset="0"/>
              </a:rPr>
              <a:t>“</a:t>
            </a:r>
            <a:r>
              <a:rPr lang="en-GB" sz="2400" b="1" dirty="0" smtClean="0">
                <a:solidFill>
                  <a:schemeClr val="accent1"/>
                </a:solidFill>
                <a:latin typeface="+mj-lt"/>
                <a:ea typeface="Calibri" pitchFamily="34" charset="0"/>
                <a:cs typeface="Arial" pitchFamily="34" charset="0"/>
              </a:rPr>
              <a:t>Silent Partner.”</a:t>
            </a:r>
          </a:p>
          <a:p>
            <a:pPr lvl="0" indent="339725" algn="just" defTabSz="457200" eaLnBrk="0" fontAlgn="base" hangingPunct="0">
              <a:spcBef>
                <a:spcPct val="0"/>
              </a:spcBef>
              <a:spcAft>
                <a:spcPct val="0"/>
              </a:spcAft>
              <a:buClrTx/>
              <a:buSzTx/>
              <a:buFont typeface="Wingdings" pitchFamily="2" charset="2"/>
              <a:buChar char="q"/>
            </a:pPr>
            <a:endParaRPr lang="en-GB" sz="2400" b="1" dirty="0">
              <a:solidFill>
                <a:schemeClr val="accent1"/>
              </a:solidFill>
              <a:latin typeface="+mj-lt"/>
              <a:ea typeface="Calibri" pitchFamily="34" charset="0"/>
              <a:cs typeface="Arial" pitchFamily="34" charset="0"/>
            </a:endParaRPr>
          </a:p>
          <a:p>
            <a:pPr lvl="0" indent="339725" algn="just" defTabSz="457200" eaLnBrk="0" fontAlgn="base" hangingPunct="0">
              <a:spcBef>
                <a:spcPct val="0"/>
              </a:spcBef>
              <a:spcAft>
                <a:spcPct val="0"/>
              </a:spcAft>
              <a:buClrTx/>
              <a:buSzTx/>
              <a:buFont typeface="Wingdings" pitchFamily="2" charset="2"/>
              <a:buChar char="q"/>
            </a:pPr>
            <a:r>
              <a:rPr lang="en-GB" sz="2400" b="1" i="1" dirty="0" smtClean="0">
                <a:solidFill>
                  <a:schemeClr val="accent1"/>
                </a:solidFill>
                <a:latin typeface="+mj-lt"/>
                <a:ea typeface="Calibri" pitchFamily="34" charset="0"/>
                <a:cs typeface="Arial" pitchFamily="34" charset="0"/>
              </a:rPr>
              <a:t>A </a:t>
            </a:r>
            <a:r>
              <a:rPr lang="en-GB" sz="2400" b="1" i="1" dirty="0">
                <a:solidFill>
                  <a:schemeClr val="accent1"/>
                </a:solidFill>
                <a:latin typeface="+mj-lt"/>
                <a:ea typeface="Calibri" pitchFamily="34" charset="0"/>
                <a:cs typeface="Arial" pitchFamily="34" charset="0"/>
              </a:rPr>
              <a:t>partnership Agreement</a:t>
            </a:r>
            <a:r>
              <a:rPr lang="en-GB" sz="2000" b="1" i="1" dirty="0">
                <a:solidFill>
                  <a:schemeClr val="accent1"/>
                </a:solidFill>
                <a:latin typeface="+mj-lt"/>
                <a:ea typeface="Calibri" pitchFamily="34" charset="0"/>
                <a:cs typeface="Arial" pitchFamily="34" charset="0"/>
              </a:rPr>
              <a:t> </a:t>
            </a:r>
            <a:r>
              <a:rPr lang="en-GB" sz="2000" dirty="0">
                <a:latin typeface="+mj-lt"/>
                <a:ea typeface="Calibri" pitchFamily="34" charset="0"/>
                <a:cs typeface="Arial" pitchFamily="34" charset="0"/>
              </a:rPr>
              <a:t>is a document specifying and regulating the 	running of the business. It contains the </a:t>
            </a:r>
            <a:r>
              <a:rPr lang="en-GB" sz="2000" b="1" i="1" dirty="0">
                <a:latin typeface="+mj-lt"/>
                <a:ea typeface="Calibri" pitchFamily="34" charset="0"/>
                <a:cs typeface="Arial" pitchFamily="34" charset="0"/>
              </a:rPr>
              <a:t>duties, responsibilities, rights, </a:t>
            </a:r>
            <a:r>
              <a:rPr lang="en-GB" sz="2000" b="1" i="1" dirty="0" smtClean="0">
                <a:latin typeface="+mj-lt"/>
                <a:ea typeface="Calibri" pitchFamily="34" charset="0"/>
                <a:cs typeface="Arial" pitchFamily="34" charset="0"/>
              </a:rPr>
              <a:t>penalties </a:t>
            </a:r>
            <a:r>
              <a:rPr lang="en-GB" sz="2000" b="1" i="1" dirty="0">
                <a:latin typeface="+mj-lt"/>
                <a:ea typeface="Calibri" pitchFamily="34" charset="0"/>
                <a:cs typeface="Arial" pitchFamily="34" charset="0"/>
              </a:rPr>
              <a:t>and general functions of partners towards the business</a:t>
            </a:r>
            <a:r>
              <a:rPr lang="en-GB" sz="2000" dirty="0">
                <a:latin typeface="+mj-lt"/>
                <a:ea typeface="Calibri" pitchFamily="34" charset="0"/>
                <a:cs typeface="Arial" pitchFamily="34" charset="0"/>
              </a:rPr>
              <a:t>.</a:t>
            </a:r>
            <a:endParaRPr lang="en-GB" sz="2000" dirty="0">
              <a:latin typeface="+mj-lt"/>
              <a:cs typeface="Arial" pitchFamily="34" charset="0"/>
            </a:endParaRPr>
          </a:p>
          <a:p>
            <a:pPr>
              <a:buClrTx/>
            </a:pPr>
            <a:endParaRPr lang="en-ZA" dirty="0">
              <a:latin typeface="+mj-lt"/>
            </a:endParaRPr>
          </a:p>
        </p:txBody>
      </p:sp>
    </p:spTree>
    <p:extLst>
      <p:ext uri="{BB962C8B-B14F-4D97-AF65-F5344CB8AC3E}">
        <p14:creationId xmlns:p14="http://schemas.microsoft.com/office/powerpoint/2010/main" val="68166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solidFill>
                  <a:schemeClr val="tx1"/>
                </a:solidFill>
                <a:ea typeface="Tahoma" panose="020B0604030504040204" pitchFamily="34" charset="0"/>
                <a:cs typeface="Tahoma" panose="020B0604030504040204" pitchFamily="34" charset="0"/>
              </a:rPr>
              <a:t>A Partnership</a:t>
            </a:r>
            <a:endParaRPr lang="en-ZA" sz="4800" dirty="0"/>
          </a:p>
        </p:txBody>
      </p:sp>
      <p:sp>
        <p:nvSpPr>
          <p:cNvPr id="4" name="Text Placeholder 3"/>
          <p:cNvSpPr>
            <a:spLocks noGrp="1"/>
          </p:cNvSpPr>
          <p:nvPr>
            <p:ph type="body" idx="1"/>
          </p:nvPr>
        </p:nvSpPr>
        <p:spPr/>
        <p:txBody>
          <a:bodyPr/>
          <a:lstStyle/>
          <a:p>
            <a:pPr algn="ctr"/>
            <a:r>
              <a:rPr lang="en-ZA" dirty="0" smtClean="0"/>
              <a:t>ADVANTAGES</a:t>
            </a:r>
            <a:endParaRPr lang="en-ZA" dirty="0"/>
          </a:p>
        </p:txBody>
      </p:sp>
      <p:sp>
        <p:nvSpPr>
          <p:cNvPr id="6" name="Text Placeholder 5"/>
          <p:cNvSpPr>
            <a:spLocks noGrp="1"/>
          </p:cNvSpPr>
          <p:nvPr>
            <p:ph type="body" sz="half" idx="3"/>
          </p:nvPr>
        </p:nvSpPr>
        <p:spPr/>
        <p:txBody>
          <a:bodyPr/>
          <a:lstStyle/>
          <a:p>
            <a:pPr algn="ctr"/>
            <a:r>
              <a:rPr lang="en-ZA" dirty="0" smtClean="0"/>
              <a:t>DISADVANTAGES</a:t>
            </a:r>
            <a:endParaRPr lang="en-ZA" dirty="0"/>
          </a:p>
        </p:txBody>
      </p:sp>
      <p:sp>
        <p:nvSpPr>
          <p:cNvPr id="5" name="Content Placeholder 4"/>
          <p:cNvSpPr>
            <a:spLocks noGrp="1"/>
          </p:cNvSpPr>
          <p:nvPr>
            <p:ph sz="half" idx="2"/>
          </p:nvPr>
        </p:nvSpPr>
        <p:spPr>
          <a:xfrm>
            <a:off x="539552" y="2420888"/>
            <a:ext cx="3733800" cy="3886200"/>
          </a:xfrm>
        </p:spPr>
        <p:txBody>
          <a:bodyPr>
            <a:normAutofit fontScale="70000" lnSpcReduction="20000"/>
          </a:bodyPr>
          <a:lstStyle/>
          <a:p>
            <a:pPr algn="just" eaLnBrk="0" fontAlgn="base" hangingPunct="0">
              <a:spcBef>
                <a:spcPct val="0"/>
              </a:spcBef>
              <a:spcAft>
                <a:spcPct val="0"/>
              </a:spcAft>
              <a:buSzTx/>
            </a:pPr>
            <a:r>
              <a:rPr lang="en-GB" sz="2800" dirty="0">
                <a:latin typeface="+mj-lt"/>
                <a:ea typeface="Tahoma" panose="020B0604030504040204" pitchFamily="34" charset="0"/>
                <a:cs typeface="Tahoma" panose="020B0604030504040204" pitchFamily="34" charset="0"/>
              </a:rPr>
              <a:t>Few formalities are required to set up this type </a:t>
            </a:r>
            <a:r>
              <a:rPr lang="en-GB" sz="2800" dirty="0" smtClean="0">
                <a:latin typeface="+mj-lt"/>
                <a:ea typeface="Tahoma" panose="020B0604030504040204" pitchFamily="34" charset="0"/>
                <a:cs typeface="Tahoma" panose="020B0604030504040204" pitchFamily="34" charset="0"/>
              </a:rPr>
              <a:t>of business.</a:t>
            </a:r>
          </a:p>
          <a:p>
            <a:pPr algn="just" eaLnBrk="0" fontAlgn="base" hangingPunct="0">
              <a:spcBef>
                <a:spcPct val="0"/>
              </a:spcBef>
              <a:spcAft>
                <a:spcPct val="0"/>
              </a:spcAft>
              <a:buSzTx/>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buSzTx/>
            </a:pPr>
            <a:r>
              <a:rPr lang="en-GB" sz="2800" dirty="0" smtClean="0">
                <a:latin typeface="+mj-lt"/>
                <a:ea typeface="Tahoma" panose="020B0604030504040204" pitchFamily="34" charset="0"/>
                <a:cs typeface="Tahoma" panose="020B0604030504040204" pitchFamily="34" charset="0"/>
              </a:rPr>
              <a:t>Sharing of partners’ </a:t>
            </a:r>
            <a:r>
              <a:rPr lang="en-GB" sz="2800" dirty="0">
                <a:latin typeface="+mj-lt"/>
                <a:ea typeface="Tahoma" panose="020B0604030504040204" pitchFamily="34" charset="0"/>
                <a:cs typeface="Tahoma" panose="020B0604030504040204" pitchFamily="34" charset="0"/>
              </a:rPr>
              <a:t>knowledge and </a:t>
            </a:r>
            <a:r>
              <a:rPr lang="en-GB" sz="2800" dirty="0" smtClean="0">
                <a:latin typeface="+mj-lt"/>
                <a:ea typeface="Tahoma" panose="020B0604030504040204" pitchFamily="34" charset="0"/>
                <a:cs typeface="Tahoma" panose="020B0604030504040204" pitchFamily="34" charset="0"/>
              </a:rPr>
              <a:t>skills.</a:t>
            </a:r>
          </a:p>
          <a:p>
            <a:pPr algn="just" eaLnBrk="0" fontAlgn="base" hangingPunct="0">
              <a:spcBef>
                <a:spcPct val="0"/>
              </a:spcBef>
              <a:spcAft>
                <a:spcPct val="0"/>
              </a:spcAft>
              <a:buSzTx/>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buSzTx/>
            </a:pPr>
            <a:r>
              <a:rPr lang="en-GB" sz="2800" dirty="0" smtClean="0">
                <a:latin typeface="+mj-lt"/>
                <a:ea typeface="Tahoma" panose="020B0604030504040204" pitchFamily="34" charset="0"/>
                <a:cs typeface="Tahoma" panose="020B0604030504040204" pitchFamily="34" charset="0"/>
              </a:rPr>
              <a:t>Sharing </a:t>
            </a:r>
            <a:r>
              <a:rPr lang="en-GB" sz="2800" dirty="0">
                <a:latin typeface="+mj-lt"/>
                <a:ea typeface="Tahoma" panose="020B0604030504040204" pitchFamily="34" charset="0"/>
                <a:cs typeface="Tahoma" panose="020B0604030504040204" pitchFamily="34" charset="0"/>
              </a:rPr>
              <a:t>of general management of the </a:t>
            </a:r>
            <a:r>
              <a:rPr lang="en-GB" sz="2800" dirty="0" smtClean="0">
                <a:latin typeface="+mj-lt"/>
                <a:ea typeface="Tahoma" panose="020B0604030504040204" pitchFamily="34" charset="0"/>
                <a:cs typeface="Tahoma" panose="020B0604030504040204" pitchFamily="34" charset="0"/>
              </a:rPr>
              <a:t>business.</a:t>
            </a:r>
          </a:p>
          <a:p>
            <a:pPr algn="just" eaLnBrk="0" fontAlgn="base" hangingPunct="0">
              <a:spcBef>
                <a:spcPct val="0"/>
              </a:spcBef>
              <a:spcAft>
                <a:spcPct val="0"/>
              </a:spcAft>
              <a:buSzTx/>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buSzTx/>
            </a:pPr>
            <a:r>
              <a:rPr lang="en-GB" sz="2800" dirty="0" smtClean="0">
                <a:latin typeface="+mj-lt"/>
                <a:ea typeface="Tahoma" panose="020B0604030504040204" pitchFamily="34" charset="0"/>
                <a:cs typeface="Tahoma" panose="020B0604030504040204" pitchFamily="34" charset="0"/>
              </a:rPr>
              <a:t>No obligations </a:t>
            </a:r>
            <a:r>
              <a:rPr lang="en-GB" sz="2800" dirty="0">
                <a:latin typeface="+mj-lt"/>
                <a:ea typeface="Tahoma" panose="020B0604030504040204" pitchFamily="34" charset="0"/>
                <a:cs typeface="Tahoma" panose="020B0604030504040204" pitchFamily="34" charset="0"/>
              </a:rPr>
              <a:t>to publish Accounts and affairs of </a:t>
            </a:r>
            <a:r>
              <a:rPr lang="en-GB" sz="2800" dirty="0" smtClean="0">
                <a:latin typeface="+mj-lt"/>
                <a:ea typeface="Tahoma" panose="020B0604030504040204" pitchFamily="34" charset="0"/>
                <a:cs typeface="Tahoma" panose="020B0604030504040204" pitchFamily="34" charset="0"/>
              </a:rPr>
              <a:t>the business </a:t>
            </a:r>
            <a:r>
              <a:rPr lang="en-GB" sz="2800" dirty="0">
                <a:latin typeface="+mj-lt"/>
                <a:ea typeface="Tahoma" panose="020B0604030504040204" pitchFamily="34" charset="0"/>
                <a:cs typeface="Tahoma" panose="020B0604030504040204" pitchFamily="34" charset="0"/>
              </a:rPr>
              <a:t>to the </a:t>
            </a:r>
            <a:r>
              <a:rPr lang="en-GB" sz="2800" dirty="0" smtClean="0">
                <a:latin typeface="+mj-lt"/>
                <a:ea typeface="Tahoma" panose="020B0604030504040204" pitchFamily="34" charset="0"/>
                <a:cs typeface="Tahoma" panose="020B0604030504040204" pitchFamily="34" charset="0"/>
              </a:rPr>
              <a:t>public.</a:t>
            </a:r>
          </a:p>
          <a:p>
            <a:pPr algn="just" eaLnBrk="0" fontAlgn="base" hangingPunct="0">
              <a:spcBef>
                <a:spcPct val="0"/>
              </a:spcBef>
              <a:spcAft>
                <a:spcPct val="0"/>
              </a:spcAft>
              <a:buSzTx/>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buSzTx/>
            </a:pPr>
            <a:r>
              <a:rPr lang="en-GB" sz="2800" dirty="0" smtClean="0">
                <a:latin typeface="+mj-lt"/>
                <a:ea typeface="Tahoma" panose="020B0604030504040204" pitchFamily="34" charset="0"/>
                <a:cs typeface="Tahoma" panose="020B0604030504040204" pitchFamily="34" charset="0"/>
              </a:rPr>
              <a:t>Sharing </a:t>
            </a:r>
            <a:r>
              <a:rPr lang="en-GB" sz="2800" dirty="0">
                <a:latin typeface="+mj-lt"/>
                <a:ea typeface="Tahoma" panose="020B0604030504040204" pitchFamily="34" charset="0"/>
                <a:cs typeface="Tahoma" panose="020B0604030504040204" pitchFamily="34" charset="0"/>
              </a:rPr>
              <a:t>of profits (or </a:t>
            </a:r>
            <a:r>
              <a:rPr lang="en-GB" sz="2800" dirty="0" smtClean="0">
                <a:latin typeface="+mj-lt"/>
                <a:ea typeface="Tahoma" panose="020B0604030504040204" pitchFamily="34" charset="0"/>
                <a:cs typeface="Tahoma" panose="020B0604030504040204" pitchFamily="34" charset="0"/>
              </a:rPr>
              <a:t>losses</a:t>
            </a:r>
            <a:r>
              <a:rPr lang="en-GB" sz="2800" dirty="0">
                <a:latin typeface="+mj-lt"/>
                <a:ea typeface="Tahoma" panose="020B0604030504040204" pitchFamily="34" charset="0"/>
                <a:cs typeface="Tahoma" panose="020B0604030504040204" pitchFamily="34" charset="0"/>
              </a:rPr>
              <a:t>) of the business.</a:t>
            </a:r>
          </a:p>
          <a:p>
            <a:endParaRPr lang="en-ZA" dirty="0">
              <a:latin typeface="+mj-lt"/>
            </a:endParaRPr>
          </a:p>
        </p:txBody>
      </p:sp>
      <p:sp>
        <p:nvSpPr>
          <p:cNvPr id="7" name="Content Placeholder 6"/>
          <p:cNvSpPr>
            <a:spLocks noGrp="1"/>
          </p:cNvSpPr>
          <p:nvPr>
            <p:ph sz="half" idx="4"/>
          </p:nvPr>
        </p:nvSpPr>
        <p:spPr>
          <a:xfrm>
            <a:off x="4716016" y="2420888"/>
            <a:ext cx="3960440" cy="4032448"/>
          </a:xfrm>
        </p:spPr>
        <p:txBody>
          <a:bodyPr>
            <a:normAutofit fontScale="62500" lnSpcReduction="20000"/>
          </a:bodyPr>
          <a:lstStyle/>
          <a:p>
            <a:pPr algn="just" eaLnBrk="0" fontAlgn="base" hangingPunct="0">
              <a:spcBef>
                <a:spcPct val="0"/>
              </a:spcBef>
              <a:spcAft>
                <a:spcPct val="0"/>
              </a:spcAft>
              <a:tabLst>
                <a:tab pos="457200" algn="l"/>
              </a:tabLst>
            </a:pPr>
            <a:r>
              <a:rPr lang="en-GB" sz="2800" dirty="0" smtClean="0">
                <a:latin typeface="+mj-lt"/>
                <a:ea typeface="Tahoma" panose="020B0604030504040204" pitchFamily="34" charset="0"/>
                <a:cs typeface="Tahoma" panose="020B0604030504040204" pitchFamily="34" charset="0"/>
              </a:rPr>
              <a:t>Each </a:t>
            </a:r>
            <a:r>
              <a:rPr lang="en-GB" sz="2800" dirty="0">
                <a:latin typeface="+mj-lt"/>
                <a:ea typeface="Tahoma" panose="020B0604030504040204" pitchFamily="34" charset="0"/>
                <a:cs typeface="Tahoma" panose="020B0604030504040204" pitchFamily="34" charset="0"/>
              </a:rPr>
              <a:t>partner is liable for the debts of the partnership, even if caused by the actions of other </a:t>
            </a:r>
            <a:r>
              <a:rPr lang="en-GB" sz="2800" dirty="0" smtClean="0">
                <a:latin typeface="+mj-lt"/>
                <a:ea typeface="Tahoma" panose="020B0604030504040204" pitchFamily="34" charset="0"/>
                <a:cs typeface="Tahoma" panose="020B0604030504040204" pitchFamily="34" charset="0"/>
              </a:rPr>
              <a:t>partners.</a:t>
            </a:r>
          </a:p>
          <a:p>
            <a:pPr algn="just" eaLnBrk="0" fontAlgn="base" hangingPunct="0">
              <a:spcBef>
                <a:spcPct val="0"/>
              </a:spcBef>
              <a:spcAft>
                <a:spcPct val="0"/>
              </a:spcAft>
              <a:tabLst>
                <a:tab pos="457200" algn="l"/>
              </a:tabLst>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tabLst>
                <a:tab pos="457200" algn="l"/>
              </a:tabLst>
            </a:pPr>
            <a:r>
              <a:rPr lang="en-GB" sz="2800" dirty="0" smtClean="0">
                <a:latin typeface="+mj-lt"/>
                <a:ea typeface="Tahoma" panose="020B0604030504040204" pitchFamily="34" charset="0"/>
                <a:cs typeface="Tahoma" panose="020B0604030504040204" pitchFamily="34" charset="0"/>
              </a:rPr>
              <a:t>Personality clashes </a:t>
            </a:r>
            <a:r>
              <a:rPr lang="en-GB" sz="2800" dirty="0">
                <a:latin typeface="+mj-lt"/>
                <a:ea typeface="Tahoma" panose="020B0604030504040204" pitchFamily="34" charset="0"/>
                <a:cs typeface="Tahoma" panose="020B0604030504040204" pitchFamily="34" charset="0"/>
              </a:rPr>
              <a:t>can affect the business greatly if not </a:t>
            </a:r>
            <a:r>
              <a:rPr lang="en-GB" sz="2800" dirty="0" smtClean="0">
                <a:latin typeface="+mj-lt"/>
                <a:ea typeface="Tahoma" panose="020B0604030504040204" pitchFamily="34" charset="0"/>
                <a:cs typeface="Tahoma" panose="020B0604030504040204" pitchFamily="34" charset="0"/>
              </a:rPr>
              <a:t>checked.</a:t>
            </a:r>
          </a:p>
          <a:p>
            <a:pPr algn="just" eaLnBrk="0" fontAlgn="base" hangingPunct="0">
              <a:spcBef>
                <a:spcPct val="0"/>
              </a:spcBef>
              <a:spcAft>
                <a:spcPct val="0"/>
              </a:spcAft>
              <a:tabLst>
                <a:tab pos="457200" algn="l"/>
              </a:tabLst>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tabLst>
                <a:tab pos="457200" algn="l"/>
              </a:tabLst>
            </a:pPr>
            <a:r>
              <a:rPr lang="en-GB" sz="2800" dirty="0" smtClean="0">
                <a:latin typeface="+mj-lt"/>
                <a:ea typeface="Tahoma" panose="020B0604030504040204" pitchFamily="34" charset="0"/>
                <a:cs typeface="Tahoma" panose="020B0604030504040204" pitchFamily="34" charset="0"/>
              </a:rPr>
              <a:t>The </a:t>
            </a:r>
            <a:r>
              <a:rPr lang="en-GB" sz="2800" dirty="0">
                <a:latin typeface="+mj-lt"/>
                <a:ea typeface="Tahoma" panose="020B0604030504040204" pitchFamily="34" charset="0"/>
                <a:cs typeface="Tahoma" panose="020B0604030504040204" pitchFamily="34" charset="0"/>
              </a:rPr>
              <a:t>death or bankruptcy of one partner will automatically dissolve the </a:t>
            </a:r>
            <a:r>
              <a:rPr lang="en-GB" sz="2800" dirty="0" smtClean="0">
                <a:latin typeface="+mj-lt"/>
                <a:ea typeface="Tahoma" panose="020B0604030504040204" pitchFamily="34" charset="0"/>
                <a:cs typeface="Tahoma" panose="020B0604030504040204" pitchFamily="34" charset="0"/>
              </a:rPr>
              <a:t>partnership unless </a:t>
            </a:r>
            <a:r>
              <a:rPr lang="en-GB" sz="2800" dirty="0">
                <a:latin typeface="+mj-lt"/>
                <a:ea typeface="Tahoma" panose="020B0604030504040204" pitchFamily="34" charset="0"/>
                <a:cs typeface="Tahoma" panose="020B0604030504040204" pitchFamily="34" charset="0"/>
              </a:rPr>
              <a:t>otherwise provided </a:t>
            </a:r>
            <a:r>
              <a:rPr lang="en-GB" sz="2800" dirty="0" smtClean="0">
                <a:latin typeface="+mj-lt"/>
                <a:ea typeface="Tahoma" panose="020B0604030504040204" pitchFamily="34" charset="0"/>
                <a:cs typeface="Tahoma" panose="020B0604030504040204" pitchFamily="34" charset="0"/>
              </a:rPr>
              <a:t>for in </a:t>
            </a:r>
            <a:r>
              <a:rPr lang="en-GB" sz="2800" dirty="0">
                <a:latin typeface="+mj-lt"/>
                <a:ea typeface="Tahoma" panose="020B0604030504040204" pitchFamily="34" charset="0"/>
                <a:cs typeface="Tahoma" panose="020B0604030504040204" pitchFamily="34" charset="0"/>
              </a:rPr>
              <a:t>a partnership </a:t>
            </a:r>
            <a:r>
              <a:rPr lang="en-GB" sz="2800" dirty="0" smtClean="0">
                <a:latin typeface="+mj-lt"/>
                <a:ea typeface="Tahoma" panose="020B0604030504040204" pitchFamily="34" charset="0"/>
                <a:cs typeface="Tahoma" panose="020B0604030504040204" pitchFamily="34" charset="0"/>
              </a:rPr>
              <a:t>agreement.</a:t>
            </a:r>
          </a:p>
          <a:p>
            <a:pPr algn="just" eaLnBrk="0" fontAlgn="base" hangingPunct="0">
              <a:spcBef>
                <a:spcPct val="0"/>
              </a:spcBef>
              <a:spcAft>
                <a:spcPct val="0"/>
              </a:spcAft>
              <a:tabLst>
                <a:tab pos="457200" algn="l"/>
              </a:tabLst>
            </a:pPr>
            <a:endParaRPr lang="en-GB" sz="2800" dirty="0">
              <a:latin typeface="+mj-lt"/>
              <a:ea typeface="Tahoma" panose="020B0604030504040204" pitchFamily="34" charset="0"/>
              <a:cs typeface="Tahoma" panose="020B0604030504040204" pitchFamily="34" charset="0"/>
            </a:endParaRPr>
          </a:p>
          <a:p>
            <a:pPr algn="just" eaLnBrk="0" fontAlgn="base" hangingPunct="0">
              <a:spcBef>
                <a:spcPct val="0"/>
              </a:spcBef>
              <a:spcAft>
                <a:spcPct val="0"/>
              </a:spcAft>
              <a:tabLst>
                <a:tab pos="457200" algn="l"/>
              </a:tabLst>
            </a:pPr>
            <a:r>
              <a:rPr lang="en-GB" sz="2800" dirty="0" smtClean="0">
                <a:latin typeface="+mj-lt"/>
                <a:ea typeface="Tahoma" panose="020B0604030504040204" pitchFamily="34" charset="0"/>
                <a:cs typeface="Tahoma" panose="020B0604030504040204" pitchFamily="34" charset="0"/>
              </a:rPr>
              <a:t>Less operational management flexibility</a:t>
            </a:r>
            <a:endParaRPr lang="en-ZA" dirty="0">
              <a:latin typeface="+mj-lt"/>
            </a:endParaRPr>
          </a:p>
        </p:txBody>
      </p:sp>
    </p:spTree>
    <p:extLst>
      <p:ext uri="{BB962C8B-B14F-4D97-AF65-F5344CB8AC3E}">
        <p14:creationId xmlns:p14="http://schemas.microsoft.com/office/powerpoint/2010/main" val="1651461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598"/>
            <a:ext cx="7772400" cy="1143000"/>
          </a:xfrm>
        </p:spPr>
        <p:txBody>
          <a:bodyPr/>
          <a:lstStyle/>
          <a:p>
            <a:pPr lvl="1" algn="ctr" rtl="0">
              <a:spcBef>
                <a:spcPct val="0"/>
              </a:spcBef>
            </a:pPr>
            <a:r>
              <a:rPr lang="en-GB" sz="4800" b="1" dirty="0">
                <a:solidFill>
                  <a:schemeClr val="tx1"/>
                </a:solidFill>
                <a:ea typeface="Calibri" pitchFamily="34" charset="0"/>
                <a:cs typeface="Arial" pitchFamily="34" charset="0"/>
              </a:rPr>
              <a:t>	</a:t>
            </a:r>
            <a:r>
              <a:rPr kumimoji="0" lang="en-GB" sz="48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Limited Companies</a:t>
            </a:r>
            <a: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r>
            <a:br>
              <a:rPr kumimoji="0" lang="en-US" sz="28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br>
            <a:endParaRPr lang="en-GB" dirty="0"/>
          </a:p>
        </p:txBody>
      </p:sp>
      <p:sp>
        <p:nvSpPr>
          <p:cNvPr id="3" name="Content Placeholder 2"/>
          <p:cNvSpPr>
            <a:spLocks noGrp="1"/>
          </p:cNvSpPr>
          <p:nvPr>
            <p:ph sz="quarter" idx="1"/>
          </p:nvPr>
        </p:nvSpPr>
        <p:spPr>
          <a:xfrm>
            <a:off x="694105" y="1634431"/>
            <a:ext cx="7772400" cy="4572000"/>
          </a:xfrm>
        </p:spPr>
        <p:txBody>
          <a:bodyPr>
            <a:normAutofit fontScale="92500" lnSpcReduction="10000"/>
          </a:bodyPr>
          <a:lstStyle/>
          <a:p>
            <a:pPr marL="457200" lvl="1" indent="0" algn="just" fontAlgn="base">
              <a:spcBef>
                <a:spcPct val="0"/>
              </a:spcBef>
              <a:spcAft>
                <a:spcPct val="0"/>
              </a:spcAft>
              <a:buClrTx/>
              <a:buSzTx/>
            </a:pPr>
            <a:endParaRPr lang="en-GB" sz="2000" b="1" dirty="0">
              <a:latin typeface="+mj-lt"/>
              <a:ea typeface="Calibri" pitchFamily="34" charset="0"/>
              <a:cs typeface="Arial" pitchFamily="34" charset="0"/>
            </a:endParaRPr>
          </a:p>
          <a:p>
            <a:pPr marL="0" lvl="0" indent="0" algn="just" eaLnBrk="0" fontAlgn="base" hangingPunct="0">
              <a:spcBef>
                <a:spcPct val="0"/>
              </a:spcBef>
              <a:spcAft>
                <a:spcPct val="0"/>
              </a:spcAft>
              <a:buClrTx/>
              <a:buSzTx/>
              <a:buNone/>
            </a:pPr>
            <a:r>
              <a:rPr lang="en-GB" sz="2400" dirty="0" smtClean="0">
                <a:latin typeface="+mj-lt"/>
                <a:ea typeface="Tahoma" panose="020B0604030504040204" pitchFamily="34" charset="0"/>
                <a:cs typeface="Tahoma" panose="020B0604030504040204" pitchFamily="34" charset="0"/>
              </a:rPr>
              <a:t>A </a:t>
            </a:r>
            <a:r>
              <a:rPr lang="en-GB" sz="2400" dirty="0">
                <a:latin typeface="+mj-lt"/>
                <a:ea typeface="Tahoma" panose="020B0604030504040204" pitchFamily="34" charset="0"/>
                <a:cs typeface="Tahoma" panose="020B0604030504040204" pitchFamily="34" charset="0"/>
              </a:rPr>
              <a:t>Company may be defined as an association where two or more people come together for a common business goal.</a:t>
            </a:r>
          </a:p>
          <a:p>
            <a:pPr marL="0" lvl="0" indent="0" algn="just" eaLnBrk="0" fontAlgn="base" hangingPunct="0">
              <a:spcBef>
                <a:spcPct val="0"/>
              </a:spcBef>
              <a:spcAft>
                <a:spcPct val="0"/>
              </a:spcAft>
              <a:buClrTx/>
              <a:buSzTx/>
              <a:buNone/>
            </a:pPr>
            <a:endParaRPr lang="en-US" sz="24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None/>
            </a:pPr>
            <a:r>
              <a:rPr lang="en-GB" sz="2400" dirty="0">
                <a:latin typeface="+mj-lt"/>
                <a:ea typeface="Tahoma" panose="020B0604030504040204" pitchFamily="34" charset="0"/>
                <a:cs typeface="Tahoma" panose="020B0604030504040204" pitchFamily="34" charset="0"/>
              </a:rPr>
              <a:t>A Company has what is termed as </a:t>
            </a:r>
            <a:r>
              <a:rPr lang="en-GB" sz="2400" b="1" i="1" dirty="0">
                <a:solidFill>
                  <a:schemeClr val="accent1"/>
                </a:solidFill>
                <a:latin typeface="+mj-lt"/>
                <a:ea typeface="Tahoma" panose="020B0604030504040204" pitchFamily="34" charset="0"/>
                <a:cs typeface="Tahoma" panose="020B0604030504040204" pitchFamily="34" charset="0"/>
              </a:rPr>
              <a:t>“Corporate Personality</a:t>
            </a:r>
            <a:r>
              <a:rPr lang="en-GB" sz="2400" b="1" i="1" dirty="0" smtClean="0">
                <a:solidFill>
                  <a:schemeClr val="accent1"/>
                </a:solidFill>
                <a:latin typeface="+mj-lt"/>
                <a:ea typeface="Tahoma" panose="020B0604030504040204" pitchFamily="34" charset="0"/>
                <a:cs typeface="Tahoma" panose="020B0604030504040204" pitchFamily="34" charset="0"/>
              </a:rPr>
              <a:t>”.</a:t>
            </a:r>
          </a:p>
          <a:p>
            <a:pPr marL="0" lvl="0" indent="0" algn="just" eaLnBrk="0" fontAlgn="base" hangingPunct="0">
              <a:spcBef>
                <a:spcPct val="0"/>
              </a:spcBef>
              <a:spcAft>
                <a:spcPct val="0"/>
              </a:spcAft>
              <a:buClrTx/>
              <a:buSzTx/>
              <a:buNone/>
            </a:pPr>
            <a:endParaRPr lang="en-US" sz="2400" dirty="0">
              <a:solidFill>
                <a:schemeClr val="accent1"/>
              </a:solidFill>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None/>
            </a:pPr>
            <a:r>
              <a:rPr lang="en-GB" sz="2400" dirty="0">
                <a:latin typeface="+mj-lt"/>
                <a:ea typeface="Tahoma" panose="020B0604030504040204" pitchFamily="34" charset="0"/>
                <a:cs typeface="Tahoma" panose="020B0604030504040204" pitchFamily="34" charset="0"/>
              </a:rPr>
              <a:t>It has all the rights that are in some cases as those of a human individual and is always treated by Law as a </a:t>
            </a:r>
            <a:r>
              <a:rPr lang="en-GB" sz="2400" b="1" i="1" dirty="0">
                <a:solidFill>
                  <a:schemeClr val="accent1"/>
                </a:solidFill>
                <a:latin typeface="+mj-lt"/>
                <a:ea typeface="Tahoma" panose="020B0604030504040204" pitchFamily="34" charset="0"/>
                <a:cs typeface="Tahoma" panose="020B0604030504040204" pitchFamily="34" charset="0"/>
              </a:rPr>
              <a:t>“Separate person”.</a:t>
            </a:r>
          </a:p>
          <a:p>
            <a:pPr marL="0" lvl="0" indent="0" algn="just" eaLnBrk="0" fontAlgn="base" hangingPunct="0">
              <a:spcBef>
                <a:spcPct val="0"/>
              </a:spcBef>
              <a:spcAft>
                <a:spcPct val="0"/>
              </a:spcAft>
              <a:buClrTx/>
              <a:buSzTx/>
              <a:buNone/>
            </a:pPr>
            <a:endParaRPr lang="en-US" sz="24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buFont typeface="Wingdings" pitchFamily="2" charset="2"/>
              <a:buChar char="q"/>
            </a:pPr>
            <a:r>
              <a:rPr lang="en-GB" sz="2400" dirty="0">
                <a:latin typeface="+mj-lt"/>
                <a:ea typeface="Tahoma" panose="020B0604030504040204" pitchFamily="34" charset="0"/>
                <a:cs typeface="Tahoma" panose="020B0604030504040204" pitchFamily="34" charset="0"/>
              </a:rPr>
              <a:t>    When a Limited company fails, its members or shareholders are only required to meet their debts up to the nominal value of their shares. This is the limited liability of persons investing in business ventures. Limited companies are either </a:t>
            </a:r>
            <a:r>
              <a:rPr lang="en-GB" sz="2800" b="1" dirty="0">
                <a:solidFill>
                  <a:schemeClr val="accent1"/>
                </a:solidFill>
                <a:latin typeface="+mj-lt"/>
                <a:ea typeface="Tahoma" panose="020B0604030504040204" pitchFamily="34" charset="0"/>
                <a:cs typeface="Tahoma" panose="020B0604030504040204" pitchFamily="34" charset="0"/>
              </a:rPr>
              <a:t>private </a:t>
            </a:r>
            <a:r>
              <a:rPr lang="en-GB" sz="2800" b="1" dirty="0">
                <a:latin typeface="+mj-lt"/>
                <a:ea typeface="Tahoma" panose="020B0604030504040204" pitchFamily="34" charset="0"/>
                <a:cs typeface="Tahoma" panose="020B0604030504040204" pitchFamily="34" charset="0"/>
              </a:rPr>
              <a:t>or</a:t>
            </a:r>
            <a:r>
              <a:rPr lang="en-GB" sz="2800" b="1" dirty="0">
                <a:solidFill>
                  <a:schemeClr val="accent1"/>
                </a:solidFill>
                <a:latin typeface="+mj-lt"/>
                <a:ea typeface="Tahoma" panose="020B0604030504040204" pitchFamily="34" charset="0"/>
                <a:cs typeface="Tahoma" panose="020B0604030504040204" pitchFamily="34" charset="0"/>
              </a:rPr>
              <a:t> public.</a:t>
            </a:r>
          </a:p>
          <a:p>
            <a:pPr marL="0" lvl="0" indent="0" algn="just" eaLnBrk="0" fontAlgn="base" hangingPunct="0">
              <a:spcBef>
                <a:spcPct val="0"/>
              </a:spcBef>
              <a:spcAft>
                <a:spcPct val="0"/>
              </a:spcAft>
              <a:buClrTx/>
              <a:buSzTx/>
            </a:pPr>
            <a:endParaRPr lang="en-US" sz="2400" dirty="0">
              <a:latin typeface="+mj-lt"/>
              <a:ea typeface="Tahoma" panose="020B0604030504040204" pitchFamily="34" charset="0"/>
              <a:cs typeface="Tahoma" panose="020B0604030504040204" pitchFamily="34" charset="0"/>
            </a:endParaRPr>
          </a:p>
          <a:p>
            <a:pPr marL="0" lvl="0" indent="0" algn="just" eaLnBrk="0" fontAlgn="base" hangingPunct="0">
              <a:spcBef>
                <a:spcPct val="0"/>
              </a:spcBef>
              <a:spcAft>
                <a:spcPct val="0"/>
              </a:spcAft>
              <a:buClrTx/>
              <a:buSzTx/>
            </a:pPr>
            <a:endParaRPr lang="en-US" sz="2400" dirty="0">
              <a:latin typeface="+mj-lt"/>
              <a:ea typeface="Tahoma" panose="020B0604030504040204" pitchFamily="34" charset="0"/>
              <a:cs typeface="Tahoma" panose="020B0604030504040204" pitchFamily="34" charset="0"/>
            </a:endParaRPr>
          </a:p>
          <a:p>
            <a:endParaRPr lang="en-GB" dirty="0">
              <a:latin typeface="+mj-lt"/>
            </a:endParaRPr>
          </a:p>
        </p:txBody>
      </p:sp>
    </p:spTree>
    <p:extLst>
      <p:ext uri="{BB962C8B-B14F-4D97-AF65-F5344CB8AC3E}">
        <p14:creationId xmlns:p14="http://schemas.microsoft.com/office/powerpoint/2010/main" val="223700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82000" cy="5816977"/>
          </a:xfrm>
          <a:prstGeom prst="rect">
            <a:avLst/>
          </a:prstGeom>
        </p:spPr>
        <p:txBody>
          <a:bodyPr wrap="square">
            <a:spAutoFit/>
          </a:bodyPr>
          <a:lstStyle/>
          <a:p>
            <a:pPr algn="just" eaLnBrk="0" fontAlgn="base" hangingPunct="0">
              <a:spcBef>
                <a:spcPct val="0"/>
              </a:spcBef>
              <a:spcAft>
                <a:spcPct val="0"/>
              </a:spcAft>
            </a:pPr>
            <a:endParaRPr lang="en-GB" sz="2800" b="1" dirty="0">
              <a:solidFill>
                <a:srgbClr val="D34817"/>
              </a:solidFill>
              <a:latin typeface="Tahoma" panose="020B0604030504040204" pitchFamily="34" charset="0"/>
              <a:ea typeface="Tahoma" panose="020B0604030504040204" pitchFamily="34" charset="0"/>
              <a:cs typeface="Tahoma" panose="020B0604030504040204" pitchFamily="34" charset="0"/>
            </a:endParaRPr>
          </a:p>
          <a:p>
            <a:pPr algn="ctr" eaLnBrk="0" fontAlgn="base" hangingPunct="0">
              <a:spcBef>
                <a:spcPct val="0"/>
              </a:spcBef>
              <a:spcAft>
                <a:spcPct val="0"/>
              </a:spcAft>
            </a:pPr>
            <a:r>
              <a:rPr lang="en-GB" sz="4400" b="1" dirty="0" smtClean="0">
                <a:solidFill>
                  <a:srgbClr val="D34817"/>
                </a:solidFill>
                <a:latin typeface="Tahoma" panose="020B0604030504040204" pitchFamily="34" charset="0"/>
                <a:ea typeface="Tahoma" panose="020B0604030504040204" pitchFamily="34" charset="0"/>
                <a:cs typeface="Tahoma" panose="020B0604030504040204" pitchFamily="34" charset="0"/>
              </a:rPr>
              <a:t>PRIVATE LIMITED COMPANY</a:t>
            </a:r>
          </a:p>
          <a:p>
            <a:pPr algn="just" eaLnBrk="0" fontAlgn="base" hangingPunct="0">
              <a:spcBef>
                <a:spcPct val="0"/>
              </a:spcBef>
              <a:spcAft>
                <a:spcPct val="0"/>
              </a:spcAft>
              <a:buFont typeface="Wingdings" pitchFamily="2" charset="2"/>
              <a:buChar char="q"/>
            </a:pPr>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pPr>
            <a:endParaRPr lang="en-GB" sz="2800" b="1" dirty="0" smtClean="0">
              <a:solidFill>
                <a:srgbClr val="D34817"/>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pPr>
            <a:r>
              <a:rPr lang="en-GB" sz="2800" b="1" dirty="0" smtClean="0">
                <a:solidFill>
                  <a:srgbClr val="D34817"/>
                </a:solidFill>
                <a:latin typeface="Tahoma" panose="020B0604030504040204" pitchFamily="34" charset="0"/>
                <a:ea typeface="Tahoma" panose="020B0604030504040204" pitchFamily="34" charset="0"/>
                <a:cs typeface="Tahoma" panose="020B0604030504040204" pitchFamily="34" charset="0"/>
              </a:rPr>
              <a:t> A </a:t>
            </a:r>
            <a:r>
              <a:rPr lang="en-GB" sz="2800" b="1" dirty="0">
                <a:solidFill>
                  <a:srgbClr val="D34817"/>
                </a:solidFill>
                <a:latin typeface="Tahoma" panose="020B0604030504040204" pitchFamily="34" charset="0"/>
                <a:ea typeface="Tahoma" panose="020B0604030504040204" pitchFamily="34" charset="0"/>
                <a:cs typeface="Tahoma" panose="020B0604030504040204" pitchFamily="34" charset="0"/>
              </a:rPr>
              <a:t>private company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is any registered company formed and owned by individuals other than the public</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eaLnBrk="0" fontAlgn="base" hangingPunct="0">
              <a:spcBef>
                <a:spcPct val="0"/>
              </a:spcBef>
              <a:spcAft>
                <a:spcPct val="0"/>
              </a:spcAft>
            </a:pP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It’s name will always end with the word Limited abbreviated as Ltd. </a:t>
            </a: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minimum number of shareholders required for a private company is two (2) and can have shareholders up to fifty (50).</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871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75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1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1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175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175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175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175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 calcmode="lin" valueType="num">
                                      <p:cBhvr>
                                        <p:cTn id="28" dur="1750" fill="hold"/>
                                        <p:tgtEl>
                                          <p:spTgt spid="2">
                                            <p:txEl>
                                              <p:pRg st="8" end="8"/>
                                            </p:txEl>
                                          </p:spTgt>
                                        </p:tgtEl>
                                        <p:attrNameLst>
                                          <p:attrName>ppt_w</p:attrName>
                                        </p:attrNameLst>
                                      </p:cBhvr>
                                      <p:tavLst>
                                        <p:tav tm="0">
                                          <p:val>
                                            <p:fltVal val="0"/>
                                          </p:val>
                                        </p:tav>
                                        <p:tav tm="100000">
                                          <p:val>
                                            <p:strVal val="#ppt_w"/>
                                          </p:val>
                                        </p:tav>
                                      </p:tavLst>
                                    </p:anim>
                                    <p:anim calcmode="lin" valueType="num">
                                      <p:cBhvr>
                                        <p:cTn id="29" dur="175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0"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1162"/>
            <a:ext cx="7772400" cy="1143000"/>
          </a:xfrm>
        </p:spPr>
        <p:txBody>
          <a:bodyPr/>
          <a:lstStyle/>
          <a:p>
            <a:pPr algn="ctr"/>
            <a:r>
              <a:rPr lang="en-ZA" b="1" dirty="0" smtClean="0"/>
              <a:t>Course Overview</a:t>
            </a:r>
            <a:endParaRPr lang="en-ZA" b="1" dirty="0"/>
          </a:p>
        </p:txBody>
      </p:sp>
      <p:sp>
        <p:nvSpPr>
          <p:cNvPr id="3" name="Content Placeholder 2"/>
          <p:cNvSpPr>
            <a:spLocks noGrp="1"/>
          </p:cNvSpPr>
          <p:nvPr>
            <p:ph sz="quarter" idx="1"/>
          </p:nvPr>
        </p:nvSpPr>
        <p:spPr/>
        <p:txBody>
          <a:bodyPr>
            <a:normAutofit fontScale="62500" lnSpcReduction="20000"/>
          </a:bodyPr>
          <a:lstStyle/>
          <a:p>
            <a:pPr marL="514350" indent="-514350">
              <a:buFont typeface="+mj-lt"/>
              <a:buAutoNum type="arabicPeriod"/>
            </a:pPr>
            <a:r>
              <a:rPr lang="en-ZA" sz="3200" b="1" dirty="0" smtClean="0"/>
              <a:t>Business as a System</a:t>
            </a:r>
          </a:p>
          <a:p>
            <a:pPr marL="777240" lvl="1" indent="-457200">
              <a:buFont typeface="+mj-lt"/>
              <a:buAutoNum type="alphaLcParenR"/>
            </a:pPr>
            <a:r>
              <a:rPr lang="en-ZA" sz="2900" dirty="0" smtClean="0"/>
              <a:t>Business Organisations</a:t>
            </a:r>
            <a:endParaRPr lang="en-ZA" sz="2900" dirty="0"/>
          </a:p>
          <a:p>
            <a:pPr marL="777240" lvl="1" indent="-457200">
              <a:buFont typeface="+mj-lt"/>
              <a:buAutoNum type="alphaLcParenR"/>
            </a:pPr>
            <a:r>
              <a:rPr lang="en-ZA" sz="2900" dirty="0" smtClean="0"/>
              <a:t>Meaning of Business</a:t>
            </a:r>
          </a:p>
          <a:p>
            <a:pPr marL="777240" lvl="1" indent="-457200">
              <a:buFont typeface="+mj-lt"/>
              <a:buAutoNum type="alphaLcParenR"/>
            </a:pPr>
            <a:r>
              <a:rPr lang="en-ZA" sz="2900" dirty="0" smtClean="0"/>
              <a:t>Assessment of both the internal and external environment</a:t>
            </a:r>
          </a:p>
          <a:p>
            <a:pPr marL="1108710" lvl="2" indent="-514350">
              <a:buFont typeface="+mj-lt"/>
              <a:buAutoNum type="romanLcPeriod"/>
            </a:pPr>
            <a:r>
              <a:rPr lang="en-ZA" sz="2600" dirty="0"/>
              <a:t>SWOT ANALYSIS</a:t>
            </a:r>
          </a:p>
          <a:p>
            <a:pPr marL="1051560" lvl="2" indent="-457200">
              <a:buFont typeface="+mj-lt"/>
              <a:buAutoNum type="romanLcPeriod"/>
            </a:pPr>
            <a:r>
              <a:rPr lang="en-ZA" sz="2600" dirty="0"/>
              <a:t>PORTER’S MODEL</a:t>
            </a:r>
          </a:p>
          <a:p>
            <a:pPr marL="1051560" lvl="2" indent="-457200">
              <a:buFont typeface="+mj-lt"/>
              <a:buAutoNum type="romanLcPeriod"/>
            </a:pPr>
            <a:r>
              <a:rPr lang="en-ZA" sz="2600" dirty="0"/>
              <a:t>PESTLE ANALYSIS</a:t>
            </a:r>
          </a:p>
          <a:p>
            <a:pPr marL="777240" lvl="1" indent="-457200">
              <a:buFont typeface="+mj-lt"/>
              <a:buAutoNum type="alphaLcParenR"/>
            </a:pPr>
            <a:r>
              <a:rPr lang="en-ZA" sz="2900" dirty="0" smtClean="0"/>
              <a:t>Managing Environmental elements</a:t>
            </a:r>
          </a:p>
          <a:p>
            <a:pPr marL="777240" lvl="1" indent="-457200">
              <a:buFont typeface="+mj-lt"/>
              <a:buAutoNum type="alphaLcParenR"/>
            </a:pPr>
            <a:endParaRPr lang="en-ZA" sz="2900" dirty="0" smtClean="0"/>
          </a:p>
          <a:p>
            <a:pPr marL="514350" indent="-514350">
              <a:buFont typeface="+mj-lt"/>
              <a:buAutoNum type="arabicPeriod"/>
            </a:pPr>
            <a:r>
              <a:rPr lang="en-ZA" sz="3200" b="1" dirty="0" smtClean="0"/>
              <a:t>Economic Environment &amp; Business</a:t>
            </a:r>
          </a:p>
          <a:p>
            <a:pPr marL="514350" indent="-514350">
              <a:buFont typeface="+mj-lt"/>
              <a:buAutoNum type="arabicPeriod"/>
            </a:pPr>
            <a:r>
              <a:rPr lang="en-ZA" sz="3200" b="1" dirty="0" smtClean="0"/>
              <a:t>Socio-Economic Environment &amp; Business</a:t>
            </a:r>
          </a:p>
          <a:p>
            <a:pPr marL="514350" indent="-514350">
              <a:buFont typeface="+mj-lt"/>
              <a:buAutoNum type="arabicPeriod"/>
            </a:pPr>
            <a:endParaRPr lang="en-ZA" b="1" dirty="0" smtClean="0"/>
          </a:p>
          <a:p>
            <a:pPr marL="788670" lvl="1" indent="-514350">
              <a:buFont typeface="+mj-lt"/>
              <a:buAutoNum type="arabicPeriod" startAt="4"/>
            </a:pPr>
            <a:endParaRPr lang="en-ZA" dirty="0" smtClean="0"/>
          </a:p>
          <a:p>
            <a:pPr marL="320040" lvl="1" indent="0">
              <a:buNone/>
            </a:pPr>
            <a:endParaRPr lang="en-ZA" dirty="0"/>
          </a:p>
        </p:txBody>
      </p:sp>
      <p:sp>
        <p:nvSpPr>
          <p:cNvPr id="4" name="Content Placeholder 3"/>
          <p:cNvSpPr>
            <a:spLocks noGrp="1"/>
          </p:cNvSpPr>
          <p:nvPr>
            <p:ph sz="quarter" idx="2"/>
          </p:nvPr>
        </p:nvSpPr>
        <p:spPr/>
        <p:txBody>
          <a:bodyPr>
            <a:normAutofit fontScale="62500" lnSpcReduction="20000"/>
          </a:bodyPr>
          <a:lstStyle/>
          <a:p>
            <a:pPr marL="514350" indent="-514350">
              <a:buFont typeface="+mj-lt"/>
              <a:buAutoNum type="arabicPeriod" startAt="4"/>
            </a:pPr>
            <a:endParaRPr lang="en-ZA" b="1" dirty="0" smtClean="0"/>
          </a:p>
          <a:p>
            <a:pPr marL="742950" indent="-742950">
              <a:buFont typeface="+mj-lt"/>
              <a:buAutoNum type="arabicPeriod" startAt="4"/>
            </a:pPr>
            <a:r>
              <a:rPr lang="en-ZA" sz="3600" b="1" dirty="0"/>
              <a:t>Technological Environment &amp; Business</a:t>
            </a:r>
          </a:p>
          <a:p>
            <a:pPr marL="514350" indent="-514350">
              <a:buFont typeface="+mj-lt"/>
              <a:buAutoNum type="arabicPeriod" startAt="4"/>
            </a:pPr>
            <a:endParaRPr lang="en-ZA" sz="3400" b="1" dirty="0"/>
          </a:p>
          <a:p>
            <a:pPr marL="514350" indent="-514350">
              <a:buFont typeface="+mj-lt"/>
              <a:buAutoNum type="arabicPeriod" startAt="4"/>
            </a:pPr>
            <a:r>
              <a:rPr lang="en-ZA" sz="3400" b="1" dirty="0" smtClean="0"/>
              <a:t>Political </a:t>
            </a:r>
            <a:r>
              <a:rPr lang="en-ZA" sz="3400" b="1" dirty="0"/>
              <a:t>Environment &amp; </a:t>
            </a:r>
            <a:r>
              <a:rPr lang="en-ZA" sz="3400" b="1" dirty="0" smtClean="0"/>
              <a:t>Business</a:t>
            </a:r>
          </a:p>
          <a:p>
            <a:pPr marL="514350" indent="-514350">
              <a:buFont typeface="+mj-lt"/>
              <a:buAutoNum type="arabicPeriod" startAt="4"/>
            </a:pPr>
            <a:endParaRPr lang="en-ZA" sz="3400" b="1" dirty="0" smtClean="0"/>
          </a:p>
          <a:p>
            <a:pPr marL="514350" indent="-514350">
              <a:buFont typeface="+mj-lt"/>
              <a:buAutoNum type="arabicPeriod" startAt="4"/>
            </a:pPr>
            <a:r>
              <a:rPr lang="en-ZA" sz="3400" b="1" dirty="0" smtClean="0"/>
              <a:t>Business </a:t>
            </a:r>
            <a:r>
              <a:rPr lang="en-ZA" sz="3400" b="1" dirty="0"/>
              <a:t>Ethics, Social Responsibility &amp; Legal </a:t>
            </a:r>
            <a:r>
              <a:rPr lang="en-ZA" sz="3400" b="1" dirty="0" smtClean="0"/>
              <a:t>Compliance</a:t>
            </a:r>
          </a:p>
          <a:p>
            <a:pPr marL="514350" indent="-514350">
              <a:buFont typeface="+mj-lt"/>
              <a:buAutoNum type="arabicPeriod" startAt="4"/>
            </a:pPr>
            <a:endParaRPr lang="en-ZA" sz="3400" b="1" dirty="0" smtClean="0"/>
          </a:p>
          <a:p>
            <a:pPr marL="514350" indent="-514350">
              <a:buFont typeface="+mj-lt"/>
              <a:buAutoNum type="arabicPeriod" startAt="4"/>
            </a:pPr>
            <a:r>
              <a:rPr lang="en-ZA" sz="3400" b="1" dirty="0" smtClean="0"/>
              <a:t>Society </a:t>
            </a:r>
            <a:r>
              <a:rPr lang="en-ZA" sz="3400" b="1" dirty="0"/>
              <a:t>&amp; Multinational </a:t>
            </a:r>
            <a:r>
              <a:rPr lang="en-ZA" sz="3400" b="1" dirty="0" smtClean="0"/>
              <a:t>Business</a:t>
            </a:r>
            <a:endParaRPr lang="en-ZA" sz="3400" b="1" dirty="0"/>
          </a:p>
        </p:txBody>
      </p:sp>
    </p:spTree>
    <p:extLst>
      <p:ext uri="{BB962C8B-B14F-4D97-AF65-F5344CB8AC3E}">
        <p14:creationId xmlns:p14="http://schemas.microsoft.com/office/powerpoint/2010/main" val="899512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5536" y="188640"/>
            <a:ext cx="8496944"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2400" b="1" dirty="0" smtClean="0">
                <a:solidFill>
                  <a:srgbClr val="D34817"/>
                </a:solidFill>
                <a:latin typeface="Tahoma" panose="020B0604030504040204" pitchFamily="34" charset="0"/>
                <a:ea typeface="Tahoma" panose="020B0604030504040204" pitchFamily="34" charset="0"/>
                <a:cs typeface="Tahoma" panose="020B0604030504040204" pitchFamily="34" charset="0"/>
              </a:rPr>
              <a:t>      </a:t>
            </a:r>
          </a:p>
          <a:p>
            <a:pPr algn="ctr" fontAlgn="base">
              <a:spcBef>
                <a:spcPct val="0"/>
              </a:spcBef>
              <a:spcAft>
                <a:spcPct val="0"/>
              </a:spcAft>
            </a:pPr>
            <a:endParaRPr lang="en-GB" sz="2400" b="1" dirty="0">
              <a:solidFill>
                <a:srgbClr val="D34817"/>
              </a:solidFill>
              <a:latin typeface="Tahoma" panose="020B0604030504040204" pitchFamily="34" charset="0"/>
              <a:ea typeface="Tahoma" panose="020B0604030504040204" pitchFamily="34" charset="0"/>
              <a:cs typeface="Tahoma" panose="020B0604030504040204" pitchFamily="34" charset="0"/>
            </a:endParaRPr>
          </a:p>
          <a:p>
            <a:pPr algn="ctr" fontAlgn="base">
              <a:spcBef>
                <a:spcPct val="0"/>
              </a:spcBef>
              <a:spcAft>
                <a:spcPct val="0"/>
              </a:spcAft>
            </a:pPr>
            <a:r>
              <a:rPr lang="en-GB" sz="4000" b="1" dirty="0" smtClean="0">
                <a:solidFill>
                  <a:srgbClr val="D34817"/>
                </a:solidFill>
                <a:latin typeface="Tahoma" panose="020B0604030504040204" pitchFamily="34" charset="0"/>
                <a:ea typeface="Tahoma" panose="020B0604030504040204" pitchFamily="34" charset="0"/>
                <a:cs typeface="Tahoma" panose="020B0604030504040204" pitchFamily="34" charset="0"/>
              </a:rPr>
              <a:t>Advantages of a Private Limited Company</a:t>
            </a:r>
          </a:p>
          <a:p>
            <a:pPr algn="ctr" fontAlgn="base">
              <a:spcBef>
                <a:spcPct val="0"/>
              </a:spcBef>
              <a:spcAft>
                <a:spcPct val="0"/>
              </a:spcAft>
            </a:pPr>
            <a:endParaRPr lang="en-US" sz="32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It is a legally separate entity or personality from the owners.</a:t>
            </a:r>
          </a:p>
          <a:p>
            <a:pPr algn="just" eaLnBrk="0" fontAlgn="base" hangingPunct="0">
              <a:spcBef>
                <a:spcPct val="0"/>
              </a:spcBef>
              <a:spcAft>
                <a:spcPct val="0"/>
              </a:spcAft>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tabLst>
                <a:tab pos="457200" algn="l"/>
              </a:tabLst>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The liability of the Shareholders is limited, so their	 personal assets are not at 	risk.</a:t>
            </a:r>
          </a:p>
          <a:p>
            <a:pPr algn="just" eaLnBrk="0" fontAlgn="base" hangingPunct="0">
              <a:spcBef>
                <a:spcPct val="0"/>
              </a:spcBef>
              <a:spcAft>
                <a:spcPct val="0"/>
              </a:spcAft>
              <a:buFont typeface="Wingdings" pitchFamily="2" charset="2"/>
              <a:buChar char="ü"/>
              <a:tabLst>
                <a:tab pos="457200" algn="l"/>
              </a:tabLst>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Shareholders have direct control over the company’s affairs.</a:t>
            </a:r>
          </a:p>
          <a:p>
            <a:pPr algn="just" eaLnBrk="0" fontAlgn="base" hangingPunct="0">
              <a:spcBef>
                <a:spcPct val="0"/>
              </a:spcBef>
              <a:spcAft>
                <a:spcPct val="0"/>
              </a:spcAft>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It can easily raise more capital by selling shares though not publicly.</a:t>
            </a:r>
          </a:p>
          <a:p>
            <a:pPr algn="just" eaLnBrk="0" fontAlgn="base" hangingPunct="0">
              <a:spcBef>
                <a:spcPct val="0"/>
              </a:spcBef>
              <a:spcAft>
                <a:spcPct val="0"/>
              </a:spcAft>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The company has sure continuity, as it does not depend on one person.</a:t>
            </a:r>
          </a:p>
          <a:p>
            <a:pPr algn="just" eaLnBrk="0" fontAlgn="base" hangingPunct="0">
              <a:spcBef>
                <a:spcPct val="0"/>
              </a:spcBef>
              <a:spcAft>
                <a:spcPct val="0"/>
              </a:spcAft>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pPr>
            <a:r>
              <a:rPr lang="en-GB"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9485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1750" fill="hold"/>
                                        <p:tgtEl>
                                          <p:spTgt spid="20481">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20481">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2048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481">
                                            <p:txEl>
                                              <p:pRg st="2" end="2"/>
                                            </p:txEl>
                                          </p:spTgt>
                                        </p:tgtEl>
                                        <p:attrNameLst>
                                          <p:attrName>style.visibility</p:attrName>
                                        </p:attrNameLst>
                                      </p:cBhvr>
                                      <p:to>
                                        <p:strVal val="visible"/>
                                      </p:to>
                                    </p:set>
                                    <p:anim calcmode="lin" valueType="num">
                                      <p:cBhvr>
                                        <p:cTn id="14" dur="1750" fill="hold"/>
                                        <p:tgtEl>
                                          <p:spTgt spid="20481">
                                            <p:txEl>
                                              <p:pRg st="2" end="2"/>
                                            </p:txEl>
                                          </p:spTgt>
                                        </p:tgtEl>
                                        <p:attrNameLst>
                                          <p:attrName>ppt_w</p:attrName>
                                        </p:attrNameLst>
                                      </p:cBhvr>
                                      <p:tavLst>
                                        <p:tav tm="0">
                                          <p:val>
                                            <p:fltVal val="0"/>
                                          </p:val>
                                        </p:tav>
                                        <p:tav tm="100000">
                                          <p:val>
                                            <p:strVal val="#ppt_w"/>
                                          </p:val>
                                        </p:tav>
                                      </p:tavLst>
                                    </p:anim>
                                    <p:anim calcmode="lin" valueType="num">
                                      <p:cBhvr>
                                        <p:cTn id="15" dur="1750" fill="hold"/>
                                        <p:tgtEl>
                                          <p:spTgt spid="20481">
                                            <p:txEl>
                                              <p:pRg st="2" end="2"/>
                                            </p:txEl>
                                          </p:spTgt>
                                        </p:tgtEl>
                                        <p:attrNameLst>
                                          <p:attrName>ppt_h</p:attrName>
                                        </p:attrNameLst>
                                      </p:cBhvr>
                                      <p:tavLst>
                                        <p:tav tm="0">
                                          <p:val>
                                            <p:fltVal val="0"/>
                                          </p:val>
                                        </p:tav>
                                        <p:tav tm="100000">
                                          <p:val>
                                            <p:strVal val="#ppt_h"/>
                                          </p:val>
                                        </p:tav>
                                      </p:tavLst>
                                    </p:anim>
                                    <p:animEffect transition="in" filter="fade">
                                      <p:cBhvr>
                                        <p:cTn id="16" dur="1750"/>
                                        <p:tgtEl>
                                          <p:spTgt spid="204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481">
                                            <p:txEl>
                                              <p:pRg st="4" end="4"/>
                                            </p:txEl>
                                          </p:spTgt>
                                        </p:tgtEl>
                                        <p:attrNameLst>
                                          <p:attrName>style.visibility</p:attrName>
                                        </p:attrNameLst>
                                      </p:cBhvr>
                                      <p:to>
                                        <p:strVal val="visible"/>
                                      </p:to>
                                    </p:set>
                                    <p:anim calcmode="lin" valueType="num">
                                      <p:cBhvr>
                                        <p:cTn id="21" dur="1750" fill="hold"/>
                                        <p:tgtEl>
                                          <p:spTgt spid="20481">
                                            <p:txEl>
                                              <p:pRg st="4" end="4"/>
                                            </p:txEl>
                                          </p:spTgt>
                                        </p:tgtEl>
                                        <p:attrNameLst>
                                          <p:attrName>ppt_w</p:attrName>
                                        </p:attrNameLst>
                                      </p:cBhvr>
                                      <p:tavLst>
                                        <p:tav tm="0">
                                          <p:val>
                                            <p:fltVal val="0"/>
                                          </p:val>
                                        </p:tav>
                                        <p:tav tm="100000">
                                          <p:val>
                                            <p:strVal val="#ppt_w"/>
                                          </p:val>
                                        </p:tav>
                                      </p:tavLst>
                                    </p:anim>
                                    <p:anim calcmode="lin" valueType="num">
                                      <p:cBhvr>
                                        <p:cTn id="22" dur="1750" fill="hold"/>
                                        <p:tgtEl>
                                          <p:spTgt spid="20481">
                                            <p:txEl>
                                              <p:pRg st="4" end="4"/>
                                            </p:txEl>
                                          </p:spTgt>
                                        </p:tgtEl>
                                        <p:attrNameLst>
                                          <p:attrName>ppt_h</p:attrName>
                                        </p:attrNameLst>
                                      </p:cBhvr>
                                      <p:tavLst>
                                        <p:tav tm="0">
                                          <p:val>
                                            <p:fltVal val="0"/>
                                          </p:val>
                                        </p:tav>
                                        <p:tav tm="100000">
                                          <p:val>
                                            <p:strVal val="#ppt_h"/>
                                          </p:val>
                                        </p:tav>
                                      </p:tavLst>
                                    </p:anim>
                                    <p:animEffect transition="in" filter="fade">
                                      <p:cBhvr>
                                        <p:cTn id="23" dur="1750"/>
                                        <p:tgtEl>
                                          <p:spTgt spid="2048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481">
                                            <p:txEl>
                                              <p:pRg st="6" end="6"/>
                                            </p:txEl>
                                          </p:spTgt>
                                        </p:tgtEl>
                                        <p:attrNameLst>
                                          <p:attrName>style.visibility</p:attrName>
                                        </p:attrNameLst>
                                      </p:cBhvr>
                                      <p:to>
                                        <p:strVal val="visible"/>
                                      </p:to>
                                    </p:set>
                                    <p:anim calcmode="lin" valueType="num">
                                      <p:cBhvr>
                                        <p:cTn id="28" dur="1750" fill="hold"/>
                                        <p:tgtEl>
                                          <p:spTgt spid="20481">
                                            <p:txEl>
                                              <p:pRg st="6" end="6"/>
                                            </p:txEl>
                                          </p:spTgt>
                                        </p:tgtEl>
                                        <p:attrNameLst>
                                          <p:attrName>ppt_w</p:attrName>
                                        </p:attrNameLst>
                                      </p:cBhvr>
                                      <p:tavLst>
                                        <p:tav tm="0">
                                          <p:val>
                                            <p:fltVal val="0"/>
                                          </p:val>
                                        </p:tav>
                                        <p:tav tm="100000">
                                          <p:val>
                                            <p:strVal val="#ppt_w"/>
                                          </p:val>
                                        </p:tav>
                                      </p:tavLst>
                                    </p:anim>
                                    <p:anim calcmode="lin" valueType="num">
                                      <p:cBhvr>
                                        <p:cTn id="29" dur="1750" fill="hold"/>
                                        <p:tgtEl>
                                          <p:spTgt spid="20481">
                                            <p:txEl>
                                              <p:pRg st="6" end="6"/>
                                            </p:txEl>
                                          </p:spTgt>
                                        </p:tgtEl>
                                        <p:attrNameLst>
                                          <p:attrName>ppt_h</p:attrName>
                                        </p:attrNameLst>
                                      </p:cBhvr>
                                      <p:tavLst>
                                        <p:tav tm="0">
                                          <p:val>
                                            <p:fltVal val="0"/>
                                          </p:val>
                                        </p:tav>
                                        <p:tav tm="100000">
                                          <p:val>
                                            <p:strVal val="#ppt_h"/>
                                          </p:val>
                                        </p:tav>
                                      </p:tavLst>
                                    </p:anim>
                                    <p:animEffect transition="in" filter="fade">
                                      <p:cBhvr>
                                        <p:cTn id="30" dur="1750"/>
                                        <p:tgtEl>
                                          <p:spTgt spid="2048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481">
                                            <p:txEl>
                                              <p:pRg st="8" end="8"/>
                                            </p:txEl>
                                          </p:spTgt>
                                        </p:tgtEl>
                                        <p:attrNameLst>
                                          <p:attrName>style.visibility</p:attrName>
                                        </p:attrNameLst>
                                      </p:cBhvr>
                                      <p:to>
                                        <p:strVal val="visible"/>
                                      </p:to>
                                    </p:set>
                                    <p:anim calcmode="lin" valueType="num">
                                      <p:cBhvr>
                                        <p:cTn id="35" dur="1750" fill="hold"/>
                                        <p:tgtEl>
                                          <p:spTgt spid="20481">
                                            <p:txEl>
                                              <p:pRg st="8" end="8"/>
                                            </p:txEl>
                                          </p:spTgt>
                                        </p:tgtEl>
                                        <p:attrNameLst>
                                          <p:attrName>ppt_w</p:attrName>
                                        </p:attrNameLst>
                                      </p:cBhvr>
                                      <p:tavLst>
                                        <p:tav tm="0">
                                          <p:val>
                                            <p:fltVal val="0"/>
                                          </p:val>
                                        </p:tav>
                                        <p:tav tm="100000">
                                          <p:val>
                                            <p:strVal val="#ppt_w"/>
                                          </p:val>
                                        </p:tav>
                                      </p:tavLst>
                                    </p:anim>
                                    <p:anim calcmode="lin" valueType="num">
                                      <p:cBhvr>
                                        <p:cTn id="36" dur="1750" fill="hold"/>
                                        <p:tgtEl>
                                          <p:spTgt spid="20481">
                                            <p:txEl>
                                              <p:pRg st="8" end="8"/>
                                            </p:txEl>
                                          </p:spTgt>
                                        </p:tgtEl>
                                        <p:attrNameLst>
                                          <p:attrName>ppt_h</p:attrName>
                                        </p:attrNameLst>
                                      </p:cBhvr>
                                      <p:tavLst>
                                        <p:tav tm="0">
                                          <p:val>
                                            <p:fltVal val="0"/>
                                          </p:val>
                                        </p:tav>
                                        <p:tav tm="100000">
                                          <p:val>
                                            <p:strVal val="#ppt_h"/>
                                          </p:val>
                                        </p:tav>
                                      </p:tavLst>
                                    </p:anim>
                                    <p:animEffect transition="in" filter="fade">
                                      <p:cBhvr>
                                        <p:cTn id="37" dur="1750"/>
                                        <p:tgtEl>
                                          <p:spTgt spid="2048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481">
                                            <p:txEl>
                                              <p:pRg st="10" end="10"/>
                                            </p:txEl>
                                          </p:spTgt>
                                        </p:tgtEl>
                                        <p:attrNameLst>
                                          <p:attrName>style.visibility</p:attrName>
                                        </p:attrNameLst>
                                      </p:cBhvr>
                                      <p:to>
                                        <p:strVal val="visible"/>
                                      </p:to>
                                    </p:set>
                                    <p:anim calcmode="lin" valueType="num">
                                      <p:cBhvr>
                                        <p:cTn id="42" dur="1750" fill="hold"/>
                                        <p:tgtEl>
                                          <p:spTgt spid="20481">
                                            <p:txEl>
                                              <p:pRg st="10" end="10"/>
                                            </p:txEl>
                                          </p:spTgt>
                                        </p:tgtEl>
                                        <p:attrNameLst>
                                          <p:attrName>ppt_w</p:attrName>
                                        </p:attrNameLst>
                                      </p:cBhvr>
                                      <p:tavLst>
                                        <p:tav tm="0">
                                          <p:val>
                                            <p:fltVal val="0"/>
                                          </p:val>
                                        </p:tav>
                                        <p:tav tm="100000">
                                          <p:val>
                                            <p:strVal val="#ppt_w"/>
                                          </p:val>
                                        </p:tav>
                                      </p:tavLst>
                                    </p:anim>
                                    <p:anim calcmode="lin" valueType="num">
                                      <p:cBhvr>
                                        <p:cTn id="43" dur="1750" fill="hold"/>
                                        <p:tgtEl>
                                          <p:spTgt spid="20481">
                                            <p:txEl>
                                              <p:pRg st="10" end="10"/>
                                            </p:txEl>
                                          </p:spTgt>
                                        </p:tgtEl>
                                        <p:attrNameLst>
                                          <p:attrName>ppt_h</p:attrName>
                                        </p:attrNameLst>
                                      </p:cBhvr>
                                      <p:tavLst>
                                        <p:tav tm="0">
                                          <p:val>
                                            <p:fltVal val="0"/>
                                          </p:val>
                                        </p:tav>
                                        <p:tav tm="100000">
                                          <p:val>
                                            <p:strVal val="#ppt_h"/>
                                          </p:val>
                                        </p:tav>
                                      </p:tavLst>
                                    </p:anim>
                                    <p:animEffect transition="in" filter="fade">
                                      <p:cBhvr>
                                        <p:cTn id="44" dur="1750"/>
                                        <p:tgtEl>
                                          <p:spTgt spid="20481">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481">
                                            <p:txEl>
                                              <p:pRg st="12" end="12"/>
                                            </p:txEl>
                                          </p:spTgt>
                                        </p:tgtEl>
                                        <p:attrNameLst>
                                          <p:attrName>style.visibility</p:attrName>
                                        </p:attrNameLst>
                                      </p:cBhvr>
                                      <p:to>
                                        <p:strVal val="visible"/>
                                      </p:to>
                                    </p:set>
                                    <p:anim calcmode="lin" valueType="num">
                                      <p:cBhvr>
                                        <p:cTn id="49" dur="1750" fill="hold"/>
                                        <p:tgtEl>
                                          <p:spTgt spid="20481">
                                            <p:txEl>
                                              <p:pRg st="12" end="12"/>
                                            </p:txEl>
                                          </p:spTgt>
                                        </p:tgtEl>
                                        <p:attrNameLst>
                                          <p:attrName>ppt_w</p:attrName>
                                        </p:attrNameLst>
                                      </p:cBhvr>
                                      <p:tavLst>
                                        <p:tav tm="0">
                                          <p:val>
                                            <p:fltVal val="0"/>
                                          </p:val>
                                        </p:tav>
                                        <p:tav tm="100000">
                                          <p:val>
                                            <p:strVal val="#ppt_w"/>
                                          </p:val>
                                        </p:tav>
                                      </p:tavLst>
                                    </p:anim>
                                    <p:anim calcmode="lin" valueType="num">
                                      <p:cBhvr>
                                        <p:cTn id="50" dur="1750" fill="hold"/>
                                        <p:tgtEl>
                                          <p:spTgt spid="20481">
                                            <p:txEl>
                                              <p:pRg st="12" end="12"/>
                                            </p:txEl>
                                          </p:spTgt>
                                        </p:tgtEl>
                                        <p:attrNameLst>
                                          <p:attrName>ppt_h</p:attrName>
                                        </p:attrNameLst>
                                      </p:cBhvr>
                                      <p:tavLst>
                                        <p:tav tm="0">
                                          <p:val>
                                            <p:fltVal val="0"/>
                                          </p:val>
                                        </p:tav>
                                        <p:tav tm="100000">
                                          <p:val>
                                            <p:strVal val="#ppt_h"/>
                                          </p:val>
                                        </p:tav>
                                      </p:tavLst>
                                    </p:anim>
                                    <p:animEffect transition="in" filter="fade">
                                      <p:cBhvr>
                                        <p:cTn id="51" dur="1750"/>
                                        <p:tgtEl>
                                          <p:spTgt spid="20481">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481">
                                            <p:txEl>
                                              <p:pRg st="14" end="14"/>
                                            </p:txEl>
                                          </p:spTgt>
                                        </p:tgtEl>
                                        <p:attrNameLst>
                                          <p:attrName>style.visibility</p:attrName>
                                        </p:attrNameLst>
                                      </p:cBhvr>
                                      <p:to>
                                        <p:strVal val="visible"/>
                                      </p:to>
                                    </p:set>
                                    <p:anim calcmode="lin" valueType="num">
                                      <p:cBhvr>
                                        <p:cTn id="56" dur="1750" fill="hold"/>
                                        <p:tgtEl>
                                          <p:spTgt spid="20481">
                                            <p:txEl>
                                              <p:pRg st="14" end="14"/>
                                            </p:txEl>
                                          </p:spTgt>
                                        </p:tgtEl>
                                        <p:attrNameLst>
                                          <p:attrName>ppt_w</p:attrName>
                                        </p:attrNameLst>
                                      </p:cBhvr>
                                      <p:tavLst>
                                        <p:tav tm="0">
                                          <p:val>
                                            <p:fltVal val="0"/>
                                          </p:val>
                                        </p:tav>
                                        <p:tav tm="100000">
                                          <p:val>
                                            <p:strVal val="#ppt_w"/>
                                          </p:val>
                                        </p:tav>
                                      </p:tavLst>
                                    </p:anim>
                                    <p:anim calcmode="lin" valueType="num">
                                      <p:cBhvr>
                                        <p:cTn id="57" dur="1750" fill="hold"/>
                                        <p:tgtEl>
                                          <p:spTgt spid="20481">
                                            <p:txEl>
                                              <p:pRg st="14" end="14"/>
                                            </p:txEl>
                                          </p:spTgt>
                                        </p:tgtEl>
                                        <p:attrNameLst>
                                          <p:attrName>ppt_h</p:attrName>
                                        </p:attrNameLst>
                                      </p:cBhvr>
                                      <p:tavLst>
                                        <p:tav tm="0">
                                          <p:val>
                                            <p:fltVal val="0"/>
                                          </p:val>
                                        </p:tav>
                                        <p:tav tm="100000">
                                          <p:val>
                                            <p:strVal val="#ppt_h"/>
                                          </p:val>
                                        </p:tav>
                                      </p:tavLst>
                                    </p:anim>
                                    <p:animEffect transition="in" filter="fade">
                                      <p:cBhvr>
                                        <p:cTn id="58" dur="1750"/>
                                        <p:tgtEl>
                                          <p:spTgt spid="2048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392" y="188640"/>
            <a:ext cx="8458200" cy="5201424"/>
          </a:xfrm>
          <a:prstGeom prst="rect">
            <a:avLst/>
          </a:prstGeom>
        </p:spPr>
        <p:txBody>
          <a:bodyPr wrap="square">
            <a:spAutoFit/>
          </a:bodyPr>
          <a:lstStyle/>
          <a:p>
            <a:pPr algn="just" eaLnBrk="0" fontAlgn="base" hangingPunct="0">
              <a:spcBef>
                <a:spcPct val="0"/>
              </a:spcBef>
              <a:spcAft>
                <a:spcPct val="0"/>
              </a:spcAft>
            </a:pPr>
            <a:endParaRPr lang="en-GB" sz="2800" b="1" dirty="0" smtClean="0">
              <a:solidFill>
                <a:srgbClr val="0000FF"/>
              </a:solidFill>
              <a:latin typeface="Franklin Gothic Book"/>
              <a:ea typeface="Tahoma" panose="020B0604030504040204" pitchFamily="34" charset="0"/>
              <a:cs typeface="Tahoma" panose="020B0604030504040204" pitchFamily="34" charset="0"/>
            </a:endParaRPr>
          </a:p>
          <a:p>
            <a:pPr algn="ctr" eaLnBrk="0" fontAlgn="base" hangingPunct="0">
              <a:spcBef>
                <a:spcPct val="0"/>
              </a:spcBef>
              <a:spcAft>
                <a:spcPct val="0"/>
              </a:spcAft>
            </a:pPr>
            <a:r>
              <a:rPr lang="en-GB" sz="3600" b="1" dirty="0" smtClean="0">
                <a:solidFill>
                  <a:srgbClr val="0000FF"/>
                </a:solidFill>
                <a:latin typeface="Franklin Gothic Book"/>
                <a:ea typeface="Tahoma" panose="020B0604030504040204" pitchFamily="34" charset="0"/>
                <a:cs typeface="Tahoma" panose="020B0604030504040204" pitchFamily="34" charset="0"/>
              </a:rPr>
              <a:t> </a:t>
            </a:r>
            <a:r>
              <a:rPr lang="en-GB" sz="3600" b="1" dirty="0" smtClean="0">
                <a:solidFill>
                  <a:srgbClr val="D34817"/>
                </a:solidFill>
                <a:latin typeface="Franklin Gothic Book"/>
                <a:ea typeface="Tahoma" panose="020B0604030504040204" pitchFamily="34" charset="0"/>
                <a:cs typeface="Tahoma" panose="020B0604030504040204" pitchFamily="34" charset="0"/>
              </a:rPr>
              <a:t>Disadvantages </a:t>
            </a:r>
            <a:r>
              <a:rPr lang="en-GB" sz="3600" b="1" dirty="0">
                <a:solidFill>
                  <a:srgbClr val="D34817"/>
                </a:solidFill>
                <a:latin typeface="Franklin Gothic Book"/>
                <a:ea typeface="Tahoma" panose="020B0604030504040204" pitchFamily="34" charset="0"/>
                <a:cs typeface="Tahoma" panose="020B0604030504040204" pitchFamily="34" charset="0"/>
              </a:rPr>
              <a:t>of a Private </a:t>
            </a:r>
            <a:r>
              <a:rPr lang="en-GB" sz="3600" b="1" dirty="0" smtClean="0">
                <a:solidFill>
                  <a:srgbClr val="D34817"/>
                </a:solidFill>
                <a:latin typeface="Franklin Gothic Book"/>
                <a:ea typeface="Tahoma" panose="020B0604030504040204" pitchFamily="34" charset="0"/>
                <a:cs typeface="Tahoma" panose="020B0604030504040204" pitchFamily="34" charset="0"/>
              </a:rPr>
              <a:t>Company</a:t>
            </a:r>
          </a:p>
          <a:p>
            <a:pPr algn="just" eaLnBrk="0" fontAlgn="base" hangingPunct="0">
              <a:spcBef>
                <a:spcPct val="0"/>
              </a:spcBef>
              <a:spcAft>
                <a:spcPct val="0"/>
              </a:spcAft>
            </a:pPr>
            <a:endParaRPr lang="en-US" sz="2800" dirty="0">
              <a:solidFill>
                <a:srgbClr val="0000FF"/>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sz="2400" dirty="0">
                <a:solidFill>
                  <a:prstClr val="black"/>
                </a:solidFill>
                <a:latin typeface="Franklin Gothic Book"/>
                <a:ea typeface="Tahoma" panose="020B0604030504040204" pitchFamily="34" charset="0"/>
                <a:cs typeface="Tahoma" panose="020B0604030504040204" pitchFamily="34" charset="0"/>
              </a:rPr>
              <a:t>    There </a:t>
            </a:r>
            <a:r>
              <a:rPr lang="en-GB" sz="2400" dirty="0" smtClean="0">
                <a:solidFill>
                  <a:prstClr val="black"/>
                </a:solidFill>
                <a:latin typeface="Franklin Gothic Book"/>
                <a:ea typeface="Tahoma" panose="020B0604030504040204" pitchFamily="34" charset="0"/>
                <a:cs typeface="Tahoma" panose="020B0604030504040204" pitchFamily="34" charset="0"/>
              </a:rPr>
              <a:t>are too </a:t>
            </a:r>
            <a:r>
              <a:rPr lang="en-GB" sz="2400" dirty="0">
                <a:solidFill>
                  <a:prstClr val="black"/>
                </a:solidFill>
                <a:latin typeface="Franklin Gothic Book"/>
                <a:ea typeface="Tahoma" panose="020B0604030504040204" pitchFamily="34" charset="0"/>
                <a:cs typeface="Tahoma" panose="020B0604030504040204" pitchFamily="34" charset="0"/>
              </a:rPr>
              <a:t>many legal formalities to comply with.</a:t>
            </a:r>
          </a:p>
          <a:p>
            <a:pPr algn="just" eaLnBrk="0" fontAlgn="base" hangingPunct="0">
              <a:spcBef>
                <a:spcPct val="0"/>
              </a:spcBef>
              <a:spcAft>
                <a:spcPct val="0"/>
              </a:spcAft>
            </a:pPr>
            <a:endParaRPr lang="en-US" sz="2400" dirty="0">
              <a:solidFill>
                <a:prstClr val="black"/>
              </a:solidFill>
              <a:latin typeface="Franklin Gothic Book"/>
              <a:ea typeface="Tahoma" panose="020B0604030504040204" pitchFamily="34" charset="0"/>
              <a:cs typeface="Tahoma" panose="020B0604030504040204" pitchFamily="34" charset="0"/>
            </a:endParaRPr>
          </a:p>
          <a:p>
            <a:pPr algn="just" defTabSz="398463" eaLnBrk="0" fontAlgn="base" hangingPunct="0">
              <a:spcBef>
                <a:spcPct val="0"/>
              </a:spcBef>
              <a:spcAft>
                <a:spcPct val="0"/>
              </a:spcAft>
              <a:buFont typeface="Wingdings" pitchFamily="2" charset="2"/>
              <a:buChar char="ü"/>
            </a:pPr>
            <a:r>
              <a:rPr lang="en-GB" sz="2400" dirty="0">
                <a:solidFill>
                  <a:prstClr val="black"/>
                </a:solidFill>
                <a:latin typeface="Franklin Gothic Book"/>
                <a:ea typeface="Tahoma" panose="020B0604030504040204" pitchFamily="34" charset="0"/>
                <a:cs typeface="Tahoma" panose="020B0604030504040204" pitchFamily="34" charset="0"/>
              </a:rPr>
              <a:t>   Accounts should be audited annually hence the need to </a:t>
            </a:r>
            <a:r>
              <a:rPr lang="en-GB" sz="2400" dirty="0" smtClean="0">
                <a:solidFill>
                  <a:prstClr val="black"/>
                </a:solidFill>
                <a:latin typeface="Franklin Gothic Book"/>
                <a:ea typeface="Tahoma" panose="020B0604030504040204" pitchFamily="34" charset="0"/>
                <a:cs typeface="Tahoma" panose="020B0604030504040204" pitchFamily="34" charset="0"/>
              </a:rPr>
              <a:t> 	 	engage </a:t>
            </a:r>
            <a:r>
              <a:rPr lang="en-GB" sz="2400" dirty="0">
                <a:solidFill>
                  <a:prstClr val="black"/>
                </a:solidFill>
                <a:latin typeface="Franklin Gothic Book"/>
                <a:ea typeface="Tahoma" panose="020B0604030504040204" pitchFamily="34" charset="0"/>
                <a:cs typeface="Tahoma" panose="020B0604030504040204" pitchFamily="34" charset="0"/>
              </a:rPr>
              <a:t>services of </a:t>
            </a:r>
            <a:r>
              <a:rPr lang="en-GB" sz="2400" dirty="0" smtClean="0">
                <a:solidFill>
                  <a:prstClr val="black"/>
                </a:solidFill>
                <a:latin typeface="Franklin Gothic Book"/>
                <a:ea typeface="Tahoma" panose="020B0604030504040204" pitchFamily="34" charset="0"/>
                <a:cs typeface="Tahoma" panose="020B0604030504040204" pitchFamily="34" charset="0"/>
              </a:rPr>
              <a:t>External Auditors</a:t>
            </a:r>
            <a:r>
              <a:rPr lang="en-GB" sz="2400" dirty="0">
                <a:solidFill>
                  <a:prstClr val="black"/>
                </a:solidFill>
                <a:latin typeface="Franklin Gothic Book"/>
                <a:ea typeface="Tahoma" panose="020B0604030504040204" pitchFamily="34" charset="0"/>
                <a:cs typeface="Tahoma" panose="020B0604030504040204" pitchFamily="34" charset="0"/>
              </a:rPr>
              <a:t>.</a:t>
            </a:r>
          </a:p>
          <a:p>
            <a:pPr algn="just" eaLnBrk="0" fontAlgn="base" hangingPunct="0">
              <a:spcBef>
                <a:spcPct val="0"/>
              </a:spcBef>
              <a:spcAft>
                <a:spcPct val="0"/>
              </a:spcAft>
            </a:pPr>
            <a:endParaRPr lang="en-US" sz="2400" dirty="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ü"/>
            </a:pPr>
            <a:r>
              <a:rPr lang="en-GB" sz="2400" dirty="0">
                <a:solidFill>
                  <a:prstClr val="black"/>
                </a:solidFill>
                <a:latin typeface="Franklin Gothic Book"/>
                <a:ea typeface="Tahoma" panose="020B0604030504040204" pitchFamily="34" charset="0"/>
                <a:cs typeface="Tahoma" panose="020B0604030504040204" pitchFamily="34" charset="0"/>
              </a:rPr>
              <a:t>    The company is less flexible </a:t>
            </a:r>
            <a:r>
              <a:rPr lang="en-GB" sz="2400" dirty="0" smtClean="0">
                <a:solidFill>
                  <a:prstClr val="black"/>
                </a:solidFill>
                <a:latin typeface="Franklin Gothic Book"/>
                <a:ea typeface="Tahoma" panose="020B0604030504040204" pitchFamily="34" charset="0"/>
                <a:cs typeface="Tahoma" panose="020B0604030504040204" pitchFamily="34" charset="0"/>
              </a:rPr>
              <a:t>compared to </a:t>
            </a:r>
            <a:r>
              <a:rPr lang="en-GB" sz="2400" dirty="0">
                <a:solidFill>
                  <a:prstClr val="black"/>
                </a:solidFill>
                <a:latin typeface="Franklin Gothic Book"/>
                <a:ea typeface="Tahoma" panose="020B0604030504040204" pitchFamily="34" charset="0"/>
                <a:cs typeface="Tahoma" panose="020B0604030504040204" pitchFamily="34" charset="0"/>
              </a:rPr>
              <a:t>a sole   </a:t>
            </a:r>
            <a:r>
              <a:rPr lang="en-GB" sz="2400" dirty="0" smtClean="0">
                <a:solidFill>
                  <a:prstClr val="black"/>
                </a:solidFill>
                <a:latin typeface="Franklin Gothic Book"/>
                <a:ea typeface="Tahoma" panose="020B0604030504040204" pitchFamily="34" charset="0"/>
                <a:cs typeface="Tahoma" panose="020B0604030504040204" pitchFamily="34" charset="0"/>
              </a:rPr>
              <a:t> 	proprietorship</a:t>
            </a:r>
            <a:r>
              <a:rPr lang="en-GB" sz="2400" dirty="0">
                <a:solidFill>
                  <a:prstClr val="black"/>
                </a:solidFill>
                <a:latin typeface="Franklin Gothic Book"/>
                <a:ea typeface="Tahoma" panose="020B0604030504040204" pitchFamily="34" charset="0"/>
                <a:cs typeface="Tahoma" panose="020B0604030504040204" pitchFamily="34" charset="0"/>
              </a:rPr>
              <a:t>.</a:t>
            </a:r>
          </a:p>
          <a:p>
            <a:pPr algn="just" eaLnBrk="0" fontAlgn="base" hangingPunct="0">
              <a:spcBef>
                <a:spcPct val="0"/>
              </a:spcBef>
              <a:spcAft>
                <a:spcPct val="0"/>
              </a:spcAft>
            </a:pPr>
            <a:endParaRPr lang="en-US" sz="2400" dirty="0">
              <a:solidFill>
                <a:prstClr val="black"/>
              </a:solidFill>
              <a:latin typeface="Franklin Gothic Book"/>
              <a:ea typeface="Tahoma" panose="020B0604030504040204" pitchFamily="34" charset="0"/>
              <a:cs typeface="Tahoma" panose="020B0604030504040204" pitchFamily="34" charset="0"/>
            </a:endParaRPr>
          </a:p>
          <a:p>
            <a:pPr algn="just" defTabSz="457200" eaLnBrk="0" fontAlgn="base" hangingPunct="0">
              <a:spcBef>
                <a:spcPct val="0"/>
              </a:spcBef>
              <a:spcAft>
                <a:spcPct val="0"/>
              </a:spcAft>
              <a:buFont typeface="Wingdings" pitchFamily="2" charset="2"/>
              <a:buChar char="ü"/>
            </a:pPr>
            <a:r>
              <a:rPr lang="en-GB" sz="2400" dirty="0">
                <a:solidFill>
                  <a:prstClr val="black"/>
                </a:solidFill>
                <a:latin typeface="Franklin Gothic Book"/>
                <a:ea typeface="Tahoma" panose="020B0604030504040204" pitchFamily="34" charset="0"/>
                <a:cs typeface="Tahoma" panose="020B0604030504040204" pitchFamily="34" charset="0"/>
              </a:rPr>
              <a:t>    It is a costly exercise to form a Limited liability than that </a:t>
            </a:r>
            <a:r>
              <a:rPr lang="en-GB" sz="2400" dirty="0" smtClean="0">
                <a:solidFill>
                  <a:prstClr val="black"/>
                </a:solidFill>
                <a:latin typeface="Franklin Gothic Book"/>
                <a:ea typeface="Tahoma" panose="020B0604030504040204" pitchFamily="34" charset="0"/>
                <a:cs typeface="Tahoma" panose="020B0604030504040204" pitchFamily="34" charset="0"/>
              </a:rPr>
              <a:t>	 of 	a </a:t>
            </a:r>
            <a:r>
              <a:rPr lang="en-GB" sz="2400" dirty="0">
                <a:solidFill>
                  <a:prstClr val="black"/>
                </a:solidFill>
                <a:latin typeface="Franklin Gothic Book"/>
                <a:ea typeface="Tahoma" panose="020B0604030504040204" pitchFamily="34" charset="0"/>
                <a:cs typeface="Tahoma" panose="020B0604030504040204" pitchFamily="34" charset="0"/>
              </a:rPr>
              <a:t>sole 	proprietorship.</a:t>
            </a:r>
          </a:p>
        </p:txBody>
      </p:sp>
    </p:spTree>
    <p:extLst>
      <p:ext uri="{BB962C8B-B14F-4D97-AF65-F5344CB8AC3E}">
        <p14:creationId xmlns:p14="http://schemas.microsoft.com/office/powerpoint/2010/main" val="40302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75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1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1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175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1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1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175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175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175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175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1750" fill="hold"/>
                                        <p:tgtEl>
                                          <p:spTgt spid="2">
                                            <p:txEl>
                                              <p:pRg st="9" end="9"/>
                                            </p:txEl>
                                          </p:spTgt>
                                        </p:tgtEl>
                                        <p:attrNameLst>
                                          <p:attrName>ppt_w</p:attrName>
                                        </p:attrNameLst>
                                      </p:cBhvr>
                                      <p:tavLst>
                                        <p:tav tm="0">
                                          <p:val>
                                            <p:fltVal val="0"/>
                                          </p:val>
                                        </p:tav>
                                        <p:tav tm="100000">
                                          <p:val>
                                            <p:strVal val="#ppt_w"/>
                                          </p:val>
                                        </p:tav>
                                      </p:tavLst>
                                    </p:anim>
                                    <p:anim calcmode="lin" valueType="num">
                                      <p:cBhvr>
                                        <p:cTn id="36" dur="175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37" dur="17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7984" y="270520"/>
            <a:ext cx="8784976"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19400" algn="l"/>
              </a:tabLst>
            </a:pPr>
            <a:r>
              <a:rPr lang="en-GB" sz="2800" b="1" dirty="0" smtClean="0">
                <a:solidFill>
                  <a:srgbClr val="D34817"/>
                </a:solidFill>
                <a:latin typeface="Franklin Gothic Book"/>
                <a:ea typeface="Tahoma" panose="020B0604030504040204" pitchFamily="34" charset="0"/>
                <a:cs typeface="Tahoma" panose="020B0604030504040204" pitchFamily="34" charset="0"/>
              </a:rPr>
              <a:t>Public Limited Company</a:t>
            </a:r>
            <a:r>
              <a:rPr lang="en-GB" sz="2000" b="1" dirty="0" smtClean="0">
                <a:solidFill>
                  <a:prstClr val="black"/>
                </a:solidFill>
                <a:latin typeface="Franklin Gothic Book"/>
                <a:ea typeface="Tahoma" panose="020B0604030504040204" pitchFamily="34" charset="0"/>
                <a:cs typeface="Tahoma" panose="020B0604030504040204" pitchFamily="34" charset="0"/>
              </a:rPr>
              <a:t>	</a:t>
            </a:r>
          </a:p>
          <a:p>
            <a:pPr algn="just" fontAlgn="base">
              <a:spcBef>
                <a:spcPct val="0"/>
              </a:spcBef>
              <a:spcAft>
                <a:spcPct val="0"/>
              </a:spcAft>
              <a:tabLst>
                <a:tab pos="2819400" algn="l"/>
              </a:tabLst>
            </a:pPr>
            <a:endParaRPr lang="en-US" sz="2000"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tabLst>
                <a:tab pos="2819400" algn="l"/>
              </a:tabLst>
            </a:pPr>
            <a:r>
              <a:rPr lang="en-GB" sz="2000" dirty="0" smtClean="0">
                <a:solidFill>
                  <a:prstClr val="black"/>
                </a:solidFill>
                <a:latin typeface="Franklin Gothic Book"/>
                <a:ea typeface="Tahoma" panose="020B0604030504040204" pitchFamily="34" charset="0"/>
                <a:cs typeface="Tahoma" panose="020B0604030504040204" pitchFamily="34" charset="0"/>
              </a:rPr>
              <a:t>A public company states in its Articles of Association that it is a Public Company mostly abbreviated as Plc. This type of company is one that advertises inviting the public to buy shares in it. It also lists its shares on the stock exchange market.</a:t>
            </a:r>
          </a:p>
          <a:p>
            <a:pPr algn="just" eaLnBrk="0" fontAlgn="base" hangingPunct="0">
              <a:spcBef>
                <a:spcPct val="0"/>
              </a:spcBef>
              <a:spcAft>
                <a:spcPct val="0"/>
              </a:spcAft>
              <a:tabLst>
                <a:tab pos="2819400" algn="l"/>
              </a:tabLst>
            </a:pPr>
            <a:endParaRPr lang="en-GB" sz="2000" dirty="0" smtClean="0">
              <a:solidFill>
                <a:prstClr val="black"/>
              </a:solidFill>
              <a:latin typeface="Franklin Gothic Book"/>
              <a:ea typeface="Tahoma" panose="020B0604030504040204" pitchFamily="34" charset="0"/>
              <a:cs typeface="Tahoma" panose="020B0604030504040204" pitchFamily="34" charset="0"/>
            </a:endParaRPr>
          </a:p>
          <a:p>
            <a:pPr algn="ctr" eaLnBrk="0" fontAlgn="base" hangingPunct="0">
              <a:spcBef>
                <a:spcPct val="0"/>
              </a:spcBef>
              <a:spcAft>
                <a:spcPct val="0"/>
              </a:spcAft>
              <a:tabLst>
                <a:tab pos="2819400" algn="l"/>
              </a:tabLst>
            </a:pPr>
            <a:r>
              <a:rPr lang="en-GB" sz="2400" b="1" dirty="0" smtClean="0">
                <a:solidFill>
                  <a:srgbClr val="D34817"/>
                </a:solidFill>
                <a:latin typeface="Franklin Gothic Book"/>
                <a:ea typeface="Tahoma" panose="020B0604030504040204" pitchFamily="34" charset="0"/>
                <a:cs typeface="Tahoma" panose="020B0604030504040204" pitchFamily="34" charset="0"/>
              </a:rPr>
              <a:t>Characteristics of a Public Limited Company</a:t>
            </a:r>
          </a:p>
          <a:p>
            <a:pPr algn="just" eaLnBrk="0" fontAlgn="base" hangingPunct="0">
              <a:spcBef>
                <a:spcPct val="0"/>
              </a:spcBef>
              <a:spcAft>
                <a:spcPct val="0"/>
              </a:spcAft>
              <a:tabLst>
                <a:tab pos="2819400" algn="l"/>
              </a:tabLst>
            </a:pPr>
            <a:endParaRPr lang="en-US" sz="2000"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tabLst>
                <a:tab pos="398463" algn="l"/>
              </a:tabLst>
            </a:pPr>
            <a:r>
              <a:rPr lang="en-GB" sz="2000" dirty="0" smtClean="0">
                <a:solidFill>
                  <a:prstClr val="black"/>
                </a:solidFill>
                <a:latin typeface="Franklin Gothic Book"/>
                <a:ea typeface="Tahoma" panose="020B0604030504040204" pitchFamily="34" charset="0"/>
                <a:cs typeface="Tahoma" panose="020B0604030504040204" pitchFamily="34" charset="0"/>
              </a:rPr>
              <a:t>   </a:t>
            </a:r>
            <a:r>
              <a:rPr lang="en-GB" dirty="0" smtClean="0">
                <a:solidFill>
                  <a:prstClr val="black"/>
                </a:solidFill>
                <a:latin typeface="Franklin Gothic Book"/>
                <a:ea typeface="Tahoma" panose="020B0604030504040204" pitchFamily="34" charset="0"/>
                <a:cs typeface="Tahoma" panose="020B0604030504040204" pitchFamily="34" charset="0"/>
              </a:rPr>
              <a:t>It is a company formed by at least two (2) persons without a maximum number. </a:t>
            </a:r>
          </a:p>
          <a:p>
            <a:pPr algn="just" eaLnBrk="0" fontAlgn="base" hangingPunct="0">
              <a:spcBef>
                <a:spcPct val="0"/>
              </a:spcBef>
              <a:spcAft>
                <a:spcPct val="0"/>
              </a:spcAft>
              <a:tabLst>
                <a:tab pos="2819400" algn="l"/>
              </a:tabLst>
            </a:pPr>
            <a:endParaRPr lang="en-GB"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tabLst>
                <a:tab pos="457200" algn="l"/>
              </a:tabLst>
            </a:pPr>
            <a:r>
              <a:rPr lang="en-GB" dirty="0" smtClean="0">
                <a:solidFill>
                  <a:prstClr val="black"/>
                </a:solidFill>
                <a:latin typeface="Franklin Gothic Book"/>
                <a:ea typeface="Tahoma" panose="020B0604030504040204" pitchFamily="34" charset="0"/>
                <a:cs typeface="Tahoma" panose="020B0604030504040204" pitchFamily="34" charset="0"/>
              </a:rPr>
              <a:t>   The shareholders or members of the company elect a Board of Directors to control it.</a:t>
            </a:r>
          </a:p>
          <a:p>
            <a:pPr algn="just" eaLnBrk="0" fontAlgn="base" hangingPunct="0">
              <a:spcBef>
                <a:spcPct val="0"/>
              </a:spcBef>
              <a:spcAft>
                <a:spcPct val="0"/>
              </a:spcAft>
              <a:tabLst>
                <a:tab pos="2819400" algn="l"/>
              </a:tabLst>
            </a:pPr>
            <a:endParaRPr lang="en-US"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tabLst>
                <a:tab pos="457200" algn="l"/>
              </a:tabLst>
            </a:pPr>
            <a:r>
              <a:rPr lang="en-GB" dirty="0" smtClean="0">
                <a:solidFill>
                  <a:prstClr val="black"/>
                </a:solidFill>
                <a:latin typeface="Franklin Gothic Book"/>
                <a:ea typeface="Tahoma" panose="020B0604030504040204" pitchFamily="34" charset="0"/>
                <a:cs typeface="Tahoma" panose="020B0604030504040204" pitchFamily="34" charset="0"/>
              </a:rPr>
              <a:t>   The day to day running of the business is in the hands of the Managing Director. </a:t>
            </a:r>
          </a:p>
          <a:p>
            <a:pPr algn="just" eaLnBrk="0" fontAlgn="base" hangingPunct="0">
              <a:spcBef>
                <a:spcPct val="0"/>
              </a:spcBef>
              <a:spcAft>
                <a:spcPct val="0"/>
              </a:spcAft>
              <a:tabLst>
                <a:tab pos="2819400" algn="l"/>
              </a:tabLst>
            </a:pPr>
            <a:endParaRPr lang="en-GB"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tabLst>
                <a:tab pos="2819400" algn="l"/>
              </a:tabLst>
            </a:pPr>
            <a:r>
              <a:rPr lang="en-GB" dirty="0" smtClean="0">
                <a:solidFill>
                  <a:prstClr val="black"/>
                </a:solidFill>
                <a:latin typeface="Franklin Gothic Book"/>
                <a:ea typeface="Tahoma" panose="020B0604030504040204" pitchFamily="34" charset="0"/>
                <a:cs typeface="Tahoma" panose="020B0604030504040204" pitchFamily="34" charset="0"/>
              </a:rPr>
              <a:t>    The Board of Directors deal with the Managing Director on Policy issues.</a:t>
            </a:r>
          </a:p>
          <a:p>
            <a:pPr algn="just" eaLnBrk="0" fontAlgn="base" hangingPunct="0">
              <a:spcBef>
                <a:spcPct val="0"/>
              </a:spcBef>
              <a:spcAft>
                <a:spcPct val="0"/>
              </a:spcAft>
              <a:tabLst>
                <a:tab pos="2819400" algn="l"/>
              </a:tabLst>
            </a:pPr>
            <a:endParaRPr lang="en-US" dirty="0" smtClean="0">
              <a:solidFill>
                <a:prstClr val="black"/>
              </a:solidFill>
              <a:latin typeface="Franklin Gothic Book"/>
              <a:ea typeface="Tahoma" panose="020B0604030504040204" pitchFamily="34" charset="0"/>
              <a:cs typeface="Tahoma" panose="020B0604030504040204" pitchFamily="34" charset="0"/>
            </a:endParaRPr>
          </a:p>
          <a:p>
            <a:pPr algn="just" eaLnBrk="0" fontAlgn="base" hangingPunct="0">
              <a:spcBef>
                <a:spcPct val="0"/>
              </a:spcBef>
              <a:spcAft>
                <a:spcPct val="0"/>
              </a:spcAft>
              <a:buFont typeface="Wingdings" pitchFamily="2" charset="2"/>
              <a:buChar char="q"/>
              <a:tabLst>
                <a:tab pos="2819400" algn="l"/>
              </a:tabLst>
            </a:pPr>
            <a:r>
              <a:rPr lang="en-GB" dirty="0" smtClean="0">
                <a:solidFill>
                  <a:prstClr val="black"/>
                </a:solidFill>
                <a:latin typeface="Franklin Gothic Book"/>
                <a:ea typeface="Tahoma" panose="020B0604030504040204" pitchFamily="34" charset="0"/>
                <a:cs typeface="Tahoma" panose="020B0604030504040204" pitchFamily="34" charset="0"/>
              </a:rPr>
              <a:t>   It is a separate legal entity and is registered with the Registrar of Companies.  </a:t>
            </a:r>
          </a:p>
        </p:txBody>
      </p:sp>
    </p:spTree>
    <p:extLst>
      <p:ext uri="{BB962C8B-B14F-4D97-AF65-F5344CB8AC3E}">
        <p14:creationId xmlns:p14="http://schemas.microsoft.com/office/powerpoint/2010/main" val="321162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p:cTn id="7" dur="500" fill="hold"/>
                                        <p:tgtEl>
                                          <p:spTgt spid="215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05">
                                            <p:txEl>
                                              <p:pRg st="2" end="2"/>
                                            </p:txEl>
                                          </p:spTgt>
                                        </p:tgtEl>
                                        <p:attrNameLst>
                                          <p:attrName>style.visibility</p:attrName>
                                        </p:attrNameLst>
                                      </p:cBhvr>
                                      <p:to>
                                        <p:strVal val="visible"/>
                                      </p:to>
                                    </p:set>
                                    <p:anim calcmode="lin" valueType="num">
                                      <p:cBhvr>
                                        <p:cTn id="14" dur="500" fill="hold"/>
                                        <p:tgtEl>
                                          <p:spTgt spid="2150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150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150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05">
                                            <p:txEl>
                                              <p:pRg st="4" end="4"/>
                                            </p:txEl>
                                          </p:spTgt>
                                        </p:tgtEl>
                                        <p:attrNameLst>
                                          <p:attrName>style.visibility</p:attrName>
                                        </p:attrNameLst>
                                      </p:cBhvr>
                                      <p:to>
                                        <p:strVal val="visible"/>
                                      </p:to>
                                    </p:set>
                                    <p:anim calcmode="lin" valueType="num">
                                      <p:cBhvr>
                                        <p:cTn id="21" dur="500" fill="hold"/>
                                        <p:tgtEl>
                                          <p:spTgt spid="2150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150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150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505">
                                            <p:txEl>
                                              <p:pRg st="6" end="6"/>
                                            </p:txEl>
                                          </p:spTgt>
                                        </p:tgtEl>
                                        <p:attrNameLst>
                                          <p:attrName>style.visibility</p:attrName>
                                        </p:attrNameLst>
                                      </p:cBhvr>
                                      <p:to>
                                        <p:strVal val="visible"/>
                                      </p:to>
                                    </p:set>
                                    <p:anim calcmode="lin" valueType="num">
                                      <p:cBhvr>
                                        <p:cTn id="28" dur="500" fill="hold"/>
                                        <p:tgtEl>
                                          <p:spTgt spid="2150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150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150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505">
                                            <p:txEl>
                                              <p:pRg st="8" end="8"/>
                                            </p:txEl>
                                          </p:spTgt>
                                        </p:tgtEl>
                                        <p:attrNameLst>
                                          <p:attrName>style.visibility</p:attrName>
                                        </p:attrNameLst>
                                      </p:cBhvr>
                                      <p:to>
                                        <p:strVal val="visible"/>
                                      </p:to>
                                    </p:set>
                                    <p:anim calcmode="lin" valueType="num">
                                      <p:cBhvr>
                                        <p:cTn id="35" dur="500" fill="hold"/>
                                        <p:tgtEl>
                                          <p:spTgt spid="2150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21505">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2150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505">
                                            <p:txEl>
                                              <p:pRg st="10" end="10"/>
                                            </p:txEl>
                                          </p:spTgt>
                                        </p:tgtEl>
                                        <p:attrNameLst>
                                          <p:attrName>style.visibility</p:attrName>
                                        </p:attrNameLst>
                                      </p:cBhvr>
                                      <p:to>
                                        <p:strVal val="visible"/>
                                      </p:to>
                                    </p:set>
                                    <p:anim calcmode="lin" valueType="num">
                                      <p:cBhvr>
                                        <p:cTn id="42" dur="500" fill="hold"/>
                                        <p:tgtEl>
                                          <p:spTgt spid="21505">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21505">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21505">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505">
                                            <p:txEl>
                                              <p:pRg st="12" end="12"/>
                                            </p:txEl>
                                          </p:spTgt>
                                        </p:tgtEl>
                                        <p:attrNameLst>
                                          <p:attrName>style.visibility</p:attrName>
                                        </p:attrNameLst>
                                      </p:cBhvr>
                                      <p:to>
                                        <p:strVal val="visible"/>
                                      </p:to>
                                    </p:set>
                                    <p:anim calcmode="lin" valueType="num">
                                      <p:cBhvr>
                                        <p:cTn id="49" dur="500" fill="hold"/>
                                        <p:tgtEl>
                                          <p:spTgt spid="21505">
                                            <p:txEl>
                                              <p:pRg st="12" end="12"/>
                                            </p:txEl>
                                          </p:spTgt>
                                        </p:tgtEl>
                                        <p:attrNameLst>
                                          <p:attrName>ppt_w</p:attrName>
                                        </p:attrNameLst>
                                      </p:cBhvr>
                                      <p:tavLst>
                                        <p:tav tm="0">
                                          <p:val>
                                            <p:fltVal val="0"/>
                                          </p:val>
                                        </p:tav>
                                        <p:tav tm="100000">
                                          <p:val>
                                            <p:strVal val="#ppt_w"/>
                                          </p:val>
                                        </p:tav>
                                      </p:tavLst>
                                    </p:anim>
                                    <p:anim calcmode="lin" valueType="num">
                                      <p:cBhvr>
                                        <p:cTn id="50" dur="500" fill="hold"/>
                                        <p:tgtEl>
                                          <p:spTgt spid="21505">
                                            <p:txEl>
                                              <p:pRg st="12" end="12"/>
                                            </p:txEl>
                                          </p:spTgt>
                                        </p:tgtEl>
                                        <p:attrNameLst>
                                          <p:attrName>ppt_h</p:attrName>
                                        </p:attrNameLst>
                                      </p:cBhvr>
                                      <p:tavLst>
                                        <p:tav tm="0">
                                          <p:val>
                                            <p:fltVal val="0"/>
                                          </p:val>
                                        </p:tav>
                                        <p:tav tm="100000">
                                          <p:val>
                                            <p:strVal val="#ppt_h"/>
                                          </p:val>
                                        </p:tav>
                                      </p:tavLst>
                                    </p:anim>
                                    <p:animEffect transition="in" filter="fade">
                                      <p:cBhvr>
                                        <p:cTn id="51" dur="500"/>
                                        <p:tgtEl>
                                          <p:spTgt spid="21505">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1505">
                                            <p:txEl>
                                              <p:pRg st="14" end="14"/>
                                            </p:txEl>
                                          </p:spTgt>
                                        </p:tgtEl>
                                        <p:attrNameLst>
                                          <p:attrName>style.visibility</p:attrName>
                                        </p:attrNameLst>
                                      </p:cBhvr>
                                      <p:to>
                                        <p:strVal val="visible"/>
                                      </p:to>
                                    </p:set>
                                    <p:anim calcmode="lin" valueType="num">
                                      <p:cBhvr>
                                        <p:cTn id="56" dur="500" fill="hold"/>
                                        <p:tgtEl>
                                          <p:spTgt spid="21505">
                                            <p:txEl>
                                              <p:pRg st="14" end="14"/>
                                            </p:txEl>
                                          </p:spTgt>
                                        </p:tgtEl>
                                        <p:attrNameLst>
                                          <p:attrName>ppt_w</p:attrName>
                                        </p:attrNameLst>
                                      </p:cBhvr>
                                      <p:tavLst>
                                        <p:tav tm="0">
                                          <p:val>
                                            <p:fltVal val="0"/>
                                          </p:val>
                                        </p:tav>
                                        <p:tav tm="100000">
                                          <p:val>
                                            <p:strVal val="#ppt_w"/>
                                          </p:val>
                                        </p:tav>
                                      </p:tavLst>
                                    </p:anim>
                                    <p:anim calcmode="lin" valueType="num">
                                      <p:cBhvr>
                                        <p:cTn id="57" dur="500" fill="hold"/>
                                        <p:tgtEl>
                                          <p:spTgt spid="21505">
                                            <p:txEl>
                                              <p:pRg st="14" end="14"/>
                                            </p:txEl>
                                          </p:spTgt>
                                        </p:tgtEl>
                                        <p:attrNameLst>
                                          <p:attrName>ppt_h</p:attrName>
                                        </p:attrNameLst>
                                      </p:cBhvr>
                                      <p:tavLst>
                                        <p:tav tm="0">
                                          <p:val>
                                            <p:fltVal val="0"/>
                                          </p:val>
                                        </p:tav>
                                        <p:tav tm="100000">
                                          <p:val>
                                            <p:strVal val="#ppt_h"/>
                                          </p:val>
                                        </p:tav>
                                      </p:tavLst>
                                    </p:anim>
                                    <p:animEffect transition="in" filter="fade">
                                      <p:cBhvr>
                                        <p:cTn id="58" dur="500"/>
                                        <p:tgtEl>
                                          <p:spTgt spid="2150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61325" y="-162690"/>
            <a:ext cx="877679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n-GB" sz="2000" b="1" dirty="0">
              <a:solidFill>
                <a:prstClr val="black"/>
              </a:solidFill>
              <a:latin typeface="Arial" pitchFamily="34" charset="0"/>
              <a:ea typeface="Calibri" pitchFamily="34" charset="0"/>
              <a:cs typeface="Arial" pitchFamily="34" charset="0"/>
            </a:endParaRPr>
          </a:p>
          <a:p>
            <a:pPr algn="ctr" fontAlgn="base">
              <a:spcBef>
                <a:spcPct val="0"/>
              </a:spcBef>
              <a:spcAft>
                <a:spcPct val="0"/>
              </a:spcAft>
            </a:pPr>
            <a:endParaRPr lang="en-GB" sz="2000" b="1" dirty="0" smtClean="0">
              <a:solidFill>
                <a:srgbClr val="D34817"/>
              </a:solidFill>
              <a:latin typeface="Arial" pitchFamily="34" charset="0"/>
              <a:ea typeface="Calibri" pitchFamily="34" charset="0"/>
              <a:cs typeface="Arial" pitchFamily="34" charset="0"/>
            </a:endParaRPr>
          </a:p>
          <a:p>
            <a:pPr algn="ctr" fontAlgn="base">
              <a:spcBef>
                <a:spcPct val="0"/>
              </a:spcBef>
              <a:spcAft>
                <a:spcPct val="0"/>
              </a:spcAft>
            </a:pPr>
            <a:r>
              <a:rPr lang="en-GB" sz="4000" b="1" dirty="0" smtClean="0">
                <a:solidFill>
                  <a:srgbClr val="D34817"/>
                </a:solidFill>
                <a:latin typeface="Franklin Gothic Book"/>
                <a:ea typeface="Calibri" pitchFamily="34" charset="0"/>
                <a:cs typeface="Arial" pitchFamily="34" charset="0"/>
              </a:rPr>
              <a:t>Advantages of a Public Limited Company</a:t>
            </a:r>
          </a:p>
          <a:p>
            <a:pPr algn="ctr" fontAlgn="base">
              <a:spcBef>
                <a:spcPct val="0"/>
              </a:spcBef>
              <a:spcAft>
                <a:spcPct val="0"/>
              </a:spcAft>
            </a:pPr>
            <a:endParaRPr lang="en-US" sz="2400" dirty="0" smtClean="0">
              <a:solidFill>
                <a:prstClr val="black"/>
              </a:solidFill>
              <a:latin typeface="Franklin Gothic Book"/>
              <a:cs typeface="Arial" pitchFamily="34" charset="0"/>
            </a:endParaRPr>
          </a:p>
          <a:p>
            <a:pPr marL="457200" indent="-457200" algn="just" eaLnBrk="0" fontAlgn="base" hangingPunct="0">
              <a:spcBef>
                <a:spcPct val="0"/>
              </a:spcBef>
              <a:spcAft>
                <a:spcPct val="0"/>
              </a:spcAft>
              <a:buFont typeface="Wingdings" pitchFamily="2" charset="2"/>
              <a:buChar char="ü"/>
            </a:pPr>
            <a:r>
              <a:rPr lang="en-GB" sz="2000" dirty="0" smtClean="0">
                <a:solidFill>
                  <a:prstClr val="black"/>
                </a:solidFill>
                <a:latin typeface="Franklin Gothic Book"/>
                <a:ea typeface="Calibri" pitchFamily="34" charset="0"/>
                <a:cs typeface="Arial" pitchFamily="34" charset="0"/>
              </a:rPr>
              <a:t>The company is a separate legal entity and as such the liability of shareholders is limited to the amount of shares they hold in the company.</a:t>
            </a:r>
          </a:p>
          <a:p>
            <a:pPr algn="just" eaLnBrk="0" fontAlgn="base" hangingPunct="0">
              <a:spcBef>
                <a:spcPct val="0"/>
              </a:spcBef>
              <a:spcAft>
                <a:spcPct val="0"/>
              </a:spcAft>
            </a:pPr>
            <a:endParaRPr lang="en-US" sz="2000" dirty="0" smtClean="0">
              <a:solidFill>
                <a:prstClr val="black"/>
              </a:solidFill>
              <a:latin typeface="Franklin Gothic Book"/>
              <a:cs typeface="Arial" pitchFamily="34" charset="0"/>
            </a:endParaRPr>
          </a:p>
          <a:p>
            <a:pPr marL="515938" indent="-515938" algn="just" eaLnBrk="0" fontAlgn="base" hangingPunct="0">
              <a:spcBef>
                <a:spcPct val="0"/>
              </a:spcBef>
              <a:spcAft>
                <a:spcPct val="0"/>
              </a:spcAft>
              <a:buFont typeface="Wingdings" pitchFamily="2" charset="2"/>
              <a:buChar char="ü"/>
            </a:pPr>
            <a:r>
              <a:rPr lang="en-GB" sz="2000" dirty="0" smtClean="0">
                <a:solidFill>
                  <a:prstClr val="black"/>
                </a:solidFill>
                <a:latin typeface="Franklin Gothic Book"/>
                <a:ea typeface="Calibri" pitchFamily="34" charset="0"/>
                <a:cs typeface="Arial" pitchFamily="34" charset="0"/>
              </a:rPr>
              <a:t>It can raise more capital by the sale of shares on the stock exchange (i.e. LUSE).</a:t>
            </a:r>
          </a:p>
          <a:p>
            <a:pPr algn="just" eaLnBrk="0" fontAlgn="base" hangingPunct="0">
              <a:spcBef>
                <a:spcPct val="0"/>
              </a:spcBef>
              <a:spcAft>
                <a:spcPct val="0"/>
              </a:spcAft>
            </a:pPr>
            <a:endParaRPr lang="en-US" sz="2000" dirty="0" smtClean="0">
              <a:solidFill>
                <a:prstClr val="black"/>
              </a:solidFill>
              <a:latin typeface="Franklin Gothic Book"/>
              <a:cs typeface="Arial" pitchFamily="34" charset="0"/>
            </a:endParaRPr>
          </a:p>
          <a:p>
            <a:pPr indent="457200" algn="just" eaLnBrk="0" fontAlgn="base" hangingPunct="0">
              <a:spcBef>
                <a:spcPct val="0"/>
              </a:spcBef>
              <a:spcAft>
                <a:spcPct val="0"/>
              </a:spcAft>
              <a:buFont typeface="Wingdings" pitchFamily="2" charset="2"/>
              <a:buChar char="ü"/>
              <a:tabLst>
                <a:tab pos="515938" algn="l"/>
              </a:tabLst>
            </a:pPr>
            <a:r>
              <a:rPr lang="en-GB" sz="2000" dirty="0" smtClean="0">
                <a:solidFill>
                  <a:prstClr val="black"/>
                </a:solidFill>
                <a:latin typeface="Franklin Gothic Book"/>
                <a:ea typeface="Calibri" pitchFamily="34" charset="0"/>
                <a:cs typeface="Arial" pitchFamily="34" charset="0"/>
              </a:rPr>
              <a:t> It can employ professionals in such fields like Marketing, Accounting, 	Human Resource Management etc, which makes it more efficient.</a:t>
            </a:r>
          </a:p>
          <a:p>
            <a:pPr algn="just" eaLnBrk="0" fontAlgn="base" hangingPunct="0">
              <a:spcBef>
                <a:spcPct val="0"/>
              </a:spcBef>
              <a:spcAft>
                <a:spcPct val="0"/>
              </a:spcAft>
            </a:pPr>
            <a:endParaRPr lang="en-US" sz="2000" dirty="0" smtClean="0">
              <a:solidFill>
                <a:prstClr val="black"/>
              </a:solidFill>
              <a:latin typeface="Franklin Gothic Book"/>
              <a:cs typeface="Arial" pitchFamily="34" charset="0"/>
            </a:endParaRPr>
          </a:p>
          <a:p>
            <a:pPr algn="just" eaLnBrk="0" fontAlgn="base" hangingPunct="0">
              <a:spcBef>
                <a:spcPct val="0"/>
              </a:spcBef>
              <a:spcAft>
                <a:spcPct val="0"/>
              </a:spcAft>
              <a:buFont typeface="Wingdings" pitchFamily="2" charset="2"/>
              <a:buChar char="ü"/>
              <a:tabLst>
                <a:tab pos="457200" algn="l"/>
              </a:tabLst>
            </a:pPr>
            <a:r>
              <a:rPr lang="en-GB" sz="2000" dirty="0" smtClean="0">
                <a:solidFill>
                  <a:prstClr val="black"/>
                </a:solidFill>
                <a:latin typeface="Franklin Gothic Book"/>
                <a:ea typeface="Calibri" pitchFamily="34" charset="0"/>
                <a:cs typeface="Arial" pitchFamily="34" charset="0"/>
              </a:rPr>
              <a:t>   Its size makes it possible for the company to buy modern equipment and 	technology.</a:t>
            </a:r>
          </a:p>
          <a:p>
            <a:pPr algn="just" eaLnBrk="0" fontAlgn="base" hangingPunct="0">
              <a:spcBef>
                <a:spcPct val="0"/>
              </a:spcBef>
              <a:spcAft>
                <a:spcPct val="0"/>
              </a:spcAft>
            </a:pPr>
            <a:endParaRPr lang="en-US" sz="2000" dirty="0" smtClean="0">
              <a:solidFill>
                <a:prstClr val="black"/>
              </a:solidFill>
              <a:latin typeface="Franklin Gothic Book"/>
              <a:cs typeface="Arial" pitchFamily="34" charset="0"/>
            </a:endParaRPr>
          </a:p>
          <a:p>
            <a:pPr algn="just" eaLnBrk="0" fontAlgn="base" hangingPunct="0">
              <a:spcBef>
                <a:spcPct val="0"/>
              </a:spcBef>
              <a:spcAft>
                <a:spcPct val="0"/>
              </a:spcAft>
              <a:buFont typeface="Wingdings" pitchFamily="2" charset="2"/>
              <a:buChar char="ü"/>
            </a:pPr>
            <a:r>
              <a:rPr lang="en-GB" sz="2000" dirty="0" smtClean="0">
                <a:solidFill>
                  <a:prstClr val="black"/>
                </a:solidFill>
                <a:latin typeface="Franklin Gothic Book"/>
                <a:ea typeface="Calibri" pitchFamily="34" charset="0"/>
                <a:cs typeface="Arial" pitchFamily="34" charset="0"/>
              </a:rPr>
              <a:t>   It has assured continuity.</a:t>
            </a:r>
            <a:endParaRPr lang="en-GB" sz="2000" dirty="0" smtClean="0">
              <a:solidFill>
                <a:prstClr val="black"/>
              </a:solidFill>
              <a:latin typeface="Franklin Gothic Book"/>
              <a:cs typeface="Arial" pitchFamily="34" charset="0"/>
            </a:endParaRPr>
          </a:p>
        </p:txBody>
      </p:sp>
    </p:spTree>
    <p:extLst>
      <p:ext uri="{BB962C8B-B14F-4D97-AF65-F5344CB8AC3E}">
        <p14:creationId xmlns:p14="http://schemas.microsoft.com/office/powerpoint/2010/main" val="108095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29">
                                            <p:txEl>
                                              <p:pRg st="2" end="2"/>
                                            </p:txEl>
                                          </p:spTgt>
                                        </p:tgtEl>
                                        <p:attrNameLst>
                                          <p:attrName>style.visibility</p:attrName>
                                        </p:attrNameLst>
                                      </p:cBhvr>
                                      <p:to>
                                        <p:strVal val="visible"/>
                                      </p:to>
                                    </p:set>
                                    <p:anim calcmode="lin" valueType="num">
                                      <p:cBhvr>
                                        <p:cTn id="7" dur="1750" fill="hold"/>
                                        <p:tgtEl>
                                          <p:spTgt spid="22529">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22529">
                                            <p:txEl>
                                              <p:pRg st="2" end="2"/>
                                            </p:txEl>
                                          </p:spTgt>
                                        </p:tgtEl>
                                        <p:attrNameLst>
                                          <p:attrName>ppt_h</p:attrName>
                                        </p:attrNameLst>
                                      </p:cBhvr>
                                      <p:tavLst>
                                        <p:tav tm="0">
                                          <p:val>
                                            <p:fltVal val="0"/>
                                          </p:val>
                                        </p:tav>
                                        <p:tav tm="100000">
                                          <p:val>
                                            <p:strVal val="#ppt_h"/>
                                          </p:val>
                                        </p:tav>
                                      </p:tavLst>
                                    </p:anim>
                                    <p:animEffect transition="in" filter="fade">
                                      <p:cBhvr>
                                        <p:cTn id="9" dur="1750"/>
                                        <p:tgtEl>
                                          <p:spTgt spid="2252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529">
                                            <p:txEl>
                                              <p:pRg st="4" end="4"/>
                                            </p:txEl>
                                          </p:spTgt>
                                        </p:tgtEl>
                                        <p:attrNameLst>
                                          <p:attrName>style.visibility</p:attrName>
                                        </p:attrNameLst>
                                      </p:cBhvr>
                                      <p:to>
                                        <p:strVal val="visible"/>
                                      </p:to>
                                    </p:set>
                                    <p:anim calcmode="lin" valueType="num">
                                      <p:cBhvr>
                                        <p:cTn id="14" dur="1750" fill="hold"/>
                                        <p:tgtEl>
                                          <p:spTgt spid="22529">
                                            <p:txEl>
                                              <p:pRg st="4" end="4"/>
                                            </p:txEl>
                                          </p:spTgt>
                                        </p:tgtEl>
                                        <p:attrNameLst>
                                          <p:attrName>ppt_w</p:attrName>
                                        </p:attrNameLst>
                                      </p:cBhvr>
                                      <p:tavLst>
                                        <p:tav tm="0">
                                          <p:val>
                                            <p:fltVal val="0"/>
                                          </p:val>
                                        </p:tav>
                                        <p:tav tm="100000">
                                          <p:val>
                                            <p:strVal val="#ppt_w"/>
                                          </p:val>
                                        </p:tav>
                                      </p:tavLst>
                                    </p:anim>
                                    <p:anim calcmode="lin" valueType="num">
                                      <p:cBhvr>
                                        <p:cTn id="15" dur="1750" fill="hold"/>
                                        <p:tgtEl>
                                          <p:spTgt spid="22529">
                                            <p:txEl>
                                              <p:pRg st="4" end="4"/>
                                            </p:txEl>
                                          </p:spTgt>
                                        </p:tgtEl>
                                        <p:attrNameLst>
                                          <p:attrName>ppt_h</p:attrName>
                                        </p:attrNameLst>
                                      </p:cBhvr>
                                      <p:tavLst>
                                        <p:tav tm="0">
                                          <p:val>
                                            <p:fltVal val="0"/>
                                          </p:val>
                                        </p:tav>
                                        <p:tav tm="100000">
                                          <p:val>
                                            <p:strVal val="#ppt_h"/>
                                          </p:val>
                                        </p:tav>
                                      </p:tavLst>
                                    </p:anim>
                                    <p:animEffect transition="in" filter="fade">
                                      <p:cBhvr>
                                        <p:cTn id="16" dur="1750"/>
                                        <p:tgtEl>
                                          <p:spTgt spid="2252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529">
                                            <p:txEl>
                                              <p:pRg st="6" end="6"/>
                                            </p:txEl>
                                          </p:spTgt>
                                        </p:tgtEl>
                                        <p:attrNameLst>
                                          <p:attrName>style.visibility</p:attrName>
                                        </p:attrNameLst>
                                      </p:cBhvr>
                                      <p:to>
                                        <p:strVal val="visible"/>
                                      </p:to>
                                    </p:set>
                                    <p:anim calcmode="lin" valueType="num">
                                      <p:cBhvr>
                                        <p:cTn id="21" dur="1750" fill="hold"/>
                                        <p:tgtEl>
                                          <p:spTgt spid="22529">
                                            <p:txEl>
                                              <p:pRg st="6" end="6"/>
                                            </p:txEl>
                                          </p:spTgt>
                                        </p:tgtEl>
                                        <p:attrNameLst>
                                          <p:attrName>ppt_w</p:attrName>
                                        </p:attrNameLst>
                                      </p:cBhvr>
                                      <p:tavLst>
                                        <p:tav tm="0">
                                          <p:val>
                                            <p:fltVal val="0"/>
                                          </p:val>
                                        </p:tav>
                                        <p:tav tm="100000">
                                          <p:val>
                                            <p:strVal val="#ppt_w"/>
                                          </p:val>
                                        </p:tav>
                                      </p:tavLst>
                                    </p:anim>
                                    <p:anim calcmode="lin" valueType="num">
                                      <p:cBhvr>
                                        <p:cTn id="22" dur="1750" fill="hold"/>
                                        <p:tgtEl>
                                          <p:spTgt spid="22529">
                                            <p:txEl>
                                              <p:pRg st="6" end="6"/>
                                            </p:txEl>
                                          </p:spTgt>
                                        </p:tgtEl>
                                        <p:attrNameLst>
                                          <p:attrName>ppt_h</p:attrName>
                                        </p:attrNameLst>
                                      </p:cBhvr>
                                      <p:tavLst>
                                        <p:tav tm="0">
                                          <p:val>
                                            <p:fltVal val="0"/>
                                          </p:val>
                                        </p:tav>
                                        <p:tav tm="100000">
                                          <p:val>
                                            <p:strVal val="#ppt_h"/>
                                          </p:val>
                                        </p:tav>
                                      </p:tavLst>
                                    </p:anim>
                                    <p:animEffect transition="in" filter="fade">
                                      <p:cBhvr>
                                        <p:cTn id="23" dur="1750"/>
                                        <p:tgtEl>
                                          <p:spTgt spid="22529">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529">
                                            <p:txEl>
                                              <p:pRg st="8" end="8"/>
                                            </p:txEl>
                                          </p:spTgt>
                                        </p:tgtEl>
                                        <p:attrNameLst>
                                          <p:attrName>style.visibility</p:attrName>
                                        </p:attrNameLst>
                                      </p:cBhvr>
                                      <p:to>
                                        <p:strVal val="visible"/>
                                      </p:to>
                                    </p:set>
                                    <p:anim calcmode="lin" valueType="num">
                                      <p:cBhvr>
                                        <p:cTn id="28" dur="1750" fill="hold"/>
                                        <p:tgtEl>
                                          <p:spTgt spid="22529">
                                            <p:txEl>
                                              <p:pRg st="8" end="8"/>
                                            </p:txEl>
                                          </p:spTgt>
                                        </p:tgtEl>
                                        <p:attrNameLst>
                                          <p:attrName>ppt_w</p:attrName>
                                        </p:attrNameLst>
                                      </p:cBhvr>
                                      <p:tavLst>
                                        <p:tav tm="0">
                                          <p:val>
                                            <p:fltVal val="0"/>
                                          </p:val>
                                        </p:tav>
                                        <p:tav tm="100000">
                                          <p:val>
                                            <p:strVal val="#ppt_w"/>
                                          </p:val>
                                        </p:tav>
                                      </p:tavLst>
                                    </p:anim>
                                    <p:anim calcmode="lin" valueType="num">
                                      <p:cBhvr>
                                        <p:cTn id="29" dur="1750" fill="hold"/>
                                        <p:tgtEl>
                                          <p:spTgt spid="22529">
                                            <p:txEl>
                                              <p:pRg st="8" end="8"/>
                                            </p:txEl>
                                          </p:spTgt>
                                        </p:tgtEl>
                                        <p:attrNameLst>
                                          <p:attrName>ppt_h</p:attrName>
                                        </p:attrNameLst>
                                      </p:cBhvr>
                                      <p:tavLst>
                                        <p:tav tm="0">
                                          <p:val>
                                            <p:fltVal val="0"/>
                                          </p:val>
                                        </p:tav>
                                        <p:tav tm="100000">
                                          <p:val>
                                            <p:strVal val="#ppt_h"/>
                                          </p:val>
                                        </p:tav>
                                      </p:tavLst>
                                    </p:anim>
                                    <p:animEffect transition="in" filter="fade">
                                      <p:cBhvr>
                                        <p:cTn id="30" dur="1750"/>
                                        <p:tgtEl>
                                          <p:spTgt spid="22529">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529">
                                            <p:txEl>
                                              <p:pRg st="10" end="10"/>
                                            </p:txEl>
                                          </p:spTgt>
                                        </p:tgtEl>
                                        <p:attrNameLst>
                                          <p:attrName>style.visibility</p:attrName>
                                        </p:attrNameLst>
                                      </p:cBhvr>
                                      <p:to>
                                        <p:strVal val="visible"/>
                                      </p:to>
                                    </p:set>
                                    <p:anim calcmode="lin" valueType="num">
                                      <p:cBhvr>
                                        <p:cTn id="35" dur="1750" fill="hold"/>
                                        <p:tgtEl>
                                          <p:spTgt spid="22529">
                                            <p:txEl>
                                              <p:pRg st="10" end="10"/>
                                            </p:txEl>
                                          </p:spTgt>
                                        </p:tgtEl>
                                        <p:attrNameLst>
                                          <p:attrName>ppt_w</p:attrName>
                                        </p:attrNameLst>
                                      </p:cBhvr>
                                      <p:tavLst>
                                        <p:tav tm="0">
                                          <p:val>
                                            <p:fltVal val="0"/>
                                          </p:val>
                                        </p:tav>
                                        <p:tav tm="100000">
                                          <p:val>
                                            <p:strVal val="#ppt_w"/>
                                          </p:val>
                                        </p:tav>
                                      </p:tavLst>
                                    </p:anim>
                                    <p:anim calcmode="lin" valueType="num">
                                      <p:cBhvr>
                                        <p:cTn id="36" dur="1750" fill="hold"/>
                                        <p:tgtEl>
                                          <p:spTgt spid="22529">
                                            <p:txEl>
                                              <p:pRg st="10" end="10"/>
                                            </p:txEl>
                                          </p:spTgt>
                                        </p:tgtEl>
                                        <p:attrNameLst>
                                          <p:attrName>ppt_h</p:attrName>
                                        </p:attrNameLst>
                                      </p:cBhvr>
                                      <p:tavLst>
                                        <p:tav tm="0">
                                          <p:val>
                                            <p:fltVal val="0"/>
                                          </p:val>
                                        </p:tav>
                                        <p:tav tm="100000">
                                          <p:val>
                                            <p:strVal val="#ppt_h"/>
                                          </p:val>
                                        </p:tav>
                                      </p:tavLst>
                                    </p:anim>
                                    <p:animEffect transition="in" filter="fade">
                                      <p:cBhvr>
                                        <p:cTn id="37" dur="1750"/>
                                        <p:tgtEl>
                                          <p:spTgt spid="2252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529">
                                            <p:txEl>
                                              <p:pRg st="12" end="12"/>
                                            </p:txEl>
                                          </p:spTgt>
                                        </p:tgtEl>
                                        <p:attrNameLst>
                                          <p:attrName>style.visibility</p:attrName>
                                        </p:attrNameLst>
                                      </p:cBhvr>
                                      <p:to>
                                        <p:strVal val="visible"/>
                                      </p:to>
                                    </p:set>
                                    <p:anim calcmode="lin" valueType="num">
                                      <p:cBhvr>
                                        <p:cTn id="42" dur="1750" fill="hold"/>
                                        <p:tgtEl>
                                          <p:spTgt spid="22529">
                                            <p:txEl>
                                              <p:pRg st="12" end="12"/>
                                            </p:txEl>
                                          </p:spTgt>
                                        </p:tgtEl>
                                        <p:attrNameLst>
                                          <p:attrName>ppt_w</p:attrName>
                                        </p:attrNameLst>
                                      </p:cBhvr>
                                      <p:tavLst>
                                        <p:tav tm="0">
                                          <p:val>
                                            <p:fltVal val="0"/>
                                          </p:val>
                                        </p:tav>
                                        <p:tav tm="100000">
                                          <p:val>
                                            <p:strVal val="#ppt_w"/>
                                          </p:val>
                                        </p:tav>
                                      </p:tavLst>
                                    </p:anim>
                                    <p:anim calcmode="lin" valueType="num">
                                      <p:cBhvr>
                                        <p:cTn id="43" dur="1750" fill="hold"/>
                                        <p:tgtEl>
                                          <p:spTgt spid="22529">
                                            <p:txEl>
                                              <p:pRg st="12" end="12"/>
                                            </p:txEl>
                                          </p:spTgt>
                                        </p:tgtEl>
                                        <p:attrNameLst>
                                          <p:attrName>ppt_h</p:attrName>
                                        </p:attrNameLst>
                                      </p:cBhvr>
                                      <p:tavLst>
                                        <p:tav tm="0">
                                          <p:val>
                                            <p:fltVal val="0"/>
                                          </p:val>
                                        </p:tav>
                                        <p:tav tm="100000">
                                          <p:val>
                                            <p:strVal val="#ppt_h"/>
                                          </p:val>
                                        </p:tav>
                                      </p:tavLst>
                                    </p:anim>
                                    <p:animEffect transition="in" filter="fade">
                                      <p:cBhvr>
                                        <p:cTn id="44" dur="1750"/>
                                        <p:tgtEl>
                                          <p:spTgt spid="2252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215443"/>
            <a:ext cx="85344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GB" sz="2000" b="1" dirty="0" smtClean="0">
              <a:solidFill>
                <a:prstClr val="black"/>
              </a:solidFill>
              <a:latin typeface="Arial" pitchFamily="34" charset="0"/>
              <a:ea typeface="Calibri" pitchFamily="34" charset="0"/>
              <a:cs typeface="Arial" pitchFamily="34" charset="0"/>
            </a:endParaRPr>
          </a:p>
          <a:p>
            <a:pPr algn="ctr" fontAlgn="base">
              <a:spcBef>
                <a:spcPct val="0"/>
              </a:spcBef>
              <a:spcAft>
                <a:spcPct val="0"/>
              </a:spcAft>
            </a:pPr>
            <a:r>
              <a:rPr lang="en-GB" sz="3600" b="1" dirty="0" smtClean="0">
                <a:solidFill>
                  <a:srgbClr val="D34817"/>
                </a:solidFill>
                <a:latin typeface="Franklin Gothic Book"/>
                <a:ea typeface="Calibri" pitchFamily="34" charset="0"/>
                <a:cs typeface="Arial" pitchFamily="34" charset="0"/>
              </a:rPr>
              <a:t>Disadvantages of a Public Limited Company</a:t>
            </a:r>
          </a:p>
          <a:p>
            <a:pPr algn="just" fontAlgn="base">
              <a:spcBef>
                <a:spcPct val="0"/>
              </a:spcBef>
              <a:spcAft>
                <a:spcPct val="0"/>
              </a:spcAft>
            </a:pPr>
            <a:endParaRPr lang="en-US" sz="2400" dirty="0" smtClean="0">
              <a:solidFill>
                <a:prstClr val="black"/>
              </a:solidFill>
              <a:latin typeface="Franklin Gothic Book"/>
              <a:cs typeface="Arial" pitchFamily="34" charset="0"/>
            </a:endParaRPr>
          </a:p>
          <a:p>
            <a:pPr marL="457200" indent="-457200" algn="just" eaLnBrk="0" fontAlgn="base" hangingPunct="0">
              <a:spcBef>
                <a:spcPct val="0"/>
              </a:spcBef>
              <a:spcAft>
                <a:spcPct val="0"/>
              </a:spcAft>
              <a:buFont typeface="Wingdings" pitchFamily="2" charset="2"/>
              <a:buChar char="ü"/>
            </a:pPr>
            <a:r>
              <a:rPr lang="en-GB" sz="2400" dirty="0" smtClean="0">
                <a:solidFill>
                  <a:prstClr val="black"/>
                </a:solidFill>
                <a:latin typeface="Franklin Gothic Book"/>
                <a:ea typeface="Calibri" pitchFamily="34" charset="0"/>
                <a:cs typeface="Arial" pitchFamily="34" charset="0"/>
              </a:rPr>
              <a:t>It has to comply with many regulations set to protect Employers, Employees and other Stakeholders. i.e. Dividends</a:t>
            </a:r>
          </a:p>
          <a:p>
            <a:pPr algn="just" eaLnBrk="0" fontAlgn="base" hangingPunct="0">
              <a:spcBef>
                <a:spcPct val="0"/>
              </a:spcBef>
              <a:spcAft>
                <a:spcPct val="0"/>
              </a:spcAft>
            </a:pPr>
            <a:endParaRPr lang="en-US" sz="2400" dirty="0" smtClean="0">
              <a:solidFill>
                <a:prstClr val="black"/>
              </a:solidFill>
              <a:latin typeface="Franklin Gothic Book"/>
              <a:cs typeface="Arial" pitchFamily="34" charset="0"/>
            </a:endParaRPr>
          </a:p>
          <a:p>
            <a:pPr marL="515938" indent="-515938" algn="just" eaLnBrk="0" fontAlgn="base" hangingPunct="0">
              <a:spcBef>
                <a:spcPct val="0"/>
              </a:spcBef>
              <a:spcAft>
                <a:spcPct val="0"/>
              </a:spcAft>
              <a:buFont typeface="Wingdings" pitchFamily="2" charset="2"/>
              <a:buChar char="ü"/>
            </a:pPr>
            <a:r>
              <a:rPr lang="en-GB" sz="2400" dirty="0" smtClean="0">
                <a:solidFill>
                  <a:prstClr val="black"/>
                </a:solidFill>
                <a:latin typeface="Franklin Gothic Book"/>
                <a:ea typeface="Calibri" pitchFamily="34" charset="0"/>
                <a:cs typeface="Arial" pitchFamily="34" charset="0"/>
              </a:rPr>
              <a:t>There is little secrecy, as its accounts must be published annually. This is a legal requirement.</a:t>
            </a:r>
          </a:p>
          <a:p>
            <a:pPr algn="just" eaLnBrk="0" fontAlgn="base" hangingPunct="0">
              <a:spcBef>
                <a:spcPct val="0"/>
              </a:spcBef>
              <a:spcAft>
                <a:spcPct val="0"/>
              </a:spcAft>
            </a:pPr>
            <a:endParaRPr lang="en-US" sz="2400" dirty="0" smtClean="0">
              <a:solidFill>
                <a:prstClr val="black"/>
              </a:solidFill>
              <a:latin typeface="Franklin Gothic Book"/>
              <a:cs typeface="Arial" pitchFamily="34" charset="0"/>
            </a:endParaRPr>
          </a:p>
          <a:p>
            <a:pPr marL="457200" indent="-457200" algn="just" eaLnBrk="0" fontAlgn="base" hangingPunct="0">
              <a:spcBef>
                <a:spcPct val="0"/>
              </a:spcBef>
              <a:spcAft>
                <a:spcPct val="0"/>
              </a:spcAft>
              <a:buFont typeface="Wingdings" pitchFamily="2" charset="2"/>
              <a:buChar char="ü"/>
            </a:pPr>
            <a:r>
              <a:rPr lang="en-GB" sz="2400" dirty="0" smtClean="0">
                <a:solidFill>
                  <a:prstClr val="black"/>
                </a:solidFill>
                <a:latin typeface="Franklin Gothic Book"/>
                <a:ea typeface="Calibri" pitchFamily="34" charset="0"/>
                <a:cs typeface="Arial" pitchFamily="34" charset="0"/>
              </a:rPr>
              <a:t>Decisions tend to be delayed because of the amount of administration or bureaucracy involved such as those that require the Board’s approval. – </a:t>
            </a:r>
            <a:r>
              <a:rPr lang="en-GB" sz="2400" dirty="0" err="1" smtClean="0">
                <a:solidFill>
                  <a:prstClr val="black"/>
                </a:solidFill>
                <a:latin typeface="Franklin Gothic Book"/>
                <a:ea typeface="Calibri" pitchFamily="34" charset="0"/>
                <a:cs typeface="Arial" pitchFamily="34" charset="0"/>
              </a:rPr>
              <a:t>Eg</a:t>
            </a:r>
            <a:r>
              <a:rPr lang="en-GB" sz="2400" dirty="0" smtClean="0">
                <a:solidFill>
                  <a:prstClr val="black"/>
                </a:solidFill>
                <a:latin typeface="Franklin Gothic Book"/>
                <a:ea typeface="Calibri" pitchFamily="34" charset="0"/>
                <a:cs typeface="Arial" pitchFamily="34" charset="0"/>
              </a:rPr>
              <a:t>. 25 year old Accountant</a:t>
            </a:r>
          </a:p>
          <a:p>
            <a:pPr algn="just" eaLnBrk="0" fontAlgn="base" hangingPunct="0">
              <a:spcBef>
                <a:spcPct val="0"/>
              </a:spcBef>
              <a:spcAft>
                <a:spcPct val="0"/>
              </a:spcAft>
            </a:pPr>
            <a:endParaRPr lang="en-US" sz="2400" dirty="0" smtClean="0">
              <a:solidFill>
                <a:prstClr val="black"/>
              </a:solidFill>
              <a:latin typeface="Franklin Gothic Book"/>
              <a:cs typeface="Arial" pitchFamily="34" charset="0"/>
            </a:endParaRPr>
          </a:p>
          <a:p>
            <a:pPr indent="515938" algn="just" eaLnBrk="0" fontAlgn="base" hangingPunct="0">
              <a:spcBef>
                <a:spcPct val="0"/>
              </a:spcBef>
              <a:spcAft>
                <a:spcPct val="0"/>
              </a:spcAft>
              <a:buFont typeface="Wingdings" pitchFamily="2" charset="2"/>
              <a:buChar char="ü"/>
              <a:tabLst>
                <a:tab pos="515938" algn="l"/>
              </a:tabLst>
            </a:pPr>
            <a:r>
              <a:rPr lang="en-GB" sz="2400" dirty="0" smtClean="0">
                <a:solidFill>
                  <a:prstClr val="black"/>
                </a:solidFill>
                <a:latin typeface="Franklin Gothic Book"/>
                <a:ea typeface="Calibri" pitchFamily="34" charset="0"/>
                <a:cs typeface="Arial" pitchFamily="34" charset="0"/>
              </a:rPr>
              <a:t>The risk of takeover bids by other companies because 	shares of a public limited company can easily be bought on 	the stock 	exchange.</a:t>
            </a:r>
            <a:endParaRPr lang="en-US" sz="2400" dirty="0" smtClean="0">
              <a:solidFill>
                <a:prstClr val="black"/>
              </a:solidFill>
              <a:latin typeface="Franklin Gothic Book"/>
              <a:cs typeface="Arial" pitchFamily="34" charset="0"/>
            </a:endParaRPr>
          </a:p>
          <a:p>
            <a:pPr algn="just" eaLnBrk="0" fontAlgn="base" hangingPunct="0">
              <a:spcBef>
                <a:spcPct val="0"/>
              </a:spcBef>
              <a:spcAft>
                <a:spcPct val="0"/>
              </a:spcAft>
            </a:pPr>
            <a:endParaRPr lang="en-US" sz="2400" dirty="0" smtClean="0">
              <a:solidFill>
                <a:prstClr val="black"/>
              </a:solidFill>
              <a:latin typeface="Franklin Gothic Book"/>
              <a:cs typeface="Arial" pitchFamily="34" charset="0"/>
            </a:endParaRPr>
          </a:p>
        </p:txBody>
      </p:sp>
    </p:spTree>
    <p:extLst>
      <p:ext uri="{BB962C8B-B14F-4D97-AF65-F5344CB8AC3E}">
        <p14:creationId xmlns:p14="http://schemas.microsoft.com/office/powerpoint/2010/main" val="218837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3">
                                            <p:txEl>
                                              <p:pRg st="1" end="1"/>
                                            </p:txEl>
                                          </p:spTgt>
                                        </p:tgtEl>
                                        <p:attrNameLst>
                                          <p:attrName>style.visibility</p:attrName>
                                        </p:attrNameLst>
                                      </p:cBhvr>
                                      <p:to>
                                        <p:strVal val="visible"/>
                                      </p:to>
                                    </p:set>
                                    <p:anim calcmode="lin" valueType="num">
                                      <p:cBhvr>
                                        <p:cTn id="7" dur="1750" fill="hold"/>
                                        <p:tgtEl>
                                          <p:spTgt spid="23553">
                                            <p:txEl>
                                              <p:pRg st="1" end="1"/>
                                            </p:txEl>
                                          </p:spTgt>
                                        </p:tgtEl>
                                        <p:attrNameLst>
                                          <p:attrName>ppt_w</p:attrName>
                                        </p:attrNameLst>
                                      </p:cBhvr>
                                      <p:tavLst>
                                        <p:tav tm="0">
                                          <p:val>
                                            <p:fltVal val="0"/>
                                          </p:val>
                                        </p:tav>
                                        <p:tav tm="100000">
                                          <p:val>
                                            <p:strVal val="#ppt_w"/>
                                          </p:val>
                                        </p:tav>
                                      </p:tavLst>
                                    </p:anim>
                                    <p:anim calcmode="lin" valueType="num">
                                      <p:cBhvr>
                                        <p:cTn id="8" dur="1750" fill="hold"/>
                                        <p:tgtEl>
                                          <p:spTgt spid="23553">
                                            <p:txEl>
                                              <p:pRg st="1" end="1"/>
                                            </p:txEl>
                                          </p:spTgt>
                                        </p:tgtEl>
                                        <p:attrNameLst>
                                          <p:attrName>ppt_h</p:attrName>
                                        </p:attrNameLst>
                                      </p:cBhvr>
                                      <p:tavLst>
                                        <p:tav tm="0">
                                          <p:val>
                                            <p:fltVal val="0"/>
                                          </p:val>
                                        </p:tav>
                                        <p:tav tm="100000">
                                          <p:val>
                                            <p:strVal val="#ppt_h"/>
                                          </p:val>
                                        </p:tav>
                                      </p:tavLst>
                                    </p:anim>
                                    <p:animEffect transition="in" filter="fade">
                                      <p:cBhvr>
                                        <p:cTn id="9" dur="1750"/>
                                        <p:tgtEl>
                                          <p:spTgt spid="2355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553">
                                            <p:txEl>
                                              <p:pRg st="3" end="3"/>
                                            </p:txEl>
                                          </p:spTgt>
                                        </p:tgtEl>
                                        <p:attrNameLst>
                                          <p:attrName>style.visibility</p:attrName>
                                        </p:attrNameLst>
                                      </p:cBhvr>
                                      <p:to>
                                        <p:strVal val="visible"/>
                                      </p:to>
                                    </p:set>
                                    <p:anim calcmode="lin" valueType="num">
                                      <p:cBhvr>
                                        <p:cTn id="14" dur="1750" fill="hold"/>
                                        <p:tgtEl>
                                          <p:spTgt spid="23553">
                                            <p:txEl>
                                              <p:pRg st="3" end="3"/>
                                            </p:txEl>
                                          </p:spTgt>
                                        </p:tgtEl>
                                        <p:attrNameLst>
                                          <p:attrName>ppt_w</p:attrName>
                                        </p:attrNameLst>
                                      </p:cBhvr>
                                      <p:tavLst>
                                        <p:tav tm="0">
                                          <p:val>
                                            <p:fltVal val="0"/>
                                          </p:val>
                                        </p:tav>
                                        <p:tav tm="100000">
                                          <p:val>
                                            <p:strVal val="#ppt_w"/>
                                          </p:val>
                                        </p:tav>
                                      </p:tavLst>
                                    </p:anim>
                                    <p:anim calcmode="lin" valueType="num">
                                      <p:cBhvr>
                                        <p:cTn id="15" dur="1750" fill="hold"/>
                                        <p:tgtEl>
                                          <p:spTgt spid="23553">
                                            <p:txEl>
                                              <p:pRg st="3" end="3"/>
                                            </p:txEl>
                                          </p:spTgt>
                                        </p:tgtEl>
                                        <p:attrNameLst>
                                          <p:attrName>ppt_h</p:attrName>
                                        </p:attrNameLst>
                                      </p:cBhvr>
                                      <p:tavLst>
                                        <p:tav tm="0">
                                          <p:val>
                                            <p:fltVal val="0"/>
                                          </p:val>
                                        </p:tav>
                                        <p:tav tm="100000">
                                          <p:val>
                                            <p:strVal val="#ppt_h"/>
                                          </p:val>
                                        </p:tav>
                                      </p:tavLst>
                                    </p:anim>
                                    <p:animEffect transition="in" filter="fade">
                                      <p:cBhvr>
                                        <p:cTn id="16" dur="1750"/>
                                        <p:tgtEl>
                                          <p:spTgt spid="2355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553">
                                            <p:txEl>
                                              <p:pRg st="5" end="5"/>
                                            </p:txEl>
                                          </p:spTgt>
                                        </p:tgtEl>
                                        <p:attrNameLst>
                                          <p:attrName>style.visibility</p:attrName>
                                        </p:attrNameLst>
                                      </p:cBhvr>
                                      <p:to>
                                        <p:strVal val="visible"/>
                                      </p:to>
                                    </p:set>
                                    <p:anim calcmode="lin" valueType="num">
                                      <p:cBhvr>
                                        <p:cTn id="21" dur="1750" fill="hold"/>
                                        <p:tgtEl>
                                          <p:spTgt spid="23553">
                                            <p:txEl>
                                              <p:pRg st="5" end="5"/>
                                            </p:txEl>
                                          </p:spTgt>
                                        </p:tgtEl>
                                        <p:attrNameLst>
                                          <p:attrName>ppt_w</p:attrName>
                                        </p:attrNameLst>
                                      </p:cBhvr>
                                      <p:tavLst>
                                        <p:tav tm="0">
                                          <p:val>
                                            <p:fltVal val="0"/>
                                          </p:val>
                                        </p:tav>
                                        <p:tav tm="100000">
                                          <p:val>
                                            <p:strVal val="#ppt_w"/>
                                          </p:val>
                                        </p:tav>
                                      </p:tavLst>
                                    </p:anim>
                                    <p:anim calcmode="lin" valueType="num">
                                      <p:cBhvr>
                                        <p:cTn id="22" dur="1750" fill="hold"/>
                                        <p:tgtEl>
                                          <p:spTgt spid="23553">
                                            <p:txEl>
                                              <p:pRg st="5" end="5"/>
                                            </p:txEl>
                                          </p:spTgt>
                                        </p:tgtEl>
                                        <p:attrNameLst>
                                          <p:attrName>ppt_h</p:attrName>
                                        </p:attrNameLst>
                                      </p:cBhvr>
                                      <p:tavLst>
                                        <p:tav tm="0">
                                          <p:val>
                                            <p:fltVal val="0"/>
                                          </p:val>
                                        </p:tav>
                                        <p:tav tm="100000">
                                          <p:val>
                                            <p:strVal val="#ppt_h"/>
                                          </p:val>
                                        </p:tav>
                                      </p:tavLst>
                                    </p:anim>
                                    <p:animEffect transition="in" filter="fade">
                                      <p:cBhvr>
                                        <p:cTn id="23" dur="1750"/>
                                        <p:tgtEl>
                                          <p:spTgt spid="2355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553">
                                            <p:txEl>
                                              <p:pRg st="7" end="7"/>
                                            </p:txEl>
                                          </p:spTgt>
                                        </p:tgtEl>
                                        <p:attrNameLst>
                                          <p:attrName>style.visibility</p:attrName>
                                        </p:attrNameLst>
                                      </p:cBhvr>
                                      <p:to>
                                        <p:strVal val="visible"/>
                                      </p:to>
                                    </p:set>
                                    <p:anim calcmode="lin" valueType="num">
                                      <p:cBhvr>
                                        <p:cTn id="28" dur="1750" fill="hold"/>
                                        <p:tgtEl>
                                          <p:spTgt spid="23553">
                                            <p:txEl>
                                              <p:pRg st="7" end="7"/>
                                            </p:txEl>
                                          </p:spTgt>
                                        </p:tgtEl>
                                        <p:attrNameLst>
                                          <p:attrName>ppt_w</p:attrName>
                                        </p:attrNameLst>
                                      </p:cBhvr>
                                      <p:tavLst>
                                        <p:tav tm="0">
                                          <p:val>
                                            <p:fltVal val="0"/>
                                          </p:val>
                                        </p:tav>
                                        <p:tav tm="100000">
                                          <p:val>
                                            <p:strVal val="#ppt_w"/>
                                          </p:val>
                                        </p:tav>
                                      </p:tavLst>
                                    </p:anim>
                                    <p:anim calcmode="lin" valueType="num">
                                      <p:cBhvr>
                                        <p:cTn id="29" dur="1750" fill="hold"/>
                                        <p:tgtEl>
                                          <p:spTgt spid="23553">
                                            <p:txEl>
                                              <p:pRg st="7" end="7"/>
                                            </p:txEl>
                                          </p:spTgt>
                                        </p:tgtEl>
                                        <p:attrNameLst>
                                          <p:attrName>ppt_h</p:attrName>
                                        </p:attrNameLst>
                                      </p:cBhvr>
                                      <p:tavLst>
                                        <p:tav tm="0">
                                          <p:val>
                                            <p:fltVal val="0"/>
                                          </p:val>
                                        </p:tav>
                                        <p:tav tm="100000">
                                          <p:val>
                                            <p:strVal val="#ppt_h"/>
                                          </p:val>
                                        </p:tav>
                                      </p:tavLst>
                                    </p:anim>
                                    <p:animEffect transition="in" filter="fade">
                                      <p:cBhvr>
                                        <p:cTn id="30" dur="1750"/>
                                        <p:tgtEl>
                                          <p:spTgt spid="2355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553">
                                            <p:txEl>
                                              <p:pRg st="9" end="9"/>
                                            </p:txEl>
                                          </p:spTgt>
                                        </p:tgtEl>
                                        <p:attrNameLst>
                                          <p:attrName>style.visibility</p:attrName>
                                        </p:attrNameLst>
                                      </p:cBhvr>
                                      <p:to>
                                        <p:strVal val="visible"/>
                                      </p:to>
                                    </p:set>
                                    <p:anim calcmode="lin" valueType="num">
                                      <p:cBhvr>
                                        <p:cTn id="35" dur="1750" fill="hold"/>
                                        <p:tgtEl>
                                          <p:spTgt spid="23553">
                                            <p:txEl>
                                              <p:pRg st="9" end="9"/>
                                            </p:txEl>
                                          </p:spTgt>
                                        </p:tgtEl>
                                        <p:attrNameLst>
                                          <p:attrName>ppt_w</p:attrName>
                                        </p:attrNameLst>
                                      </p:cBhvr>
                                      <p:tavLst>
                                        <p:tav tm="0">
                                          <p:val>
                                            <p:fltVal val="0"/>
                                          </p:val>
                                        </p:tav>
                                        <p:tav tm="100000">
                                          <p:val>
                                            <p:strVal val="#ppt_w"/>
                                          </p:val>
                                        </p:tav>
                                      </p:tavLst>
                                    </p:anim>
                                    <p:anim calcmode="lin" valueType="num">
                                      <p:cBhvr>
                                        <p:cTn id="36" dur="1750" fill="hold"/>
                                        <p:tgtEl>
                                          <p:spTgt spid="23553">
                                            <p:txEl>
                                              <p:pRg st="9" end="9"/>
                                            </p:txEl>
                                          </p:spTgt>
                                        </p:tgtEl>
                                        <p:attrNameLst>
                                          <p:attrName>ppt_h</p:attrName>
                                        </p:attrNameLst>
                                      </p:cBhvr>
                                      <p:tavLst>
                                        <p:tav tm="0">
                                          <p:val>
                                            <p:fltVal val="0"/>
                                          </p:val>
                                        </p:tav>
                                        <p:tav tm="100000">
                                          <p:val>
                                            <p:strVal val="#ppt_h"/>
                                          </p:val>
                                        </p:tav>
                                      </p:tavLst>
                                    </p:anim>
                                    <p:animEffect transition="in" filter="fade">
                                      <p:cBhvr>
                                        <p:cTn id="37" dur="1750"/>
                                        <p:tgtEl>
                                          <p:spTgt spid="2355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05" y="332656"/>
            <a:ext cx="5580112" cy="1117178"/>
          </a:xfrm>
        </p:spPr>
        <p:txBody>
          <a:bodyPr>
            <a:normAutofit fontScale="90000"/>
          </a:bodyPr>
          <a:lstStyle/>
          <a:p>
            <a:r>
              <a:rPr lang="en-US" b="1" dirty="0"/>
              <a:t>Forms of </a:t>
            </a:r>
            <a:r>
              <a:rPr lang="en-US" b="1" dirty="0" smtClean="0"/>
              <a:t>Business </a:t>
            </a:r>
            <a:r>
              <a:rPr lang="en-US" b="1" dirty="0"/>
              <a:t>and</a:t>
            </a:r>
            <a:br>
              <a:rPr lang="en-US" b="1" dirty="0"/>
            </a:br>
            <a:r>
              <a:rPr lang="en-US" b="1" dirty="0" smtClean="0"/>
              <a:t>Conflicts </a:t>
            </a:r>
            <a:r>
              <a:rPr lang="en-US" b="1" dirty="0"/>
              <a:t>of </a:t>
            </a:r>
            <a:r>
              <a:rPr lang="en-US" b="1" dirty="0" smtClean="0"/>
              <a:t>Interest</a:t>
            </a:r>
            <a:endParaRPr lang="en-ZA" b="1" dirty="0"/>
          </a:p>
        </p:txBody>
      </p:sp>
      <p:sp>
        <p:nvSpPr>
          <p:cNvPr id="5" name="Date Placeholder 4"/>
          <p:cNvSpPr>
            <a:spLocks noGrp="1"/>
          </p:cNvSpPr>
          <p:nvPr>
            <p:ph type="dt" sz="half" idx="10"/>
          </p:nvPr>
        </p:nvSpPr>
        <p:spPr/>
        <p:txBody>
          <a:bodyPr/>
          <a:lstStyle/>
          <a:p>
            <a:r>
              <a:rPr lang="en-US" dirty="0" smtClean="0">
                <a:solidFill>
                  <a:srgbClr val="696464"/>
                </a:solidFill>
              </a:rPr>
              <a:t>2/9/2015</a:t>
            </a:r>
            <a:endParaRPr lang="en-US" dirty="0">
              <a:solidFill>
                <a:srgbClr val="696464"/>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9" y="1732332"/>
            <a:ext cx="8394191" cy="490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65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495" y="846138"/>
            <a:ext cx="7772400" cy="1143000"/>
          </a:xfrm>
        </p:spPr>
        <p:txBody>
          <a:bodyPr>
            <a:normAutofit fontScale="90000"/>
          </a:bodyPr>
          <a:lstStyle/>
          <a:p>
            <a:pPr algn="ctr"/>
            <a:r>
              <a:rPr lang="en-US" dirty="0" smtClean="0"/>
              <a:t>HOMEWORK</a:t>
            </a:r>
            <a:br>
              <a:rPr lang="en-US" dirty="0" smtClean="0"/>
            </a:br>
            <a:r>
              <a:rPr lang="en-US" dirty="0" smtClean="0"/>
              <a:t>READ EXTENSIVELY ON THE FOLLOWING AREAS</a:t>
            </a:r>
            <a:endParaRPr lang="en-US" dirty="0"/>
          </a:p>
        </p:txBody>
      </p:sp>
      <p:sp>
        <p:nvSpPr>
          <p:cNvPr id="6" name="Content Placeholder 5"/>
          <p:cNvSpPr>
            <a:spLocks noGrp="1"/>
          </p:cNvSpPr>
          <p:nvPr>
            <p:ph sz="half" idx="1"/>
          </p:nvPr>
        </p:nvSpPr>
        <p:spPr>
          <a:xfrm>
            <a:off x="430766" y="1989138"/>
            <a:ext cx="4517136" cy="4602162"/>
          </a:xfrm>
        </p:spPr>
        <p:txBody>
          <a:bodyPr>
            <a:normAutofit fontScale="77500" lnSpcReduction="20000"/>
          </a:bodyPr>
          <a:lstStyle/>
          <a:p>
            <a:r>
              <a:rPr lang="en-US" dirty="0" smtClean="0"/>
              <a:t>If a PUBLIC or PRIVATE company wants to raise funds, they can do so in two ways:</a:t>
            </a:r>
          </a:p>
          <a:p>
            <a:pPr lvl="1"/>
            <a:r>
              <a:rPr lang="en-US" dirty="0" smtClean="0"/>
              <a:t>Debt – borrowing</a:t>
            </a:r>
          </a:p>
          <a:p>
            <a:pPr lvl="1"/>
            <a:r>
              <a:rPr lang="en-US" dirty="0" smtClean="0"/>
              <a:t>Equity – Stocks/Shares</a:t>
            </a:r>
            <a:endParaRPr lang="en-US" dirty="0"/>
          </a:p>
          <a:p>
            <a:r>
              <a:rPr lang="en-US" dirty="0" smtClean="0"/>
              <a:t>Shares – a claim to ownership</a:t>
            </a:r>
          </a:p>
          <a:p>
            <a:pPr lvl="1"/>
            <a:r>
              <a:rPr lang="en-US" dirty="0" smtClean="0"/>
              <a:t>Classifications</a:t>
            </a:r>
          </a:p>
          <a:p>
            <a:pPr lvl="2"/>
            <a:r>
              <a:rPr lang="en-US" dirty="0" smtClean="0"/>
              <a:t>Preferential Shares</a:t>
            </a:r>
          </a:p>
          <a:p>
            <a:pPr lvl="2"/>
            <a:r>
              <a:rPr lang="en-US" dirty="0" smtClean="0"/>
              <a:t>Common Shares</a:t>
            </a:r>
          </a:p>
          <a:p>
            <a:pPr lvl="1"/>
            <a:r>
              <a:rPr lang="en-US" dirty="0" smtClean="0"/>
              <a:t>Obligations/Expectations</a:t>
            </a:r>
          </a:p>
          <a:p>
            <a:pPr lvl="2"/>
            <a:r>
              <a:rPr lang="en-US" dirty="0" smtClean="0"/>
              <a:t>Depending on which shares are owned, shareholders have various rights i.e. fixed payments, right to vote etc..</a:t>
            </a:r>
          </a:p>
          <a:p>
            <a:r>
              <a:rPr lang="en-US" dirty="0" smtClean="0"/>
              <a:t>Lusaka </a:t>
            </a:r>
            <a:r>
              <a:rPr lang="en-US" dirty="0"/>
              <a:t>Stock Exchange (LUSE) – market where shares are bought and sold</a:t>
            </a:r>
          </a:p>
          <a:p>
            <a:pPr marL="342900" lvl="1" indent="0">
              <a:buNone/>
            </a:pPr>
            <a:endParaRPr lang="en-US" dirty="0"/>
          </a:p>
        </p:txBody>
      </p:sp>
      <p:sp>
        <p:nvSpPr>
          <p:cNvPr id="7" name="Content Placeholder 6"/>
          <p:cNvSpPr>
            <a:spLocks noGrp="1"/>
          </p:cNvSpPr>
          <p:nvPr>
            <p:ph sz="half" idx="2"/>
          </p:nvPr>
        </p:nvSpPr>
        <p:spPr>
          <a:xfrm>
            <a:off x="4933950" y="1989138"/>
            <a:ext cx="3981450" cy="4411662"/>
          </a:xfrm>
        </p:spPr>
        <p:txBody>
          <a:bodyPr>
            <a:normAutofit fontScale="77500" lnSpcReduction="20000"/>
          </a:bodyPr>
          <a:lstStyle/>
          <a:p>
            <a:r>
              <a:rPr lang="en-US" dirty="0" smtClean="0"/>
              <a:t>Brokers – serve as intermediaries between the market and investors</a:t>
            </a:r>
          </a:p>
          <a:p>
            <a:pPr lvl="1"/>
            <a:r>
              <a:rPr lang="en-US" dirty="0" smtClean="0"/>
              <a:t>They charge a fee for their service</a:t>
            </a:r>
          </a:p>
          <a:p>
            <a:pPr lvl="1"/>
            <a:r>
              <a:rPr lang="en-US" dirty="0" smtClean="0"/>
              <a:t>In Zambia, you can not purchase shares without a broker</a:t>
            </a:r>
            <a:endParaRPr lang="en-US" dirty="0"/>
          </a:p>
          <a:p>
            <a:r>
              <a:rPr lang="en-US" dirty="0" smtClean="0"/>
              <a:t>Payout Methods to shareholders</a:t>
            </a:r>
          </a:p>
          <a:p>
            <a:pPr lvl="1"/>
            <a:r>
              <a:rPr lang="en-US" dirty="0" smtClean="0"/>
              <a:t>Dividends</a:t>
            </a:r>
          </a:p>
          <a:p>
            <a:pPr lvl="1"/>
            <a:r>
              <a:rPr lang="en-US" dirty="0" smtClean="0"/>
              <a:t>Capital Gains</a:t>
            </a:r>
          </a:p>
          <a:p>
            <a:r>
              <a:rPr lang="en-US" dirty="0" smtClean="0"/>
              <a:t>Shares do not expire. For as long as the company is in operation, shares bought have no maturity period.</a:t>
            </a:r>
          </a:p>
          <a:p>
            <a:r>
              <a:rPr lang="en-US" dirty="0" smtClean="0"/>
              <a:t>How does one set up a sole proprietor, partnership, private and public company?</a:t>
            </a:r>
          </a:p>
          <a:p>
            <a:pPr marL="0" indent="0">
              <a:buNone/>
            </a:pPr>
            <a:endParaRPr lang="en-US"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2260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 OF LECTURE SLIDES</a:t>
            </a:r>
            <a:endParaRPr lang="en-US"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87" y="2961226"/>
            <a:ext cx="7926938" cy="389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69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Assessment Criteria</a:t>
            </a:r>
            <a:endParaRPr lang="en-ZA" b="1" dirty="0"/>
          </a:p>
        </p:txBody>
      </p:sp>
      <p:sp>
        <p:nvSpPr>
          <p:cNvPr id="3" name="Content Placeholder 2"/>
          <p:cNvSpPr>
            <a:spLocks noGrp="1"/>
          </p:cNvSpPr>
          <p:nvPr>
            <p:ph sz="quarter" idx="1"/>
          </p:nvPr>
        </p:nvSpPr>
        <p:spPr>
          <a:xfrm>
            <a:off x="971600" y="1988840"/>
            <a:ext cx="7772400" cy="3886944"/>
          </a:xfrm>
        </p:spPr>
        <p:txBody>
          <a:bodyPr>
            <a:normAutofit/>
          </a:bodyPr>
          <a:lstStyle/>
          <a:p>
            <a:r>
              <a:rPr lang="en-ZA" dirty="0" smtClean="0"/>
              <a:t>Assignment		- 10%</a:t>
            </a:r>
          </a:p>
          <a:p>
            <a:endParaRPr lang="en-ZA" dirty="0"/>
          </a:p>
          <a:p>
            <a:r>
              <a:rPr lang="en-ZA" dirty="0" smtClean="0"/>
              <a:t>Class Test		- 10%</a:t>
            </a:r>
          </a:p>
          <a:p>
            <a:endParaRPr lang="en-ZA" dirty="0"/>
          </a:p>
          <a:p>
            <a:r>
              <a:rPr lang="en-ZA" dirty="0" smtClean="0"/>
              <a:t>Mid-Term Exam 	- 20%</a:t>
            </a:r>
          </a:p>
          <a:p>
            <a:endParaRPr lang="en-ZA" dirty="0"/>
          </a:p>
          <a:p>
            <a:r>
              <a:rPr lang="en-ZA" dirty="0" smtClean="0"/>
              <a:t>Final Exam		- 60%</a:t>
            </a:r>
            <a:endParaRPr lang="en-ZA" dirty="0"/>
          </a:p>
        </p:txBody>
      </p:sp>
    </p:spTree>
    <p:extLst>
      <p:ext uri="{BB962C8B-B14F-4D97-AF65-F5344CB8AC3E}">
        <p14:creationId xmlns:p14="http://schemas.microsoft.com/office/powerpoint/2010/main" val="157039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CLASSROOM EXPECTATIONS</a:t>
            </a:r>
            <a:endParaRPr lang="en-ZA" dirty="0"/>
          </a:p>
        </p:txBody>
      </p:sp>
      <p:sp>
        <p:nvSpPr>
          <p:cNvPr id="3" name="Content Placeholder 2"/>
          <p:cNvSpPr>
            <a:spLocks noGrp="1"/>
          </p:cNvSpPr>
          <p:nvPr>
            <p:ph idx="1"/>
          </p:nvPr>
        </p:nvSpPr>
        <p:spPr/>
        <p:txBody>
          <a:bodyPr/>
          <a:lstStyle/>
          <a:p>
            <a:r>
              <a:rPr lang="en-ZA" dirty="0" smtClean="0"/>
              <a:t>Attendance</a:t>
            </a:r>
          </a:p>
          <a:p>
            <a:r>
              <a:rPr lang="en-ZA" dirty="0" smtClean="0"/>
              <a:t>Communication</a:t>
            </a:r>
          </a:p>
          <a:p>
            <a:r>
              <a:rPr lang="en-ZA" dirty="0" smtClean="0"/>
              <a:t>Feedback</a:t>
            </a:r>
          </a:p>
          <a:p>
            <a:r>
              <a:rPr lang="en-ZA" dirty="0" smtClean="0"/>
              <a:t>Course Assessment</a:t>
            </a:r>
          </a:p>
          <a:p>
            <a:r>
              <a:rPr lang="en-ZA" dirty="0" smtClean="0"/>
              <a:t>Course </a:t>
            </a:r>
            <a:r>
              <a:rPr lang="en-ZA" dirty="0"/>
              <a:t>Work </a:t>
            </a:r>
            <a:r>
              <a:rPr lang="en-ZA" dirty="0" smtClean="0"/>
              <a:t>Requirements</a:t>
            </a:r>
          </a:p>
          <a:p>
            <a:r>
              <a:rPr lang="en-ZA" dirty="0" smtClean="0"/>
              <a:t>Cell Phones</a:t>
            </a:r>
          </a:p>
          <a:p>
            <a:r>
              <a:rPr lang="en-ZA" dirty="0" smtClean="0"/>
              <a:t>Preparation – notes, homework </a:t>
            </a:r>
            <a:r>
              <a:rPr lang="en-ZA" dirty="0" err="1" smtClean="0"/>
              <a:t>etc</a:t>
            </a:r>
            <a:r>
              <a:rPr lang="en-ZA" dirty="0" smtClean="0"/>
              <a:t>…</a:t>
            </a:r>
            <a:endParaRPr lang="en-ZA" dirty="0"/>
          </a:p>
        </p:txBody>
      </p:sp>
      <p:sp>
        <p:nvSpPr>
          <p:cNvPr id="4" name="Date Placeholder 3"/>
          <p:cNvSpPr>
            <a:spLocks noGrp="1"/>
          </p:cNvSpPr>
          <p:nvPr>
            <p:ph type="dt" sz="half" idx="10"/>
          </p:nvPr>
        </p:nvSpPr>
        <p:spPr/>
        <p:txBody>
          <a:bodyPr/>
          <a:lstStyle/>
          <a:p>
            <a:r>
              <a:rPr lang="en-US" smtClean="0"/>
              <a:t>06/02/2017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04085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628" y="274638"/>
            <a:ext cx="4466744" cy="1786210"/>
          </a:xfrm>
        </p:spPr>
        <p:txBody>
          <a:bodyPr anchor="ctr">
            <a:normAutofit/>
          </a:bodyPr>
          <a:lstStyle/>
          <a:p>
            <a:pPr algn="ctr"/>
            <a:r>
              <a:rPr lang="en-ZA" b="1" dirty="0" smtClean="0"/>
              <a:t>Recommended Reading</a:t>
            </a:r>
            <a:endParaRPr lang="en-ZA" b="1" dirty="0"/>
          </a:p>
        </p:txBody>
      </p:sp>
      <p:sp>
        <p:nvSpPr>
          <p:cNvPr id="3" name="Content Placeholder 2"/>
          <p:cNvSpPr>
            <a:spLocks noGrp="1"/>
          </p:cNvSpPr>
          <p:nvPr>
            <p:ph sz="quarter" idx="1"/>
          </p:nvPr>
        </p:nvSpPr>
        <p:spPr>
          <a:xfrm>
            <a:off x="179512" y="2420888"/>
            <a:ext cx="8856984" cy="4032448"/>
          </a:xfrm>
        </p:spPr>
        <p:txBody>
          <a:bodyPr>
            <a:normAutofit fontScale="92500" lnSpcReduction="20000"/>
          </a:bodyPr>
          <a:lstStyle/>
          <a:p>
            <a:pPr marL="514350" lvl="0" indent="-514350">
              <a:buFont typeface="+mj-lt"/>
              <a:buAutoNum type="arabicPeriod"/>
            </a:pPr>
            <a:r>
              <a:rPr lang="en-ZA" dirty="0" smtClean="0"/>
              <a:t>The Business Environment. Adrian Palmer &amp; Bob Hartley. 7</a:t>
            </a:r>
            <a:r>
              <a:rPr lang="en-ZA" baseline="30000" dirty="0" smtClean="0"/>
              <a:t>th</a:t>
            </a:r>
            <a:r>
              <a:rPr lang="en-ZA" dirty="0" smtClean="0"/>
              <a:t> Edition, 2012. McGraw-Hill Education.</a:t>
            </a:r>
          </a:p>
          <a:p>
            <a:pPr marL="514350" lvl="0" indent="-514350">
              <a:buFont typeface="+mj-lt"/>
              <a:buAutoNum type="arabicPeriod"/>
            </a:pPr>
            <a:r>
              <a:rPr lang="en-ZA" dirty="0" smtClean="0"/>
              <a:t>The </a:t>
            </a:r>
            <a:r>
              <a:rPr lang="en-ZA" dirty="0"/>
              <a:t>Business Environment. Ian </a:t>
            </a:r>
            <a:r>
              <a:rPr lang="en-ZA" dirty="0" smtClean="0"/>
              <a:t>Worthington </a:t>
            </a:r>
            <a:r>
              <a:rPr lang="en-ZA" dirty="0"/>
              <a:t>and Chris Britton. 6th Edition, 2009. Pearson education. Great </a:t>
            </a:r>
            <a:r>
              <a:rPr lang="en-ZA" dirty="0" smtClean="0"/>
              <a:t>Britain.</a:t>
            </a:r>
          </a:p>
          <a:p>
            <a:pPr marL="514350" lvl="0" indent="-514350">
              <a:buFont typeface="+mj-lt"/>
              <a:buAutoNum type="arabicPeriod"/>
            </a:pPr>
            <a:r>
              <a:rPr lang="en-ZA" dirty="0" smtClean="0"/>
              <a:t>Management</a:t>
            </a:r>
            <a:r>
              <a:rPr lang="en-ZA" dirty="0"/>
              <a:t>. 9th Edition. S.P. Robins, M. Coulter, 2007. Pearson Prentice </a:t>
            </a:r>
            <a:r>
              <a:rPr lang="en-ZA" dirty="0" smtClean="0"/>
              <a:t>Hall.</a:t>
            </a:r>
          </a:p>
          <a:p>
            <a:pPr marL="514350" lvl="0" indent="-514350">
              <a:buFont typeface="+mj-lt"/>
              <a:buAutoNum type="arabicPeriod"/>
            </a:pPr>
            <a:r>
              <a:rPr lang="en-ZA" dirty="0" smtClean="0"/>
              <a:t>Mastering </a:t>
            </a:r>
            <a:r>
              <a:rPr lang="en-ZA" dirty="0"/>
              <a:t>business communication. L.A. </a:t>
            </a:r>
            <a:r>
              <a:rPr lang="en-ZA" dirty="0" smtClean="0"/>
              <a:t>Wolcott</a:t>
            </a:r>
            <a:r>
              <a:rPr lang="en-ZA" dirty="0"/>
              <a:t>, W.R. Unwin. </a:t>
            </a:r>
            <a:r>
              <a:rPr lang="en-ZA" dirty="0" smtClean="0"/>
              <a:t>Palgrave.</a:t>
            </a:r>
          </a:p>
          <a:p>
            <a:pPr marL="514350" lvl="0" indent="-514350">
              <a:buFont typeface="+mj-lt"/>
              <a:buAutoNum type="arabicPeriod"/>
            </a:pPr>
            <a:r>
              <a:rPr lang="en-ZA" dirty="0" smtClean="0"/>
              <a:t>The </a:t>
            </a:r>
            <a:r>
              <a:rPr lang="en-ZA" dirty="0"/>
              <a:t>international business environment. I. Brooks, J. </a:t>
            </a:r>
            <a:r>
              <a:rPr lang="en-ZA" dirty="0" err="1"/>
              <a:t>Weatherston</a:t>
            </a:r>
            <a:r>
              <a:rPr lang="en-ZA" dirty="0"/>
              <a:t>, G. Wilkinson. 2004. Financial Times/ Prentice </a:t>
            </a:r>
            <a:r>
              <a:rPr lang="en-ZA" dirty="0" smtClean="0"/>
              <a:t>Hall.</a:t>
            </a:r>
          </a:p>
          <a:p>
            <a:pPr marL="514350" lvl="0" indent="-514350">
              <a:buFont typeface="+mj-lt"/>
              <a:buAutoNum type="arabicPeriod"/>
            </a:pPr>
            <a:r>
              <a:rPr lang="en-ZA" dirty="0" smtClean="0"/>
              <a:t>Business </a:t>
            </a:r>
            <a:r>
              <a:rPr lang="en-ZA" dirty="0"/>
              <a:t>and its Environment. 5th Edition. D.P. Baron. 2007. Prentice Hall.</a:t>
            </a:r>
          </a:p>
          <a:p>
            <a:endParaRPr lang="en-ZA" dirty="0"/>
          </a:p>
        </p:txBody>
      </p:sp>
      <p:pic>
        <p:nvPicPr>
          <p:cNvPr id="1026" name="Picture 2" descr="https://encrypted-tbn2.gstatic.com/images?q=tbn:ANd9GcQ7DpfLirJeAAAYtd4OF3v8ActZkChVqsPnj4YyscAAeULA85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102"/>
            <a:ext cx="2338628" cy="15885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2.gstatic.com/images?q=tbn:ANd9GcQ7DpfLirJeAAAYtd4OF3v8ActZkChVqsPnj4YyscAAeULA85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372" y="341040"/>
            <a:ext cx="2338628" cy="158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5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31640" y="3212976"/>
            <a:ext cx="6768752" cy="2104256"/>
          </a:xfrm>
        </p:spPr>
        <p:txBody>
          <a:bodyPr>
            <a:noAutofit/>
          </a:bodyPr>
          <a:lstStyle/>
          <a:p>
            <a:r>
              <a:rPr lang="en-ZA" sz="5400" b="1" dirty="0"/>
              <a:t>Business </a:t>
            </a:r>
            <a:r>
              <a:rPr lang="en-ZA" sz="5400" b="1" dirty="0" smtClean="0"/>
              <a:t>Organizations</a:t>
            </a:r>
            <a:endParaRPr lang="en-ZA" sz="5400" b="1" dirty="0"/>
          </a:p>
          <a:p>
            <a:endParaRPr lang="en-ZA" sz="5400" b="1" dirty="0"/>
          </a:p>
        </p:txBody>
      </p:sp>
      <p:sp>
        <p:nvSpPr>
          <p:cNvPr id="4" name="Title 3"/>
          <p:cNvSpPr>
            <a:spLocks noGrp="1"/>
          </p:cNvSpPr>
          <p:nvPr>
            <p:ph type="ctrTitle"/>
          </p:nvPr>
        </p:nvSpPr>
        <p:spPr>
          <a:xfrm>
            <a:off x="467544" y="1772816"/>
            <a:ext cx="8229600" cy="1131131"/>
          </a:xfrm>
        </p:spPr>
        <p:txBody>
          <a:bodyPr>
            <a:normAutofit fontScale="90000"/>
          </a:bodyPr>
          <a:lstStyle/>
          <a:p>
            <a:r>
              <a:rPr lang="en-ZA" sz="4900" b="1" dirty="0" smtClean="0"/>
              <a:t>Chapter 1</a:t>
            </a:r>
            <a:r>
              <a:rPr lang="en-ZA" b="1" dirty="0" smtClean="0"/>
              <a:t/>
            </a:r>
            <a:br>
              <a:rPr lang="en-ZA" b="1" dirty="0" smtClean="0"/>
            </a:br>
            <a:endParaRPr lang="en-ZA" b="1" dirty="0"/>
          </a:p>
        </p:txBody>
      </p:sp>
    </p:spTree>
    <p:extLst>
      <p:ext uri="{BB962C8B-B14F-4D97-AF65-F5344CB8AC3E}">
        <p14:creationId xmlns:p14="http://schemas.microsoft.com/office/powerpoint/2010/main" val="217089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WHY DO LAW STUDENTS TAKE BUSINESS ENVIRONMENT???</a:t>
            </a:r>
            <a:endParaRPr lang="en-US" b="1" dirty="0"/>
          </a:p>
        </p:txBody>
      </p:sp>
    </p:spTree>
    <p:extLst>
      <p:ext uri="{BB962C8B-B14F-4D97-AF65-F5344CB8AC3E}">
        <p14:creationId xmlns:p14="http://schemas.microsoft.com/office/powerpoint/2010/main" val="356920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534400" cy="6477000"/>
          </a:xfrm>
        </p:spPr>
        <p:txBody>
          <a:bodyPr>
            <a:normAutofit fontScale="92500" lnSpcReduction="10000"/>
          </a:bodyPr>
          <a:lstStyle/>
          <a:p>
            <a:endParaRPr lang="en-GB" sz="2000" b="1" dirty="0" smtClean="0">
              <a:solidFill>
                <a:schemeClr val="tx1"/>
              </a:solidFill>
              <a:latin typeface="+mj-lt"/>
              <a:cs typeface="Arial" pitchFamily="34" charset="0"/>
            </a:endParaRPr>
          </a:p>
          <a:p>
            <a:pPr algn="ctr"/>
            <a:r>
              <a:rPr lang="en-GB" sz="5800" b="1" dirty="0" smtClean="0">
                <a:solidFill>
                  <a:schemeClr val="accent1"/>
                </a:solidFill>
                <a:latin typeface="+mj-lt"/>
                <a:cs typeface="Arial" pitchFamily="34" charset="0"/>
              </a:rPr>
              <a:t>Introduction</a:t>
            </a:r>
          </a:p>
          <a:p>
            <a:endParaRPr lang="en-US" sz="2000" dirty="0">
              <a:solidFill>
                <a:schemeClr val="tx1"/>
              </a:solidFill>
              <a:latin typeface="+mj-lt"/>
              <a:cs typeface="Arial" pitchFamily="34" charset="0"/>
            </a:endParaRPr>
          </a:p>
          <a:p>
            <a:pPr algn="just"/>
            <a:r>
              <a:rPr lang="en-GB" sz="2400" dirty="0" smtClean="0">
                <a:solidFill>
                  <a:schemeClr val="tx1"/>
                </a:solidFill>
                <a:latin typeface="+mj-lt"/>
                <a:ea typeface="Tahoma" panose="020B0604030504040204" pitchFamily="34" charset="0"/>
                <a:cs typeface="Tahoma" panose="020B0604030504040204" pitchFamily="34" charset="0"/>
              </a:rPr>
              <a:t>A </a:t>
            </a:r>
            <a:r>
              <a:rPr lang="en-GB" sz="2400" b="1" dirty="0">
                <a:solidFill>
                  <a:schemeClr val="tx1"/>
                </a:solidFill>
                <a:latin typeface="+mj-lt"/>
                <a:ea typeface="Tahoma" panose="020B0604030504040204" pitchFamily="34" charset="0"/>
                <a:cs typeface="Tahoma" panose="020B0604030504040204" pitchFamily="34" charset="0"/>
              </a:rPr>
              <a:t>B</a:t>
            </a:r>
            <a:r>
              <a:rPr lang="en-GB" sz="2400" b="1" dirty="0" smtClean="0">
                <a:solidFill>
                  <a:schemeClr val="tx1"/>
                </a:solidFill>
                <a:latin typeface="+mj-lt"/>
                <a:ea typeface="Tahoma" panose="020B0604030504040204" pitchFamily="34" charset="0"/>
                <a:cs typeface="Tahoma" panose="020B0604030504040204" pitchFamily="34" charset="0"/>
              </a:rPr>
              <a:t>usiness</a:t>
            </a:r>
            <a:r>
              <a:rPr lang="en-GB" sz="2400" dirty="0" smtClean="0">
                <a:solidFill>
                  <a:schemeClr val="tx1"/>
                </a:solidFill>
                <a:latin typeface="+mj-lt"/>
                <a:ea typeface="Tahoma" panose="020B0604030504040204" pitchFamily="34" charset="0"/>
                <a:cs typeface="Tahoma" panose="020B0604030504040204" pitchFamily="34" charset="0"/>
              </a:rPr>
              <a:t> is </a:t>
            </a:r>
            <a:r>
              <a:rPr lang="en-GB" sz="2400" dirty="0">
                <a:solidFill>
                  <a:schemeClr val="tx1"/>
                </a:solidFill>
                <a:latin typeface="+mj-lt"/>
                <a:ea typeface="Tahoma" panose="020B0604030504040204" pitchFamily="34" charset="0"/>
                <a:cs typeface="Tahoma" panose="020B0604030504040204" pitchFamily="34" charset="0"/>
              </a:rPr>
              <a:t>any legal entity that may be owned by one person as a </a:t>
            </a:r>
            <a:r>
              <a:rPr lang="en-GB" sz="2400" b="1" i="1" dirty="0">
                <a:solidFill>
                  <a:schemeClr val="tx1"/>
                </a:solidFill>
                <a:latin typeface="+mj-lt"/>
                <a:ea typeface="Tahoma" panose="020B0604030504040204" pitchFamily="34" charset="0"/>
                <a:cs typeface="Tahoma" panose="020B0604030504040204" pitchFamily="34" charset="0"/>
              </a:rPr>
              <a:t>Sole Proprietor </a:t>
            </a:r>
            <a:r>
              <a:rPr lang="en-GB" sz="2400" dirty="0">
                <a:solidFill>
                  <a:schemeClr val="tx1"/>
                </a:solidFill>
                <a:latin typeface="+mj-lt"/>
                <a:ea typeface="Tahoma" panose="020B0604030504040204" pitchFamily="34" charset="0"/>
                <a:cs typeface="Tahoma" panose="020B0604030504040204" pitchFamily="34" charset="0"/>
              </a:rPr>
              <a:t>or </a:t>
            </a:r>
            <a:r>
              <a:rPr lang="en-GB" sz="2400" dirty="0" smtClean="0">
                <a:solidFill>
                  <a:schemeClr val="tx1"/>
                </a:solidFill>
                <a:latin typeface="+mj-lt"/>
                <a:ea typeface="Tahoma" panose="020B0604030504040204" pitchFamily="34" charset="0"/>
                <a:cs typeface="Tahoma" panose="020B0604030504040204" pitchFamily="34" charset="0"/>
              </a:rPr>
              <a:t>by </a:t>
            </a:r>
            <a:r>
              <a:rPr lang="en-GB" sz="2400" dirty="0">
                <a:solidFill>
                  <a:schemeClr val="tx1"/>
                </a:solidFill>
                <a:latin typeface="+mj-lt"/>
                <a:ea typeface="Tahoma" panose="020B0604030504040204" pitchFamily="34" charset="0"/>
                <a:cs typeface="Tahoma" panose="020B0604030504040204" pitchFamily="34" charset="0"/>
              </a:rPr>
              <a:t>two or more people thereby </a:t>
            </a:r>
            <a:r>
              <a:rPr lang="en-GB" sz="2400" dirty="0" smtClean="0">
                <a:solidFill>
                  <a:schemeClr val="tx1"/>
                </a:solidFill>
                <a:latin typeface="+mj-lt"/>
                <a:ea typeface="Tahoma" panose="020B0604030504040204" pitchFamily="34" charset="0"/>
                <a:cs typeface="Tahoma" panose="020B0604030504040204" pitchFamily="34" charset="0"/>
              </a:rPr>
              <a:t>creating a </a:t>
            </a:r>
            <a:r>
              <a:rPr lang="en-GB" sz="2400" b="1" i="1" dirty="0" smtClean="0">
                <a:solidFill>
                  <a:schemeClr val="tx1"/>
                </a:solidFill>
                <a:latin typeface="+mj-lt"/>
                <a:ea typeface="Tahoma" panose="020B0604030504040204" pitchFamily="34" charset="0"/>
                <a:cs typeface="Tahoma" panose="020B0604030504040204" pitchFamily="34" charset="0"/>
              </a:rPr>
              <a:t>Partnership</a:t>
            </a:r>
            <a:r>
              <a:rPr lang="en-GB" sz="2400" dirty="0" smtClean="0">
                <a:solidFill>
                  <a:schemeClr val="tx1"/>
                </a:solidFill>
                <a:latin typeface="+mj-lt"/>
                <a:ea typeface="Tahoma" panose="020B0604030504040204" pitchFamily="34" charset="0"/>
                <a:cs typeface="Tahoma" panose="020B0604030504040204" pitchFamily="34" charset="0"/>
              </a:rPr>
              <a:t> or </a:t>
            </a:r>
            <a:r>
              <a:rPr lang="en-GB" sz="2400" b="1" i="1" dirty="0" smtClean="0">
                <a:solidFill>
                  <a:schemeClr val="tx1"/>
                </a:solidFill>
                <a:latin typeface="+mj-lt"/>
                <a:ea typeface="Tahoma" panose="020B0604030504040204" pitchFamily="34" charset="0"/>
                <a:cs typeface="Tahoma" panose="020B0604030504040204" pitchFamily="34" charset="0"/>
              </a:rPr>
              <a:t>Corporation</a:t>
            </a:r>
            <a:r>
              <a:rPr lang="en-GB" sz="2400" dirty="0" smtClean="0">
                <a:solidFill>
                  <a:schemeClr val="tx1"/>
                </a:solidFill>
                <a:latin typeface="+mj-lt"/>
                <a:ea typeface="Tahoma" panose="020B0604030504040204" pitchFamily="34" charset="0"/>
                <a:cs typeface="Tahoma" panose="020B0604030504040204" pitchFamily="34" charset="0"/>
              </a:rPr>
              <a:t>.</a:t>
            </a:r>
          </a:p>
          <a:p>
            <a:pPr algn="just"/>
            <a:endParaRPr lang="en-GB" sz="2400" b="1" dirty="0" smtClean="0">
              <a:solidFill>
                <a:schemeClr val="tx1"/>
              </a:solidFill>
              <a:latin typeface="+mj-lt"/>
              <a:ea typeface="Tahoma" panose="020B0604030504040204" pitchFamily="34" charset="0"/>
              <a:cs typeface="Tahoma" panose="020B0604030504040204" pitchFamily="34" charset="0"/>
            </a:endParaRPr>
          </a:p>
          <a:p>
            <a:pPr algn="just"/>
            <a:r>
              <a:rPr lang="en-GB" sz="2400" b="1" dirty="0" smtClean="0">
                <a:solidFill>
                  <a:schemeClr val="tx1"/>
                </a:solidFill>
                <a:latin typeface="+mj-lt"/>
                <a:ea typeface="Tahoma" panose="020B0604030504040204" pitchFamily="34" charset="0"/>
                <a:cs typeface="Tahoma" panose="020B0604030504040204" pitchFamily="34" charset="0"/>
              </a:rPr>
              <a:t> </a:t>
            </a:r>
          </a:p>
          <a:p>
            <a:pPr algn="just"/>
            <a:r>
              <a:rPr lang="en-GB" sz="2400" b="1" dirty="0" smtClean="0">
                <a:solidFill>
                  <a:schemeClr val="tx1"/>
                </a:solidFill>
                <a:latin typeface="+mj-lt"/>
                <a:ea typeface="Tahoma" panose="020B0604030504040204" pitchFamily="34" charset="0"/>
                <a:cs typeface="Tahoma" panose="020B0604030504040204" pitchFamily="34" charset="0"/>
              </a:rPr>
              <a:t>The </a:t>
            </a:r>
            <a:r>
              <a:rPr lang="en-GB" sz="2400" b="1" dirty="0">
                <a:solidFill>
                  <a:schemeClr val="tx1"/>
                </a:solidFill>
                <a:latin typeface="+mj-lt"/>
                <a:ea typeface="Tahoma" panose="020B0604030504040204" pitchFamily="34" charset="0"/>
                <a:cs typeface="Tahoma" panose="020B0604030504040204" pitchFamily="34" charset="0"/>
              </a:rPr>
              <a:t>main aim of many business </a:t>
            </a:r>
            <a:r>
              <a:rPr lang="en-GB" sz="2400" b="1" dirty="0" smtClean="0">
                <a:solidFill>
                  <a:schemeClr val="tx1"/>
                </a:solidFill>
                <a:latin typeface="+mj-lt"/>
                <a:ea typeface="Tahoma" panose="020B0604030504040204" pitchFamily="34" charset="0"/>
                <a:cs typeface="Tahoma" panose="020B0604030504040204" pitchFamily="34" charset="0"/>
              </a:rPr>
              <a:t>operation </a:t>
            </a:r>
            <a:r>
              <a:rPr lang="en-GB" sz="2400" b="1" dirty="0">
                <a:solidFill>
                  <a:schemeClr val="tx1"/>
                </a:solidFill>
                <a:latin typeface="+mj-lt"/>
                <a:ea typeface="Tahoma" panose="020B0604030504040204" pitchFamily="34" charset="0"/>
                <a:cs typeface="Tahoma" panose="020B0604030504040204" pitchFamily="34" charset="0"/>
              </a:rPr>
              <a:t>is to </a:t>
            </a:r>
            <a:r>
              <a:rPr lang="en-GB" sz="2400" b="1" i="1" dirty="0">
                <a:solidFill>
                  <a:srgbClr val="FF6600"/>
                </a:solidFill>
                <a:latin typeface="+mj-lt"/>
                <a:ea typeface="Tahoma" panose="020B0604030504040204" pitchFamily="34" charset="0"/>
                <a:cs typeface="Tahoma" panose="020B0604030504040204" pitchFamily="34" charset="0"/>
              </a:rPr>
              <a:t>make a profit either in the short or long term</a:t>
            </a:r>
            <a:r>
              <a:rPr lang="en-GB" sz="2400" b="1" i="1" dirty="0" smtClean="0">
                <a:solidFill>
                  <a:srgbClr val="FF6600"/>
                </a:solidFill>
                <a:latin typeface="+mj-lt"/>
                <a:ea typeface="Tahoma" panose="020B0604030504040204" pitchFamily="34" charset="0"/>
                <a:cs typeface="Tahoma" panose="020B0604030504040204" pitchFamily="34" charset="0"/>
              </a:rPr>
              <a:t>.</a:t>
            </a:r>
          </a:p>
          <a:p>
            <a:pPr algn="just"/>
            <a:endParaRPr lang="en-GB" sz="2400" b="1" dirty="0" smtClean="0">
              <a:solidFill>
                <a:schemeClr val="tx1"/>
              </a:solidFill>
              <a:latin typeface="+mj-lt"/>
              <a:ea typeface="Tahoma" panose="020B0604030504040204" pitchFamily="34" charset="0"/>
              <a:cs typeface="Tahoma" panose="020B0604030504040204" pitchFamily="34" charset="0"/>
            </a:endParaRPr>
          </a:p>
          <a:p>
            <a:pPr algn="just"/>
            <a:r>
              <a:rPr lang="en-GB" sz="2400" b="1" dirty="0" smtClean="0">
                <a:solidFill>
                  <a:schemeClr val="tx1"/>
                </a:solidFill>
                <a:latin typeface="+mj-lt"/>
                <a:ea typeface="Tahoma" panose="020B0604030504040204" pitchFamily="34" charset="0"/>
                <a:cs typeface="Tahoma" panose="020B0604030504040204" pitchFamily="34" charset="0"/>
              </a:rPr>
              <a:t> </a:t>
            </a:r>
            <a:r>
              <a:rPr lang="en-GB" sz="2400" dirty="0">
                <a:solidFill>
                  <a:schemeClr val="tx1"/>
                </a:solidFill>
                <a:latin typeface="+mj-lt"/>
                <a:ea typeface="Tahoma" panose="020B0604030504040204" pitchFamily="34" charset="0"/>
                <a:cs typeface="Tahoma" panose="020B0604030504040204" pitchFamily="34" charset="0"/>
              </a:rPr>
              <a:t>A </a:t>
            </a:r>
            <a:r>
              <a:rPr lang="en-GB" sz="2400" b="1" dirty="0" smtClean="0">
                <a:solidFill>
                  <a:schemeClr val="tx1"/>
                </a:solidFill>
                <a:latin typeface="+mj-lt"/>
                <a:ea typeface="Tahoma" panose="020B0604030504040204" pitchFamily="34" charset="0"/>
                <a:cs typeface="Tahoma" panose="020B0604030504040204" pitchFamily="34" charset="0"/>
              </a:rPr>
              <a:t>Business </a:t>
            </a:r>
            <a:r>
              <a:rPr lang="en-GB" sz="2400" b="1" dirty="0">
                <a:solidFill>
                  <a:schemeClr val="tx1"/>
                </a:solidFill>
                <a:latin typeface="+mj-lt"/>
                <a:ea typeface="Tahoma" panose="020B0604030504040204" pitchFamily="34" charset="0"/>
                <a:cs typeface="Tahoma" panose="020B0604030504040204" pitchFamily="34" charset="0"/>
              </a:rPr>
              <a:t>A</a:t>
            </a:r>
            <a:r>
              <a:rPr lang="en-GB" sz="2400" b="1" dirty="0" smtClean="0">
                <a:solidFill>
                  <a:schemeClr val="tx1"/>
                </a:solidFill>
                <a:latin typeface="+mj-lt"/>
                <a:ea typeface="Tahoma" panose="020B0604030504040204" pitchFamily="34" charset="0"/>
                <a:cs typeface="Tahoma" panose="020B0604030504040204" pitchFamily="34" charset="0"/>
              </a:rPr>
              <a:t>ctivity </a:t>
            </a:r>
            <a:r>
              <a:rPr lang="en-GB" sz="2400" dirty="0" smtClean="0">
                <a:solidFill>
                  <a:schemeClr val="tx1"/>
                </a:solidFill>
                <a:latin typeface="+mj-lt"/>
                <a:ea typeface="Tahoma" panose="020B0604030504040204" pitchFamily="34" charset="0"/>
                <a:cs typeface="Tahoma" panose="020B0604030504040204" pitchFamily="34" charset="0"/>
              </a:rPr>
              <a:t>does not </a:t>
            </a:r>
            <a:r>
              <a:rPr lang="en-GB" sz="2400" dirty="0">
                <a:solidFill>
                  <a:schemeClr val="tx1"/>
                </a:solidFill>
                <a:latin typeface="+mj-lt"/>
                <a:ea typeface="Tahoma" panose="020B0604030504040204" pitchFamily="34" charset="0"/>
                <a:cs typeface="Tahoma" panose="020B0604030504040204" pitchFamily="34" charset="0"/>
              </a:rPr>
              <a:t>only </a:t>
            </a:r>
            <a:r>
              <a:rPr lang="en-GB" sz="2400" dirty="0" smtClean="0">
                <a:solidFill>
                  <a:schemeClr val="tx1"/>
                </a:solidFill>
                <a:latin typeface="+mj-lt"/>
                <a:ea typeface="Tahoma" panose="020B0604030504040204" pitchFamily="34" charset="0"/>
                <a:cs typeface="Tahoma" panose="020B0604030504040204" pitchFamily="34" charset="0"/>
              </a:rPr>
              <a:t>involve trading </a:t>
            </a:r>
            <a:r>
              <a:rPr lang="en-GB" sz="2400" dirty="0">
                <a:solidFill>
                  <a:schemeClr val="tx1"/>
                </a:solidFill>
                <a:latin typeface="+mj-lt"/>
                <a:ea typeface="Tahoma" panose="020B0604030504040204" pitchFamily="34" charset="0"/>
                <a:cs typeface="Tahoma" panose="020B0604030504040204" pitchFamily="34" charset="0"/>
              </a:rPr>
              <a:t>activities </a:t>
            </a:r>
            <a:r>
              <a:rPr lang="en-GB" sz="2400" dirty="0" smtClean="0">
                <a:solidFill>
                  <a:schemeClr val="tx1"/>
                </a:solidFill>
                <a:latin typeface="+mj-lt"/>
                <a:ea typeface="Tahoma" panose="020B0604030504040204" pitchFamily="34" charset="0"/>
                <a:cs typeface="Tahoma" panose="020B0604030504040204" pitchFamily="34" charset="0"/>
              </a:rPr>
              <a:t>i.e. </a:t>
            </a:r>
            <a:r>
              <a:rPr lang="en-GB" sz="2400" dirty="0">
                <a:solidFill>
                  <a:schemeClr val="tx1"/>
                </a:solidFill>
                <a:latin typeface="+mj-lt"/>
                <a:ea typeface="Tahoma" panose="020B0604030504040204" pitchFamily="34" charset="0"/>
                <a:cs typeface="Tahoma" panose="020B0604030504040204" pitchFamily="34" charset="0"/>
              </a:rPr>
              <a:t>buying and selling, but can include other forms of business activities </a:t>
            </a:r>
            <a:r>
              <a:rPr lang="en-GB" sz="2400" dirty="0" smtClean="0">
                <a:solidFill>
                  <a:schemeClr val="tx1"/>
                </a:solidFill>
                <a:latin typeface="+mj-lt"/>
                <a:ea typeface="Tahoma" panose="020B0604030504040204" pitchFamily="34" charset="0"/>
                <a:cs typeface="Tahoma" panose="020B0604030504040204" pitchFamily="34" charset="0"/>
              </a:rPr>
              <a:t>like:</a:t>
            </a:r>
          </a:p>
          <a:p>
            <a:pPr marL="342900" indent="-342900" algn="just">
              <a:buFont typeface="Wingdings" panose="05000000000000000000" pitchFamily="2" charset="2"/>
              <a:buChar char="Ø"/>
            </a:pPr>
            <a:r>
              <a:rPr lang="en-GB" sz="2400" dirty="0">
                <a:solidFill>
                  <a:schemeClr val="tx1"/>
                </a:solidFill>
                <a:latin typeface="+mj-lt"/>
                <a:ea typeface="Tahoma" panose="020B0604030504040204" pitchFamily="34" charset="0"/>
                <a:cs typeface="Tahoma" panose="020B0604030504040204" pitchFamily="34" charset="0"/>
              </a:rPr>
              <a:t>Banking	</a:t>
            </a:r>
            <a:r>
              <a:rPr lang="en-GB" sz="2400" dirty="0" smtClean="0">
                <a:solidFill>
                  <a:schemeClr val="tx1"/>
                </a:solidFill>
                <a:latin typeface="+mj-lt"/>
                <a:ea typeface="Tahoma" panose="020B0604030504040204" pitchFamily="34" charset="0"/>
                <a:cs typeface="Tahoma" panose="020B0604030504040204" pitchFamily="34" charset="0"/>
              </a:rPr>
              <a:t>Manufacturing		Educational</a:t>
            </a:r>
          </a:p>
          <a:p>
            <a:pPr marL="342900" indent="-342900" algn="just">
              <a:buFont typeface="Wingdings" panose="05000000000000000000" pitchFamily="2" charset="2"/>
              <a:buChar char="Ø"/>
            </a:pPr>
            <a:r>
              <a:rPr lang="en-GB" sz="2400" dirty="0" smtClean="0">
                <a:solidFill>
                  <a:schemeClr val="tx1"/>
                </a:solidFill>
                <a:latin typeface="+mj-lt"/>
                <a:ea typeface="Tahoma" panose="020B0604030504040204" pitchFamily="34" charset="0"/>
                <a:cs typeface="Tahoma" panose="020B0604030504040204" pitchFamily="34" charset="0"/>
              </a:rPr>
              <a:t>Insurance 	Providing </a:t>
            </a:r>
            <a:r>
              <a:rPr lang="en-GB" sz="2400" dirty="0">
                <a:solidFill>
                  <a:schemeClr val="tx1"/>
                </a:solidFill>
                <a:latin typeface="+mj-lt"/>
                <a:ea typeface="Tahoma" panose="020B0604030504040204" pitchFamily="34" charset="0"/>
                <a:cs typeface="Tahoma" panose="020B0604030504040204" pitchFamily="34" charset="0"/>
              </a:rPr>
              <a:t>services 	</a:t>
            </a:r>
            <a:r>
              <a:rPr lang="en-GB" sz="2400" dirty="0" smtClean="0">
                <a:solidFill>
                  <a:schemeClr val="tx1"/>
                </a:solidFill>
                <a:latin typeface="+mj-lt"/>
                <a:ea typeface="Tahoma" panose="020B0604030504040204" pitchFamily="34" charset="0"/>
                <a:cs typeface="Tahoma" panose="020B0604030504040204" pitchFamily="34" charset="0"/>
              </a:rPr>
              <a:t>Internet </a:t>
            </a:r>
            <a:r>
              <a:rPr lang="en-GB" sz="2400" dirty="0">
                <a:solidFill>
                  <a:schemeClr val="tx1"/>
                </a:solidFill>
                <a:latin typeface="+mj-lt"/>
                <a:ea typeface="Tahoma" panose="020B0604030504040204" pitchFamily="34" charset="0"/>
                <a:cs typeface="Tahoma" panose="020B0604030504040204" pitchFamily="34" charset="0"/>
              </a:rPr>
              <a:t>services</a:t>
            </a:r>
            <a:endParaRPr lang="en-GB" sz="2400" dirty="0" smtClean="0">
              <a:solidFill>
                <a:schemeClr val="tx1"/>
              </a:solidFill>
              <a:latin typeface="+mj-lt"/>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en-GB" sz="2400" dirty="0" smtClean="0">
                <a:solidFill>
                  <a:schemeClr val="tx1"/>
                </a:solidFill>
                <a:latin typeface="+mj-lt"/>
                <a:ea typeface="Tahoma" panose="020B0604030504040204" pitchFamily="34" charset="0"/>
                <a:cs typeface="Tahoma" panose="020B0604030504040204" pitchFamily="34" charset="0"/>
              </a:rPr>
              <a:t>Transportation </a:t>
            </a:r>
            <a:r>
              <a:rPr lang="en-GB" sz="2400" dirty="0">
                <a:solidFill>
                  <a:schemeClr val="tx1"/>
                </a:solidFill>
                <a:latin typeface="+mj-lt"/>
                <a:ea typeface="Tahoma" panose="020B0604030504040204" pitchFamily="34" charset="0"/>
                <a:cs typeface="Tahoma" panose="020B0604030504040204" pitchFamily="34" charset="0"/>
              </a:rPr>
              <a:t>both passenger and cargo, </a:t>
            </a:r>
            <a:r>
              <a:rPr lang="en-GB" sz="2400" dirty="0" smtClean="0">
                <a:solidFill>
                  <a:schemeClr val="tx1"/>
                </a:solidFill>
                <a:latin typeface="+mj-lt"/>
                <a:ea typeface="Tahoma" panose="020B0604030504040204" pitchFamily="34" charset="0"/>
                <a:cs typeface="Tahoma" panose="020B0604030504040204" pitchFamily="34" charset="0"/>
              </a:rPr>
              <a:t>etc…</a:t>
            </a:r>
            <a:endParaRPr lang="en-US" sz="2400" dirty="0">
              <a:solidFill>
                <a:schemeClr val="tx1"/>
              </a:solidFill>
              <a:latin typeface="+mj-lt"/>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130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7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7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7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17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7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17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175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175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175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175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Introduction  Cont’d</a:t>
            </a:r>
            <a:endParaRPr lang="en-US" sz="4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395536" y="1556792"/>
            <a:ext cx="8496944" cy="4572000"/>
          </a:xfrm>
        </p:spPr>
        <p:txBody>
          <a:bodyPr>
            <a:normAutofit/>
          </a:bodyPr>
          <a:lstStyle/>
          <a:p>
            <a:pPr marL="0" indent="0">
              <a:buNone/>
            </a:pPr>
            <a:endParaRPr lang="en-US" sz="2400" b="1" dirty="0" smtClean="0">
              <a:latin typeface="+mj-lt"/>
              <a:ea typeface="Tahoma" panose="020B0604030504040204" pitchFamily="34" charset="0"/>
              <a:cs typeface="Tahoma" panose="020B0604030504040204" pitchFamily="34" charset="0"/>
            </a:endParaRPr>
          </a:p>
          <a:p>
            <a:pPr marL="0" indent="0">
              <a:buNone/>
            </a:pPr>
            <a:r>
              <a:rPr lang="en-US" sz="2400" b="1" dirty="0" smtClean="0">
                <a:latin typeface="+mj-lt"/>
                <a:ea typeface="Tahoma" panose="020B0604030504040204" pitchFamily="34" charset="0"/>
                <a:cs typeface="Tahoma" panose="020B0604030504040204" pitchFamily="34" charset="0"/>
              </a:rPr>
              <a:t>Business: </a:t>
            </a:r>
            <a:r>
              <a:rPr lang="en-US" sz="2400" dirty="0" smtClean="0">
                <a:latin typeface="+mj-lt"/>
                <a:ea typeface="Tahoma" panose="020B0604030504040204" pitchFamily="34" charset="0"/>
                <a:cs typeface="Tahoma" panose="020B0604030504040204" pitchFamily="34" charset="0"/>
              </a:rPr>
              <a:t>is a fundamental and universal feature of human existence and yet the concept of business is difficult to define with any degree of precision.</a:t>
            </a:r>
          </a:p>
          <a:p>
            <a:pPr marL="0" indent="0">
              <a:buNone/>
            </a:pPr>
            <a:endParaRPr lang="en-US" sz="2400" dirty="0" smtClean="0">
              <a:latin typeface="+mj-lt"/>
              <a:ea typeface="Tahoma" panose="020B0604030504040204" pitchFamily="34" charset="0"/>
              <a:cs typeface="Tahoma" panose="020B0604030504040204" pitchFamily="34" charset="0"/>
            </a:endParaRPr>
          </a:p>
          <a:p>
            <a:pPr marL="0" indent="0">
              <a:buNone/>
            </a:pPr>
            <a:r>
              <a:rPr lang="en-US" sz="2400" dirty="0" smtClean="0">
                <a:latin typeface="+mj-lt"/>
                <a:ea typeface="Tahoma" panose="020B0604030504040204" pitchFamily="34" charset="0"/>
                <a:cs typeface="Tahoma" panose="020B0604030504040204" pitchFamily="34" charset="0"/>
              </a:rPr>
              <a:t>Most business activities take place within an organizational context and reveals a wide variety of organizations ranging from the small local supplier of a single good or service to a multibillion dollar multinational corporation.</a:t>
            </a:r>
            <a:endParaRPr lang="en-US" sz="24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467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7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11530</TotalTime>
  <Words>1653</Words>
  <Application>Microsoft Office PowerPoint</Application>
  <PresentationFormat>On-screen Show (4:3)</PresentationFormat>
  <Paragraphs>298</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Book Antiqua</vt:lpstr>
      <vt:lpstr>Calibri</vt:lpstr>
      <vt:lpstr>Franklin Gothic Book</vt:lpstr>
      <vt:lpstr>Perpetua</vt:lpstr>
      <vt:lpstr>Tahoma</vt:lpstr>
      <vt:lpstr>Wingdings</vt:lpstr>
      <vt:lpstr>Wingdings 2</vt:lpstr>
      <vt:lpstr>Equity</vt:lpstr>
      <vt:lpstr> BUSINESS ENVIRONMENT</vt:lpstr>
      <vt:lpstr>Course Overview</vt:lpstr>
      <vt:lpstr>Assessment Criteria</vt:lpstr>
      <vt:lpstr>CLASSROOM EXPECTATIONS</vt:lpstr>
      <vt:lpstr>Recommended Reading</vt:lpstr>
      <vt:lpstr>Chapter 1 </vt:lpstr>
      <vt:lpstr>WHY DO LAW STUDENTS TAKE BUSINESS ENVIRONMENT???</vt:lpstr>
      <vt:lpstr>PowerPoint Presentation</vt:lpstr>
      <vt:lpstr>     Introduction  Cont’d</vt:lpstr>
      <vt:lpstr>BUSINESS GOALS </vt:lpstr>
      <vt:lpstr>BUSINESS GOALS </vt:lpstr>
      <vt:lpstr>What is the Goal of the Firm?</vt:lpstr>
      <vt:lpstr>PowerPoint Presentation</vt:lpstr>
      <vt:lpstr>Sole Proprietor </vt:lpstr>
      <vt:lpstr>A Sole Proprietor</vt:lpstr>
      <vt:lpstr>A Partnership </vt:lpstr>
      <vt:lpstr>A Partnership</vt:lpstr>
      <vt:lpstr> Limited Companies </vt:lpstr>
      <vt:lpstr>PowerPoint Presentation</vt:lpstr>
      <vt:lpstr>PowerPoint Presentation</vt:lpstr>
      <vt:lpstr>PowerPoint Presentation</vt:lpstr>
      <vt:lpstr>PowerPoint Presentation</vt:lpstr>
      <vt:lpstr>PowerPoint Presentation</vt:lpstr>
      <vt:lpstr>PowerPoint Presentation</vt:lpstr>
      <vt:lpstr>Forms of Business and Conflicts of Interest</vt:lpstr>
      <vt:lpstr>HOMEWORK READ EXTENSIVELY ON THE FOLLOWING AREAS</vt:lpstr>
      <vt:lpstr>END OF LECTURE SLIDES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Organizations</dc:title>
  <dc:creator>user</dc:creator>
  <cp:lastModifiedBy>faith simwami</cp:lastModifiedBy>
  <cp:revision>154</cp:revision>
  <dcterms:created xsi:type="dcterms:W3CDTF">2013-07-30T21:33:44Z</dcterms:created>
  <dcterms:modified xsi:type="dcterms:W3CDTF">2017-08-15T09:15:09Z</dcterms:modified>
</cp:coreProperties>
</file>