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19"/>
  </p:notesMasterIdLst>
  <p:sldIdLst>
    <p:sldId id="279" r:id="rId2"/>
    <p:sldId id="256" r:id="rId3"/>
    <p:sldId id="294" r:id="rId4"/>
    <p:sldId id="257" r:id="rId5"/>
    <p:sldId id="258" r:id="rId6"/>
    <p:sldId id="259" r:id="rId7"/>
    <p:sldId id="290" r:id="rId8"/>
    <p:sldId id="260" r:id="rId9"/>
    <p:sldId id="261" r:id="rId10"/>
    <p:sldId id="291" r:id="rId11"/>
    <p:sldId id="262" r:id="rId12"/>
    <p:sldId id="292" r:id="rId13"/>
    <p:sldId id="263" r:id="rId14"/>
    <p:sldId id="293" r:id="rId15"/>
    <p:sldId id="264" r:id="rId16"/>
    <p:sldId id="265" r:id="rId17"/>
    <p:sldId id="266" r:id="rId1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8027" autoAdjust="0"/>
    <p:restoredTop sz="94767" autoAdjust="0"/>
  </p:normalViewPr>
  <p:slideViewPr>
    <p:cSldViewPr>
      <p:cViewPr varScale="1">
        <p:scale>
          <a:sx n="74" d="100"/>
          <a:sy n="74" d="100"/>
        </p:scale>
        <p:origin x="324" y="84"/>
      </p:cViewPr>
      <p:guideLst>
        <p:guide orient="horz" pos="2160"/>
        <p:guide pos="2880"/>
      </p:guideLst>
    </p:cSldViewPr>
  </p:slideViewPr>
  <p:outlineViewPr>
    <p:cViewPr>
      <p:scale>
        <a:sx n="33" d="100"/>
        <a:sy n="33" d="100"/>
      </p:scale>
      <p:origin x="0" y="3342"/>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F702835-00D0-4EFF-A215-649EB36F7330}" type="datetimeFigureOut">
              <a:rPr lang="en-US" smtClean="0"/>
              <a:t>8/10/2018</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A0760CD-6426-4F3D-BAFD-F2708423E342}" type="slidenum">
              <a:rPr lang="en-US" smtClean="0"/>
              <a:t>‹#›</a:t>
            </a:fld>
            <a:endParaRPr lang="en-US"/>
          </a:p>
        </p:txBody>
      </p:sp>
    </p:spTree>
    <p:extLst>
      <p:ext uri="{BB962C8B-B14F-4D97-AF65-F5344CB8AC3E}">
        <p14:creationId xmlns:p14="http://schemas.microsoft.com/office/powerpoint/2010/main" val="242816285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A0760CD-6426-4F3D-BAFD-F2708423E342}" type="slidenum">
              <a:rPr lang="en-US" smtClean="0"/>
              <a:t>8</a:t>
            </a:fld>
            <a:endParaRPr lang="en-US"/>
          </a:p>
        </p:txBody>
      </p:sp>
    </p:spTree>
    <p:extLst>
      <p:ext uri="{BB962C8B-B14F-4D97-AF65-F5344CB8AC3E}">
        <p14:creationId xmlns:p14="http://schemas.microsoft.com/office/powerpoint/2010/main" val="284563659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014948DE-819D-474D-88EB-82CE88EE7AA1}" type="datetimeFigureOut">
              <a:rPr lang="en-US" smtClean="0"/>
              <a:pPr/>
              <a:t>8/10/2018</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51482C3B-659D-4C8E-A6EA-735CBB7EE2F0}"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transition spd="slow">
    <p:wipe dir="r"/>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014948DE-819D-474D-88EB-82CE88EE7AA1}" type="datetimeFigureOut">
              <a:rPr lang="en-US" smtClean="0"/>
              <a:pPr/>
              <a:t>8/10/2018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1482C3B-659D-4C8E-A6EA-735CBB7EE2F0}" type="slidenum">
              <a:rPr lang="en-US" smtClean="0"/>
              <a:pPr/>
              <a:t>‹#›</a:t>
            </a:fld>
            <a:endParaRPr lang="en-US"/>
          </a:p>
        </p:txBody>
      </p:sp>
    </p:spTree>
  </p:cSld>
  <p:clrMapOvr>
    <a:masterClrMapping/>
  </p:clrMapOvr>
  <p:transition spd="slow">
    <p:wipe dir="r"/>
  </p:transition>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014948DE-819D-474D-88EB-82CE88EE7AA1}" type="datetimeFigureOut">
              <a:rPr lang="en-US" smtClean="0"/>
              <a:pPr/>
              <a:t>8/10/2018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1482C3B-659D-4C8E-A6EA-735CBB7EE2F0}" type="slidenum">
              <a:rPr lang="en-US" smtClean="0"/>
              <a:pPr/>
              <a:t>‹#›</a:t>
            </a:fld>
            <a:endParaRPr lang="en-US"/>
          </a:p>
        </p:txBody>
      </p:sp>
    </p:spTree>
  </p:cSld>
  <p:clrMapOvr>
    <a:masterClrMapping/>
  </p:clrMapOvr>
  <p:transition spd="slow">
    <p:wipe dir="r"/>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014948DE-819D-474D-88EB-82CE88EE7AA1}" type="datetimeFigureOut">
              <a:rPr lang="en-US" smtClean="0"/>
              <a:pPr/>
              <a:t>8/10/2018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1482C3B-659D-4C8E-A6EA-735CBB7EE2F0}" type="slidenum">
              <a:rPr lang="en-US" smtClean="0"/>
              <a:pPr/>
              <a:t>‹#›</a:t>
            </a:fld>
            <a:endParaRPr lang="en-US"/>
          </a:p>
        </p:txBody>
      </p:sp>
    </p:spTree>
  </p:cSld>
  <p:clrMapOvr>
    <a:masterClrMapping/>
  </p:clrMapOvr>
  <p:transition spd="slow">
    <p:wipe dir="r"/>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014948DE-819D-474D-88EB-82CE88EE7AA1}" type="datetimeFigureOut">
              <a:rPr lang="en-US" smtClean="0"/>
              <a:pPr/>
              <a:t>8/10/2018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1482C3B-659D-4C8E-A6EA-735CBB7EE2F0}"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transition spd="slow">
    <p:wipe dir="r"/>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014948DE-819D-474D-88EB-82CE88EE7AA1}" type="datetimeFigureOut">
              <a:rPr lang="en-US" smtClean="0"/>
              <a:pPr/>
              <a:t>8/10/2018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1482C3B-659D-4C8E-A6EA-735CBB7EE2F0}" type="slidenum">
              <a:rPr lang="en-US" smtClean="0"/>
              <a:pPr/>
              <a:t>‹#›</a:t>
            </a:fld>
            <a:endParaRPr lang="en-US"/>
          </a:p>
        </p:txBody>
      </p:sp>
    </p:spTree>
  </p:cSld>
  <p:clrMapOvr>
    <a:masterClrMapping/>
  </p:clrMapOvr>
  <p:transition spd="slow">
    <p:wipe dir="r"/>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014948DE-819D-474D-88EB-82CE88EE7AA1}" type="datetimeFigureOut">
              <a:rPr lang="en-US" smtClean="0"/>
              <a:pPr/>
              <a:t>8/10/2018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1482C3B-659D-4C8E-A6EA-735CBB7EE2F0}" type="slidenum">
              <a:rPr lang="en-US" smtClean="0"/>
              <a:pPr/>
              <a:t>‹#›</a:t>
            </a:fld>
            <a:endParaRPr lang="en-US"/>
          </a:p>
        </p:txBody>
      </p:sp>
    </p:spTree>
  </p:cSld>
  <p:clrMapOvr>
    <a:masterClrMapping/>
  </p:clrMapOvr>
  <p:transition spd="slow">
    <p:wipe dir="r"/>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014948DE-819D-474D-88EB-82CE88EE7AA1}" type="datetimeFigureOut">
              <a:rPr lang="en-US" smtClean="0"/>
              <a:pPr/>
              <a:t>8/10/2018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1482C3B-659D-4C8E-A6EA-735CBB7EE2F0}" type="slidenum">
              <a:rPr lang="en-US" smtClean="0"/>
              <a:pPr/>
              <a:t>‹#›</a:t>
            </a:fld>
            <a:endParaRPr lang="en-US"/>
          </a:p>
        </p:txBody>
      </p:sp>
    </p:spTree>
  </p:cSld>
  <p:clrMapOvr>
    <a:masterClrMapping/>
  </p:clrMapOvr>
  <p:transition spd="slow">
    <p:wipe dir="r"/>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14948DE-819D-474D-88EB-82CE88EE7AA1}" type="datetimeFigureOut">
              <a:rPr lang="en-US" smtClean="0"/>
              <a:pPr/>
              <a:t>8/10/2018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1482C3B-659D-4C8E-A6EA-735CBB7EE2F0}" type="slidenum">
              <a:rPr lang="en-US" smtClean="0"/>
              <a:pPr/>
              <a:t>‹#›</a:t>
            </a:fld>
            <a:endParaRPr lang="en-US"/>
          </a:p>
        </p:txBody>
      </p:sp>
    </p:spTree>
  </p:cSld>
  <p:clrMapOvr>
    <a:masterClrMapping/>
  </p:clrMapOvr>
  <p:transition spd="slow">
    <p:wipe dir="r"/>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014948DE-819D-474D-88EB-82CE88EE7AA1}" type="datetimeFigureOut">
              <a:rPr lang="en-US" smtClean="0"/>
              <a:pPr/>
              <a:t>8/10/2018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1482C3B-659D-4C8E-A6EA-735CBB7EE2F0}" type="slidenum">
              <a:rPr lang="en-US" smtClean="0"/>
              <a:pPr/>
              <a:t>‹#›</a:t>
            </a:fld>
            <a:endParaRPr lang="en-US"/>
          </a:p>
        </p:txBody>
      </p:sp>
    </p:spTree>
  </p:cSld>
  <p:clrMapOvr>
    <a:masterClrMapping/>
  </p:clrMapOvr>
  <p:transition spd="slow">
    <p:wipe dir="r"/>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014948DE-819D-474D-88EB-82CE88EE7AA1}" type="datetimeFigureOut">
              <a:rPr lang="en-US" smtClean="0"/>
              <a:pPr/>
              <a:t>8/10/2018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077200" y="6356350"/>
            <a:ext cx="609600" cy="365125"/>
          </a:xfrm>
        </p:spPr>
        <p:txBody>
          <a:bodyPr/>
          <a:lstStyle/>
          <a:p>
            <a:fld id="{51482C3B-659D-4C8E-A6EA-735CBB7EE2F0}" type="slidenum">
              <a:rPr lang="en-US" smtClean="0"/>
              <a:pPr/>
              <a:t>‹#›</a:t>
            </a:fld>
            <a:endParaRPr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transition spd="slow">
    <p:wipe dir="r"/>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014948DE-819D-474D-88EB-82CE88EE7AA1}" type="datetimeFigureOut">
              <a:rPr lang="en-US" smtClean="0"/>
              <a:pPr/>
              <a:t>8/10/2018</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51482C3B-659D-4C8E-A6EA-735CBB7EE2F0}" type="slidenum">
              <a:rPr lang="en-US" smtClean="0"/>
              <a:pPr/>
              <a:t>‹#›</a:t>
            </a:fld>
            <a:endParaRPr lang="en-US"/>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ransition spd="slow">
    <p:wipe dir="r"/>
  </p:transition>
  <p:timing>
    <p:tnLst>
      <p:par>
        <p:cTn id="1" dur="indefinite" restart="never" nodeType="tmRoot"/>
      </p:par>
    </p:tnLst>
  </p:timing>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57200" y="0"/>
            <a:ext cx="8305800" cy="5324535"/>
          </a:xfrm>
          <a:prstGeom prst="rect">
            <a:avLst/>
          </a:prstGeom>
        </p:spPr>
        <p:txBody>
          <a:bodyPr wrap="square">
            <a:spAutoFit/>
          </a:bodyPr>
          <a:lstStyle/>
          <a:p>
            <a:endParaRPr lang="en-US" b="1" dirty="0" smtClean="0">
              <a:solidFill>
                <a:srgbClr val="0000FF"/>
              </a:solidFill>
            </a:endParaRPr>
          </a:p>
          <a:p>
            <a:endParaRPr lang="en-US" b="1" dirty="0" smtClean="0">
              <a:solidFill>
                <a:srgbClr val="0000FF"/>
              </a:solidFill>
            </a:endParaRPr>
          </a:p>
          <a:p>
            <a:endParaRPr lang="en-US" b="1" dirty="0" smtClean="0">
              <a:solidFill>
                <a:srgbClr val="0000FF"/>
              </a:solidFill>
            </a:endParaRPr>
          </a:p>
          <a:p>
            <a:endParaRPr lang="en-US" b="1" dirty="0" smtClean="0">
              <a:solidFill>
                <a:srgbClr val="0000FF"/>
              </a:solidFill>
            </a:endParaRPr>
          </a:p>
          <a:p>
            <a:pPr algn="ctr"/>
            <a:r>
              <a:rPr lang="en-US" sz="4000" b="1" dirty="0" smtClean="0">
                <a:solidFill>
                  <a:srgbClr val="0000FF"/>
                </a:solidFill>
              </a:rPr>
              <a:t>BUSINESS ENVIRONMENT</a:t>
            </a:r>
            <a:br>
              <a:rPr lang="en-US" sz="4000" b="1" dirty="0" smtClean="0">
                <a:solidFill>
                  <a:srgbClr val="0000FF"/>
                </a:solidFill>
              </a:rPr>
            </a:br>
            <a:r>
              <a:rPr lang="en-US" sz="3600" b="1" dirty="0" smtClean="0">
                <a:solidFill>
                  <a:srgbClr val="FF0000"/>
                </a:solidFill>
              </a:rPr>
              <a:t/>
            </a:r>
            <a:br>
              <a:rPr lang="en-US" sz="3600" b="1" dirty="0" smtClean="0">
                <a:solidFill>
                  <a:srgbClr val="FF0000"/>
                </a:solidFill>
              </a:rPr>
            </a:br>
            <a:r>
              <a:rPr lang="en-US" sz="3600" b="1" dirty="0" smtClean="0">
                <a:solidFill>
                  <a:srgbClr val="FF0000"/>
                </a:solidFill>
              </a:rPr>
              <a:t>Lecture notes</a:t>
            </a:r>
            <a:br>
              <a:rPr lang="en-US" sz="3600" b="1" dirty="0" smtClean="0">
                <a:solidFill>
                  <a:srgbClr val="FF0000"/>
                </a:solidFill>
              </a:rPr>
            </a:br>
            <a:r>
              <a:rPr lang="en-US" sz="3600" b="1" dirty="0" smtClean="0">
                <a:solidFill>
                  <a:srgbClr val="FF0000"/>
                </a:solidFill>
              </a:rPr>
              <a:t>by</a:t>
            </a:r>
            <a:br>
              <a:rPr lang="en-US" sz="3600" b="1" dirty="0" smtClean="0">
                <a:solidFill>
                  <a:srgbClr val="FF0000"/>
                </a:solidFill>
              </a:rPr>
            </a:br>
            <a:r>
              <a:rPr lang="en-US" sz="3600" b="1" dirty="0" smtClean="0">
                <a:solidFill>
                  <a:srgbClr val="FF0000"/>
                </a:solidFill>
              </a:rPr>
              <a:t/>
            </a:r>
            <a:br>
              <a:rPr lang="en-US" sz="3600" b="1" dirty="0" smtClean="0">
                <a:solidFill>
                  <a:srgbClr val="FF0000"/>
                </a:solidFill>
              </a:rPr>
            </a:br>
            <a:r>
              <a:rPr lang="en-US" sz="3200" b="1" i="1" dirty="0" smtClean="0">
                <a:solidFill>
                  <a:srgbClr val="7030A0"/>
                </a:solidFill>
              </a:rPr>
              <a:t>Mulusa Victor</a:t>
            </a:r>
            <a:r>
              <a:rPr lang="en-US" sz="2400" b="1" i="1" dirty="0" smtClean="0">
                <a:solidFill>
                  <a:srgbClr val="7030A0"/>
                </a:solidFill>
              </a:rPr>
              <a:t/>
            </a:r>
            <a:br>
              <a:rPr lang="en-US" sz="2400" b="1" i="1" dirty="0" smtClean="0">
                <a:solidFill>
                  <a:srgbClr val="7030A0"/>
                </a:solidFill>
              </a:rPr>
            </a:br>
            <a:r>
              <a:rPr lang="en-US" sz="2400" b="1" i="1" dirty="0" smtClean="0">
                <a:solidFill>
                  <a:srgbClr val="7030A0"/>
                </a:solidFill>
              </a:rPr>
              <a:t>MBA (General), BBA, </a:t>
            </a:r>
            <a:r>
              <a:rPr lang="en-US" sz="2400" b="1" i="1" dirty="0" err="1" smtClean="0">
                <a:solidFill>
                  <a:srgbClr val="7030A0"/>
                </a:solidFill>
              </a:rPr>
              <a:t>Mktg</a:t>
            </a:r>
            <a:r>
              <a:rPr lang="en-US" sz="2400" b="1" i="1" dirty="0" smtClean="0">
                <a:solidFill>
                  <a:srgbClr val="7030A0"/>
                </a:solidFill>
              </a:rPr>
              <a:t> (CBU) PDLM, MZIM</a:t>
            </a:r>
            <a:r>
              <a:rPr lang="en-US" sz="2400" b="1" i="1" dirty="0" smtClean="0">
                <a:solidFill>
                  <a:srgbClr val="FF0000"/>
                </a:solidFill>
              </a:rPr>
              <a:t/>
            </a:r>
            <a:br>
              <a:rPr lang="en-US" sz="2400" b="1" i="1" dirty="0" smtClean="0">
                <a:solidFill>
                  <a:srgbClr val="FF0000"/>
                </a:solidFill>
              </a:rPr>
            </a:br>
            <a:endParaRPr lang="en-US" sz="2400" i="1" dirty="0"/>
          </a:p>
        </p:txBody>
      </p:sp>
    </p:spTree>
  </p:cSld>
  <p:clrMapOvr>
    <a:masterClrMapping/>
  </p:clrMapOvr>
  <p:transition spd="slow">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2">
                                            <p:txEl>
                                              <p:pRg st="4" end="4"/>
                                            </p:txEl>
                                          </p:spTgt>
                                        </p:tgtEl>
                                        <p:attrNameLst>
                                          <p:attrName>style.visibility</p:attrName>
                                        </p:attrNameLst>
                                      </p:cBhvr>
                                      <p:to>
                                        <p:strVal val="visible"/>
                                      </p:to>
                                    </p:set>
                                    <p:anim calcmode="lin" valueType="num">
                                      <p:cBhvr>
                                        <p:cTn id="7" dur="2000" fill="hold"/>
                                        <p:tgtEl>
                                          <p:spTgt spid="2">
                                            <p:txEl>
                                              <p:pRg st="4" end="4"/>
                                            </p:txEl>
                                          </p:spTgt>
                                        </p:tgtEl>
                                        <p:attrNameLst>
                                          <p:attrName>ppt_w</p:attrName>
                                        </p:attrNameLst>
                                      </p:cBhvr>
                                      <p:tavLst>
                                        <p:tav tm="0">
                                          <p:val>
                                            <p:fltVal val="0"/>
                                          </p:val>
                                        </p:tav>
                                        <p:tav tm="100000">
                                          <p:val>
                                            <p:strVal val="#ppt_w"/>
                                          </p:val>
                                        </p:tav>
                                      </p:tavLst>
                                    </p:anim>
                                    <p:anim calcmode="lin" valueType="num">
                                      <p:cBhvr>
                                        <p:cTn id="8" dur="2000" fill="hold"/>
                                        <p:tgtEl>
                                          <p:spTgt spid="2">
                                            <p:txEl>
                                              <p:pRg st="4" end="4"/>
                                            </p:txEl>
                                          </p:spTgt>
                                        </p:tgtEl>
                                        <p:attrNameLst>
                                          <p:attrName>ppt_h</p:attrName>
                                        </p:attrNameLst>
                                      </p:cBhvr>
                                      <p:tavLst>
                                        <p:tav tm="0">
                                          <p:val>
                                            <p:fltVal val="0"/>
                                          </p:val>
                                        </p:tav>
                                        <p:tav tm="100000">
                                          <p:val>
                                            <p:strVal val="#ppt_h"/>
                                          </p:val>
                                        </p:tav>
                                      </p:tavLst>
                                    </p:anim>
                                    <p:animEffect transition="in" filter="fade">
                                      <p:cBhvr>
                                        <p:cTn id="9" dur="2000"/>
                                        <p:tgtEl>
                                          <p:spTgt spid="2">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04800" y="762000"/>
            <a:ext cx="7467600" cy="5816977"/>
          </a:xfrm>
          <a:prstGeom prst="rect">
            <a:avLst/>
          </a:prstGeom>
        </p:spPr>
        <p:txBody>
          <a:bodyPr wrap="square">
            <a:spAutoFit/>
          </a:bodyPr>
          <a:lstStyle/>
          <a:p>
            <a:pPr lvl="0" algn="just" eaLnBrk="0" fontAlgn="base" hangingPunct="0">
              <a:spcBef>
                <a:spcPct val="0"/>
              </a:spcBef>
              <a:spcAft>
                <a:spcPct val="0"/>
              </a:spcAft>
            </a:pPr>
            <a:r>
              <a:rPr lang="en-GB" sz="2800" b="1" dirty="0" smtClean="0">
                <a:solidFill>
                  <a:srgbClr val="0000FF"/>
                </a:solidFill>
                <a:latin typeface="Tahoma" panose="020B0604030504040204" pitchFamily="34" charset="0"/>
                <a:ea typeface="Tahoma" panose="020B0604030504040204" pitchFamily="34" charset="0"/>
                <a:cs typeface="Tahoma" panose="020B0604030504040204" pitchFamily="34" charset="0"/>
              </a:rPr>
              <a:t>	</a:t>
            </a:r>
            <a:r>
              <a:rPr lang="en-GB" sz="3200" b="1" dirty="0" smtClean="0">
                <a:solidFill>
                  <a:srgbClr val="C00000"/>
                </a:solidFill>
                <a:latin typeface="Tahoma" panose="020B0604030504040204" pitchFamily="34" charset="0"/>
                <a:ea typeface="Tahoma" panose="020B0604030504040204" pitchFamily="34" charset="0"/>
                <a:cs typeface="Tahoma" panose="020B0604030504040204" pitchFamily="34" charset="0"/>
              </a:rPr>
              <a:t>Disadvantages </a:t>
            </a:r>
            <a:r>
              <a:rPr lang="en-GB" sz="3200" b="1" dirty="0">
                <a:solidFill>
                  <a:srgbClr val="C00000"/>
                </a:solidFill>
                <a:latin typeface="Tahoma" panose="020B0604030504040204" pitchFamily="34" charset="0"/>
                <a:ea typeface="Tahoma" panose="020B0604030504040204" pitchFamily="34" charset="0"/>
                <a:cs typeface="Tahoma" panose="020B0604030504040204" pitchFamily="34" charset="0"/>
              </a:rPr>
              <a:t>of </a:t>
            </a:r>
            <a:r>
              <a:rPr lang="en-GB" sz="3200" b="1" dirty="0" smtClean="0">
                <a:solidFill>
                  <a:srgbClr val="C00000"/>
                </a:solidFill>
                <a:latin typeface="Tahoma" panose="020B0604030504040204" pitchFamily="34" charset="0"/>
                <a:ea typeface="Tahoma" panose="020B0604030504040204" pitchFamily="34" charset="0"/>
                <a:cs typeface="Tahoma" panose="020B0604030504040204" pitchFamily="34" charset="0"/>
              </a:rPr>
              <a:t>Partnership</a:t>
            </a:r>
            <a:endParaRPr lang="en-GB" sz="2800" b="1" dirty="0" smtClean="0">
              <a:solidFill>
                <a:srgbClr val="C00000"/>
              </a:solidFill>
              <a:latin typeface="Tahoma" panose="020B0604030504040204" pitchFamily="34" charset="0"/>
              <a:ea typeface="Tahoma" panose="020B0604030504040204" pitchFamily="34" charset="0"/>
              <a:cs typeface="Tahoma" panose="020B0604030504040204" pitchFamily="34" charset="0"/>
            </a:endParaRPr>
          </a:p>
          <a:p>
            <a:pPr lvl="0" algn="just" eaLnBrk="0" fontAlgn="base" hangingPunct="0">
              <a:spcBef>
                <a:spcPct val="0"/>
              </a:spcBef>
              <a:spcAft>
                <a:spcPct val="0"/>
              </a:spcAft>
            </a:pPr>
            <a:endParaRPr lang="en-US" sz="2800" dirty="0">
              <a:solidFill>
                <a:srgbClr val="0000FF"/>
              </a:solidFill>
              <a:latin typeface="Tahoma" panose="020B0604030504040204" pitchFamily="34" charset="0"/>
              <a:ea typeface="Tahoma" panose="020B0604030504040204" pitchFamily="34" charset="0"/>
              <a:cs typeface="Tahoma" panose="020B0604030504040204" pitchFamily="34" charset="0"/>
            </a:endParaRPr>
          </a:p>
          <a:p>
            <a:pPr lvl="0" algn="just" eaLnBrk="0" fontAlgn="base" hangingPunct="0">
              <a:spcBef>
                <a:spcPct val="0"/>
              </a:spcBef>
              <a:spcAft>
                <a:spcPct val="0"/>
              </a:spcAft>
              <a:buFont typeface="Wingdings" pitchFamily="2" charset="2"/>
              <a:buChar char="ü"/>
              <a:tabLst>
                <a:tab pos="457200" algn="l"/>
              </a:tabLst>
            </a:pPr>
            <a:r>
              <a:rPr lang="en-GB" sz="2400" dirty="0">
                <a:latin typeface="Tahoma" panose="020B0604030504040204" pitchFamily="34" charset="0"/>
                <a:ea typeface="Tahoma" panose="020B0604030504040204" pitchFamily="34" charset="0"/>
                <a:cs typeface="Tahoma" panose="020B0604030504040204" pitchFamily="34" charset="0"/>
              </a:rPr>
              <a:t>    Each partner is liable for the debts of the partnership, even if caused by the </a:t>
            </a:r>
            <a:r>
              <a:rPr lang="en-GB" sz="2400" dirty="0" smtClean="0">
                <a:latin typeface="Tahoma" panose="020B0604030504040204" pitchFamily="34" charset="0"/>
                <a:ea typeface="Tahoma" panose="020B0604030504040204" pitchFamily="34" charset="0"/>
                <a:cs typeface="Tahoma" panose="020B0604030504040204" pitchFamily="34" charset="0"/>
              </a:rPr>
              <a:t>actions </a:t>
            </a:r>
            <a:r>
              <a:rPr lang="en-GB" sz="2400" dirty="0">
                <a:latin typeface="Tahoma" panose="020B0604030504040204" pitchFamily="34" charset="0"/>
                <a:ea typeface="Tahoma" panose="020B0604030504040204" pitchFamily="34" charset="0"/>
                <a:cs typeface="Tahoma" panose="020B0604030504040204" pitchFamily="34" charset="0"/>
              </a:rPr>
              <a:t>of other partners.</a:t>
            </a:r>
          </a:p>
          <a:p>
            <a:pPr lvl="0" algn="just" eaLnBrk="0" fontAlgn="base" hangingPunct="0">
              <a:spcBef>
                <a:spcPct val="0"/>
              </a:spcBef>
              <a:spcAft>
                <a:spcPct val="0"/>
              </a:spcAft>
            </a:pPr>
            <a:endParaRPr lang="en-US" sz="2400" dirty="0">
              <a:latin typeface="Tahoma" panose="020B0604030504040204" pitchFamily="34" charset="0"/>
              <a:ea typeface="Tahoma" panose="020B0604030504040204" pitchFamily="34" charset="0"/>
              <a:cs typeface="Tahoma" panose="020B0604030504040204" pitchFamily="34" charset="0"/>
            </a:endParaRPr>
          </a:p>
          <a:p>
            <a:pPr lvl="0" algn="just" eaLnBrk="0" fontAlgn="base" hangingPunct="0">
              <a:spcBef>
                <a:spcPct val="0"/>
              </a:spcBef>
              <a:spcAft>
                <a:spcPct val="0"/>
              </a:spcAft>
              <a:buFont typeface="Wingdings" pitchFamily="2" charset="2"/>
              <a:buChar char="ü"/>
            </a:pPr>
            <a:r>
              <a:rPr lang="en-GB" sz="2400" dirty="0">
                <a:latin typeface="Tahoma" panose="020B0604030504040204" pitchFamily="34" charset="0"/>
                <a:ea typeface="Tahoma" panose="020B0604030504040204" pitchFamily="34" charset="0"/>
                <a:cs typeface="Tahoma" panose="020B0604030504040204" pitchFamily="34" charset="0"/>
              </a:rPr>
              <a:t>    Personality crushes can affect the business greatly if not checked.</a:t>
            </a:r>
          </a:p>
          <a:p>
            <a:pPr lvl="0" algn="just" eaLnBrk="0" fontAlgn="base" hangingPunct="0">
              <a:spcBef>
                <a:spcPct val="0"/>
              </a:spcBef>
              <a:spcAft>
                <a:spcPct val="0"/>
              </a:spcAft>
            </a:pPr>
            <a:endParaRPr lang="en-US" sz="2400" dirty="0">
              <a:latin typeface="Tahoma" panose="020B0604030504040204" pitchFamily="34" charset="0"/>
              <a:ea typeface="Tahoma" panose="020B0604030504040204" pitchFamily="34" charset="0"/>
              <a:cs typeface="Tahoma" panose="020B0604030504040204" pitchFamily="34" charset="0"/>
            </a:endParaRPr>
          </a:p>
          <a:p>
            <a:pPr lvl="0" algn="just" defTabSz="457200" eaLnBrk="0" fontAlgn="base" hangingPunct="0">
              <a:spcBef>
                <a:spcPct val="0"/>
              </a:spcBef>
              <a:spcAft>
                <a:spcPct val="0"/>
              </a:spcAft>
              <a:buFont typeface="Wingdings" pitchFamily="2" charset="2"/>
              <a:buChar char="ü"/>
            </a:pPr>
            <a:r>
              <a:rPr lang="en-GB" sz="2400" dirty="0">
                <a:latin typeface="Tahoma" panose="020B0604030504040204" pitchFamily="34" charset="0"/>
                <a:ea typeface="Tahoma" panose="020B0604030504040204" pitchFamily="34" charset="0"/>
                <a:cs typeface="Tahoma" panose="020B0604030504040204" pitchFamily="34" charset="0"/>
              </a:rPr>
              <a:t>   The death or bankruptcy of one partner will automatically dissolve the 	</a:t>
            </a:r>
            <a:r>
              <a:rPr lang="en-GB" sz="2400" dirty="0" smtClean="0">
                <a:latin typeface="Tahoma" panose="020B0604030504040204" pitchFamily="34" charset="0"/>
                <a:ea typeface="Tahoma" panose="020B0604030504040204" pitchFamily="34" charset="0"/>
                <a:cs typeface="Tahoma" panose="020B0604030504040204" pitchFamily="34" charset="0"/>
              </a:rPr>
              <a:t>partnership unless </a:t>
            </a:r>
            <a:r>
              <a:rPr lang="en-GB" sz="2400" dirty="0">
                <a:latin typeface="Tahoma" panose="020B0604030504040204" pitchFamily="34" charset="0"/>
                <a:ea typeface="Tahoma" panose="020B0604030504040204" pitchFamily="34" charset="0"/>
                <a:cs typeface="Tahoma" panose="020B0604030504040204" pitchFamily="34" charset="0"/>
              </a:rPr>
              <a:t>otherwise provided for in a partnership agreement.</a:t>
            </a:r>
          </a:p>
          <a:p>
            <a:pPr lvl="0" algn="just" eaLnBrk="0" fontAlgn="base" hangingPunct="0">
              <a:spcBef>
                <a:spcPct val="0"/>
              </a:spcBef>
              <a:spcAft>
                <a:spcPct val="0"/>
              </a:spcAft>
            </a:pPr>
            <a:endParaRPr lang="en-US" sz="2400" dirty="0">
              <a:latin typeface="Tahoma" panose="020B0604030504040204" pitchFamily="34" charset="0"/>
              <a:ea typeface="Tahoma" panose="020B0604030504040204" pitchFamily="34" charset="0"/>
              <a:cs typeface="Tahoma" panose="020B0604030504040204" pitchFamily="34" charset="0"/>
            </a:endParaRPr>
          </a:p>
          <a:p>
            <a:pPr lvl="0" algn="just" eaLnBrk="0" fontAlgn="base" hangingPunct="0">
              <a:spcBef>
                <a:spcPct val="0"/>
              </a:spcBef>
              <a:spcAft>
                <a:spcPct val="0"/>
              </a:spcAft>
              <a:buFont typeface="Wingdings" pitchFamily="2" charset="2"/>
              <a:buChar char="ü"/>
              <a:tabLst>
                <a:tab pos="457200" algn="l"/>
              </a:tabLst>
            </a:pPr>
            <a:r>
              <a:rPr lang="en-GB" sz="2400" dirty="0">
                <a:latin typeface="Tahoma" panose="020B0604030504040204" pitchFamily="34" charset="0"/>
                <a:ea typeface="Tahoma" panose="020B0604030504040204" pitchFamily="34" charset="0"/>
                <a:cs typeface="Tahoma" panose="020B0604030504040204" pitchFamily="34" charset="0"/>
              </a:rPr>
              <a:t>    There is less flexibility of operations as is the case with individual 	proprietorship.</a:t>
            </a:r>
            <a:endParaRPr lang="en-US" sz="2400" dirty="0">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2469805973"/>
      </p:ext>
    </p:extLst>
  </p:cSld>
  <p:clrMapOvr>
    <a:masterClrMapping/>
  </p:clrMapOvr>
  <p:transition spd="slow">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p:cTn id="7" dur="1750" fill="hold"/>
                                        <p:tgtEl>
                                          <p:spTgt spid="2">
                                            <p:txEl>
                                              <p:pRg st="0" end="0"/>
                                            </p:txEl>
                                          </p:spTgt>
                                        </p:tgtEl>
                                        <p:attrNameLst>
                                          <p:attrName>ppt_w</p:attrName>
                                        </p:attrNameLst>
                                      </p:cBhvr>
                                      <p:tavLst>
                                        <p:tav tm="0">
                                          <p:val>
                                            <p:fltVal val="0"/>
                                          </p:val>
                                        </p:tav>
                                        <p:tav tm="100000">
                                          <p:val>
                                            <p:strVal val="#ppt_w"/>
                                          </p:val>
                                        </p:tav>
                                      </p:tavLst>
                                    </p:anim>
                                    <p:anim calcmode="lin" valueType="num">
                                      <p:cBhvr>
                                        <p:cTn id="8" dur="1750" fill="hold"/>
                                        <p:tgtEl>
                                          <p:spTgt spid="2">
                                            <p:txEl>
                                              <p:pRg st="0" end="0"/>
                                            </p:txEl>
                                          </p:spTgt>
                                        </p:tgtEl>
                                        <p:attrNameLst>
                                          <p:attrName>ppt_h</p:attrName>
                                        </p:attrNameLst>
                                      </p:cBhvr>
                                      <p:tavLst>
                                        <p:tav tm="0">
                                          <p:val>
                                            <p:fltVal val="0"/>
                                          </p:val>
                                        </p:tav>
                                        <p:tav tm="100000">
                                          <p:val>
                                            <p:strVal val="#ppt_h"/>
                                          </p:val>
                                        </p:tav>
                                      </p:tavLst>
                                    </p:anim>
                                    <p:animEffect transition="in" filter="fade">
                                      <p:cBhvr>
                                        <p:cTn id="9" dur="1750"/>
                                        <p:tgtEl>
                                          <p:spTgt spid="2">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2">
                                            <p:txEl>
                                              <p:pRg st="2" end="2"/>
                                            </p:txEl>
                                          </p:spTgt>
                                        </p:tgtEl>
                                        <p:attrNameLst>
                                          <p:attrName>style.visibility</p:attrName>
                                        </p:attrNameLst>
                                      </p:cBhvr>
                                      <p:to>
                                        <p:strVal val="visible"/>
                                      </p:to>
                                    </p:set>
                                    <p:anim calcmode="lin" valueType="num">
                                      <p:cBhvr>
                                        <p:cTn id="14" dur="1750" fill="hold"/>
                                        <p:tgtEl>
                                          <p:spTgt spid="2">
                                            <p:txEl>
                                              <p:pRg st="2" end="2"/>
                                            </p:txEl>
                                          </p:spTgt>
                                        </p:tgtEl>
                                        <p:attrNameLst>
                                          <p:attrName>ppt_w</p:attrName>
                                        </p:attrNameLst>
                                      </p:cBhvr>
                                      <p:tavLst>
                                        <p:tav tm="0">
                                          <p:val>
                                            <p:fltVal val="0"/>
                                          </p:val>
                                        </p:tav>
                                        <p:tav tm="100000">
                                          <p:val>
                                            <p:strVal val="#ppt_w"/>
                                          </p:val>
                                        </p:tav>
                                      </p:tavLst>
                                    </p:anim>
                                    <p:anim calcmode="lin" valueType="num">
                                      <p:cBhvr>
                                        <p:cTn id="15" dur="1750" fill="hold"/>
                                        <p:tgtEl>
                                          <p:spTgt spid="2">
                                            <p:txEl>
                                              <p:pRg st="2" end="2"/>
                                            </p:txEl>
                                          </p:spTgt>
                                        </p:tgtEl>
                                        <p:attrNameLst>
                                          <p:attrName>ppt_h</p:attrName>
                                        </p:attrNameLst>
                                      </p:cBhvr>
                                      <p:tavLst>
                                        <p:tav tm="0">
                                          <p:val>
                                            <p:fltVal val="0"/>
                                          </p:val>
                                        </p:tav>
                                        <p:tav tm="100000">
                                          <p:val>
                                            <p:strVal val="#ppt_h"/>
                                          </p:val>
                                        </p:tav>
                                      </p:tavLst>
                                    </p:anim>
                                    <p:animEffect transition="in" filter="fade">
                                      <p:cBhvr>
                                        <p:cTn id="16" dur="1750"/>
                                        <p:tgtEl>
                                          <p:spTgt spid="2">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grpId="0" nodeType="clickEffect">
                                  <p:stCondLst>
                                    <p:cond delay="0"/>
                                  </p:stCondLst>
                                  <p:childTnLst>
                                    <p:set>
                                      <p:cBhvr>
                                        <p:cTn id="20" dur="1" fill="hold">
                                          <p:stCondLst>
                                            <p:cond delay="0"/>
                                          </p:stCondLst>
                                        </p:cTn>
                                        <p:tgtEl>
                                          <p:spTgt spid="2">
                                            <p:txEl>
                                              <p:pRg st="4" end="4"/>
                                            </p:txEl>
                                          </p:spTgt>
                                        </p:tgtEl>
                                        <p:attrNameLst>
                                          <p:attrName>style.visibility</p:attrName>
                                        </p:attrNameLst>
                                      </p:cBhvr>
                                      <p:to>
                                        <p:strVal val="visible"/>
                                      </p:to>
                                    </p:set>
                                    <p:anim calcmode="lin" valueType="num">
                                      <p:cBhvr>
                                        <p:cTn id="21" dur="1750" fill="hold"/>
                                        <p:tgtEl>
                                          <p:spTgt spid="2">
                                            <p:txEl>
                                              <p:pRg st="4" end="4"/>
                                            </p:txEl>
                                          </p:spTgt>
                                        </p:tgtEl>
                                        <p:attrNameLst>
                                          <p:attrName>ppt_w</p:attrName>
                                        </p:attrNameLst>
                                      </p:cBhvr>
                                      <p:tavLst>
                                        <p:tav tm="0">
                                          <p:val>
                                            <p:fltVal val="0"/>
                                          </p:val>
                                        </p:tav>
                                        <p:tav tm="100000">
                                          <p:val>
                                            <p:strVal val="#ppt_w"/>
                                          </p:val>
                                        </p:tav>
                                      </p:tavLst>
                                    </p:anim>
                                    <p:anim calcmode="lin" valueType="num">
                                      <p:cBhvr>
                                        <p:cTn id="22" dur="1750" fill="hold"/>
                                        <p:tgtEl>
                                          <p:spTgt spid="2">
                                            <p:txEl>
                                              <p:pRg st="4" end="4"/>
                                            </p:txEl>
                                          </p:spTgt>
                                        </p:tgtEl>
                                        <p:attrNameLst>
                                          <p:attrName>ppt_h</p:attrName>
                                        </p:attrNameLst>
                                      </p:cBhvr>
                                      <p:tavLst>
                                        <p:tav tm="0">
                                          <p:val>
                                            <p:fltVal val="0"/>
                                          </p:val>
                                        </p:tav>
                                        <p:tav tm="100000">
                                          <p:val>
                                            <p:strVal val="#ppt_h"/>
                                          </p:val>
                                        </p:tav>
                                      </p:tavLst>
                                    </p:anim>
                                    <p:animEffect transition="in" filter="fade">
                                      <p:cBhvr>
                                        <p:cTn id="23" dur="1750"/>
                                        <p:tgtEl>
                                          <p:spTgt spid="2">
                                            <p:txEl>
                                              <p:pRg st="4" end="4"/>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grpId="0" nodeType="clickEffect">
                                  <p:stCondLst>
                                    <p:cond delay="0"/>
                                  </p:stCondLst>
                                  <p:childTnLst>
                                    <p:set>
                                      <p:cBhvr>
                                        <p:cTn id="27" dur="1" fill="hold">
                                          <p:stCondLst>
                                            <p:cond delay="0"/>
                                          </p:stCondLst>
                                        </p:cTn>
                                        <p:tgtEl>
                                          <p:spTgt spid="2">
                                            <p:txEl>
                                              <p:pRg st="6" end="6"/>
                                            </p:txEl>
                                          </p:spTgt>
                                        </p:tgtEl>
                                        <p:attrNameLst>
                                          <p:attrName>style.visibility</p:attrName>
                                        </p:attrNameLst>
                                      </p:cBhvr>
                                      <p:to>
                                        <p:strVal val="visible"/>
                                      </p:to>
                                    </p:set>
                                    <p:anim calcmode="lin" valueType="num">
                                      <p:cBhvr>
                                        <p:cTn id="28" dur="1750" fill="hold"/>
                                        <p:tgtEl>
                                          <p:spTgt spid="2">
                                            <p:txEl>
                                              <p:pRg st="6" end="6"/>
                                            </p:txEl>
                                          </p:spTgt>
                                        </p:tgtEl>
                                        <p:attrNameLst>
                                          <p:attrName>ppt_w</p:attrName>
                                        </p:attrNameLst>
                                      </p:cBhvr>
                                      <p:tavLst>
                                        <p:tav tm="0">
                                          <p:val>
                                            <p:fltVal val="0"/>
                                          </p:val>
                                        </p:tav>
                                        <p:tav tm="100000">
                                          <p:val>
                                            <p:strVal val="#ppt_w"/>
                                          </p:val>
                                        </p:tav>
                                      </p:tavLst>
                                    </p:anim>
                                    <p:anim calcmode="lin" valueType="num">
                                      <p:cBhvr>
                                        <p:cTn id="29" dur="1750" fill="hold"/>
                                        <p:tgtEl>
                                          <p:spTgt spid="2">
                                            <p:txEl>
                                              <p:pRg st="6" end="6"/>
                                            </p:txEl>
                                          </p:spTgt>
                                        </p:tgtEl>
                                        <p:attrNameLst>
                                          <p:attrName>ppt_h</p:attrName>
                                        </p:attrNameLst>
                                      </p:cBhvr>
                                      <p:tavLst>
                                        <p:tav tm="0">
                                          <p:val>
                                            <p:fltVal val="0"/>
                                          </p:val>
                                        </p:tav>
                                        <p:tav tm="100000">
                                          <p:val>
                                            <p:strVal val="#ppt_h"/>
                                          </p:val>
                                        </p:tav>
                                      </p:tavLst>
                                    </p:anim>
                                    <p:animEffect transition="in" filter="fade">
                                      <p:cBhvr>
                                        <p:cTn id="30" dur="1750"/>
                                        <p:tgtEl>
                                          <p:spTgt spid="2">
                                            <p:txEl>
                                              <p:pRg st="6" end="6"/>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grpId="0" nodeType="clickEffect">
                                  <p:stCondLst>
                                    <p:cond delay="0"/>
                                  </p:stCondLst>
                                  <p:childTnLst>
                                    <p:set>
                                      <p:cBhvr>
                                        <p:cTn id="34" dur="1" fill="hold">
                                          <p:stCondLst>
                                            <p:cond delay="0"/>
                                          </p:stCondLst>
                                        </p:cTn>
                                        <p:tgtEl>
                                          <p:spTgt spid="2">
                                            <p:txEl>
                                              <p:pRg st="8" end="8"/>
                                            </p:txEl>
                                          </p:spTgt>
                                        </p:tgtEl>
                                        <p:attrNameLst>
                                          <p:attrName>style.visibility</p:attrName>
                                        </p:attrNameLst>
                                      </p:cBhvr>
                                      <p:to>
                                        <p:strVal val="visible"/>
                                      </p:to>
                                    </p:set>
                                    <p:anim calcmode="lin" valueType="num">
                                      <p:cBhvr>
                                        <p:cTn id="35" dur="1750" fill="hold"/>
                                        <p:tgtEl>
                                          <p:spTgt spid="2">
                                            <p:txEl>
                                              <p:pRg st="8" end="8"/>
                                            </p:txEl>
                                          </p:spTgt>
                                        </p:tgtEl>
                                        <p:attrNameLst>
                                          <p:attrName>ppt_w</p:attrName>
                                        </p:attrNameLst>
                                      </p:cBhvr>
                                      <p:tavLst>
                                        <p:tav tm="0">
                                          <p:val>
                                            <p:fltVal val="0"/>
                                          </p:val>
                                        </p:tav>
                                        <p:tav tm="100000">
                                          <p:val>
                                            <p:strVal val="#ppt_w"/>
                                          </p:val>
                                        </p:tav>
                                      </p:tavLst>
                                    </p:anim>
                                    <p:anim calcmode="lin" valueType="num">
                                      <p:cBhvr>
                                        <p:cTn id="36" dur="1750" fill="hold"/>
                                        <p:tgtEl>
                                          <p:spTgt spid="2">
                                            <p:txEl>
                                              <p:pRg st="8" end="8"/>
                                            </p:txEl>
                                          </p:spTgt>
                                        </p:tgtEl>
                                        <p:attrNameLst>
                                          <p:attrName>ppt_h</p:attrName>
                                        </p:attrNameLst>
                                      </p:cBhvr>
                                      <p:tavLst>
                                        <p:tav tm="0">
                                          <p:val>
                                            <p:fltVal val="0"/>
                                          </p:val>
                                        </p:tav>
                                        <p:tav tm="100000">
                                          <p:val>
                                            <p:strVal val="#ppt_h"/>
                                          </p:val>
                                        </p:tav>
                                      </p:tavLst>
                                    </p:anim>
                                    <p:animEffect transition="in" filter="fade">
                                      <p:cBhvr>
                                        <p:cTn id="37" dur="1750"/>
                                        <p:tgtEl>
                                          <p:spTgt spid="2">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Rectangle 1"/>
          <p:cNvSpPr>
            <a:spLocks noChangeArrowheads="1"/>
          </p:cNvSpPr>
          <p:nvPr/>
        </p:nvSpPr>
        <p:spPr bwMode="auto">
          <a:xfrm>
            <a:off x="228600" y="227112"/>
            <a:ext cx="8686800" cy="692497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457200" marR="0" lvl="1" indent="0" algn="just" defTabSz="914400" rtl="0" eaLnBrk="1" fontAlgn="base" latinLnBrk="0" hangingPunct="1">
              <a:lnSpc>
                <a:spcPct val="100000"/>
              </a:lnSpc>
              <a:spcBef>
                <a:spcPct val="0"/>
              </a:spcBef>
              <a:spcAft>
                <a:spcPct val="0"/>
              </a:spcAft>
              <a:buClrTx/>
              <a:buSzTx/>
              <a:tabLst/>
            </a:pPr>
            <a:endParaRPr kumimoji="0" lang="en-GB" sz="2000" b="1" i="0" u="none" strike="noStrike" cap="none" normalizeH="0" baseline="0" dirty="0" smtClean="0">
              <a:ln>
                <a:noFill/>
              </a:ln>
              <a:solidFill>
                <a:schemeClr val="tx1"/>
              </a:solidFill>
              <a:effectLst/>
              <a:latin typeface="+mj-lt"/>
              <a:ea typeface="Calibri" pitchFamily="34" charset="0"/>
              <a:cs typeface="Arial" pitchFamily="34" charset="0"/>
            </a:endParaRPr>
          </a:p>
          <a:p>
            <a:pPr marL="457200" marR="0" lvl="1" indent="0" algn="just" defTabSz="914400" rtl="0" eaLnBrk="1" fontAlgn="base" latinLnBrk="0" hangingPunct="1">
              <a:lnSpc>
                <a:spcPct val="100000"/>
              </a:lnSpc>
              <a:spcBef>
                <a:spcPct val="0"/>
              </a:spcBef>
              <a:spcAft>
                <a:spcPct val="0"/>
              </a:spcAft>
              <a:buClrTx/>
              <a:buSzTx/>
              <a:tabLst/>
            </a:pPr>
            <a:r>
              <a:rPr kumimoji="0" lang="en-GB" sz="2000" b="1" i="0" u="none" strike="noStrike" cap="none" normalizeH="0" baseline="0" dirty="0" smtClean="0">
                <a:ln>
                  <a:noFill/>
                </a:ln>
                <a:solidFill>
                  <a:schemeClr val="tx1"/>
                </a:solidFill>
                <a:effectLst/>
                <a:latin typeface="+mj-lt"/>
                <a:ea typeface="Calibri" pitchFamily="34" charset="0"/>
                <a:cs typeface="Arial" pitchFamily="34" charset="0"/>
              </a:rPr>
              <a:t>			</a:t>
            </a:r>
            <a:r>
              <a:rPr kumimoji="0" lang="en-GB" sz="3200" b="1" i="0" u="none" strike="noStrike" cap="none" normalizeH="0" baseline="0" dirty="0" smtClean="0">
                <a:ln>
                  <a:noFill/>
                </a:ln>
                <a:solidFill>
                  <a:srgbClr val="0000FF"/>
                </a:solidFill>
                <a:effectLst/>
                <a:latin typeface="Tahoma" panose="020B0604030504040204" pitchFamily="34" charset="0"/>
                <a:ea typeface="Tahoma" panose="020B0604030504040204" pitchFamily="34" charset="0"/>
                <a:cs typeface="Tahoma" panose="020B0604030504040204" pitchFamily="34" charset="0"/>
              </a:rPr>
              <a:t>3. Limited Companies</a:t>
            </a:r>
            <a:endParaRPr kumimoji="0" lang="en-US" sz="2800" b="0" i="0" u="none" strike="noStrike" cap="none" normalizeH="0" baseline="0" dirty="0" smtClean="0">
              <a:ln>
                <a:noFill/>
              </a:ln>
              <a:solidFill>
                <a:srgbClr val="0000FF"/>
              </a:solidFill>
              <a:effectLst/>
              <a:latin typeface="Tahoma" panose="020B0604030504040204" pitchFamily="34" charset="0"/>
              <a:ea typeface="Tahoma" panose="020B0604030504040204" pitchFamily="34" charset="0"/>
              <a:cs typeface="Tahoma" panose="020B0604030504040204"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GB" sz="3200" b="1" i="0" u="none" strike="noStrike" cap="none" normalizeH="0" baseline="0" dirty="0" smtClean="0">
                <a:ln>
                  <a:noFill/>
                </a:ln>
                <a:solidFill>
                  <a:srgbClr val="0000FF"/>
                </a:solidFill>
                <a:effectLst/>
                <a:latin typeface="Tahoma" panose="020B0604030504040204" pitchFamily="34" charset="0"/>
                <a:ea typeface="Tahoma" panose="020B0604030504040204" pitchFamily="34" charset="0"/>
                <a:cs typeface="Tahoma" panose="020B0604030504040204" pitchFamily="34" charset="0"/>
              </a:rPr>
              <a:t>Features</a:t>
            </a:r>
            <a:endParaRPr kumimoji="0" lang="en-US" sz="3200" b="0" i="0" u="none" strike="noStrike" cap="none" normalizeH="0" baseline="0" dirty="0" smtClean="0">
              <a:ln>
                <a:noFill/>
              </a:ln>
              <a:solidFill>
                <a:srgbClr val="0000FF"/>
              </a:solidFill>
              <a:effectLst/>
              <a:latin typeface="Tahoma" panose="020B0604030504040204" pitchFamily="34" charset="0"/>
              <a:ea typeface="Tahoma" panose="020B0604030504040204" pitchFamily="34" charset="0"/>
              <a:cs typeface="Tahoma" panose="020B0604030504040204"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GB" sz="2400" b="0" i="0" u="none" strike="noStrike" cap="none" normalizeH="0" baseline="0" dirty="0" smtClean="0">
                <a:ln>
                  <a:noFill/>
                </a:ln>
                <a:solidFill>
                  <a:schemeClr val="tx1"/>
                </a:solidFill>
                <a:effectLst/>
                <a:latin typeface="Tahoma" panose="020B0604030504040204" pitchFamily="34" charset="0"/>
                <a:ea typeface="Tahoma" panose="020B0604030504040204" pitchFamily="34" charset="0"/>
                <a:cs typeface="Tahoma" panose="020B0604030504040204" pitchFamily="34" charset="0"/>
              </a:rPr>
              <a:t>A Company may be defined as an association where two or more people come together for a common business goal.</a:t>
            </a:r>
          </a:p>
          <a:p>
            <a:pPr marL="0" marR="0" lvl="0" indent="0" algn="just"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dirty="0" smtClean="0">
              <a:ln>
                <a:noFill/>
              </a:ln>
              <a:solidFill>
                <a:schemeClr val="tx1"/>
              </a:solidFill>
              <a:effectLst/>
              <a:latin typeface="Tahoma" panose="020B0604030504040204" pitchFamily="34" charset="0"/>
              <a:ea typeface="Tahoma" panose="020B0604030504040204" pitchFamily="34" charset="0"/>
              <a:cs typeface="Tahoma" panose="020B0604030504040204"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GB" sz="2400" b="0" i="0" u="none" strike="noStrike" cap="none" normalizeH="0" baseline="0" dirty="0" smtClean="0">
                <a:ln>
                  <a:noFill/>
                </a:ln>
                <a:solidFill>
                  <a:schemeClr val="tx1"/>
                </a:solidFill>
                <a:effectLst/>
                <a:latin typeface="Tahoma" panose="020B0604030504040204" pitchFamily="34" charset="0"/>
                <a:ea typeface="Tahoma" panose="020B0604030504040204" pitchFamily="34" charset="0"/>
                <a:cs typeface="Tahoma" panose="020B0604030504040204" pitchFamily="34" charset="0"/>
              </a:rPr>
              <a:t>A Company has what is termed as </a:t>
            </a:r>
            <a:r>
              <a:rPr kumimoji="0" lang="en-GB" sz="2400" b="1" i="1" u="none" strike="noStrike" cap="none" normalizeH="0" baseline="0" dirty="0" smtClean="0">
                <a:ln>
                  <a:noFill/>
                </a:ln>
                <a:solidFill>
                  <a:srgbClr val="FF0000"/>
                </a:solidFill>
                <a:effectLst/>
                <a:latin typeface="Tahoma" panose="020B0604030504040204" pitchFamily="34" charset="0"/>
                <a:ea typeface="Tahoma" panose="020B0604030504040204" pitchFamily="34" charset="0"/>
                <a:cs typeface="Tahoma" panose="020B0604030504040204" pitchFamily="34" charset="0"/>
              </a:rPr>
              <a:t>“Corporate Personality”.</a:t>
            </a:r>
            <a:endParaRPr kumimoji="0" lang="en-US" sz="2400" b="0" i="0" u="none" strike="noStrike" cap="none" normalizeH="0" baseline="0" dirty="0" smtClean="0">
              <a:ln>
                <a:noFill/>
              </a:ln>
              <a:solidFill>
                <a:srgbClr val="FF0000"/>
              </a:solidFill>
              <a:effectLst/>
              <a:latin typeface="Tahoma" panose="020B0604030504040204" pitchFamily="34" charset="0"/>
              <a:ea typeface="Tahoma" panose="020B0604030504040204" pitchFamily="34" charset="0"/>
              <a:cs typeface="Tahoma" panose="020B0604030504040204"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GB" sz="2400" b="0" i="0" u="none" strike="noStrike" cap="none" normalizeH="0" baseline="0" dirty="0" smtClean="0">
                <a:ln>
                  <a:noFill/>
                </a:ln>
                <a:solidFill>
                  <a:schemeClr val="tx1"/>
                </a:solidFill>
                <a:effectLst/>
                <a:latin typeface="Tahoma" panose="020B0604030504040204" pitchFamily="34" charset="0"/>
                <a:ea typeface="Tahoma" panose="020B0604030504040204" pitchFamily="34" charset="0"/>
                <a:cs typeface="Tahoma" panose="020B0604030504040204" pitchFamily="34" charset="0"/>
              </a:rPr>
              <a:t>It has all the rights that are in some cases as those of a human individual and is always treated by Law as a </a:t>
            </a:r>
            <a:r>
              <a:rPr kumimoji="0" lang="en-GB" sz="2400" b="1" i="1" u="none" strike="noStrike" cap="none" normalizeH="0" baseline="0" dirty="0" smtClean="0">
                <a:ln>
                  <a:noFill/>
                </a:ln>
                <a:solidFill>
                  <a:schemeClr val="tx1"/>
                </a:solidFill>
                <a:effectLst/>
                <a:latin typeface="Tahoma" panose="020B0604030504040204" pitchFamily="34" charset="0"/>
                <a:ea typeface="Tahoma" panose="020B0604030504040204" pitchFamily="34" charset="0"/>
                <a:cs typeface="Tahoma" panose="020B0604030504040204" pitchFamily="34" charset="0"/>
              </a:rPr>
              <a:t>“</a:t>
            </a:r>
            <a:r>
              <a:rPr kumimoji="0" lang="en-GB" sz="2400" b="1" i="1" u="none" strike="noStrike" cap="none" normalizeH="0" baseline="0" dirty="0" smtClean="0">
                <a:ln>
                  <a:noFill/>
                </a:ln>
                <a:solidFill>
                  <a:srgbClr val="FF0000"/>
                </a:solidFill>
                <a:effectLst/>
                <a:latin typeface="Tahoma" panose="020B0604030504040204" pitchFamily="34" charset="0"/>
                <a:ea typeface="Tahoma" panose="020B0604030504040204" pitchFamily="34" charset="0"/>
                <a:cs typeface="Tahoma" panose="020B0604030504040204" pitchFamily="34" charset="0"/>
              </a:rPr>
              <a:t>Separate person”.</a:t>
            </a:r>
          </a:p>
          <a:p>
            <a:pPr marL="0" marR="0" lvl="0" indent="0" algn="just"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dirty="0" smtClean="0">
              <a:ln>
                <a:noFill/>
              </a:ln>
              <a:solidFill>
                <a:schemeClr val="tx1"/>
              </a:solidFill>
              <a:effectLst/>
              <a:latin typeface="Tahoma" panose="020B0604030504040204" pitchFamily="34" charset="0"/>
              <a:ea typeface="Tahoma" panose="020B0604030504040204" pitchFamily="34" charset="0"/>
              <a:cs typeface="Tahoma" panose="020B0604030504040204" pitchFamily="34" charset="0"/>
            </a:endParaRPr>
          </a:p>
          <a:p>
            <a:pPr marL="0" marR="0" lvl="0" indent="0" algn="just" defTabSz="914400" rtl="0" eaLnBrk="0" fontAlgn="base" latinLnBrk="0" hangingPunct="0">
              <a:lnSpc>
                <a:spcPct val="100000"/>
              </a:lnSpc>
              <a:spcBef>
                <a:spcPct val="0"/>
              </a:spcBef>
              <a:spcAft>
                <a:spcPct val="0"/>
              </a:spcAft>
              <a:buClrTx/>
              <a:buSzTx/>
              <a:buFont typeface="Wingdings" pitchFamily="2" charset="2"/>
              <a:buChar char="q"/>
              <a:tabLst/>
            </a:pPr>
            <a:r>
              <a:rPr kumimoji="0" lang="en-GB" sz="2400" b="0" i="0" u="none" strike="noStrike" cap="none" normalizeH="0" baseline="0" dirty="0" smtClean="0">
                <a:ln>
                  <a:noFill/>
                </a:ln>
                <a:solidFill>
                  <a:schemeClr val="tx1"/>
                </a:solidFill>
                <a:effectLst/>
                <a:latin typeface="Tahoma" panose="020B0604030504040204" pitchFamily="34" charset="0"/>
                <a:ea typeface="Tahoma" panose="020B0604030504040204" pitchFamily="34" charset="0"/>
                <a:cs typeface="Tahoma" panose="020B0604030504040204" pitchFamily="34" charset="0"/>
              </a:rPr>
              <a:t>    When a Limited company fails, its members or shareholders are only required to meet their debts up to the nominal value of their shares. This is the limited liability of persons investing in business ventures. Limited companies are either </a:t>
            </a:r>
            <a:r>
              <a:rPr kumimoji="0" lang="en-GB" sz="2800" b="1" i="0" u="none" strike="noStrike" cap="none" normalizeH="0" baseline="0" dirty="0" smtClean="0">
                <a:ln>
                  <a:noFill/>
                </a:ln>
                <a:solidFill>
                  <a:srgbClr val="FF0000"/>
                </a:solidFill>
                <a:effectLst/>
                <a:latin typeface="Tahoma" panose="020B0604030504040204" pitchFamily="34" charset="0"/>
                <a:ea typeface="Tahoma" panose="020B0604030504040204" pitchFamily="34" charset="0"/>
                <a:cs typeface="Tahoma" panose="020B0604030504040204" pitchFamily="34" charset="0"/>
              </a:rPr>
              <a:t>private or public.</a:t>
            </a:r>
          </a:p>
          <a:p>
            <a:pPr marL="0" marR="0" lvl="0" indent="0" algn="just" defTabSz="914400" rtl="0" eaLnBrk="0" fontAlgn="base" latinLnBrk="0" hangingPunct="0">
              <a:lnSpc>
                <a:spcPct val="100000"/>
              </a:lnSpc>
              <a:spcBef>
                <a:spcPct val="0"/>
              </a:spcBef>
              <a:spcAft>
                <a:spcPct val="0"/>
              </a:spcAft>
              <a:buClrTx/>
              <a:buSzTx/>
              <a:tabLst/>
            </a:pPr>
            <a:endParaRPr kumimoji="0" lang="en-US" sz="2400" b="0" i="0" u="none" strike="noStrike" cap="none" normalizeH="0" baseline="0" dirty="0" smtClean="0">
              <a:ln>
                <a:noFill/>
              </a:ln>
              <a:solidFill>
                <a:schemeClr val="tx1"/>
              </a:solidFill>
              <a:effectLst/>
              <a:latin typeface="Tahoma" panose="020B0604030504040204" pitchFamily="34" charset="0"/>
              <a:ea typeface="Tahoma" panose="020B0604030504040204" pitchFamily="34" charset="0"/>
              <a:cs typeface="Tahoma" panose="020B0604030504040204" pitchFamily="34" charset="0"/>
            </a:endParaRPr>
          </a:p>
          <a:p>
            <a:pPr marL="0" marR="0" lvl="0" indent="0" algn="just" defTabSz="914400" rtl="0" eaLnBrk="0" fontAlgn="base" latinLnBrk="0" hangingPunct="0">
              <a:lnSpc>
                <a:spcPct val="100000"/>
              </a:lnSpc>
              <a:spcBef>
                <a:spcPct val="0"/>
              </a:spcBef>
              <a:spcAft>
                <a:spcPct val="0"/>
              </a:spcAft>
              <a:buClrTx/>
              <a:buSzTx/>
              <a:tabLst/>
            </a:pPr>
            <a:endParaRPr kumimoji="0" lang="en-US" sz="2400" b="0" i="0" u="none" strike="noStrike" cap="none" normalizeH="0" baseline="0" dirty="0" smtClean="0">
              <a:ln>
                <a:noFill/>
              </a:ln>
              <a:solidFill>
                <a:schemeClr val="tx1"/>
              </a:solidFill>
              <a:effectLst/>
              <a:latin typeface="Tahoma" panose="020B0604030504040204" pitchFamily="34" charset="0"/>
              <a:ea typeface="Tahoma" panose="020B0604030504040204" pitchFamily="34" charset="0"/>
              <a:cs typeface="Tahoma" panose="020B0604030504040204" pitchFamily="34" charset="0"/>
            </a:endParaRPr>
          </a:p>
        </p:txBody>
      </p:sp>
    </p:spTree>
  </p:cSld>
  <p:clrMapOvr>
    <a:masterClrMapping/>
  </p:clrMapOvr>
  <p:transition spd="slow">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19457">
                                            <p:txEl>
                                              <p:pRg st="1" end="1"/>
                                            </p:txEl>
                                          </p:spTgt>
                                        </p:tgtEl>
                                        <p:attrNameLst>
                                          <p:attrName>style.visibility</p:attrName>
                                        </p:attrNameLst>
                                      </p:cBhvr>
                                      <p:to>
                                        <p:strVal val="visible"/>
                                      </p:to>
                                    </p:set>
                                    <p:anim calcmode="lin" valueType="num">
                                      <p:cBhvr>
                                        <p:cTn id="7" dur="1750" fill="hold"/>
                                        <p:tgtEl>
                                          <p:spTgt spid="19457">
                                            <p:txEl>
                                              <p:pRg st="1" end="1"/>
                                            </p:txEl>
                                          </p:spTgt>
                                        </p:tgtEl>
                                        <p:attrNameLst>
                                          <p:attrName>ppt_w</p:attrName>
                                        </p:attrNameLst>
                                      </p:cBhvr>
                                      <p:tavLst>
                                        <p:tav tm="0">
                                          <p:val>
                                            <p:fltVal val="0"/>
                                          </p:val>
                                        </p:tav>
                                        <p:tav tm="100000">
                                          <p:val>
                                            <p:strVal val="#ppt_w"/>
                                          </p:val>
                                        </p:tav>
                                      </p:tavLst>
                                    </p:anim>
                                    <p:anim calcmode="lin" valueType="num">
                                      <p:cBhvr>
                                        <p:cTn id="8" dur="1750" fill="hold"/>
                                        <p:tgtEl>
                                          <p:spTgt spid="19457">
                                            <p:txEl>
                                              <p:pRg st="1" end="1"/>
                                            </p:txEl>
                                          </p:spTgt>
                                        </p:tgtEl>
                                        <p:attrNameLst>
                                          <p:attrName>ppt_h</p:attrName>
                                        </p:attrNameLst>
                                      </p:cBhvr>
                                      <p:tavLst>
                                        <p:tav tm="0">
                                          <p:val>
                                            <p:fltVal val="0"/>
                                          </p:val>
                                        </p:tav>
                                        <p:tav tm="100000">
                                          <p:val>
                                            <p:strVal val="#ppt_h"/>
                                          </p:val>
                                        </p:tav>
                                      </p:tavLst>
                                    </p:anim>
                                    <p:animEffect transition="in" filter="fade">
                                      <p:cBhvr>
                                        <p:cTn id="9" dur="1750"/>
                                        <p:tgtEl>
                                          <p:spTgt spid="19457">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19457">
                                            <p:txEl>
                                              <p:pRg st="2" end="2"/>
                                            </p:txEl>
                                          </p:spTgt>
                                        </p:tgtEl>
                                        <p:attrNameLst>
                                          <p:attrName>style.visibility</p:attrName>
                                        </p:attrNameLst>
                                      </p:cBhvr>
                                      <p:to>
                                        <p:strVal val="visible"/>
                                      </p:to>
                                    </p:set>
                                    <p:anim calcmode="lin" valueType="num">
                                      <p:cBhvr>
                                        <p:cTn id="14" dur="1750" fill="hold"/>
                                        <p:tgtEl>
                                          <p:spTgt spid="19457">
                                            <p:txEl>
                                              <p:pRg st="2" end="2"/>
                                            </p:txEl>
                                          </p:spTgt>
                                        </p:tgtEl>
                                        <p:attrNameLst>
                                          <p:attrName>ppt_w</p:attrName>
                                        </p:attrNameLst>
                                      </p:cBhvr>
                                      <p:tavLst>
                                        <p:tav tm="0">
                                          <p:val>
                                            <p:fltVal val="0"/>
                                          </p:val>
                                        </p:tav>
                                        <p:tav tm="100000">
                                          <p:val>
                                            <p:strVal val="#ppt_w"/>
                                          </p:val>
                                        </p:tav>
                                      </p:tavLst>
                                    </p:anim>
                                    <p:anim calcmode="lin" valueType="num">
                                      <p:cBhvr>
                                        <p:cTn id="15" dur="1750" fill="hold"/>
                                        <p:tgtEl>
                                          <p:spTgt spid="19457">
                                            <p:txEl>
                                              <p:pRg st="2" end="2"/>
                                            </p:txEl>
                                          </p:spTgt>
                                        </p:tgtEl>
                                        <p:attrNameLst>
                                          <p:attrName>ppt_h</p:attrName>
                                        </p:attrNameLst>
                                      </p:cBhvr>
                                      <p:tavLst>
                                        <p:tav tm="0">
                                          <p:val>
                                            <p:fltVal val="0"/>
                                          </p:val>
                                        </p:tav>
                                        <p:tav tm="100000">
                                          <p:val>
                                            <p:strVal val="#ppt_h"/>
                                          </p:val>
                                        </p:tav>
                                      </p:tavLst>
                                    </p:anim>
                                    <p:animEffect transition="in" filter="fade">
                                      <p:cBhvr>
                                        <p:cTn id="16" dur="1750"/>
                                        <p:tgtEl>
                                          <p:spTgt spid="19457">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grpId="0" nodeType="clickEffect">
                                  <p:stCondLst>
                                    <p:cond delay="0"/>
                                  </p:stCondLst>
                                  <p:childTnLst>
                                    <p:set>
                                      <p:cBhvr>
                                        <p:cTn id="20" dur="1" fill="hold">
                                          <p:stCondLst>
                                            <p:cond delay="0"/>
                                          </p:stCondLst>
                                        </p:cTn>
                                        <p:tgtEl>
                                          <p:spTgt spid="19457">
                                            <p:txEl>
                                              <p:pRg st="3" end="3"/>
                                            </p:txEl>
                                          </p:spTgt>
                                        </p:tgtEl>
                                        <p:attrNameLst>
                                          <p:attrName>style.visibility</p:attrName>
                                        </p:attrNameLst>
                                      </p:cBhvr>
                                      <p:to>
                                        <p:strVal val="visible"/>
                                      </p:to>
                                    </p:set>
                                    <p:anim calcmode="lin" valueType="num">
                                      <p:cBhvr>
                                        <p:cTn id="21" dur="1750" fill="hold"/>
                                        <p:tgtEl>
                                          <p:spTgt spid="19457">
                                            <p:txEl>
                                              <p:pRg st="3" end="3"/>
                                            </p:txEl>
                                          </p:spTgt>
                                        </p:tgtEl>
                                        <p:attrNameLst>
                                          <p:attrName>ppt_w</p:attrName>
                                        </p:attrNameLst>
                                      </p:cBhvr>
                                      <p:tavLst>
                                        <p:tav tm="0">
                                          <p:val>
                                            <p:fltVal val="0"/>
                                          </p:val>
                                        </p:tav>
                                        <p:tav tm="100000">
                                          <p:val>
                                            <p:strVal val="#ppt_w"/>
                                          </p:val>
                                        </p:tav>
                                      </p:tavLst>
                                    </p:anim>
                                    <p:anim calcmode="lin" valueType="num">
                                      <p:cBhvr>
                                        <p:cTn id="22" dur="1750" fill="hold"/>
                                        <p:tgtEl>
                                          <p:spTgt spid="19457">
                                            <p:txEl>
                                              <p:pRg st="3" end="3"/>
                                            </p:txEl>
                                          </p:spTgt>
                                        </p:tgtEl>
                                        <p:attrNameLst>
                                          <p:attrName>ppt_h</p:attrName>
                                        </p:attrNameLst>
                                      </p:cBhvr>
                                      <p:tavLst>
                                        <p:tav tm="0">
                                          <p:val>
                                            <p:fltVal val="0"/>
                                          </p:val>
                                        </p:tav>
                                        <p:tav tm="100000">
                                          <p:val>
                                            <p:strVal val="#ppt_h"/>
                                          </p:val>
                                        </p:tav>
                                      </p:tavLst>
                                    </p:anim>
                                    <p:animEffect transition="in" filter="fade">
                                      <p:cBhvr>
                                        <p:cTn id="23" dur="1750"/>
                                        <p:tgtEl>
                                          <p:spTgt spid="19457">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grpId="0" nodeType="clickEffect">
                                  <p:stCondLst>
                                    <p:cond delay="0"/>
                                  </p:stCondLst>
                                  <p:childTnLst>
                                    <p:set>
                                      <p:cBhvr>
                                        <p:cTn id="27" dur="1" fill="hold">
                                          <p:stCondLst>
                                            <p:cond delay="0"/>
                                          </p:stCondLst>
                                        </p:cTn>
                                        <p:tgtEl>
                                          <p:spTgt spid="19457">
                                            <p:txEl>
                                              <p:pRg st="5" end="5"/>
                                            </p:txEl>
                                          </p:spTgt>
                                        </p:tgtEl>
                                        <p:attrNameLst>
                                          <p:attrName>style.visibility</p:attrName>
                                        </p:attrNameLst>
                                      </p:cBhvr>
                                      <p:to>
                                        <p:strVal val="visible"/>
                                      </p:to>
                                    </p:set>
                                    <p:anim calcmode="lin" valueType="num">
                                      <p:cBhvr>
                                        <p:cTn id="28" dur="1750" fill="hold"/>
                                        <p:tgtEl>
                                          <p:spTgt spid="19457">
                                            <p:txEl>
                                              <p:pRg st="5" end="5"/>
                                            </p:txEl>
                                          </p:spTgt>
                                        </p:tgtEl>
                                        <p:attrNameLst>
                                          <p:attrName>ppt_w</p:attrName>
                                        </p:attrNameLst>
                                      </p:cBhvr>
                                      <p:tavLst>
                                        <p:tav tm="0">
                                          <p:val>
                                            <p:fltVal val="0"/>
                                          </p:val>
                                        </p:tav>
                                        <p:tav tm="100000">
                                          <p:val>
                                            <p:strVal val="#ppt_w"/>
                                          </p:val>
                                        </p:tav>
                                      </p:tavLst>
                                    </p:anim>
                                    <p:anim calcmode="lin" valueType="num">
                                      <p:cBhvr>
                                        <p:cTn id="29" dur="1750" fill="hold"/>
                                        <p:tgtEl>
                                          <p:spTgt spid="19457">
                                            <p:txEl>
                                              <p:pRg st="5" end="5"/>
                                            </p:txEl>
                                          </p:spTgt>
                                        </p:tgtEl>
                                        <p:attrNameLst>
                                          <p:attrName>ppt_h</p:attrName>
                                        </p:attrNameLst>
                                      </p:cBhvr>
                                      <p:tavLst>
                                        <p:tav tm="0">
                                          <p:val>
                                            <p:fltVal val="0"/>
                                          </p:val>
                                        </p:tav>
                                        <p:tav tm="100000">
                                          <p:val>
                                            <p:strVal val="#ppt_h"/>
                                          </p:val>
                                        </p:tav>
                                      </p:tavLst>
                                    </p:anim>
                                    <p:animEffect transition="in" filter="fade">
                                      <p:cBhvr>
                                        <p:cTn id="30" dur="1750"/>
                                        <p:tgtEl>
                                          <p:spTgt spid="19457">
                                            <p:txEl>
                                              <p:pRg st="5" end="5"/>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grpId="0" nodeType="clickEffect">
                                  <p:stCondLst>
                                    <p:cond delay="0"/>
                                  </p:stCondLst>
                                  <p:childTnLst>
                                    <p:set>
                                      <p:cBhvr>
                                        <p:cTn id="34" dur="1" fill="hold">
                                          <p:stCondLst>
                                            <p:cond delay="0"/>
                                          </p:stCondLst>
                                        </p:cTn>
                                        <p:tgtEl>
                                          <p:spTgt spid="19457">
                                            <p:txEl>
                                              <p:pRg st="6" end="6"/>
                                            </p:txEl>
                                          </p:spTgt>
                                        </p:tgtEl>
                                        <p:attrNameLst>
                                          <p:attrName>style.visibility</p:attrName>
                                        </p:attrNameLst>
                                      </p:cBhvr>
                                      <p:to>
                                        <p:strVal val="visible"/>
                                      </p:to>
                                    </p:set>
                                    <p:anim calcmode="lin" valueType="num">
                                      <p:cBhvr>
                                        <p:cTn id="35" dur="1750" fill="hold"/>
                                        <p:tgtEl>
                                          <p:spTgt spid="19457">
                                            <p:txEl>
                                              <p:pRg st="6" end="6"/>
                                            </p:txEl>
                                          </p:spTgt>
                                        </p:tgtEl>
                                        <p:attrNameLst>
                                          <p:attrName>ppt_w</p:attrName>
                                        </p:attrNameLst>
                                      </p:cBhvr>
                                      <p:tavLst>
                                        <p:tav tm="0">
                                          <p:val>
                                            <p:fltVal val="0"/>
                                          </p:val>
                                        </p:tav>
                                        <p:tav tm="100000">
                                          <p:val>
                                            <p:strVal val="#ppt_w"/>
                                          </p:val>
                                        </p:tav>
                                      </p:tavLst>
                                    </p:anim>
                                    <p:anim calcmode="lin" valueType="num">
                                      <p:cBhvr>
                                        <p:cTn id="36" dur="1750" fill="hold"/>
                                        <p:tgtEl>
                                          <p:spTgt spid="19457">
                                            <p:txEl>
                                              <p:pRg st="6" end="6"/>
                                            </p:txEl>
                                          </p:spTgt>
                                        </p:tgtEl>
                                        <p:attrNameLst>
                                          <p:attrName>ppt_h</p:attrName>
                                        </p:attrNameLst>
                                      </p:cBhvr>
                                      <p:tavLst>
                                        <p:tav tm="0">
                                          <p:val>
                                            <p:fltVal val="0"/>
                                          </p:val>
                                        </p:tav>
                                        <p:tav tm="100000">
                                          <p:val>
                                            <p:strVal val="#ppt_h"/>
                                          </p:val>
                                        </p:tav>
                                      </p:tavLst>
                                    </p:anim>
                                    <p:animEffect transition="in" filter="fade">
                                      <p:cBhvr>
                                        <p:cTn id="37" dur="1750"/>
                                        <p:tgtEl>
                                          <p:spTgt spid="19457">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53" presetClass="entr" presetSubtype="16" fill="hold" grpId="0" nodeType="clickEffect">
                                  <p:stCondLst>
                                    <p:cond delay="0"/>
                                  </p:stCondLst>
                                  <p:childTnLst>
                                    <p:set>
                                      <p:cBhvr>
                                        <p:cTn id="41" dur="1" fill="hold">
                                          <p:stCondLst>
                                            <p:cond delay="0"/>
                                          </p:stCondLst>
                                        </p:cTn>
                                        <p:tgtEl>
                                          <p:spTgt spid="19457">
                                            <p:txEl>
                                              <p:pRg st="8" end="8"/>
                                            </p:txEl>
                                          </p:spTgt>
                                        </p:tgtEl>
                                        <p:attrNameLst>
                                          <p:attrName>style.visibility</p:attrName>
                                        </p:attrNameLst>
                                      </p:cBhvr>
                                      <p:to>
                                        <p:strVal val="visible"/>
                                      </p:to>
                                    </p:set>
                                    <p:anim calcmode="lin" valueType="num">
                                      <p:cBhvr>
                                        <p:cTn id="42" dur="1750" fill="hold"/>
                                        <p:tgtEl>
                                          <p:spTgt spid="19457">
                                            <p:txEl>
                                              <p:pRg st="8" end="8"/>
                                            </p:txEl>
                                          </p:spTgt>
                                        </p:tgtEl>
                                        <p:attrNameLst>
                                          <p:attrName>ppt_w</p:attrName>
                                        </p:attrNameLst>
                                      </p:cBhvr>
                                      <p:tavLst>
                                        <p:tav tm="0">
                                          <p:val>
                                            <p:fltVal val="0"/>
                                          </p:val>
                                        </p:tav>
                                        <p:tav tm="100000">
                                          <p:val>
                                            <p:strVal val="#ppt_w"/>
                                          </p:val>
                                        </p:tav>
                                      </p:tavLst>
                                    </p:anim>
                                    <p:anim calcmode="lin" valueType="num">
                                      <p:cBhvr>
                                        <p:cTn id="43" dur="1750" fill="hold"/>
                                        <p:tgtEl>
                                          <p:spTgt spid="19457">
                                            <p:txEl>
                                              <p:pRg st="8" end="8"/>
                                            </p:txEl>
                                          </p:spTgt>
                                        </p:tgtEl>
                                        <p:attrNameLst>
                                          <p:attrName>ppt_h</p:attrName>
                                        </p:attrNameLst>
                                      </p:cBhvr>
                                      <p:tavLst>
                                        <p:tav tm="0">
                                          <p:val>
                                            <p:fltVal val="0"/>
                                          </p:val>
                                        </p:tav>
                                        <p:tav tm="100000">
                                          <p:val>
                                            <p:strVal val="#ppt_h"/>
                                          </p:val>
                                        </p:tav>
                                      </p:tavLst>
                                    </p:anim>
                                    <p:animEffect transition="in" filter="fade">
                                      <p:cBhvr>
                                        <p:cTn id="44" dur="1750"/>
                                        <p:tgtEl>
                                          <p:spTgt spid="19457">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457"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57200" y="533400"/>
            <a:ext cx="8382000" cy="6063198"/>
          </a:xfrm>
          <a:prstGeom prst="rect">
            <a:avLst/>
          </a:prstGeom>
        </p:spPr>
        <p:txBody>
          <a:bodyPr wrap="square">
            <a:spAutoFit/>
          </a:bodyPr>
          <a:lstStyle/>
          <a:p>
            <a:pPr lvl="0" algn="just" eaLnBrk="0" fontAlgn="base" hangingPunct="0">
              <a:spcBef>
                <a:spcPct val="0"/>
              </a:spcBef>
              <a:spcAft>
                <a:spcPct val="0"/>
              </a:spcAft>
            </a:pPr>
            <a:endParaRPr lang="en-GB" sz="2800" b="1" dirty="0">
              <a:solidFill>
                <a:srgbClr val="FF0000"/>
              </a:solidFill>
              <a:latin typeface="Tahoma" panose="020B0604030504040204" pitchFamily="34" charset="0"/>
              <a:ea typeface="Tahoma" panose="020B0604030504040204" pitchFamily="34" charset="0"/>
              <a:cs typeface="Tahoma" panose="020B0604030504040204" pitchFamily="34" charset="0"/>
            </a:endParaRPr>
          </a:p>
          <a:p>
            <a:pPr lvl="0" algn="just" eaLnBrk="0" fontAlgn="base" hangingPunct="0">
              <a:spcBef>
                <a:spcPct val="0"/>
              </a:spcBef>
              <a:spcAft>
                <a:spcPct val="0"/>
              </a:spcAft>
            </a:pPr>
            <a:r>
              <a:rPr lang="en-GB" sz="2800" b="1" dirty="0" smtClean="0">
                <a:solidFill>
                  <a:srgbClr val="FF0000"/>
                </a:solidFill>
                <a:latin typeface="Tahoma" panose="020B0604030504040204" pitchFamily="34" charset="0"/>
                <a:ea typeface="Tahoma" panose="020B0604030504040204" pitchFamily="34" charset="0"/>
                <a:cs typeface="Tahoma" panose="020B0604030504040204" pitchFamily="34" charset="0"/>
              </a:rPr>
              <a:t>	 </a:t>
            </a:r>
            <a:r>
              <a:rPr lang="en-GB" sz="3200" b="1" dirty="0" smtClean="0">
                <a:solidFill>
                  <a:srgbClr val="C00000"/>
                </a:solidFill>
                <a:latin typeface="Tahoma" panose="020B0604030504040204" pitchFamily="34" charset="0"/>
                <a:ea typeface="Tahoma" panose="020B0604030504040204" pitchFamily="34" charset="0"/>
                <a:cs typeface="Tahoma" panose="020B0604030504040204" pitchFamily="34" charset="0"/>
              </a:rPr>
              <a:t>PRIVATE LIMITED COMPANY</a:t>
            </a:r>
          </a:p>
          <a:p>
            <a:pPr lvl="0" algn="just" eaLnBrk="0" fontAlgn="base" hangingPunct="0">
              <a:spcBef>
                <a:spcPct val="0"/>
              </a:spcBef>
              <a:spcAft>
                <a:spcPct val="0"/>
              </a:spcAft>
              <a:buFont typeface="Wingdings" pitchFamily="2" charset="2"/>
              <a:buChar char="q"/>
            </a:pPr>
            <a:endParaRPr lang="en-GB" sz="3200" b="1" dirty="0">
              <a:solidFill>
                <a:srgbClr val="C00000"/>
              </a:solidFill>
              <a:latin typeface="Tahoma" panose="020B0604030504040204" pitchFamily="34" charset="0"/>
              <a:ea typeface="Tahoma" panose="020B0604030504040204" pitchFamily="34" charset="0"/>
              <a:cs typeface="Tahoma" panose="020B0604030504040204" pitchFamily="34" charset="0"/>
            </a:endParaRPr>
          </a:p>
          <a:p>
            <a:pPr lvl="0" algn="just" eaLnBrk="0" fontAlgn="base" hangingPunct="0">
              <a:spcBef>
                <a:spcPct val="0"/>
              </a:spcBef>
              <a:spcAft>
                <a:spcPct val="0"/>
              </a:spcAft>
            </a:pPr>
            <a:endParaRPr lang="en-GB" sz="2800" b="1" dirty="0" smtClean="0">
              <a:solidFill>
                <a:srgbClr val="FF0000"/>
              </a:solidFill>
              <a:latin typeface="Tahoma" panose="020B0604030504040204" pitchFamily="34" charset="0"/>
              <a:ea typeface="Tahoma" panose="020B0604030504040204" pitchFamily="34" charset="0"/>
              <a:cs typeface="Tahoma" panose="020B0604030504040204" pitchFamily="34" charset="0"/>
            </a:endParaRPr>
          </a:p>
          <a:p>
            <a:pPr lvl="0" algn="just" eaLnBrk="0" fontAlgn="base" hangingPunct="0">
              <a:spcBef>
                <a:spcPct val="0"/>
              </a:spcBef>
              <a:spcAft>
                <a:spcPct val="0"/>
              </a:spcAft>
              <a:buFont typeface="Wingdings" pitchFamily="2" charset="2"/>
              <a:buChar char="q"/>
            </a:pPr>
            <a:r>
              <a:rPr lang="en-GB" sz="2800" b="1" dirty="0" smtClean="0">
                <a:solidFill>
                  <a:srgbClr val="C00000"/>
                </a:solidFill>
                <a:latin typeface="Tahoma" panose="020B0604030504040204" pitchFamily="34" charset="0"/>
                <a:ea typeface="Tahoma" panose="020B0604030504040204" pitchFamily="34" charset="0"/>
                <a:cs typeface="Tahoma" panose="020B0604030504040204" pitchFamily="34" charset="0"/>
              </a:rPr>
              <a:t> A </a:t>
            </a:r>
            <a:r>
              <a:rPr lang="en-GB" sz="2800" b="1" dirty="0">
                <a:solidFill>
                  <a:srgbClr val="C00000"/>
                </a:solidFill>
                <a:latin typeface="Tahoma" panose="020B0604030504040204" pitchFamily="34" charset="0"/>
                <a:ea typeface="Tahoma" panose="020B0604030504040204" pitchFamily="34" charset="0"/>
                <a:cs typeface="Tahoma" panose="020B0604030504040204" pitchFamily="34" charset="0"/>
              </a:rPr>
              <a:t>private company </a:t>
            </a:r>
            <a:r>
              <a:rPr lang="en-GB" sz="2400" dirty="0">
                <a:latin typeface="Tahoma" panose="020B0604030504040204" pitchFamily="34" charset="0"/>
                <a:ea typeface="Tahoma" panose="020B0604030504040204" pitchFamily="34" charset="0"/>
                <a:cs typeface="Tahoma" panose="020B0604030504040204" pitchFamily="34" charset="0"/>
              </a:rPr>
              <a:t>is any registered company formed and owned </a:t>
            </a:r>
            <a:r>
              <a:rPr lang="en-GB" sz="2400" dirty="0" smtClean="0">
                <a:latin typeface="Tahoma" panose="020B0604030504040204" pitchFamily="34" charset="0"/>
                <a:ea typeface="Tahoma" panose="020B0604030504040204" pitchFamily="34" charset="0"/>
                <a:cs typeface="Tahoma" panose="020B0604030504040204" pitchFamily="34" charset="0"/>
              </a:rPr>
              <a:t>by private </a:t>
            </a:r>
            <a:r>
              <a:rPr lang="en-GB" sz="2400" dirty="0">
                <a:latin typeface="Tahoma" panose="020B0604030504040204" pitchFamily="34" charset="0"/>
                <a:ea typeface="Tahoma" panose="020B0604030504040204" pitchFamily="34" charset="0"/>
                <a:cs typeface="Tahoma" panose="020B0604030504040204" pitchFamily="34" charset="0"/>
              </a:rPr>
              <a:t>individuals other than the public</a:t>
            </a:r>
            <a:r>
              <a:rPr lang="en-GB" sz="2400" dirty="0" smtClean="0">
                <a:latin typeface="Tahoma" panose="020B0604030504040204" pitchFamily="34" charset="0"/>
                <a:ea typeface="Tahoma" panose="020B0604030504040204" pitchFamily="34" charset="0"/>
                <a:cs typeface="Tahoma" panose="020B0604030504040204" pitchFamily="34" charset="0"/>
              </a:rPr>
              <a:t>.</a:t>
            </a:r>
          </a:p>
          <a:p>
            <a:pPr lvl="0" algn="just" eaLnBrk="0" fontAlgn="base" hangingPunct="0">
              <a:spcBef>
                <a:spcPct val="0"/>
              </a:spcBef>
              <a:spcAft>
                <a:spcPct val="0"/>
              </a:spcAft>
            </a:pPr>
            <a:endParaRPr lang="en-GB" sz="2400" dirty="0" smtClean="0">
              <a:latin typeface="Tahoma" panose="020B0604030504040204" pitchFamily="34" charset="0"/>
              <a:ea typeface="Tahoma" panose="020B0604030504040204" pitchFamily="34" charset="0"/>
              <a:cs typeface="Tahoma" panose="020B0604030504040204" pitchFamily="34" charset="0"/>
            </a:endParaRPr>
          </a:p>
          <a:p>
            <a:pPr lvl="0" algn="just" eaLnBrk="0" fontAlgn="base" hangingPunct="0">
              <a:spcBef>
                <a:spcPct val="0"/>
              </a:spcBef>
              <a:spcAft>
                <a:spcPct val="0"/>
              </a:spcAft>
              <a:buFont typeface="Wingdings" pitchFamily="2" charset="2"/>
              <a:buChar char="q"/>
            </a:pPr>
            <a:r>
              <a:rPr lang="en-GB" sz="2400" dirty="0" smtClean="0">
                <a:latin typeface="Tahoma" panose="020B0604030504040204" pitchFamily="34" charset="0"/>
                <a:ea typeface="Tahoma" panose="020B0604030504040204" pitchFamily="34" charset="0"/>
                <a:cs typeface="Tahoma" panose="020B0604030504040204" pitchFamily="34" charset="0"/>
              </a:rPr>
              <a:t> </a:t>
            </a:r>
            <a:r>
              <a:rPr lang="en-GB" sz="2400" dirty="0">
                <a:latin typeface="Tahoma" panose="020B0604030504040204" pitchFamily="34" charset="0"/>
                <a:ea typeface="Tahoma" panose="020B0604030504040204" pitchFamily="34" charset="0"/>
                <a:cs typeface="Tahoma" panose="020B0604030504040204" pitchFamily="34" charset="0"/>
              </a:rPr>
              <a:t>It’s name will always end with the word Limited abbreviated as Ltd. </a:t>
            </a:r>
            <a:endParaRPr lang="en-GB" sz="2400" dirty="0" smtClean="0">
              <a:latin typeface="Tahoma" panose="020B0604030504040204" pitchFamily="34" charset="0"/>
              <a:ea typeface="Tahoma" panose="020B0604030504040204" pitchFamily="34" charset="0"/>
              <a:cs typeface="Tahoma" panose="020B0604030504040204" pitchFamily="34" charset="0"/>
            </a:endParaRPr>
          </a:p>
          <a:p>
            <a:pPr lvl="0" algn="just" eaLnBrk="0" fontAlgn="base" hangingPunct="0">
              <a:spcBef>
                <a:spcPct val="0"/>
              </a:spcBef>
              <a:spcAft>
                <a:spcPct val="0"/>
              </a:spcAft>
            </a:pPr>
            <a:endParaRPr lang="en-GB" sz="2400" dirty="0" smtClean="0">
              <a:latin typeface="Tahoma" panose="020B0604030504040204" pitchFamily="34" charset="0"/>
              <a:ea typeface="Tahoma" panose="020B0604030504040204" pitchFamily="34" charset="0"/>
              <a:cs typeface="Tahoma" panose="020B0604030504040204" pitchFamily="34" charset="0"/>
            </a:endParaRPr>
          </a:p>
          <a:p>
            <a:pPr lvl="0" algn="just" eaLnBrk="0" fontAlgn="base" hangingPunct="0">
              <a:spcBef>
                <a:spcPct val="0"/>
              </a:spcBef>
              <a:spcAft>
                <a:spcPct val="0"/>
              </a:spcAft>
              <a:buFont typeface="Wingdings" pitchFamily="2" charset="2"/>
              <a:buChar char="q"/>
            </a:pPr>
            <a:r>
              <a:rPr lang="en-GB" sz="2400" dirty="0">
                <a:latin typeface="Tahoma" panose="020B0604030504040204" pitchFamily="34" charset="0"/>
                <a:ea typeface="Tahoma" panose="020B0604030504040204" pitchFamily="34" charset="0"/>
                <a:cs typeface="Tahoma" panose="020B0604030504040204" pitchFamily="34" charset="0"/>
              </a:rPr>
              <a:t> </a:t>
            </a:r>
            <a:r>
              <a:rPr lang="en-GB" sz="2400" dirty="0" smtClean="0">
                <a:latin typeface="Tahoma" panose="020B0604030504040204" pitchFamily="34" charset="0"/>
                <a:ea typeface="Tahoma" panose="020B0604030504040204" pitchFamily="34" charset="0"/>
                <a:cs typeface="Tahoma" panose="020B0604030504040204" pitchFamily="34" charset="0"/>
              </a:rPr>
              <a:t>The </a:t>
            </a:r>
            <a:r>
              <a:rPr lang="en-GB" sz="2400" dirty="0">
                <a:latin typeface="Tahoma" panose="020B0604030504040204" pitchFamily="34" charset="0"/>
                <a:ea typeface="Tahoma" panose="020B0604030504040204" pitchFamily="34" charset="0"/>
                <a:cs typeface="Tahoma" panose="020B0604030504040204" pitchFamily="34" charset="0"/>
              </a:rPr>
              <a:t>minimum number of shareholders required for a private company is two (2) and can have shareholders up to fifty (50).</a:t>
            </a:r>
            <a:endParaRPr lang="en-US" sz="2400" dirty="0">
              <a:latin typeface="Tahoma" panose="020B0604030504040204" pitchFamily="34" charset="0"/>
              <a:ea typeface="Tahoma" panose="020B0604030504040204" pitchFamily="34" charset="0"/>
              <a:cs typeface="Tahoma" panose="020B0604030504040204" pitchFamily="34" charset="0"/>
            </a:endParaRPr>
          </a:p>
          <a:p>
            <a:pPr lvl="0" algn="just" eaLnBrk="0" fontAlgn="base" hangingPunct="0">
              <a:spcBef>
                <a:spcPct val="0"/>
              </a:spcBef>
              <a:spcAft>
                <a:spcPct val="0"/>
              </a:spcAft>
            </a:pPr>
            <a:endParaRPr lang="en-US" sz="2400" dirty="0">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651553832"/>
      </p:ext>
    </p:extLst>
  </p:cSld>
  <p:clrMapOvr>
    <a:masterClrMapping/>
  </p:clrMapOvr>
  <p:transition spd="slow">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p:cTn id="7" dur="1750" fill="hold"/>
                                        <p:tgtEl>
                                          <p:spTgt spid="2">
                                            <p:txEl>
                                              <p:pRg st="1" end="1"/>
                                            </p:txEl>
                                          </p:spTgt>
                                        </p:tgtEl>
                                        <p:attrNameLst>
                                          <p:attrName>ppt_w</p:attrName>
                                        </p:attrNameLst>
                                      </p:cBhvr>
                                      <p:tavLst>
                                        <p:tav tm="0">
                                          <p:val>
                                            <p:fltVal val="0"/>
                                          </p:val>
                                        </p:tav>
                                        <p:tav tm="100000">
                                          <p:val>
                                            <p:strVal val="#ppt_w"/>
                                          </p:val>
                                        </p:tav>
                                      </p:tavLst>
                                    </p:anim>
                                    <p:anim calcmode="lin" valueType="num">
                                      <p:cBhvr>
                                        <p:cTn id="8" dur="1750" fill="hold"/>
                                        <p:tgtEl>
                                          <p:spTgt spid="2">
                                            <p:txEl>
                                              <p:pRg st="1" end="1"/>
                                            </p:txEl>
                                          </p:spTgt>
                                        </p:tgtEl>
                                        <p:attrNameLst>
                                          <p:attrName>ppt_h</p:attrName>
                                        </p:attrNameLst>
                                      </p:cBhvr>
                                      <p:tavLst>
                                        <p:tav tm="0">
                                          <p:val>
                                            <p:fltVal val="0"/>
                                          </p:val>
                                        </p:tav>
                                        <p:tav tm="100000">
                                          <p:val>
                                            <p:strVal val="#ppt_h"/>
                                          </p:val>
                                        </p:tav>
                                      </p:tavLst>
                                    </p:anim>
                                    <p:animEffect transition="in" filter="fade">
                                      <p:cBhvr>
                                        <p:cTn id="9" dur="1750"/>
                                        <p:tgtEl>
                                          <p:spTgt spid="2">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2">
                                            <p:txEl>
                                              <p:pRg st="4" end="4"/>
                                            </p:txEl>
                                          </p:spTgt>
                                        </p:tgtEl>
                                        <p:attrNameLst>
                                          <p:attrName>style.visibility</p:attrName>
                                        </p:attrNameLst>
                                      </p:cBhvr>
                                      <p:to>
                                        <p:strVal val="visible"/>
                                      </p:to>
                                    </p:set>
                                    <p:anim calcmode="lin" valueType="num">
                                      <p:cBhvr>
                                        <p:cTn id="14" dur="1750" fill="hold"/>
                                        <p:tgtEl>
                                          <p:spTgt spid="2">
                                            <p:txEl>
                                              <p:pRg st="4" end="4"/>
                                            </p:txEl>
                                          </p:spTgt>
                                        </p:tgtEl>
                                        <p:attrNameLst>
                                          <p:attrName>ppt_w</p:attrName>
                                        </p:attrNameLst>
                                      </p:cBhvr>
                                      <p:tavLst>
                                        <p:tav tm="0">
                                          <p:val>
                                            <p:fltVal val="0"/>
                                          </p:val>
                                        </p:tav>
                                        <p:tav tm="100000">
                                          <p:val>
                                            <p:strVal val="#ppt_w"/>
                                          </p:val>
                                        </p:tav>
                                      </p:tavLst>
                                    </p:anim>
                                    <p:anim calcmode="lin" valueType="num">
                                      <p:cBhvr>
                                        <p:cTn id="15" dur="1750" fill="hold"/>
                                        <p:tgtEl>
                                          <p:spTgt spid="2">
                                            <p:txEl>
                                              <p:pRg st="4" end="4"/>
                                            </p:txEl>
                                          </p:spTgt>
                                        </p:tgtEl>
                                        <p:attrNameLst>
                                          <p:attrName>ppt_h</p:attrName>
                                        </p:attrNameLst>
                                      </p:cBhvr>
                                      <p:tavLst>
                                        <p:tav tm="0">
                                          <p:val>
                                            <p:fltVal val="0"/>
                                          </p:val>
                                        </p:tav>
                                        <p:tav tm="100000">
                                          <p:val>
                                            <p:strVal val="#ppt_h"/>
                                          </p:val>
                                        </p:tav>
                                      </p:tavLst>
                                    </p:anim>
                                    <p:animEffect transition="in" filter="fade">
                                      <p:cBhvr>
                                        <p:cTn id="16" dur="1750"/>
                                        <p:tgtEl>
                                          <p:spTgt spid="2">
                                            <p:txEl>
                                              <p:pRg st="4" end="4"/>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grpId="0" nodeType="clickEffect">
                                  <p:stCondLst>
                                    <p:cond delay="0"/>
                                  </p:stCondLst>
                                  <p:childTnLst>
                                    <p:set>
                                      <p:cBhvr>
                                        <p:cTn id="20" dur="1" fill="hold">
                                          <p:stCondLst>
                                            <p:cond delay="0"/>
                                          </p:stCondLst>
                                        </p:cTn>
                                        <p:tgtEl>
                                          <p:spTgt spid="2">
                                            <p:txEl>
                                              <p:pRg st="6" end="6"/>
                                            </p:txEl>
                                          </p:spTgt>
                                        </p:tgtEl>
                                        <p:attrNameLst>
                                          <p:attrName>style.visibility</p:attrName>
                                        </p:attrNameLst>
                                      </p:cBhvr>
                                      <p:to>
                                        <p:strVal val="visible"/>
                                      </p:to>
                                    </p:set>
                                    <p:anim calcmode="lin" valueType="num">
                                      <p:cBhvr>
                                        <p:cTn id="21" dur="1750" fill="hold"/>
                                        <p:tgtEl>
                                          <p:spTgt spid="2">
                                            <p:txEl>
                                              <p:pRg st="6" end="6"/>
                                            </p:txEl>
                                          </p:spTgt>
                                        </p:tgtEl>
                                        <p:attrNameLst>
                                          <p:attrName>ppt_w</p:attrName>
                                        </p:attrNameLst>
                                      </p:cBhvr>
                                      <p:tavLst>
                                        <p:tav tm="0">
                                          <p:val>
                                            <p:fltVal val="0"/>
                                          </p:val>
                                        </p:tav>
                                        <p:tav tm="100000">
                                          <p:val>
                                            <p:strVal val="#ppt_w"/>
                                          </p:val>
                                        </p:tav>
                                      </p:tavLst>
                                    </p:anim>
                                    <p:anim calcmode="lin" valueType="num">
                                      <p:cBhvr>
                                        <p:cTn id="22" dur="1750" fill="hold"/>
                                        <p:tgtEl>
                                          <p:spTgt spid="2">
                                            <p:txEl>
                                              <p:pRg st="6" end="6"/>
                                            </p:txEl>
                                          </p:spTgt>
                                        </p:tgtEl>
                                        <p:attrNameLst>
                                          <p:attrName>ppt_h</p:attrName>
                                        </p:attrNameLst>
                                      </p:cBhvr>
                                      <p:tavLst>
                                        <p:tav tm="0">
                                          <p:val>
                                            <p:fltVal val="0"/>
                                          </p:val>
                                        </p:tav>
                                        <p:tav tm="100000">
                                          <p:val>
                                            <p:strVal val="#ppt_h"/>
                                          </p:val>
                                        </p:tav>
                                      </p:tavLst>
                                    </p:anim>
                                    <p:animEffect transition="in" filter="fade">
                                      <p:cBhvr>
                                        <p:cTn id="23" dur="1750"/>
                                        <p:tgtEl>
                                          <p:spTgt spid="2">
                                            <p:txEl>
                                              <p:pRg st="6" end="6"/>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grpId="0" nodeType="clickEffect">
                                  <p:stCondLst>
                                    <p:cond delay="0"/>
                                  </p:stCondLst>
                                  <p:childTnLst>
                                    <p:set>
                                      <p:cBhvr>
                                        <p:cTn id="27" dur="1" fill="hold">
                                          <p:stCondLst>
                                            <p:cond delay="0"/>
                                          </p:stCondLst>
                                        </p:cTn>
                                        <p:tgtEl>
                                          <p:spTgt spid="2">
                                            <p:txEl>
                                              <p:pRg st="8" end="8"/>
                                            </p:txEl>
                                          </p:spTgt>
                                        </p:tgtEl>
                                        <p:attrNameLst>
                                          <p:attrName>style.visibility</p:attrName>
                                        </p:attrNameLst>
                                      </p:cBhvr>
                                      <p:to>
                                        <p:strVal val="visible"/>
                                      </p:to>
                                    </p:set>
                                    <p:anim calcmode="lin" valueType="num">
                                      <p:cBhvr>
                                        <p:cTn id="28" dur="1750" fill="hold"/>
                                        <p:tgtEl>
                                          <p:spTgt spid="2">
                                            <p:txEl>
                                              <p:pRg st="8" end="8"/>
                                            </p:txEl>
                                          </p:spTgt>
                                        </p:tgtEl>
                                        <p:attrNameLst>
                                          <p:attrName>ppt_w</p:attrName>
                                        </p:attrNameLst>
                                      </p:cBhvr>
                                      <p:tavLst>
                                        <p:tav tm="0">
                                          <p:val>
                                            <p:fltVal val="0"/>
                                          </p:val>
                                        </p:tav>
                                        <p:tav tm="100000">
                                          <p:val>
                                            <p:strVal val="#ppt_w"/>
                                          </p:val>
                                        </p:tav>
                                      </p:tavLst>
                                    </p:anim>
                                    <p:anim calcmode="lin" valueType="num">
                                      <p:cBhvr>
                                        <p:cTn id="29" dur="1750" fill="hold"/>
                                        <p:tgtEl>
                                          <p:spTgt spid="2">
                                            <p:txEl>
                                              <p:pRg st="8" end="8"/>
                                            </p:txEl>
                                          </p:spTgt>
                                        </p:tgtEl>
                                        <p:attrNameLst>
                                          <p:attrName>ppt_h</p:attrName>
                                        </p:attrNameLst>
                                      </p:cBhvr>
                                      <p:tavLst>
                                        <p:tav tm="0">
                                          <p:val>
                                            <p:fltVal val="0"/>
                                          </p:val>
                                        </p:tav>
                                        <p:tav tm="100000">
                                          <p:val>
                                            <p:strVal val="#ppt_h"/>
                                          </p:val>
                                        </p:tav>
                                      </p:tavLst>
                                    </p:anim>
                                    <p:animEffect transition="in" filter="fade">
                                      <p:cBhvr>
                                        <p:cTn id="30" dur="1750"/>
                                        <p:tgtEl>
                                          <p:spTgt spid="2">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Rectangle 1"/>
          <p:cNvSpPr>
            <a:spLocks noChangeArrowheads="1"/>
          </p:cNvSpPr>
          <p:nvPr/>
        </p:nvSpPr>
        <p:spPr bwMode="auto">
          <a:xfrm>
            <a:off x="152400" y="-850104"/>
            <a:ext cx="8686800" cy="834074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n-GB" sz="2000" b="1" i="0" u="none" strike="noStrike" cap="none" normalizeH="0" baseline="0" dirty="0" smtClean="0">
                <a:ln>
                  <a:noFill/>
                </a:ln>
                <a:solidFill>
                  <a:schemeClr val="tx1"/>
                </a:solidFill>
                <a:effectLst/>
                <a:latin typeface="+mj-lt"/>
                <a:ea typeface="Calibri" pitchFamily="34" charset="0"/>
                <a:cs typeface="Arial" pitchFamily="34" charset="0"/>
              </a:rPr>
              <a:t>		</a:t>
            </a:r>
          </a:p>
          <a:p>
            <a:pPr marL="0" marR="0" lvl="0" indent="0" algn="just" defTabSz="914400" rtl="0" eaLnBrk="1" fontAlgn="base" latinLnBrk="0" hangingPunct="1">
              <a:lnSpc>
                <a:spcPct val="100000"/>
              </a:lnSpc>
              <a:spcBef>
                <a:spcPct val="0"/>
              </a:spcBef>
              <a:spcAft>
                <a:spcPct val="0"/>
              </a:spcAft>
              <a:buClrTx/>
              <a:buSzTx/>
              <a:buFontTx/>
              <a:buNone/>
              <a:tabLst/>
            </a:pPr>
            <a:endParaRPr lang="en-GB" sz="2000" b="1" dirty="0">
              <a:latin typeface="+mj-lt"/>
              <a:ea typeface="Tahoma" panose="020B0604030504040204" pitchFamily="34" charset="0"/>
              <a:cs typeface="Arial" pitchFamily="34" charset="0"/>
            </a:endParaRPr>
          </a:p>
          <a:p>
            <a:pPr marL="0" marR="0" lvl="0" indent="0" algn="just" defTabSz="914400" rtl="0" eaLnBrk="1" fontAlgn="base" latinLnBrk="0" hangingPunct="1">
              <a:lnSpc>
                <a:spcPct val="100000"/>
              </a:lnSpc>
              <a:spcBef>
                <a:spcPct val="0"/>
              </a:spcBef>
              <a:spcAft>
                <a:spcPct val="0"/>
              </a:spcAft>
              <a:buClrTx/>
              <a:buSzTx/>
              <a:buFontTx/>
              <a:buNone/>
              <a:tabLst/>
            </a:pPr>
            <a:endParaRPr kumimoji="0" lang="en-GB" sz="2000" b="1" i="0" u="none" strike="noStrike" cap="none" normalizeH="0" baseline="0" dirty="0" smtClean="0">
              <a:ln>
                <a:noFill/>
              </a:ln>
              <a:solidFill>
                <a:srgbClr val="0000FF"/>
              </a:solidFill>
              <a:effectLst/>
              <a:latin typeface="+mj-lt"/>
              <a:ea typeface="Tahoma" panose="020B0604030504040204" pitchFamily="34" charset="0"/>
              <a:cs typeface="Arial" pitchFamily="34"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lang="en-GB" sz="2400" b="1" dirty="0">
                <a:solidFill>
                  <a:srgbClr val="0000FF"/>
                </a:solidFill>
                <a:latin typeface="Tahoma" panose="020B0604030504040204" pitchFamily="34" charset="0"/>
                <a:ea typeface="Tahoma" panose="020B0604030504040204" pitchFamily="34" charset="0"/>
                <a:cs typeface="Tahoma" panose="020B0604030504040204" pitchFamily="34" charset="0"/>
              </a:rPr>
              <a:t> </a:t>
            </a:r>
            <a:r>
              <a:rPr lang="en-GB" sz="2400" b="1" dirty="0" smtClean="0">
                <a:solidFill>
                  <a:srgbClr val="0000FF"/>
                </a:solidFill>
                <a:latin typeface="Tahoma" panose="020B0604030504040204" pitchFamily="34" charset="0"/>
                <a:ea typeface="Tahoma" panose="020B0604030504040204" pitchFamily="34" charset="0"/>
                <a:cs typeface="Tahoma" panose="020B0604030504040204" pitchFamily="34" charset="0"/>
              </a:rPr>
              <a:t>        </a:t>
            </a:r>
            <a:r>
              <a:rPr kumimoji="0" lang="en-GB" sz="3200" b="1" i="0" u="none" strike="noStrike" cap="none" normalizeH="0" baseline="0" dirty="0" smtClean="0">
                <a:ln>
                  <a:noFill/>
                </a:ln>
                <a:solidFill>
                  <a:srgbClr val="C00000"/>
                </a:solidFill>
                <a:effectLst/>
                <a:latin typeface="Tahoma" panose="020B0604030504040204" pitchFamily="34" charset="0"/>
                <a:ea typeface="Tahoma" panose="020B0604030504040204" pitchFamily="34" charset="0"/>
                <a:cs typeface="Tahoma" panose="020B0604030504040204" pitchFamily="34" charset="0"/>
              </a:rPr>
              <a:t>Advantages of a Private Limited Company</a:t>
            </a:r>
          </a:p>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3200" b="0" i="0" u="none" strike="noStrike" cap="none" normalizeH="0" baseline="0" dirty="0" smtClean="0">
              <a:ln>
                <a:noFill/>
              </a:ln>
              <a:solidFill>
                <a:srgbClr val="0000FF"/>
              </a:solidFill>
              <a:effectLst/>
              <a:latin typeface="Tahoma" panose="020B0604030504040204" pitchFamily="34" charset="0"/>
              <a:ea typeface="Tahoma" panose="020B0604030504040204" pitchFamily="34" charset="0"/>
              <a:cs typeface="Tahoma" panose="020B0604030504040204" pitchFamily="34" charset="0"/>
            </a:endParaRPr>
          </a:p>
          <a:p>
            <a:pPr marL="0" marR="0" lvl="0" indent="0" algn="just" defTabSz="914400" rtl="0" eaLnBrk="0" fontAlgn="base" latinLnBrk="0" hangingPunct="0">
              <a:lnSpc>
                <a:spcPct val="100000"/>
              </a:lnSpc>
              <a:spcBef>
                <a:spcPct val="0"/>
              </a:spcBef>
              <a:spcAft>
                <a:spcPct val="0"/>
              </a:spcAft>
              <a:buClrTx/>
              <a:buSzTx/>
              <a:buFont typeface="Wingdings" pitchFamily="2" charset="2"/>
              <a:buChar char="ü"/>
              <a:tabLst/>
            </a:pPr>
            <a:r>
              <a:rPr kumimoji="0" lang="en-GB" sz="2400" b="0" i="0" u="none" strike="noStrike" cap="none" normalizeH="0" baseline="0" dirty="0" smtClean="0">
                <a:ln>
                  <a:noFill/>
                </a:ln>
                <a:solidFill>
                  <a:schemeClr val="tx1"/>
                </a:solidFill>
                <a:effectLst/>
                <a:latin typeface="Tahoma" panose="020B0604030504040204" pitchFamily="34" charset="0"/>
                <a:ea typeface="Tahoma" panose="020B0604030504040204" pitchFamily="34" charset="0"/>
                <a:cs typeface="Tahoma" panose="020B0604030504040204" pitchFamily="34" charset="0"/>
              </a:rPr>
              <a:t>    It is a legally separate entity or personality from the 	owners.</a:t>
            </a:r>
          </a:p>
          <a:p>
            <a:pPr marL="0" marR="0" lvl="0" indent="0" algn="just" defTabSz="914400" rtl="0" eaLnBrk="0" fontAlgn="base" latinLnBrk="0" hangingPunct="0">
              <a:lnSpc>
                <a:spcPct val="100000"/>
              </a:lnSpc>
              <a:spcBef>
                <a:spcPct val="0"/>
              </a:spcBef>
              <a:spcAft>
                <a:spcPct val="0"/>
              </a:spcAft>
              <a:buClrTx/>
              <a:buSzTx/>
              <a:tabLst/>
            </a:pPr>
            <a:endParaRPr kumimoji="0" lang="en-US" sz="2400" b="0" i="0" u="none" strike="noStrike" cap="none" normalizeH="0" baseline="0" dirty="0" smtClean="0">
              <a:ln>
                <a:noFill/>
              </a:ln>
              <a:solidFill>
                <a:schemeClr val="tx1"/>
              </a:solidFill>
              <a:effectLst/>
              <a:latin typeface="Tahoma" panose="020B0604030504040204" pitchFamily="34" charset="0"/>
              <a:ea typeface="Tahoma" panose="020B0604030504040204" pitchFamily="34" charset="0"/>
              <a:cs typeface="Tahoma" panose="020B0604030504040204" pitchFamily="34" charset="0"/>
            </a:endParaRPr>
          </a:p>
          <a:p>
            <a:pPr marL="0" marR="0" lvl="0" indent="0" algn="just" defTabSz="914400" rtl="0" eaLnBrk="0" fontAlgn="base" latinLnBrk="0" hangingPunct="0">
              <a:lnSpc>
                <a:spcPct val="100000"/>
              </a:lnSpc>
              <a:spcBef>
                <a:spcPct val="0"/>
              </a:spcBef>
              <a:spcAft>
                <a:spcPct val="0"/>
              </a:spcAft>
              <a:buClrTx/>
              <a:buSzTx/>
              <a:buFont typeface="Wingdings" pitchFamily="2" charset="2"/>
              <a:buChar char="ü"/>
              <a:tabLst>
                <a:tab pos="457200" algn="l"/>
              </a:tabLst>
            </a:pPr>
            <a:r>
              <a:rPr kumimoji="0" lang="en-GB" sz="2400" b="0" i="0" u="none" strike="noStrike" cap="none" normalizeH="0" baseline="0" dirty="0" smtClean="0">
                <a:ln>
                  <a:noFill/>
                </a:ln>
                <a:solidFill>
                  <a:schemeClr val="tx1"/>
                </a:solidFill>
                <a:effectLst/>
                <a:latin typeface="Tahoma" panose="020B0604030504040204" pitchFamily="34" charset="0"/>
                <a:ea typeface="Tahoma" panose="020B0604030504040204" pitchFamily="34" charset="0"/>
                <a:cs typeface="Tahoma" panose="020B0604030504040204" pitchFamily="34" charset="0"/>
              </a:rPr>
              <a:t>   The liability of the Shareholders is limited, so their     	 	 personal assets are not at risk.</a:t>
            </a:r>
            <a:endParaRPr kumimoji="0" lang="en-US" sz="2400" b="0" i="0" u="none" strike="noStrike" cap="none" normalizeH="0" baseline="0" dirty="0" smtClean="0">
              <a:ln>
                <a:noFill/>
              </a:ln>
              <a:solidFill>
                <a:schemeClr val="tx1"/>
              </a:solidFill>
              <a:effectLst/>
              <a:latin typeface="Tahoma" panose="020B0604030504040204" pitchFamily="34" charset="0"/>
              <a:ea typeface="Tahoma" panose="020B0604030504040204" pitchFamily="34" charset="0"/>
              <a:cs typeface="Tahoma" panose="020B0604030504040204" pitchFamily="34" charset="0"/>
            </a:endParaRPr>
          </a:p>
          <a:p>
            <a:pPr marL="0" marR="0" lvl="0" indent="0" algn="just" defTabSz="914400" rtl="0" eaLnBrk="0" fontAlgn="base" latinLnBrk="0" hangingPunct="0">
              <a:lnSpc>
                <a:spcPct val="100000"/>
              </a:lnSpc>
              <a:spcBef>
                <a:spcPct val="0"/>
              </a:spcBef>
              <a:spcAft>
                <a:spcPct val="0"/>
              </a:spcAft>
              <a:buClrTx/>
              <a:buSzTx/>
              <a:buFont typeface="Wingdings" pitchFamily="2" charset="2"/>
              <a:buChar char="ü"/>
              <a:tabLst/>
            </a:pPr>
            <a:r>
              <a:rPr kumimoji="0" lang="en-GB" sz="2400" b="0" i="0" u="none" strike="noStrike" cap="none" normalizeH="0" baseline="0" dirty="0" smtClean="0">
                <a:ln>
                  <a:noFill/>
                </a:ln>
                <a:solidFill>
                  <a:schemeClr val="tx1"/>
                </a:solidFill>
                <a:effectLst/>
                <a:latin typeface="Tahoma" panose="020B0604030504040204" pitchFamily="34" charset="0"/>
                <a:ea typeface="Tahoma" panose="020B0604030504040204" pitchFamily="34" charset="0"/>
                <a:cs typeface="Tahoma" panose="020B0604030504040204" pitchFamily="34" charset="0"/>
              </a:rPr>
              <a:t>    Shareholders have direct control over the company’s 	affairs.</a:t>
            </a:r>
          </a:p>
          <a:p>
            <a:pPr marL="0" marR="0" lvl="0" indent="0" algn="just" defTabSz="914400" rtl="0" eaLnBrk="0" fontAlgn="base" latinLnBrk="0" hangingPunct="0">
              <a:lnSpc>
                <a:spcPct val="100000"/>
              </a:lnSpc>
              <a:spcBef>
                <a:spcPct val="0"/>
              </a:spcBef>
              <a:spcAft>
                <a:spcPct val="0"/>
              </a:spcAft>
              <a:buClrTx/>
              <a:buSzTx/>
              <a:tabLst/>
            </a:pPr>
            <a:endParaRPr kumimoji="0" lang="en-US" sz="2400" b="0" i="0" u="none" strike="noStrike" cap="none" normalizeH="0" baseline="0" dirty="0" smtClean="0">
              <a:ln>
                <a:noFill/>
              </a:ln>
              <a:solidFill>
                <a:schemeClr val="tx1"/>
              </a:solidFill>
              <a:effectLst/>
              <a:latin typeface="Tahoma" panose="020B0604030504040204" pitchFamily="34" charset="0"/>
              <a:ea typeface="Tahoma" panose="020B0604030504040204" pitchFamily="34" charset="0"/>
              <a:cs typeface="Tahoma" panose="020B0604030504040204" pitchFamily="34" charset="0"/>
            </a:endParaRPr>
          </a:p>
          <a:p>
            <a:pPr marL="0" marR="0" lvl="0" indent="0" algn="just" defTabSz="914400" rtl="0" eaLnBrk="0" fontAlgn="base" latinLnBrk="0" hangingPunct="0">
              <a:lnSpc>
                <a:spcPct val="100000"/>
              </a:lnSpc>
              <a:spcBef>
                <a:spcPct val="0"/>
              </a:spcBef>
              <a:spcAft>
                <a:spcPct val="0"/>
              </a:spcAft>
              <a:buClrTx/>
              <a:buSzTx/>
              <a:buFont typeface="Wingdings" pitchFamily="2" charset="2"/>
              <a:buChar char="ü"/>
              <a:tabLst/>
            </a:pPr>
            <a:r>
              <a:rPr kumimoji="0" lang="en-GB" sz="2400" b="0" i="0" u="none" strike="noStrike" cap="none" normalizeH="0" baseline="0" dirty="0" smtClean="0">
                <a:ln>
                  <a:noFill/>
                </a:ln>
                <a:solidFill>
                  <a:schemeClr val="tx1"/>
                </a:solidFill>
                <a:effectLst/>
                <a:latin typeface="Tahoma" panose="020B0604030504040204" pitchFamily="34" charset="0"/>
                <a:ea typeface="Tahoma" panose="020B0604030504040204" pitchFamily="34" charset="0"/>
                <a:cs typeface="Tahoma" panose="020B0604030504040204" pitchFamily="34" charset="0"/>
              </a:rPr>
              <a:t>    It can easily raise more capital by selling shares though 	not publicly.</a:t>
            </a:r>
          </a:p>
          <a:p>
            <a:pPr marL="0" marR="0" lvl="0" indent="0" algn="just" defTabSz="914400" rtl="0" eaLnBrk="0" fontAlgn="base" latinLnBrk="0" hangingPunct="0">
              <a:lnSpc>
                <a:spcPct val="100000"/>
              </a:lnSpc>
              <a:spcBef>
                <a:spcPct val="0"/>
              </a:spcBef>
              <a:spcAft>
                <a:spcPct val="0"/>
              </a:spcAft>
              <a:buClrTx/>
              <a:buSzTx/>
              <a:tabLst/>
            </a:pPr>
            <a:endParaRPr kumimoji="0" lang="en-US" sz="2400" b="0" i="0" u="none" strike="noStrike" cap="none" normalizeH="0" baseline="0" dirty="0" smtClean="0">
              <a:ln>
                <a:noFill/>
              </a:ln>
              <a:solidFill>
                <a:schemeClr val="tx1"/>
              </a:solidFill>
              <a:effectLst/>
              <a:latin typeface="Tahoma" panose="020B0604030504040204" pitchFamily="34" charset="0"/>
              <a:ea typeface="Tahoma" panose="020B0604030504040204" pitchFamily="34" charset="0"/>
              <a:cs typeface="Tahoma" panose="020B0604030504040204" pitchFamily="34" charset="0"/>
            </a:endParaRPr>
          </a:p>
          <a:p>
            <a:pPr marL="0" marR="0" lvl="0" indent="0" algn="just" defTabSz="914400" rtl="0" eaLnBrk="0" fontAlgn="base" latinLnBrk="0" hangingPunct="0">
              <a:lnSpc>
                <a:spcPct val="100000"/>
              </a:lnSpc>
              <a:spcBef>
                <a:spcPct val="0"/>
              </a:spcBef>
              <a:spcAft>
                <a:spcPct val="0"/>
              </a:spcAft>
              <a:buClrTx/>
              <a:buSzTx/>
              <a:buFont typeface="Wingdings" pitchFamily="2" charset="2"/>
              <a:buChar char="ü"/>
              <a:tabLst/>
            </a:pPr>
            <a:r>
              <a:rPr kumimoji="0" lang="en-GB" sz="2400" b="0" i="0" u="none" strike="noStrike" cap="none" normalizeH="0" baseline="0" dirty="0" smtClean="0">
                <a:ln>
                  <a:noFill/>
                </a:ln>
                <a:solidFill>
                  <a:schemeClr val="tx1"/>
                </a:solidFill>
                <a:effectLst/>
                <a:latin typeface="Tahoma" panose="020B0604030504040204" pitchFamily="34" charset="0"/>
                <a:ea typeface="Tahoma" panose="020B0604030504040204" pitchFamily="34" charset="0"/>
                <a:cs typeface="Tahoma" panose="020B0604030504040204" pitchFamily="34" charset="0"/>
              </a:rPr>
              <a:t>    The company has sure continuity, as it does not depend  	on one person.</a:t>
            </a:r>
          </a:p>
          <a:p>
            <a:pPr marL="0" marR="0" lvl="0" indent="0" algn="just" defTabSz="914400" rtl="0" eaLnBrk="0" fontAlgn="base" latinLnBrk="0" hangingPunct="0">
              <a:lnSpc>
                <a:spcPct val="100000"/>
              </a:lnSpc>
              <a:spcBef>
                <a:spcPct val="0"/>
              </a:spcBef>
              <a:spcAft>
                <a:spcPct val="0"/>
              </a:spcAft>
              <a:buClrTx/>
              <a:buSzTx/>
              <a:tabLst/>
            </a:pPr>
            <a:endParaRPr kumimoji="0" lang="en-US" sz="2400" b="0" i="0" u="none" strike="noStrike" cap="none" normalizeH="0" baseline="0" dirty="0" smtClean="0">
              <a:ln>
                <a:noFill/>
              </a:ln>
              <a:solidFill>
                <a:schemeClr val="tx1"/>
              </a:solidFill>
              <a:effectLst/>
              <a:latin typeface="Tahoma" panose="020B0604030504040204" pitchFamily="34" charset="0"/>
              <a:ea typeface="Tahoma" panose="020B0604030504040204" pitchFamily="34" charset="0"/>
              <a:cs typeface="Tahoma" panose="020B0604030504040204"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GB" sz="2400" b="1" i="0" u="none" strike="noStrike" cap="none" normalizeH="0" baseline="0" dirty="0" smtClean="0">
                <a:ln>
                  <a:noFill/>
                </a:ln>
                <a:solidFill>
                  <a:schemeClr val="tx1"/>
                </a:solidFill>
                <a:effectLst/>
                <a:latin typeface="Tahoma" panose="020B0604030504040204" pitchFamily="34" charset="0"/>
                <a:ea typeface="Tahoma" panose="020B0604030504040204" pitchFamily="34" charset="0"/>
                <a:cs typeface="Tahoma" panose="020B0604030504040204" pitchFamily="34" charset="0"/>
              </a:rPr>
              <a:t>		</a:t>
            </a:r>
            <a:endParaRPr kumimoji="0" lang="en-GB" sz="2400" b="0" i="0" u="none" strike="noStrike" cap="none" normalizeH="0" baseline="0" dirty="0" smtClean="0">
              <a:ln>
                <a:noFill/>
              </a:ln>
              <a:solidFill>
                <a:schemeClr val="tx1"/>
              </a:solidFill>
              <a:effectLst/>
              <a:latin typeface="Tahoma" panose="020B0604030504040204" pitchFamily="34" charset="0"/>
              <a:ea typeface="Tahoma" panose="020B0604030504040204" pitchFamily="34" charset="0"/>
              <a:cs typeface="Tahoma" panose="020B0604030504040204" pitchFamily="34" charset="0"/>
            </a:endParaRPr>
          </a:p>
          <a:p>
            <a:pPr marL="0" marR="0" lvl="0" indent="0" algn="just" defTabSz="914400" rtl="0" eaLnBrk="0" fontAlgn="base" latinLnBrk="0" hangingPunct="0">
              <a:lnSpc>
                <a:spcPct val="100000"/>
              </a:lnSpc>
              <a:spcBef>
                <a:spcPct val="0"/>
              </a:spcBef>
              <a:spcAft>
                <a:spcPct val="0"/>
              </a:spcAft>
              <a:buClrTx/>
              <a:buSzTx/>
              <a:tabLst/>
            </a:pPr>
            <a:endParaRPr kumimoji="0" lang="en-US" sz="20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ransition spd="slow">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20481">
                                            <p:txEl>
                                              <p:pRg st="0" end="0"/>
                                            </p:txEl>
                                          </p:spTgt>
                                        </p:tgtEl>
                                        <p:attrNameLst>
                                          <p:attrName>style.visibility</p:attrName>
                                        </p:attrNameLst>
                                      </p:cBhvr>
                                      <p:to>
                                        <p:strVal val="visible"/>
                                      </p:to>
                                    </p:set>
                                    <p:anim calcmode="lin" valueType="num">
                                      <p:cBhvr>
                                        <p:cTn id="7" dur="1750" fill="hold"/>
                                        <p:tgtEl>
                                          <p:spTgt spid="20481">
                                            <p:txEl>
                                              <p:pRg st="0" end="0"/>
                                            </p:txEl>
                                          </p:spTgt>
                                        </p:tgtEl>
                                        <p:attrNameLst>
                                          <p:attrName>ppt_w</p:attrName>
                                        </p:attrNameLst>
                                      </p:cBhvr>
                                      <p:tavLst>
                                        <p:tav tm="0">
                                          <p:val>
                                            <p:fltVal val="0"/>
                                          </p:val>
                                        </p:tav>
                                        <p:tav tm="100000">
                                          <p:val>
                                            <p:strVal val="#ppt_w"/>
                                          </p:val>
                                        </p:tav>
                                      </p:tavLst>
                                    </p:anim>
                                    <p:anim calcmode="lin" valueType="num">
                                      <p:cBhvr>
                                        <p:cTn id="8" dur="1750" fill="hold"/>
                                        <p:tgtEl>
                                          <p:spTgt spid="20481">
                                            <p:txEl>
                                              <p:pRg st="0" end="0"/>
                                            </p:txEl>
                                          </p:spTgt>
                                        </p:tgtEl>
                                        <p:attrNameLst>
                                          <p:attrName>ppt_h</p:attrName>
                                        </p:attrNameLst>
                                      </p:cBhvr>
                                      <p:tavLst>
                                        <p:tav tm="0">
                                          <p:val>
                                            <p:fltVal val="0"/>
                                          </p:val>
                                        </p:tav>
                                        <p:tav tm="100000">
                                          <p:val>
                                            <p:strVal val="#ppt_h"/>
                                          </p:val>
                                        </p:tav>
                                      </p:tavLst>
                                    </p:anim>
                                    <p:animEffect transition="in" filter="fade">
                                      <p:cBhvr>
                                        <p:cTn id="9" dur="1750"/>
                                        <p:tgtEl>
                                          <p:spTgt spid="20481">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20481">
                                            <p:txEl>
                                              <p:pRg st="3" end="3"/>
                                            </p:txEl>
                                          </p:spTgt>
                                        </p:tgtEl>
                                        <p:attrNameLst>
                                          <p:attrName>style.visibility</p:attrName>
                                        </p:attrNameLst>
                                      </p:cBhvr>
                                      <p:to>
                                        <p:strVal val="visible"/>
                                      </p:to>
                                    </p:set>
                                    <p:anim calcmode="lin" valueType="num">
                                      <p:cBhvr>
                                        <p:cTn id="14" dur="1750" fill="hold"/>
                                        <p:tgtEl>
                                          <p:spTgt spid="20481">
                                            <p:txEl>
                                              <p:pRg st="3" end="3"/>
                                            </p:txEl>
                                          </p:spTgt>
                                        </p:tgtEl>
                                        <p:attrNameLst>
                                          <p:attrName>ppt_w</p:attrName>
                                        </p:attrNameLst>
                                      </p:cBhvr>
                                      <p:tavLst>
                                        <p:tav tm="0">
                                          <p:val>
                                            <p:fltVal val="0"/>
                                          </p:val>
                                        </p:tav>
                                        <p:tav tm="100000">
                                          <p:val>
                                            <p:strVal val="#ppt_w"/>
                                          </p:val>
                                        </p:tav>
                                      </p:tavLst>
                                    </p:anim>
                                    <p:anim calcmode="lin" valueType="num">
                                      <p:cBhvr>
                                        <p:cTn id="15" dur="1750" fill="hold"/>
                                        <p:tgtEl>
                                          <p:spTgt spid="20481">
                                            <p:txEl>
                                              <p:pRg st="3" end="3"/>
                                            </p:txEl>
                                          </p:spTgt>
                                        </p:tgtEl>
                                        <p:attrNameLst>
                                          <p:attrName>ppt_h</p:attrName>
                                        </p:attrNameLst>
                                      </p:cBhvr>
                                      <p:tavLst>
                                        <p:tav tm="0">
                                          <p:val>
                                            <p:fltVal val="0"/>
                                          </p:val>
                                        </p:tav>
                                        <p:tav tm="100000">
                                          <p:val>
                                            <p:strVal val="#ppt_h"/>
                                          </p:val>
                                        </p:tav>
                                      </p:tavLst>
                                    </p:anim>
                                    <p:animEffect transition="in" filter="fade">
                                      <p:cBhvr>
                                        <p:cTn id="16" dur="1750"/>
                                        <p:tgtEl>
                                          <p:spTgt spid="20481">
                                            <p:txEl>
                                              <p:pRg st="3" end="3"/>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grpId="0" nodeType="clickEffect">
                                  <p:stCondLst>
                                    <p:cond delay="0"/>
                                  </p:stCondLst>
                                  <p:childTnLst>
                                    <p:set>
                                      <p:cBhvr>
                                        <p:cTn id="20" dur="1" fill="hold">
                                          <p:stCondLst>
                                            <p:cond delay="0"/>
                                          </p:stCondLst>
                                        </p:cTn>
                                        <p:tgtEl>
                                          <p:spTgt spid="20481">
                                            <p:txEl>
                                              <p:pRg st="5" end="5"/>
                                            </p:txEl>
                                          </p:spTgt>
                                        </p:tgtEl>
                                        <p:attrNameLst>
                                          <p:attrName>style.visibility</p:attrName>
                                        </p:attrNameLst>
                                      </p:cBhvr>
                                      <p:to>
                                        <p:strVal val="visible"/>
                                      </p:to>
                                    </p:set>
                                    <p:anim calcmode="lin" valueType="num">
                                      <p:cBhvr>
                                        <p:cTn id="21" dur="1750" fill="hold"/>
                                        <p:tgtEl>
                                          <p:spTgt spid="20481">
                                            <p:txEl>
                                              <p:pRg st="5" end="5"/>
                                            </p:txEl>
                                          </p:spTgt>
                                        </p:tgtEl>
                                        <p:attrNameLst>
                                          <p:attrName>ppt_w</p:attrName>
                                        </p:attrNameLst>
                                      </p:cBhvr>
                                      <p:tavLst>
                                        <p:tav tm="0">
                                          <p:val>
                                            <p:fltVal val="0"/>
                                          </p:val>
                                        </p:tav>
                                        <p:tav tm="100000">
                                          <p:val>
                                            <p:strVal val="#ppt_w"/>
                                          </p:val>
                                        </p:tav>
                                      </p:tavLst>
                                    </p:anim>
                                    <p:anim calcmode="lin" valueType="num">
                                      <p:cBhvr>
                                        <p:cTn id="22" dur="1750" fill="hold"/>
                                        <p:tgtEl>
                                          <p:spTgt spid="20481">
                                            <p:txEl>
                                              <p:pRg st="5" end="5"/>
                                            </p:txEl>
                                          </p:spTgt>
                                        </p:tgtEl>
                                        <p:attrNameLst>
                                          <p:attrName>ppt_h</p:attrName>
                                        </p:attrNameLst>
                                      </p:cBhvr>
                                      <p:tavLst>
                                        <p:tav tm="0">
                                          <p:val>
                                            <p:fltVal val="0"/>
                                          </p:val>
                                        </p:tav>
                                        <p:tav tm="100000">
                                          <p:val>
                                            <p:strVal val="#ppt_h"/>
                                          </p:val>
                                        </p:tav>
                                      </p:tavLst>
                                    </p:anim>
                                    <p:animEffect transition="in" filter="fade">
                                      <p:cBhvr>
                                        <p:cTn id="23" dur="1750"/>
                                        <p:tgtEl>
                                          <p:spTgt spid="20481">
                                            <p:txEl>
                                              <p:pRg st="5" end="5"/>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grpId="0" nodeType="clickEffect">
                                  <p:stCondLst>
                                    <p:cond delay="0"/>
                                  </p:stCondLst>
                                  <p:childTnLst>
                                    <p:set>
                                      <p:cBhvr>
                                        <p:cTn id="27" dur="1" fill="hold">
                                          <p:stCondLst>
                                            <p:cond delay="0"/>
                                          </p:stCondLst>
                                        </p:cTn>
                                        <p:tgtEl>
                                          <p:spTgt spid="20481">
                                            <p:txEl>
                                              <p:pRg st="7" end="7"/>
                                            </p:txEl>
                                          </p:spTgt>
                                        </p:tgtEl>
                                        <p:attrNameLst>
                                          <p:attrName>style.visibility</p:attrName>
                                        </p:attrNameLst>
                                      </p:cBhvr>
                                      <p:to>
                                        <p:strVal val="visible"/>
                                      </p:to>
                                    </p:set>
                                    <p:anim calcmode="lin" valueType="num">
                                      <p:cBhvr>
                                        <p:cTn id="28" dur="1750" fill="hold"/>
                                        <p:tgtEl>
                                          <p:spTgt spid="20481">
                                            <p:txEl>
                                              <p:pRg st="7" end="7"/>
                                            </p:txEl>
                                          </p:spTgt>
                                        </p:tgtEl>
                                        <p:attrNameLst>
                                          <p:attrName>ppt_w</p:attrName>
                                        </p:attrNameLst>
                                      </p:cBhvr>
                                      <p:tavLst>
                                        <p:tav tm="0">
                                          <p:val>
                                            <p:fltVal val="0"/>
                                          </p:val>
                                        </p:tav>
                                        <p:tav tm="100000">
                                          <p:val>
                                            <p:strVal val="#ppt_w"/>
                                          </p:val>
                                        </p:tav>
                                      </p:tavLst>
                                    </p:anim>
                                    <p:anim calcmode="lin" valueType="num">
                                      <p:cBhvr>
                                        <p:cTn id="29" dur="1750" fill="hold"/>
                                        <p:tgtEl>
                                          <p:spTgt spid="20481">
                                            <p:txEl>
                                              <p:pRg st="7" end="7"/>
                                            </p:txEl>
                                          </p:spTgt>
                                        </p:tgtEl>
                                        <p:attrNameLst>
                                          <p:attrName>ppt_h</p:attrName>
                                        </p:attrNameLst>
                                      </p:cBhvr>
                                      <p:tavLst>
                                        <p:tav tm="0">
                                          <p:val>
                                            <p:fltVal val="0"/>
                                          </p:val>
                                        </p:tav>
                                        <p:tav tm="100000">
                                          <p:val>
                                            <p:strVal val="#ppt_h"/>
                                          </p:val>
                                        </p:tav>
                                      </p:tavLst>
                                    </p:anim>
                                    <p:animEffect transition="in" filter="fade">
                                      <p:cBhvr>
                                        <p:cTn id="30" dur="1750"/>
                                        <p:tgtEl>
                                          <p:spTgt spid="20481">
                                            <p:txEl>
                                              <p:pRg st="7" end="7"/>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grpId="0" nodeType="clickEffect">
                                  <p:stCondLst>
                                    <p:cond delay="0"/>
                                  </p:stCondLst>
                                  <p:childTnLst>
                                    <p:set>
                                      <p:cBhvr>
                                        <p:cTn id="34" dur="1" fill="hold">
                                          <p:stCondLst>
                                            <p:cond delay="0"/>
                                          </p:stCondLst>
                                        </p:cTn>
                                        <p:tgtEl>
                                          <p:spTgt spid="20481">
                                            <p:txEl>
                                              <p:pRg st="8" end="8"/>
                                            </p:txEl>
                                          </p:spTgt>
                                        </p:tgtEl>
                                        <p:attrNameLst>
                                          <p:attrName>style.visibility</p:attrName>
                                        </p:attrNameLst>
                                      </p:cBhvr>
                                      <p:to>
                                        <p:strVal val="visible"/>
                                      </p:to>
                                    </p:set>
                                    <p:anim calcmode="lin" valueType="num">
                                      <p:cBhvr>
                                        <p:cTn id="35" dur="1750" fill="hold"/>
                                        <p:tgtEl>
                                          <p:spTgt spid="20481">
                                            <p:txEl>
                                              <p:pRg st="8" end="8"/>
                                            </p:txEl>
                                          </p:spTgt>
                                        </p:tgtEl>
                                        <p:attrNameLst>
                                          <p:attrName>ppt_w</p:attrName>
                                        </p:attrNameLst>
                                      </p:cBhvr>
                                      <p:tavLst>
                                        <p:tav tm="0">
                                          <p:val>
                                            <p:fltVal val="0"/>
                                          </p:val>
                                        </p:tav>
                                        <p:tav tm="100000">
                                          <p:val>
                                            <p:strVal val="#ppt_w"/>
                                          </p:val>
                                        </p:tav>
                                      </p:tavLst>
                                    </p:anim>
                                    <p:anim calcmode="lin" valueType="num">
                                      <p:cBhvr>
                                        <p:cTn id="36" dur="1750" fill="hold"/>
                                        <p:tgtEl>
                                          <p:spTgt spid="20481">
                                            <p:txEl>
                                              <p:pRg st="8" end="8"/>
                                            </p:txEl>
                                          </p:spTgt>
                                        </p:tgtEl>
                                        <p:attrNameLst>
                                          <p:attrName>ppt_h</p:attrName>
                                        </p:attrNameLst>
                                      </p:cBhvr>
                                      <p:tavLst>
                                        <p:tav tm="0">
                                          <p:val>
                                            <p:fltVal val="0"/>
                                          </p:val>
                                        </p:tav>
                                        <p:tav tm="100000">
                                          <p:val>
                                            <p:strVal val="#ppt_h"/>
                                          </p:val>
                                        </p:tav>
                                      </p:tavLst>
                                    </p:anim>
                                    <p:animEffect transition="in" filter="fade">
                                      <p:cBhvr>
                                        <p:cTn id="37" dur="1750"/>
                                        <p:tgtEl>
                                          <p:spTgt spid="20481">
                                            <p:txEl>
                                              <p:pRg st="8" end="8"/>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53" presetClass="entr" presetSubtype="16" fill="hold" grpId="0" nodeType="clickEffect">
                                  <p:stCondLst>
                                    <p:cond delay="0"/>
                                  </p:stCondLst>
                                  <p:childTnLst>
                                    <p:set>
                                      <p:cBhvr>
                                        <p:cTn id="41" dur="1" fill="hold">
                                          <p:stCondLst>
                                            <p:cond delay="0"/>
                                          </p:stCondLst>
                                        </p:cTn>
                                        <p:tgtEl>
                                          <p:spTgt spid="20481">
                                            <p:txEl>
                                              <p:pRg st="10" end="10"/>
                                            </p:txEl>
                                          </p:spTgt>
                                        </p:tgtEl>
                                        <p:attrNameLst>
                                          <p:attrName>style.visibility</p:attrName>
                                        </p:attrNameLst>
                                      </p:cBhvr>
                                      <p:to>
                                        <p:strVal val="visible"/>
                                      </p:to>
                                    </p:set>
                                    <p:anim calcmode="lin" valueType="num">
                                      <p:cBhvr>
                                        <p:cTn id="42" dur="1750" fill="hold"/>
                                        <p:tgtEl>
                                          <p:spTgt spid="20481">
                                            <p:txEl>
                                              <p:pRg st="10" end="10"/>
                                            </p:txEl>
                                          </p:spTgt>
                                        </p:tgtEl>
                                        <p:attrNameLst>
                                          <p:attrName>ppt_w</p:attrName>
                                        </p:attrNameLst>
                                      </p:cBhvr>
                                      <p:tavLst>
                                        <p:tav tm="0">
                                          <p:val>
                                            <p:fltVal val="0"/>
                                          </p:val>
                                        </p:tav>
                                        <p:tav tm="100000">
                                          <p:val>
                                            <p:strVal val="#ppt_w"/>
                                          </p:val>
                                        </p:tav>
                                      </p:tavLst>
                                    </p:anim>
                                    <p:anim calcmode="lin" valueType="num">
                                      <p:cBhvr>
                                        <p:cTn id="43" dur="1750" fill="hold"/>
                                        <p:tgtEl>
                                          <p:spTgt spid="20481">
                                            <p:txEl>
                                              <p:pRg st="10" end="10"/>
                                            </p:txEl>
                                          </p:spTgt>
                                        </p:tgtEl>
                                        <p:attrNameLst>
                                          <p:attrName>ppt_h</p:attrName>
                                        </p:attrNameLst>
                                      </p:cBhvr>
                                      <p:tavLst>
                                        <p:tav tm="0">
                                          <p:val>
                                            <p:fltVal val="0"/>
                                          </p:val>
                                        </p:tav>
                                        <p:tav tm="100000">
                                          <p:val>
                                            <p:strVal val="#ppt_h"/>
                                          </p:val>
                                        </p:tav>
                                      </p:tavLst>
                                    </p:anim>
                                    <p:animEffect transition="in" filter="fade">
                                      <p:cBhvr>
                                        <p:cTn id="44" dur="1750"/>
                                        <p:tgtEl>
                                          <p:spTgt spid="20481">
                                            <p:txEl>
                                              <p:pRg st="10" end="10"/>
                                            </p:txEl>
                                          </p:spTgt>
                                        </p:tgtEl>
                                      </p:cBhvr>
                                    </p:animEffect>
                                  </p:childTnLst>
                                </p:cTn>
                              </p:par>
                            </p:childTnLst>
                          </p:cTn>
                        </p:par>
                      </p:childTnLst>
                    </p:cTn>
                  </p:par>
                  <p:par>
                    <p:cTn id="45" fill="hold">
                      <p:stCondLst>
                        <p:cond delay="indefinite"/>
                      </p:stCondLst>
                      <p:childTnLst>
                        <p:par>
                          <p:cTn id="46" fill="hold">
                            <p:stCondLst>
                              <p:cond delay="0"/>
                            </p:stCondLst>
                            <p:childTnLst>
                              <p:par>
                                <p:cTn id="47" presetID="53" presetClass="entr" presetSubtype="16" fill="hold" grpId="0" nodeType="clickEffect">
                                  <p:stCondLst>
                                    <p:cond delay="0"/>
                                  </p:stCondLst>
                                  <p:childTnLst>
                                    <p:set>
                                      <p:cBhvr>
                                        <p:cTn id="48" dur="1" fill="hold">
                                          <p:stCondLst>
                                            <p:cond delay="0"/>
                                          </p:stCondLst>
                                        </p:cTn>
                                        <p:tgtEl>
                                          <p:spTgt spid="20481">
                                            <p:txEl>
                                              <p:pRg st="12" end="12"/>
                                            </p:txEl>
                                          </p:spTgt>
                                        </p:tgtEl>
                                        <p:attrNameLst>
                                          <p:attrName>style.visibility</p:attrName>
                                        </p:attrNameLst>
                                      </p:cBhvr>
                                      <p:to>
                                        <p:strVal val="visible"/>
                                      </p:to>
                                    </p:set>
                                    <p:anim calcmode="lin" valueType="num">
                                      <p:cBhvr>
                                        <p:cTn id="49" dur="1750" fill="hold"/>
                                        <p:tgtEl>
                                          <p:spTgt spid="20481">
                                            <p:txEl>
                                              <p:pRg st="12" end="12"/>
                                            </p:txEl>
                                          </p:spTgt>
                                        </p:tgtEl>
                                        <p:attrNameLst>
                                          <p:attrName>ppt_w</p:attrName>
                                        </p:attrNameLst>
                                      </p:cBhvr>
                                      <p:tavLst>
                                        <p:tav tm="0">
                                          <p:val>
                                            <p:fltVal val="0"/>
                                          </p:val>
                                        </p:tav>
                                        <p:tav tm="100000">
                                          <p:val>
                                            <p:strVal val="#ppt_w"/>
                                          </p:val>
                                        </p:tav>
                                      </p:tavLst>
                                    </p:anim>
                                    <p:anim calcmode="lin" valueType="num">
                                      <p:cBhvr>
                                        <p:cTn id="50" dur="1750" fill="hold"/>
                                        <p:tgtEl>
                                          <p:spTgt spid="20481">
                                            <p:txEl>
                                              <p:pRg st="12" end="12"/>
                                            </p:txEl>
                                          </p:spTgt>
                                        </p:tgtEl>
                                        <p:attrNameLst>
                                          <p:attrName>ppt_h</p:attrName>
                                        </p:attrNameLst>
                                      </p:cBhvr>
                                      <p:tavLst>
                                        <p:tav tm="0">
                                          <p:val>
                                            <p:fltVal val="0"/>
                                          </p:val>
                                        </p:tav>
                                        <p:tav tm="100000">
                                          <p:val>
                                            <p:strVal val="#ppt_h"/>
                                          </p:val>
                                        </p:tav>
                                      </p:tavLst>
                                    </p:anim>
                                    <p:animEffect transition="in" filter="fade">
                                      <p:cBhvr>
                                        <p:cTn id="51" dur="1750"/>
                                        <p:tgtEl>
                                          <p:spTgt spid="20481">
                                            <p:txEl>
                                              <p:pRg st="12" end="12"/>
                                            </p:txEl>
                                          </p:spTgt>
                                        </p:tgtEl>
                                      </p:cBhvr>
                                    </p:animEffect>
                                  </p:childTnLst>
                                </p:cTn>
                              </p:par>
                            </p:childTnLst>
                          </p:cTn>
                        </p:par>
                      </p:childTnLst>
                    </p:cTn>
                  </p:par>
                  <p:par>
                    <p:cTn id="52" fill="hold">
                      <p:stCondLst>
                        <p:cond delay="indefinite"/>
                      </p:stCondLst>
                      <p:childTnLst>
                        <p:par>
                          <p:cTn id="53" fill="hold">
                            <p:stCondLst>
                              <p:cond delay="0"/>
                            </p:stCondLst>
                            <p:childTnLst>
                              <p:par>
                                <p:cTn id="54" presetID="53" presetClass="entr" presetSubtype="16" fill="hold" grpId="0" nodeType="clickEffect">
                                  <p:stCondLst>
                                    <p:cond delay="0"/>
                                  </p:stCondLst>
                                  <p:childTnLst>
                                    <p:set>
                                      <p:cBhvr>
                                        <p:cTn id="55" dur="1" fill="hold">
                                          <p:stCondLst>
                                            <p:cond delay="0"/>
                                          </p:stCondLst>
                                        </p:cTn>
                                        <p:tgtEl>
                                          <p:spTgt spid="20481">
                                            <p:txEl>
                                              <p:pRg st="14" end="14"/>
                                            </p:txEl>
                                          </p:spTgt>
                                        </p:tgtEl>
                                        <p:attrNameLst>
                                          <p:attrName>style.visibility</p:attrName>
                                        </p:attrNameLst>
                                      </p:cBhvr>
                                      <p:to>
                                        <p:strVal val="visible"/>
                                      </p:to>
                                    </p:set>
                                    <p:anim calcmode="lin" valueType="num">
                                      <p:cBhvr>
                                        <p:cTn id="56" dur="1750" fill="hold"/>
                                        <p:tgtEl>
                                          <p:spTgt spid="20481">
                                            <p:txEl>
                                              <p:pRg st="14" end="14"/>
                                            </p:txEl>
                                          </p:spTgt>
                                        </p:tgtEl>
                                        <p:attrNameLst>
                                          <p:attrName>ppt_w</p:attrName>
                                        </p:attrNameLst>
                                      </p:cBhvr>
                                      <p:tavLst>
                                        <p:tav tm="0">
                                          <p:val>
                                            <p:fltVal val="0"/>
                                          </p:val>
                                        </p:tav>
                                        <p:tav tm="100000">
                                          <p:val>
                                            <p:strVal val="#ppt_w"/>
                                          </p:val>
                                        </p:tav>
                                      </p:tavLst>
                                    </p:anim>
                                    <p:anim calcmode="lin" valueType="num">
                                      <p:cBhvr>
                                        <p:cTn id="57" dur="1750" fill="hold"/>
                                        <p:tgtEl>
                                          <p:spTgt spid="20481">
                                            <p:txEl>
                                              <p:pRg st="14" end="14"/>
                                            </p:txEl>
                                          </p:spTgt>
                                        </p:tgtEl>
                                        <p:attrNameLst>
                                          <p:attrName>ppt_h</p:attrName>
                                        </p:attrNameLst>
                                      </p:cBhvr>
                                      <p:tavLst>
                                        <p:tav tm="0">
                                          <p:val>
                                            <p:fltVal val="0"/>
                                          </p:val>
                                        </p:tav>
                                        <p:tav tm="100000">
                                          <p:val>
                                            <p:strVal val="#ppt_h"/>
                                          </p:val>
                                        </p:tav>
                                      </p:tavLst>
                                    </p:anim>
                                    <p:animEffect transition="in" filter="fade">
                                      <p:cBhvr>
                                        <p:cTn id="58" dur="1750"/>
                                        <p:tgtEl>
                                          <p:spTgt spid="20481">
                                            <p:txEl>
                                              <p:pRg st="14" end="1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481"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52400" y="762000"/>
            <a:ext cx="8686800" cy="5755422"/>
          </a:xfrm>
          <a:prstGeom prst="rect">
            <a:avLst/>
          </a:prstGeom>
        </p:spPr>
        <p:txBody>
          <a:bodyPr wrap="square">
            <a:spAutoFit/>
          </a:bodyPr>
          <a:lstStyle/>
          <a:p>
            <a:pPr lvl="0" algn="just" eaLnBrk="0" fontAlgn="base" hangingPunct="0">
              <a:spcBef>
                <a:spcPct val="0"/>
              </a:spcBef>
              <a:spcAft>
                <a:spcPct val="0"/>
              </a:spcAft>
            </a:pPr>
            <a:endParaRPr lang="en-GB" sz="2800" b="1" dirty="0" smtClean="0">
              <a:solidFill>
                <a:srgbClr val="0000FF"/>
              </a:solidFill>
              <a:latin typeface="Tahoma" panose="020B0604030504040204" pitchFamily="34" charset="0"/>
              <a:ea typeface="Tahoma" panose="020B0604030504040204" pitchFamily="34" charset="0"/>
              <a:cs typeface="Tahoma" panose="020B0604030504040204" pitchFamily="34" charset="0"/>
            </a:endParaRPr>
          </a:p>
          <a:p>
            <a:pPr lvl="0" algn="just" eaLnBrk="0" fontAlgn="base" hangingPunct="0">
              <a:spcBef>
                <a:spcPct val="0"/>
              </a:spcBef>
              <a:spcAft>
                <a:spcPct val="0"/>
              </a:spcAft>
            </a:pPr>
            <a:r>
              <a:rPr lang="en-GB" sz="3200" b="1" dirty="0" smtClean="0">
                <a:solidFill>
                  <a:srgbClr val="0000FF"/>
                </a:solidFill>
                <a:latin typeface="Tahoma" panose="020B0604030504040204" pitchFamily="34" charset="0"/>
                <a:ea typeface="Tahoma" panose="020B0604030504040204" pitchFamily="34" charset="0"/>
                <a:cs typeface="Tahoma" panose="020B0604030504040204" pitchFamily="34" charset="0"/>
              </a:rPr>
              <a:t>       </a:t>
            </a:r>
            <a:r>
              <a:rPr lang="en-GB" sz="3200" b="1" dirty="0" smtClean="0">
                <a:solidFill>
                  <a:srgbClr val="C00000"/>
                </a:solidFill>
                <a:latin typeface="Tahoma" panose="020B0604030504040204" pitchFamily="34" charset="0"/>
                <a:ea typeface="Tahoma" panose="020B0604030504040204" pitchFamily="34" charset="0"/>
                <a:cs typeface="Tahoma" panose="020B0604030504040204" pitchFamily="34" charset="0"/>
              </a:rPr>
              <a:t>Disadvantages </a:t>
            </a:r>
            <a:r>
              <a:rPr lang="en-GB" sz="3200" b="1" dirty="0">
                <a:solidFill>
                  <a:srgbClr val="C00000"/>
                </a:solidFill>
                <a:latin typeface="Tahoma" panose="020B0604030504040204" pitchFamily="34" charset="0"/>
                <a:ea typeface="Tahoma" panose="020B0604030504040204" pitchFamily="34" charset="0"/>
                <a:cs typeface="Tahoma" panose="020B0604030504040204" pitchFamily="34" charset="0"/>
              </a:rPr>
              <a:t>of a Private </a:t>
            </a:r>
            <a:r>
              <a:rPr lang="en-GB" sz="3200" b="1" dirty="0" smtClean="0">
                <a:solidFill>
                  <a:srgbClr val="C00000"/>
                </a:solidFill>
                <a:latin typeface="Tahoma" panose="020B0604030504040204" pitchFamily="34" charset="0"/>
                <a:ea typeface="Tahoma" panose="020B0604030504040204" pitchFamily="34" charset="0"/>
                <a:cs typeface="Tahoma" panose="020B0604030504040204" pitchFamily="34" charset="0"/>
              </a:rPr>
              <a:t>Company</a:t>
            </a:r>
          </a:p>
          <a:p>
            <a:pPr lvl="0" algn="just" eaLnBrk="0" fontAlgn="base" hangingPunct="0">
              <a:spcBef>
                <a:spcPct val="0"/>
              </a:spcBef>
              <a:spcAft>
                <a:spcPct val="0"/>
              </a:spcAft>
            </a:pPr>
            <a:endParaRPr lang="en-US" sz="2800" dirty="0">
              <a:solidFill>
                <a:srgbClr val="C00000"/>
              </a:solidFill>
              <a:latin typeface="Tahoma" panose="020B0604030504040204" pitchFamily="34" charset="0"/>
              <a:ea typeface="Tahoma" panose="020B0604030504040204" pitchFamily="34" charset="0"/>
              <a:cs typeface="Tahoma" panose="020B0604030504040204" pitchFamily="34" charset="0"/>
            </a:endParaRPr>
          </a:p>
          <a:p>
            <a:pPr lvl="0" algn="just" eaLnBrk="0" fontAlgn="base" hangingPunct="0">
              <a:spcBef>
                <a:spcPct val="0"/>
              </a:spcBef>
              <a:spcAft>
                <a:spcPct val="0"/>
              </a:spcAft>
              <a:buFont typeface="Wingdings" pitchFamily="2" charset="2"/>
              <a:buChar char="ü"/>
            </a:pPr>
            <a:r>
              <a:rPr lang="en-GB" sz="2400" dirty="0">
                <a:latin typeface="Tahoma" panose="020B0604030504040204" pitchFamily="34" charset="0"/>
                <a:ea typeface="Tahoma" panose="020B0604030504040204" pitchFamily="34" charset="0"/>
                <a:cs typeface="Tahoma" panose="020B0604030504040204" pitchFamily="34" charset="0"/>
              </a:rPr>
              <a:t>    </a:t>
            </a:r>
            <a:r>
              <a:rPr lang="en-GB" sz="2800" dirty="0">
                <a:latin typeface="Tahoma" panose="020B0604030504040204" pitchFamily="34" charset="0"/>
                <a:ea typeface="Tahoma" panose="020B0604030504040204" pitchFamily="34" charset="0"/>
                <a:cs typeface="Tahoma" panose="020B0604030504040204" pitchFamily="34" charset="0"/>
              </a:rPr>
              <a:t>There too many legal formalities to comply with.</a:t>
            </a:r>
          </a:p>
          <a:p>
            <a:pPr lvl="0" algn="just" eaLnBrk="0" fontAlgn="base" hangingPunct="0">
              <a:spcBef>
                <a:spcPct val="0"/>
              </a:spcBef>
              <a:spcAft>
                <a:spcPct val="0"/>
              </a:spcAft>
            </a:pPr>
            <a:endParaRPr lang="en-US" sz="2800" dirty="0">
              <a:latin typeface="Tahoma" panose="020B0604030504040204" pitchFamily="34" charset="0"/>
              <a:ea typeface="Tahoma" panose="020B0604030504040204" pitchFamily="34" charset="0"/>
              <a:cs typeface="Tahoma" panose="020B0604030504040204" pitchFamily="34" charset="0"/>
            </a:endParaRPr>
          </a:p>
          <a:p>
            <a:pPr lvl="0" algn="just" defTabSz="398463" eaLnBrk="0" fontAlgn="base" hangingPunct="0">
              <a:spcBef>
                <a:spcPct val="0"/>
              </a:spcBef>
              <a:spcAft>
                <a:spcPct val="0"/>
              </a:spcAft>
              <a:buFont typeface="Wingdings" pitchFamily="2" charset="2"/>
              <a:buChar char="ü"/>
            </a:pPr>
            <a:r>
              <a:rPr lang="en-GB" sz="2800" dirty="0">
                <a:latin typeface="Tahoma" panose="020B0604030504040204" pitchFamily="34" charset="0"/>
                <a:ea typeface="Tahoma" panose="020B0604030504040204" pitchFamily="34" charset="0"/>
                <a:cs typeface="Tahoma" panose="020B0604030504040204" pitchFamily="34" charset="0"/>
              </a:rPr>
              <a:t>   Accounts should be audited annually hence the </a:t>
            </a:r>
            <a:r>
              <a:rPr lang="en-GB" sz="2800" dirty="0" smtClean="0">
                <a:latin typeface="Tahoma" panose="020B0604030504040204" pitchFamily="34" charset="0"/>
                <a:ea typeface="Tahoma" panose="020B0604030504040204" pitchFamily="34" charset="0"/>
                <a:cs typeface="Tahoma" panose="020B0604030504040204" pitchFamily="34" charset="0"/>
              </a:rPr>
              <a:t>	 		need </a:t>
            </a:r>
            <a:r>
              <a:rPr lang="en-GB" sz="2800" dirty="0">
                <a:latin typeface="Tahoma" panose="020B0604030504040204" pitchFamily="34" charset="0"/>
                <a:ea typeface="Tahoma" panose="020B0604030504040204" pitchFamily="34" charset="0"/>
                <a:cs typeface="Tahoma" panose="020B0604030504040204" pitchFamily="34" charset="0"/>
              </a:rPr>
              <a:t>to </a:t>
            </a:r>
            <a:r>
              <a:rPr lang="en-GB" sz="2800" dirty="0" smtClean="0">
                <a:latin typeface="Tahoma" panose="020B0604030504040204" pitchFamily="34" charset="0"/>
                <a:ea typeface="Tahoma" panose="020B0604030504040204" pitchFamily="34" charset="0"/>
                <a:cs typeface="Tahoma" panose="020B0604030504040204" pitchFamily="34" charset="0"/>
              </a:rPr>
              <a:t>engage </a:t>
            </a:r>
            <a:r>
              <a:rPr lang="en-GB" sz="2800" dirty="0">
                <a:latin typeface="Tahoma" panose="020B0604030504040204" pitchFamily="34" charset="0"/>
                <a:ea typeface="Tahoma" panose="020B0604030504040204" pitchFamily="34" charset="0"/>
                <a:cs typeface="Tahoma" panose="020B0604030504040204" pitchFamily="34" charset="0"/>
              </a:rPr>
              <a:t>services of 	Auditors.</a:t>
            </a:r>
          </a:p>
          <a:p>
            <a:pPr lvl="0" algn="just" eaLnBrk="0" fontAlgn="base" hangingPunct="0">
              <a:spcBef>
                <a:spcPct val="0"/>
              </a:spcBef>
              <a:spcAft>
                <a:spcPct val="0"/>
              </a:spcAft>
            </a:pPr>
            <a:endParaRPr lang="en-US" sz="2800" dirty="0">
              <a:latin typeface="Tahoma" panose="020B0604030504040204" pitchFamily="34" charset="0"/>
              <a:ea typeface="Tahoma" panose="020B0604030504040204" pitchFamily="34" charset="0"/>
              <a:cs typeface="Tahoma" panose="020B0604030504040204" pitchFamily="34" charset="0"/>
            </a:endParaRPr>
          </a:p>
          <a:p>
            <a:pPr lvl="0" algn="just" eaLnBrk="0" fontAlgn="base" hangingPunct="0">
              <a:spcBef>
                <a:spcPct val="0"/>
              </a:spcBef>
              <a:spcAft>
                <a:spcPct val="0"/>
              </a:spcAft>
              <a:buFont typeface="Wingdings" pitchFamily="2" charset="2"/>
              <a:buChar char="ü"/>
            </a:pPr>
            <a:r>
              <a:rPr lang="en-GB" sz="2800" dirty="0">
                <a:latin typeface="Tahoma" panose="020B0604030504040204" pitchFamily="34" charset="0"/>
                <a:ea typeface="Tahoma" panose="020B0604030504040204" pitchFamily="34" charset="0"/>
                <a:cs typeface="Tahoma" panose="020B0604030504040204" pitchFamily="34" charset="0"/>
              </a:rPr>
              <a:t>    The company is less flexible when compared with </a:t>
            </a:r>
            <a:r>
              <a:rPr lang="en-GB" sz="2800" dirty="0" smtClean="0">
                <a:latin typeface="Tahoma" panose="020B0604030504040204" pitchFamily="34" charset="0"/>
                <a:ea typeface="Tahoma" panose="020B0604030504040204" pitchFamily="34" charset="0"/>
                <a:cs typeface="Tahoma" panose="020B0604030504040204" pitchFamily="34" charset="0"/>
              </a:rPr>
              <a:t>	a </a:t>
            </a:r>
            <a:r>
              <a:rPr lang="en-GB" sz="2800" dirty="0">
                <a:latin typeface="Tahoma" panose="020B0604030504040204" pitchFamily="34" charset="0"/>
                <a:ea typeface="Tahoma" panose="020B0604030504040204" pitchFamily="34" charset="0"/>
                <a:cs typeface="Tahoma" panose="020B0604030504040204" pitchFamily="34" charset="0"/>
              </a:rPr>
              <a:t>sole </a:t>
            </a:r>
            <a:r>
              <a:rPr lang="en-GB" sz="2800" dirty="0" smtClean="0">
                <a:latin typeface="Tahoma" panose="020B0604030504040204" pitchFamily="34" charset="0"/>
                <a:ea typeface="Tahoma" panose="020B0604030504040204" pitchFamily="34" charset="0"/>
                <a:cs typeface="Tahoma" panose="020B0604030504040204" pitchFamily="34" charset="0"/>
              </a:rPr>
              <a:t>proprietorship</a:t>
            </a:r>
            <a:r>
              <a:rPr lang="en-GB" sz="2800" dirty="0">
                <a:latin typeface="Tahoma" panose="020B0604030504040204" pitchFamily="34" charset="0"/>
                <a:ea typeface="Tahoma" panose="020B0604030504040204" pitchFamily="34" charset="0"/>
                <a:cs typeface="Tahoma" panose="020B0604030504040204" pitchFamily="34" charset="0"/>
              </a:rPr>
              <a:t>.</a:t>
            </a:r>
          </a:p>
          <a:p>
            <a:pPr lvl="0" algn="just" eaLnBrk="0" fontAlgn="base" hangingPunct="0">
              <a:spcBef>
                <a:spcPct val="0"/>
              </a:spcBef>
              <a:spcAft>
                <a:spcPct val="0"/>
              </a:spcAft>
            </a:pPr>
            <a:endParaRPr lang="en-US" sz="2800" dirty="0">
              <a:latin typeface="Tahoma" panose="020B0604030504040204" pitchFamily="34" charset="0"/>
              <a:ea typeface="Tahoma" panose="020B0604030504040204" pitchFamily="34" charset="0"/>
              <a:cs typeface="Tahoma" panose="020B0604030504040204" pitchFamily="34" charset="0"/>
            </a:endParaRPr>
          </a:p>
          <a:p>
            <a:pPr lvl="0" algn="just" defTabSz="457200" eaLnBrk="0" fontAlgn="base" hangingPunct="0">
              <a:spcBef>
                <a:spcPct val="0"/>
              </a:spcBef>
              <a:spcAft>
                <a:spcPct val="0"/>
              </a:spcAft>
              <a:buFont typeface="Wingdings" pitchFamily="2" charset="2"/>
              <a:buChar char="ü"/>
            </a:pPr>
            <a:r>
              <a:rPr lang="en-GB" sz="2800" dirty="0">
                <a:latin typeface="Tahoma" panose="020B0604030504040204" pitchFamily="34" charset="0"/>
                <a:ea typeface="Tahoma" panose="020B0604030504040204" pitchFamily="34" charset="0"/>
                <a:cs typeface="Tahoma" panose="020B0604030504040204" pitchFamily="34" charset="0"/>
              </a:rPr>
              <a:t>    It is a costly exercise to form a Limited liability </a:t>
            </a:r>
            <a:r>
              <a:rPr lang="en-GB" sz="2800" dirty="0" smtClean="0">
                <a:latin typeface="Tahoma" panose="020B0604030504040204" pitchFamily="34" charset="0"/>
                <a:ea typeface="Tahoma" panose="020B0604030504040204" pitchFamily="34" charset="0"/>
                <a:cs typeface="Tahoma" panose="020B0604030504040204" pitchFamily="34" charset="0"/>
              </a:rPr>
              <a:t>	 		than </a:t>
            </a:r>
            <a:r>
              <a:rPr lang="en-GB" sz="2800" dirty="0">
                <a:latin typeface="Tahoma" panose="020B0604030504040204" pitchFamily="34" charset="0"/>
                <a:ea typeface="Tahoma" panose="020B0604030504040204" pitchFamily="34" charset="0"/>
                <a:cs typeface="Tahoma" panose="020B0604030504040204" pitchFamily="34" charset="0"/>
              </a:rPr>
              <a:t>that </a:t>
            </a:r>
            <a:r>
              <a:rPr lang="en-GB" sz="2800" dirty="0" smtClean="0">
                <a:latin typeface="Tahoma" panose="020B0604030504040204" pitchFamily="34" charset="0"/>
                <a:ea typeface="Tahoma" panose="020B0604030504040204" pitchFamily="34" charset="0"/>
                <a:cs typeface="Tahoma" panose="020B0604030504040204" pitchFamily="34" charset="0"/>
              </a:rPr>
              <a:t>of </a:t>
            </a:r>
            <a:r>
              <a:rPr lang="en-GB" sz="2800" dirty="0">
                <a:latin typeface="Tahoma" panose="020B0604030504040204" pitchFamily="34" charset="0"/>
                <a:ea typeface="Tahoma" panose="020B0604030504040204" pitchFamily="34" charset="0"/>
                <a:cs typeface="Tahoma" panose="020B0604030504040204" pitchFamily="34" charset="0"/>
              </a:rPr>
              <a:t>a sole </a:t>
            </a:r>
            <a:r>
              <a:rPr lang="en-GB" sz="2800" dirty="0" smtClean="0">
                <a:latin typeface="Tahoma" panose="020B0604030504040204" pitchFamily="34" charset="0"/>
                <a:ea typeface="Tahoma" panose="020B0604030504040204" pitchFamily="34" charset="0"/>
                <a:cs typeface="Tahoma" panose="020B0604030504040204" pitchFamily="34" charset="0"/>
              </a:rPr>
              <a:t>proprietorship</a:t>
            </a:r>
            <a:r>
              <a:rPr lang="en-GB" sz="2800" dirty="0">
                <a:latin typeface="Tahoma" panose="020B0604030504040204" pitchFamily="34" charset="0"/>
                <a:ea typeface="Tahoma" panose="020B0604030504040204" pitchFamily="34" charset="0"/>
                <a:cs typeface="Tahoma" panose="020B0604030504040204" pitchFamily="34" charset="0"/>
              </a:rPr>
              <a:t>.</a:t>
            </a:r>
          </a:p>
        </p:txBody>
      </p:sp>
    </p:spTree>
    <p:extLst>
      <p:ext uri="{BB962C8B-B14F-4D97-AF65-F5344CB8AC3E}">
        <p14:creationId xmlns:p14="http://schemas.microsoft.com/office/powerpoint/2010/main" val="4165853614"/>
      </p:ext>
    </p:extLst>
  </p:cSld>
  <p:clrMapOvr>
    <a:masterClrMapping/>
  </p:clrMapOvr>
  <p:transition spd="slow">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p:cTn id="7" dur="1750" fill="hold"/>
                                        <p:tgtEl>
                                          <p:spTgt spid="2">
                                            <p:txEl>
                                              <p:pRg st="1" end="1"/>
                                            </p:txEl>
                                          </p:spTgt>
                                        </p:tgtEl>
                                        <p:attrNameLst>
                                          <p:attrName>ppt_w</p:attrName>
                                        </p:attrNameLst>
                                      </p:cBhvr>
                                      <p:tavLst>
                                        <p:tav tm="0">
                                          <p:val>
                                            <p:fltVal val="0"/>
                                          </p:val>
                                        </p:tav>
                                        <p:tav tm="100000">
                                          <p:val>
                                            <p:strVal val="#ppt_w"/>
                                          </p:val>
                                        </p:tav>
                                      </p:tavLst>
                                    </p:anim>
                                    <p:anim calcmode="lin" valueType="num">
                                      <p:cBhvr>
                                        <p:cTn id="8" dur="1750" fill="hold"/>
                                        <p:tgtEl>
                                          <p:spTgt spid="2">
                                            <p:txEl>
                                              <p:pRg st="1" end="1"/>
                                            </p:txEl>
                                          </p:spTgt>
                                        </p:tgtEl>
                                        <p:attrNameLst>
                                          <p:attrName>ppt_h</p:attrName>
                                        </p:attrNameLst>
                                      </p:cBhvr>
                                      <p:tavLst>
                                        <p:tav tm="0">
                                          <p:val>
                                            <p:fltVal val="0"/>
                                          </p:val>
                                        </p:tav>
                                        <p:tav tm="100000">
                                          <p:val>
                                            <p:strVal val="#ppt_h"/>
                                          </p:val>
                                        </p:tav>
                                      </p:tavLst>
                                    </p:anim>
                                    <p:animEffect transition="in" filter="fade">
                                      <p:cBhvr>
                                        <p:cTn id="9" dur="1750"/>
                                        <p:tgtEl>
                                          <p:spTgt spid="2">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2">
                                            <p:txEl>
                                              <p:pRg st="3" end="3"/>
                                            </p:txEl>
                                          </p:spTgt>
                                        </p:tgtEl>
                                        <p:attrNameLst>
                                          <p:attrName>style.visibility</p:attrName>
                                        </p:attrNameLst>
                                      </p:cBhvr>
                                      <p:to>
                                        <p:strVal val="visible"/>
                                      </p:to>
                                    </p:set>
                                    <p:anim calcmode="lin" valueType="num">
                                      <p:cBhvr>
                                        <p:cTn id="14" dur="1750" fill="hold"/>
                                        <p:tgtEl>
                                          <p:spTgt spid="2">
                                            <p:txEl>
                                              <p:pRg st="3" end="3"/>
                                            </p:txEl>
                                          </p:spTgt>
                                        </p:tgtEl>
                                        <p:attrNameLst>
                                          <p:attrName>ppt_w</p:attrName>
                                        </p:attrNameLst>
                                      </p:cBhvr>
                                      <p:tavLst>
                                        <p:tav tm="0">
                                          <p:val>
                                            <p:fltVal val="0"/>
                                          </p:val>
                                        </p:tav>
                                        <p:tav tm="100000">
                                          <p:val>
                                            <p:strVal val="#ppt_w"/>
                                          </p:val>
                                        </p:tav>
                                      </p:tavLst>
                                    </p:anim>
                                    <p:anim calcmode="lin" valueType="num">
                                      <p:cBhvr>
                                        <p:cTn id="15" dur="1750" fill="hold"/>
                                        <p:tgtEl>
                                          <p:spTgt spid="2">
                                            <p:txEl>
                                              <p:pRg st="3" end="3"/>
                                            </p:txEl>
                                          </p:spTgt>
                                        </p:tgtEl>
                                        <p:attrNameLst>
                                          <p:attrName>ppt_h</p:attrName>
                                        </p:attrNameLst>
                                      </p:cBhvr>
                                      <p:tavLst>
                                        <p:tav tm="0">
                                          <p:val>
                                            <p:fltVal val="0"/>
                                          </p:val>
                                        </p:tav>
                                        <p:tav tm="100000">
                                          <p:val>
                                            <p:strVal val="#ppt_h"/>
                                          </p:val>
                                        </p:tav>
                                      </p:tavLst>
                                    </p:anim>
                                    <p:animEffect transition="in" filter="fade">
                                      <p:cBhvr>
                                        <p:cTn id="16" dur="1750"/>
                                        <p:tgtEl>
                                          <p:spTgt spid="2">
                                            <p:txEl>
                                              <p:pRg st="3" end="3"/>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grpId="0" nodeType="clickEffect">
                                  <p:stCondLst>
                                    <p:cond delay="0"/>
                                  </p:stCondLst>
                                  <p:childTnLst>
                                    <p:set>
                                      <p:cBhvr>
                                        <p:cTn id="20" dur="1" fill="hold">
                                          <p:stCondLst>
                                            <p:cond delay="0"/>
                                          </p:stCondLst>
                                        </p:cTn>
                                        <p:tgtEl>
                                          <p:spTgt spid="2">
                                            <p:txEl>
                                              <p:pRg st="5" end="5"/>
                                            </p:txEl>
                                          </p:spTgt>
                                        </p:tgtEl>
                                        <p:attrNameLst>
                                          <p:attrName>style.visibility</p:attrName>
                                        </p:attrNameLst>
                                      </p:cBhvr>
                                      <p:to>
                                        <p:strVal val="visible"/>
                                      </p:to>
                                    </p:set>
                                    <p:anim calcmode="lin" valueType="num">
                                      <p:cBhvr>
                                        <p:cTn id="21" dur="1750" fill="hold"/>
                                        <p:tgtEl>
                                          <p:spTgt spid="2">
                                            <p:txEl>
                                              <p:pRg st="5" end="5"/>
                                            </p:txEl>
                                          </p:spTgt>
                                        </p:tgtEl>
                                        <p:attrNameLst>
                                          <p:attrName>ppt_w</p:attrName>
                                        </p:attrNameLst>
                                      </p:cBhvr>
                                      <p:tavLst>
                                        <p:tav tm="0">
                                          <p:val>
                                            <p:fltVal val="0"/>
                                          </p:val>
                                        </p:tav>
                                        <p:tav tm="100000">
                                          <p:val>
                                            <p:strVal val="#ppt_w"/>
                                          </p:val>
                                        </p:tav>
                                      </p:tavLst>
                                    </p:anim>
                                    <p:anim calcmode="lin" valueType="num">
                                      <p:cBhvr>
                                        <p:cTn id="22" dur="1750" fill="hold"/>
                                        <p:tgtEl>
                                          <p:spTgt spid="2">
                                            <p:txEl>
                                              <p:pRg st="5" end="5"/>
                                            </p:txEl>
                                          </p:spTgt>
                                        </p:tgtEl>
                                        <p:attrNameLst>
                                          <p:attrName>ppt_h</p:attrName>
                                        </p:attrNameLst>
                                      </p:cBhvr>
                                      <p:tavLst>
                                        <p:tav tm="0">
                                          <p:val>
                                            <p:fltVal val="0"/>
                                          </p:val>
                                        </p:tav>
                                        <p:tav tm="100000">
                                          <p:val>
                                            <p:strVal val="#ppt_h"/>
                                          </p:val>
                                        </p:tav>
                                      </p:tavLst>
                                    </p:anim>
                                    <p:animEffect transition="in" filter="fade">
                                      <p:cBhvr>
                                        <p:cTn id="23" dur="1750"/>
                                        <p:tgtEl>
                                          <p:spTgt spid="2">
                                            <p:txEl>
                                              <p:pRg st="5" end="5"/>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grpId="0" nodeType="clickEffect">
                                  <p:stCondLst>
                                    <p:cond delay="0"/>
                                  </p:stCondLst>
                                  <p:childTnLst>
                                    <p:set>
                                      <p:cBhvr>
                                        <p:cTn id="27" dur="1" fill="hold">
                                          <p:stCondLst>
                                            <p:cond delay="0"/>
                                          </p:stCondLst>
                                        </p:cTn>
                                        <p:tgtEl>
                                          <p:spTgt spid="2">
                                            <p:txEl>
                                              <p:pRg st="7" end="7"/>
                                            </p:txEl>
                                          </p:spTgt>
                                        </p:tgtEl>
                                        <p:attrNameLst>
                                          <p:attrName>style.visibility</p:attrName>
                                        </p:attrNameLst>
                                      </p:cBhvr>
                                      <p:to>
                                        <p:strVal val="visible"/>
                                      </p:to>
                                    </p:set>
                                    <p:anim calcmode="lin" valueType="num">
                                      <p:cBhvr>
                                        <p:cTn id="28" dur="1750" fill="hold"/>
                                        <p:tgtEl>
                                          <p:spTgt spid="2">
                                            <p:txEl>
                                              <p:pRg st="7" end="7"/>
                                            </p:txEl>
                                          </p:spTgt>
                                        </p:tgtEl>
                                        <p:attrNameLst>
                                          <p:attrName>ppt_w</p:attrName>
                                        </p:attrNameLst>
                                      </p:cBhvr>
                                      <p:tavLst>
                                        <p:tav tm="0">
                                          <p:val>
                                            <p:fltVal val="0"/>
                                          </p:val>
                                        </p:tav>
                                        <p:tav tm="100000">
                                          <p:val>
                                            <p:strVal val="#ppt_w"/>
                                          </p:val>
                                        </p:tav>
                                      </p:tavLst>
                                    </p:anim>
                                    <p:anim calcmode="lin" valueType="num">
                                      <p:cBhvr>
                                        <p:cTn id="29" dur="1750" fill="hold"/>
                                        <p:tgtEl>
                                          <p:spTgt spid="2">
                                            <p:txEl>
                                              <p:pRg st="7" end="7"/>
                                            </p:txEl>
                                          </p:spTgt>
                                        </p:tgtEl>
                                        <p:attrNameLst>
                                          <p:attrName>ppt_h</p:attrName>
                                        </p:attrNameLst>
                                      </p:cBhvr>
                                      <p:tavLst>
                                        <p:tav tm="0">
                                          <p:val>
                                            <p:fltVal val="0"/>
                                          </p:val>
                                        </p:tav>
                                        <p:tav tm="100000">
                                          <p:val>
                                            <p:strVal val="#ppt_h"/>
                                          </p:val>
                                        </p:tav>
                                      </p:tavLst>
                                    </p:anim>
                                    <p:animEffect transition="in" filter="fade">
                                      <p:cBhvr>
                                        <p:cTn id="30" dur="1750"/>
                                        <p:tgtEl>
                                          <p:spTgt spid="2">
                                            <p:txEl>
                                              <p:pRg st="7" end="7"/>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grpId="0" nodeType="clickEffect">
                                  <p:stCondLst>
                                    <p:cond delay="0"/>
                                  </p:stCondLst>
                                  <p:childTnLst>
                                    <p:set>
                                      <p:cBhvr>
                                        <p:cTn id="34" dur="1" fill="hold">
                                          <p:stCondLst>
                                            <p:cond delay="0"/>
                                          </p:stCondLst>
                                        </p:cTn>
                                        <p:tgtEl>
                                          <p:spTgt spid="2">
                                            <p:txEl>
                                              <p:pRg st="9" end="9"/>
                                            </p:txEl>
                                          </p:spTgt>
                                        </p:tgtEl>
                                        <p:attrNameLst>
                                          <p:attrName>style.visibility</p:attrName>
                                        </p:attrNameLst>
                                      </p:cBhvr>
                                      <p:to>
                                        <p:strVal val="visible"/>
                                      </p:to>
                                    </p:set>
                                    <p:anim calcmode="lin" valueType="num">
                                      <p:cBhvr>
                                        <p:cTn id="35" dur="1750" fill="hold"/>
                                        <p:tgtEl>
                                          <p:spTgt spid="2">
                                            <p:txEl>
                                              <p:pRg st="9" end="9"/>
                                            </p:txEl>
                                          </p:spTgt>
                                        </p:tgtEl>
                                        <p:attrNameLst>
                                          <p:attrName>ppt_w</p:attrName>
                                        </p:attrNameLst>
                                      </p:cBhvr>
                                      <p:tavLst>
                                        <p:tav tm="0">
                                          <p:val>
                                            <p:fltVal val="0"/>
                                          </p:val>
                                        </p:tav>
                                        <p:tav tm="100000">
                                          <p:val>
                                            <p:strVal val="#ppt_w"/>
                                          </p:val>
                                        </p:tav>
                                      </p:tavLst>
                                    </p:anim>
                                    <p:anim calcmode="lin" valueType="num">
                                      <p:cBhvr>
                                        <p:cTn id="36" dur="1750" fill="hold"/>
                                        <p:tgtEl>
                                          <p:spTgt spid="2">
                                            <p:txEl>
                                              <p:pRg st="9" end="9"/>
                                            </p:txEl>
                                          </p:spTgt>
                                        </p:tgtEl>
                                        <p:attrNameLst>
                                          <p:attrName>ppt_h</p:attrName>
                                        </p:attrNameLst>
                                      </p:cBhvr>
                                      <p:tavLst>
                                        <p:tav tm="0">
                                          <p:val>
                                            <p:fltVal val="0"/>
                                          </p:val>
                                        </p:tav>
                                        <p:tav tm="100000">
                                          <p:val>
                                            <p:strVal val="#ppt_h"/>
                                          </p:val>
                                        </p:tav>
                                      </p:tavLst>
                                    </p:anim>
                                    <p:animEffect transition="in" filter="fade">
                                      <p:cBhvr>
                                        <p:cTn id="37" dur="1750"/>
                                        <p:tgtEl>
                                          <p:spTgt spid="2">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Rectangle 1"/>
          <p:cNvSpPr>
            <a:spLocks noChangeArrowheads="1"/>
          </p:cNvSpPr>
          <p:nvPr/>
        </p:nvSpPr>
        <p:spPr bwMode="auto">
          <a:xfrm>
            <a:off x="381000" y="-2976"/>
            <a:ext cx="8534400" cy="704808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tabLst>
                <a:tab pos="2819400" algn="l"/>
              </a:tabLst>
            </a:pPr>
            <a:endParaRPr kumimoji="0" lang="en-GB" sz="2000" b="1" i="0" u="none" strike="noStrike" cap="none" normalizeH="0" baseline="0" dirty="0" smtClean="0">
              <a:ln>
                <a:noFill/>
              </a:ln>
              <a:solidFill>
                <a:schemeClr val="tx1"/>
              </a:solidFill>
              <a:effectLst/>
              <a:latin typeface="+mj-lt"/>
              <a:ea typeface="Calibri" pitchFamily="34" charset="0"/>
              <a:cs typeface="Arial" pitchFamily="34" charset="0"/>
            </a:endParaRPr>
          </a:p>
          <a:p>
            <a:pPr marL="0" marR="0" lvl="0" indent="0" algn="just" defTabSz="914400" rtl="0" eaLnBrk="1" fontAlgn="base" latinLnBrk="0" hangingPunct="1">
              <a:lnSpc>
                <a:spcPct val="100000"/>
              </a:lnSpc>
              <a:spcBef>
                <a:spcPct val="0"/>
              </a:spcBef>
              <a:spcAft>
                <a:spcPct val="0"/>
              </a:spcAft>
              <a:buClrTx/>
              <a:buSzTx/>
              <a:tabLst>
                <a:tab pos="2819400" algn="l"/>
              </a:tabLst>
            </a:pPr>
            <a:r>
              <a:rPr lang="en-GB" sz="2000" b="1" dirty="0">
                <a:latin typeface="+mj-lt"/>
                <a:ea typeface="Tahoma" panose="020B0604030504040204" pitchFamily="34" charset="0"/>
                <a:cs typeface="Arial" pitchFamily="34" charset="0"/>
              </a:rPr>
              <a:t> </a:t>
            </a:r>
            <a:r>
              <a:rPr lang="en-GB" sz="2000" b="1" dirty="0" smtClean="0">
                <a:latin typeface="+mj-lt"/>
                <a:ea typeface="Tahoma" panose="020B0604030504040204" pitchFamily="34" charset="0"/>
                <a:cs typeface="Arial" pitchFamily="34" charset="0"/>
              </a:rPr>
              <a:t>                       </a:t>
            </a:r>
            <a:r>
              <a:rPr kumimoji="0" lang="en-GB" sz="2800" b="1" i="0" u="none" strike="noStrike" cap="none" normalizeH="0" baseline="0" dirty="0" smtClean="0">
                <a:ln>
                  <a:noFill/>
                </a:ln>
                <a:solidFill>
                  <a:srgbClr val="C00000"/>
                </a:solidFill>
                <a:effectLst/>
                <a:latin typeface="Tahoma" panose="020B0604030504040204" pitchFamily="34" charset="0"/>
                <a:ea typeface="Tahoma" panose="020B0604030504040204" pitchFamily="34" charset="0"/>
                <a:cs typeface="Tahoma" panose="020B0604030504040204" pitchFamily="34" charset="0"/>
              </a:rPr>
              <a:t>Public Limited Company</a:t>
            </a:r>
            <a:r>
              <a:rPr kumimoji="0" lang="en-GB" sz="2000" b="1" i="0" u="none" strike="noStrike" cap="none" normalizeH="0" baseline="0" dirty="0" smtClean="0">
                <a:ln>
                  <a:noFill/>
                </a:ln>
                <a:solidFill>
                  <a:schemeClr val="tx1"/>
                </a:solidFill>
                <a:effectLst/>
                <a:latin typeface="Tahoma" panose="020B0604030504040204" pitchFamily="34" charset="0"/>
                <a:ea typeface="Tahoma" panose="020B0604030504040204" pitchFamily="34" charset="0"/>
                <a:cs typeface="Tahoma" panose="020B0604030504040204" pitchFamily="34" charset="0"/>
              </a:rPr>
              <a:t>	</a:t>
            </a:r>
            <a:endParaRPr kumimoji="0" lang="en-US" sz="2000" b="0" i="0" u="none" strike="noStrike" cap="none" normalizeH="0" baseline="0" dirty="0" smtClean="0">
              <a:ln>
                <a:noFill/>
              </a:ln>
              <a:solidFill>
                <a:schemeClr val="tx1"/>
              </a:solidFill>
              <a:effectLst/>
              <a:latin typeface="Tahoma" panose="020B0604030504040204" pitchFamily="34" charset="0"/>
              <a:ea typeface="Tahoma" panose="020B0604030504040204" pitchFamily="34" charset="0"/>
              <a:cs typeface="Tahoma" panose="020B0604030504040204" pitchFamily="34" charset="0"/>
            </a:endParaRPr>
          </a:p>
          <a:p>
            <a:pPr marL="0" marR="0" lvl="0" indent="0" algn="just" defTabSz="914400" rtl="0" eaLnBrk="0" fontAlgn="base" latinLnBrk="0" hangingPunct="0">
              <a:lnSpc>
                <a:spcPct val="100000"/>
              </a:lnSpc>
              <a:spcBef>
                <a:spcPct val="0"/>
              </a:spcBef>
              <a:spcAft>
                <a:spcPct val="0"/>
              </a:spcAft>
              <a:buClrTx/>
              <a:buSzTx/>
              <a:tabLst>
                <a:tab pos="2819400" algn="l"/>
              </a:tabLst>
            </a:pPr>
            <a:r>
              <a:rPr kumimoji="0" lang="en-GB" sz="2000" b="0" i="0" u="none" strike="noStrike" cap="none" normalizeH="0" baseline="0" dirty="0" smtClean="0">
                <a:ln>
                  <a:noFill/>
                </a:ln>
                <a:solidFill>
                  <a:schemeClr val="tx1"/>
                </a:solidFill>
                <a:effectLst/>
                <a:latin typeface="Tahoma" panose="020B0604030504040204" pitchFamily="34" charset="0"/>
                <a:ea typeface="Tahoma" panose="020B0604030504040204" pitchFamily="34" charset="0"/>
                <a:cs typeface="Tahoma" panose="020B0604030504040204" pitchFamily="34" charset="0"/>
              </a:rPr>
              <a:t>A public company states in its Articles of Association that it is a Public Company mostly abbreviated as Plc. This type of company is one that advertises inviting the public to buy shares in it. It also lists its shares on the stock exchange market.</a:t>
            </a:r>
          </a:p>
          <a:p>
            <a:pPr marL="0" marR="0" lvl="0" indent="0" algn="ctr" defTabSz="914400" rtl="0" eaLnBrk="0" fontAlgn="base" latinLnBrk="0" hangingPunct="0">
              <a:lnSpc>
                <a:spcPct val="100000"/>
              </a:lnSpc>
              <a:spcBef>
                <a:spcPct val="0"/>
              </a:spcBef>
              <a:spcAft>
                <a:spcPct val="0"/>
              </a:spcAft>
              <a:buClrTx/>
              <a:buSzTx/>
              <a:tabLst>
                <a:tab pos="2819400" algn="l"/>
              </a:tabLst>
            </a:pPr>
            <a:r>
              <a:rPr kumimoji="0" lang="en-GB" sz="2400" b="1" i="0" u="none" strike="noStrike" cap="none" normalizeH="0" baseline="0" dirty="0" smtClean="0">
                <a:ln>
                  <a:noFill/>
                </a:ln>
                <a:solidFill>
                  <a:srgbClr val="C00000"/>
                </a:solidFill>
                <a:effectLst/>
                <a:latin typeface="Tahoma" panose="020B0604030504040204" pitchFamily="34" charset="0"/>
                <a:ea typeface="Tahoma" panose="020B0604030504040204" pitchFamily="34" charset="0"/>
                <a:cs typeface="Tahoma" panose="020B0604030504040204" pitchFamily="34" charset="0"/>
              </a:rPr>
              <a:t>Characteristics of a Public Limited Company</a:t>
            </a:r>
          </a:p>
          <a:p>
            <a:pPr marL="0" marR="0" lvl="0" indent="0" algn="just" defTabSz="914400" rtl="0" eaLnBrk="0" fontAlgn="base" latinLnBrk="0" hangingPunct="0">
              <a:lnSpc>
                <a:spcPct val="100000"/>
              </a:lnSpc>
              <a:spcBef>
                <a:spcPct val="0"/>
              </a:spcBef>
              <a:spcAft>
                <a:spcPct val="0"/>
              </a:spcAft>
              <a:buClrTx/>
              <a:buSzTx/>
              <a:tabLst>
                <a:tab pos="2819400" algn="l"/>
              </a:tabLst>
            </a:pPr>
            <a:endParaRPr kumimoji="0" lang="en-US" sz="2000" b="0" i="0" u="none" strike="noStrike" cap="none" normalizeH="0" baseline="0" dirty="0" smtClean="0">
              <a:ln>
                <a:noFill/>
              </a:ln>
              <a:solidFill>
                <a:schemeClr val="tx1"/>
              </a:solidFill>
              <a:effectLst/>
              <a:latin typeface="Tahoma" panose="020B0604030504040204" pitchFamily="34" charset="0"/>
              <a:ea typeface="Tahoma" panose="020B0604030504040204" pitchFamily="34" charset="0"/>
              <a:cs typeface="Tahoma" panose="020B0604030504040204" pitchFamily="34" charset="0"/>
            </a:endParaRPr>
          </a:p>
          <a:p>
            <a:pPr marL="0" marR="0" lvl="0" indent="0" algn="just" defTabSz="914400" rtl="0" eaLnBrk="0" fontAlgn="base" latinLnBrk="0" hangingPunct="0">
              <a:lnSpc>
                <a:spcPct val="100000"/>
              </a:lnSpc>
              <a:spcBef>
                <a:spcPct val="0"/>
              </a:spcBef>
              <a:spcAft>
                <a:spcPct val="0"/>
              </a:spcAft>
              <a:buClrTx/>
              <a:buSzTx/>
              <a:buFont typeface="Wingdings" pitchFamily="2" charset="2"/>
              <a:buChar char="q"/>
              <a:tabLst>
                <a:tab pos="398463" algn="l"/>
              </a:tabLst>
            </a:pPr>
            <a:r>
              <a:rPr kumimoji="0" lang="en-GB" sz="2000" b="0" i="0" u="none" strike="noStrike" cap="none" normalizeH="0" baseline="0" dirty="0" smtClean="0">
                <a:ln>
                  <a:noFill/>
                </a:ln>
                <a:solidFill>
                  <a:schemeClr val="tx1"/>
                </a:solidFill>
                <a:effectLst/>
                <a:latin typeface="Tahoma" panose="020B0604030504040204" pitchFamily="34" charset="0"/>
                <a:ea typeface="Tahoma" panose="020B0604030504040204" pitchFamily="34" charset="0"/>
                <a:cs typeface="Tahoma" panose="020B0604030504040204" pitchFamily="34" charset="0"/>
              </a:rPr>
              <a:t>   It is a company formed by at least two (2) persons without a  	 	maximum number. </a:t>
            </a:r>
          </a:p>
          <a:p>
            <a:pPr marL="0" marR="0" lvl="0" indent="0" algn="just" defTabSz="914400" rtl="0" eaLnBrk="0" fontAlgn="base" latinLnBrk="0" hangingPunct="0">
              <a:lnSpc>
                <a:spcPct val="100000"/>
              </a:lnSpc>
              <a:spcBef>
                <a:spcPct val="0"/>
              </a:spcBef>
              <a:spcAft>
                <a:spcPct val="0"/>
              </a:spcAft>
              <a:buClrTx/>
              <a:buSzTx/>
              <a:tabLst>
                <a:tab pos="2819400" algn="l"/>
              </a:tabLst>
            </a:pPr>
            <a:endParaRPr kumimoji="0" lang="en-GB" sz="2000" b="0" i="0" u="none" strike="noStrike" cap="none" normalizeH="0" baseline="0" dirty="0" smtClean="0">
              <a:ln>
                <a:noFill/>
              </a:ln>
              <a:solidFill>
                <a:schemeClr val="tx1"/>
              </a:solidFill>
              <a:effectLst/>
              <a:latin typeface="Tahoma" panose="020B0604030504040204" pitchFamily="34" charset="0"/>
              <a:ea typeface="Tahoma" panose="020B0604030504040204" pitchFamily="34" charset="0"/>
              <a:cs typeface="Tahoma" panose="020B0604030504040204" pitchFamily="34" charset="0"/>
            </a:endParaRPr>
          </a:p>
          <a:p>
            <a:pPr marL="0" marR="0" lvl="0" indent="0" algn="just" defTabSz="914400" rtl="0" eaLnBrk="0" fontAlgn="base" latinLnBrk="0" hangingPunct="0">
              <a:lnSpc>
                <a:spcPct val="100000"/>
              </a:lnSpc>
              <a:spcBef>
                <a:spcPct val="0"/>
              </a:spcBef>
              <a:spcAft>
                <a:spcPct val="0"/>
              </a:spcAft>
              <a:buClrTx/>
              <a:buSzTx/>
              <a:buFont typeface="Wingdings" pitchFamily="2" charset="2"/>
              <a:buChar char="q"/>
              <a:tabLst>
                <a:tab pos="457200" algn="l"/>
              </a:tabLst>
            </a:pPr>
            <a:r>
              <a:rPr kumimoji="0" lang="en-GB" sz="2000" b="0" i="0" u="none" strike="noStrike" cap="none" normalizeH="0" baseline="0" dirty="0" smtClean="0">
                <a:ln>
                  <a:noFill/>
                </a:ln>
                <a:solidFill>
                  <a:schemeClr val="tx1"/>
                </a:solidFill>
                <a:effectLst/>
                <a:latin typeface="Tahoma" panose="020B0604030504040204" pitchFamily="34" charset="0"/>
                <a:ea typeface="Tahoma" panose="020B0604030504040204" pitchFamily="34" charset="0"/>
                <a:cs typeface="Tahoma" panose="020B0604030504040204" pitchFamily="34" charset="0"/>
              </a:rPr>
              <a:t>   The shareholders or members of the company elect a Board of 	Directors to control it.</a:t>
            </a:r>
          </a:p>
          <a:p>
            <a:pPr marL="0" marR="0" lvl="0" indent="0" algn="just" defTabSz="914400" rtl="0" eaLnBrk="0" fontAlgn="base" latinLnBrk="0" hangingPunct="0">
              <a:lnSpc>
                <a:spcPct val="100000"/>
              </a:lnSpc>
              <a:spcBef>
                <a:spcPct val="0"/>
              </a:spcBef>
              <a:spcAft>
                <a:spcPct val="0"/>
              </a:spcAft>
              <a:buClrTx/>
              <a:buSzTx/>
              <a:tabLst>
                <a:tab pos="2819400" algn="l"/>
              </a:tabLst>
            </a:pPr>
            <a:endParaRPr kumimoji="0" lang="en-US" sz="2000" b="0" i="0" u="none" strike="noStrike" cap="none" normalizeH="0" baseline="0" dirty="0" smtClean="0">
              <a:ln>
                <a:noFill/>
              </a:ln>
              <a:solidFill>
                <a:schemeClr val="tx1"/>
              </a:solidFill>
              <a:effectLst/>
              <a:latin typeface="Tahoma" panose="020B0604030504040204" pitchFamily="34" charset="0"/>
              <a:ea typeface="Tahoma" panose="020B0604030504040204" pitchFamily="34" charset="0"/>
              <a:cs typeface="Tahoma" panose="020B0604030504040204" pitchFamily="34" charset="0"/>
            </a:endParaRPr>
          </a:p>
          <a:p>
            <a:pPr marL="0" marR="0" lvl="0" indent="0" algn="just" defTabSz="914400" rtl="0" eaLnBrk="0" fontAlgn="base" latinLnBrk="0" hangingPunct="0">
              <a:lnSpc>
                <a:spcPct val="100000"/>
              </a:lnSpc>
              <a:spcBef>
                <a:spcPct val="0"/>
              </a:spcBef>
              <a:spcAft>
                <a:spcPct val="0"/>
              </a:spcAft>
              <a:buClrTx/>
              <a:buSzTx/>
              <a:buFont typeface="Wingdings" pitchFamily="2" charset="2"/>
              <a:buChar char="q"/>
              <a:tabLst>
                <a:tab pos="457200" algn="l"/>
              </a:tabLst>
            </a:pPr>
            <a:r>
              <a:rPr kumimoji="0" lang="en-GB" sz="2000" b="0" i="0" u="none" strike="noStrike" cap="none" normalizeH="0" baseline="0" dirty="0" smtClean="0">
                <a:ln>
                  <a:noFill/>
                </a:ln>
                <a:solidFill>
                  <a:schemeClr val="tx1"/>
                </a:solidFill>
                <a:effectLst/>
                <a:latin typeface="Tahoma" panose="020B0604030504040204" pitchFamily="34" charset="0"/>
                <a:ea typeface="Tahoma" panose="020B0604030504040204" pitchFamily="34" charset="0"/>
                <a:cs typeface="Tahoma" panose="020B0604030504040204" pitchFamily="34" charset="0"/>
              </a:rPr>
              <a:t>   The day to day running of the business is in the hands of the 	Managing Director. </a:t>
            </a:r>
          </a:p>
          <a:p>
            <a:pPr marL="0" marR="0" lvl="0" indent="0" algn="just" defTabSz="914400" rtl="0" eaLnBrk="0" fontAlgn="base" latinLnBrk="0" hangingPunct="0">
              <a:lnSpc>
                <a:spcPct val="100000"/>
              </a:lnSpc>
              <a:spcBef>
                <a:spcPct val="0"/>
              </a:spcBef>
              <a:spcAft>
                <a:spcPct val="0"/>
              </a:spcAft>
              <a:buClrTx/>
              <a:buSzTx/>
              <a:tabLst>
                <a:tab pos="2819400" algn="l"/>
              </a:tabLst>
            </a:pPr>
            <a:endParaRPr kumimoji="0" lang="en-GB" sz="2000" b="0" i="0" u="none" strike="noStrike" cap="none" normalizeH="0" baseline="0" dirty="0" smtClean="0">
              <a:ln>
                <a:noFill/>
              </a:ln>
              <a:solidFill>
                <a:schemeClr val="tx1"/>
              </a:solidFill>
              <a:effectLst/>
              <a:latin typeface="Tahoma" panose="020B0604030504040204" pitchFamily="34" charset="0"/>
              <a:ea typeface="Tahoma" panose="020B0604030504040204" pitchFamily="34" charset="0"/>
              <a:cs typeface="Tahoma" panose="020B0604030504040204" pitchFamily="34" charset="0"/>
            </a:endParaRPr>
          </a:p>
          <a:p>
            <a:pPr marL="0" marR="0" lvl="0" indent="0" algn="just" defTabSz="914400" rtl="0" eaLnBrk="0" fontAlgn="base" latinLnBrk="0" hangingPunct="0">
              <a:lnSpc>
                <a:spcPct val="100000"/>
              </a:lnSpc>
              <a:spcBef>
                <a:spcPct val="0"/>
              </a:spcBef>
              <a:spcAft>
                <a:spcPct val="0"/>
              </a:spcAft>
              <a:buClrTx/>
              <a:buSzTx/>
              <a:buFont typeface="Wingdings" pitchFamily="2" charset="2"/>
              <a:buChar char="q"/>
              <a:tabLst>
                <a:tab pos="2819400" algn="l"/>
              </a:tabLst>
            </a:pPr>
            <a:r>
              <a:rPr kumimoji="0" lang="en-GB" sz="2000" b="0" i="0" u="none" strike="noStrike" cap="none" normalizeH="0" baseline="0" dirty="0" smtClean="0">
                <a:ln>
                  <a:noFill/>
                </a:ln>
                <a:solidFill>
                  <a:schemeClr val="tx1"/>
                </a:solidFill>
                <a:effectLst/>
                <a:latin typeface="Tahoma" panose="020B0604030504040204" pitchFamily="34" charset="0"/>
                <a:ea typeface="Tahoma" panose="020B0604030504040204" pitchFamily="34" charset="0"/>
                <a:cs typeface="Tahoma" panose="020B0604030504040204" pitchFamily="34" charset="0"/>
              </a:rPr>
              <a:t>    The Board of Directors deal with the Managing Director on Policy </a:t>
            </a:r>
            <a:r>
              <a:rPr lang="en-GB" sz="2000" dirty="0">
                <a:latin typeface="Tahoma" panose="020B0604030504040204" pitchFamily="34" charset="0"/>
                <a:ea typeface="Tahoma" panose="020B0604030504040204" pitchFamily="34" charset="0"/>
                <a:cs typeface="Tahoma" panose="020B0604030504040204" pitchFamily="34" charset="0"/>
              </a:rPr>
              <a:t> </a:t>
            </a:r>
            <a:r>
              <a:rPr kumimoji="0" lang="en-GB" sz="2000" b="0" i="0" u="none" strike="noStrike" cap="none" normalizeH="0" baseline="0" dirty="0" smtClean="0">
                <a:ln>
                  <a:noFill/>
                </a:ln>
                <a:solidFill>
                  <a:schemeClr val="tx1"/>
                </a:solidFill>
                <a:effectLst/>
                <a:latin typeface="Tahoma" panose="020B0604030504040204" pitchFamily="34" charset="0"/>
                <a:ea typeface="Tahoma" panose="020B0604030504040204" pitchFamily="34" charset="0"/>
                <a:cs typeface="Tahoma" panose="020B0604030504040204" pitchFamily="34" charset="0"/>
              </a:rPr>
              <a:t>issues.</a:t>
            </a:r>
          </a:p>
          <a:p>
            <a:pPr marL="0" marR="0" lvl="0" indent="0" algn="just" defTabSz="914400" rtl="0" eaLnBrk="0" fontAlgn="base" latinLnBrk="0" hangingPunct="0">
              <a:lnSpc>
                <a:spcPct val="100000"/>
              </a:lnSpc>
              <a:spcBef>
                <a:spcPct val="0"/>
              </a:spcBef>
              <a:spcAft>
                <a:spcPct val="0"/>
              </a:spcAft>
              <a:buClrTx/>
              <a:buSzTx/>
              <a:tabLst>
                <a:tab pos="2819400" algn="l"/>
              </a:tabLst>
            </a:pPr>
            <a:endParaRPr kumimoji="0" lang="en-US" sz="2000" b="0" i="0" u="none" strike="noStrike" cap="none" normalizeH="0" baseline="0" dirty="0" smtClean="0">
              <a:ln>
                <a:noFill/>
              </a:ln>
              <a:solidFill>
                <a:schemeClr val="tx1"/>
              </a:solidFill>
              <a:effectLst/>
              <a:latin typeface="Tahoma" panose="020B0604030504040204" pitchFamily="34" charset="0"/>
              <a:ea typeface="Tahoma" panose="020B0604030504040204" pitchFamily="34" charset="0"/>
              <a:cs typeface="Tahoma" panose="020B0604030504040204" pitchFamily="34" charset="0"/>
            </a:endParaRPr>
          </a:p>
          <a:p>
            <a:pPr marL="0" marR="0" lvl="0" indent="0" algn="just" defTabSz="914400" rtl="0" eaLnBrk="0" fontAlgn="base" latinLnBrk="0" hangingPunct="0">
              <a:lnSpc>
                <a:spcPct val="100000"/>
              </a:lnSpc>
              <a:spcBef>
                <a:spcPct val="0"/>
              </a:spcBef>
              <a:spcAft>
                <a:spcPct val="0"/>
              </a:spcAft>
              <a:buClrTx/>
              <a:buSzTx/>
              <a:buFont typeface="Wingdings" pitchFamily="2" charset="2"/>
              <a:buChar char="q"/>
              <a:tabLst>
                <a:tab pos="2819400" algn="l"/>
              </a:tabLst>
            </a:pPr>
            <a:r>
              <a:rPr kumimoji="0" lang="en-GB" sz="2000" b="0" i="0" u="none" strike="noStrike" cap="none" normalizeH="0" baseline="0" dirty="0" smtClean="0">
                <a:ln>
                  <a:noFill/>
                </a:ln>
                <a:solidFill>
                  <a:schemeClr val="tx1"/>
                </a:solidFill>
                <a:effectLst/>
                <a:latin typeface="Tahoma" panose="020B0604030504040204" pitchFamily="34" charset="0"/>
                <a:ea typeface="Tahoma" panose="020B0604030504040204" pitchFamily="34" charset="0"/>
                <a:cs typeface="Tahoma" panose="020B0604030504040204" pitchFamily="34" charset="0"/>
              </a:rPr>
              <a:t>   It is a separate legal entity and is registered with the Registrar </a:t>
            </a:r>
            <a:r>
              <a:rPr kumimoji="0" lang="en-GB" sz="2000" b="0" i="0" u="none" strike="noStrike" cap="none" normalizeH="0" baseline="0" dirty="0" smtClean="0">
                <a:ln>
                  <a:noFill/>
                </a:ln>
                <a:solidFill>
                  <a:schemeClr val="tx1"/>
                </a:solidFill>
                <a:effectLst/>
                <a:latin typeface="+mj-lt"/>
                <a:ea typeface="Calibri" pitchFamily="34" charset="0"/>
                <a:cs typeface="Arial" pitchFamily="34" charset="0"/>
              </a:rPr>
              <a:t>of Companies.  </a:t>
            </a:r>
            <a:endParaRPr kumimoji="0" lang="en-GB" sz="2000" b="0" i="0" u="none" strike="noStrike" cap="none" normalizeH="0" baseline="0" dirty="0" smtClean="0">
              <a:ln>
                <a:noFill/>
              </a:ln>
              <a:solidFill>
                <a:schemeClr val="tx1"/>
              </a:solidFill>
              <a:effectLst/>
              <a:latin typeface="+mj-lt"/>
              <a:cs typeface="Arial" pitchFamily="34" charset="0"/>
            </a:endParaRPr>
          </a:p>
        </p:txBody>
      </p:sp>
    </p:spTree>
  </p:cSld>
  <p:clrMapOvr>
    <a:masterClrMapping/>
  </p:clrMapOvr>
  <p:transition spd="slow">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21505">
                                            <p:txEl>
                                              <p:pRg st="1" end="1"/>
                                            </p:txEl>
                                          </p:spTgt>
                                        </p:tgtEl>
                                        <p:attrNameLst>
                                          <p:attrName>style.visibility</p:attrName>
                                        </p:attrNameLst>
                                      </p:cBhvr>
                                      <p:to>
                                        <p:strVal val="visible"/>
                                      </p:to>
                                    </p:set>
                                    <p:anim calcmode="lin" valueType="num">
                                      <p:cBhvr>
                                        <p:cTn id="7" dur="2000" fill="hold"/>
                                        <p:tgtEl>
                                          <p:spTgt spid="21505">
                                            <p:txEl>
                                              <p:pRg st="1" end="1"/>
                                            </p:txEl>
                                          </p:spTgt>
                                        </p:tgtEl>
                                        <p:attrNameLst>
                                          <p:attrName>ppt_w</p:attrName>
                                        </p:attrNameLst>
                                      </p:cBhvr>
                                      <p:tavLst>
                                        <p:tav tm="0">
                                          <p:val>
                                            <p:fltVal val="0"/>
                                          </p:val>
                                        </p:tav>
                                        <p:tav tm="100000">
                                          <p:val>
                                            <p:strVal val="#ppt_w"/>
                                          </p:val>
                                        </p:tav>
                                      </p:tavLst>
                                    </p:anim>
                                    <p:anim calcmode="lin" valueType="num">
                                      <p:cBhvr>
                                        <p:cTn id="8" dur="2000" fill="hold"/>
                                        <p:tgtEl>
                                          <p:spTgt spid="21505">
                                            <p:txEl>
                                              <p:pRg st="1" end="1"/>
                                            </p:txEl>
                                          </p:spTgt>
                                        </p:tgtEl>
                                        <p:attrNameLst>
                                          <p:attrName>ppt_h</p:attrName>
                                        </p:attrNameLst>
                                      </p:cBhvr>
                                      <p:tavLst>
                                        <p:tav tm="0">
                                          <p:val>
                                            <p:fltVal val="0"/>
                                          </p:val>
                                        </p:tav>
                                        <p:tav tm="100000">
                                          <p:val>
                                            <p:strVal val="#ppt_h"/>
                                          </p:val>
                                        </p:tav>
                                      </p:tavLst>
                                    </p:anim>
                                    <p:animEffect transition="in" filter="fade">
                                      <p:cBhvr>
                                        <p:cTn id="9" dur="2000"/>
                                        <p:tgtEl>
                                          <p:spTgt spid="2150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21505">
                                            <p:txEl>
                                              <p:pRg st="2" end="2"/>
                                            </p:txEl>
                                          </p:spTgt>
                                        </p:tgtEl>
                                        <p:attrNameLst>
                                          <p:attrName>style.visibility</p:attrName>
                                        </p:attrNameLst>
                                      </p:cBhvr>
                                      <p:to>
                                        <p:strVal val="visible"/>
                                      </p:to>
                                    </p:set>
                                    <p:anim calcmode="lin" valueType="num">
                                      <p:cBhvr>
                                        <p:cTn id="14" dur="2000" fill="hold"/>
                                        <p:tgtEl>
                                          <p:spTgt spid="21505">
                                            <p:txEl>
                                              <p:pRg st="2" end="2"/>
                                            </p:txEl>
                                          </p:spTgt>
                                        </p:tgtEl>
                                        <p:attrNameLst>
                                          <p:attrName>ppt_w</p:attrName>
                                        </p:attrNameLst>
                                      </p:cBhvr>
                                      <p:tavLst>
                                        <p:tav tm="0">
                                          <p:val>
                                            <p:fltVal val="0"/>
                                          </p:val>
                                        </p:tav>
                                        <p:tav tm="100000">
                                          <p:val>
                                            <p:strVal val="#ppt_w"/>
                                          </p:val>
                                        </p:tav>
                                      </p:tavLst>
                                    </p:anim>
                                    <p:anim calcmode="lin" valueType="num">
                                      <p:cBhvr>
                                        <p:cTn id="15" dur="2000" fill="hold"/>
                                        <p:tgtEl>
                                          <p:spTgt spid="21505">
                                            <p:txEl>
                                              <p:pRg st="2" end="2"/>
                                            </p:txEl>
                                          </p:spTgt>
                                        </p:tgtEl>
                                        <p:attrNameLst>
                                          <p:attrName>ppt_h</p:attrName>
                                        </p:attrNameLst>
                                      </p:cBhvr>
                                      <p:tavLst>
                                        <p:tav tm="0">
                                          <p:val>
                                            <p:fltVal val="0"/>
                                          </p:val>
                                        </p:tav>
                                        <p:tav tm="100000">
                                          <p:val>
                                            <p:strVal val="#ppt_h"/>
                                          </p:val>
                                        </p:tav>
                                      </p:tavLst>
                                    </p:anim>
                                    <p:animEffect transition="in" filter="fade">
                                      <p:cBhvr>
                                        <p:cTn id="16" dur="2000"/>
                                        <p:tgtEl>
                                          <p:spTgt spid="21505">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grpId="0" nodeType="clickEffect">
                                  <p:stCondLst>
                                    <p:cond delay="0"/>
                                  </p:stCondLst>
                                  <p:childTnLst>
                                    <p:set>
                                      <p:cBhvr>
                                        <p:cTn id="20" dur="1" fill="hold">
                                          <p:stCondLst>
                                            <p:cond delay="0"/>
                                          </p:stCondLst>
                                        </p:cTn>
                                        <p:tgtEl>
                                          <p:spTgt spid="21505">
                                            <p:txEl>
                                              <p:pRg st="3" end="3"/>
                                            </p:txEl>
                                          </p:spTgt>
                                        </p:tgtEl>
                                        <p:attrNameLst>
                                          <p:attrName>style.visibility</p:attrName>
                                        </p:attrNameLst>
                                      </p:cBhvr>
                                      <p:to>
                                        <p:strVal val="visible"/>
                                      </p:to>
                                    </p:set>
                                    <p:anim calcmode="lin" valueType="num">
                                      <p:cBhvr>
                                        <p:cTn id="21" dur="2000" fill="hold"/>
                                        <p:tgtEl>
                                          <p:spTgt spid="21505">
                                            <p:txEl>
                                              <p:pRg st="3" end="3"/>
                                            </p:txEl>
                                          </p:spTgt>
                                        </p:tgtEl>
                                        <p:attrNameLst>
                                          <p:attrName>ppt_w</p:attrName>
                                        </p:attrNameLst>
                                      </p:cBhvr>
                                      <p:tavLst>
                                        <p:tav tm="0">
                                          <p:val>
                                            <p:fltVal val="0"/>
                                          </p:val>
                                        </p:tav>
                                        <p:tav tm="100000">
                                          <p:val>
                                            <p:strVal val="#ppt_w"/>
                                          </p:val>
                                        </p:tav>
                                      </p:tavLst>
                                    </p:anim>
                                    <p:anim calcmode="lin" valueType="num">
                                      <p:cBhvr>
                                        <p:cTn id="22" dur="2000" fill="hold"/>
                                        <p:tgtEl>
                                          <p:spTgt spid="21505">
                                            <p:txEl>
                                              <p:pRg st="3" end="3"/>
                                            </p:txEl>
                                          </p:spTgt>
                                        </p:tgtEl>
                                        <p:attrNameLst>
                                          <p:attrName>ppt_h</p:attrName>
                                        </p:attrNameLst>
                                      </p:cBhvr>
                                      <p:tavLst>
                                        <p:tav tm="0">
                                          <p:val>
                                            <p:fltVal val="0"/>
                                          </p:val>
                                        </p:tav>
                                        <p:tav tm="100000">
                                          <p:val>
                                            <p:strVal val="#ppt_h"/>
                                          </p:val>
                                        </p:tav>
                                      </p:tavLst>
                                    </p:anim>
                                    <p:animEffect transition="in" filter="fade">
                                      <p:cBhvr>
                                        <p:cTn id="23" dur="2000"/>
                                        <p:tgtEl>
                                          <p:spTgt spid="21505">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grpId="0" nodeType="clickEffect">
                                  <p:stCondLst>
                                    <p:cond delay="0"/>
                                  </p:stCondLst>
                                  <p:childTnLst>
                                    <p:set>
                                      <p:cBhvr>
                                        <p:cTn id="27" dur="1" fill="hold">
                                          <p:stCondLst>
                                            <p:cond delay="0"/>
                                          </p:stCondLst>
                                        </p:cTn>
                                        <p:tgtEl>
                                          <p:spTgt spid="21505">
                                            <p:txEl>
                                              <p:pRg st="5" end="5"/>
                                            </p:txEl>
                                          </p:spTgt>
                                        </p:tgtEl>
                                        <p:attrNameLst>
                                          <p:attrName>style.visibility</p:attrName>
                                        </p:attrNameLst>
                                      </p:cBhvr>
                                      <p:to>
                                        <p:strVal val="visible"/>
                                      </p:to>
                                    </p:set>
                                    <p:anim calcmode="lin" valueType="num">
                                      <p:cBhvr>
                                        <p:cTn id="28" dur="2000" fill="hold"/>
                                        <p:tgtEl>
                                          <p:spTgt spid="21505">
                                            <p:txEl>
                                              <p:pRg st="5" end="5"/>
                                            </p:txEl>
                                          </p:spTgt>
                                        </p:tgtEl>
                                        <p:attrNameLst>
                                          <p:attrName>ppt_w</p:attrName>
                                        </p:attrNameLst>
                                      </p:cBhvr>
                                      <p:tavLst>
                                        <p:tav tm="0">
                                          <p:val>
                                            <p:fltVal val="0"/>
                                          </p:val>
                                        </p:tav>
                                        <p:tav tm="100000">
                                          <p:val>
                                            <p:strVal val="#ppt_w"/>
                                          </p:val>
                                        </p:tav>
                                      </p:tavLst>
                                    </p:anim>
                                    <p:anim calcmode="lin" valueType="num">
                                      <p:cBhvr>
                                        <p:cTn id="29" dur="2000" fill="hold"/>
                                        <p:tgtEl>
                                          <p:spTgt spid="21505">
                                            <p:txEl>
                                              <p:pRg st="5" end="5"/>
                                            </p:txEl>
                                          </p:spTgt>
                                        </p:tgtEl>
                                        <p:attrNameLst>
                                          <p:attrName>ppt_h</p:attrName>
                                        </p:attrNameLst>
                                      </p:cBhvr>
                                      <p:tavLst>
                                        <p:tav tm="0">
                                          <p:val>
                                            <p:fltVal val="0"/>
                                          </p:val>
                                        </p:tav>
                                        <p:tav tm="100000">
                                          <p:val>
                                            <p:strVal val="#ppt_h"/>
                                          </p:val>
                                        </p:tav>
                                      </p:tavLst>
                                    </p:anim>
                                    <p:animEffect transition="in" filter="fade">
                                      <p:cBhvr>
                                        <p:cTn id="30" dur="2000"/>
                                        <p:tgtEl>
                                          <p:spTgt spid="21505">
                                            <p:txEl>
                                              <p:pRg st="5" end="5"/>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grpId="0" nodeType="clickEffect">
                                  <p:stCondLst>
                                    <p:cond delay="0"/>
                                  </p:stCondLst>
                                  <p:childTnLst>
                                    <p:set>
                                      <p:cBhvr>
                                        <p:cTn id="34" dur="1" fill="hold">
                                          <p:stCondLst>
                                            <p:cond delay="0"/>
                                          </p:stCondLst>
                                        </p:cTn>
                                        <p:tgtEl>
                                          <p:spTgt spid="21505">
                                            <p:txEl>
                                              <p:pRg st="7" end="7"/>
                                            </p:txEl>
                                          </p:spTgt>
                                        </p:tgtEl>
                                        <p:attrNameLst>
                                          <p:attrName>style.visibility</p:attrName>
                                        </p:attrNameLst>
                                      </p:cBhvr>
                                      <p:to>
                                        <p:strVal val="visible"/>
                                      </p:to>
                                    </p:set>
                                    <p:anim calcmode="lin" valueType="num">
                                      <p:cBhvr>
                                        <p:cTn id="35" dur="2000" fill="hold"/>
                                        <p:tgtEl>
                                          <p:spTgt spid="21505">
                                            <p:txEl>
                                              <p:pRg st="7" end="7"/>
                                            </p:txEl>
                                          </p:spTgt>
                                        </p:tgtEl>
                                        <p:attrNameLst>
                                          <p:attrName>ppt_w</p:attrName>
                                        </p:attrNameLst>
                                      </p:cBhvr>
                                      <p:tavLst>
                                        <p:tav tm="0">
                                          <p:val>
                                            <p:fltVal val="0"/>
                                          </p:val>
                                        </p:tav>
                                        <p:tav tm="100000">
                                          <p:val>
                                            <p:strVal val="#ppt_w"/>
                                          </p:val>
                                        </p:tav>
                                      </p:tavLst>
                                    </p:anim>
                                    <p:anim calcmode="lin" valueType="num">
                                      <p:cBhvr>
                                        <p:cTn id="36" dur="2000" fill="hold"/>
                                        <p:tgtEl>
                                          <p:spTgt spid="21505">
                                            <p:txEl>
                                              <p:pRg st="7" end="7"/>
                                            </p:txEl>
                                          </p:spTgt>
                                        </p:tgtEl>
                                        <p:attrNameLst>
                                          <p:attrName>ppt_h</p:attrName>
                                        </p:attrNameLst>
                                      </p:cBhvr>
                                      <p:tavLst>
                                        <p:tav tm="0">
                                          <p:val>
                                            <p:fltVal val="0"/>
                                          </p:val>
                                        </p:tav>
                                        <p:tav tm="100000">
                                          <p:val>
                                            <p:strVal val="#ppt_h"/>
                                          </p:val>
                                        </p:tav>
                                      </p:tavLst>
                                    </p:anim>
                                    <p:animEffect transition="in" filter="fade">
                                      <p:cBhvr>
                                        <p:cTn id="37" dur="2000"/>
                                        <p:tgtEl>
                                          <p:spTgt spid="21505">
                                            <p:txEl>
                                              <p:pRg st="7" end="7"/>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53" presetClass="entr" presetSubtype="16" fill="hold" grpId="0" nodeType="clickEffect">
                                  <p:stCondLst>
                                    <p:cond delay="0"/>
                                  </p:stCondLst>
                                  <p:childTnLst>
                                    <p:set>
                                      <p:cBhvr>
                                        <p:cTn id="41" dur="1" fill="hold">
                                          <p:stCondLst>
                                            <p:cond delay="0"/>
                                          </p:stCondLst>
                                        </p:cTn>
                                        <p:tgtEl>
                                          <p:spTgt spid="21505">
                                            <p:txEl>
                                              <p:pRg st="9" end="9"/>
                                            </p:txEl>
                                          </p:spTgt>
                                        </p:tgtEl>
                                        <p:attrNameLst>
                                          <p:attrName>style.visibility</p:attrName>
                                        </p:attrNameLst>
                                      </p:cBhvr>
                                      <p:to>
                                        <p:strVal val="visible"/>
                                      </p:to>
                                    </p:set>
                                    <p:anim calcmode="lin" valueType="num">
                                      <p:cBhvr>
                                        <p:cTn id="42" dur="2000" fill="hold"/>
                                        <p:tgtEl>
                                          <p:spTgt spid="21505">
                                            <p:txEl>
                                              <p:pRg st="9" end="9"/>
                                            </p:txEl>
                                          </p:spTgt>
                                        </p:tgtEl>
                                        <p:attrNameLst>
                                          <p:attrName>ppt_w</p:attrName>
                                        </p:attrNameLst>
                                      </p:cBhvr>
                                      <p:tavLst>
                                        <p:tav tm="0">
                                          <p:val>
                                            <p:fltVal val="0"/>
                                          </p:val>
                                        </p:tav>
                                        <p:tav tm="100000">
                                          <p:val>
                                            <p:strVal val="#ppt_w"/>
                                          </p:val>
                                        </p:tav>
                                      </p:tavLst>
                                    </p:anim>
                                    <p:anim calcmode="lin" valueType="num">
                                      <p:cBhvr>
                                        <p:cTn id="43" dur="2000" fill="hold"/>
                                        <p:tgtEl>
                                          <p:spTgt spid="21505">
                                            <p:txEl>
                                              <p:pRg st="9" end="9"/>
                                            </p:txEl>
                                          </p:spTgt>
                                        </p:tgtEl>
                                        <p:attrNameLst>
                                          <p:attrName>ppt_h</p:attrName>
                                        </p:attrNameLst>
                                      </p:cBhvr>
                                      <p:tavLst>
                                        <p:tav tm="0">
                                          <p:val>
                                            <p:fltVal val="0"/>
                                          </p:val>
                                        </p:tav>
                                        <p:tav tm="100000">
                                          <p:val>
                                            <p:strVal val="#ppt_h"/>
                                          </p:val>
                                        </p:tav>
                                      </p:tavLst>
                                    </p:anim>
                                    <p:animEffect transition="in" filter="fade">
                                      <p:cBhvr>
                                        <p:cTn id="44" dur="2000"/>
                                        <p:tgtEl>
                                          <p:spTgt spid="21505">
                                            <p:txEl>
                                              <p:pRg st="9" end="9"/>
                                            </p:txEl>
                                          </p:spTgt>
                                        </p:tgtEl>
                                      </p:cBhvr>
                                    </p:animEffect>
                                  </p:childTnLst>
                                </p:cTn>
                              </p:par>
                            </p:childTnLst>
                          </p:cTn>
                        </p:par>
                      </p:childTnLst>
                    </p:cTn>
                  </p:par>
                  <p:par>
                    <p:cTn id="45" fill="hold">
                      <p:stCondLst>
                        <p:cond delay="indefinite"/>
                      </p:stCondLst>
                      <p:childTnLst>
                        <p:par>
                          <p:cTn id="46" fill="hold">
                            <p:stCondLst>
                              <p:cond delay="0"/>
                            </p:stCondLst>
                            <p:childTnLst>
                              <p:par>
                                <p:cTn id="47" presetID="53" presetClass="entr" presetSubtype="16" fill="hold" grpId="0" nodeType="clickEffect">
                                  <p:stCondLst>
                                    <p:cond delay="0"/>
                                  </p:stCondLst>
                                  <p:childTnLst>
                                    <p:set>
                                      <p:cBhvr>
                                        <p:cTn id="48" dur="1" fill="hold">
                                          <p:stCondLst>
                                            <p:cond delay="0"/>
                                          </p:stCondLst>
                                        </p:cTn>
                                        <p:tgtEl>
                                          <p:spTgt spid="21505">
                                            <p:txEl>
                                              <p:pRg st="11" end="11"/>
                                            </p:txEl>
                                          </p:spTgt>
                                        </p:tgtEl>
                                        <p:attrNameLst>
                                          <p:attrName>style.visibility</p:attrName>
                                        </p:attrNameLst>
                                      </p:cBhvr>
                                      <p:to>
                                        <p:strVal val="visible"/>
                                      </p:to>
                                    </p:set>
                                    <p:anim calcmode="lin" valueType="num">
                                      <p:cBhvr>
                                        <p:cTn id="49" dur="2000" fill="hold"/>
                                        <p:tgtEl>
                                          <p:spTgt spid="21505">
                                            <p:txEl>
                                              <p:pRg st="11" end="11"/>
                                            </p:txEl>
                                          </p:spTgt>
                                        </p:tgtEl>
                                        <p:attrNameLst>
                                          <p:attrName>ppt_w</p:attrName>
                                        </p:attrNameLst>
                                      </p:cBhvr>
                                      <p:tavLst>
                                        <p:tav tm="0">
                                          <p:val>
                                            <p:fltVal val="0"/>
                                          </p:val>
                                        </p:tav>
                                        <p:tav tm="100000">
                                          <p:val>
                                            <p:strVal val="#ppt_w"/>
                                          </p:val>
                                        </p:tav>
                                      </p:tavLst>
                                    </p:anim>
                                    <p:anim calcmode="lin" valueType="num">
                                      <p:cBhvr>
                                        <p:cTn id="50" dur="2000" fill="hold"/>
                                        <p:tgtEl>
                                          <p:spTgt spid="21505">
                                            <p:txEl>
                                              <p:pRg st="11" end="11"/>
                                            </p:txEl>
                                          </p:spTgt>
                                        </p:tgtEl>
                                        <p:attrNameLst>
                                          <p:attrName>ppt_h</p:attrName>
                                        </p:attrNameLst>
                                      </p:cBhvr>
                                      <p:tavLst>
                                        <p:tav tm="0">
                                          <p:val>
                                            <p:fltVal val="0"/>
                                          </p:val>
                                        </p:tav>
                                        <p:tav tm="100000">
                                          <p:val>
                                            <p:strVal val="#ppt_h"/>
                                          </p:val>
                                        </p:tav>
                                      </p:tavLst>
                                    </p:anim>
                                    <p:animEffect transition="in" filter="fade">
                                      <p:cBhvr>
                                        <p:cTn id="51" dur="2000"/>
                                        <p:tgtEl>
                                          <p:spTgt spid="21505">
                                            <p:txEl>
                                              <p:pRg st="11" end="11"/>
                                            </p:txEl>
                                          </p:spTgt>
                                        </p:tgtEl>
                                      </p:cBhvr>
                                    </p:animEffect>
                                  </p:childTnLst>
                                </p:cTn>
                              </p:par>
                            </p:childTnLst>
                          </p:cTn>
                        </p:par>
                      </p:childTnLst>
                    </p:cTn>
                  </p:par>
                  <p:par>
                    <p:cTn id="52" fill="hold">
                      <p:stCondLst>
                        <p:cond delay="indefinite"/>
                      </p:stCondLst>
                      <p:childTnLst>
                        <p:par>
                          <p:cTn id="53" fill="hold">
                            <p:stCondLst>
                              <p:cond delay="0"/>
                            </p:stCondLst>
                            <p:childTnLst>
                              <p:par>
                                <p:cTn id="54" presetID="53" presetClass="entr" presetSubtype="16" fill="hold" grpId="0" nodeType="clickEffect">
                                  <p:stCondLst>
                                    <p:cond delay="0"/>
                                  </p:stCondLst>
                                  <p:childTnLst>
                                    <p:set>
                                      <p:cBhvr>
                                        <p:cTn id="55" dur="1" fill="hold">
                                          <p:stCondLst>
                                            <p:cond delay="0"/>
                                          </p:stCondLst>
                                        </p:cTn>
                                        <p:tgtEl>
                                          <p:spTgt spid="21505">
                                            <p:txEl>
                                              <p:pRg st="13" end="13"/>
                                            </p:txEl>
                                          </p:spTgt>
                                        </p:tgtEl>
                                        <p:attrNameLst>
                                          <p:attrName>style.visibility</p:attrName>
                                        </p:attrNameLst>
                                      </p:cBhvr>
                                      <p:to>
                                        <p:strVal val="visible"/>
                                      </p:to>
                                    </p:set>
                                    <p:anim calcmode="lin" valueType="num">
                                      <p:cBhvr>
                                        <p:cTn id="56" dur="2000" fill="hold"/>
                                        <p:tgtEl>
                                          <p:spTgt spid="21505">
                                            <p:txEl>
                                              <p:pRg st="13" end="13"/>
                                            </p:txEl>
                                          </p:spTgt>
                                        </p:tgtEl>
                                        <p:attrNameLst>
                                          <p:attrName>ppt_w</p:attrName>
                                        </p:attrNameLst>
                                      </p:cBhvr>
                                      <p:tavLst>
                                        <p:tav tm="0">
                                          <p:val>
                                            <p:fltVal val="0"/>
                                          </p:val>
                                        </p:tav>
                                        <p:tav tm="100000">
                                          <p:val>
                                            <p:strVal val="#ppt_w"/>
                                          </p:val>
                                        </p:tav>
                                      </p:tavLst>
                                    </p:anim>
                                    <p:anim calcmode="lin" valueType="num">
                                      <p:cBhvr>
                                        <p:cTn id="57" dur="2000" fill="hold"/>
                                        <p:tgtEl>
                                          <p:spTgt spid="21505">
                                            <p:txEl>
                                              <p:pRg st="13" end="13"/>
                                            </p:txEl>
                                          </p:spTgt>
                                        </p:tgtEl>
                                        <p:attrNameLst>
                                          <p:attrName>ppt_h</p:attrName>
                                        </p:attrNameLst>
                                      </p:cBhvr>
                                      <p:tavLst>
                                        <p:tav tm="0">
                                          <p:val>
                                            <p:fltVal val="0"/>
                                          </p:val>
                                        </p:tav>
                                        <p:tav tm="100000">
                                          <p:val>
                                            <p:strVal val="#ppt_h"/>
                                          </p:val>
                                        </p:tav>
                                      </p:tavLst>
                                    </p:anim>
                                    <p:animEffect transition="in" filter="fade">
                                      <p:cBhvr>
                                        <p:cTn id="58" dur="2000"/>
                                        <p:tgtEl>
                                          <p:spTgt spid="21505">
                                            <p:txEl>
                                              <p:pRg st="13" end="1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505"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Rectangle 1"/>
          <p:cNvSpPr>
            <a:spLocks noChangeArrowheads="1"/>
          </p:cNvSpPr>
          <p:nvPr/>
        </p:nvSpPr>
        <p:spPr bwMode="auto">
          <a:xfrm>
            <a:off x="152400" y="-61556"/>
            <a:ext cx="8763000" cy="680186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endParaRPr kumimoji="0" lang="en-GB" sz="2000" b="1" i="0" u="none" strike="noStrike" cap="none" normalizeH="0" baseline="0" dirty="0" smtClean="0">
              <a:ln>
                <a:noFill/>
              </a:ln>
              <a:solidFill>
                <a:schemeClr val="tx1"/>
              </a:solidFill>
              <a:effectLst/>
              <a:latin typeface="Arial" pitchFamily="34" charset="0"/>
              <a:ea typeface="Calibri" pitchFamily="34" charset="0"/>
              <a:cs typeface="Arial" pitchFamily="34"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en-GB" sz="3200" b="1" i="0" u="none" strike="noStrike" cap="none" normalizeH="0" baseline="0" dirty="0" smtClean="0">
                <a:ln>
                  <a:noFill/>
                </a:ln>
                <a:solidFill>
                  <a:srgbClr val="C00000"/>
                </a:solidFill>
                <a:effectLst/>
                <a:latin typeface="Tahoma" panose="020B0604030504040204" pitchFamily="34" charset="0"/>
                <a:ea typeface="Tahoma" panose="020B0604030504040204" pitchFamily="34" charset="0"/>
                <a:cs typeface="Tahoma" panose="020B0604030504040204" pitchFamily="34" charset="0"/>
              </a:rPr>
              <a:t>Advantages of a Public Limited Company</a:t>
            </a:r>
          </a:p>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2400" b="0" i="0" u="none" strike="noStrike" cap="none" normalizeH="0" baseline="0" dirty="0" smtClean="0">
              <a:ln>
                <a:noFill/>
              </a:ln>
              <a:solidFill>
                <a:srgbClr val="C00000"/>
              </a:solidFill>
              <a:effectLst/>
              <a:latin typeface="Tahoma" panose="020B0604030504040204" pitchFamily="34" charset="0"/>
              <a:ea typeface="Tahoma" panose="020B0604030504040204" pitchFamily="34" charset="0"/>
              <a:cs typeface="Tahoma" panose="020B0604030504040204" pitchFamily="34" charset="0"/>
            </a:endParaRPr>
          </a:p>
          <a:p>
            <a:pPr marL="457200" marR="0" lvl="0" indent="-457200" algn="just" defTabSz="914400" rtl="0" eaLnBrk="0" fontAlgn="base" latinLnBrk="0" hangingPunct="0">
              <a:lnSpc>
                <a:spcPct val="100000"/>
              </a:lnSpc>
              <a:spcBef>
                <a:spcPct val="0"/>
              </a:spcBef>
              <a:spcAft>
                <a:spcPct val="0"/>
              </a:spcAft>
              <a:buClrTx/>
              <a:buSzTx/>
              <a:buFont typeface="Wingdings" pitchFamily="2" charset="2"/>
              <a:buChar char="ü"/>
              <a:tabLst/>
            </a:pPr>
            <a:r>
              <a:rPr kumimoji="0" lang="en-GB" sz="2400" b="0" i="0" u="none" strike="noStrike" cap="none" normalizeH="0" baseline="0" dirty="0" smtClean="0">
                <a:ln>
                  <a:noFill/>
                </a:ln>
                <a:solidFill>
                  <a:schemeClr val="tx1"/>
                </a:solidFill>
                <a:effectLst/>
                <a:latin typeface="+mj-lt"/>
                <a:ea typeface="Calibri" pitchFamily="34" charset="0"/>
                <a:cs typeface="Arial" pitchFamily="34" charset="0"/>
              </a:rPr>
              <a:t>The company is a separate legal entity and as such the liability of shareholders is limited to the amount of shares they hold in the company.</a:t>
            </a:r>
          </a:p>
          <a:p>
            <a:pPr marL="0" marR="0" lvl="0" indent="0" algn="just" defTabSz="914400" rtl="0" eaLnBrk="0" fontAlgn="base" latinLnBrk="0" hangingPunct="0">
              <a:lnSpc>
                <a:spcPct val="100000"/>
              </a:lnSpc>
              <a:spcBef>
                <a:spcPct val="0"/>
              </a:spcBef>
              <a:spcAft>
                <a:spcPct val="0"/>
              </a:spcAft>
              <a:buClrTx/>
              <a:buSzTx/>
              <a:tabLst/>
            </a:pPr>
            <a:endParaRPr kumimoji="0" lang="en-US" sz="2400" b="0" i="0" u="none" strike="noStrike" cap="none" normalizeH="0" baseline="0" dirty="0" smtClean="0">
              <a:ln>
                <a:noFill/>
              </a:ln>
              <a:solidFill>
                <a:schemeClr val="tx1"/>
              </a:solidFill>
              <a:effectLst/>
              <a:latin typeface="+mj-lt"/>
              <a:cs typeface="Arial" pitchFamily="34" charset="0"/>
            </a:endParaRPr>
          </a:p>
          <a:p>
            <a:pPr marL="515938" marR="0" lvl="0" indent="-515938" algn="just" defTabSz="914400" rtl="0" eaLnBrk="0" fontAlgn="base" latinLnBrk="0" hangingPunct="0">
              <a:lnSpc>
                <a:spcPct val="100000"/>
              </a:lnSpc>
              <a:spcBef>
                <a:spcPct val="0"/>
              </a:spcBef>
              <a:spcAft>
                <a:spcPct val="0"/>
              </a:spcAft>
              <a:buClrTx/>
              <a:buSzTx/>
              <a:buFont typeface="Wingdings" pitchFamily="2" charset="2"/>
              <a:buChar char="ü"/>
              <a:tabLst/>
            </a:pPr>
            <a:r>
              <a:rPr kumimoji="0" lang="en-GB" sz="2400" b="0" i="0" u="none" strike="noStrike" cap="none" normalizeH="0" baseline="0" dirty="0" smtClean="0">
                <a:ln>
                  <a:noFill/>
                </a:ln>
                <a:solidFill>
                  <a:schemeClr val="tx1"/>
                </a:solidFill>
                <a:effectLst/>
                <a:latin typeface="+mj-lt"/>
                <a:ea typeface="Calibri" pitchFamily="34" charset="0"/>
                <a:cs typeface="Arial" pitchFamily="34" charset="0"/>
              </a:rPr>
              <a:t>It can raise more capital by the sale of shares on the stock exchange (i.e. LUSE).</a:t>
            </a:r>
          </a:p>
          <a:p>
            <a:pPr marL="0" marR="0" lvl="0" indent="0" algn="just" defTabSz="914400" rtl="0" eaLnBrk="0" fontAlgn="base" latinLnBrk="0" hangingPunct="0">
              <a:lnSpc>
                <a:spcPct val="100000"/>
              </a:lnSpc>
              <a:spcBef>
                <a:spcPct val="0"/>
              </a:spcBef>
              <a:spcAft>
                <a:spcPct val="0"/>
              </a:spcAft>
              <a:buClrTx/>
              <a:buSzTx/>
              <a:tabLst/>
            </a:pPr>
            <a:endParaRPr kumimoji="0" lang="en-US" sz="2400" b="0" i="0" u="none" strike="noStrike" cap="none" normalizeH="0" baseline="0" dirty="0" smtClean="0">
              <a:ln>
                <a:noFill/>
              </a:ln>
              <a:solidFill>
                <a:schemeClr val="tx1"/>
              </a:solidFill>
              <a:effectLst/>
              <a:latin typeface="+mj-lt"/>
              <a:cs typeface="Arial" pitchFamily="34" charset="0"/>
            </a:endParaRPr>
          </a:p>
          <a:p>
            <a:pPr marR="0" lvl="0" indent="457200" algn="just" defTabSz="914400" rtl="0" eaLnBrk="0" fontAlgn="base" latinLnBrk="0" hangingPunct="0">
              <a:lnSpc>
                <a:spcPct val="100000"/>
              </a:lnSpc>
              <a:spcBef>
                <a:spcPct val="0"/>
              </a:spcBef>
              <a:spcAft>
                <a:spcPct val="0"/>
              </a:spcAft>
              <a:buClrTx/>
              <a:buSzTx/>
              <a:buFont typeface="Wingdings" pitchFamily="2" charset="2"/>
              <a:buChar char="ü"/>
              <a:tabLst>
                <a:tab pos="515938" algn="l"/>
              </a:tabLst>
            </a:pPr>
            <a:r>
              <a:rPr kumimoji="0" lang="en-GB" sz="2400" b="0" i="0" u="none" strike="noStrike" cap="none" normalizeH="0" baseline="0" dirty="0" smtClean="0">
                <a:ln>
                  <a:noFill/>
                </a:ln>
                <a:solidFill>
                  <a:schemeClr val="tx1"/>
                </a:solidFill>
                <a:effectLst/>
                <a:latin typeface="+mj-lt"/>
                <a:ea typeface="Calibri" pitchFamily="34" charset="0"/>
                <a:cs typeface="Arial" pitchFamily="34" charset="0"/>
              </a:rPr>
              <a:t> It can employ professionals in such fields like Marketing,  	Accounting, Human Resource Management etc, which makes it  	more efficient.</a:t>
            </a:r>
          </a:p>
          <a:p>
            <a:pPr marL="0" marR="0" lvl="0" indent="0" algn="just" defTabSz="914400" rtl="0" eaLnBrk="0" fontAlgn="base" latinLnBrk="0" hangingPunct="0">
              <a:lnSpc>
                <a:spcPct val="100000"/>
              </a:lnSpc>
              <a:spcBef>
                <a:spcPct val="0"/>
              </a:spcBef>
              <a:spcAft>
                <a:spcPct val="0"/>
              </a:spcAft>
              <a:buClrTx/>
              <a:buSzTx/>
              <a:tabLst/>
            </a:pPr>
            <a:endParaRPr kumimoji="0" lang="en-US" sz="2400" b="0" i="0" u="none" strike="noStrike" cap="none" normalizeH="0" baseline="0" dirty="0" smtClean="0">
              <a:ln>
                <a:noFill/>
              </a:ln>
              <a:solidFill>
                <a:schemeClr val="tx1"/>
              </a:solidFill>
              <a:effectLst/>
              <a:latin typeface="+mj-lt"/>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 typeface="Wingdings" pitchFamily="2" charset="2"/>
              <a:buChar char="ü"/>
              <a:tabLst>
                <a:tab pos="457200" algn="l"/>
              </a:tabLst>
            </a:pPr>
            <a:r>
              <a:rPr kumimoji="0" lang="en-GB" sz="2400" b="0" i="0" u="none" strike="noStrike" cap="none" normalizeH="0" baseline="0" dirty="0" smtClean="0">
                <a:ln>
                  <a:noFill/>
                </a:ln>
                <a:solidFill>
                  <a:schemeClr val="tx1"/>
                </a:solidFill>
                <a:effectLst/>
                <a:latin typeface="+mj-lt"/>
                <a:ea typeface="Calibri" pitchFamily="34" charset="0"/>
                <a:cs typeface="Arial" pitchFamily="34" charset="0"/>
              </a:rPr>
              <a:t>   Its size makes it possible for the company to buy modern  	equipment and technology.</a:t>
            </a:r>
          </a:p>
          <a:p>
            <a:pPr marL="0" marR="0" lvl="0" indent="0" algn="just" defTabSz="914400" rtl="0" eaLnBrk="0" fontAlgn="base" latinLnBrk="0" hangingPunct="0">
              <a:lnSpc>
                <a:spcPct val="100000"/>
              </a:lnSpc>
              <a:spcBef>
                <a:spcPct val="0"/>
              </a:spcBef>
              <a:spcAft>
                <a:spcPct val="0"/>
              </a:spcAft>
              <a:buClrTx/>
              <a:buSzTx/>
              <a:tabLst/>
            </a:pPr>
            <a:endParaRPr kumimoji="0" lang="en-US" sz="2400" b="0" i="0" u="none" strike="noStrike" cap="none" normalizeH="0" baseline="0" dirty="0" smtClean="0">
              <a:ln>
                <a:noFill/>
              </a:ln>
              <a:solidFill>
                <a:schemeClr val="tx1"/>
              </a:solidFill>
              <a:effectLst/>
              <a:latin typeface="+mj-lt"/>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 typeface="Wingdings" pitchFamily="2" charset="2"/>
              <a:buChar char="ü"/>
              <a:tabLst/>
            </a:pPr>
            <a:r>
              <a:rPr kumimoji="0" lang="en-GB" sz="2400" b="0" i="0" u="none" strike="noStrike" cap="none" normalizeH="0" baseline="0" dirty="0" smtClean="0">
                <a:ln>
                  <a:noFill/>
                </a:ln>
                <a:solidFill>
                  <a:schemeClr val="tx1"/>
                </a:solidFill>
                <a:effectLst/>
                <a:latin typeface="+mj-lt"/>
                <a:ea typeface="Calibri" pitchFamily="34" charset="0"/>
                <a:cs typeface="Arial" pitchFamily="34" charset="0"/>
              </a:rPr>
              <a:t>   It has assured continuity.</a:t>
            </a:r>
            <a:endParaRPr kumimoji="0" lang="en-GB" sz="2400" b="0" i="0" u="none" strike="noStrike" cap="none" normalizeH="0" baseline="0" dirty="0" smtClean="0">
              <a:ln>
                <a:noFill/>
              </a:ln>
              <a:solidFill>
                <a:schemeClr val="tx1"/>
              </a:solidFill>
              <a:effectLst/>
              <a:latin typeface="+mj-lt"/>
              <a:cs typeface="Arial" pitchFamily="34" charset="0"/>
            </a:endParaRPr>
          </a:p>
        </p:txBody>
      </p:sp>
    </p:spTree>
  </p:cSld>
  <p:clrMapOvr>
    <a:masterClrMapping/>
  </p:clrMapOvr>
  <p:transition spd="slow">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22529">
                                            <p:txEl>
                                              <p:pRg st="1" end="1"/>
                                            </p:txEl>
                                          </p:spTgt>
                                        </p:tgtEl>
                                        <p:attrNameLst>
                                          <p:attrName>style.visibility</p:attrName>
                                        </p:attrNameLst>
                                      </p:cBhvr>
                                      <p:to>
                                        <p:strVal val="visible"/>
                                      </p:to>
                                    </p:set>
                                    <p:anim calcmode="lin" valueType="num">
                                      <p:cBhvr>
                                        <p:cTn id="7" dur="1750" fill="hold"/>
                                        <p:tgtEl>
                                          <p:spTgt spid="22529">
                                            <p:txEl>
                                              <p:pRg st="1" end="1"/>
                                            </p:txEl>
                                          </p:spTgt>
                                        </p:tgtEl>
                                        <p:attrNameLst>
                                          <p:attrName>ppt_w</p:attrName>
                                        </p:attrNameLst>
                                      </p:cBhvr>
                                      <p:tavLst>
                                        <p:tav tm="0">
                                          <p:val>
                                            <p:fltVal val="0"/>
                                          </p:val>
                                        </p:tav>
                                        <p:tav tm="100000">
                                          <p:val>
                                            <p:strVal val="#ppt_w"/>
                                          </p:val>
                                        </p:tav>
                                      </p:tavLst>
                                    </p:anim>
                                    <p:anim calcmode="lin" valueType="num">
                                      <p:cBhvr>
                                        <p:cTn id="8" dur="1750" fill="hold"/>
                                        <p:tgtEl>
                                          <p:spTgt spid="22529">
                                            <p:txEl>
                                              <p:pRg st="1" end="1"/>
                                            </p:txEl>
                                          </p:spTgt>
                                        </p:tgtEl>
                                        <p:attrNameLst>
                                          <p:attrName>ppt_h</p:attrName>
                                        </p:attrNameLst>
                                      </p:cBhvr>
                                      <p:tavLst>
                                        <p:tav tm="0">
                                          <p:val>
                                            <p:fltVal val="0"/>
                                          </p:val>
                                        </p:tav>
                                        <p:tav tm="100000">
                                          <p:val>
                                            <p:strVal val="#ppt_h"/>
                                          </p:val>
                                        </p:tav>
                                      </p:tavLst>
                                    </p:anim>
                                    <p:animEffect transition="in" filter="fade">
                                      <p:cBhvr>
                                        <p:cTn id="9" dur="1750"/>
                                        <p:tgtEl>
                                          <p:spTgt spid="22529">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22529">
                                            <p:txEl>
                                              <p:pRg st="3" end="3"/>
                                            </p:txEl>
                                          </p:spTgt>
                                        </p:tgtEl>
                                        <p:attrNameLst>
                                          <p:attrName>style.visibility</p:attrName>
                                        </p:attrNameLst>
                                      </p:cBhvr>
                                      <p:to>
                                        <p:strVal val="visible"/>
                                      </p:to>
                                    </p:set>
                                    <p:anim calcmode="lin" valueType="num">
                                      <p:cBhvr>
                                        <p:cTn id="14" dur="1750" fill="hold"/>
                                        <p:tgtEl>
                                          <p:spTgt spid="22529">
                                            <p:txEl>
                                              <p:pRg st="3" end="3"/>
                                            </p:txEl>
                                          </p:spTgt>
                                        </p:tgtEl>
                                        <p:attrNameLst>
                                          <p:attrName>ppt_w</p:attrName>
                                        </p:attrNameLst>
                                      </p:cBhvr>
                                      <p:tavLst>
                                        <p:tav tm="0">
                                          <p:val>
                                            <p:fltVal val="0"/>
                                          </p:val>
                                        </p:tav>
                                        <p:tav tm="100000">
                                          <p:val>
                                            <p:strVal val="#ppt_w"/>
                                          </p:val>
                                        </p:tav>
                                      </p:tavLst>
                                    </p:anim>
                                    <p:anim calcmode="lin" valueType="num">
                                      <p:cBhvr>
                                        <p:cTn id="15" dur="1750" fill="hold"/>
                                        <p:tgtEl>
                                          <p:spTgt spid="22529">
                                            <p:txEl>
                                              <p:pRg st="3" end="3"/>
                                            </p:txEl>
                                          </p:spTgt>
                                        </p:tgtEl>
                                        <p:attrNameLst>
                                          <p:attrName>ppt_h</p:attrName>
                                        </p:attrNameLst>
                                      </p:cBhvr>
                                      <p:tavLst>
                                        <p:tav tm="0">
                                          <p:val>
                                            <p:fltVal val="0"/>
                                          </p:val>
                                        </p:tav>
                                        <p:tav tm="100000">
                                          <p:val>
                                            <p:strVal val="#ppt_h"/>
                                          </p:val>
                                        </p:tav>
                                      </p:tavLst>
                                    </p:anim>
                                    <p:animEffect transition="in" filter="fade">
                                      <p:cBhvr>
                                        <p:cTn id="16" dur="1750"/>
                                        <p:tgtEl>
                                          <p:spTgt spid="22529">
                                            <p:txEl>
                                              <p:pRg st="3" end="3"/>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grpId="0" nodeType="clickEffect">
                                  <p:stCondLst>
                                    <p:cond delay="0"/>
                                  </p:stCondLst>
                                  <p:childTnLst>
                                    <p:set>
                                      <p:cBhvr>
                                        <p:cTn id="20" dur="1" fill="hold">
                                          <p:stCondLst>
                                            <p:cond delay="0"/>
                                          </p:stCondLst>
                                        </p:cTn>
                                        <p:tgtEl>
                                          <p:spTgt spid="22529">
                                            <p:txEl>
                                              <p:pRg st="5" end="5"/>
                                            </p:txEl>
                                          </p:spTgt>
                                        </p:tgtEl>
                                        <p:attrNameLst>
                                          <p:attrName>style.visibility</p:attrName>
                                        </p:attrNameLst>
                                      </p:cBhvr>
                                      <p:to>
                                        <p:strVal val="visible"/>
                                      </p:to>
                                    </p:set>
                                    <p:anim calcmode="lin" valueType="num">
                                      <p:cBhvr>
                                        <p:cTn id="21" dur="1750" fill="hold"/>
                                        <p:tgtEl>
                                          <p:spTgt spid="22529">
                                            <p:txEl>
                                              <p:pRg st="5" end="5"/>
                                            </p:txEl>
                                          </p:spTgt>
                                        </p:tgtEl>
                                        <p:attrNameLst>
                                          <p:attrName>ppt_w</p:attrName>
                                        </p:attrNameLst>
                                      </p:cBhvr>
                                      <p:tavLst>
                                        <p:tav tm="0">
                                          <p:val>
                                            <p:fltVal val="0"/>
                                          </p:val>
                                        </p:tav>
                                        <p:tav tm="100000">
                                          <p:val>
                                            <p:strVal val="#ppt_w"/>
                                          </p:val>
                                        </p:tav>
                                      </p:tavLst>
                                    </p:anim>
                                    <p:anim calcmode="lin" valueType="num">
                                      <p:cBhvr>
                                        <p:cTn id="22" dur="1750" fill="hold"/>
                                        <p:tgtEl>
                                          <p:spTgt spid="22529">
                                            <p:txEl>
                                              <p:pRg st="5" end="5"/>
                                            </p:txEl>
                                          </p:spTgt>
                                        </p:tgtEl>
                                        <p:attrNameLst>
                                          <p:attrName>ppt_h</p:attrName>
                                        </p:attrNameLst>
                                      </p:cBhvr>
                                      <p:tavLst>
                                        <p:tav tm="0">
                                          <p:val>
                                            <p:fltVal val="0"/>
                                          </p:val>
                                        </p:tav>
                                        <p:tav tm="100000">
                                          <p:val>
                                            <p:strVal val="#ppt_h"/>
                                          </p:val>
                                        </p:tav>
                                      </p:tavLst>
                                    </p:anim>
                                    <p:animEffect transition="in" filter="fade">
                                      <p:cBhvr>
                                        <p:cTn id="23" dur="1750"/>
                                        <p:tgtEl>
                                          <p:spTgt spid="22529">
                                            <p:txEl>
                                              <p:pRg st="5" end="5"/>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grpId="0" nodeType="clickEffect">
                                  <p:stCondLst>
                                    <p:cond delay="0"/>
                                  </p:stCondLst>
                                  <p:childTnLst>
                                    <p:set>
                                      <p:cBhvr>
                                        <p:cTn id="27" dur="1" fill="hold">
                                          <p:stCondLst>
                                            <p:cond delay="0"/>
                                          </p:stCondLst>
                                        </p:cTn>
                                        <p:tgtEl>
                                          <p:spTgt spid="22529">
                                            <p:txEl>
                                              <p:pRg st="7" end="7"/>
                                            </p:txEl>
                                          </p:spTgt>
                                        </p:tgtEl>
                                        <p:attrNameLst>
                                          <p:attrName>style.visibility</p:attrName>
                                        </p:attrNameLst>
                                      </p:cBhvr>
                                      <p:to>
                                        <p:strVal val="visible"/>
                                      </p:to>
                                    </p:set>
                                    <p:anim calcmode="lin" valueType="num">
                                      <p:cBhvr>
                                        <p:cTn id="28" dur="1750" fill="hold"/>
                                        <p:tgtEl>
                                          <p:spTgt spid="22529">
                                            <p:txEl>
                                              <p:pRg st="7" end="7"/>
                                            </p:txEl>
                                          </p:spTgt>
                                        </p:tgtEl>
                                        <p:attrNameLst>
                                          <p:attrName>ppt_w</p:attrName>
                                        </p:attrNameLst>
                                      </p:cBhvr>
                                      <p:tavLst>
                                        <p:tav tm="0">
                                          <p:val>
                                            <p:fltVal val="0"/>
                                          </p:val>
                                        </p:tav>
                                        <p:tav tm="100000">
                                          <p:val>
                                            <p:strVal val="#ppt_w"/>
                                          </p:val>
                                        </p:tav>
                                      </p:tavLst>
                                    </p:anim>
                                    <p:anim calcmode="lin" valueType="num">
                                      <p:cBhvr>
                                        <p:cTn id="29" dur="1750" fill="hold"/>
                                        <p:tgtEl>
                                          <p:spTgt spid="22529">
                                            <p:txEl>
                                              <p:pRg st="7" end="7"/>
                                            </p:txEl>
                                          </p:spTgt>
                                        </p:tgtEl>
                                        <p:attrNameLst>
                                          <p:attrName>ppt_h</p:attrName>
                                        </p:attrNameLst>
                                      </p:cBhvr>
                                      <p:tavLst>
                                        <p:tav tm="0">
                                          <p:val>
                                            <p:fltVal val="0"/>
                                          </p:val>
                                        </p:tav>
                                        <p:tav tm="100000">
                                          <p:val>
                                            <p:strVal val="#ppt_h"/>
                                          </p:val>
                                        </p:tav>
                                      </p:tavLst>
                                    </p:anim>
                                    <p:animEffect transition="in" filter="fade">
                                      <p:cBhvr>
                                        <p:cTn id="30" dur="1750"/>
                                        <p:tgtEl>
                                          <p:spTgt spid="22529">
                                            <p:txEl>
                                              <p:pRg st="7" end="7"/>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grpId="0" nodeType="clickEffect">
                                  <p:stCondLst>
                                    <p:cond delay="0"/>
                                  </p:stCondLst>
                                  <p:childTnLst>
                                    <p:set>
                                      <p:cBhvr>
                                        <p:cTn id="34" dur="1" fill="hold">
                                          <p:stCondLst>
                                            <p:cond delay="0"/>
                                          </p:stCondLst>
                                        </p:cTn>
                                        <p:tgtEl>
                                          <p:spTgt spid="22529">
                                            <p:txEl>
                                              <p:pRg st="9" end="9"/>
                                            </p:txEl>
                                          </p:spTgt>
                                        </p:tgtEl>
                                        <p:attrNameLst>
                                          <p:attrName>style.visibility</p:attrName>
                                        </p:attrNameLst>
                                      </p:cBhvr>
                                      <p:to>
                                        <p:strVal val="visible"/>
                                      </p:to>
                                    </p:set>
                                    <p:anim calcmode="lin" valueType="num">
                                      <p:cBhvr>
                                        <p:cTn id="35" dur="1750" fill="hold"/>
                                        <p:tgtEl>
                                          <p:spTgt spid="22529">
                                            <p:txEl>
                                              <p:pRg st="9" end="9"/>
                                            </p:txEl>
                                          </p:spTgt>
                                        </p:tgtEl>
                                        <p:attrNameLst>
                                          <p:attrName>ppt_w</p:attrName>
                                        </p:attrNameLst>
                                      </p:cBhvr>
                                      <p:tavLst>
                                        <p:tav tm="0">
                                          <p:val>
                                            <p:fltVal val="0"/>
                                          </p:val>
                                        </p:tav>
                                        <p:tav tm="100000">
                                          <p:val>
                                            <p:strVal val="#ppt_w"/>
                                          </p:val>
                                        </p:tav>
                                      </p:tavLst>
                                    </p:anim>
                                    <p:anim calcmode="lin" valueType="num">
                                      <p:cBhvr>
                                        <p:cTn id="36" dur="1750" fill="hold"/>
                                        <p:tgtEl>
                                          <p:spTgt spid="22529">
                                            <p:txEl>
                                              <p:pRg st="9" end="9"/>
                                            </p:txEl>
                                          </p:spTgt>
                                        </p:tgtEl>
                                        <p:attrNameLst>
                                          <p:attrName>ppt_h</p:attrName>
                                        </p:attrNameLst>
                                      </p:cBhvr>
                                      <p:tavLst>
                                        <p:tav tm="0">
                                          <p:val>
                                            <p:fltVal val="0"/>
                                          </p:val>
                                        </p:tav>
                                        <p:tav tm="100000">
                                          <p:val>
                                            <p:strVal val="#ppt_h"/>
                                          </p:val>
                                        </p:tav>
                                      </p:tavLst>
                                    </p:anim>
                                    <p:animEffect transition="in" filter="fade">
                                      <p:cBhvr>
                                        <p:cTn id="37" dur="1750"/>
                                        <p:tgtEl>
                                          <p:spTgt spid="22529">
                                            <p:txEl>
                                              <p:pRg st="9" end="9"/>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53" presetClass="entr" presetSubtype="16" fill="hold" grpId="0" nodeType="clickEffect">
                                  <p:stCondLst>
                                    <p:cond delay="0"/>
                                  </p:stCondLst>
                                  <p:childTnLst>
                                    <p:set>
                                      <p:cBhvr>
                                        <p:cTn id="41" dur="1" fill="hold">
                                          <p:stCondLst>
                                            <p:cond delay="0"/>
                                          </p:stCondLst>
                                        </p:cTn>
                                        <p:tgtEl>
                                          <p:spTgt spid="22529">
                                            <p:txEl>
                                              <p:pRg st="11" end="11"/>
                                            </p:txEl>
                                          </p:spTgt>
                                        </p:tgtEl>
                                        <p:attrNameLst>
                                          <p:attrName>style.visibility</p:attrName>
                                        </p:attrNameLst>
                                      </p:cBhvr>
                                      <p:to>
                                        <p:strVal val="visible"/>
                                      </p:to>
                                    </p:set>
                                    <p:anim calcmode="lin" valueType="num">
                                      <p:cBhvr>
                                        <p:cTn id="42" dur="1750" fill="hold"/>
                                        <p:tgtEl>
                                          <p:spTgt spid="22529">
                                            <p:txEl>
                                              <p:pRg st="11" end="11"/>
                                            </p:txEl>
                                          </p:spTgt>
                                        </p:tgtEl>
                                        <p:attrNameLst>
                                          <p:attrName>ppt_w</p:attrName>
                                        </p:attrNameLst>
                                      </p:cBhvr>
                                      <p:tavLst>
                                        <p:tav tm="0">
                                          <p:val>
                                            <p:fltVal val="0"/>
                                          </p:val>
                                        </p:tav>
                                        <p:tav tm="100000">
                                          <p:val>
                                            <p:strVal val="#ppt_w"/>
                                          </p:val>
                                        </p:tav>
                                      </p:tavLst>
                                    </p:anim>
                                    <p:anim calcmode="lin" valueType="num">
                                      <p:cBhvr>
                                        <p:cTn id="43" dur="1750" fill="hold"/>
                                        <p:tgtEl>
                                          <p:spTgt spid="22529">
                                            <p:txEl>
                                              <p:pRg st="11" end="11"/>
                                            </p:txEl>
                                          </p:spTgt>
                                        </p:tgtEl>
                                        <p:attrNameLst>
                                          <p:attrName>ppt_h</p:attrName>
                                        </p:attrNameLst>
                                      </p:cBhvr>
                                      <p:tavLst>
                                        <p:tav tm="0">
                                          <p:val>
                                            <p:fltVal val="0"/>
                                          </p:val>
                                        </p:tav>
                                        <p:tav tm="100000">
                                          <p:val>
                                            <p:strVal val="#ppt_h"/>
                                          </p:val>
                                        </p:tav>
                                      </p:tavLst>
                                    </p:anim>
                                    <p:animEffect transition="in" filter="fade">
                                      <p:cBhvr>
                                        <p:cTn id="44" dur="1750"/>
                                        <p:tgtEl>
                                          <p:spTgt spid="22529">
                                            <p:txEl>
                                              <p:pRg st="11" end="1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529"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Rectangle 1"/>
          <p:cNvSpPr>
            <a:spLocks noChangeArrowheads="1"/>
          </p:cNvSpPr>
          <p:nvPr/>
        </p:nvSpPr>
        <p:spPr bwMode="auto">
          <a:xfrm>
            <a:off x="304800" y="-369331"/>
            <a:ext cx="8534400" cy="735586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GB" sz="2000" b="1" i="0" u="none" strike="noStrike" cap="none" normalizeH="0" baseline="0" dirty="0" smtClean="0">
              <a:ln>
                <a:noFill/>
              </a:ln>
              <a:solidFill>
                <a:schemeClr val="tx1"/>
              </a:solidFill>
              <a:effectLst/>
              <a:latin typeface="Arial" pitchFamily="34" charset="0"/>
              <a:ea typeface="Calibri" pitchFamily="34" charset="0"/>
              <a:cs typeface="Arial"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lang="en-GB" sz="2000" b="1" dirty="0">
              <a:latin typeface="Arial" pitchFamily="34" charset="0"/>
              <a:ea typeface="Calibri" pitchFamily="34" charset="0"/>
              <a:cs typeface="Arial" pitchFamily="34"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en-GB" sz="2400" b="1" i="0" u="none" strike="noStrike" cap="none" normalizeH="0" baseline="0" dirty="0" smtClean="0">
                <a:ln>
                  <a:noFill/>
                </a:ln>
                <a:solidFill>
                  <a:schemeClr val="tx1"/>
                </a:solidFill>
                <a:effectLst/>
                <a:latin typeface="+mj-lt"/>
                <a:ea typeface="Calibri" pitchFamily="34" charset="0"/>
                <a:cs typeface="Arial" pitchFamily="34" charset="0"/>
              </a:rPr>
              <a:t>	</a:t>
            </a:r>
            <a:r>
              <a:rPr kumimoji="0" lang="en-GB" sz="2800" b="1" i="0" u="none" strike="noStrike" cap="none" normalizeH="0" dirty="0" smtClean="0">
                <a:ln>
                  <a:noFill/>
                </a:ln>
                <a:solidFill>
                  <a:srgbClr val="C00000"/>
                </a:solidFill>
                <a:effectLst/>
                <a:latin typeface="Tahoma" panose="020B0604030504040204" pitchFamily="34" charset="0"/>
                <a:ea typeface="Tahoma" panose="020B0604030504040204" pitchFamily="34" charset="0"/>
                <a:cs typeface="Tahoma" panose="020B0604030504040204" pitchFamily="34" charset="0"/>
              </a:rPr>
              <a:t>    </a:t>
            </a:r>
            <a:r>
              <a:rPr kumimoji="0" lang="en-GB" sz="3200" b="1" i="0" u="none" strike="noStrike" cap="none" normalizeH="0" baseline="0" dirty="0" smtClean="0">
                <a:ln>
                  <a:noFill/>
                </a:ln>
                <a:solidFill>
                  <a:srgbClr val="C00000"/>
                </a:solidFill>
                <a:effectLst/>
                <a:latin typeface="Tahoma" panose="020B0604030504040204" pitchFamily="34" charset="0"/>
                <a:ea typeface="Tahoma" panose="020B0604030504040204" pitchFamily="34" charset="0"/>
                <a:cs typeface="Tahoma" panose="020B0604030504040204" pitchFamily="34" charset="0"/>
              </a:rPr>
              <a:t>Disadvantages of a Public Limited Company</a:t>
            </a:r>
            <a:endParaRPr kumimoji="0" lang="en-GB" sz="2800" b="1" i="0" u="none" strike="noStrike" cap="none" normalizeH="0" baseline="0" dirty="0" smtClean="0">
              <a:ln>
                <a:noFill/>
              </a:ln>
              <a:solidFill>
                <a:srgbClr val="C00000"/>
              </a:solidFill>
              <a:effectLst/>
              <a:latin typeface="Tahoma" panose="020B0604030504040204" pitchFamily="34" charset="0"/>
              <a:ea typeface="Tahoma" panose="020B0604030504040204" pitchFamily="34" charset="0"/>
              <a:cs typeface="Tahoma" panose="020B0604030504040204" pitchFamily="34" charset="0"/>
            </a:endParaRPr>
          </a:p>
          <a:p>
            <a:pPr marL="0" marR="0" lvl="0" indent="0" algn="just" defTabSz="914400" rtl="0" eaLnBrk="1" fontAlgn="base" latinLnBrk="0" hangingPunct="1">
              <a:lnSpc>
                <a:spcPct val="100000"/>
              </a:lnSpc>
              <a:spcBef>
                <a:spcPct val="0"/>
              </a:spcBef>
              <a:spcAft>
                <a:spcPct val="0"/>
              </a:spcAft>
              <a:buClrTx/>
              <a:buSzTx/>
              <a:buFontTx/>
              <a:buNone/>
              <a:tabLst/>
            </a:pPr>
            <a:endParaRPr kumimoji="0" lang="en-US" sz="2400" b="0" i="0" u="none" strike="noStrike" cap="none" normalizeH="0" baseline="0" dirty="0" smtClean="0">
              <a:ln>
                <a:noFill/>
              </a:ln>
              <a:solidFill>
                <a:schemeClr val="tx1"/>
              </a:solidFill>
              <a:effectLst/>
              <a:latin typeface="+mj-lt"/>
              <a:cs typeface="Arial" pitchFamily="34" charset="0"/>
            </a:endParaRPr>
          </a:p>
          <a:p>
            <a:pPr marL="457200" marR="0" lvl="0" indent="-457200" algn="just" defTabSz="914400" rtl="0" eaLnBrk="0" fontAlgn="base" latinLnBrk="0" hangingPunct="0">
              <a:lnSpc>
                <a:spcPct val="100000"/>
              </a:lnSpc>
              <a:spcBef>
                <a:spcPct val="0"/>
              </a:spcBef>
              <a:spcAft>
                <a:spcPct val="0"/>
              </a:spcAft>
              <a:buClrTx/>
              <a:buSzTx/>
              <a:buFont typeface="Wingdings" pitchFamily="2" charset="2"/>
              <a:buChar char="ü"/>
              <a:tabLst/>
            </a:pPr>
            <a:r>
              <a:rPr kumimoji="0" lang="en-GB" sz="2400" b="0" i="0" u="none" strike="noStrike" cap="none" normalizeH="0" baseline="0" dirty="0" smtClean="0">
                <a:ln>
                  <a:noFill/>
                </a:ln>
                <a:solidFill>
                  <a:schemeClr val="tx1"/>
                </a:solidFill>
                <a:effectLst/>
                <a:latin typeface="+mj-lt"/>
                <a:ea typeface="Calibri" pitchFamily="34" charset="0"/>
                <a:cs typeface="Arial" pitchFamily="34" charset="0"/>
              </a:rPr>
              <a:t>It has to comply with many regulations set to protect Employers, Employees and other Stakeholders.</a:t>
            </a:r>
          </a:p>
          <a:p>
            <a:pPr marL="0" marR="0" lvl="0" indent="0" algn="just" defTabSz="914400" rtl="0" eaLnBrk="0" fontAlgn="base" latinLnBrk="0" hangingPunct="0">
              <a:lnSpc>
                <a:spcPct val="100000"/>
              </a:lnSpc>
              <a:spcBef>
                <a:spcPct val="0"/>
              </a:spcBef>
              <a:spcAft>
                <a:spcPct val="0"/>
              </a:spcAft>
              <a:buClrTx/>
              <a:buSzTx/>
              <a:tabLst/>
            </a:pPr>
            <a:endParaRPr kumimoji="0" lang="en-US" sz="2400" b="0" i="0" u="none" strike="noStrike" cap="none" normalizeH="0" baseline="0" dirty="0" smtClean="0">
              <a:ln>
                <a:noFill/>
              </a:ln>
              <a:solidFill>
                <a:schemeClr val="tx1"/>
              </a:solidFill>
              <a:effectLst/>
              <a:latin typeface="+mj-lt"/>
              <a:cs typeface="Arial" pitchFamily="34" charset="0"/>
            </a:endParaRPr>
          </a:p>
          <a:p>
            <a:pPr marL="515938" marR="0" lvl="0" indent="-515938" algn="just" defTabSz="914400" rtl="0" eaLnBrk="0" fontAlgn="base" latinLnBrk="0" hangingPunct="0">
              <a:lnSpc>
                <a:spcPct val="100000"/>
              </a:lnSpc>
              <a:spcBef>
                <a:spcPct val="0"/>
              </a:spcBef>
              <a:spcAft>
                <a:spcPct val="0"/>
              </a:spcAft>
              <a:buClrTx/>
              <a:buSzTx/>
              <a:buFont typeface="Wingdings" pitchFamily="2" charset="2"/>
              <a:buChar char="ü"/>
              <a:tabLst/>
            </a:pPr>
            <a:r>
              <a:rPr kumimoji="0" lang="en-GB" sz="2400" b="0" i="0" u="none" strike="noStrike" cap="none" normalizeH="0" baseline="0" dirty="0" smtClean="0">
                <a:ln>
                  <a:noFill/>
                </a:ln>
                <a:solidFill>
                  <a:schemeClr val="tx1"/>
                </a:solidFill>
                <a:effectLst/>
                <a:latin typeface="+mj-lt"/>
                <a:ea typeface="Calibri" pitchFamily="34" charset="0"/>
                <a:cs typeface="Arial" pitchFamily="34" charset="0"/>
              </a:rPr>
              <a:t>There is little secrecy, as its accounts must be published annually. This is a legal requirement.</a:t>
            </a:r>
          </a:p>
          <a:p>
            <a:pPr marL="0" marR="0" lvl="0" indent="0" algn="just" defTabSz="914400" rtl="0" eaLnBrk="0" fontAlgn="base" latinLnBrk="0" hangingPunct="0">
              <a:lnSpc>
                <a:spcPct val="100000"/>
              </a:lnSpc>
              <a:spcBef>
                <a:spcPct val="0"/>
              </a:spcBef>
              <a:spcAft>
                <a:spcPct val="0"/>
              </a:spcAft>
              <a:buClrTx/>
              <a:buSzTx/>
              <a:tabLst/>
            </a:pPr>
            <a:endParaRPr kumimoji="0" lang="en-US" sz="2400" b="0" i="0" u="none" strike="noStrike" cap="none" normalizeH="0" baseline="0" dirty="0" smtClean="0">
              <a:ln>
                <a:noFill/>
              </a:ln>
              <a:solidFill>
                <a:schemeClr val="tx1"/>
              </a:solidFill>
              <a:effectLst/>
              <a:latin typeface="+mj-lt"/>
              <a:cs typeface="Arial" pitchFamily="34" charset="0"/>
            </a:endParaRPr>
          </a:p>
          <a:p>
            <a:pPr marL="457200" marR="0" lvl="0" indent="-457200" algn="just" defTabSz="914400" rtl="0" eaLnBrk="0" fontAlgn="base" latinLnBrk="0" hangingPunct="0">
              <a:lnSpc>
                <a:spcPct val="100000"/>
              </a:lnSpc>
              <a:spcBef>
                <a:spcPct val="0"/>
              </a:spcBef>
              <a:spcAft>
                <a:spcPct val="0"/>
              </a:spcAft>
              <a:buClrTx/>
              <a:buSzTx/>
              <a:buFont typeface="Wingdings" pitchFamily="2" charset="2"/>
              <a:buChar char="ü"/>
              <a:tabLst/>
            </a:pPr>
            <a:r>
              <a:rPr kumimoji="0" lang="en-GB" sz="2400" b="0" i="0" u="none" strike="noStrike" cap="none" normalizeH="0" baseline="0" dirty="0" smtClean="0">
                <a:ln>
                  <a:noFill/>
                </a:ln>
                <a:solidFill>
                  <a:schemeClr val="tx1"/>
                </a:solidFill>
                <a:effectLst/>
                <a:latin typeface="+mj-lt"/>
                <a:ea typeface="Calibri" pitchFamily="34" charset="0"/>
                <a:cs typeface="Arial" pitchFamily="34" charset="0"/>
              </a:rPr>
              <a:t>Decisions tend to be delayed because of the amount of administration or bureaucracy involved such as those that require the Board’s approval.</a:t>
            </a:r>
          </a:p>
          <a:p>
            <a:pPr marL="0" marR="0" lvl="0" indent="0" algn="just" defTabSz="914400" rtl="0" eaLnBrk="0" fontAlgn="base" latinLnBrk="0" hangingPunct="0">
              <a:lnSpc>
                <a:spcPct val="100000"/>
              </a:lnSpc>
              <a:spcBef>
                <a:spcPct val="0"/>
              </a:spcBef>
              <a:spcAft>
                <a:spcPct val="0"/>
              </a:spcAft>
              <a:buClrTx/>
              <a:buSzTx/>
              <a:tabLst/>
            </a:pPr>
            <a:endParaRPr kumimoji="0" lang="en-US" sz="2400" b="0" i="0" u="none" strike="noStrike" cap="none" normalizeH="0" baseline="0" dirty="0" smtClean="0">
              <a:ln>
                <a:noFill/>
              </a:ln>
              <a:solidFill>
                <a:schemeClr val="tx1"/>
              </a:solidFill>
              <a:effectLst/>
              <a:latin typeface="+mj-lt"/>
              <a:cs typeface="Arial" pitchFamily="34" charset="0"/>
            </a:endParaRPr>
          </a:p>
          <a:p>
            <a:pPr marR="0" lvl="0" indent="515938" algn="just" defTabSz="914400" rtl="0" eaLnBrk="0" fontAlgn="base" latinLnBrk="0" hangingPunct="0">
              <a:lnSpc>
                <a:spcPct val="100000"/>
              </a:lnSpc>
              <a:spcBef>
                <a:spcPct val="0"/>
              </a:spcBef>
              <a:spcAft>
                <a:spcPct val="0"/>
              </a:spcAft>
              <a:buClrTx/>
              <a:buSzTx/>
              <a:buFont typeface="Wingdings" pitchFamily="2" charset="2"/>
              <a:buChar char="ü"/>
              <a:tabLst>
                <a:tab pos="515938" algn="l"/>
              </a:tabLst>
            </a:pPr>
            <a:r>
              <a:rPr kumimoji="0" lang="en-GB" sz="2400" b="0" i="0" u="none" strike="noStrike" cap="none" normalizeH="0" baseline="0" dirty="0" smtClean="0">
                <a:ln>
                  <a:noFill/>
                </a:ln>
                <a:solidFill>
                  <a:schemeClr val="tx1"/>
                </a:solidFill>
                <a:effectLst/>
                <a:latin typeface="+mj-lt"/>
                <a:ea typeface="Calibri" pitchFamily="34" charset="0"/>
                <a:cs typeface="Arial" pitchFamily="34" charset="0"/>
              </a:rPr>
              <a:t>The risk of takeover bids by other companies because shares of 	a public limited company can easily be bought on the stock 	exchange.</a:t>
            </a:r>
            <a:endParaRPr kumimoji="0" lang="en-US" sz="2400" b="0" i="0" u="none" strike="noStrike" cap="none" normalizeH="0" baseline="0" dirty="0" smtClean="0">
              <a:ln>
                <a:noFill/>
              </a:ln>
              <a:solidFill>
                <a:schemeClr val="tx1"/>
              </a:solidFill>
              <a:effectLst/>
              <a:latin typeface="+mj-lt"/>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dirty="0" smtClean="0">
              <a:ln>
                <a:noFill/>
              </a:ln>
              <a:solidFill>
                <a:schemeClr val="tx1"/>
              </a:solidFill>
              <a:effectLst/>
              <a:latin typeface="+mj-lt"/>
              <a:cs typeface="Arial" pitchFamily="34" charset="0"/>
            </a:endParaRPr>
          </a:p>
        </p:txBody>
      </p:sp>
    </p:spTree>
  </p:cSld>
  <p:clrMapOvr>
    <a:masterClrMapping/>
  </p:clrMapOvr>
  <p:transition spd="slow">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23553">
                                            <p:txEl>
                                              <p:pRg st="2" end="2"/>
                                            </p:txEl>
                                          </p:spTgt>
                                        </p:tgtEl>
                                        <p:attrNameLst>
                                          <p:attrName>style.visibility</p:attrName>
                                        </p:attrNameLst>
                                      </p:cBhvr>
                                      <p:to>
                                        <p:strVal val="visible"/>
                                      </p:to>
                                    </p:set>
                                    <p:anim calcmode="lin" valueType="num">
                                      <p:cBhvr>
                                        <p:cTn id="7" dur="1750" fill="hold"/>
                                        <p:tgtEl>
                                          <p:spTgt spid="23553">
                                            <p:txEl>
                                              <p:pRg st="2" end="2"/>
                                            </p:txEl>
                                          </p:spTgt>
                                        </p:tgtEl>
                                        <p:attrNameLst>
                                          <p:attrName>ppt_w</p:attrName>
                                        </p:attrNameLst>
                                      </p:cBhvr>
                                      <p:tavLst>
                                        <p:tav tm="0">
                                          <p:val>
                                            <p:fltVal val="0"/>
                                          </p:val>
                                        </p:tav>
                                        <p:tav tm="100000">
                                          <p:val>
                                            <p:strVal val="#ppt_w"/>
                                          </p:val>
                                        </p:tav>
                                      </p:tavLst>
                                    </p:anim>
                                    <p:anim calcmode="lin" valueType="num">
                                      <p:cBhvr>
                                        <p:cTn id="8" dur="1750" fill="hold"/>
                                        <p:tgtEl>
                                          <p:spTgt spid="23553">
                                            <p:txEl>
                                              <p:pRg st="2" end="2"/>
                                            </p:txEl>
                                          </p:spTgt>
                                        </p:tgtEl>
                                        <p:attrNameLst>
                                          <p:attrName>ppt_h</p:attrName>
                                        </p:attrNameLst>
                                      </p:cBhvr>
                                      <p:tavLst>
                                        <p:tav tm="0">
                                          <p:val>
                                            <p:fltVal val="0"/>
                                          </p:val>
                                        </p:tav>
                                        <p:tav tm="100000">
                                          <p:val>
                                            <p:strVal val="#ppt_h"/>
                                          </p:val>
                                        </p:tav>
                                      </p:tavLst>
                                    </p:anim>
                                    <p:animEffect transition="in" filter="fade">
                                      <p:cBhvr>
                                        <p:cTn id="9" dur="1750"/>
                                        <p:tgtEl>
                                          <p:spTgt spid="23553">
                                            <p:txEl>
                                              <p:pRg st="2" end="2"/>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23553">
                                            <p:txEl>
                                              <p:pRg st="4" end="4"/>
                                            </p:txEl>
                                          </p:spTgt>
                                        </p:tgtEl>
                                        <p:attrNameLst>
                                          <p:attrName>style.visibility</p:attrName>
                                        </p:attrNameLst>
                                      </p:cBhvr>
                                      <p:to>
                                        <p:strVal val="visible"/>
                                      </p:to>
                                    </p:set>
                                    <p:anim calcmode="lin" valueType="num">
                                      <p:cBhvr>
                                        <p:cTn id="14" dur="1750" fill="hold"/>
                                        <p:tgtEl>
                                          <p:spTgt spid="23553">
                                            <p:txEl>
                                              <p:pRg st="4" end="4"/>
                                            </p:txEl>
                                          </p:spTgt>
                                        </p:tgtEl>
                                        <p:attrNameLst>
                                          <p:attrName>ppt_w</p:attrName>
                                        </p:attrNameLst>
                                      </p:cBhvr>
                                      <p:tavLst>
                                        <p:tav tm="0">
                                          <p:val>
                                            <p:fltVal val="0"/>
                                          </p:val>
                                        </p:tav>
                                        <p:tav tm="100000">
                                          <p:val>
                                            <p:strVal val="#ppt_w"/>
                                          </p:val>
                                        </p:tav>
                                      </p:tavLst>
                                    </p:anim>
                                    <p:anim calcmode="lin" valueType="num">
                                      <p:cBhvr>
                                        <p:cTn id="15" dur="1750" fill="hold"/>
                                        <p:tgtEl>
                                          <p:spTgt spid="23553">
                                            <p:txEl>
                                              <p:pRg st="4" end="4"/>
                                            </p:txEl>
                                          </p:spTgt>
                                        </p:tgtEl>
                                        <p:attrNameLst>
                                          <p:attrName>ppt_h</p:attrName>
                                        </p:attrNameLst>
                                      </p:cBhvr>
                                      <p:tavLst>
                                        <p:tav tm="0">
                                          <p:val>
                                            <p:fltVal val="0"/>
                                          </p:val>
                                        </p:tav>
                                        <p:tav tm="100000">
                                          <p:val>
                                            <p:strVal val="#ppt_h"/>
                                          </p:val>
                                        </p:tav>
                                      </p:tavLst>
                                    </p:anim>
                                    <p:animEffect transition="in" filter="fade">
                                      <p:cBhvr>
                                        <p:cTn id="16" dur="1750"/>
                                        <p:tgtEl>
                                          <p:spTgt spid="23553">
                                            <p:txEl>
                                              <p:pRg st="4" end="4"/>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grpId="0" nodeType="clickEffect">
                                  <p:stCondLst>
                                    <p:cond delay="0"/>
                                  </p:stCondLst>
                                  <p:childTnLst>
                                    <p:set>
                                      <p:cBhvr>
                                        <p:cTn id="20" dur="1" fill="hold">
                                          <p:stCondLst>
                                            <p:cond delay="0"/>
                                          </p:stCondLst>
                                        </p:cTn>
                                        <p:tgtEl>
                                          <p:spTgt spid="23553">
                                            <p:txEl>
                                              <p:pRg st="6" end="6"/>
                                            </p:txEl>
                                          </p:spTgt>
                                        </p:tgtEl>
                                        <p:attrNameLst>
                                          <p:attrName>style.visibility</p:attrName>
                                        </p:attrNameLst>
                                      </p:cBhvr>
                                      <p:to>
                                        <p:strVal val="visible"/>
                                      </p:to>
                                    </p:set>
                                    <p:anim calcmode="lin" valueType="num">
                                      <p:cBhvr>
                                        <p:cTn id="21" dur="1750" fill="hold"/>
                                        <p:tgtEl>
                                          <p:spTgt spid="23553">
                                            <p:txEl>
                                              <p:pRg st="6" end="6"/>
                                            </p:txEl>
                                          </p:spTgt>
                                        </p:tgtEl>
                                        <p:attrNameLst>
                                          <p:attrName>ppt_w</p:attrName>
                                        </p:attrNameLst>
                                      </p:cBhvr>
                                      <p:tavLst>
                                        <p:tav tm="0">
                                          <p:val>
                                            <p:fltVal val="0"/>
                                          </p:val>
                                        </p:tav>
                                        <p:tav tm="100000">
                                          <p:val>
                                            <p:strVal val="#ppt_w"/>
                                          </p:val>
                                        </p:tav>
                                      </p:tavLst>
                                    </p:anim>
                                    <p:anim calcmode="lin" valueType="num">
                                      <p:cBhvr>
                                        <p:cTn id="22" dur="1750" fill="hold"/>
                                        <p:tgtEl>
                                          <p:spTgt spid="23553">
                                            <p:txEl>
                                              <p:pRg st="6" end="6"/>
                                            </p:txEl>
                                          </p:spTgt>
                                        </p:tgtEl>
                                        <p:attrNameLst>
                                          <p:attrName>ppt_h</p:attrName>
                                        </p:attrNameLst>
                                      </p:cBhvr>
                                      <p:tavLst>
                                        <p:tav tm="0">
                                          <p:val>
                                            <p:fltVal val="0"/>
                                          </p:val>
                                        </p:tav>
                                        <p:tav tm="100000">
                                          <p:val>
                                            <p:strVal val="#ppt_h"/>
                                          </p:val>
                                        </p:tav>
                                      </p:tavLst>
                                    </p:anim>
                                    <p:animEffect transition="in" filter="fade">
                                      <p:cBhvr>
                                        <p:cTn id="23" dur="1750"/>
                                        <p:tgtEl>
                                          <p:spTgt spid="23553">
                                            <p:txEl>
                                              <p:pRg st="6" end="6"/>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grpId="0" nodeType="clickEffect">
                                  <p:stCondLst>
                                    <p:cond delay="0"/>
                                  </p:stCondLst>
                                  <p:childTnLst>
                                    <p:set>
                                      <p:cBhvr>
                                        <p:cTn id="27" dur="1" fill="hold">
                                          <p:stCondLst>
                                            <p:cond delay="0"/>
                                          </p:stCondLst>
                                        </p:cTn>
                                        <p:tgtEl>
                                          <p:spTgt spid="23553">
                                            <p:txEl>
                                              <p:pRg st="8" end="8"/>
                                            </p:txEl>
                                          </p:spTgt>
                                        </p:tgtEl>
                                        <p:attrNameLst>
                                          <p:attrName>style.visibility</p:attrName>
                                        </p:attrNameLst>
                                      </p:cBhvr>
                                      <p:to>
                                        <p:strVal val="visible"/>
                                      </p:to>
                                    </p:set>
                                    <p:anim calcmode="lin" valueType="num">
                                      <p:cBhvr>
                                        <p:cTn id="28" dur="1750" fill="hold"/>
                                        <p:tgtEl>
                                          <p:spTgt spid="23553">
                                            <p:txEl>
                                              <p:pRg st="8" end="8"/>
                                            </p:txEl>
                                          </p:spTgt>
                                        </p:tgtEl>
                                        <p:attrNameLst>
                                          <p:attrName>ppt_w</p:attrName>
                                        </p:attrNameLst>
                                      </p:cBhvr>
                                      <p:tavLst>
                                        <p:tav tm="0">
                                          <p:val>
                                            <p:fltVal val="0"/>
                                          </p:val>
                                        </p:tav>
                                        <p:tav tm="100000">
                                          <p:val>
                                            <p:strVal val="#ppt_w"/>
                                          </p:val>
                                        </p:tav>
                                      </p:tavLst>
                                    </p:anim>
                                    <p:anim calcmode="lin" valueType="num">
                                      <p:cBhvr>
                                        <p:cTn id="29" dur="1750" fill="hold"/>
                                        <p:tgtEl>
                                          <p:spTgt spid="23553">
                                            <p:txEl>
                                              <p:pRg st="8" end="8"/>
                                            </p:txEl>
                                          </p:spTgt>
                                        </p:tgtEl>
                                        <p:attrNameLst>
                                          <p:attrName>ppt_h</p:attrName>
                                        </p:attrNameLst>
                                      </p:cBhvr>
                                      <p:tavLst>
                                        <p:tav tm="0">
                                          <p:val>
                                            <p:fltVal val="0"/>
                                          </p:val>
                                        </p:tav>
                                        <p:tav tm="100000">
                                          <p:val>
                                            <p:strVal val="#ppt_h"/>
                                          </p:val>
                                        </p:tav>
                                      </p:tavLst>
                                    </p:anim>
                                    <p:animEffect transition="in" filter="fade">
                                      <p:cBhvr>
                                        <p:cTn id="30" dur="1750"/>
                                        <p:tgtEl>
                                          <p:spTgt spid="23553">
                                            <p:txEl>
                                              <p:pRg st="8" end="8"/>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grpId="0" nodeType="clickEffect">
                                  <p:stCondLst>
                                    <p:cond delay="0"/>
                                  </p:stCondLst>
                                  <p:childTnLst>
                                    <p:set>
                                      <p:cBhvr>
                                        <p:cTn id="34" dur="1" fill="hold">
                                          <p:stCondLst>
                                            <p:cond delay="0"/>
                                          </p:stCondLst>
                                        </p:cTn>
                                        <p:tgtEl>
                                          <p:spTgt spid="23553">
                                            <p:txEl>
                                              <p:pRg st="10" end="10"/>
                                            </p:txEl>
                                          </p:spTgt>
                                        </p:tgtEl>
                                        <p:attrNameLst>
                                          <p:attrName>style.visibility</p:attrName>
                                        </p:attrNameLst>
                                      </p:cBhvr>
                                      <p:to>
                                        <p:strVal val="visible"/>
                                      </p:to>
                                    </p:set>
                                    <p:anim calcmode="lin" valueType="num">
                                      <p:cBhvr>
                                        <p:cTn id="35" dur="1750" fill="hold"/>
                                        <p:tgtEl>
                                          <p:spTgt spid="23553">
                                            <p:txEl>
                                              <p:pRg st="10" end="10"/>
                                            </p:txEl>
                                          </p:spTgt>
                                        </p:tgtEl>
                                        <p:attrNameLst>
                                          <p:attrName>ppt_w</p:attrName>
                                        </p:attrNameLst>
                                      </p:cBhvr>
                                      <p:tavLst>
                                        <p:tav tm="0">
                                          <p:val>
                                            <p:fltVal val="0"/>
                                          </p:val>
                                        </p:tav>
                                        <p:tav tm="100000">
                                          <p:val>
                                            <p:strVal val="#ppt_w"/>
                                          </p:val>
                                        </p:tav>
                                      </p:tavLst>
                                    </p:anim>
                                    <p:anim calcmode="lin" valueType="num">
                                      <p:cBhvr>
                                        <p:cTn id="36" dur="1750" fill="hold"/>
                                        <p:tgtEl>
                                          <p:spTgt spid="23553">
                                            <p:txEl>
                                              <p:pRg st="10" end="10"/>
                                            </p:txEl>
                                          </p:spTgt>
                                        </p:tgtEl>
                                        <p:attrNameLst>
                                          <p:attrName>ppt_h</p:attrName>
                                        </p:attrNameLst>
                                      </p:cBhvr>
                                      <p:tavLst>
                                        <p:tav tm="0">
                                          <p:val>
                                            <p:fltVal val="0"/>
                                          </p:val>
                                        </p:tav>
                                        <p:tav tm="100000">
                                          <p:val>
                                            <p:strVal val="#ppt_h"/>
                                          </p:val>
                                        </p:tav>
                                      </p:tavLst>
                                    </p:anim>
                                    <p:animEffect transition="in" filter="fade">
                                      <p:cBhvr>
                                        <p:cTn id="37" dur="1750"/>
                                        <p:tgtEl>
                                          <p:spTgt spid="23553">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55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304800" y="152400"/>
            <a:ext cx="8534400" cy="6477000"/>
          </a:xfrm>
        </p:spPr>
        <p:txBody>
          <a:bodyPr>
            <a:normAutofit fontScale="92500"/>
          </a:bodyPr>
          <a:lstStyle/>
          <a:p>
            <a:endParaRPr lang="en-GB" sz="2000" b="1" dirty="0" smtClean="0">
              <a:solidFill>
                <a:schemeClr val="tx1"/>
              </a:solidFill>
              <a:latin typeface="+mj-lt"/>
              <a:cs typeface="Arial" pitchFamily="34" charset="0"/>
            </a:endParaRPr>
          </a:p>
          <a:p>
            <a:pPr algn="ctr"/>
            <a:r>
              <a:rPr lang="en-GB" sz="2800" b="1" dirty="0" smtClean="0">
                <a:solidFill>
                  <a:srgbClr val="FFFF00"/>
                </a:solidFill>
                <a:latin typeface="+mj-lt"/>
                <a:cs typeface="Arial" pitchFamily="34" charset="0"/>
              </a:rPr>
              <a:t>BUSINESS ENVIRONMENT</a:t>
            </a:r>
          </a:p>
          <a:p>
            <a:pPr algn="ctr"/>
            <a:r>
              <a:rPr lang="en-GB" sz="2800" b="1" dirty="0" smtClean="0">
                <a:solidFill>
                  <a:srgbClr val="FFFF00"/>
                </a:solidFill>
                <a:latin typeface="+mj-lt"/>
                <a:cs typeface="Arial" pitchFamily="34" charset="0"/>
              </a:rPr>
              <a:t>Introductions</a:t>
            </a:r>
          </a:p>
          <a:p>
            <a:endParaRPr lang="en-US" sz="2000" dirty="0">
              <a:solidFill>
                <a:schemeClr val="tx1"/>
              </a:solidFill>
              <a:latin typeface="+mj-lt"/>
              <a:cs typeface="Arial" pitchFamily="34" charset="0"/>
            </a:endParaRPr>
          </a:p>
          <a:p>
            <a:pPr algn="just"/>
            <a:r>
              <a:rPr lang="en-GB" sz="2400" b="1" dirty="0">
                <a:solidFill>
                  <a:schemeClr val="tx1"/>
                </a:solidFill>
                <a:latin typeface="Tahoma" panose="020B0604030504040204" pitchFamily="34" charset="0"/>
                <a:ea typeface="Tahoma" panose="020B0604030504040204" pitchFamily="34" charset="0"/>
                <a:cs typeface="Tahoma" panose="020B0604030504040204" pitchFamily="34" charset="0"/>
              </a:rPr>
              <a:t>A business activity is any legal entity that may be owned by one person as a Sole Proprietor or can be owned jointly by two or more people thereby </a:t>
            </a:r>
            <a:r>
              <a:rPr lang="en-GB" sz="2400" b="1" dirty="0" smtClean="0">
                <a:solidFill>
                  <a:schemeClr val="tx1"/>
                </a:solidFill>
                <a:latin typeface="Tahoma" panose="020B0604030504040204" pitchFamily="34" charset="0"/>
                <a:ea typeface="Tahoma" panose="020B0604030504040204" pitchFamily="34" charset="0"/>
                <a:cs typeface="Tahoma" panose="020B0604030504040204" pitchFamily="34" charset="0"/>
              </a:rPr>
              <a:t>creating </a:t>
            </a:r>
            <a:r>
              <a:rPr lang="en-GB" sz="2400" b="1" dirty="0">
                <a:solidFill>
                  <a:schemeClr val="tx1"/>
                </a:solidFill>
                <a:latin typeface="Tahoma" panose="020B0604030504040204" pitchFamily="34" charset="0"/>
                <a:ea typeface="Tahoma" panose="020B0604030504040204" pitchFamily="34" charset="0"/>
                <a:cs typeface="Tahoma" panose="020B0604030504040204" pitchFamily="34" charset="0"/>
              </a:rPr>
              <a:t>partnership</a:t>
            </a:r>
            <a:r>
              <a:rPr lang="en-GB" sz="2400" b="1" dirty="0" smtClean="0">
                <a:solidFill>
                  <a:schemeClr val="tx1"/>
                </a:solidFill>
                <a:latin typeface="Tahoma" panose="020B0604030504040204" pitchFamily="34" charset="0"/>
                <a:ea typeface="Tahoma" panose="020B0604030504040204" pitchFamily="34" charset="0"/>
                <a:cs typeface="Tahoma" panose="020B0604030504040204" pitchFamily="34" charset="0"/>
              </a:rPr>
              <a:t>.</a:t>
            </a:r>
          </a:p>
          <a:p>
            <a:pPr algn="just"/>
            <a:endParaRPr lang="en-GB" sz="2400" b="1" dirty="0" smtClean="0">
              <a:solidFill>
                <a:schemeClr val="tx1"/>
              </a:solidFill>
              <a:latin typeface="Tahoma" panose="020B0604030504040204" pitchFamily="34" charset="0"/>
              <a:ea typeface="Tahoma" panose="020B0604030504040204" pitchFamily="34" charset="0"/>
              <a:cs typeface="Tahoma" panose="020B0604030504040204" pitchFamily="34" charset="0"/>
            </a:endParaRPr>
          </a:p>
          <a:p>
            <a:pPr algn="just"/>
            <a:r>
              <a:rPr lang="en-GB" sz="2400" b="1" dirty="0" smtClean="0">
                <a:solidFill>
                  <a:schemeClr val="tx1"/>
                </a:solidFill>
                <a:latin typeface="Tahoma" panose="020B0604030504040204" pitchFamily="34" charset="0"/>
                <a:ea typeface="Tahoma" panose="020B0604030504040204" pitchFamily="34" charset="0"/>
                <a:cs typeface="Tahoma" panose="020B0604030504040204" pitchFamily="34" charset="0"/>
              </a:rPr>
              <a:t> </a:t>
            </a:r>
            <a:r>
              <a:rPr lang="en-GB" sz="2400" b="1" dirty="0">
                <a:solidFill>
                  <a:schemeClr val="tx1"/>
                </a:solidFill>
                <a:latin typeface="Tahoma" panose="020B0604030504040204" pitchFamily="34" charset="0"/>
                <a:ea typeface="Tahoma" panose="020B0604030504040204" pitchFamily="34" charset="0"/>
                <a:cs typeface="Tahoma" panose="020B0604030504040204" pitchFamily="34" charset="0"/>
              </a:rPr>
              <a:t>The main aim of many business operations is to </a:t>
            </a:r>
            <a:r>
              <a:rPr lang="en-GB" sz="2400" b="1" i="1" dirty="0">
                <a:solidFill>
                  <a:srgbClr val="FFFF00"/>
                </a:solidFill>
                <a:latin typeface="Tahoma" panose="020B0604030504040204" pitchFamily="34" charset="0"/>
                <a:ea typeface="Tahoma" panose="020B0604030504040204" pitchFamily="34" charset="0"/>
                <a:cs typeface="Tahoma" panose="020B0604030504040204" pitchFamily="34" charset="0"/>
              </a:rPr>
              <a:t>make a profit either in the short or long term</a:t>
            </a:r>
            <a:r>
              <a:rPr lang="en-GB" sz="2400" b="1" i="1" dirty="0" smtClean="0">
                <a:solidFill>
                  <a:srgbClr val="FFFF00"/>
                </a:solidFill>
                <a:latin typeface="Tahoma" panose="020B0604030504040204" pitchFamily="34" charset="0"/>
                <a:ea typeface="Tahoma" panose="020B0604030504040204" pitchFamily="34" charset="0"/>
                <a:cs typeface="Tahoma" panose="020B0604030504040204" pitchFamily="34" charset="0"/>
              </a:rPr>
              <a:t>.</a:t>
            </a:r>
          </a:p>
          <a:p>
            <a:pPr algn="just"/>
            <a:endParaRPr lang="en-GB" sz="2400" b="1" dirty="0" smtClean="0">
              <a:solidFill>
                <a:schemeClr val="tx1"/>
              </a:solidFill>
              <a:latin typeface="Tahoma" panose="020B0604030504040204" pitchFamily="34" charset="0"/>
              <a:ea typeface="Tahoma" panose="020B0604030504040204" pitchFamily="34" charset="0"/>
              <a:cs typeface="Tahoma" panose="020B0604030504040204" pitchFamily="34" charset="0"/>
            </a:endParaRPr>
          </a:p>
          <a:p>
            <a:pPr algn="just"/>
            <a:r>
              <a:rPr lang="en-GB" sz="2400" b="1" dirty="0" smtClean="0">
                <a:solidFill>
                  <a:schemeClr val="tx1"/>
                </a:solidFill>
                <a:latin typeface="Tahoma" panose="020B0604030504040204" pitchFamily="34" charset="0"/>
                <a:ea typeface="Tahoma" panose="020B0604030504040204" pitchFamily="34" charset="0"/>
                <a:cs typeface="Tahoma" panose="020B0604030504040204" pitchFamily="34" charset="0"/>
              </a:rPr>
              <a:t> </a:t>
            </a:r>
            <a:r>
              <a:rPr lang="en-GB" sz="2400" b="1" dirty="0">
                <a:solidFill>
                  <a:schemeClr val="tx1"/>
                </a:solidFill>
                <a:latin typeface="Tahoma" panose="020B0604030504040204" pitchFamily="34" charset="0"/>
                <a:ea typeface="Tahoma" panose="020B0604030504040204" pitchFamily="34" charset="0"/>
                <a:cs typeface="Tahoma" panose="020B0604030504040204" pitchFamily="34" charset="0"/>
              </a:rPr>
              <a:t>A business activity is not only trading activities </a:t>
            </a:r>
            <a:r>
              <a:rPr lang="en-GB" sz="2400" b="1" dirty="0" smtClean="0">
                <a:solidFill>
                  <a:schemeClr val="tx1"/>
                </a:solidFill>
                <a:latin typeface="Tahoma" panose="020B0604030504040204" pitchFamily="34" charset="0"/>
                <a:ea typeface="Tahoma" panose="020B0604030504040204" pitchFamily="34" charset="0"/>
                <a:cs typeface="Tahoma" panose="020B0604030504040204" pitchFamily="34" charset="0"/>
              </a:rPr>
              <a:t>i.e. </a:t>
            </a:r>
            <a:r>
              <a:rPr lang="en-GB" sz="2400" b="1" dirty="0">
                <a:solidFill>
                  <a:schemeClr val="tx1"/>
                </a:solidFill>
                <a:latin typeface="Tahoma" panose="020B0604030504040204" pitchFamily="34" charset="0"/>
                <a:ea typeface="Tahoma" panose="020B0604030504040204" pitchFamily="34" charset="0"/>
                <a:cs typeface="Tahoma" panose="020B0604030504040204" pitchFamily="34" charset="0"/>
              </a:rPr>
              <a:t>buying and selling, but can include other forms of business activities like Banking, Insurance, Manufacturing, Providing Educational services, Transportation both passenger and cargo, Internet services etc.</a:t>
            </a:r>
            <a:endParaRPr lang="en-US" sz="2400" b="1" dirty="0">
              <a:solidFill>
                <a:schemeClr val="tx1"/>
              </a:solidFill>
              <a:latin typeface="Tahoma" panose="020B0604030504040204" pitchFamily="34" charset="0"/>
              <a:ea typeface="Tahoma" panose="020B0604030504040204" pitchFamily="34" charset="0"/>
              <a:cs typeface="Tahoma" panose="020B0604030504040204" pitchFamily="34" charset="0"/>
            </a:endParaRPr>
          </a:p>
          <a:p>
            <a:pPr algn="just"/>
            <a:endParaRPr lang="en-US" sz="2000" dirty="0">
              <a:latin typeface="Tahoma" panose="020B0604030504040204" pitchFamily="34" charset="0"/>
              <a:ea typeface="Tahoma" panose="020B0604030504040204" pitchFamily="34" charset="0"/>
              <a:cs typeface="Tahoma" panose="020B0604030504040204" pitchFamily="34" charset="0"/>
            </a:endParaRPr>
          </a:p>
        </p:txBody>
      </p:sp>
    </p:spTree>
  </p:cSld>
  <p:clrMapOvr>
    <a:masterClrMapping/>
  </p:clrMapOvr>
  <p:transition spd="slow">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1750" fill="hold"/>
                                        <p:tgtEl>
                                          <p:spTgt spid="3">
                                            <p:txEl>
                                              <p:pRg st="1" end="1"/>
                                            </p:txEl>
                                          </p:spTgt>
                                        </p:tgtEl>
                                        <p:attrNameLst>
                                          <p:attrName>ppt_x</p:attrName>
                                        </p:attrNameLst>
                                      </p:cBhvr>
                                      <p:tavLst>
                                        <p:tav tm="0">
                                          <p:val>
                                            <p:strVal val="0-#ppt_w/2"/>
                                          </p:val>
                                        </p:tav>
                                        <p:tav tm="100000">
                                          <p:val>
                                            <p:strVal val="#ppt_x"/>
                                          </p:val>
                                        </p:tav>
                                      </p:tavLst>
                                    </p:anim>
                                    <p:anim calcmode="lin" valueType="num">
                                      <p:cBhvr additive="base">
                                        <p:cTn id="8" dur="1750" fill="hold"/>
                                        <p:tgtEl>
                                          <p:spTgt spid="3">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1750" fill="hold"/>
                                        <p:tgtEl>
                                          <p:spTgt spid="3">
                                            <p:txEl>
                                              <p:pRg st="2" end="2"/>
                                            </p:txEl>
                                          </p:spTgt>
                                        </p:tgtEl>
                                        <p:attrNameLst>
                                          <p:attrName>ppt_x</p:attrName>
                                        </p:attrNameLst>
                                      </p:cBhvr>
                                      <p:tavLst>
                                        <p:tav tm="0">
                                          <p:val>
                                            <p:strVal val="0-#ppt_w/2"/>
                                          </p:val>
                                        </p:tav>
                                        <p:tav tm="100000">
                                          <p:val>
                                            <p:strVal val="#ppt_x"/>
                                          </p:val>
                                        </p:tav>
                                      </p:tavLst>
                                    </p:anim>
                                    <p:anim calcmode="lin" valueType="num">
                                      <p:cBhvr additive="base">
                                        <p:cTn id="14" dur="1750" fill="hold"/>
                                        <p:tgtEl>
                                          <p:spTgt spid="3">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additive="base">
                                        <p:cTn id="19" dur="1750" fill="hold"/>
                                        <p:tgtEl>
                                          <p:spTgt spid="3">
                                            <p:txEl>
                                              <p:pRg st="4" end="4"/>
                                            </p:txEl>
                                          </p:spTgt>
                                        </p:tgtEl>
                                        <p:attrNameLst>
                                          <p:attrName>ppt_x</p:attrName>
                                        </p:attrNameLst>
                                      </p:cBhvr>
                                      <p:tavLst>
                                        <p:tav tm="0">
                                          <p:val>
                                            <p:strVal val="0-#ppt_w/2"/>
                                          </p:val>
                                        </p:tav>
                                        <p:tav tm="100000">
                                          <p:val>
                                            <p:strVal val="#ppt_x"/>
                                          </p:val>
                                        </p:tav>
                                      </p:tavLst>
                                    </p:anim>
                                    <p:anim calcmode="lin" valueType="num">
                                      <p:cBhvr additive="base">
                                        <p:cTn id="20" dur="1750" fill="hold"/>
                                        <p:tgtEl>
                                          <p:spTgt spid="3">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3">
                                            <p:txEl>
                                              <p:pRg st="6" end="6"/>
                                            </p:txEl>
                                          </p:spTgt>
                                        </p:tgtEl>
                                        <p:attrNameLst>
                                          <p:attrName>style.visibility</p:attrName>
                                        </p:attrNameLst>
                                      </p:cBhvr>
                                      <p:to>
                                        <p:strVal val="visible"/>
                                      </p:to>
                                    </p:set>
                                    <p:anim calcmode="lin" valueType="num">
                                      <p:cBhvr additive="base">
                                        <p:cTn id="25" dur="1750" fill="hold"/>
                                        <p:tgtEl>
                                          <p:spTgt spid="3">
                                            <p:txEl>
                                              <p:pRg st="6" end="6"/>
                                            </p:txEl>
                                          </p:spTgt>
                                        </p:tgtEl>
                                        <p:attrNameLst>
                                          <p:attrName>ppt_x</p:attrName>
                                        </p:attrNameLst>
                                      </p:cBhvr>
                                      <p:tavLst>
                                        <p:tav tm="0">
                                          <p:val>
                                            <p:strVal val="0-#ppt_w/2"/>
                                          </p:val>
                                        </p:tav>
                                        <p:tav tm="100000">
                                          <p:val>
                                            <p:strVal val="#ppt_x"/>
                                          </p:val>
                                        </p:tav>
                                      </p:tavLst>
                                    </p:anim>
                                    <p:anim calcmode="lin" valueType="num">
                                      <p:cBhvr additive="base">
                                        <p:cTn id="26" dur="1750" fill="hold"/>
                                        <p:tgtEl>
                                          <p:spTgt spid="3">
                                            <p:txEl>
                                              <p:pRg st="6" end="6"/>
                                            </p:txEl>
                                          </p:spTgt>
                                        </p:tgtEl>
                                        <p:attrNameLst>
                                          <p:attrName>ppt_y</p:attrName>
                                        </p:attrNameLst>
                                      </p:cBhvr>
                                      <p:tavLst>
                                        <p:tav tm="0">
                                          <p:val>
                                            <p:strVal val="#ppt_y"/>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3">
                                            <p:txEl>
                                              <p:pRg st="8" end="8"/>
                                            </p:txEl>
                                          </p:spTgt>
                                        </p:tgtEl>
                                        <p:attrNameLst>
                                          <p:attrName>style.visibility</p:attrName>
                                        </p:attrNameLst>
                                      </p:cBhvr>
                                      <p:to>
                                        <p:strVal val="visible"/>
                                      </p:to>
                                    </p:set>
                                    <p:anim calcmode="lin" valueType="num">
                                      <p:cBhvr additive="base">
                                        <p:cTn id="31" dur="1750" fill="hold"/>
                                        <p:tgtEl>
                                          <p:spTgt spid="3">
                                            <p:txEl>
                                              <p:pRg st="8" end="8"/>
                                            </p:txEl>
                                          </p:spTgt>
                                        </p:tgtEl>
                                        <p:attrNameLst>
                                          <p:attrName>ppt_x</p:attrName>
                                        </p:attrNameLst>
                                      </p:cBhvr>
                                      <p:tavLst>
                                        <p:tav tm="0">
                                          <p:val>
                                            <p:strVal val="0-#ppt_w/2"/>
                                          </p:val>
                                        </p:tav>
                                        <p:tav tm="100000">
                                          <p:val>
                                            <p:strVal val="#ppt_x"/>
                                          </p:val>
                                        </p:tav>
                                      </p:tavLst>
                                    </p:anim>
                                    <p:anim calcmode="lin" valueType="num">
                                      <p:cBhvr additive="base">
                                        <p:cTn id="32" dur="1750" fill="hold"/>
                                        <p:tgtEl>
                                          <p:spTgt spid="3">
                                            <p:txEl>
                                              <p:pRg st="8" end="8"/>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a:t>
            </a:r>
            <a:r>
              <a:rPr lang="en-US" sz="3600" b="1" dirty="0" smtClean="0">
                <a:solidFill>
                  <a:srgbClr val="0000FF"/>
                </a:solidFill>
                <a:latin typeface="Tahoma" panose="020B0604030504040204" pitchFamily="34" charset="0"/>
                <a:ea typeface="Tahoma" panose="020B0604030504040204" pitchFamily="34" charset="0"/>
                <a:cs typeface="Tahoma" panose="020B0604030504040204" pitchFamily="34" charset="0"/>
              </a:rPr>
              <a:t>Introductions  Cont’d</a:t>
            </a:r>
            <a:endParaRPr lang="en-US" sz="3600" b="1" dirty="0">
              <a:solidFill>
                <a:srgbClr val="0000FF"/>
              </a:solidFill>
              <a:latin typeface="Tahoma" panose="020B0604030504040204" pitchFamily="34" charset="0"/>
              <a:ea typeface="Tahoma" panose="020B0604030504040204" pitchFamily="34" charset="0"/>
              <a:cs typeface="Tahoma" panose="020B0604030504040204" pitchFamily="34" charset="0"/>
            </a:endParaRPr>
          </a:p>
        </p:txBody>
      </p:sp>
      <p:sp>
        <p:nvSpPr>
          <p:cNvPr id="3" name="Content Placeholder 2"/>
          <p:cNvSpPr>
            <a:spLocks noGrp="1"/>
          </p:cNvSpPr>
          <p:nvPr>
            <p:ph idx="1"/>
          </p:nvPr>
        </p:nvSpPr>
        <p:spPr/>
        <p:txBody>
          <a:bodyPr>
            <a:normAutofit/>
          </a:bodyPr>
          <a:lstStyle/>
          <a:p>
            <a:pPr marL="0" indent="0">
              <a:buNone/>
            </a:pPr>
            <a:r>
              <a:rPr lang="en-US" sz="2400" dirty="0" smtClean="0">
                <a:latin typeface="Tahoma" panose="020B0604030504040204" pitchFamily="34" charset="0"/>
                <a:ea typeface="Tahoma" panose="020B0604030504040204" pitchFamily="34" charset="0"/>
                <a:cs typeface="Tahoma" panose="020B0604030504040204" pitchFamily="34" charset="0"/>
              </a:rPr>
              <a:t>Business activity is a fundamental and universal feature of human existence and yet the concept of business is difficulty to define with any degree of precision.</a:t>
            </a:r>
          </a:p>
          <a:p>
            <a:pPr marL="0" indent="0">
              <a:buNone/>
            </a:pPr>
            <a:endParaRPr lang="en-US" sz="2400" dirty="0" smtClean="0">
              <a:latin typeface="Tahoma" panose="020B0604030504040204" pitchFamily="34" charset="0"/>
              <a:ea typeface="Tahoma" panose="020B0604030504040204" pitchFamily="34" charset="0"/>
              <a:cs typeface="Tahoma" panose="020B0604030504040204" pitchFamily="34" charset="0"/>
            </a:endParaRPr>
          </a:p>
          <a:p>
            <a:pPr marL="0" indent="0">
              <a:buNone/>
            </a:pPr>
            <a:r>
              <a:rPr lang="en-US" sz="2400" dirty="0" smtClean="0">
                <a:latin typeface="Tahoma" panose="020B0604030504040204" pitchFamily="34" charset="0"/>
                <a:ea typeface="Tahoma" panose="020B0604030504040204" pitchFamily="34" charset="0"/>
                <a:cs typeface="Tahoma" panose="020B0604030504040204" pitchFamily="34" charset="0"/>
              </a:rPr>
              <a:t>Most business activity takes place within an organizational context and reveals a wide variety of organizations ranging from the small local supplier of a single good or service to a multibillion dollar multinational corporation.</a:t>
            </a:r>
            <a:endParaRPr lang="en-US" sz="2400" dirty="0">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4059012328"/>
      </p:ext>
    </p:extLst>
  </p:cSld>
  <p:clrMapOvr>
    <a:masterClrMapping/>
  </p:clrMapOvr>
  <p:transition spd="slow">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2000" fill="hold"/>
                                        <p:tgtEl>
                                          <p:spTgt spid="2"/>
                                        </p:tgtEl>
                                        <p:attrNameLst>
                                          <p:attrName>ppt_w</p:attrName>
                                        </p:attrNameLst>
                                      </p:cBhvr>
                                      <p:tavLst>
                                        <p:tav tm="0">
                                          <p:val>
                                            <p:fltVal val="0"/>
                                          </p:val>
                                        </p:tav>
                                        <p:tav tm="100000">
                                          <p:val>
                                            <p:strVal val="#ppt_w"/>
                                          </p:val>
                                        </p:tav>
                                      </p:tavLst>
                                    </p:anim>
                                    <p:anim calcmode="lin" valueType="num">
                                      <p:cBhvr>
                                        <p:cTn id="8" dur="2000" fill="hold"/>
                                        <p:tgtEl>
                                          <p:spTgt spid="2"/>
                                        </p:tgtEl>
                                        <p:attrNameLst>
                                          <p:attrName>ppt_h</p:attrName>
                                        </p:attrNameLst>
                                      </p:cBhvr>
                                      <p:tavLst>
                                        <p:tav tm="0">
                                          <p:val>
                                            <p:fltVal val="0"/>
                                          </p:val>
                                        </p:tav>
                                        <p:tav tm="100000">
                                          <p:val>
                                            <p:strVal val="#ppt_h"/>
                                          </p:val>
                                        </p:tav>
                                      </p:tavLst>
                                    </p:anim>
                                    <p:animEffect transition="in" filter="fade">
                                      <p:cBhvr>
                                        <p:cTn id="9" dur="2000"/>
                                        <p:tgtEl>
                                          <p:spTgt spid="2"/>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 calcmode="lin" valueType="num">
                                      <p:cBhvr>
                                        <p:cTn id="14" dur="1750" fill="hold"/>
                                        <p:tgtEl>
                                          <p:spTgt spid="3">
                                            <p:txEl>
                                              <p:pRg st="0" end="0"/>
                                            </p:txEl>
                                          </p:spTgt>
                                        </p:tgtEl>
                                        <p:attrNameLst>
                                          <p:attrName>ppt_w</p:attrName>
                                        </p:attrNameLst>
                                      </p:cBhvr>
                                      <p:tavLst>
                                        <p:tav tm="0">
                                          <p:val>
                                            <p:fltVal val="0"/>
                                          </p:val>
                                        </p:tav>
                                        <p:tav tm="100000">
                                          <p:val>
                                            <p:strVal val="#ppt_w"/>
                                          </p:val>
                                        </p:tav>
                                      </p:tavLst>
                                    </p:anim>
                                    <p:anim calcmode="lin" valueType="num">
                                      <p:cBhvr>
                                        <p:cTn id="15" dur="175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16" dur="1750"/>
                                        <p:tgtEl>
                                          <p:spTgt spid="3">
                                            <p:txEl>
                                              <p:pRg st="0" end="0"/>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p:cTn id="21" dur="1750" fill="hold"/>
                                        <p:tgtEl>
                                          <p:spTgt spid="3">
                                            <p:txEl>
                                              <p:pRg st="2" end="2"/>
                                            </p:txEl>
                                          </p:spTgt>
                                        </p:tgtEl>
                                        <p:attrNameLst>
                                          <p:attrName>ppt_w</p:attrName>
                                        </p:attrNameLst>
                                      </p:cBhvr>
                                      <p:tavLst>
                                        <p:tav tm="0">
                                          <p:val>
                                            <p:fltVal val="0"/>
                                          </p:val>
                                        </p:tav>
                                        <p:tav tm="100000">
                                          <p:val>
                                            <p:strVal val="#ppt_w"/>
                                          </p:val>
                                        </p:tav>
                                      </p:tavLst>
                                    </p:anim>
                                    <p:anim calcmode="lin" valueType="num">
                                      <p:cBhvr>
                                        <p:cTn id="22" dur="175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23" dur="175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305800" cy="5791200"/>
          </a:xfrm>
        </p:spPr>
        <p:txBody>
          <a:bodyPr>
            <a:normAutofit lnSpcReduction="10000"/>
          </a:bodyPr>
          <a:lstStyle/>
          <a:p>
            <a:pPr lvl="0" algn="just">
              <a:buNone/>
            </a:pPr>
            <a:endParaRPr lang="en-GB" sz="2400" b="1" dirty="0" smtClean="0">
              <a:latin typeface="+mj-lt"/>
            </a:endParaRPr>
          </a:p>
          <a:p>
            <a:pPr lvl="0" algn="ctr">
              <a:buNone/>
            </a:pPr>
            <a:r>
              <a:rPr lang="en-GB" sz="3600" b="1" dirty="0" smtClean="0">
                <a:solidFill>
                  <a:srgbClr val="0000FF"/>
                </a:solidFill>
                <a:latin typeface="Tahoma" panose="020B0604030504040204" pitchFamily="34" charset="0"/>
                <a:ea typeface="Tahoma" panose="020B0604030504040204" pitchFamily="34" charset="0"/>
                <a:cs typeface="Tahoma" panose="020B0604030504040204" pitchFamily="34" charset="0"/>
              </a:rPr>
              <a:t>Types </a:t>
            </a:r>
            <a:r>
              <a:rPr lang="en-GB" sz="3600" b="1" dirty="0">
                <a:solidFill>
                  <a:srgbClr val="0000FF"/>
                </a:solidFill>
                <a:latin typeface="Tahoma" panose="020B0604030504040204" pitchFamily="34" charset="0"/>
                <a:ea typeface="Tahoma" panose="020B0604030504040204" pitchFamily="34" charset="0"/>
                <a:cs typeface="Tahoma" panose="020B0604030504040204" pitchFamily="34" charset="0"/>
              </a:rPr>
              <a:t>of Business organizations</a:t>
            </a:r>
            <a:endParaRPr lang="en-US" sz="3600" dirty="0">
              <a:solidFill>
                <a:srgbClr val="0000FF"/>
              </a:solidFill>
              <a:latin typeface="Tahoma" panose="020B0604030504040204" pitchFamily="34" charset="0"/>
              <a:ea typeface="Tahoma" panose="020B0604030504040204" pitchFamily="34" charset="0"/>
              <a:cs typeface="Tahoma" panose="020B0604030504040204" pitchFamily="34" charset="0"/>
            </a:endParaRPr>
          </a:p>
          <a:p>
            <a:pPr algn="just">
              <a:buFont typeface="Wingdings" pitchFamily="2" charset="2"/>
              <a:buChar char="q"/>
            </a:pPr>
            <a:r>
              <a:rPr lang="en-GB" sz="2800" dirty="0" smtClean="0">
                <a:latin typeface="+mj-lt"/>
              </a:rPr>
              <a:t>   A </a:t>
            </a:r>
            <a:r>
              <a:rPr lang="en-GB" sz="2800" dirty="0">
                <a:latin typeface="+mj-lt"/>
              </a:rPr>
              <a:t>business may be owned by one person as a </a:t>
            </a:r>
            <a:r>
              <a:rPr lang="en-GB" sz="2800" b="1" dirty="0">
                <a:latin typeface="+mj-lt"/>
              </a:rPr>
              <a:t>Sole Proprietor</a:t>
            </a:r>
            <a:r>
              <a:rPr lang="en-GB" sz="2800" dirty="0">
                <a:latin typeface="+mj-lt"/>
              </a:rPr>
              <a:t> or can be owned jointly with another person or partner as a </a:t>
            </a:r>
            <a:r>
              <a:rPr lang="en-GB" sz="2800" b="1" dirty="0">
                <a:latin typeface="+mj-lt"/>
              </a:rPr>
              <a:t>Partnership</a:t>
            </a:r>
            <a:r>
              <a:rPr lang="en-GB" sz="2800" b="1" dirty="0" smtClean="0">
                <a:latin typeface="+mj-lt"/>
              </a:rPr>
              <a:t>.</a:t>
            </a:r>
          </a:p>
          <a:p>
            <a:pPr algn="just">
              <a:buNone/>
            </a:pPr>
            <a:endParaRPr lang="en-GB" sz="2800" dirty="0" smtClean="0">
              <a:latin typeface="+mj-lt"/>
            </a:endParaRPr>
          </a:p>
          <a:p>
            <a:pPr algn="just">
              <a:buFont typeface="Wingdings" pitchFamily="2" charset="2"/>
              <a:buChar char="q"/>
            </a:pPr>
            <a:r>
              <a:rPr lang="en-GB" sz="2800" dirty="0" smtClean="0">
                <a:latin typeface="+mj-lt"/>
              </a:rPr>
              <a:t>   Another </a:t>
            </a:r>
            <a:r>
              <a:rPr lang="en-GB" sz="2800" dirty="0">
                <a:latin typeface="+mj-lt"/>
              </a:rPr>
              <a:t>way in which a business could be owned is through the establishment of a </a:t>
            </a:r>
            <a:r>
              <a:rPr lang="en-GB" sz="2800" b="1" dirty="0">
                <a:latin typeface="+mj-lt"/>
              </a:rPr>
              <a:t>limited liability company</a:t>
            </a:r>
            <a:r>
              <a:rPr lang="en-GB" sz="2800" b="1" dirty="0" smtClean="0">
                <a:latin typeface="+mj-lt"/>
              </a:rPr>
              <a:t>.</a:t>
            </a:r>
          </a:p>
          <a:p>
            <a:pPr algn="just">
              <a:buNone/>
            </a:pPr>
            <a:endParaRPr lang="en-GB" sz="2800" dirty="0" smtClean="0">
              <a:latin typeface="+mj-lt"/>
            </a:endParaRPr>
          </a:p>
          <a:p>
            <a:pPr algn="just">
              <a:buFont typeface="Wingdings" pitchFamily="2" charset="2"/>
              <a:buChar char="q"/>
            </a:pPr>
            <a:r>
              <a:rPr lang="en-GB" sz="2800" dirty="0" smtClean="0">
                <a:latin typeface="+mj-lt"/>
              </a:rPr>
              <a:t>  </a:t>
            </a:r>
            <a:r>
              <a:rPr lang="en-GB" sz="2800" dirty="0">
                <a:latin typeface="+mj-lt"/>
              </a:rPr>
              <a:t>A limited company can be </a:t>
            </a:r>
            <a:r>
              <a:rPr lang="en-GB" sz="2800" b="1" dirty="0">
                <a:latin typeface="+mj-lt"/>
              </a:rPr>
              <a:t>privately</a:t>
            </a:r>
            <a:r>
              <a:rPr lang="en-GB" sz="2800" dirty="0">
                <a:latin typeface="+mj-lt"/>
              </a:rPr>
              <a:t> or </a:t>
            </a:r>
            <a:r>
              <a:rPr lang="en-GB" sz="2800" b="1" dirty="0">
                <a:latin typeface="+mj-lt"/>
              </a:rPr>
              <a:t>publicly</a:t>
            </a:r>
            <a:r>
              <a:rPr lang="en-GB" sz="2800" dirty="0">
                <a:latin typeface="+mj-lt"/>
              </a:rPr>
              <a:t> owned.</a:t>
            </a:r>
            <a:endParaRPr lang="en-US" sz="2800" dirty="0">
              <a:latin typeface="+mj-lt"/>
            </a:endParaRPr>
          </a:p>
          <a:p>
            <a:endParaRPr lang="en-US" sz="2800" dirty="0"/>
          </a:p>
        </p:txBody>
      </p:sp>
    </p:spTree>
  </p:cSld>
  <p:clrMapOvr>
    <a:masterClrMapping/>
  </p:clrMapOvr>
  <p:transition spd="slow">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175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175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175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175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additive="base">
                                        <p:cTn id="19" dur="175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0" dur="175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6" end="6"/>
                                            </p:txEl>
                                          </p:spTgt>
                                        </p:tgtEl>
                                        <p:attrNameLst>
                                          <p:attrName>style.visibility</p:attrName>
                                        </p:attrNameLst>
                                      </p:cBhvr>
                                      <p:to>
                                        <p:strVal val="visible"/>
                                      </p:to>
                                    </p:set>
                                    <p:anim calcmode="lin" valueType="num">
                                      <p:cBhvr additive="base">
                                        <p:cTn id="25" dur="175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26" dur="175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5" name="Rectangle 1"/>
          <p:cNvSpPr>
            <a:spLocks noChangeArrowheads="1"/>
          </p:cNvSpPr>
          <p:nvPr/>
        </p:nvSpPr>
        <p:spPr bwMode="auto">
          <a:xfrm>
            <a:off x="457200" y="366356"/>
            <a:ext cx="8382000" cy="624786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lvl="6" algn="just" fontAlgn="base">
              <a:spcBef>
                <a:spcPct val="0"/>
              </a:spcBef>
              <a:spcAft>
                <a:spcPct val="0"/>
              </a:spcAft>
              <a:buFontTx/>
              <a:buAutoNum type="arabicPeriod"/>
            </a:pPr>
            <a:r>
              <a:rPr kumimoji="0" lang="en-GB" sz="4000" b="1" i="0" u="none" strike="noStrike" cap="none" normalizeH="0" baseline="0" dirty="0" smtClean="0">
                <a:ln>
                  <a:noFill/>
                </a:ln>
                <a:solidFill>
                  <a:srgbClr val="0000FF"/>
                </a:solidFill>
                <a:effectLst/>
                <a:latin typeface="Tahoma" panose="020B0604030504040204" pitchFamily="34" charset="0"/>
                <a:ea typeface="Tahoma" panose="020B0604030504040204" pitchFamily="34" charset="0"/>
                <a:cs typeface="Tahoma" panose="020B0604030504040204" pitchFamily="34" charset="0"/>
              </a:rPr>
              <a:t>Sole Trader</a:t>
            </a:r>
            <a:endParaRPr kumimoji="0" lang="en-US" sz="4000" b="0" i="0" u="none" strike="noStrike" cap="none" normalizeH="0" baseline="0" dirty="0" smtClean="0">
              <a:ln>
                <a:noFill/>
              </a:ln>
              <a:solidFill>
                <a:srgbClr val="0000FF"/>
              </a:solidFill>
              <a:effectLst/>
              <a:latin typeface="Tahoma" panose="020B0604030504040204" pitchFamily="34" charset="0"/>
              <a:ea typeface="Tahoma" panose="020B0604030504040204" pitchFamily="34" charset="0"/>
              <a:cs typeface="Tahoma" panose="020B0604030504040204"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GB" sz="2400" b="0" i="0" u="none" strike="noStrike" cap="none" normalizeH="0" baseline="0" dirty="0" smtClean="0">
                <a:ln>
                  <a:noFill/>
                </a:ln>
                <a:solidFill>
                  <a:schemeClr val="tx1"/>
                </a:solidFill>
                <a:effectLst/>
                <a:latin typeface="Tahoma" panose="020B0604030504040204" pitchFamily="34" charset="0"/>
                <a:ea typeface="Tahoma" panose="020B0604030504040204" pitchFamily="34" charset="0"/>
                <a:cs typeface="Tahoma" panose="020B0604030504040204" pitchFamily="34" charset="0"/>
              </a:rPr>
              <a:t>This is a business owned by only one person who provides all the capital needed to set up and manage the organization and takes profit as his reward. </a:t>
            </a:r>
          </a:p>
          <a:p>
            <a:pPr marL="0" marR="0" lvl="0" indent="0" algn="just" defTabSz="914400" rtl="0" eaLnBrk="0" fontAlgn="base" latinLnBrk="0" hangingPunct="0">
              <a:lnSpc>
                <a:spcPct val="100000"/>
              </a:lnSpc>
              <a:spcBef>
                <a:spcPct val="0"/>
              </a:spcBef>
              <a:spcAft>
                <a:spcPct val="0"/>
              </a:spcAft>
              <a:buClrTx/>
              <a:buSzTx/>
              <a:buFontTx/>
              <a:buNone/>
              <a:tabLst/>
            </a:pPr>
            <a:r>
              <a:rPr kumimoji="0" lang="en-GB" sz="2400" b="1" i="0" u="none" strike="noStrike" cap="none" normalizeH="0" baseline="0" dirty="0" smtClean="0">
                <a:ln>
                  <a:noFill/>
                </a:ln>
                <a:solidFill>
                  <a:srgbClr val="C00000"/>
                </a:solidFill>
                <a:effectLst/>
                <a:latin typeface="Tahoma" panose="020B0604030504040204" pitchFamily="34" charset="0"/>
                <a:ea typeface="Tahoma" panose="020B0604030504040204" pitchFamily="34" charset="0"/>
                <a:cs typeface="Tahoma" panose="020B0604030504040204" pitchFamily="34" charset="0"/>
              </a:rPr>
              <a:t>Main features of Sole proprietorship are as follows</a:t>
            </a:r>
            <a:r>
              <a:rPr kumimoji="0" lang="en-GB" sz="2400" b="0" i="0" u="none" strike="noStrike" cap="none" normalizeH="0" baseline="0" dirty="0" smtClean="0">
                <a:ln>
                  <a:noFill/>
                </a:ln>
                <a:solidFill>
                  <a:srgbClr val="C00000"/>
                </a:solidFill>
                <a:effectLst/>
                <a:latin typeface="Tahoma" panose="020B0604030504040204" pitchFamily="34" charset="0"/>
                <a:ea typeface="Tahoma" panose="020B0604030504040204" pitchFamily="34" charset="0"/>
                <a:cs typeface="Tahoma" panose="020B0604030504040204" pitchFamily="34" charset="0"/>
              </a:rPr>
              <a:t>;</a:t>
            </a:r>
          </a:p>
          <a:p>
            <a:pPr marL="0" marR="0" lvl="0" indent="0" algn="just"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dirty="0" smtClean="0">
              <a:ln>
                <a:noFill/>
              </a:ln>
              <a:solidFill>
                <a:srgbClr val="C00000"/>
              </a:solidFill>
              <a:effectLst/>
              <a:latin typeface="Tahoma" panose="020B0604030504040204" pitchFamily="34" charset="0"/>
              <a:ea typeface="Tahoma" panose="020B0604030504040204" pitchFamily="34" charset="0"/>
              <a:cs typeface="Tahoma" panose="020B0604030504040204" pitchFamily="34" charset="0"/>
            </a:endParaRPr>
          </a:p>
          <a:p>
            <a:pPr marL="0" marR="0" lvl="0" indent="0" algn="just" defTabSz="914400" rtl="0" eaLnBrk="0" fontAlgn="base" latinLnBrk="0" hangingPunct="0">
              <a:lnSpc>
                <a:spcPct val="100000"/>
              </a:lnSpc>
              <a:spcBef>
                <a:spcPct val="0"/>
              </a:spcBef>
              <a:spcAft>
                <a:spcPct val="0"/>
              </a:spcAft>
              <a:buClrTx/>
              <a:buSzTx/>
              <a:buFont typeface="Wingdings" pitchFamily="2" charset="2"/>
              <a:buChar char="q"/>
              <a:tabLst/>
            </a:pPr>
            <a:r>
              <a:rPr kumimoji="0" lang="en-GB" sz="2400" b="0" i="0" u="none" strike="noStrike" cap="none" normalizeH="0" baseline="0" dirty="0" smtClean="0">
                <a:ln>
                  <a:noFill/>
                </a:ln>
                <a:solidFill>
                  <a:schemeClr val="tx1"/>
                </a:solidFill>
                <a:effectLst/>
                <a:latin typeface="Tahoma" panose="020B0604030504040204" pitchFamily="34" charset="0"/>
                <a:ea typeface="Tahoma" panose="020B0604030504040204" pitchFamily="34" charset="0"/>
                <a:cs typeface="Tahoma" panose="020B0604030504040204" pitchFamily="34" charset="0"/>
              </a:rPr>
              <a:t>   It is a business owned by only one person who provides all the needed capital and manages it alone.</a:t>
            </a:r>
          </a:p>
          <a:p>
            <a:pPr marL="0" marR="0" lvl="0" indent="0" algn="just" defTabSz="914400" rtl="0" eaLnBrk="0" fontAlgn="base" latinLnBrk="0" hangingPunct="0">
              <a:lnSpc>
                <a:spcPct val="100000"/>
              </a:lnSpc>
              <a:spcBef>
                <a:spcPct val="0"/>
              </a:spcBef>
              <a:spcAft>
                <a:spcPct val="0"/>
              </a:spcAft>
              <a:buClrTx/>
              <a:buSzTx/>
              <a:tabLst/>
            </a:pPr>
            <a:endParaRPr kumimoji="0" lang="en-US" sz="2400" b="0" i="0" u="none" strike="noStrike" cap="none" normalizeH="0" baseline="0" dirty="0" smtClean="0">
              <a:ln>
                <a:noFill/>
              </a:ln>
              <a:solidFill>
                <a:schemeClr val="tx1"/>
              </a:solidFill>
              <a:effectLst/>
              <a:latin typeface="Tahoma" panose="020B0604030504040204" pitchFamily="34" charset="0"/>
              <a:ea typeface="Tahoma" panose="020B0604030504040204" pitchFamily="34" charset="0"/>
              <a:cs typeface="Tahoma" panose="020B0604030504040204" pitchFamily="34" charset="0"/>
            </a:endParaRPr>
          </a:p>
          <a:p>
            <a:pPr marL="0" marR="0" lvl="0" indent="0" algn="just" defTabSz="914400" rtl="0" eaLnBrk="0" fontAlgn="base" latinLnBrk="0" hangingPunct="0">
              <a:lnSpc>
                <a:spcPct val="100000"/>
              </a:lnSpc>
              <a:spcBef>
                <a:spcPct val="0"/>
              </a:spcBef>
              <a:spcAft>
                <a:spcPct val="0"/>
              </a:spcAft>
              <a:buClrTx/>
              <a:buSzTx/>
              <a:buFont typeface="Wingdings" pitchFamily="2" charset="2"/>
              <a:buChar char="q"/>
              <a:tabLst/>
            </a:pPr>
            <a:r>
              <a:rPr kumimoji="0" lang="en-GB" sz="2400" b="0" i="0" u="none" strike="noStrike" cap="none" normalizeH="0" baseline="0" dirty="0" smtClean="0">
                <a:ln>
                  <a:noFill/>
                </a:ln>
                <a:solidFill>
                  <a:schemeClr val="tx1"/>
                </a:solidFill>
                <a:effectLst/>
                <a:latin typeface="Tahoma" panose="020B0604030504040204" pitchFamily="34" charset="0"/>
                <a:ea typeface="Tahoma" panose="020B0604030504040204" pitchFamily="34" charset="0"/>
                <a:cs typeface="Tahoma" panose="020B0604030504040204" pitchFamily="34" charset="0"/>
              </a:rPr>
              <a:t>   It is the simplest and most common type of business enterprise.</a:t>
            </a:r>
          </a:p>
          <a:p>
            <a:pPr marL="0" marR="0" lvl="0" indent="0" algn="just" defTabSz="914400" rtl="0" eaLnBrk="0" fontAlgn="base" latinLnBrk="0" hangingPunct="0">
              <a:lnSpc>
                <a:spcPct val="100000"/>
              </a:lnSpc>
              <a:spcBef>
                <a:spcPct val="0"/>
              </a:spcBef>
              <a:spcAft>
                <a:spcPct val="0"/>
              </a:spcAft>
              <a:buClrTx/>
              <a:buSzTx/>
              <a:tabLst/>
            </a:pPr>
            <a:endParaRPr kumimoji="0" lang="en-US" sz="2400" b="0" i="0" u="none" strike="noStrike" cap="none" normalizeH="0" baseline="0" dirty="0" smtClean="0">
              <a:ln>
                <a:noFill/>
              </a:ln>
              <a:solidFill>
                <a:schemeClr val="tx1"/>
              </a:solidFill>
              <a:effectLst/>
              <a:latin typeface="Tahoma" panose="020B0604030504040204" pitchFamily="34" charset="0"/>
              <a:ea typeface="Tahoma" panose="020B0604030504040204" pitchFamily="34" charset="0"/>
              <a:cs typeface="Tahoma" panose="020B0604030504040204" pitchFamily="34" charset="0"/>
            </a:endParaRPr>
          </a:p>
          <a:p>
            <a:pPr marL="0" marR="0" lvl="0" indent="0" algn="just" defTabSz="914400" rtl="0" eaLnBrk="0" fontAlgn="base" latinLnBrk="0" hangingPunct="0">
              <a:lnSpc>
                <a:spcPct val="100000"/>
              </a:lnSpc>
              <a:spcBef>
                <a:spcPct val="0"/>
              </a:spcBef>
              <a:spcAft>
                <a:spcPct val="0"/>
              </a:spcAft>
              <a:buClrTx/>
              <a:buSzTx/>
              <a:buFont typeface="Wingdings" pitchFamily="2" charset="2"/>
              <a:buChar char="q"/>
              <a:tabLst/>
            </a:pPr>
            <a:r>
              <a:rPr kumimoji="0" lang="en-GB" sz="2400" b="0" i="0" u="none" strike="noStrike" cap="none" normalizeH="0" baseline="0" dirty="0" smtClean="0">
                <a:ln>
                  <a:noFill/>
                </a:ln>
                <a:solidFill>
                  <a:schemeClr val="tx1"/>
                </a:solidFill>
                <a:effectLst/>
                <a:latin typeface="Tahoma" panose="020B0604030504040204" pitchFamily="34" charset="0"/>
                <a:ea typeface="Tahoma" panose="020B0604030504040204" pitchFamily="34" charset="0"/>
                <a:cs typeface="Tahoma" panose="020B0604030504040204" pitchFamily="34" charset="0"/>
              </a:rPr>
              <a:t>  The business tends to be small in size although it is not always so.</a:t>
            </a:r>
            <a:endParaRPr kumimoji="0" lang="en-US" sz="2400" b="0" i="0" u="none" strike="noStrike" cap="none" normalizeH="0" baseline="0" dirty="0" smtClean="0">
              <a:ln>
                <a:noFill/>
              </a:ln>
              <a:solidFill>
                <a:schemeClr val="tx1"/>
              </a:solidFill>
              <a:effectLst/>
              <a:latin typeface="Tahoma" panose="020B0604030504040204" pitchFamily="34" charset="0"/>
              <a:ea typeface="Tahoma" panose="020B0604030504040204" pitchFamily="34" charset="0"/>
              <a:cs typeface="Tahoma" panose="020B0604030504040204" pitchFamily="34" charset="0"/>
            </a:endParaRPr>
          </a:p>
          <a:p>
            <a:pPr marL="0" marR="0" lvl="0" indent="0" algn="just" defTabSz="914400" rtl="0" eaLnBrk="0" fontAlgn="base" latinLnBrk="0" hangingPunct="0">
              <a:lnSpc>
                <a:spcPct val="100000"/>
              </a:lnSpc>
              <a:spcBef>
                <a:spcPct val="0"/>
              </a:spcBef>
              <a:spcAft>
                <a:spcPct val="0"/>
              </a:spcAft>
              <a:buClrTx/>
              <a:buSzTx/>
              <a:buFont typeface="Wingdings" pitchFamily="2" charset="2"/>
              <a:buChar char="q"/>
              <a:tabLst/>
            </a:pPr>
            <a:r>
              <a:rPr kumimoji="0" lang="en-GB" sz="2400" b="0" i="0" u="none" strike="noStrike" cap="none" normalizeH="0" baseline="0" dirty="0" smtClean="0">
                <a:ln>
                  <a:noFill/>
                </a:ln>
                <a:solidFill>
                  <a:schemeClr val="tx1"/>
                </a:solidFill>
                <a:effectLst/>
                <a:latin typeface="Tahoma" panose="020B0604030504040204" pitchFamily="34" charset="0"/>
                <a:ea typeface="Tahoma" panose="020B0604030504040204" pitchFamily="34" charset="0"/>
                <a:cs typeface="Tahoma" panose="020B0604030504040204" pitchFamily="34" charset="0"/>
              </a:rPr>
              <a:t>   This type of business enterprise is not confined to retail  </a:t>
            </a:r>
            <a:r>
              <a:rPr kumimoji="0" lang="en-GB" sz="2400" b="0" i="0" u="none" strike="noStrike" cap="none" normalizeH="0" dirty="0" smtClean="0">
                <a:ln>
                  <a:noFill/>
                </a:ln>
                <a:solidFill>
                  <a:schemeClr val="tx1"/>
                </a:solidFill>
                <a:effectLst/>
                <a:latin typeface="Tahoma" panose="020B0604030504040204" pitchFamily="34" charset="0"/>
                <a:ea typeface="Tahoma" panose="020B0604030504040204" pitchFamily="34" charset="0"/>
                <a:cs typeface="Tahoma" panose="020B0604030504040204" pitchFamily="34" charset="0"/>
              </a:rPr>
              <a:t>  </a:t>
            </a:r>
            <a:r>
              <a:rPr kumimoji="0" lang="en-GB" sz="2400" b="0" i="0" u="none" strike="noStrike" cap="none" normalizeH="0" baseline="0" dirty="0" smtClean="0">
                <a:ln>
                  <a:noFill/>
                </a:ln>
                <a:solidFill>
                  <a:schemeClr val="tx1"/>
                </a:solidFill>
                <a:effectLst/>
                <a:latin typeface="Tahoma" panose="020B0604030504040204" pitchFamily="34" charset="0"/>
                <a:ea typeface="Tahoma" panose="020B0604030504040204" pitchFamily="34" charset="0"/>
                <a:cs typeface="Tahoma" panose="020B0604030504040204" pitchFamily="34" charset="0"/>
              </a:rPr>
              <a:t>trade.</a:t>
            </a:r>
          </a:p>
        </p:txBody>
      </p:sp>
    </p:spTree>
  </p:cSld>
  <p:clrMapOvr>
    <a:masterClrMapping/>
  </p:clrMapOvr>
  <p:transition spd="slow">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1025">
                                            <p:txEl>
                                              <p:pRg st="0" end="0"/>
                                            </p:txEl>
                                          </p:spTgt>
                                        </p:tgtEl>
                                        <p:attrNameLst>
                                          <p:attrName>style.visibility</p:attrName>
                                        </p:attrNameLst>
                                      </p:cBhvr>
                                      <p:to>
                                        <p:strVal val="visible"/>
                                      </p:to>
                                    </p:set>
                                    <p:anim calcmode="lin" valueType="num">
                                      <p:cBhvr>
                                        <p:cTn id="7" dur="1750" fill="hold"/>
                                        <p:tgtEl>
                                          <p:spTgt spid="1025">
                                            <p:txEl>
                                              <p:pRg st="0" end="0"/>
                                            </p:txEl>
                                          </p:spTgt>
                                        </p:tgtEl>
                                        <p:attrNameLst>
                                          <p:attrName>ppt_w</p:attrName>
                                        </p:attrNameLst>
                                      </p:cBhvr>
                                      <p:tavLst>
                                        <p:tav tm="0">
                                          <p:val>
                                            <p:fltVal val="0"/>
                                          </p:val>
                                        </p:tav>
                                        <p:tav tm="100000">
                                          <p:val>
                                            <p:strVal val="#ppt_w"/>
                                          </p:val>
                                        </p:tav>
                                      </p:tavLst>
                                    </p:anim>
                                    <p:anim calcmode="lin" valueType="num">
                                      <p:cBhvr>
                                        <p:cTn id="8" dur="1750" fill="hold"/>
                                        <p:tgtEl>
                                          <p:spTgt spid="1025">
                                            <p:txEl>
                                              <p:pRg st="0" end="0"/>
                                            </p:txEl>
                                          </p:spTgt>
                                        </p:tgtEl>
                                        <p:attrNameLst>
                                          <p:attrName>ppt_h</p:attrName>
                                        </p:attrNameLst>
                                      </p:cBhvr>
                                      <p:tavLst>
                                        <p:tav tm="0">
                                          <p:val>
                                            <p:fltVal val="0"/>
                                          </p:val>
                                        </p:tav>
                                        <p:tav tm="100000">
                                          <p:val>
                                            <p:strVal val="#ppt_h"/>
                                          </p:val>
                                        </p:tav>
                                      </p:tavLst>
                                    </p:anim>
                                    <p:animEffect transition="in" filter="fade">
                                      <p:cBhvr>
                                        <p:cTn id="9" dur="1750"/>
                                        <p:tgtEl>
                                          <p:spTgt spid="1025">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1025">
                                            <p:txEl>
                                              <p:pRg st="1" end="1"/>
                                            </p:txEl>
                                          </p:spTgt>
                                        </p:tgtEl>
                                        <p:attrNameLst>
                                          <p:attrName>style.visibility</p:attrName>
                                        </p:attrNameLst>
                                      </p:cBhvr>
                                      <p:to>
                                        <p:strVal val="visible"/>
                                      </p:to>
                                    </p:set>
                                    <p:anim calcmode="lin" valueType="num">
                                      <p:cBhvr>
                                        <p:cTn id="14" dur="1750" fill="hold"/>
                                        <p:tgtEl>
                                          <p:spTgt spid="1025">
                                            <p:txEl>
                                              <p:pRg st="1" end="1"/>
                                            </p:txEl>
                                          </p:spTgt>
                                        </p:tgtEl>
                                        <p:attrNameLst>
                                          <p:attrName>ppt_w</p:attrName>
                                        </p:attrNameLst>
                                      </p:cBhvr>
                                      <p:tavLst>
                                        <p:tav tm="0">
                                          <p:val>
                                            <p:fltVal val="0"/>
                                          </p:val>
                                        </p:tav>
                                        <p:tav tm="100000">
                                          <p:val>
                                            <p:strVal val="#ppt_w"/>
                                          </p:val>
                                        </p:tav>
                                      </p:tavLst>
                                    </p:anim>
                                    <p:anim calcmode="lin" valueType="num">
                                      <p:cBhvr>
                                        <p:cTn id="15" dur="1750" fill="hold"/>
                                        <p:tgtEl>
                                          <p:spTgt spid="1025">
                                            <p:txEl>
                                              <p:pRg st="1" end="1"/>
                                            </p:txEl>
                                          </p:spTgt>
                                        </p:tgtEl>
                                        <p:attrNameLst>
                                          <p:attrName>ppt_h</p:attrName>
                                        </p:attrNameLst>
                                      </p:cBhvr>
                                      <p:tavLst>
                                        <p:tav tm="0">
                                          <p:val>
                                            <p:fltVal val="0"/>
                                          </p:val>
                                        </p:tav>
                                        <p:tav tm="100000">
                                          <p:val>
                                            <p:strVal val="#ppt_h"/>
                                          </p:val>
                                        </p:tav>
                                      </p:tavLst>
                                    </p:anim>
                                    <p:animEffect transition="in" filter="fade">
                                      <p:cBhvr>
                                        <p:cTn id="16" dur="1750"/>
                                        <p:tgtEl>
                                          <p:spTgt spid="1025">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grpId="0" nodeType="clickEffect">
                                  <p:stCondLst>
                                    <p:cond delay="0"/>
                                  </p:stCondLst>
                                  <p:childTnLst>
                                    <p:set>
                                      <p:cBhvr>
                                        <p:cTn id="20" dur="1" fill="hold">
                                          <p:stCondLst>
                                            <p:cond delay="0"/>
                                          </p:stCondLst>
                                        </p:cTn>
                                        <p:tgtEl>
                                          <p:spTgt spid="1025">
                                            <p:txEl>
                                              <p:pRg st="2" end="2"/>
                                            </p:txEl>
                                          </p:spTgt>
                                        </p:tgtEl>
                                        <p:attrNameLst>
                                          <p:attrName>style.visibility</p:attrName>
                                        </p:attrNameLst>
                                      </p:cBhvr>
                                      <p:to>
                                        <p:strVal val="visible"/>
                                      </p:to>
                                    </p:set>
                                    <p:anim calcmode="lin" valueType="num">
                                      <p:cBhvr>
                                        <p:cTn id="21" dur="1750" fill="hold"/>
                                        <p:tgtEl>
                                          <p:spTgt spid="1025">
                                            <p:txEl>
                                              <p:pRg st="2" end="2"/>
                                            </p:txEl>
                                          </p:spTgt>
                                        </p:tgtEl>
                                        <p:attrNameLst>
                                          <p:attrName>ppt_w</p:attrName>
                                        </p:attrNameLst>
                                      </p:cBhvr>
                                      <p:tavLst>
                                        <p:tav tm="0">
                                          <p:val>
                                            <p:fltVal val="0"/>
                                          </p:val>
                                        </p:tav>
                                        <p:tav tm="100000">
                                          <p:val>
                                            <p:strVal val="#ppt_w"/>
                                          </p:val>
                                        </p:tav>
                                      </p:tavLst>
                                    </p:anim>
                                    <p:anim calcmode="lin" valueType="num">
                                      <p:cBhvr>
                                        <p:cTn id="22" dur="1750" fill="hold"/>
                                        <p:tgtEl>
                                          <p:spTgt spid="1025">
                                            <p:txEl>
                                              <p:pRg st="2" end="2"/>
                                            </p:txEl>
                                          </p:spTgt>
                                        </p:tgtEl>
                                        <p:attrNameLst>
                                          <p:attrName>ppt_h</p:attrName>
                                        </p:attrNameLst>
                                      </p:cBhvr>
                                      <p:tavLst>
                                        <p:tav tm="0">
                                          <p:val>
                                            <p:fltVal val="0"/>
                                          </p:val>
                                        </p:tav>
                                        <p:tav tm="100000">
                                          <p:val>
                                            <p:strVal val="#ppt_h"/>
                                          </p:val>
                                        </p:tav>
                                      </p:tavLst>
                                    </p:anim>
                                    <p:animEffect transition="in" filter="fade">
                                      <p:cBhvr>
                                        <p:cTn id="23" dur="1750"/>
                                        <p:tgtEl>
                                          <p:spTgt spid="1025">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grpId="0" nodeType="clickEffect">
                                  <p:stCondLst>
                                    <p:cond delay="0"/>
                                  </p:stCondLst>
                                  <p:childTnLst>
                                    <p:set>
                                      <p:cBhvr>
                                        <p:cTn id="27" dur="1" fill="hold">
                                          <p:stCondLst>
                                            <p:cond delay="0"/>
                                          </p:stCondLst>
                                        </p:cTn>
                                        <p:tgtEl>
                                          <p:spTgt spid="1025">
                                            <p:txEl>
                                              <p:pRg st="4" end="4"/>
                                            </p:txEl>
                                          </p:spTgt>
                                        </p:tgtEl>
                                        <p:attrNameLst>
                                          <p:attrName>style.visibility</p:attrName>
                                        </p:attrNameLst>
                                      </p:cBhvr>
                                      <p:to>
                                        <p:strVal val="visible"/>
                                      </p:to>
                                    </p:set>
                                    <p:anim calcmode="lin" valueType="num">
                                      <p:cBhvr>
                                        <p:cTn id="28" dur="1750" fill="hold"/>
                                        <p:tgtEl>
                                          <p:spTgt spid="1025">
                                            <p:txEl>
                                              <p:pRg st="4" end="4"/>
                                            </p:txEl>
                                          </p:spTgt>
                                        </p:tgtEl>
                                        <p:attrNameLst>
                                          <p:attrName>ppt_w</p:attrName>
                                        </p:attrNameLst>
                                      </p:cBhvr>
                                      <p:tavLst>
                                        <p:tav tm="0">
                                          <p:val>
                                            <p:fltVal val="0"/>
                                          </p:val>
                                        </p:tav>
                                        <p:tav tm="100000">
                                          <p:val>
                                            <p:strVal val="#ppt_w"/>
                                          </p:val>
                                        </p:tav>
                                      </p:tavLst>
                                    </p:anim>
                                    <p:anim calcmode="lin" valueType="num">
                                      <p:cBhvr>
                                        <p:cTn id="29" dur="1750" fill="hold"/>
                                        <p:tgtEl>
                                          <p:spTgt spid="1025">
                                            <p:txEl>
                                              <p:pRg st="4" end="4"/>
                                            </p:txEl>
                                          </p:spTgt>
                                        </p:tgtEl>
                                        <p:attrNameLst>
                                          <p:attrName>ppt_h</p:attrName>
                                        </p:attrNameLst>
                                      </p:cBhvr>
                                      <p:tavLst>
                                        <p:tav tm="0">
                                          <p:val>
                                            <p:fltVal val="0"/>
                                          </p:val>
                                        </p:tav>
                                        <p:tav tm="100000">
                                          <p:val>
                                            <p:strVal val="#ppt_h"/>
                                          </p:val>
                                        </p:tav>
                                      </p:tavLst>
                                    </p:anim>
                                    <p:animEffect transition="in" filter="fade">
                                      <p:cBhvr>
                                        <p:cTn id="30" dur="1750"/>
                                        <p:tgtEl>
                                          <p:spTgt spid="1025">
                                            <p:txEl>
                                              <p:pRg st="4" end="4"/>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grpId="0" nodeType="clickEffect">
                                  <p:stCondLst>
                                    <p:cond delay="0"/>
                                  </p:stCondLst>
                                  <p:childTnLst>
                                    <p:set>
                                      <p:cBhvr>
                                        <p:cTn id="34" dur="1" fill="hold">
                                          <p:stCondLst>
                                            <p:cond delay="0"/>
                                          </p:stCondLst>
                                        </p:cTn>
                                        <p:tgtEl>
                                          <p:spTgt spid="1025">
                                            <p:txEl>
                                              <p:pRg st="6" end="6"/>
                                            </p:txEl>
                                          </p:spTgt>
                                        </p:tgtEl>
                                        <p:attrNameLst>
                                          <p:attrName>style.visibility</p:attrName>
                                        </p:attrNameLst>
                                      </p:cBhvr>
                                      <p:to>
                                        <p:strVal val="visible"/>
                                      </p:to>
                                    </p:set>
                                    <p:anim calcmode="lin" valueType="num">
                                      <p:cBhvr>
                                        <p:cTn id="35" dur="1750" fill="hold"/>
                                        <p:tgtEl>
                                          <p:spTgt spid="1025">
                                            <p:txEl>
                                              <p:pRg st="6" end="6"/>
                                            </p:txEl>
                                          </p:spTgt>
                                        </p:tgtEl>
                                        <p:attrNameLst>
                                          <p:attrName>ppt_w</p:attrName>
                                        </p:attrNameLst>
                                      </p:cBhvr>
                                      <p:tavLst>
                                        <p:tav tm="0">
                                          <p:val>
                                            <p:fltVal val="0"/>
                                          </p:val>
                                        </p:tav>
                                        <p:tav tm="100000">
                                          <p:val>
                                            <p:strVal val="#ppt_w"/>
                                          </p:val>
                                        </p:tav>
                                      </p:tavLst>
                                    </p:anim>
                                    <p:anim calcmode="lin" valueType="num">
                                      <p:cBhvr>
                                        <p:cTn id="36" dur="1750" fill="hold"/>
                                        <p:tgtEl>
                                          <p:spTgt spid="1025">
                                            <p:txEl>
                                              <p:pRg st="6" end="6"/>
                                            </p:txEl>
                                          </p:spTgt>
                                        </p:tgtEl>
                                        <p:attrNameLst>
                                          <p:attrName>ppt_h</p:attrName>
                                        </p:attrNameLst>
                                      </p:cBhvr>
                                      <p:tavLst>
                                        <p:tav tm="0">
                                          <p:val>
                                            <p:fltVal val="0"/>
                                          </p:val>
                                        </p:tav>
                                        <p:tav tm="100000">
                                          <p:val>
                                            <p:strVal val="#ppt_h"/>
                                          </p:val>
                                        </p:tav>
                                      </p:tavLst>
                                    </p:anim>
                                    <p:animEffect transition="in" filter="fade">
                                      <p:cBhvr>
                                        <p:cTn id="37" dur="1750"/>
                                        <p:tgtEl>
                                          <p:spTgt spid="1025">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53" presetClass="entr" presetSubtype="16" fill="hold" grpId="0" nodeType="clickEffect">
                                  <p:stCondLst>
                                    <p:cond delay="0"/>
                                  </p:stCondLst>
                                  <p:childTnLst>
                                    <p:set>
                                      <p:cBhvr>
                                        <p:cTn id="41" dur="1" fill="hold">
                                          <p:stCondLst>
                                            <p:cond delay="0"/>
                                          </p:stCondLst>
                                        </p:cTn>
                                        <p:tgtEl>
                                          <p:spTgt spid="1025">
                                            <p:txEl>
                                              <p:pRg st="8" end="8"/>
                                            </p:txEl>
                                          </p:spTgt>
                                        </p:tgtEl>
                                        <p:attrNameLst>
                                          <p:attrName>style.visibility</p:attrName>
                                        </p:attrNameLst>
                                      </p:cBhvr>
                                      <p:to>
                                        <p:strVal val="visible"/>
                                      </p:to>
                                    </p:set>
                                    <p:anim calcmode="lin" valueType="num">
                                      <p:cBhvr>
                                        <p:cTn id="42" dur="1750" fill="hold"/>
                                        <p:tgtEl>
                                          <p:spTgt spid="1025">
                                            <p:txEl>
                                              <p:pRg st="8" end="8"/>
                                            </p:txEl>
                                          </p:spTgt>
                                        </p:tgtEl>
                                        <p:attrNameLst>
                                          <p:attrName>ppt_w</p:attrName>
                                        </p:attrNameLst>
                                      </p:cBhvr>
                                      <p:tavLst>
                                        <p:tav tm="0">
                                          <p:val>
                                            <p:fltVal val="0"/>
                                          </p:val>
                                        </p:tav>
                                        <p:tav tm="100000">
                                          <p:val>
                                            <p:strVal val="#ppt_w"/>
                                          </p:val>
                                        </p:tav>
                                      </p:tavLst>
                                    </p:anim>
                                    <p:anim calcmode="lin" valueType="num">
                                      <p:cBhvr>
                                        <p:cTn id="43" dur="1750" fill="hold"/>
                                        <p:tgtEl>
                                          <p:spTgt spid="1025">
                                            <p:txEl>
                                              <p:pRg st="8" end="8"/>
                                            </p:txEl>
                                          </p:spTgt>
                                        </p:tgtEl>
                                        <p:attrNameLst>
                                          <p:attrName>ppt_h</p:attrName>
                                        </p:attrNameLst>
                                      </p:cBhvr>
                                      <p:tavLst>
                                        <p:tav tm="0">
                                          <p:val>
                                            <p:fltVal val="0"/>
                                          </p:val>
                                        </p:tav>
                                        <p:tav tm="100000">
                                          <p:val>
                                            <p:strVal val="#ppt_h"/>
                                          </p:val>
                                        </p:tav>
                                      </p:tavLst>
                                    </p:anim>
                                    <p:animEffect transition="in" filter="fade">
                                      <p:cBhvr>
                                        <p:cTn id="44" dur="1750"/>
                                        <p:tgtEl>
                                          <p:spTgt spid="1025">
                                            <p:txEl>
                                              <p:pRg st="8" end="8"/>
                                            </p:txEl>
                                          </p:spTgt>
                                        </p:tgtEl>
                                      </p:cBhvr>
                                    </p:animEffect>
                                  </p:childTnLst>
                                </p:cTn>
                              </p:par>
                            </p:childTnLst>
                          </p:cTn>
                        </p:par>
                      </p:childTnLst>
                    </p:cTn>
                  </p:par>
                  <p:par>
                    <p:cTn id="45" fill="hold">
                      <p:stCondLst>
                        <p:cond delay="indefinite"/>
                      </p:stCondLst>
                      <p:childTnLst>
                        <p:par>
                          <p:cTn id="46" fill="hold">
                            <p:stCondLst>
                              <p:cond delay="0"/>
                            </p:stCondLst>
                            <p:childTnLst>
                              <p:par>
                                <p:cTn id="47" presetID="53" presetClass="entr" presetSubtype="16" fill="hold" grpId="0" nodeType="clickEffect">
                                  <p:stCondLst>
                                    <p:cond delay="0"/>
                                  </p:stCondLst>
                                  <p:childTnLst>
                                    <p:set>
                                      <p:cBhvr>
                                        <p:cTn id="48" dur="1" fill="hold">
                                          <p:stCondLst>
                                            <p:cond delay="0"/>
                                          </p:stCondLst>
                                        </p:cTn>
                                        <p:tgtEl>
                                          <p:spTgt spid="1025">
                                            <p:txEl>
                                              <p:pRg st="9" end="9"/>
                                            </p:txEl>
                                          </p:spTgt>
                                        </p:tgtEl>
                                        <p:attrNameLst>
                                          <p:attrName>style.visibility</p:attrName>
                                        </p:attrNameLst>
                                      </p:cBhvr>
                                      <p:to>
                                        <p:strVal val="visible"/>
                                      </p:to>
                                    </p:set>
                                    <p:anim calcmode="lin" valueType="num">
                                      <p:cBhvr>
                                        <p:cTn id="49" dur="1750" fill="hold"/>
                                        <p:tgtEl>
                                          <p:spTgt spid="1025">
                                            <p:txEl>
                                              <p:pRg st="9" end="9"/>
                                            </p:txEl>
                                          </p:spTgt>
                                        </p:tgtEl>
                                        <p:attrNameLst>
                                          <p:attrName>ppt_w</p:attrName>
                                        </p:attrNameLst>
                                      </p:cBhvr>
                                      <p:tavLst>
                                        <p:tav tm="0">
                                          <p:val>
                                            <p:fltVal val="0"/>
                                          </p:val>
                                        </p:tav>
                                        <p:tav tm="100000">
                                          <p:val>
                                            <p:strVal val="#ppt_w"/>
                                          </p:val>
                                        </p:tav>
                                      </p:tavLst>
                                    </p:anim>
                                    <p:anim calcmode="lin" valueType="num">
                                      <p:cBhvr>
                                        <p:cTn id="50" dur="1750" fill="hold"/>
                                        <p:tgtEl>
                                          <p:spTgt spid="1025">
                                            <p:txEl>
                                              <p:pRg st="9" end="9"/>
                                            </p:txEl>
                                          </p:spTgt>
                                        </p:tgtEl>
                                        <p:attrNameLst>
                                          <p:attrName>ppt_h</p:attrName>
                                        </p:attrNameLst>
                                      </p:cBhvr>
                                      <p:tavLst>
                                        <p:tav tm="0">
                                          <p:val>
                                            <p:fltVal val="0"/>
                                          </p:val>
                                        </p:tav>
                                        <p:tav tm="100000">
                                          <p:val>
                                            <p:strVal val="#ppt_h"/>
                                          </p:val>
                                        </p:tav>
                                      </p:tavLst>
                                    </p:anim>
                                    <p:animEffect transition="in" filter="fade">
                                      <p:cBhvr>
                                        <p:cTn id="51" dur="1750"/>
                                        <p:tgtEl>
                                          <p:spTgt spid="1025">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5"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Rectangle 1"/>
          <p:cNvSpPr>
            <a:spLocks noChangeArrowheads="1"/>
          </p:cNvSpPr>
          <p:nvPr/>
        </p:nvSpPr>
        <p:spPr bwMode="auto">
          <a:xfrm>
            <a:off x="304800" y="-127306"/>
            <a:ext cx="8610600" cy="741741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n-GB" sz="2000" b="1" i="0" u="none" strike="noStrike" cap="none" normalizeH="0" baseline="0" dirty="0" smtClean="0">
                <a:ln>
                  <a:noFill/>
                </a:ln>
                <a:solidFill>
                  <a:schemeClr val="tx1"/>
                </a:solidFill>
                <a:effectLst/>
                <a:latin typeface="+mj-lt"/>
                <a:ea typeface="Calibri" pitchFamily="34" charset="0"/>
                <a:cs typeface="Arial" pitchFamily="34" charset="0"/>
              </a:rPr>
              <a:t>		</a:t>
            </a:r>
          </a:p>
          <a:p>
            <a:pPr marL="0" marR="0" lvl="0" indent="0" algn="just" defTabSz="914400" rtl="0" eaLnBrk="1" fontAlgn="base" latinLnBrk="0" hangingPunct="1">
              <a:lnSpc>
                <a:spcPct val="100000"/>
              </a:lnSpc>
              <a:spcBef>
                <a:spcPct val="0"/>
              </a:spcBef>
              <a:spcAft>
                <a:spcPct val="0"/>
              </a:spcAft>
              <a:buClrTx/>
              <a:buSzTx/>
              <a:buFontTx/>
              <a:buNone/>
              <a:tabLst/>
            </a:pPr>
            <a:endParaRPr lang="en-GB" sz="2000" b="1" dirty="0">
              <a:latin typeface="+mj-lt"/>
              <a:ea typeface="Tahoma" panose="020B0604030504040204" pitchFamily="34" charset="0"/>
              <a:cs typeface="Arial" pitchFamily="34" charset="0"/>
            </a:endParaRPr>
          </a:p>
          <a:p>
            <a:pPr marL="0" marR="0" lvl="0" indent="0" algn="just" defTabSz="914400" rtl="0" eaLnBrk="1" fontAlgn="base" latinLnBrk="0" hangingPunct="1">
              <a:lnSpc>
                <a:spcPct val="100000"/>
              </a:lnSpc>
              <a:spcBef>
                <a:spcPct val="0"/>
              </a:spcBef>
              <a:spcAft>
                <a:spcPct val="0"/>
              </a:spcAft>
              <a:buClrTx/>
              <a:buSzTx/>
              <a:buFontTx/>
              <a:buNone/>
              <a:tabLst/>
            </a:pPr>
            <a:r>
              <a:rPr kumimoji="0" lang="en-GB" sz="2000" b="1" i="0" u="none" strike="noStrike" cap="none" normalizeH="0" baseline="0" dirty="0" smtClean="0">
                <a:ln>
                  <a:noFill/>
                </a:ln>
                <a:solidFill>
                  <a:srgbClr val="0000FF"/>
                </a:solidFill>
                <a:effectLst/>
                <a:latin typeface="+mj-lt"/>
                <a:ea typeface="Tahoma" panose="020B0604030504040204" pitchFamily="34" charset="0"/>
                <a:cs typeface="Arial" pitchFamily="34" charset="0"/>
              </a:rPr>
              <a:t>                 </a:t>
            </a:r>
            <a:r>
              <a:rPr kumimoji="0" lang="en-GB" sz="3200" b="1" i="0" u="none" strike="noStrike" cap="none" normalizeH="0" baseline="0" dirty="0" smtClean="0">
                <a:ln>
                  <a:noFill/>
                </a:ln>
                <a:solidFill>
                  <a:srgbClr val="0000FF"/>
                </a:solidFill>
                <a:effectLst/>
                <a:latin typeface="Tahoma" panose="020B0604030504040204" pitchFamily="34" charset="0"/>
                <a:ea typeface="Tahoma" panose="020B0604030504040204" pitchFamily="34" charset="0"/>
                <a:cs typeface="Tahoma" panose="020B0604030504040204" pitchFamily="34" charset="0"/>
              </a:rPr>
              <a:t>Advantages of a Sole Trader</a:t>
            </a:r>
            <a:endParaRPr kumimoji="0" lang="en-US" sz="3200" b="0" i="0" u="none" strike="noStrike" cap="none" normalizeH="0" baseline="0" dirty="0" smtClean="0">
              <a:ln>
                <a:noFill/>
              </a:ln>
              <a:solidFill>
                <a:srgbClr val="0000FF"/>
              </a:solidFill>
              <a:effectLst/>
              <a:latin typeface="Tahoma" panose="020B0604030504040204" pitchFamily="34" charset="0"/>
              <a:ea typeface="Tahoma" panose="020B0604030504040204" pitchFamily="34" charset="0"/>
              <a:cs typeface="Tahoma" panose="020B0604030504040204" pitchFamily="34" charset="0"/>
            </a:endParaRPr>
          </a:p>
          <a:p>
            <a:pPr marL="0" marR="0" lvl="0" indent="0" algn="just" defTabSz="914400" rtl="0" eaLnBrk="0" fontAlgn="base" latinLnBrk="0" hangingPunct="0">
              <a:lnSpc>
                <a:spcPct val="100000"/>
              </a:lnSpc>
              <a:spcBef>
                <a:spcPct val="0"/>
              </a:spcBef>
              <a:spcAft>
                <a:spcPct val="0"/>
              </a:spcAft>
              <a:buClrTx/>
              <a:buSzTx/>
              <a:buFont typeface="Wingdings" pitchFamily="2" charset="2"/>
              <a:buChar char="ü"/>
              <a:tabLst/>
            </a:pPr>
            <a:r>
              <a:rPr kumimoji="0" lang="en-GB" sz="2800" b="0" i="0" u="none" strike="noStrike" cap="none" normalizeH="0" baseline="0" dirty="0" smtClean="0">
                <a:ln>
                  <a:noFill/>
                </a:ln>
                <a:solidFill>
                  <a:schemeClr val="tx1"/>
                </a:solidFill>
                <a:effectLst/>
                <a:latin typeface="Tahoma" panose="020B0604030504040204" pitchFamily="34" charset="0"/>
                <a:ea typeface="Tahoma" panose="020B0604030504040204" pitchFamily="34" charset="0"/>
                <a:cs typeface="Tahoma" panose="020B0604030504040204" pitchFamily="34" charset="0"/>
              </a:rPr>
              <a:t>   The business is easy to set up, control and manage.</a:t>
            </a:r>
          </a:p>
          <a:p>
            <a:pPr marL="0" marR="0" lvl="0" indent="0" algn="just" defTabSz="914400" rtl="0" eaLnBrk="0" fontAlgn="base" latinLnBrk="0" hangingPunct="0">
              <a:lnSpc>
                <a:spcPct val="100000"/>
              </a:lnSpc>
              <a:spcBef>
                <a:spcPct val="0"/>
              </a:spcBef>
              <a:spcAft>
                <a:spcPct val="0"/>
              </a:spcAft>
              <a:buClrTx/>
              <a:buSzTx/>
              <a:tabLst/>
            </a:pPr>
            <a:endParaRPr kumimoji="0" lang="en-US" sz="2800" b="0" i="0" u="none" strike="noStrike" cap="none" normalizeH="0" baseline="0" dirty="0" smtClean="0">
              <a:ln>
                <a:noFill/>
              </a:ln>
              <a:solidFill>
                <a:schemeClr val="tx1"/>
              </a:solidFill>
              <a:effectLst/>
              <a:latin typeface="Tahoma" panose="020B0604030504040204" pitchFamily="34" charset="0"/>
              <a:ea typeface="Tahoma" panose="020B0604030504040204" pitchFamily="34" charset="0"/>
              <a:cs typeface="Tahoma" panose="020B0604030504040204" pitchFamily="34" charset="0"/>
            </a:endParaRPr>
          </a:p>
          <a:p>
            <a:pPr marL="0" marR="0" lvl="0" indent="0" algn="just" defTabSz="914400" rtl="0" eaLnBrk="0" fontAlgn="base" latinLnBrk="0" hangingPunct="0">
              <a:lnSpc>
                <a:spcPct val="100000"/>
              </a:lnSpc>
              <a:spcBef>
                <a:spcPct val="0"/>
              </a:spcBef>
              <a:spcAft>
                <a:spcPct val="0"/>
              </a:spcAft>
              <a:buClrTx/>
              <a:buSzTx/>
              <a:buFont typeface="Wingdings" pitchFamily="2" charset="2"/>
              <a:buChar char="ü"/>
              <a:tabLst/>
            </a:pPr>
            <a:r>
              <a:rPr kumimoji="0" lang="en-GB" sz="2800" b="0" i="0" u="none" strike="noStrike" cap="none" normalizeH="0" baseline="0" dirty="0" smtClean="0">
                <a:ln>
                  <a:noFill/>
                </a:ln>
                <a:solidFill>
                  <a:schemeClr val="tx1"/>
                </a:solidFill>
                <a:effectLst/>
                <a:latin typeface="Tahoma" panose="020B0604030504040204" pitchFamily="34" charset="0"/>
                <a:ea typeface="Tahoma" panose="020B0604030504040204" pitchFamily="34" charset="0"/>
                <a:cs typeface="Tahoma" panose="020B0604030504040204" pitchFamily="34" charset="0"/>
              </a:rPr>
              <a:t>   It requires a small amount of capital to set up; as a result many people are able to run this type of business.</a:t>
            </a:r>
          </a:p>
          <a:p>
            <a:pPr marL="0" marR="0" lvl="0" indent="0" algn="just" defTabSz="914400" rtl="0" eaLnBrk="0" fontAlgn="base" latinLnBrk="0" hangingPunct="0">
              <a:lnSpc>
                <a:spcPct val="100000"/>
              </a:lnSpc>
              <a:spcBef>
                <a:spcPct val="0"/>
              </a:spcBef>
              <a:spcAft>
                <a:spcPct val="0"/>
              </a:spcAft>
              <a:buClrTx/>
              <a:buSzTx/>
              <a:tabLst/>
            </a:pPr>
            <a:endParaRPr kumimoji="0" lang="en-US" sz="2800" b="0" i="0" u="none" strike="noStrike" cap="none" normalizeH="0" baseline="0" dirty="0" smtClean="0">
              <a:ln>
                <a:noFill/>
              </a:ln>
              <a:solidFill>
                <a:schemeClr val="tx1"/>
              </a:solidFill>
              <a:effectLst/>
              <a:latin typeface="Tahoma" panose="020B0604030504040204" pitchFamily="34" charset="0"/>
              <a:ea typeface="Tahoma" panose="020B0604030504040204" pitchFamily="34" charset="0"/>
              <a:cs typeface="Tahoma" panose="020B0604030504040204" pitchFamily="34" charset="0"/>
            </a:endParaRPr>
          </a:p>
          <a:p>
            <a:pPr marL="0" marR="0" lvl="0" indent="0" algn="just" defTabSz="914400" rtl="0" eaLnBrk="0" fontAlgn="base" latinLnBrk="0" hangingPunct="0">
              <a:lnSpc>
                <a:spcPct val="100000"/>
              </a:lnSpc>
              <a:spcBef>
                <a:spcPct val="0"/>
              </a:spcBef>
              <a:spcAft>
                <a:spcPct val="0"/>
              </a:spcAft>
              <a:buClrTx/>
              <a:buSzTx/>
              <a:buFont typeface="Wingdings" pitchFamily="2" charset="2"/>
              <a:buChar char="ü"/>
              <a:tabLst/>
            </a:pPr>
            <a:r>
              <a:rPr kumimoji="0" lang="en-GB" sz="2800" b="0" i="0" u="none" strike="noStrike" cap="none" normalizeH="0" baseline="0" dirty="0" smtClean="0">
                <a:ln>
                  <a:noFill/>
                </a:ln>
                <a:solidFill>
                  <a:schemeClr val="tx1"/>
                </a:solidFill>
                <a:effectLst/>
                <a:latin typeface="Tahoma" panose="020B0604030504040204" pitchFamily="34" charset="0"/>
                <a:ea typeface="Tahoma" panose="020B0604030504040204" pitchFamily="34" charset="0"/>
                <a:cs typeface="Tahoma" panose="020B0604030504040204" pitchFamily="34" charset="0"/>
              </a:rPr>
              <a:t>   The owner makes independent and quick operational decisions.</a:t>
            </a:r>
          </a:p>
          <a:p>
            <a:pPr marL="0" marR="0" lvl="0" indent="0" algn="just" defTabSz="914400" rtl="0" eaLnBrk="0" fontAlgn="base" latinLnBrk="0" hangingPunct="0">
              <a:lnSpc>
                <a:spcPct val="100000"/>
              </a:lnSpc>
              <a:spcBef>
                <a:spcPct val="0"/>
              </a:spcBef>
              <a:spcAft>
                <a:spcPct val="0"/>
              </a:spcAft>
              <a:buClrTx/>
              <a:buSzTx/>
              <a:tabLst/>
            </a:pPr>
            <a:endParaRPr kumimoji="0" lang="en-US" sz="2800" b="0" i="0" u="none" strike="noStrike" cap="none" normalizeH="0" baseline="0" dirty="0" smtClean="0">
              <a:ln>
                <a:noFill/>
              </a:ln>
              <a:solidFill>
                <a:schemeClr val="tx1"/>
              </a:solidFill>
              <a:effectLst/>
              <a:latin typeface="Tahoma" panose="020B0604030504040204" pitchFamily="34" charset="0"/>
              <a:ea typeface="Tahoma" panose="020B0604030504040204" pitchFamily="34" charset="0"/>
              <a:cs typeface="Tahoma" panose="020B0604030504040204" pitchFamily="34" charset="0"/>
            </a:endParaRPr>
          </a:p>
          <a:p>
            <a:pPr marL="0" marR="0" lvl="0" indent="0" algn="just" defTabSz="914400" rtl="0" eaLnBrk="0" fontAlgn="base" latinLnBrk="0" hangingPunct="0">
              <a:lnSpc>
                <a:spcPct val="100000"/>
              </a:lnSpc>
              <a:spcBef>
                <a:spcPct val="0"/>
              </a:spcBef>
              <a:spcAft>
                <a:spcPct val="0"/>
              </a:spcAft>
              <a:buClrTx/>
              <a:buSzTx/>
              <a:buFont typeface="Wingdings" pitchFamily="2" charset="2"/>
              <a:buChar char="ü"/>
              <a:tabLst/>
            </a:pPr>
            <a:r>
              <a:rPr kumimoji="0" lang="en-GB" sz="2800" b="0" i="0" u="none" strike="noStrike" cap="none" normalizeH="0" baseline="0" dirty="0" smtClean="0">
                <a:ln>
                  <a:noFill/>
                </a:ln>
                <a:solidFill>
                  <a:schemeClr val="tx1"/>
                </a:solidFill>
                <a:effectLst/>
                <a:latin typeface="Tahoma" panose="020B0604030504040204" pitchFamily="34" charset="0"/>
                <a:ea typeface="Tahoma" panose="020B0604030504040204" pitchFamily="34" charset="0"/>
                <a:cs typeface="Tahoma" panose="020B0604030504040204" pitchFamily="34" charset="0"/>
              </a:rPr>
              <a:t>   Business affairs are kept private except when completing Tax returns. The law provides that the sole proprietor shall pay tax.</a:t>
            </a:r>
          </a:p>
          <a:p>
            <a:pPr marL="0" marR="0" lvl="0" indent="0" algn="just" defTabSz="914400" rtl="0" eaLnBrk="0" fontAlgn="base" latinLnBrk="0" hangingPunct="0">
              <a:lnSpc>
                <a:spcPct val="100000"/>
              </a:lnSpc>
              <a:spcBef>
                <a:spcPct val="0"/>
              </a:spcBef>
              <a:spcAft>
                <a:spcPct val="0"/>
              </a:spcAft>
              <a:buClrTx/>
              <a:buSzTx/>
              <a:tabLst/>
            </a:pPr>
            <a:endParaRPr kumimoji="0" lang="en-US" sz="2000" b="0" i="0" u="none" strike="noStrike" cap="none" normalizeH="0" baseline="0" dirty="0" smtClean="0">
              <a:ln>
                <a:noFill/>
              </a:ln>
              <a:solidFill>
                <a:schemeClr val="tx1"/>
              </a:solidFill>
              <a:effectLst/>
              <a:latin typeface="+mj-lt"/>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GB" sz="2000" b="1" i="0" u="none" strike="noStrike" cap="none" normalizeH="0" baseline="0" dirty="0" smtClean="0">
                <a:ln>
                  <a:noFill/>
                </a:ln>
                <a:solidFill>
                  <a:srgbClr val="FF0000"/>
                </a:solidFill>
                <a:effectLst/>
                <a:latin typeface="+mj-lt"/>
                <a:ea typeface="Calibri" pitchFamily="34" charset="0"/>
                <a:cs typeface="Arial" pitchFamily="34" charset="0"/>
              </a:rPr>
              <a:t>		</a:t>
            </a:r>
            <a:endParaRPr kumimoji="0" lang="en-US" sz="2000" b="0" i="0" u="none" strike="noStrike" cap="none" normalizeH="0" baseline="0" dirty="0" smtClean="0">
              <a:ln>
                <a:noFill/>
              </a:ln>
              <a:solidFill>
                <a:schemeClr val="tx1"/>
              </a:solidFill>
              <a:effectLst/>
              <a:latin typeface="+mj-lt"/>
              <a:cs typeface="Arial" pitchFamily="34" charset="0"/>
            </a:endParaRPr>
          </a:p>
        </p:txBody>
      </p:sp>
    </p:spTree>
  </p:cSld>
  <p:clrMapOvr>
    <a:masterClrMapping/>
  </p:clrMapOvr>
  <p:transition spd="slow">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16385">
                                            <p:txEl>
                                              <p:pRg st="0" end="0"/>
                                            </p:txEl>
                                          </p:spTgt>
                                        </p:tgtEl>
                                        <p:attrNameLst>
                                          <p:attrName>style.visibility</p:attrName>
                                        </p:attrNameLst>
                                      </p:cBhvr>
                                      <p:to>
                                        <p:strVal val="visible"/>
                                      </p:to>
                                    </p:set>
                                    <p:anim calcmode="lin" valueType="num">
                                      <p:cBhvr>
                                        <p:cTn id="7" dur="1750" fill="hold"/>
                                        <p:tgtEl>
                                          <p:spTgt spid="16385">
                                            <p:txEl>
                                              <p:pRg st="0" end="0"/>
                                            </p:txEl>
                                          </p:spTgt>
                                        </p:tgtEl>
                                        <p:attrNameLst>
                                          <p:attrName>ppt_w</p:attrName>
                                        </p:attrNameLst>
                                      </p:cBhvr>
                                      <p:tavLst>
                                        <p:tav tm="0">
                                          <p:val>
                                            <p:fltVal val="0"/>
                                          </p:val>
                                        </p:tav>
                                        <p:tav tm="100000">
                                          <p:val>
                                            <p:strVal val="#ppt_w"/>
                                          </p:val>
                                        </p:tav>
                                      </p:tavLst>
                                    </p:anim>
                                    <p:anim calcmode="lin" valueType="num">
                                      <p:cBhvr>
                                        <p:cTn id="8" dur="1750" fill="hold"/>
                                        <p:tgtEl>
                                          <p:spTgt spid="16385">
                                            <p:txEl>
                                              <p:pRg st="0" end="0"/>
                                            </p:txEl>
                                          </p:spTgt>
                                        </p:tgtEl>
                                        <p:attrNameLst>
                                          <p:attrName>ppt_h</p:attrName>
                                        </p:attrNameLst>
                                      </p:cBhvr>
                                      <p:tavLst>
                                        <p:tav tm="0">
                                          <p:val>
                                            <p:fltVal val="0"/>
                                          </p:val>
                                        </p:tav>
                                        <p:tav tm="100000">
                                          <p:val>
                                            <p:strVal val="#ppt_h"/>
                                          </p:val>
                                        </p:tav>
                                      </p:tavLst>
                                    </p:anim>
                                    <p:animEffect transition="in" filter="fade">
                                      <p:cBhvr>
                                        <p:cTn id="9" dur="1750"/>
                                        <p:tgtEl>
                                          <p:spTgt spid="16385">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16385">
                                            <p:txEl>
                                              <p:pRg st="2" end="2"/>
                                            </p:txEl>
                                          </p:spTgt>
                                        </p:tgtEl>
                                        <p:attrNameLst>
                                          <p:attrName>style.visibility</p:attrName>
                                        </p:attrNameLst>
                                      </p:cBhvr>
                                      <p:to>
                                        <p:strVal val="visible"/>
                                      </p:to>
                                    </p:set>
                                    <p:anim calcmode="lin" valueType="num">
                                      <p:cBhvr>
                                        <p:cTn id="14" dur="1750" fill="hold"/>
                                        <p:tgtEl>
                                          <p:spTgt spid="16385">
                                            <p:txEl>
                                              <p:pRg st="2" end="2"/>
                                            </p:txEl>
                                          </p:spTgt>
                                        </p:tgtEl>
                                        <p:attrNameLst>
                                          <p:attrName>ppt_w</p:attrName>
                                        </p:attrNameLst>
                                      </p:cBhvr>
                                      <p:tavLst>
                                        <p:tav tm="0">
                                          <p:val>
                                            <p:fltVal val="0"/>
                                          </p:val>
                                        </p:tav>
                                        <p:tav tm="100000">
                                          <p:val>
                                            <p:strVal val="#ppt_w"/>
                                          </p:val>
                                        </p:tav>
                                      </p:tavLst>
                                    </p:anim>
                                    <p:anim calcmode="lin" valueType="num">
                                      <p:cBhvr>
                                        <p:cTn id="15" dur="1750" fill="hold"/>
                                        <p:tgtEl>
                                          <p:spTgt spid="16385">
                                            <p:txEl>
                                              <p:pRg st="2" end="2"/>
                                            </p:txEl>
                                          </p:spTgt>
                                        </p:tgtEl>
                                        <p:attrNameLst>
                                          <p:attrName>ppt_h</p:attrName>
                                        </p:attrNameLst>
                                      </p:cBhvr>
                                      <p:tavLst>
                                        <p:tav tm="0">
                                          <p:val>
                                            <p:fltVal val="0"/>
                                          </p:val>
                                        </p:tav>
                                        <p:tav tm="100000">
                                          <p:val>
                                            <p:strVal val="#ppt_h"/>
                                          </p:val>
                                        </p:tav>
                                      </p:tavLst>
                                    </p:anim>
                                    <p:animEffect transition="in" filter="fade">
                                      <p:cBhvr>
                                        <p:cTn id="16" dur="1750"/>
                                        <p:tgtEl>
                                          <p:spTgt spid="16385">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grpId="0" nodeType="clickEffect">
                                  <p:stCondLst>
                                    <p:cond delay="0"/>
                                  </p:stCondLst>
                                  <p:childTnLst>
                                    <p:set>
                                      <p:cBhvr>
                                        <p:cTn id="20" dur="1" fill="hold">
                                          <p:stCondLst>
                                            <p:cond delay="0"/>
                                          </p:stCondLst>
                                        </p:cTn>
                                        <p:tgtEl>
                                          <p:spTgt spid="16385">
                                            <p:txEl>
                                              <p:pRg st="3" end="3"/>
                                            </p:txEl>
                                          </p:spTgt>
                                        </p:tgtEl>
                                        <p:attrNameLst>
                                          <p:attrName>style.visibility</p:attrName>
                                        </p:attrNameLst>
                                      </p:cBhvr>
                                      <p:to>
                                        <p:strVal val="visible"/>
                                      </p:to>
                                    </p:set>
                                    <p:anim calcmode="lin" valueType="num">
                                      <p:cBhvr>
                                        <p:cTn id="21" dur="1750" fill="hold"/>
                                        <p:tgtEl>
                                          <p:spTgt spid="16385">
                                            <p:txEl>
                                              <p:pRg st="3" end="3"/>
                                            </p:txEl>
                                          </p:spTgt>
                                        </p:tgtEl>
                                        <p:attrNameLst>
                                          <p:attrName>ppt_w</p:attrName>
                                        </p:attrNameLst>
                                      </p:cBhvr>
                                      <p:tavLst>
                                        <p:tav tm="0">
                                          <p:val>
                                            <p:fltVal val="0"/>
                                          </p:val>
                                        </p:tav>
                                        <p:tav tm="100000">
                                          <p:val>
                                            <p:strVal val="#ppt_w"/>
                                          </p:val>
                                        </p:tav>
                                      </p:tavLst>
                                    </p:anim>
                                    <p:anim calcmode="lin" valueType="num">
                                      <p:cBhvr>
                                        <p:cTn id="22" dur="1750" fill="hold"/>
                                        <p:tgtEl>
                                          <p:spTgt spid="16385">
                                            <p:txEl>
                                              <p:pRg st="3" end="3"/>
                                            </p:txEl>
                                          </p:spTgt>
                                        </p:tgtEl>
                                        <p:attrNameLst>
                                          <p:attrName>ppt_h</p:attrName>
                                        </p:attrNameLst>
                                      </p:cBhvr>
                                      <p:tavLst>
                                        <p:tav tm="0">
                                          <p:val>
                                            <p:fltVal val="0"/>
                                          </p:val>
                                        </p:tav>
                                        <p:tav tm="100000">
                                          <p:val>
                                            <p:strVal val="#ppt_h"/>
                                          </p:val>
                                        </p:tav>
                                      </p:tavLst>
                                    </p:anim>
                                    <p:animEffect transition="in" filter="fade">
                                      <p:cBhvr>
                                        <p:cTn id="23" dur="1750"/>
                                        <p:tgtEl>
                                          <p:spTgt spid="16385">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grpId="0" nodeType="clickEffect">
                                  <p:stCondLst>
                                    <p:cond delay="0"/>
                                  </p:stCondLst>
                                  <p:childTnLst>
                                    <p:set>
                                      <p:cBhvr>
                                        <p:cTn id="27" dur="1" fill="hold">
                                          <p:stCondLst>
                                            <p:cond delay="0"/>
                                          </p:stCondLst>
                                        </p:cTn>
                                        <p:tgtEl>
                                          <p:spTgt spid="16385">
                                            <p:txEl>
                                              <p:pRg st="5" end="5"/>
                                            </p:txEl>
                                          </p:spTgt>
                                        </p:tgtEl>
                                        <p:attrNameLst>
                                          <p:attrName>style.visibility</p:attrName>
                                        </p:attrNameLst>
                                      </p:cBhvr>
                                      <p:to>
                                        <p:strVal val="visible"/>
                                      </p:to>
                                    </p:set>
                                    <p:anim calcmode="lin" valueType="num">
                                      <p:cBhvr>
                                        <p:cTn id="28" dur="1750" fill="hold"/>
                                        <p:tgtEl>
                                          <p:spTgt spid="16385">
                                            <p:txEl>
                                              <p:pRg st="5" end="5"/>
                                            </p:txEl>
                                          </p:spTgt>
                                        </p:tgtEl>
                                        <p:attrNameLst>
                                          <p:attrName>ppt_w</p:attrName>
                                        </p:attrNameLst>
                                      </p:cBhvr>
                                      <p:tavLst>
                                        <p:tav tm="0">
                                          <p:val>
                                            <p:fltVal val="0"/>
                                          </p:val>
                                        </p:tav>
                                        <p:tav tm="100000">
                                          <p:val>
                                            <p:strVal val="#ppt_w"/>
                                          </p:val>
                                        </p:tav>
                                      </p:tavLst>
                                    </p:anim>
                                    <p:anim calcmode="lin" valueType="num">
                                      <p:cBhvr>
                                        <p:cTn id="29" dur="1750" fill="hold"/>
                                        <p:tgtEl>
                                          <p:spTgt spid="16385">
                                            <p:txEl>
                                              <p:pRg st="5" end="5"/>
                                            </p:txEl>
                                          </p:spTgt>
                                        </p:tgtEl>
                                        <p:attrNameLst>
                                          <p:attrName>ppt_h</p:attrName>
                                        </p:attrNameLst>
                                      </p:cBhvr>
                                      <p:tavLst>
                                        <p:tav tm="0">
                                          <p:val>
                                            <p:fltVal val="0"/>
                                          </p:val>
                                        </p:tav>
                                        <p:tav tm="100000">
                                          <p:val>
                                            <p:strVal val="#ppt_h"/>
                                          </p:val>
                                        </p:tav>
                                      </p:tavLst>
                                    </p:anim>
                                    <p:animEffect transition="in" filter="fade">
                                      <p:cBhvr>
                                        <p:cTn id="30" dur="1750"/>
                                        <p:tgtEl>
                                          <p:spTgt spid="16385">
                                            <p:txEl>
                                              <p:pRg st="5" end="5"/>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grpId="0" nodeType="clickEffect">
                                  <p:stCondLst>
                                    <p:cond delay="0"/>
                                  </p:stCondLst>
                                  <p:childTnLst>
                                    <p:set>
                                      <p:cBhvr>
                                        <p:cTn id="34" dur="1" fill="hold">
                                          <p:stCondLst>
                                            <p:cond delay="0"/>
                                          </p:stCondLst>
                                        </p:cTn>
                                        <p:tgtEl>
                                          <p:spTgt spid="16385">
                                            <p:txEl>
                                              <p:pRg st="7" end="7"/>
                                            </p:txEl>
                                          </p:spTgt>
                                        </p:tgtEl>
                                        <p:attrNameLst>
                                          <p:attrName>style.visibility</p:attrName>
                                        </p:attrNameLst>
                                      </p:cBhvr>
                                      <p:to>
                                        <p:strVal val="visible"/>
                                      </p:to>
                                    </p:set>
                                    <p:anim calcmode="lin" valueType="num">
                                      <p:cBhvr>
                                        <p:cTn id="35" dur="1750" fill="hold"/>
                                        <p:tgtEl>
                                          <p:spTgt spid="16385">
                                            <p:txEl>
                                              <p:pRg st="7" end="7"/>
                                            </p:txEl>
                                          </p:spTgt>
                                        </p:tgtEl>
                                        <p:attrNameLst>
                                          <p:attrName>ppt_w</p:attrName>
                                        </p:attrNameLst>
                                      </p:cBhvr>
                                      <p:tavLst>
                                        <p:tav tm="0">
                                          <p:val>
                                            <p:fltVal val="0"/>
                                          </p:val>
                                        </p:tav>
                                        <p:tav tm="100000">
                                          <p:val>
                                            <p:strVal val="#ppt_w"/>
                                          </p:val>
                                        </p:tav>
                                      </p:tavLst>
                                    </p:anim>
                                    <p:anim calcmode="lin" valueType="num">
                                      <p:cBhvr>
                                        <p:cTn id="36" dur="1750" fill="hold"/>
                                        <p:tgtEl>
                                          <p:spTgt spid="16385">
                                            <p:txEl>
                                              <p:pRg st="7" end="7"/>
                                            </p:txEl>
                                          </p:spTgt>
                                        </p:tgtEl>
                                        <p:attrNameLst>
                                          <p:attrName>ppt_h</p:attrName>
                                        </p:attrNameLst>
                                      </p:cBhvr>
                                      <p:tavLst>
                                        <p:tav tm="0">
                                          <p:val>
                                            <p:fltVal val="0"/>
                                          </p:val>
                                        </p:tav>
                                        <p:tav tm="100000">
                                          <p:val>
                                            <p:strVal val="#ppt_h"/>
                                          </p:val>
                                        </p:tav>
                                      </p:tavLst>
                                    </p:anim>
                                    <p:animEffect transition="in" filter="fade">
                                      <p:cBhvr>
                                        <p:cTn id="37" dur="1750"/>
                                        <p:tgtEl>
                                          <p:spTgt spid="16385">
                                            <p:txEl>
                                              <p:pRg st="7" end="7"/>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53" presetClass="entr" presetSubtype="16" fill="hold" grpId="0" nodeType="clickEffect">
                                  <p:stCondLst>
                                    <p:cond delay="0"/>
                                  </p:stCondLst>
                                  <p:childTnLst>
                                    <p:set>
                                      <p:cBhvr>
                                        <p:cTn id="41" dur="1" fill="hold">
                                          <p:stCondLst>
                                            <p:cond delay="0"/>
                                          </p:stCondLst>
                                        </p:cTn>
                                        <p:tgtEl>
                                          <p:spTgt spid="16385">
                                            <p:txEl>
                                              <p:pRg st="9" end="9"/>
                                            </p:txEl>
                                          </p:spTgt>
                                        </p:tgtEl>
                                        <p:attrNameLst>
                                          <p:attrName>style.visibility</p:attrName>
                                        </p:attrNameLst>
                                      </p:cBhvr>
                                      <p:to>
                                        <p:strVal val="visible"/>
                                      </p:to>
                                    </p:set>
                                    <p:anim calcmode="lin" valueType="num">
                                      <p:cBhvr>
                                        <p:cTn id="42" dur="1750" fill="hold"/>
                                        <p:tgtEl>
                                          <p:spTgt spid="16385">
                                            <p:txEl>
                                              <p:pRg st="9" end="9"/>
                                            </p:txEl>
                                          </p:spTgt>
                                        </p:tgtEl>
                                        <p:attrNameLst>
                                          <p:attrName>ppt_w</p:attrName>
                                        </p:attrNameLst>
                                      </p:cBhvr>
                                      <p:tavLst>
                                        <p:tav tm="0">
                                          <p:val>
                                            <p:fltVal val="0"/>
                                          </p:val>
                                        </p:tav>
                                        <p:tav tm="100000">
                                          <p:val>
                                            <p:strVal val="#ppt_w"/>
                                          </p:val>
                                        </p:tav>
                                      </p:tavLst>
                                    </p:anim>
                                    <p:anim calcmode="lin" valueType="num">
                                      <p:cBhvr>
                                        <p:cTn id="43" dur="1750" fill="hold"/>
                                        <p:tgtEl>
                                          <p:spTgt spid="16385">
                                            <p:txEl>
                                              <p:pRg st="9" end="9"/>
                                            </p:txEl>
                                          </p:spTgt>
                                        </p:tgtEl>
                                        <p:attrNameLst>
                                          <p:attrName>ppt_h</p:attrName>
                                        </p:attrNameLst>
                                      </p:cBhvr>
                                      <p:tavLst>
                                        <p:tav tm="0">
                                          <p:val>
                                            <p:fltVal val="0"/>
                                          </p:val>
                                        </p:tav>
                                        <p:tav tm="100000">
                                          <p:val>
                                            <p:strVal val="#ppt_h"/>
                                          </p:val>
                                        </p:tav>
                                      </p:tavLst>
                                    </p:anim>
                                    <p:animEffect transition="in" filter="fade">
                                      <p:cBhvr>
                                        <p:cTn id="44" dur="1750"/>
                                        <p:tgtEl>
                                          <p:spTgt spid="16385">
                                            <p:txEl>
                                              <p:pRg st="9" end="9"/>
                                            </p:txEl>
                                          </p:spTgt>
                                        </p:tgtEl>
                                      </p:cBhvr>
                                    </p:animEffect>
                                  </p:childTnLst>
                                </p:cTn>
                              </p:par>
                            </p:childTnLst>
                          </p:cTn>
                        </p:par>
                      </p:childTnLst>
                    </p:cTn>
                  </p:par>
                  <p:par>
                    <p:cTn id="45" fill="hold">
                      <p:stCondLst>
                        <p:cond delay="indefinite"/>
                      </p:stCondLst>
                      <p:childTnLst>
                        <p:par>
                          <p:cTn id="46" fill="hold">
                            <p:stCondLst>
                              <p:cond delay="0"/>
                            </p:stCondLst>
                            <p:childTnLst>
                              <p:par>
                                <p:cTn id="47" presetID="53" presetClass="entr" presetSubtype="16" fill="hold" grpId="0" nodeType="clickEffect">
                                  <p:stCondLst>
                                    <p:cond delay="0"/>
                                  </p:stCondLst>
                                  <p:childTnLst>
                                    <p:set>
                                      <p:cBhvr>
                                        <p:cTn id="48" dur="1" fill="hold">
                                          <p:stCondLst>
                                            <p:cond delay="0"/>
                                          </p:stCondLst>
                                        </p:cTn>
                                        <p:tgtEl>
                                          <p:spTgt spid="16385">
                                            <p:txEl>
                                              <p:pRg st="11" end="11"/>
                                            </p:txEl>
                                          </p:spTgt>
                                        </p:tgtEl>
                                        <p:attrNameLst>
                                          <p:attrName>style.visibility</p:attrName>
                                        </p:attrNameLst>
                                      </p:cBhvr>
                                      <p:to>
                                        <p:strVal val="visible"/>
                                      </p:to>
                                    </p:set>
                                    <p:anim calcmode="lin" valueType="num">
                                      <p:cBhvr>
                                        <p:cTn id="49" dur="1750" fill="hold"/>
                                        <p:tgtEl>
                                          <p:spTgt spid="16385">
                                            <p:txEl>
                                              <p:pRg st="11" end="11"/>
                                            </p:txEl>
                                          </p:spTgt>
                                        </p:tgtEl>
                                        <p:attrNameLst>
                                          <p:attrName>ppt_w</p:attrName>
                                        </p:attrNameLst>
                                      </p:cBhvr>
                                      <p:tavLst>
                                        <p:tav tm="0">
                                          <p:val>
                                            <p:fltVal val="0"/>
                                          </p:val>
                                        </p:tav>
                                        <p:tav tm="100000">
                                          <p:val>
                                            <p:strVal val="#ppt_w"/>
                                          </p:val>
                                        </p:tav>
                                      </p:tavLst>
                                    </p:anim>
                                    <p:anim calcmode="lin" valueType="num">
                                      <p:cBhvr>
                                        <p:cTn id="50" dur="1750" fill="hold"/>
                                        <p:tgtEl>
                                          <p:spTgt spid="16385">
                                            <p:txEl>
                                              <p:pRg st="11" end="11"/>
                                            </p:txEl>
                                          </p:spTgt>
                                        </p:tgtEl>
                                        <p:attrNameLst>
                                          <p:attrName>ppt_h</p:attrName>
                                        </p:attrNameLst>
                                      </p:cBhvr>
                                      <p:tavLst>
                                        <p:tav tm="0">
                                          <p:val>
                                            <p:fltVal val="0"/>
                                          </p:val>
                                        </p:tav>
                                        <p:tav tm="100000">
                                          <p:val>
                                            <p:strVal val="#ppt_h"/>
                                          </p:val>
                                        </p:tav>
                                      </p:tavLst>
                                    </p:anim>
                                    <p:animEffect transition="in" filter="fade">
                                      <p:cBhvr>
                                        <p:cTn id="51" dur="1750"/>
                                        <p:tgtEl>
                                          <p:spTgt spid="16385">
                                            <p:txEl>
                                              <p:pRg st="11" end="1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385"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914400" y="914400"/>
            <a:ext cx="7543800" cy="5755422"/>
          </a:xfrm>
          <a:prstGeom prst="rect">
            <a:avLst/>
          </a:prstGeom>
        </p:spPr>
        <p:txBody>
          <a:bodyPr wrap="square">
            <a:spAutoFit/>
          </a:bodyPr>
          <a:lstStyle/>
          <a:p>
            <a:pPr lvl="0" algn="just" eaLnBrk="0" fontAlgn="base" hangingPunct="0">
              <a:spcBef>
                <a:spcPct val="0"/>
              </a:spcBef>
              <a:spcAft>
                <a:spcPct val="0"/>
              </a:spcAft>
            </a:pPr>
            <a:r>
              <a:rPr lang="en-GB" sz="2400" b="1" dirty="0" smtClean="0">
                <a:solidFill>
                  <a:srgbClr val="FF0000"/>
                </a:solidFill>
                <a:latin typeface="Tahoma" panose="020B0604030504040204" pitchFamily="34" charset="0"/>
                <a:ea typeface="Tahoma" panose="020B0604030504040204" pitchFamily="34" charset="0"/>
                <a:cs typeface="Tahoma" panose="020B0604030504040204" pitchFamily="34" charset="0"/>
              </a:rPr>
              <a:t>         </a:t>
            </a:r>
            <a:r>
              <a:rPr lang="en-GB" sz="2800" b="1" dirty="0" smtClean="0">
                <a:solidFill>
                  <a:srgbClr val="FF0000"/>
                </a:solidFill>
                <a:latin typeface="Tahoma" panose="020B0604030504040204" pitchFamily="34" charset="0"/>
                <a:ea typeface="Tahoma" panose="020B0604030504040204" pitchFamily="34" charset="0"/>
                <a:cs typeface="Tahoma" panose="020B0604030504040204" pitchFamily="34" charset="0"/>
              </a:rPr>
              <a:t>Disadvantages </a:t>
            </a:r>
            <a:r>
              <a:rPr lang="en-GB" sz="2800" b="1" dirty="0">
                <a:solidFill>
                  <a:srgbClr val="FF0000"/>
                </a:solidFill>
                <a:latin typeface="Tahoma" panose="020B0604030504040204" pitchFamily="34" charset="0"/>
                <a:ea typeface="Tahoma" panose="020B0604030504040204" pitchFamily="34" charset="0"/>
                <a:cs typeface="Tahoma" panose="020B0604030504040204" pitchFamily="34" charset="0"/>
              </a:rPr>
              <a:t>of a Sole </a:t>
            </a:r>
            <a:r>
              <a:rPr lang="en-GB" sz="2800" b="1" dirty="0" smtClean="0">
                <a:solidFill>
                  <a:srgbClr val="FF0000"/>
                </a:solidFill>
                <a:latin typeface="Tahoma" panose="020B0604030504040204" pitchFamily="34" charset="0"/>
                <a:ea typeface="Tahoma" panose="020B0604030504040204" pitchFamily="34" charset="0"/>
                <a:cs typeface="Tahoma" panose="020B0604030504040204" pitchFamily="34" charset="0"/>
              </a:rPr>
              <a:t>Trader</a:t>
            </a:r>
          </a:p>
          <a:p>
            <a:pPr lvl="0" algn="just" eaLnBrk="0" fontAlgn="base" hangingPunct="0">
              <a:spcBef>
                <a:spcPct val="0"/>
              </a:spcBef>
              <a:spcAft>
                <a:spcPct val="0"/>
              </a:spcAft>
            </a:pPr>
            <a:endParaRPr lang="en-US" sz="2800" dirty="0">
              <a:solidFill>
                <a:srgbClr val="FF0000"/>
              </a:solidFill>
              <a:latin typeface="Tahoma" panose="020B0604030504040204" pitchFamily="34" charset="0"/>
              <a:ea typeface="Tahoma" panose="020B0604030504040204" pitchFamily="34" charset="0"/>
              <a:cs typeface="Tahoma" panose="020B0604030504040204" pitchFamily="34" charset="0"/>
            </a:endParaRPr>
          </a:p>
          <a:p>
            <a:pPr lvl="0" algn="just" eaLnBrk="0" fontAlgn="base" hangingPunct="0">
              <a:spcBef>
                <a:spcPct val="0"/>
              </a:spcBef>
              <a:spcAft>
                <a:spcPct val="0"/>
              </a:spcAft>
              <a:buFont typeface="Wingdings" pitchFamily="2" charset="2"/>
              <a:buChar char="ü"/>
            </a:pPr>
            <a:r>
              <a:rPr lang="en-GB" sz="2400" dirty="0">
                <a:latin typeface="Tahoma" panose="020B0604030504040204" pitchFamily="34" charset="0"/>
                <a:ea typeface="Tahoma" panose="020B0604030504040204" pitchFamily="34" charset="0"/>
                <a:cs typeface="Tahoma" panose="020B0604030504040204" pitchFamily="34" charset="0"/>
              </a:rPr>
              <a:t>  The personal assets are at risk because the </a:t>
            </a:r>
            <a:r>
              <a:rPr lang="en-GB" sz="2400" dirty="0" smtClean="0">
                <a:latin typeface="Tahoma" panose="020B0604030504040204" pitchFamily="34" charset="0"/>
                <a:ea typeface="Tahoma" panose="020B0604030504040204" pitchFamily="34" charset="0"/>
                <a:cs typeface="Tahoma" panose="020B0604030504040204" pitchFamily="34" charset="0"/>
              </a:rPr>
              <a:t>  business </a:t>
            </a:r>
            <a:r>
              <a:rPr lang="en-GB" sz="2400" dirty="0">
                <a:latin typeface="Tahoma" panose="020B0604030504040204" pitchFamily="34" charset="0"/>
                <a:ea typeface="Tahoma" panose="020B0604030504040204" pitchFamily="34" charset="0"/>
                <a:cs typeface="Tahoma" panose="020B0604030504040204" pitchFamily="34" charset="0"/>
              </a:rPr>
              <a:t>has unlimited liability.</a:t>
            </a:r>
          </a:p>
          <a:p>
            <a:pPr lvl="0" algn="just" eaLnBrk="0" fontAlgn="base" hangingPunct="0">
              <a:spcBef>
                <a:spcPct val="0"/>
              </a:spcBef>
              <a:spcAft>
                <a:spcPct val="0"/>
              </a:spcAft>
            </a:pPr>
            <a:endParaRPr lang="en-US" sz="2400" dirty="0">
              <a:latin typeface="Tahoma" panose="020B0604030504040204" pitchFamily="34" charset="0"/>
              <a:ea typeface="Tahoma" panose="020B0604030504040204" pitchFamily="34" charset="0"/>
              <a:cs typeface="Tahoma" panose="020B0604030504040204" pitchFamily="34" charset="0"/>
            </a:endParaRPr>
          </a:p>
          <a:p>
            <a:pPr lvl="0" algn="just" eaLnBrk="0" fontAlgn="base" hangingPunct="0">
              <a:spcBef>
                <a:spcPct val="0"/>
              </a:spcBef>
              <a:spcAft>
                <a:spcPct val="0"/>
              </a:spcAft>
              <a:buFont typeface="Wingdings" pitchFamily="2" charset="2"/>
              <a:buChar char="ü"/>
            </a:pPr>
            <a:r>
              <a:rPr lang="en-GB" sz="2400" dirty="0">
                <a:latin typeface="Tahoma" panose="020B0604030504040204" pitchFamily="34" charset="0"/>
                <a:ea typeface="Tahoma" panose="020B0604030504040204" pitchFamily="34" charset="0"/>
                <a:cs typeface="Tahoma" panose="020B0604030504040204" pitchFamily="34" charset="0"/>
              </a:rPr>
              <a:t>   It is more difficult for a Sole Trader to source outside finance because in most cases they luck collateral.</a:t>
            </a:r>
            <a:endParaRPr lang="en-US" sz="2400" dirty="0">
              <a:latin typeface="Tahoma" panose="020B0604030504040204" pitchFamily="34" charset="0"/>
              <a:ea typeface="Tahoma" panose="020B0604030504040204" pitchFamily="34" charset="0"/>
              <a:cs typeface="Tahoma" panose="020B0604030504040204" pitchFamily="34" charset="0"/>
            </a:endParaRPr>
          </a:p>
          <a:p>
            <a:pPr lvl="0" eaLnBrk="0" fontAlgn="base" hangingPunct="0">
              <a:spcBef>
                <a:spcPct val="0"/>
              </a:spcBef>
              <a:spcAft>
                <a:spcPct val="0"/>
              </a:spcAft>
              <a:buFont typeface="Wingdings" pitchFamily="2" charset="2"/>
              <a:buChar char="ü"/>
            </a:pPr>
            <a:r>
              <a:rPr lang="en-GB" sz="2400" dirty="0">
                <a:latin typeface="Tahoma" panose="020B0604030504040204" pitchFamily="34" charset="0"/>
                <a:ea typeface="Tahoma" panose="020B0604030504040204" pitchFamily="34" charset="0"/>
                <a:cs typeface="Tahoma" panose="020B0604030504040204" pitchFamily="34" charset="0"/>
              </a:rPr>
              <a:t>   The sole trader is entirely responsible for all aspects of the business </a:t>
            </a:r>
            <a:r>
              <a:rPr lang="en-GB" sz="2400" dirty="0" smtClean="0">
                <a:latin typeface="Tahoma" panose="020B0604030504040204" pitchFamily="34" charset="0"/>
                <a:ea typeface="Tahoma" panose="020B0604030504040204" pitchFamily="34" charset="0"/>
                <a:cs typeface="Tahoma" panose="020B0604030504040204" pitchFamily="34" charset="0"/>
              </a:rPr>
              <a:t>	(Marketing, Production, </a:t>
            </a:r>
            <a:r>
              <a:rPr lang="en-GB" sz="2400" dirty="0">
                <a:latin typeface="Tahoma" panose="020B0604030504040204" pitchFamily="34" charset="0"/>
                <a:ea typeface="Tahoma" panose="020B0604030504040204" pitchFamily="34" charset="0"/>
                <a:cs typeface="Tahoma" panose="020B0604030504040204" pitchFamily="34" charset="0"/>
              </a:rPr>
              <a:t>Finance </a:t>
            </a:r>
            <a:r>
              <a:rPr lang="en-GB" sz="2400" dirty="0" err="1">
                <a:latin typeface="Tahoma" panose="020B0604030504040204" pitchFamily="34" charset="0"/>
                <a:ea typeface="Tahoma" panose="020B0604030504040204" pitchFamily="34" charset="0"/>
                <a:cs typeface="Tahoma" panose="020B0604030504040204" pitchFamily="34" charset="0"/>
              </a:rPr>
              <a:t>etc</a:t>
            </a:r>
            <a:r>
              <a:rPr lang="en-GB" sz="2400" dirty="0">
                <a:latin typeface="Tahoma" panose="020B0604030504040204" pitchFamily="34" charset="0"/>
                <a:ea typeface="Tahoma" panose="020B0604030504040204" pitchFamily="34" charset="0"/>
                <a:cs typeface="Tahoma" panose="020B0604030504040204" pitchFamily="34" charset="0"/>
              </a:rPr>
              <a:t>)</a:t>
            </a:r>
            <a:endParaRPr lang="en-US" sz="2400" dirty="0">
              <a:latin typeface="Tahoma" panose="020B0604030504040204" pitchFamily="34" charset="0"/>
              <a:ea typeface="Tahoma" panose="020B0604030504040204" pitchFamily="34" charset="0"/>
              <a:cs typeface="Tahoma" panose="020B0604030504040204" pitchFamily="34" charset="0"/>
            </a:endParaRPr>
          </a:p>
          <a:p>
            <a:pPr lvl="0" algn="just" eaLnBrk="0" fontAlgn="base" hangingPunct="0">
              <a:spcBef>
                <a:spcPct val="0"/>
              </a:spcBef>
              <a:spcAft>
                <a:spcPct val="0"/>
              </a:spcAft>
              <a:buFont typeface="Wingdings" pitchFamily="2" charset="2"/>
              <a:buChar char="ü"/>
            </a:pPr>
            <a:r>
              <a:rPr lang="en-GB" sz="2400" dirty="0">
                <a:latin typeface="Tahoma" panose="020B0604030504040204" pitchFamily="34" charset="0"/>
                <a:ea typeface="Tahoma" panose="020B0604030504040204" pitchFamily="34" charset="0"/>
                <a:cs typeface="Tahoma" panose="020B0604030504040204" pitchFamily="34" charset="0"/>
              </a:rPr>
              <a:t>   Difficulty of continuing business after death or disability and bankruptcy of the proprietor.</a:t>
            </a:r>
            <a:endParaRPr lang="en-US" sz="2400" dirty="0">
              <a:latin typeface="Tahoma" panose="020B0604030504040204" pitchFamily="34" charset="0"/>
              <a:ea typeface="Tahoma" panose="020B0604030504040204" pitchFamily="34" charset="0"/>
              <a:cs typeface="Tahoma" panose="020B0604030504040204" pitchFamily="34" charset="0"/>
            </a:endParaRPr>
          </a:p>
          <a:p>
            <a:pPr lvl="0" algn="just" eaLnBrk="0" fontAlgn="base" hangingPunct="0">
              <a:spcBef>
                <a:spcPct val="0"/>
              </a:spcBef>
              <a:spcAft>
                <a:spcPct val="0"/>
              </a:spcAft>
              <a:buFont typeface="Wingdings" pitchFamily="2" charset="2"/>
              <a:buChar char="ü"/>
            </a:pPr>
            <a:r>
              <a:rPr lang="en-GB" sz="2400" dirty="0">
                <a:latin typeface="Tahoma" panose="020B0604030504040204" pitchFamily="34" charset="0"/>
                <a:ea typeface="Tahoma" panose="020B0604030504040204" pitchFamily="34" charset="0"/>
                <a:cs typeface="Tahoma" panose="020B0604030504040204" pitchFamily="34" charset="0"/>
              </a:rPr>
              <a:t>   The Sole Trader is responsible for all the debts of the business</a:t>
            </a:r>
            <a:r>
              <a:rPr lang="en-GB" dirty="0">
                <a:ea typeface="Calibri" pitchFamily="34" charset="0"/>
                <a:cs typeface="Arial" pitchFamily="34" charset="0"/>
              </a:rPr>
              <a:t>.</a:t>
            </a:r>
            <a:endParaRPr lang="en-US" dirty="0">
              <a:cs typeface="Arial" pitchFamily="34" charset="0"/>
            </a:endParaRPr>
          </a:p>
        </p:txBody>
      </p:sp>
    </p:spTree>
    <p:extLst>
      <p:ext uri="{BB962C8B-B14F-4D97-AF65-F5344CB8AC3E}">
        <p14:creationId xmlns:p14="http://schemas.microsoft.com/office/powerpoint/2010/main" val="1687894197"/>
      </p:ext>
    </p:extLst>
  </p:cSld>
  <p:clrMapOvr>
    <a:masterClrMapping/>
  </p:clrMapOvr>
  <p:transition spd="slow">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175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175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175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175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4" end="4"/>
                                            </p:txEl>
                                          </p:spTgt>
                                        </p:tgtEl>
                                        <p:attrNameLst>
                                          <p:attrName>style.visibility</p:attrName>
                                        </p:attrNameLst>
                                      </p:cBhvr>
                                      <p:to>
                                        <p:strVal val="visible"/>
                                      </p:to>
                                    </p:set>
                                    <p:anim calcmode="lin" valueType="num">
                                      <p:cBhvr additive="base">
                                        <p:cTn id="19" dur="175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0" dur="175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5" end="5"/>
                                            </p:txEl>
                                          </p:spTgt>
                                        </p:tgtEl>
                                        <p:attrNameLst>
                                          <p:attrName>style.visibility</p:attrName>
                                        </p:attrNameLst>
                                      </p:cBhvr>
                                      <p:to>
                                        <p:strVal val="visible"/>
                                      </p:to>
                                    </p:set>
                                    <p:anim calcmode="lin" valueType="num">
                                      <p:cBhvr additive="base">
                                        <p:cTn id="25" dur="175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26" dur="175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2">
                                            <p:txEl>
                                              <p:pRg st="6" end="6"/>
                                            </p:txEl>
                                          </p:spTgt>
                                        </p:tgtEl>
                                        <p:attrNameLst>
                                          <p:attrName>style.visibility</p:attrName>
                                        </p:attrNameLst>
                                      </p:cBhvr>
                                      <p:to>
                                        <p:strVal val="visible"/>
                                      </p:to>
                                    </p:set>
                                    <p:anim calcmode="lin" valueType="num">
                                      <p:cBhvr additive="base">
                                        <p:cTn id="31" dur="175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2" dur="175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2">
                                            <p:txEl>
                                              <p:pRg st="7" end="7"/>
                                            </p:txEl>
                                          </p:spTgt>
                                        </p:tgtEl>
                                        <p:attrNameLst>
                                          <p:attrName>style.visibility</p:attrName>
                                        </p:attrNameLst>
                                      </p:cBhvr>
                                      <p:to>
                                        <p:strVal val="visible"/>
                                      </p:to>
                                    </p:set>
                                    <p:anim calcmode="lin" valueType="num">
                                      <p:cBhvr additive="base">
                                        <p:cTn id="37" dur="175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38" dur="175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Rectangle 1"/>
          <p:cNvSpPr>
            <a:spLocks noChangeArrowheads="1"/>
          </p:cNvSpPr>
          <p:nvPr/>
        </p:nvSpPr>
        <p:spPr bwMode="auto">
          <a:xfrm>
            <a:off x="228600" y="89358"/>
            <a:ext cx="8686800" cy="680186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457200" marR="0" lvl="1" indent="0" defTabSz="914400" rtl="0" eaLnBrk="1" fontAlgn="base" latinLnBrk="0" hangingPunct="1">
              <a:lnSpc>
                <a:spcPct val="100000"/>
              </a:lnSpc>
              <a:spcBef>
                <a:spcPct val="0"/>
              </a:spcBef>
              <a:spcAft>
                <a:spcPct val="0"/>
              </a:spcAft>
              <a:buClrTx/>
              <a:buSzTx/>
              <a:tabLst/>
            </a:pPr>
            <a:r>
              <a:rPr kumimoji="0" lang="en-GB" sz="2000" b="1" i="0" u="none" strike="noStrike" cap="none" normalizeH="0" baseline="0" dirty="0" smtClean="0">
                <a:ln>
                  <a:noFill/>
                </a:ln>
                <a:solidFill>
                  <a:schemeClr val="tx1"/>
                </a:solidFill>
                <a:effectLst/>
                <a:latin typeface="+mj-lt"/>
                <a:ea typeface="Calibri" pitchFamily="34" charset="0"/>
                <a:cs typeface="Arial" pitchFamily="34" charset="0"/>
              </a:rPr>
              <a:t>			</a:t>
            </a:r>
            <a:r>
              <a:rPr kumimoji="0" lang="en-GB" sz="3600" b="1" i="0" u="none" strike="noStrike" cap="none" normalizeH="0" baseline="0" dirty="0" smtClean="0">
                <a:ln>
                  <a:noFill/>
                </a:ln>
                <a:solidFill>
                  <a:srgbClr val="C00000"/>
                </a:solidFill>
                <a:effectLst/>
                <a:latin typeface="Tahoma" panose="020B0604030504040204" pitchFamily="34" charset="0"/>
                <a:ea typeface="Tahoma" panose="020B0604030504040204" pitchFamily="34" charset="0"/>
                <a:cs typeface="Tahoma" panose="020B0604030504040204" pitchFamily="34" charset="0"/>
              </a:rPr>
              <a:t>2. Partnership</a:t>
            </a:r>
            <a:endParaRPr kumimoji="0" lang="en-US" sz="2800" b="0" i="0" u="none" strike="noStrike" cap="none" normalizeH="0" baseline="0" dirty="0" smtClean="0">
              <a:ln>
                <a:noFill/>
              </a:ln>
              <a:solidFill>
                <a:srgbClr val="C00000"/>
              </a:solidFill>
              <a:effectLst/>
              <a:latin typeface="Tahoma" panose="020B0604030504040204" pitchFamily="34" charset="0"/>
              <a:ea typeface="Tahoma" panose="020B0604030504040204" pitchFamily="34" charset="0"/>
              <a:cs typeface="Tahoma" panose="020B0604030504040204"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GB" sz="2400" b="0" i="0" u="none" strike="noStrike" cap="none" normalizeH="0" baseline="0" dirty="0" smtClean="0">
                <a:ln>
                  <a:noFill/>
                </a:ln>
                <a:solidFill>
                  <a:schemeClr val="tx1"/>
                </a:solidFill>
                <a:effectLst/>
                <a:latin typeface="Tahoma" panose="020B0604030504040204" pitchFamily="34" charset="0"/>
                <a:ea typeface="Tahoma" panose="020B0604030504040204" pitchFamily="34" charset="0"/>
                <a:cs typeface="Tahoma" panose="020B0604030504040204" pitchFamily="34" charset="0"/>
              </a:rPr>
              <a:t>The Partnership Act, 1890, defines a partnership as a relationship which subsists between persons carrying on business in common with a view to profit.</a:t>
            </a:r>
            <a:endParaRPr kumimoji="0" lang="en-US" sz="2400" b="0" i="0" u="none" strike="noStrike" cap="none" normalizeH="0" baseline="0" dirty="0" smtClean="0">
              <a:ln>
                <a:noFill/>
              </a:ln>
              <a:solidFill>
                <a:schemeClr val="tx1"/>
              </a:solidFill>
              <a:effectLst/>
              <a:latin typeface="Tahoma" panose="020B0604030504040204" pitchFamily="34" charset="0"/>
              <a:ea typeface="Tahoma" panose="020B0604030504040204" pitchFamily="34" charset="0"/>
              <a:cs typeface="Tahoma" panose="020B0604030504040204"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GB" sz="2400" b="1" i="0" u="none" strike="noStrike" cap="none" normalizeH="0" baseline="0" dirty="0" smtClean="0">
                <a:ln>
                  <a:noFill/>
                </a:ln>
                <a:solidFill>
                  <a:srgbClr val="C00000"/>
                </a:solidFill>
                <a:effectLst/>
                <a:latin typeface="Tahoma" panose="020B0604030504040204" pitchFamily="34" charset="0"/>
                <a:ea typeface="Tahoma" panose="020B0604030504040204" pitchFamily="34" charset="0"/>
                <a:cs typeface="Tahoma" panose="020B0604030504040204" pitchFamily="34" charset="0"/>
              </a:rPr>
              <a:t>Types of Partnership:</a:t>
            </a:r>
          </a:p>
          <a:p>
            <a:pPr marR="0" lvl="0" indent="339725" algn="just" defTabSz="457200" rtl="0" eaLnBrk="0" fontAlgn="base" latinLnBrk="0" hangingPunct="0">
              <a:lnSpc>
                <a:spcPct val="100000"/>
              </a:lnSpc>
              <a:spcBef>
                <a:spcPct val="0"/>
              </a:spcBef>
              <a:spcAft>
                <a:spcPct val="0"/>
              </a:spcAft>
              <a:buClrTx/>
              <a:buSzTx/>
              <a:buFont typeface="Wingdings" pitchFamily="2" charset="2"/>
              <a:buChar char="q"/>
            </a:pPr>
            <a:r>
              <a:rPr kumimoji="0" lang="en-GB" sz="2400" b="0" i="0" u="none" strike="noStrike" cap="none" normalizeH="0" baseline="0" dirty="0" smtClean="0">
                <a:ln>
                  <a:noFill/>
                </a:ln>
                <a:solidFill>
                  <a:schemeClr val="tx1"/>
                </a:solidFill>
                <a:effectLst/>
                <a:latin typeface="Tahoma" panose="020B0604030504040204" pitchFamily="34" charset="0"/>
                <a:ea typeface="Tahoma" panose="020B0604030504040204" pitchFamily="34" charset="0"/>
                <a:cs typeface="Tahoma" panose="020B0604030504040204" pitchFamily="34" charset="0"/>
              </a:rPr>
              <a:t> </a:t>
            </a:r>
            <a:r>
              <a:rPr kumimoji="0" lang="en-GB" sz="2800" b="1" u="none" strike="noStrike" cap="none" normalizeH="0" baseline="0" dirty="0" smtClean="0">
                <a:ln>
                  <a:noFill/>
                </a:ln>
                <a:solidFill>
                  <a:srgbClr val="FF0000"/>
                </a:solidFill>
                <a:effectLst/>
                <a:latin typeface="Tahoma" panose="020B0604030504040204" pitchFamily="34" charset="0"/>
                <a:ea typeface="Tahoma" panose="020B0604030504040204" pitchFamily="34" charset="0"/>
                <a:cs typeface="Tahoma" panose="020B0604030504040204" pitchFamily="34" charset="0"/>
              </a:rPr>
              <a:t>General partnership</a:t>
            </a:r>
            <a:r>
              <a:rPr kumimoji="0" lang="en-GB" sz="2800" b="0" u="none" strike="noStrike" cap="none" normalizeH="0" baseline="0" dirty="0" smtClean="0">
                <a:ln>
                  <a:noFill/>
                </a:ln>
                <a:solidFill>
                  <a:schemeClr val="tx1"/>
                </a:solidFill>
                <a:effectLst/>
                <a:latin typeface="Tahoma" panose="020B0604030504040204" pitchFamily="34" charset="0"/>
                <a:ea typeface="Tahoma" panose="020B0604030504040204" pitchFamily="34" charset="0"/>
                <a:cs typeface="Tahoma" panose="020B0604030504040204" pitchFamily="34" charset="0"/>
              </a:rPr>
              <a:t> </a:t>
            </a:r>
            <a:r>
              <a:rPr kumimoji="0" lang="en-GB" sz="2400" b="0" i="0" u="none" strike="noStrike" cap="none" normalizeH="0" baseline="0" dirty="0" smtClean="0">
                <a:ln>
                  <a:noFill/>
                </a:ln>
                <a:solidFill>
                  <a:schemeClr val="tx1"/>
                </a:solidFill>
                <a:effectLst/>
                <a:latin typeface="Tahoma" panose="020B0604030504040204" pitchFamily="34" charset="0"/>
                <a:ea typeface="Tahoma" panose="020B0604030504040204" pitchFamily="34" charset="0"/>
                <a:cs typeface="Tahoma" panose="020B0604030504040204" pitchFamily="34" charset="0"/>
              </a:rPr>
              <a:t>is the commonest type of partnership where all partners work together on daily basis sharing all privileges, benefits, and liabilities of the partnership.</a:t>
            </a:r>
          </a:p>
          <a:p>
            <a:pPr marL="0" marR="0" lvl="0" indent="0" algn="just" defTabSz="914400" rtl="0" eaLnBrk="0" fontAlgn="base" latinLnBrk="0" hangingPunct="0">
              <a:lnSpc>
                <a:spcPct val="100000"/>
              </a:lnSpc>
              <a:spcBef>
                <a:spcPct val="0"/>
              </a:spcBef>
              <a:spcAft>
                <a:spcPct val="0"/>
              </a:spcAft>
              <a:buClrTx/>
              <a:buSzTx/>
              <a:buFont typeface="Wingdings" pitchFamily="2" charset="2"/>
              <a:buChar char="q"/>
              <a:tabLst>
                <a:tab pos="457200" algn="l"/>
              </a:tabLst>
            </a:pPr>
            <a:r>
              <a:rPr kumimoji="0" lang="en-GB" sz="2400" b="0" i="0" u="none" strike="noStrike" cap="none" normalizeH="0" baseline="0" dirty="0" smtClean="0">
                <a:ln>
                  <a:noFill/>
                </a:ln>
                <a:solidFill>
                  <a:schemeClr val="tx1"/>
                </a:solidFill>
                <a:effectLst/>
                <a:latin typeface="Tahoma" panose="020B0604030504040204" pitchFamily="34" charset="0"/>
                <a:ea typeface="Tahoma" panose="020B0604030504040204" pitchFamily="34" charset="0"/>
                <a:cs typeface="Tahoma" panose="020B0604030504040204" pitchFamily="34" charset="0"/>
              </a:rPr>
              <a:t>  </a:t>
            </a:r>
            <a:r>
              <a:rPr kumimoji="0" lang="en-GB" sz="2800" b="1" u="none" strike="noStrike" cap="none" normalizeH="0" baseline="0" dirty="0" smtClean="0">
                <a:ln>
                  <a:noFill/>
                </a:ln>
                <a:solidFill>
                  <a:srgbClr val="FF0000"/>
                </a:solidFill>
                <a:effectLst/>
                <a:latin typeface="Tahoma" panose="020B0604030504040204" pitchFamily="34" charset="0"/>
                <a:ea typeface="Tahoma" panose="020B0604030504040204" pitchFamily="34" charset="0"/>
                <a:cs typeface="Tahoma" panose="020B0604030504040204" pitchFamily="34" charset="0"/>
              </a:rPr>
              <a:t>Limited partnership </a:t>
            </a:r>
            <a:r>
              <a:rPr kumimoji="0" lang="en-GB" sz="2400" b="0" i="0" u="none" strike="noStrike" cap="none" normalizeH="0" baseline="0" dirty="0" smtClean="0">
                <a:ln>
                  <a:noFill/>
                </a:ln>
                <a:solidFill>
                  <a:schemeClr val="tx1"/>
                </a:solidFill>
                <a:effectLst/>
                <a:latin typeface="Tahoma" panose="020B0604030504040204" pitchFamily="34" charset="0"/>
                <a:ea typeface="Tahoma" panose="020B0604030504040204" pitchFamily="34" charset="0"/>
                <a:cs typeface="Tahoma" panose="020B0604030504040204" pitchFamily="34" charset="0"/>
              </a:rPr>
              <a:t>is the type of partnership in which some partners contribute in raising capital but do not take part in management of the 	business. Such a partner is sometimes referred to as a </a:t>
            </a:r>
            <a:r>
              <a:rPr kumimoji="0" lang="en-GB" sz="2400" b="0" i="0" u="none" strike="noStrike" cap="none" normalizeH="0" baseline="0" dirty="0" smtClean="0">
                <a:ln>
                  <a:noFill/>
                </a:ln>
                <a:solidFill>
                  <a:srgbClr val="FF0000"/>
                </a:solidFill>
                <a:effectLst/>
                <a:latin typeface="Tahoma" panose="020B0604030504040204" pitchFamily="34" charset="0"/>
                <a:ea typeface="Tahoma" panose="020B0604030504040204" pitchFamily="34" charset="0"/>
                <a:cs typeface="Tahoma" panose="020B0604030504040204" pitchFamily="34" charset="0"/>
              </a:rPr>
              <a:t>“</a:t>
            </a:r>
            <a:r>
              <a:rPr kumimoji="0" lang="en-GB" sz="2800" b="1" i="0" u="none" strike="noStrike" cap="none" normalizeH="0" baseline="0" dirty="0" smtClean="0">
                <a:ln>
                  <a:noFill/>
                </a:ln>
                <a:solidFill>
                  <a:srgbClr val="FF0000"/>
                </a:solidFill>
                <a:effectLst/>
                <a:latin typeface="Tahoma" panose="020B0604030504040204" pitchFamily="34" charset="0"/>
                <a:ea typeface="Tahoma" panose="020B0604030504040204" pitchFamily="34" charset="0"/>
                <a:cs typeface="Tahoma" panose="020B0604030504040204" pitchFamily="34" charset="0"/>
              </a:rPr>
              <a:t>Sleeping 	Partner.”</a:t>
            </a:r>
          </a:p>
          <a:p>
            <a:pPr marL="0" marR="0" lvl="0" indent="0" algn="just" defTabSz="914400" rtl="0" eaLnBrk="0" fontAlgn="base" latinLnBrk="0" hangingPunct="0">
              <a:lnSpc>
                <a:spcPct val="100000"/>
              </a:lnSpc>
              <a:spcBef>
                <a:spcPct val="0"/>
              </a:spcBef>
              <a:spcAft>
                <a:spcPct val="0"/>
              </a:spcAft>
              <a:buClrTx/>
              <a:buSzTx/>
              <a:buFont typeface="Wingdings" pitchFamily="2" charset="2"/>
              <a:buChar char="q"/>
              <a:tabLst>
                <a:tab pos="457200" algn="l"/>
              </a:tabLst>
            </a:pPr>
            <a:r>
              <a:rPr kumimoji="0" lang="en-GB" sz="2400" b="1" i="0" u="none" strike="noStrike" cap="none" normalizeH="0" baseline="0" dirty="0" smtClean="0">
                <a:ln>
                  <a:noFill/>
                </a:ln>
                <a:solidFill>
                  <a:schemeClr val="tx1"/>
                </a:solidFill>
                <a:effectLst/>
                <a:latin typeface="Tahoma" panose="020B0604030504040204" pitchFamily="34" charset="0"/>
                <a:ea typeface="Tahoma" panose="020B0604030504040204" pitchFamily="34" charset="0"/>
                <a:cs typeface="Tahoma" panose="020B0604030504040204" pitchFamily="34" charset="0"/>
              </a:rPr>
              <a:t>   </a:t>
            </a:r>
            <a:r>
              <a:rPr kumimoji="0" lang="en-GB" sz="2800" b="1" i="0" u="none" strike="noStrike" cap="none" normalizeH="0" baseline="0" dirty="0" smtClean="0">
                <a:ln>
                  <a:noFill/>
                </a:ln>
                <a:solidFill>
                  <a:srgbClr val="FF0000"/>
                </a:solidFill>
                <a:effectLst/>
                <a:latin typeface="Tahoma" panose="020B0604030504040204" pitchFamily="34" charset="0"/>
                <a:ea typeface="Tahoma" panose="020B0604030504040204" pitchFamily="34" charset="0"/>
                <a:cs typeface="Tahoma" panose="020B0604030504040204" pitchFamily="34" charset="0"/>
              </a:rPr>
              <a:t>A partnership Agreement</a:t>
            </a:r>
            <a:r>
              <a:rPr kumimoji="0" lang="en-GB" sz="2400" b="0" i="0" u="none" strike="noStrike" cap="none" normalizeH="0" baseline="0" dirty="0" smtClean="0">
                <a:ln>
                  <a:noFill/>
                </a:ln>
                <a:solidFill>
                  <a:srgbClr val="FF0000"/>
                </a:solidFill>
                <a:effectLst/>
                <a:latin typeface="Tahoma" panose="020B0604030504040204" pitchFamily="34" charset="0"/>
                <a:ea typeface="Tahoma" panose="020B0604030504040204" pitchFamily="34" charset="0"/>
                <a:cs typeface="Tahoma" panose="020B0604030504040204" pitchFamily="34" charset="0"/>
              </a:rPr>
              <a:t> </a:t>
            </a:r>
            <a:r>
              <a:rPr kumimoji="0" lang="en-GB" sz="2400" b="0" i="0" u="none" strike="noStrike" cap="none" normalizeH="0" baseline="0" dirty="0" smtClean="0">
                <a:ln>
                  <a:noFill/>
                </a:ln>
                <a:solidFill>
                  <a:schemeClr val="tx1"/>
                </a:solidFill>
                <a:effectLst/>
                <a:latin typeface="Tahoma" panose="020B0604030504040204" pitchFamily="34" charset="0"/>
                <a:ea typeface="Tahoma" panose="020B0604030504040204" pitchFamily="34" charset="0"/>
                <a:cs typeface="Tahoma" panose="020B0604030504040204" pitchFamily="34" charset="0"/>
              </a:rPr>
              <a:t>is a document specifying and regulating the 	running of the business. It contains the </a:t>
            </a:r>
            <a:r>
              <a:rPr kumimoji="0" lang="en-GB" sz="2400" b="1" i="1" u="none" strike="noStrike" cap="none" normalizeH="0" baseline="0" dirty="0" smtClean="0">
                <a:ln>
                  <a:noFill/>
                </a:ln>
                <a:solidFill>
                  <a:schemeClr val="tx1"/>
                </a:solidFill>
                <a:effectLst/>
                <a:latin typeface="Tahoma" panose="020B0604030504040204" pitchFamily="34" charset="0"/>
                <a:ea typeface="Tahoma" panose="020B0604030504040204" pitchFamily="34" charset="0"/>
                <a:cs typeface="Tahoma" panose="020B0604030504040204" pitchFamily="34" charset="0"/>
              </a:rPr>
              <a:t>duties, responsibilities, rights, penalties and general functions of partners towards the business</a:t>
            </a:r>
            <a:r>
              <a:rPr kumimoji="0" lang="en-GB" sz="2000" b="0" i="0" u="none" strike="noStrike" cap="none" normalizeH="0" baseline="0" dirty="0" smtClean="0">
                <a:ln>
                  <a:noFill/>
                </a:ln>
                <a:solidFill>
                  <a:schemeClr val="tx1"/>
                </a:solidFill>
                <a:effectLst/>
                <a:latin typeface="+mj-lt"/>
                <a:ea typeface="Calibri" pitchFamily="34" charset="0"/>
                <a:cs typeface="Arial" pitchFamily="34" charset="0"/>
              </a:rPr>
              <a:t>.</a:t>
            </a:r>
            <a:endParaRPr kumimoji="0" lang="en-GB" sz="2000" b="0" i="0" u="none" strike="noStrike" cap="none" normalizeH="0" baseline="0" dirty="0" smtClean="0">
              <a:ln>
                <a:noFill/>
              </a:ln>
              <a:solidFill>
                <a:schemeClr val="tx1"/>
              </a:solidFill>
              <a:effectLst/>
              <a:latin typeface="+mj-lt"/>
              <a:cs typeface="Arial" pitchFamily="34" charset="0"/>
            </a:endParaRPr>
          </a:p>
        </p:txBody>
      </p:sp>
    </p:spTree>
  </p:cSld>
  <p:clrMapOvr>
    <a:masterClrMapping/>
  </p:clrMapOvr>
  <p:transition spd="slow">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17409">
                                            <p:txEl>
                                              <p:pRg st="0" end="0"/>
                                            </p:txEl>
                                          </p:spTgt>
                                        </p:tgtEl>
                                        <p:attrNameLst>
                                          <p:attrName>style.visibility</p:attrName>
                                        </p:attrNameLst>
                                      </p:cBhvr>
                                      <p:to>
                                        <p:strVal val="visible"/>
                                      </p:to>
                                    </p:set>
                                    <p:anim calcmode="lin" valueType="num">
                                      <p:cBhvr>
                                        <p:cTn id="7" dur="1750" fill="hold"/>
                                        <p:tgtEl>
                                          <p:spTgt spid="17409">
                                            <p:txEl>
                                              <p:pRg st="0" end="0"/>
                                            </p:txEl>
                                          </p:spTgt>
                                        </p:tgtEl>
                                        <p:attrNameLst>
                                          <p:attrName>ppt_w</p:attrName>
                                        </p:attrNameLst>
                                      </p:cBhvr>
                                      <p:tavLst>
                                        <p:tav tm="0">
                                          <p:val>
                                            <p:fltVal val="0"/>
                                          </p:val>
                                        </p:tav>
                                        <p:tav tm="100000">
                                          <p:val>
                                            <p:strVal val="#ppt_w"/>
                                          </p:val>
                                        </p:tav>
                                      </p:tavLst>
                                    </p:anim>
                                    <p:anim calcmode="lin" valueType="num">
                                      <p:cBhvr>
                                        <p:cTn id="8" dur="1750" fill="hold"/>
                                        <p:tgtEl>
                                          <p:spTgt spid="17409">
                                            <p:txEl>
                                              <p:pRg st="0" end="0"/>
                                            </p:txEl>
                                          </p:spTgt>
                                        </p:tgtEl>
                                        <p:attrNameLst>
                                          <p:attrName>ppt_h</p:attrName>
                                        </p:attrNameLst>
                                      </p:cBhvr>
                                      <p:tavLst>
                                        <p:tav tm="0">
                                          <p:val>
                                            <p:fltVal val="0"/>
                                          </p:val>
                                        </p:tav>
                                        <p:tav tm="100000">
                                          <p:val>
                                            <p:strVal val="#ppt_h"/>
                                          </p:val>
                                        </p:tav>
                                      </p:tavLst>
                                    </p:anim>
                                    <p:animEffect transition="in" filter="fade">
                                      <p:cBhvr>
                                        <p:cTn id="9" dur="1750"/>
                                        <p:tgtEl>
                                          <p:spTgt spid="17409">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17409">
                                            <p:txEl>
                                              <p:pRg st="1" end="1"/>
                                            </p:txEl>
                                          </p:spTgt>
                                        </p:tgtEl>
                                        <p:attrNameLst>
                                          <p:attrName>style.visibility</p:attrName>
                                        </p:attrNameLst>
                                      </p:cBhvr>
                                      <p:to>
                                        <p:strVal val="visible"/>
                                      </p:to>
                                    </p:set>
                                    <p:anim calcmode="lin" valueType="num">
                                      <p:cBhvr>
                                        <p:cTn id="14" dur="1750" fill="hold"/>
                                        <p:tgtEl>
                                          <p:spTgt spid="17409">
                                            <p:txEl>
                                              <p:pRg st="1" end="1"/>
                                            </p:txEl>
                                          </p:spTgt>
                                        </p:tgtEl>
                                        <p:attrNameLst>
                                          <p:attrName>ppt_w</p:attrName>
                                        </p:attrNameLst>
                                      </p:cBhvr>
                                      <p:tavLst>
                                        <p:tav tm="0">
                                          <p:val>
                                            <p:fltVal val="0"/>
                                          </p:val>
                                        </p:tav>
                                        <p:tav tm="100000">
                                          <p:val>
                                            <p:strVal val="#ppt_w"/>
                                          </p:val>
                                        </p:tav>
                                      </p:tavLst>
                                    </p:anim>
                                    <p:anim calcmode="lin" valueType="num">
                                      <p:cBhvr>
                                        <p:cTn id="15" dur="1750" fill="hold"/>
                                        <p:tgtEl>
                                          <p:spTgt spid="17409">
                                            <p:txEl>
                                              <p:pRg st="1" end="1"/>
                                            </p:txEl>
                                          </p:spTgt>
                                        </p:tgtEl>
                                        <p:attrNameLst>
                                          <p:attrName>ppt_h</p:attrName>
                                        </p:attrNameLst>
                                      </p:cBhvr>
                                      <p:tavLst>
                                        <p:tav tm="0">
                                          <p:val>
                                            <p:fltVal val="0"/>
                                          </p:val>
                                        </p:tav>
                                        <p:tav tm="100000">
                                          <p:val>
                                            <p:strVal val="#ppt_h"/>
                                          </p:val>
                                        </p:tav>
                                      </p:tavLst>
                                    </p:anim>
                                    <p:animEffect transition="in" filter="fade">
                                      <p:cBhvr>
                                        <p:cTn id="16" dur="1750"/>
                                        <p:tgtEl>
                                          <p:spTgt spid="17409">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grpId="0" nodeType="clickEffect">
                                  <p:stCondLst>
                                    <p:cond delay="0"/>
                                  </p:stCondLst>
                                  <p:childTnLst>
                                    <p:set>
                                      <p:cBhvr>
                                        <p:cTn id="20" dur="1" fill="hold">
                                          <p:stCondLst>
                                            <p:cond delay="0"/>
                                          </p:stCondLst>
                                        </p:cTn>
                                        <p:tgtEl>
                                          <p:spTgt spid="17409">
                                            <p:txEl>
                                              <p:pRg st="2" end="2"/>
                                            </p:txEl>
                                          </p:spTgt>
                                        </p:tgtEl>
                                        <p:attrNameLst>
                                          <p:attrName>style.visibility</p:attrName>
                                        </p:attrNameLst>
                                      </p:cBhvr>
                                      <p:to>
                                        <p:strVal val="visible"/>
                                      </p:to>
                                    </p:set>
                                    <p:anim calcmode="lin" valueType="num">
                                      <p:cBhvr>
                                        <p:cTn id="21" dur="1750" fill="hold"/>
                                        <p:tgtEl>
                                          <p:spTgt spid="17409">
                                            <p:txEl>
                                              <p:pRg st="2" end="2"/>
                                            </p:txEl>
                                          </p:spTgt>
                                        </p:tgtEl>
                                        <p:attrNameLst>
                                          <p:attrName>ppt_w</p:attrName>
                                        </p:attrNameLst>
                                      </p:cBhvr>
                                      <p:tavLst>
                                        <p:tav tm="0">
                                          <p:val>
                                            <p:fltVal val="0"/>
                                          </p:val>
                                        </p:tav>
                                        <p:tav tm="100000">
                                          <p:val>
                                            <p:strVal val="#ppt_w"/>
                                          </p:val>
                                        </p:tav>
                                      </p:tavLst>
                                    </p:anim>
                                    <p:anim calcmode="lin" valueType="num">
                                      <p:cBhvr>
                                        <p:cTn id="22" dur="1750" fill="hold"/>
                                        <p:tgtEl>
                                          <p:spTgt spid="17409">
                                            <p:txEl>
                                              <p:pRg st="2" end="2"/>
                                            </p:txEl>
                                          </p:spTgt>
                                        </p:tgtEl>
                                        <p:attrNameLst>
                                          <p:attrName>ppt_h</p:attrName>
                                        </p:attrNameLst>
                                      </p:cBhvr>
                                      <p:tavLst>
                                        <p:tav tm="0">
                                          <p:val>
                                            <p:fltVal val="0"/>
                                          </p:val>
                                        </p:tav>
                                        <p:tav tm="100000">
                                          <p:val>
                                            <p:strVal val="#ppt_h"/>
                                          </p:val>
                                        </p:tav>
                                      </p:tavLst>
                                    </p:anim>
                                    <p:animEffect transition="in" filter="fade">
                                      <p:cBhvr>
                                        <p:cTn id="23" dur="1750"/>
                                        <p:tgtEl>
                                          <p:spTgt spid="17409">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grpId="0" nodeType="clickEffect">
                                  <p:stCondLst>
                                    <p:cond delay="0"/>
                                  </p:stCondLst>
                                  <p:childTnLst>
                                    <p:set>
                                      <p:cBhvr>
                                        <p:cTn id="27" dur="1" fill="hold">
                                          <p:stCondLst>
                                            <p:cond delay="0"/>
                                          </p:stCondLst>
                                        </p:cTn>
                                        <p:tgtEl>
                                          <p:spTgt spid="17409">
                                            <p:txEl>
                                              <p:pRg st="3" end="3"/>
                                            </p:txEl>
                                          </p:spTgt>
                                        </p:tgtEl>
                                        <p:attrNameLst>
                                          <p:attrName>style.visibility</p:attrName>
                                        </p:attrNameLst>
                                      </p:cBhvr>
                                      <p:to>
                                        <p:strVal val="visible"/>
                                      </p:to>
                                    </p:set>
                                    <p:anim calcmode="lin" valueType="num">
                                      <p:cBhvr>
                                        <p:cTn id="28" dur="1750" fill="hold"/>
                                        <p:tgtEl>
                                          <p:spTgt spid="17409">
                                            <p:txEl>
                                              <p:pRg st="3" end="3"/>
                                            </p:txEl>
                                          </p:spTgt>
                                        </p:tgtEl>
                                        <p:attrNameLst>
                                          <p:attrName>ppt_w</p:attrName>
                                        </p:attrNameLst>
                                      </p:cBhvr>
                                      <p:tavLst>
                                        <p:tav tm="0">
                                          <p:val>
                                            <p:fltVal val="0"/>
                                          </p:val>
                                        </p:tav>
                                        <p:tav tm="100000">
                                          <p:val>
                                            <p:strVal val="#ppt_w"/>
                                          </p:val>
                                        </p:tav>
                                      </p:tavLst>
                                    </p:anim>
                                    <p:anim calcmode="lin" valueType="num">
                                      <p:cBhvr>
                                        <p:cTn id="29" dur="1750" fill="hold"/>
                                        <p:tgtEl>
                                          <p:spTgt spid="17409">
                                            <p:txEl>
                                              <p:pRg st="3" end="3"/>
                                            </p:txEl>
                                          </p:spTgt>
                                        </p:tgtEl>
                                        <p:attrNameLst>
                                          <p:attrName>ppt_h</p:attrName>
                                        </p:attrNameLst>
                                      </p:cBhvr>
                                      <p:tavLst>
                                        <p:tav tm="0">
                                          <p:val>
                                            <p:fltVal val="0"/>
                                          </p:val>
                                        </p:tav>
                                        <p:tav tm="100000">
                                          <p:val>
                                            <p:strVal val="#ppt_h"/>
                                          </p:val>
                                        </p:tav>
                                      </p:tavLst>
                                    </p:anim>
                                    <p:animEffect transition="in" filter="fade">
                                      <p:cBhvr>
                                        <p:cTn id="30" dur="1750"/>
                                        <p:tgtEl>
                                          <p:spTgt spid="17409">
                                            <p:txEl>
                                              <p:pRg st="3" end="3"/>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grpId="0" nodeType="clickEffect">
                                  <p:stCondLst>
                                    <p:cond delay="0"/>
                                  </p:stCondLst>
                                  <p:childTnLst>
                                    <p:set>
                                      <p:cBhvr>
                                        <p:cTn id="34" dur="1" fill="hold">
                                          <p:stCondLst>
                                            <p:cond delay="0"/>
                                          </p:stCondLst>
                                        </p:cTn>
                                        <p:tgtEl>
                                          <p:spTgt spid="17409">
                                            <p:txEl>
                                              <p:pRg st="4" end="4"/>
                                            </p:txEl>
                                          </p:spTgt>
                                        </p:tgtEl>
                                        <p:attrNameLst>
                                          <p:attrName>style.visibility</p:attrName>
                                        </p:attrNameLst>
                                      </p:cBhvr>
                                      <p:to>
                                        <p:strVal val="visible"/>
                                      </p:to>
                                    </p:set>
                                    <p:anim calcmode="lin" valueType="num">
                                      <p:cBhvr>
                                        <p:cTn id="35" dur="1750" fill="hold"/>
                                        <p:tgtEl>
                                          <p:spTgt spid="17409">
                                            <p:txEl>
                                              <p:pRg st="4" end="4"/>
                                            </p:txEl>
                                          </p:spTgt>
                                        </p:tgtEl>
                                        <p:attrNameLst>
                                          <p:attrName>ppt_w</p:attrName>
                                        </p:attrNameLst>
                                      </p:cBhvr>
                                      <p:tavLst>
                                        <p:tav tm="0">
                                          <p:val>
                                            <p:fltVal val="0"/>
                                          </p:val>
                                        </p:tav>
                                        <p:tav tm="100000">
                                          <p:val>
                                            <p:strVal val="#ppt_w"/>
                                          </p:val>
                                        </p:tav>
                                      </p:tavLst>
                                    </p:anim>
                                    <p:anim calcmode="lin" valueType="num">
                                      <p:cBhvr>
                                        <p:cTn id="36" dur="1750" fill="hold"/>
                                        <p:tgtEl>
                                          <p:spTgt spid="17409">
                                            <p:txEl>
                                              <p:pRg st="4" end="4"/>
                                            </p:txEl>
                                          </p:spTgt>
                                        </p:tgtEl>
                                        <p:attrNameLst>
                                          <p:attrName>ppt_h</p:attrName>
                                        </p:attrNameLst>
                                      </p:cBhvr>
                                      <p:tavLst>
                                        <p:tav tm="0">
                                          <p:val>
                                            <p:fltVal val="0"/>
                                          </p:val>
                                        </p:tav>
                                        <p:tav tm="100000">
                                          <p:val>
                                            <p:strVal val="#ppt_h"/>
                                          </p:val>
                                        </p:tav>
                                      </p:tavLst>
                                    </p:anim>
                                    <p:animEffect transition="in" filter="fade">
                                      <p:cBhvr>
                                        <p:cTn id="37" dur="1750"/>
                                        <p:tgtEl>
                                          <p:spTgt spid="17409">
                                            <p:txEl>
                                              <p:pRg st="4" end="4"/>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53" presetClass="entr" presetSubtype="16" fill="hold" grpId="0" nodeType="clickEffect">
                                  <p:stCondLst>
                                    <p:cond delay="0"/>
                                  </p:stCondLst>
                                  <p:childTnLst>
                                    <p:set>
                                      <p:cBhvr>
                                        <p:cTn id="41" dur="1" fill="hold">
                                          <p:stCondLst>
                                            <p:cond delay="0"/>
                                          </p:stCondLst>
                                        </p:cTn>
                                        <p:tgtEl>
                                          <p:spTgt spid="17409">
                                            <p:txEl>
                                              <p:pRg st="5" end="5"/>
                                            </p:txEl>
                                          </p:spTgt>
                                        </p:tgtEl>
                                        <p:attrNameLst>
                                          <p:attrName>style.visibility</p:attrName>
                                        </p:attrNameLst>
                                      </p:cBhvr>
                                      <p:to>
                                        <p:strVal val="visible"/>
                                      </p:to>
                                    </p:set>
                                    <p:anim calcmode="lin" valueType="num">
                                      <p:cBhvr>
                                        <p:cTn id="42" dur="1750" fill="hold"/>
                                        <p:tgtEl>
                                          <p:spTgt spid="17409">
                                            <p:txEl>
                                              <p:pRg st="5" end="5"/>
                                            </p:txEl>
                                          </p:spTgt>
                                        </p:tgtEl>
                                        <p:attrNameLst>
                                          <p:attrName>ppt_w</p:attrName>
                                        </p:attrNameLst>
                                      </p:cBhvr>
                                      <p:tavLst>
                                        <p:tav tm="0">
                                          <p:val>
                                            <p:fltVal val="0"/>
                                          </p:val>
                                        </p:tav>
                                        <p:tav tm="100000">
                                          <p:val>
                                            <p:strVal val="#ppt_w"/>
                                          </p:val>
                                        </p:tav>
                                      </p:tavLst>
                                    </p:anim>
                                    <p:anim calcmode="lin" valueType="num">
                                      <p:cBhvr>
                                        <p:cTn id="43" dur="1750" fill="hold"/>
                                        <p:tgtEl>
                                          <p:spTgt spid="17409">
                                            <p:txEl>
                                              <p:pRg st="5" end="5"/>
                                            </p:txEl>
                                          </p:spTgt>
                                        </p:tgtEl>
                                        <p:attrNameLst>
                                          <p:attrName>ppt_h</p:attrName>
                                        </p:attrNameLst>
                                      </p:cBhvr>
                                      <p:tavLst>
                                        <p:tav tm="0">
                                          <p:val>
                                            <p:fltVal val="0"/>
                                          </p:val>
                                        </p:tav>
                                        <p:tav tm="100000">
                                          <p:val>
                                            <p:strVal val="#ppt_h"/>
                                          </p:val>
                                        </p:tav>
                                      </p:tavLst>
                                    </p:anim>
                                    <p:animEffect transition="in" filter="fade">
                                      <p:cBhvr>
                                        <p:cTn id="44" dur="1750"/>
                                        <p:tgtEl>
                                          <p:spTgt spid="17409">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409"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1"/>
          <p:cNvSpPr>
            <a:spLocks noChangeArrowheads="1"/>
          </p:cNvSpPr>
          <p:nvPr/>
        </p:nvSpPr>
        <p:spPr bwMode="auto">
          <a:xfrm>
            <a:off x="0" y="-577185"/>
            <a:ext cx="8991600" cy="747897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n-GB" sz="2000" b="1" i="0" u="none" strike="noStrike" cap="none" normalizeH="0" baseline="0" dirty="0" smtClean="0">
                <a:ln>
                  <a:noFill/>
                </a:ln>
                <a:solidFill>
                  <a:schemeClr val="tx1"/>
                </a:solidFill>
                <a:effectLst/>
                <a:latin typeface="+mj-lt"/>
                <a:ea typeface="Calibri" pitchFamily="34" charset="0"/>
                <a:cs typeface="Arial" pitchFamily="34" charset="0"/>
              </a:rPr>
              <a:t>			</a:t>
            </a:r>
          </a:p>
          <a:p>
            <a:pPr marL="0" marR="0" lvl="0" indent="0" algn="just" defTabSz="914400" rtl="0" eaLnBrk="1" fontAlgn="base" latinLnBrk="0" hangingPunct="1">
              <a:lnSpc>
                <a:spcPct val="100000"/>
              </a:lnSpc>
              <a:spcBef>
                <a:spcPct val="0"/>
              </a:spcBef>
              <a:spcAft>
                <a:spcPct val="0"/>
              </a:spcAft>
              <a:buClrTx/>
              <a:buSzTx/>
              <a:buFontTx/>
              <a:buNone/>
              <a:tabLst/>
            </a:pPr>
            <a:endParaRPr lang="en-GB" sz="2000" b="1" dirty="0">
              <a:latin typeface="+mj-lt"/>
              <a:ea typeface="Tahoma" panose="020B0604030504040204" pitchFamily="34" charset="0"/>
              <a:cs typeface="Arial" pitchFamily="34" charset="0"/>
            </a:endParaRPr>
          </a:p>
          <a:p>
            <a:pPr marL="0" marR="0" lvl="0" indent="0" algn="just" defTabSz="914400" rtl="0" eaLnBrk="1" fontAlgn="base" latinLnBrk="0" hangingPunct="1">
              <a:lnSpc>
                <a:spcPct val="100000"/>
              </a:lnSpc>
              <a:spcBef>
                <a:spcPct val="0"/>
              </a:spcBef>
              <a:spcAft>
                <a:spcPct val="0"/>
              </a:spcAft>
              <a:buClrTx/>
              <a:buSzTx/>
              <a:buFontTx/>
              <a:buNone/>
              <a:tabLst/>
            </a:pPr>
            <a:endParaRPr kumimoji="0" lang="en-GB" sz="2000" b="1" i="0" u="none" strike="noStrike" cap="none" normalizeH="0" baseline="0" dirty="0" smtClean="0">
              <a:ln>
                <a:noFill/>
              </a:ln>
              <a:solidFill>
                <a:srgbClr val="0000FF"/>
              </a:solidFill>
              <a:effectLst/>
              <a:latin typeface="+mj-lt"/>
              <a:ea typeface="Tahoma" panose="020B0604030504040204" pitchFamily="34" charset="0"/>
              <a:cs typeface="Arial" pitchFamily="34" charset="0"/>
            </a:endParaRPr>
          </a:p>
          <a:p>
            <a:pPr marL="0" marR="0" lvl="0" indent="0" algn="just" defTabSz="914400" rtl="0" eaLnBrk="1" fontAlgn="base" latinLnBrk="0" hangingPunct="1">
              <a:lnSpc>
                <a:spcPct val="100000"/>
              </a:lnSpc>
              <a:spcBef>
                <a:spcPct val="0"/>
              </a:spcBef>
              <a:spcAft>
                <a:spcPct val="0"/>
              </a:spcAft>
              <a:buClrTx/>
              <a:buSzTx/>
              <a:buFontTx/>
              <a:buNone/>
              <a:tabLst/>
            </a:pPr>
            <a:r>
              <a:rPr lang="en-GB" sz="2000" b="1" dirty="0">
                <a:solidFill>
                  <a:srgbClr val="0000FF"/>
                </a:solidFill>
                <a:latin typeface="+mj-lt"/>
                <a:ea typeface="Tahoma" panose="020B0604030504040204" pitchFamily="34" charset="0"/>
                <a:cs typeface="Arial" pitchFamily="34" charset="0"/>
              </a:rPr>
              <a:t>	 </a:t>
            </a:r>
            <a:r>
              <a:rPr lang="en-GB" sz="2000" b="1" dirty="0" smtClean="0">
                <a:solidFill>
                  <a:srgbClr val="0000FF"/>
                </a:solidFill>
                <a:latin typeface="+mj-lt"/>
                <a:ea typeface="Tahoma" panose="020B0604030504040204" pitchFamily="34" charset="0"/>
                <a:cs typeface="Arial" pitchFamily="34" charset="0"/>
              </a:rPr>
              <a:t>   </a:t>
            </a:r>
            <a:r>
              <a:rPr kumimoji="0" lang="en-GB" sz="3600" b="1" i="0" u="none" strike="noStrike" cap="none" normalizeH="0" baseline="0" dirty="0" smtClean="0">
                <a:ln>
                  <a:noFill/>
                </a:ln>
                <a:solidFill>
                  <a:srgbClr val="C00000"/>
                </a:solidFill>
                <a:effectLst/>
                <a:latin typeface="Tahoma" panose="020B0604030504040204" pitchFamily="34" charset="0"/>
                <a:ea typeface="Tahoma" panose="020B0604030504040204" pitchFamily="34" charset="0"/>
                <a:cs typeface="Tahoma" panose="020B0604030504040204" pitchFamily="34" charset="0"/>
              </a:rPr>
              <a:t>Advantages of Partnership</a:t>
            </a:r>
            <a:endParaRPr kumimoji="0" lang="en-GB" sz="2800" b="1" i="0" u="none" strike="noStrike" cap="none" normalizeH="0" baseline="0" dirty="0" smtClean="0">
              <a:ln>
                <a:noFill/>
              </a:ln>
              <a:solidFill>
                <a:srgbClr val="C00000"/>
              </a:solidFill>
              <a:effectLst/>
              <a:latin typeface="Tahoma" panose="020B0604030504040204" pitchFamily="34" charset="0"/>
              <a:ea typeface="Tahoma" panose="020B0604030504040204" pitchFamily="34" charset="0"/>
              <a:cs typeface="Tahoma" panose="020B0604030504040204" pitchFamily="34" charset="0"/>
            </a:endParaRPr>
          </a:p>
          <a:p>
            <a:pPr marL="0" marR="0" lvl="0" indent="0" algn="just" defTabSz="914400"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dirty="0" smtClean="0">
              <a:ln>
                <a:noFill/>
              </a:ln>
              <a:solidFill>
                <a:srgbClr val="0000FF"/>
              </a:solidFill>
              <a:effectLst/>
              <a:latin typeface="Tahoma" panose="020B0604030504040204" pitchFamily="34" charset="0"/>
              <a:ea typeface="Tahoma" panose="020B0604030504040204" pitchFamily="34" charset="0"/>
              <a:cs typeface="Tahoma" panose="020B0604030504040204" pitchFamily="34" charset="0"/>
            </a:endParaRPr>
          </a:p>
          <a:p>
            <a:pPr marL="0" marR="0" lvl="0" indent="0" algn="just" defTabSz="914400" rtl="0" eaLnBrk="0" fontAlgn="base" latinLnBrk="0" hangingPunct="0">
              <a:lnSpc>
                <a:spcPct val="100000"/>
              </a:lnSpc>
              <a:spcBef>
                <a:spcPct val="0"/>
              </a:spcBef>
              <a:spcAft>
                <a:spcPct val="0"/>
              </a:spcAft>
              <a:buClrTx/>
              <a:buSzTx/>
              <a:buFont typeface="Wingdings" pitchFamily="2" charset="2"/>
              <a:buChar char="ü"/>
              <a:tabLst/>
            </a:pPr>
            <a:r>
              <a:rPr kumimoji="0" lang="en-GB" sz="2800" b="0" i="0" u="none" strike="noStrike" cap="none" normalizeH="0" baseline="0" dirty="0" smtClean="0">
                <a:ln>
                  <a:noFill/>
                </a:ln>
                <a:solidFill>
                  <a:schemeClr val="tx1"/>
                </a:solidFill>
                <a:effectLst/>
                <a:latin typeface="Tahoma" panose="020B0604030504040204" pitchFamily="34" charset="0"/>
                <a:ea typeface="Tahoma" panose="020B0604030504040204" pitchFamily="34" charset="0"/>
                <a:cs typeface="Tahoma" panose="020B0604030504040204" pitchFamily="34" charset="0"/>
              </a:rPr>
              <a:t>    Few formalities are required to set up this type of    	business.</a:t>
            </a:r>
          </a:p>
          <a:p>
            <a:pPr marL="0" marR="0" lvl="0" indent="0" algn="just" defTabSz="914400" rtl="0" eaLnBrk="0" fontAlgn="base" latinLnBrk="0" hangingPunct="0">
              <a:lnSpc>
                <a:spcPct val="100000"/>
              </a:lnSpc>
              <a:spcBef>
                <a:spcPct val="0"/>
              </a:spcBef>
              <a:spcAft>
                <a:spcPct val="0"/>
              </a:spcAft>
              <a:buClrTx/>
              <a:buSzTx/>
              <a:tabLst/>
            </a:pPr>
            <a:endParaRPr kumimoji="0" lang="en-US" sz="2800" b="0" i="0" u="none" strike="noStrike" cap="none" normalizeH="0" baseline="0" dirty="0" smtClean="0">
              <a:ln>
                <a:noFill/>
              </a:ln>
              <a:solidFill>
                <a:schemeClr val="tx1"/>
              </a:solidFill>
              <a:effectLst/>
              <a:latin typeface="Tahoma" panose="020B0604030504040204" pitchFamily="34" charset="0"/>
              <a:ea typeface="Tahoma" panose="020B0604030504040204" pitchFamily="34" charset="0"/>
              <a:cs typeface="Tahoma" panose="020B0604030504040204" pitchFamily="34" charset="0"/>
            </a:endParaRPr>
          </a:p>
          <a:p>
            <a:pPr marL="0" marR="0" lvl="0" indent="0" algn="just" defTabSz="914400" rtl="0" eaLnBrk="0" fontAlgn="base" latinLnBrk="0" hangingPunct="0">
              <a:lnSpc>
                <a:spcPct val="100000"/>
              </a:lnSpc>
              <a:spcBef>
                <a:spcPct val="0"/>
              </a:spcBef>
              <a:spcAft>
                <a:spcPct val="0"/>
              </a:spcAft>
              <a:buClrTx/>
              <a:buSzTx/>
              <a:buFont typeface="Wingdings" pitchFamily="2" charset="2"/>
              <a:buChar char="ü"/>
              <a:tabLst/>
            </a:pPr>
            <a:r>
              <a:rPr kumimoji="0" lang="en-GB" sz="2800" b="0" i="0" u="none" strike="noStrike" cap="none" normalizeH="0" baseline="0" dirty="0" smtClean="0">
                <a:ln>
                  <a:noFill/>
                </a:ln>
                <a:solidFill>
                  <a:schemeClr val="tx1"/>
                </a:solidFill>
                <a:effectLst/>
                <a:latin typeface="Tahoma" panose="020B0604030504040204" pitchFamily="34" charset="0"/>
                <a:ea typeface="Tahoma" panose="020B0604030504040204" pitchFamily="34" charset="0"/>
                <a:cs typeface="Tahoma" panose="020B0604030504040204" pitchFamily="34" charset="0"/>
              </a:rPr>
              <a:t>    Sharing of partner’s knowledge and skills.</a:t>
            </a:r>
          </a:p>
          <a:p>
            <a:pPr marL="0" marR="0" lvl="0" indent="0" algn="just" defTabSz="914400" rtl="0" eaLnBrk="0" fontAlgn="base" latinLnBrk="0" hangingPunct="0">
              <a:lnSpc>
                <a:spcPct val="100000"/>
              </a:lnSpc>
              <a:spcBef>
                <a:spcPct val="0"/>
              </a:spcBef>
              <a:spcAft>
                <a:spcPct val="0"/>
              </a:spcAft>
              <a:buClrTx/>
              <a:buSzTx/>
              <a:tabLst/>
            </a:pPr>
            <a:endParaRPr kumimoji="0" lang="en-US" sz="2800" b="0" i="0" u="none" strike="noStrike" cap="none" normalizeH="0" baseline="0" dirty="0" smtClean="0">
              <a:ln>
                <a:noFill/>
              </a:ln>
              <a:solidFill>
                <a:schemeClr val="tx1"/>
              </a:solidFill>
              <a:effectLst/>
              <a:latin typeface="Tahoma" panose="020B0604030504040204" pitchFamily="34" charset="0"/>
              <a:ea typeface="Tahoma" panose="020B0604030504040204" pitchFamily="34" charset="0"/>
              <a:cs typeface="Tahoma" panose="020B0604030504040204" pitchFamily="34" charset="0"/>
            </a:endParaRPr>
          </a:p>
          <a:p>
            <a:pPr marL="0" marR="0" lvl="0" indent="0" algn="just" defTabSz="914400" rtl="0" eaLnBrk="0" fontAlgn="base" latinLnBrk="0" hangingPunct="0">
              <a:lnSpc>
                <a:spcPct val="100000"/>
              </a:lnSpc>
              <a:spcBef>
                <a:spcPct val="0"/>
              </a:spcBef>
              <a:spcAft>
                <a:spcPct val="0"/>
              </a:spcAft>
              <a:buClrTx/>
              <a:buSzTx/>
              <a:buFont typeface="Wingdings" pitchFamily="2" charset="2"/>
              <a:buChar char="ü"/>
              <a:tabLst/>
            </a:pPr>
            <a:r>
              <a:rPr kumimoji="0" lang="en-GB" sz="2800" b="0" i="0" u="none" strike="noStrike" cap="none" normalizeH="0" baseline="0" dirty="0" smtClean="0">
                <a:ln>
                  <a:noFill/>
                </a:ln>
                <a:solidFill>
                  <a:schemeClr val="tx1"/>
                </a:solidFill>
                <a:effectLst/>
                <a:latin typeface="Tahoma" panose="020B0604030504040204" pitchFamily="34" charset="0"/>
                <a:ea typeface="Tahoma" panose="020B0604030504040204" pitchFamily="34" charset="0"/>
                <a:cs typeface="Tahoma" panose="020B0604030504040204" pitchFamily="34" charset="0"/>
              </a:rPr>
              <a:t>    Sharing of general management of the business.</a:t>
            </a:r>
          </a:p>
          <a:p>
            <a:pPr marL="0" marR="0" lvl="0" indent="0" algn="just" defTabSz="914400" rtl="0" eaLnBrk="0" fontAlgn="base" latinLnBrk="0" hangingPunct="0">
              <a:lnSpc>
                <a:spcPct val="100000"/>
              </a:lnSpc>
              <a:spcBef>
                <a:spcPct val="0"/>
              </a:spcBef>
              <a:spcAft>
                <a:spcPct val="0"/>
              </a:spcAft>
              <a:buClrTx/>
              <a:buSzTx/>
              <a:tabLst/>
            </a:pPr>
            <a:endParaRPr kumimoji="0" lang="en-US" sz="2800" b="0" i="0" u="none" strike="noStrike" cap="none" normalizeH="0" baseline="0" dirty="0" smtClean="0">
              <a:ln>
                <a:noFill/>
              </a:ln>
              <a:solidFill>
                <a:schemeClr val="tx1"/>
              </a:solidFill>
              <a:effectLst/>
              <a:latin typeface="Tahoma" panose="020B0604030504040204" pitchFamily="34" charset="0"/>
              <a:ea typeface="Tahoma" panose="020B0604030504040204" pitchFamily="34" charset="0"/>
              <a:cs typeface="Tahoma" panose="020B0604030504040204" pitchFamily="34" charset="0"/>
            </a:endParaRPr>
          </a:p>
          <a:p>
            <a:pPr marL="0" marR="0" lvl="0" indent="0" algn="just" defTabSz="914400" rtl="0" eaLnBrk="0" fontAlgn="base" latinLnBrk="0" hangingPunct="0">
              <a:lnSpc>
                <a:spcPct val="100000"/>
              </a:lnSpc>
              <a:spcBef>
                <a:spcPct val="0"/>
              </a:spcBef>
              <a:spcAft>
                <a:spcPct val="0"/>
              </a:spcAft>
              <a:buClrTx/>
              <a:buSzTx/>
              <a:buFont typeface="Wingdings" pitchFamily="2" charset="2"/>
              <a:buChar char="ü"/>
              <a:tabLst/>
            </a:pPr>
            <a:r>
              <a:rPr kumimoji="0" lang="en-GB" sz="2800" b="0" i="0" u="none" strike="noStrike" cap="none" normalizeH="0" baseline="0" dirty="0" smtClean="0">
                <a:ln>
                  <a:noFill/>
                </a:ln>
                <a:solidFill>
                  <a:schemeClr val="tx1"/>
                </a:solidFill>
                <a:effectLst/>
                <a:latin typeface="Tahoma" panose="020B0604030504040204" pitchFamily="34" charset="0"/>
                <a:ea typeface="Tahoma" panose="020B0604030504040204" pitchFamily="34" charset="0"/>
                <a:cs typeface="Tahoma" panose="020B0604030504040204" pitchFamily="34" charset="0"/>
              </a:rPr>
              <a:t>    No obligations to publish Accounts and affairs of </a:t>
            </a:r>
            <a:r>
              <a:rPr lang="en-GB" sz="2800" dirty="0">
                <a:latin typeface="Tahoma" panose="020B0604030504040204" pitchFamily="34" charset="0"/>
                <a:ea typeface="Tahoma" panose="020B0604030504040204" pitchFamily="34" charset="0"/>
                <a:cs typeface="Tahoma" panose="020B0604030504040204" pitchFamily="34" charset="0"/>
              </a:rPr>
              <a:t>	</a:t>
            </a:r>
            <a:r>
              <a:rPr kumimoji="0" lang="en-GB" sz="2800" b="0" i="0" u="none" strike="noStrike" cap="none" normalizeH="0" baseline="0" dirty="0" smtClean="0">
                <a:ln>
                  <a:noFill/>
                </a:ln>
                <a:solidFill>
                  <a:schemeClr val="tx1"/>
                </a:solidFill>
                <a:effectLst/>
                <a:latin typeface="Tahoma" panose="020B0604030504040204" pitchFamily="34" charset="0"/>
                <a:ea typeface="Tahoma" panose="020B0604030504040204" pitchFamily="34" charset="0"/>
                <a:cs typeface="Tahoma" panose="020B0604030504040204" pitchFamily="34" charset="0"/>
              </a:rPr>
              <a:t>the business to the public.</a:t>
            </a:r>
          </a:p>
          <a:p>
            <a:pPr marL="0" marR="0" lvl="0" indent="0" algn="just" defTabSz="914400" rtl="0" eaLnBrk="0" fontAlgn="base" latinLnBrk="0" hangingPunct="0">
              <a:lnSpc>
                <a:spcPct val="100000"/>
              </a:lnSpc>
              <a:spcBef>
                <a:spcPct val="0"/>
              </a:spcBef>
              <a:spcAft>
                <a:spcPct val="0"/>
              </a:spcAft>
              <a:buClrTx/>
              <a:buSzTx/>
              <a:tabLst/>
            </a:pPr>
            <a:endParaRPr kumimoji="0" lang="en-US" sz="2800" b="0" i="0" u="none" strike="noStrike" cap="none" normalizeH="0" baseline="0" dirty="0" smtClean="0">
              <a:ln>
                <a:noFill/>
              </a:ln>
              <a:solidFill>
                <a:schemeClr val="tx1"/>
              </a:solidFill>
              <a:effectLst/>
              <a:latin typeface="Tahoma" panose="020B0604030504040204" pitchFamily="34" charset="0"/>
              <a:ea typeface="Tahoma" panose="020B0604030504040204" pitchFamily="34" charset="0"/>
              <a:cs typeface="Tahoma" panose="020B0604030504040204" pitchFamily="34" charset="0"/>
            </a:endParaRPr>
          </a:p>
          <a:p>
            <a:pPr marL="0" marR="0" lvl="0" indent="0" algn="just" defTabSz="914400" rtl="0" eaLnBrk="0" fontAlgn="base" latinLnBrk="0" hangingPunct="0">
              <a:lnSpc>
                <a:spcPct val="100000"/>
              </a:lnSpc>
              <a:spcBef>
                <a:spcPct val="0"/>
              </a:spcBef>
              <a:spcAft>
                <a:spcPct val="0"/>
              </a:spcAft>
              <a:buClrTx/>
              <a:buSzTx/>
              <a:buFont typeface="Wingdings" pitchFamily="2" charset="2"/>
              <a:buChar char="ü"/>
              <a:tabLst/>
            </a:pPr>
            <a:r>
              <a:rPr kumimoji="0" lang="en-GB" sz="2800" b="0" i="0" u="none" strike="noStrike" cap="none" normalizeH="0" baseline="0" dirty="0" smtClean="0">
                <a:ln>
                  <a:noFill/>
                </a:ln>
                <a:solidFill>
                  <a:schemeClr val="tx1"/>
                </a:solidFill>
                <a:effectLst/>
                <a:latin typeface="Tahoma" panose="020B0604030504040204" pitchFamily="34" charset="0"/>
                <a:ea typeface="Tahoma" panose="020B0604030504040204" pitchFamily="34" charset="0"/>
                <a:cs typeface="Tahoma" panose="020B0604030504040204" pitchFamily="34" charset="0"/>
              </a:rPr>
              <a:t>    Sharing of profits (or loses) of the business.</a:t>
            </a:r>
          </a:p>
          <a:p>
            <a:pPr marL="0" marR="0" lvl="0" indent="0" algn="just" defTabSz="914400" rtl="0" eaLnBrk="0" fontAlgn="base" latinLnBrk="0" hangingPunct="0">
              <a:lnSpc>
                <a:spcPct val="100000"/>
              </a:lnSpc>
              <a:spcBef>
                <a:spcPct val="0"/>
              </a:spcBef>
              <a:spcAft>
                <a:spcPct val="0"/>
              </a:spcAft>
              <a:buClrTx/>
              <a:buSzTx/>
              <a:tabLst/>
            </a:pPr>
            <a:endParaRPr kumimoji="0" lang="en-US" sz="2400" b="0" i="0" u="none" strike="noStrike" cap="none" normalizeH="0" baseline="0" dirty="0" smtClean="0">
              <a:ln>
                <a:noFill/>
              </a:ln>
              <a:solidFill>
                <a:schemeClr val="tx1"/>
              </a:solidFill>
              <a:effectLst/>
              <a:latin typeface="Tahoma" panose="020B0604030504040204" pitchFamily="34" charset="0"/>
              <a:ea typeface="Tahoma" panose="020B0604030504040204" pitchFamily="34" charset="0"/>
              <a:cs typeface="Tahoma" panose="020B0604030504040204"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GB" sz="2400" b="1" i="0" u="none" strike="noStrike" cap="none" normalizeH="0" baseline="0" dirty="0" smtClean="0">
                <a:ln>
                  <a:noFill/>
                </a:ln>
                <a:solidFill>
                  <a:schemeClr val="tx1"/>
                </a:solidFill>
                <a:effectLst/>
                <a:latin typeface="Tahoma" panose="020B0604030504040204" pitchFamily="34" charset="0"/>
                <a:ea typeface="Tahoma" panose="020B0604030504040204" pitchFamily="34" charset="0"/>
                <a:cs typeface="Tahoma" panose="020B0604030504040204" pitchFamily="34" charset="0"/>
              </a:rPr>
              <a:t>			</a:t>
            </a:r>
            <a:endParaRPr kumimoji="0" lang="en-US" sz="2400" b="0" i="0" u="none" strike="noStrike" cap="none" normalizeH="0" baseline="0" dirty="0" smtClean="0">
              <a:ln>
                <a:noFill/>
              </a:ln>
              <a:solidFill>
                <a:schemeClr val="tx1"/>
              </a:solidFill>
              <a:effectLst/>
              <a:latin typeface="Tahoma" panose="020B0604030504040204" pitchFamily="34" charset="0"/>
              <a:ea typeface="Tahoma" panose="020B0604030504040204" pitchFamily="34" charset="0"/>
              <a:cs typeface="Tahoma" panose="020B0604030504040204" pitchFamily="34" charset="0"/>
            </a:endParaRPr>
          </a:p>
        </p:txBody>
      </p:sp>
    </p:spTree>
  </p:cSld>
  <p:clrMapOvr>
    <a:masterClrMapping/>
  </p:clrMapOvr>
  <p:transition spd="slow">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18433">
                                            <p:txEl>
                                              <p:pRg st="0" end="0"/>
                                            </p:txEl>
                                          </p:spTgt>
                                        </p:tgtEl>
                                        <p:attrNameLst>
                                          <p:attrName>style.visibility</p:attrName>
                                        </p:attrNameLst>
                                      </p:cBhvr>
                                      <p:to>
                                        <p:strVal val="visible"/>
                                      </p:to>
                                    </p:set>
                                    <p:anim calcmode="lin" valueType="num">
                                      <p:cBhvr>
                                        <p:cTn id="7" dur="1750" fill="hold"/>
                                        <p:tgtEl>
                                          <p:spTgt spid="18433">
                                            <p:txEl>
                                              <p:pRg st="0" end="0"/>
                                            </p:txEl>
                                          </p:spTgt>
                                        </p:tgtEl>
                                        <p:attrNameLst>
                                          <p:attrName>ppt_w</p:attrName>
                                        </p:attrNameLst>
                                      </p:cBhvr>
                                      <p:tavLst>
                                        <p:tav tm="0">
                                          <p:val>
                                            <p:fltVal val="0"/>
                                          </p:val>
                                        </p:tav>
                                        <p:tav tm="100000">
                                          <p:val>
                                            <p:strVal val="#ppt_w"/>
                                          </p:val>
                                        </p:tav>
                                      </p:tavLst>
                                    </p:anim>
                                    <p:anim calcmode="lin" valueType="num">
                                      <p:cBhvr>
                                        <p:cTn id="8" dur="1750" fill="hold"/>
                                        <p:tgtEl>
                                          <p:spTgt spid="18433">
                                            <p:txEl>
                                              <p:pRg st="0" end="0"/>
                                            </p:txEl>
                                          </p:spTgt>
                                        </p:tgtEl>
                                        <p:attrNameLst>
                                          <p:attrName>ppt_h</p:attrName>
                                        </p:attrNameLst>
                                      </p:cBhvr>
                                      <p:tavLst>
                                        <p:tav tm="0">
                                          <p:val>
                                            <p:fltVal val="0"/>
                                          </p:val>
                                        </p:tav>
                                        <p:tav tm="100000">
                                          <p:val>
                                            <p:strVal val="#ppt_h"/>
                                          </p:val>
                                        </p:tav>
                                      </p:tavLst>
                                    </p:anim>
                                    <p:animEffect transition="in" filter="fade">
                                      <p:cBhvr>
                                        <p:cTn id="9" dur="1750"/>
                                        <p:tgtEl>
                                          <p:spTgt spid="1843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18433">
                                            <p:txEl>
                                              <p:pRg st="3" end="3"/>
                                            </p:txEl>
                                          </p:spTgt>
                                        </p:tgtEl>
                                        <p:attrNameLst>
                                          <p:attrName>style.visibility</p:attrName>
                                        </p:attrNameLst>
                                      </p:cBhvr>
                                      <p:to>
                                        <p:strVal val="visible"/>
                                      </p:to>
                                    </p:set>
                                    <p:anim calcmode="lin" valueType="num">
                                      <p:cBhvr>
                                        <p:cTn id="14" dur="1750" fill="hold"/>
                                        <p:tgtEl>
                                          <p:spTgt spid="18433">
                                            <p:txEl>
                                              <p:pRg st="3" end="3"/>
                                            </p:txEl>
                                          </p:spTgt>
                                        </p:tgtEl>
                                        <p:attrNameLst>
                                          <p:attrName>ppt_w</p:attrName>
                                        </p:attrNameLst>
                                      </p:cBhvr>
                                      <p:tavLst>
                                        <p:tav tm="0">
                                          <p:val>
                                            <p:fltVal val="0"/>
                                          </p:val>
                                        </p:tav>
                                        <p:tav tm="100000">
                                          <p:val>
                                            <p:strVal val="#ppt_w"/>
                                          </p:val>
                                        </p:tav>
                                      </p:tavLst>
                                    </p:anim>
                                    <p:anim calcmode="lin" valueType="num">
                                      <p:cBhvr>
                                        <p:cTn id="15" dur="1750" fill="hold"/>
                                        <p:tgtEl>
                                          <p:spTgt spid="18433">
                                            <p:txEl>
                                              <p:pRg st="3" end="3"/>
                                            </p:txEl>
                                          </p:spTgt>
                                        </p:tgtEl>
                                        <p:attrNameLst>
                                          <p:attrName>ppt_h</p:attrName>
                                        </p:attrNameLst>
                                      </p:cBhvr>
                                      <p:tavLst>
                                        <p:tav tm="0">
                                          <p:val>
                                            <p:fltVal val="0"/>
                                          </p:val>
                                        </p:tav>
                                        <p:tav tm="100000">
                                          <p:val>
                                            <p:strVal val="#ppt_h"/>
                                          </p:val>
                                        </p:tav>
                                      </p:tavLst>
                                    </p:anim>
                                    <p:animEffect transition="in" filter="fade">
                                      <p:cBhvr>
                                        <p:cTn id="16" dur="1750"/>
                                        <p:tgtEl>
                                          <p:spTgt spid="18433">
                                            <p:txEl>
                                              <p:pRg st="3" end="3"/>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grpId="0" nodeType="clickEffect">
                                  <p:stCondLst>
                                    <p:cond delay="0"/>
                                  </p:stCondLst>
                                  <p:childTnLst>
                                    <p:set>
                                      <p:cBhvr>
                                        <p:cTn id="20" dur="1" fill="hold">
                                          <p:stCondLst>
                                            <p:cond delay="0"/>
                                          </p:stCondLst>
                                        </p:cTn>
                                        <p:tgtEl>
                                          <p:spTgt spid="18433">
                                            <p:txEl>
                                              <p:pRg st="5" end="5"/>
                                            </p:txEl>
                                          </p:spTgt>
                                        </p:tgtEl>
                                        <p:attrNameLst>
                                          <p:attrName>style.visibility</p:attrName>
                                        </p:attrNameLst>
                                      </p:cBhvr>
                                      <p:to>
                                        <p:strVal val="visible"/>
                                      </p:to>
                                    </p:set>
                                    <p:anim calcmode="lin" valueType="num">
                                      <p:cBhvr>
                                        <p:cTn id="21" dur="1750" fill="hold"/>
                                        <p:tgtEl>
                                          <p:spTgt spid="18433">
                                            <p:txEl>
                                              <p:pRg st="5" end="5"/>
                                            </p:txEl>
                                          </p:spTgt>
                                        </p:tgtEl>
                                        <p:attrNameLst>
                                          <p:attrName>ppt_w</p:attrName>
                                        </p:attrNameLst>
                                      </p:cBhvr>
                                      <p:tavLst>
                                        <p:tav tm="0">
                                          <p:val>
                                            <p:fltVal val="0"/>
                                          </p:val>
                                        </p:tav>
                                        <p:tav tm="100000">
                                          <p:val>
                                            <p:strVal val="#ppt_w"/>
                                          </p:val>
                                        </p:tav>
                                      </p:tavLst>
                                    </p:anim>
                                    <p:anim calcmode="lin" valueType="num">
                                      <p:cBhvr>
                                        <p:cTn id="22" dur="1750" fill="hold"/>
                                        <p:tgtEl>
                                          <p:spTgt spid="18433">
                                            <p:txEl>
                                              <p:pRg st="5" end="5"/>
                                            </p:txEl>
                                          </p:spTgt>
                                        </p:tgtEl>
                                        <p:attrNameLst>
                                          <p:attrName>ppt_h</p:attrName>
                                        </p:attrNameLst>
                                      </p:cBhvr>
                                      <p:tavLst>
                                        <p:tav tm="0">
                                          <p:val>
                                            <p:fltVal val="0"/>
                                          </p:val>
                                        </p:tav>
                                        <p:tav tm="100000">
                                          <p:val>
                                            <p:strVal val="#ppt_h"/>
                                          </p:val>
                                        </p:tav>
                                      </p:tavLst>
                                    </p:anim>
                                    <p:animEffect transition="in" filter="fade">
                                      <p:cBhvr>
                                        <p:cTn id="23" dur="1750"/>
                                        <p:tgtEl>
                                          <p:spTgt spid="18433">
                                            <p:txEl>
                                              <p:pRg st="5" end="5"/>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grpId="0" nodeType="clickEffect">
                                  <p:stCondLst>
                                    <p:cond delay="0"/>
                                  </p:stCondLst>
                                  <p:childTnLst>
                                    <p:set>
                                      <p:cBhvr>
                                        <p:cTn id="27" dur="1" fill="hold">
                                          <p:stCondLst>
                                            <p:cond delay="0"/>
                                          </p:stCondLst>
                                        </p:cTn>
                                        <p:tgtEl>
                                          <p:spTgt spid="18433">
                                            <p:txEl>
                                              <p:pRg st="7" end="7"/>
                                            </p:txEl>
                                          </p:spTgt>
                                        </p:tgtEl>
                                        <p:attrNameLst>
                                          <p:attrName>style.visibility</p:attrName>
                                        </p:attrNameLst>
                                      </p:cBhvr>
                                      <p:to>
                                        <p:strVal val="visible"/>
                                      </p:to>
                                    </p:set>
                                    <p:anim calcmode="lin" valueType="num">
                                      <p:cBhvr>
                                        <p:cTn id="28" dur="1750" fill="hold"/>
                                        <p:tgtEl>
                                          <p:spTgt spid="18433">
                                            <p:txEl>
                                              <p:pRg st="7" end="7"/>
                                            </p:txEl>
                                          </p:spTgt>
                                        </p:tgtEl>
                                        <p:attrNameLst>
                                          <p:attrName>ppt_w</p:attrName>
                                        </p:attrNameLst>
                                      </p:cBhvr>
                                      <p:tavLst>
                                        <p:tav tm="0">
                                          <p:val>
                                            <p:fltVal val="0"/>
                                          </p:val>
                                        </p:tav>
                                        <p:tav tm="100000">
                                          <p:val>
                                            <p:strVal val="#ppt_w"/>
                                          </p:val>
                                        </p:tav>
                                      </p:tavLst>
                                    </p:anim>
                                    <p:anim calcmode="lin" valueType="num">
                                      <p:cBhvr>
                                        <p:cTn id="29" dur="1750" fill="hold"/>
                                        <p:tgtEl>
                                          <p:spTgt spid="18433">
                                            <p:txEl>
                                              <p:pRg st="7" end="7"/>
                                            </p:txEl>
                                          </p:spTgt>
                                        </p:tgtEl>
                                        <p:attrNameLst>
                                          <p:attrName>ppt_h</p:attrName>
                                        </p:attrNameLst>
                                      </p:cBhvr>
                                      <p:tavLst>
                                        <p:tav tm="0">
                                          <p:val>
                                            <p:fltVal val="0"/>
                                          </p:val>
                                        </p:tav>
                                        <p:tav tm="100000">
                                          <p:val>
                                            <p:strVal val="#ppt_h"/>
                                          </p:val>
                                        </p:tav>
                                      </p:tavLst>
                                    </p:anim>
                                    <p:animEffect transition="in" filter="fade">
                                      <p:cBhvr>
                                        <p:cTn id="30" dur="1750"/>
                                        <p:tgtEl>
                                          <p:spTgt spid="18433">
                                            <p:txEl>
                                              <p:pRg st="7" end="7"/>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grpId="0" nodeType="clickEffect">
                                  <p:stCondLst>
                                    <p:cond delay="0"/>
                                  </p:stCondLst>
                                  <p:childTnLst>
                                    <p:set>
                                      <p:cBhvr>
                                        <p:cTn id="34" dur="1" fill="hold">
                                          <p:stCondLst>
                                            <p:cond delay="0"/>
                                          </p:stCondLst>
                                        </p:cTn>
                                        <p:tgtEl>
                                          <p:spTgt spid="18433">
                                            <p:txEl>
                                              <p:pRg st="9" end="9"/>
                                            </p:txEl>
                                          </p:spTgt>
                                        </p:tgtEl>
                                        <p:attrNameLst>
                                          <p:attrName>style.visibility</p:attrName>
                                        </p:attrNameLst>
                                      </p:cBhvr>
                                      <p:to>
                                        <p:strVal val="visible"/>
                                      </p:to>
                                    </p:set>
                                    <p:anim calcmode="lin" valueType="num">
                                      <p:cBhvr>
                                        <p:cTn id="35" dur="1750" fill="hold"/>
                                        <p:tgtEl>
                                          <p:spTgt spid="18433">
                                            <p:txEl>
                                              <p:pRg st="9" end="9"/>
                                            </p:txEl>
                                          </p:spTgt>
                                        </p:tgtEl>
                                        <p:attrNameLst>
                                          <p:attrName>ppt_w</p:attrName>
                                        </p:attrNameLst>
                                      </p:cBhvr>
                                      <p:tavLst>
                                        <p:tav tm="0">
                                          <p:val>
                                            <p:fltVal val="0"/>
                                          </p:val>
                                        </p:tav>
                                        <p:tav tm="100000">
                                          <p:val>
                                            <p:strVal val="#ppt_w"/>
                                          </p:val>
                                        </p:tav>
                                      </p:tavLst>
                                    </p:anim>
                                    <p:anim calcmode="lin" valueType="num">
                                      <p:cBhvr>
                                        <p:cTn id="36" dur="1750" fill="hold"/>
                                        <p:tgtEl>
                                          <p:spTgt spid="18433">
                                            <p:txEl>
                                              <p:pRg st="9" end="9"/>
                                            </p:txEl>
                                          </p:spTgt>
                                        </p:tgtEl>
                                        <p:attrNameLst>
                                          <p:attrName>ppt_h</p:attrName>
                                        </p:attrNameLst>
                                      </p:cBhvr>
                                      <p:tavLst>
                                        <p:tav tm="0">
                                          <p:val>
                                            <p:fltVal val="0"/>
                                          </p:val>
                                        </p:tav>
                                        <p:tav tm="100000">
                                          <p:val>
                                            <p:strVal val="#ppt_h"/>
                                          </p:val>
                                        </p:tav>
                                      </p:tavLst>
                                    </p:anim>
                                    <p:animEffect transition="in" filter="fade">
                                      <p:cBhvr>
                                        <p:cTn id="37" dur="1750"/>
                                        <p:tgtEl>
                                          <p:spTgt spid="18433">
                                            <p:txEl>
                                              <p:pRg st="9" end="9"/>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53" presetClass="entr" presetSubtype="16" fill="hold" grpId="0" nodeType="clickEffect">
                                  <p:stCondLst>
                                    <p:cond delay="0"/>
                                  </p:stCondLst>
                                  <p:childTnLst>
                                    <p:set>
                                      <p:cBhvr>
                                        <p:cTn id="41" dur="1" fill="hold">
                                          <p:stCondLst>
                                            <p:cond delay="0"/>
                                          </p:stCondLst>
                                        </p:cTn>
                                        <p:tgtEl>
                                          <p:spTgt spid="18433">
                                            <p:txEl>
                                              <p:pRg st="11" end="11"/>
                                            </p:txEl>
                                          </p:spTgt>
                                        </p:tgtEl>
                                        <p:attrNameLst>
                                          <p:attrName>style.visibility</p:attrName>
                                        </p:attrNameLst>
                                      </p:cBhvr>
                                      <p:to>
                                        <p:strVal val="visible"/>
                                      </p:to>
                                    </p:set>
                                    <p:anim calcmode="lin" valueType="num">
                                      <p:cBhvr>
                                        <p:cTn id="42" dur="1750" fill="hold"/>
                                        <p:tgtEl>
                                          <p:spTgt spid="18433">
                                            <p:txEl>
                                              <p:pRg st="11" end="11"/>
                                            </p:txEl>
                                          </p:spTgt>
                                        </p:tgtEl>
                                        <p:attrNameLst>
                                          <p:attrName>ppt_w</p:attrName>
                                        </p:attrNameLst>
                                      </p:cBhvr>
                                      <p:tavLst>
                                        <p:tav tm="0">
                                          <p:val>
                                            <p:fltVal val="0"/>
                                          </p:val>
                                        </p:tav>
                                        <p:tav tm="100000">
                                          <p:val>
                                            <p:strVal val="#ppt_w"/>
                                          </p:val>
                                        </p:tav>
                                      </p:tavLst>
                                    </p:anim>
                                    <p:anim calcmode="lin" valueType="num">
                                      <p:cBhvr>
                                        <p:cTn id="43" dur="1750" fill="hold"/>
                                        <p:tgtEl>
                                          <p:spTgt spid="18433">
                                            <p:txEl>
                                              <p:pRg st="11" end="11"/>
                                            </p:txEl>
                                          </p:spTgt>
                                        </p:tgtEl>
                                        <p:attrNameLst>
                                          <p:attrName>ppt_h</p:attrName>
                                        </p:attrNameLst>
                                      </p:cBhvr>
                                      <p:tavLst>
                                        <p:tav tm="0">
                                          <p:val>
                                            <p:fltVal val="0"/>
                                          </p:val>
                                        </p:tav>
                                        <p:tav tm="100000">
                                          <p:val>
                                            <p:strVal val="#ppt_h"/>
                                          </p:val>
                                        </p:tav>
                                      </p:tavLst>
                                    </p:anim>
                                    <p:animEffect transition="in" filter="fade">
                                      <p:cBhvr>
                                        <p:cTn id="44" dur="1750"/>
                                        <p:tgtEl>
                                          <p:spTgt spid="18433">
                                            <p:txEl>
                                              <p:pRg st="11" end="11"/>
                                            </p:txEl>
                                          </p:spTgt>
                                        </p:tgtEl>
                                      </p:cBhvr>
                                    </p:animEffect>
                                  </p:childTnLst>
                                </p:cTn>
                              </p:par>
                            </p:childTnLst>
                          </p:cTn>
                        </p:par>
                      </p:childTnLst>
                    </p:cTn>
                  </p:par>
                  <p:par>
                    <p:cTn id="45" fill="hold">
                      <p:stCondLst>
                        <p:cond delay="indefinite"/>
                      </p:stCondLst>
                      <p:childTnLst>
                        <p:par>
                          <p:cTn id="46" fill="hold">
                            <p:stCondLst>
                              <p:cond delay="0"/>
                            </p:stCondLst>
                            <p:childTnLst>
                              <p:par>
                                <p:cTn id="47" presetID="53" presetClass="entr" presetSubtype="16" fill="hold" grpId="0" nodeType="clickEffect">
                                  <p:stCondLst>
                                    <p:cond delay="0"/>
                                  </p:stCondLst>
                                  <p:childTnLst>
                                    <p:set>
                                      <p:cBhvr>
                                        <p:cTn id="48" dur="1" fill="hold">
                                          <p:stCondLst>
                                            <p:cond delay="0"/>
                                          </p:stCondLst>
                                        </p:cTn>
                                        <p:tgtEl>
                                          <p:spTgt spid="18433">
                                            <p:txEl>
                                              <p:pRg st="13" end="13"/>
                                            </p:txEl>
                                          </p:spTgt>
                                        </p:tgtEl>
                                        <p:attrNameLst>
                                          <p:attrName>style.visibility</p:attrName>
                                        </p:attrNameLst>
                                      </p:cBhvr>
                                      <p:to>
                                        <p:strVal val="visible"/>
                                      </p:to>
                                    </p:set>
                                    <p:anim calcmode="lin" valueType="num">
                                      <p:cBhvr>
                                        <p:cTn id="49" dur="1750" fill="hold"/>
                                        <p:tgtEl>
                                          <p:spTgt spid="18433">
                                            <p:txEl>
                                              <p:pRg st="13" end="13"/>
                                            </p:txEl>
                                          </p:spTgt>
                                        </p:tgtEl>
                                        <p:attrNameLst>
                                          <p:attrName>ppt_w</p:attrName>
                                        </p:attrNameLst>
                                      </p:cBhvr>
                                      <p:tavLst>
                                        <p:tav tm="0">
                                          <p:val>
                                            <p:fltVal val="0"/>
                                          </p:val>
                                        </p:tav>
                                        <p:tav tm="100000">
                                          <p:val>
                                            <p:strVal val="#ppt_w"/>
                                          </p:val>
                                        </p:tav>
                                      </p:tavLst>
                                    </p:anim>
                                    <p:anim calcmode="lin" valueType="num">
                                      <p:cBhvr>
                                        <p:cTn id="50" dur="1750" fill="hold"/>
                                        <p:tgtEl>
                                          <p:spTgt spid="18433">
                                            <p:txEl>
                                              <p:pRg st="13" end="13"/>
                                            </p:txEl>
                                          </p:spTgt>
                                        </p:tgtEl>
                                        <p:attrNameLst>
                                          <p:attrName>ppt_h</p:attrName>
                                        </p:attrNameLst>
                                      </p:cBhvr>
                                      <p:tavLst>
                                        <p:tav tm="0">
                                          <p:val>
                                            <p:fltVal val="0"/>
                                          </p:val>
                                        </p:tav>
                                        <p:tav tm="100000">
                                          <p:val>
                                            <p:strVal val="#ppt_h"/>
                                          </p:val>
                                        </p:tav>
                                      </p:tavLst>
                                    </p:anim>
                                    <p:animEffect transition="in" filter="fade">
                                      <p:cBhvr>
                                        <p:cTn id="51" dur="1750"/>
                                        <p:tgtEl>
                                          <p:spTgt spid="18433">
                                            <p:txEl>
                                              <p:pRg st="13" end="13"/>
                                            </p:txEl>
                                          </p:spTgt>
                                        </p:tgtEl>
                                      </p:cBhvr>
                                    </p:animEffect>
                                  </p:childTnLst>
                                </p:cTn>
                              </p:par>
                            </p:childTnLst>
                          </p:cTn>
                        </p:par>
                      </p:childTnLst>
                    </p:cTn>
                  </p:par>
                  <p:par>
                    <p:cTn id="52" fill="hold">
                      <p:stCondLst>
                        <p:cond delay="indefinite"/>
                      </p:stCondLst>
                      <p:childTnLst>
                        <p:par>
                          <p:cTn id="53" fill="hold">
                            <p:stCondLst>
                              <p:cond delay="0"/>
                            </p:stCondLst>
                            <p:childTnLst>
                              <p:par>
                                <p:cTn id="54" presetID="53" presetClass="entr" presetSubtype="16" fill="hold" grpId="0" nodeType="clickEffect">
                                  <p:stCondLst>
                                    <p:cond delay="0"/>
                                  </p:stCondLst>
                                  <p:childTnLst>
                                    <p:set>
                                      <p:cBhvr>
                                        <p:cTn id="55" dur="1" fill="hold">
                                          <p:stCondLst>
                                            <p:cond delay="0"/>
                                          </p:stCondLst>
                                        </p:cTn>
                                        <p:tgtEl>
                                          <p:spTgt spid="18433">
                                            <p:txEl>
                                              <p:pRg st="15" end="15"/>
                                            </p:txEl>
                                          </p:spTgt>
                                        </p:tgtEl>
                                        <p:attrNameLst>
                                          <p:attrName>style.visibility</p:attrName>
                                        </p:attrNameLst>
                                      </p:cBhvr>
                                      <p:to>
                                        <p:strVal val="visible"/>
                                      </p:to>
                                    </p:set>
                                    <p:anim calcmode="lin" valueType="num">
                                      <p:cBhvr>
                                        <p:cTn id="56" dur="1750" fill="hold"/>
                                        <p:tgtEl>
                                          <p:spTgt spid="18433">
                                            <p:txEl>
                                              <p:pRg st="15" end="15"/>
                                            </p:txEl>
                                          </p:spTgt>
                                        </p:tgtEl>
                                        <p:attrNameLst>
                                          <p:attrName>ppt_w</p:attrName>
                                        </p:attrNameLst>
                                      </p:cBhvr>
                                      <p:tavLst>
                                        <p:tav tm="0">
                                          <p:val>
                                            <p:fltVal val="0"/>
                                          </p:val>
                                        </p:tav>
                                        <p:tav tm="100000">
                                          <p:val>
                                            <p:strVal val="#ppt_w"/>
                                          </p:val>
                                        </p:tav>
                                      </p:tavLst>
                                    </p:anim>
                                    <p:anim calcmode="lin" valueType="num">
                                      <p:cBhvr>
                                        <p:cTn id="57" dur="1750" fill="hold"/>
                                        <p:tgtEl>
                                          <p:spTgt spid="18433">
                                            <p:txEl>
                                              <p:pRg st="15" end="15"/>
                                            </p:txEl>
                                          </p:spTgt>
                                        </p:tgtEl>
                                        <p:attrNameLst>
                                          <p:attrName>ppt_h</p:attrName>
                                        </p:attrNameLst>
                                      </p:cBhvr>
                                      <p:tavLst>
                                        <p:tav tm="0">
                                          <p:val>
                                            <p:fltVal val="0"/>
                                          </p:val>
                                        </p:tav>
                                        <p:tav tm="100000">
                                          <p:val>
                                            <p:strVal val="#ppt_h"/>
                                          </p:val>
                                        </p:tav>
                                      </p:tavLst>
                                    </p:anim>
                                    <p:animEffect transition="in" filter="fade">
                                      <p:cBhvr>
                                        <p:cTn id="58" dur="1750"/>
                                        <p:tgtEl>
                                          <p:spTgt spid="18433">
                                            <p:txEl>
                                              <p:pRg st="15" end="1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433" grpId="0" build="p"/>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Flow</Template>
  <TotalTime>1559</TotalTime>
  <Words>475</Words>
  <Application>Microsoft Office PowerPoint</Application>
  <PresentationFormat>On-screen Show (4:3)</PresentationFormat>
  <Paragraphs>167</Paragraphs>
  <Slides>17</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17</vt:i4>
      </vt:variant>
    </vt:vector>
  </HeadingPairs>
  <TitlesOfParts>
    <vt:vector size="24" baseType="lpstr">
      <vt:lpstr>Arial</vt:lpstr>
      <vt:lpstr>Calibri</vt:lpstr>
      <vt:lpstr>Constantia</vt:lpstr>
      <vt:lpstr>Tahoma</vt:lpstr>
      <vt:lpstr>Wingdings</vt:lpstr>
      <vt:lpstr>Wingdings 2</vt:lpstr>
      <vt:lpstr>Flow</vt:lpstr>
      <vt:lpstr>PowerPoint Presentation</vt:lpstr>
      <vt:lpstr>PowerPoint Presentation</vt:lpstr>
      <vt:lpstr>     Introductions  Cont’d</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Business Organizations</dc:title>
  <dc:creator>user</dc:creator>
  <cp:lastModifiedBy>admin</cp:lastModifiedBy>
  <cp:revision>126</cp:revision>
  <dcterms:created xsi:type="dcterms:W3CDTF">2013-07-30T21:33:44Z</dcterms:created>
  <dcterms:modified xsi:type="dcterms:W3CDTF">2018-08-10T14:12:39Z</dcterms:modified>
</cp:coreProperties>
</file>