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69" r:id="rId1"/>
  </p:sldMasterIdLst>
  <p:sldIdLst>
    <p:sldId id="256" r:id="rId2"/>
    <p:sldId id="257" r:id="rId3"/>
    <p:sldId id="271" r:id="rId4"/>
    <p:sldId id="258" r:id="rId5"/>
    <p:sldId id="259" r:id="rId6"/>
    <p:sldId id="260" r:id="rId7"/>
    <p:sldId id="261" r:id="rId8"/>
    <p:sldId id="262" r:id="rId9"/>
    <p:sldId id="265" r:id="rId10"/>
    <p:sldId id="263" r:id="rId11"/>
    <p:sldId id="270" r:id="rId12"/>
    <p:sldId id="264" r:id="rId13"/>
    <p:sldId id="292" r:id="rId14"/>
    <p:sldId id="286" r:id="rId15"/>
    <p:sldId id="287" r:id="rId16"/>
    <p:sldId id="288" r:id="rId17"/>
    <p:sldId id="289" r:id="rId18"/>
    <p:sldId id="290" r:id="rId19"/>
    <p:sldId id="291" r:id="rId20"/>
    <p:sldId id="272" r:id="rId21"/>
    <p:sldId id="273" r:id="rId22"/>
    <p:sldId id="274" r:id="rId23"/>
    <p:sldId id="275" r:id="rId24"/>
    <p:sldId id="276" r:id="rId25"/>
    <p:sldId id="285" r:id="rId26"/>
    <p:sldId id="277" r:id="rId27"/>
    <p:sldId id="278" r:id="rId28"/>
    <p:sldId id="279" r:id="rId29"/>
    <p:sldId id="280" r:id="rId30"/>
    <p:sldId id="281" r:id="rId31"/>
    <p:sldId id="293" r:id="rId32"/>
    <p:sldId id="282" r:id="rId33"/>
    <p:sldId id="294" r:id="rId34"/>
    <p:sldId id="283" r:id="rId35"/>
    <p:sldId id="284" r:id="rId36"/>
    <p:sldId id="266" r:id="rId37"/>
    <p:sldId id="296" r:id="rId3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8207" autoAdjust="0"/>
    <p:restoredTop sz="94660"/>
  </p:normalViewPr>
  <p:slideViewPr>
    <p:cSldViewPr snapToGrid="0">
      <p:cViewPr varScale="1">
        <p:scale>
          <a:sx n="51" d="100"/>
          <a:sy n="51" d="100"/>
        </p:scale>
        <p:origin x="102" y="576"/>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9" name="Rectangle 8"/>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ctrTitle"/>
          </p:nvPr>
        </p:nvSpPr>
        <p:spPr>
          <a:xfrm>
            <a:off x="1154955" y="2099733"/>
            <a:ext cx="8825658" cy="2677648"/>
          </a:xfrm>
        </p:spPr>
        <p:txBody>
          <a:bodyPr anchor="b"/>
          <a:lstStyle>
            <a:lvl1pPr>
              <a:defRPr sz="5400"/>
            </a:lvl1pPr>
          </a:lstStyle>
          <a:p>
            <a:r>
              <a:rPr lang="en-US" smtClean="0"/>
              <a:t>Click to edit Master title style</a:t>
            </a:r>
            <a:endParaRPr lang="en-US" dirty="0"/>
          </a:p>
        </p:txBody>
      </p:sp>
      <p:sp>
        <p:nvSpPr>
          <p:cNvPr id="3" name="Subtitle 2"/>
          <p:cNvSpPr>
            <a:spLocks noGrp="1"/>
          </p:cNvSpPr>
          <p:nvPr>
            <p:ph type="subTitle" idx="1"/>
          </p:nvPr>
        </p:nvSpPr>
        <p:spPr bwMode="gray">
          <a:xfrm>
            <a:off x="1154955" y="4777380"/>
            <a:ext cx="8825658" cy="861420"/>
          </a:xfrm>
        </p:spPr>
        <p:txBody>
          <a:bodyPr anchor="t"/>
          <a:lstStyle>
            <a:lvl1pPr marL="0" indent="0" algn="l">
              <a:buNone/>
              <a:defRPr cap="all">
                <a:solidFill>
                  <a:schemeClr val="accent1">
                    <a:lumMod val="60000"/>
                    <a:lumOff val="4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bwMode="gray">
          <a:xfrm rot="5400000">
            <a:off x="10158984" y="1792224"/>
            <a:ext cx="990599" cy="304799"/>
          </a:xfrm>
        </p:spPr>
        <p:txBody>
          <a:bodyPr anchor="t"/>
          <a:lstStyle>
            <a:lvl1pPr algn="l">
              <a:defRPr b="0" i="0">
                <a:solidFill>
                  <a:schemeClr val="bg1">
                    <a:alpha val="60000"/>
                  </a:schemeClr>
                </a:solidFill>
              </a:defRPr>
            </a:lvl1pPr>
          </a:lstStyle>
          <a:p>
            <a:fld id="{48A87A34-81AB-432B-8DAE-1953F412C126}" type="datetimeFigureOut">
              <a:rPr lang="en-US" smtClean="0"/>
              <a:t>9/26/2017</a:t>
            </a:fld>
            <a:endParaRPr lang="en-US" dirty="0"/>
          </a:p>
        </p:txBody>
      </p:sp>
      <p:sp>
        <p:nvSpPr>
          <p:cNvPr id="5" name="Footer Placeholder 4"/>
          <p:cNvSpPr>
            <a:spLocks noGrp="1"/>
          </p:cNvSpPr>
          <p:nvPr>
            <p:ph type="ftr" sz="quarter" idx="11"/>
          </p:nvPr>
        </p:nvSpPr>
        <p:spPr bwMode="gray">
          <a:xfrm rot="5400000">
            <a:off x="8951976" y="3227832"/>
            <a:ext cx="3859795" cy="304801"/>
          </a:xfrm>
        </p:spPr>
        <p:txBody>
          <a:bodyPr/>
          <a:lstStyle>
            <a:lvl1pPr>
              <a:defRPr b="0" i="0">
                <a:solidFill>
                  <a:schemeClr val="bg1">
                    <a:alpha val="60000"/>
                  </a:schemeClr>
                </a:solidFill>
              </a:defRPr>
            </a:lvl1pPr>
          </a:lstStyle>
          <a:p>
            <a:endParaRPr lang="en-US" dirty="0"/>
          </a:p>
        </p:txBody>
      </p:sp>
      <p:sp>
        <p:nvSpPr>
          <p:cNvPr id="11" name="Rectangle 1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12" name="Slide Number Placeholder 5"/>
          <p:cNvSpPr>
            <a:spLocks noGrp="1"/>
          </p:cNvSpPr>
          <p:nvPr>
            <p:ph type="sldNum" sz="quarter" idx="12"/>
          </p:nvPr>
        </p:nvSpPr>
        <p:spPr>
          <a:xfrm>
            <a:off x="10352540" y="295729"/>
            <a:ext cx="838199" cy="767687"/>
          </a:xfrm>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54322902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3" name="Rectangle 12"/>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Freeform 5"/>
            <p:cNvSpPr/>
            <p:nvPr/>
          </p:nvSpPr>
          <p:spPr bwMode="gray">
            <a:xfrm rot="10371525">
              <a:off x="263767" y="443825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1" name="Freeform 5"/>
            <p:cNvSpPr/>
            <p:nvPr/>
          </p:nvSpPr>
          <p:spPr bwMode="gray">
            <a:xfrm rot="10800000">
              <a:off x="459506" y="321130"/>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4969927"/>
            <a:ext cx="8825659"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154954" y="685800"/>
            <a:ext cx="8825659" cy="3429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1154954" y="5536665"/>
            <a:ext cx="8825658" cy="493712"/>
          </a:xfrm>
        </p:spPr>
        <p:txBody>
          <a:bodyPr>
            <a:normAutofit/>
          </a:bodyPr>
          <a:lstStyle>
            <a:lvl1pPr marL="0" indent="0">
              <a:buNone/>
              <a:defRPr sz="12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smtClean="0"/>
              <a:t>9/26/2017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67073740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Title and Caption">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Freeform 5"/>
            <p:cNvSpPr/>
            <p:nvPr/>
          </p:nvSpPr>
          <p:spPr bwMode="gray">
            <a:xfrm rot="21010068">
              <a:off x="8490951" y="271487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7" name="Freeform 5"/>
            <p:cNvSpPr/>
            <p:nvPr/>
          </p:nvSpPr>
          <p:spPr bwMode="gray">
            <a:xfrm>
              <a:off x="455612" y="2801319"/>
              <a:ext cx="11277600" cy="3602637"/>
            </a:xfrm>
            <a:custGeom>
              <a:avLst/>
              <a:gdLst/>
              <a:ahLst/>
              <a:cxnLst/>
              <a:rect l="l" t="t" r="r" b="b"/>
              <a:pathLst>
                <a:path w="10000" h="7946">
                  <a:moveTo>
                    <a:pt x="0" y="0"/>
                  </a:moveTo>
                  <a:lnTo>
                    <a:pt x="0" y="7945"/>
                  </a:lnTo>
                  <a:lnTo>
                    <a:pt x="10000" y="7946"/>
                  </a:lnTo>
                  <a:lnTo>
                    <a:pt x="10000" y="4"/>
                  </a:lnTo>
                  <a:lnTo>
                    <a:pt x="10000" y="4"/>
                  </a:lnTo>
                  <a:lnTo>
                    <a:pt x="9773" y="91"/>
                  </a:lnTo>
                  <a:lnTo>
                    <a:pt x="9547" y="175"/>
                  </a:lnTo>
                  <a:lnTo>
                    <a:pt x="9320" y="256"/>
                  </a:lnTo>
                  <a:lnTo>
                    <a:pt x="9092" y="326"/>
                  </a:lnTo>
                  <a:lnTo>
                    <a:pt x="8865" y="396"/>
                  </a:lnTo>
                  <a:lnTo>
                    <a:pt x="8637" y="462"/>
                  </a:lnTo>
                  <a:lnTo>
                    <a:pt x="8412" y="518"/>
                  </a:lnTo>
                  <a:lnTo>
                    <a:pt x="8184" y="571"/>
                  </a:lnTo>
                  <a:lnTo>
                    <a:pt x="7957" y="620"/>
                  </a:lnTo>
                  <a:lnTo>
                    <a:pt x="7734" y="662"/>
                  </a:lnTo>
                  <a:lnTo>
                    <a:pt x="7508" y="704"/>
                  </a:lnTo>
                  <a:lnTo>
                    <a:pt x="7285" y="739"/>
                  </a:lnTo>
                  <a:lnTo>
                    <a:pt x="7062" y="767"/>
                  </a:lnTo>
                  <a:lnTo>
                    <a:pt x="6840" y="795"/>
                  </a:lnTo>
                  <a:lnTo>
                    <a:pt x="6620" y="819"/>
                  </a:lnTo>
                  <a:lnTo>
                    <a:pt x="6402" y="837"/>
                  </a:lnTo>
                  <a:lnTo>
                    <a:pt x="6184" y="851"/>
                  </a:lnTo>
                  <a:lnTo>
                    <a:pt x="5968" y="865"/>
                  </a:lnTo>
                  <a:lnTo>
                    <a:pt x="5755" y="872"/>
                  </a:lnTo>
                  <a:lnTo>
                    <a:pt x="5542" y="879"/>
                  </a:lnTo>
                  <a:lnTo>
                    <a:pt x="5332" y="882"/>
                  </a:lnTo>
                  <a:lnTo>
                    <a:pt x="5124" y="879"/>
                  </a:lnTo>
                  <a:lnTo>
                    <a:pt x="4918" y="879"/>
                  </a:lnTo>
                  <a:lnTo>
                    <a:pt x="4714" y="872"/>
                  </a:lnTo>
                  <a:lnTo>
                    <a:pt x="4514" y="861"/>
                  </a:lnTo>
                  <a:lnTo>
                    <a:pt x="4316" y="851"/>
                  </a:lnTo>
                  <a:lnTo>
                    <a:pt x="4122" y="840"/>
                  </a:lnTo>
                  <a:lnTo>
                    <a:pt x="3929" y="823"/>
                  </a:lnTo>
                  <a:lnTo>
                    <a:pt x="3739" y="805"/>
                  </a:lnTo>
                  <a:lnTo>
                    <a:pt x="3553" y="788"/>
                  </a:lnTo>
                  <a:lnTo>
                    <a:pt x="3190" y="742"/>
                  </a:lnTo>
                  <a:lnTo>
                    <a:pt x="2842" y="693"/>
                  </a:lnTo>
                  <a:lnTo>
                    <a:pt x="2508" y="641"/>
                  </a:lnTo>
                  <a:lnTo>
                    <a:pt x="2192" y="585"/>
                  </a:lnTo>
                  <a:lnTo>
                    <a:pt x="1890" y="525"/>
                  </a:lnTo>
                  <a:lnTo>
                    <a:pt x="1610" y="462"/>
                  </a:lnTo>
                  <a:lnTo>
                    <a:pt x="1347" y="399"/>
                  </a:lnTo>
                  <a:lnTo>
                    <a:pt x="1105" y="336"/>
                  </a:lnTo>
                  <a:lnTo>
                    <a:pt x="883" y="277"/>
                  </a:lnTo>
                  <a:lnTo>
                    <a:pt x="686" y="221"/>
                  </a:lnTo>
                  <a:lnTo>
                    <a:pt x="508" y="168"/>
                  </a:lnTo>
                  <a:lnTo>
                    <a:pt x="358" y="123"/>
                  </a:lnTo>
                  <a:lnTo>
                    <a:pt x="232" y="81"/>
                  </a:lnTo>
                  <a:lnTo>
                    <a:pt x="59" y="21"/>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48798" y="1063417"/>
            <a:ext cx="8831816" cy="1372986"/>
          </a:xfrm>
        </p:spPr>
        <p:txBody>
          <a:bodyPr/>
          <a:lstStyle>
            <a:lvl1pPr>
              <a:defRPr sz="4000"/>
            </a:lvl1pPr>
          </a:lstStyle>
          <a:p>
            <a:r>
              <a:rPr lang="en-US" smtClean="0"/>
              <a:t>Click to edit Master title style</a:t>
            </a:r>
            <a:endParaRPr lang="en-US" dirty="0"/>
          </a:p>
        </p:txBody>
      </p:sp>
      <p:sp>
        <p:nvSpPr>
          <p:cNvPr id="8" name="Text Placeholder 3"/>
          <p:cNvSpPr>
            <a:spLocks noGrp="1"/>
          </p:cNvSpPr>
          <p:nvPr>
            <p:ph type="body" sz="half" idx="2"/>
          </p:nvPr>
        </p:nvSpPr>
        <p:spPr>
          <a:xfrm>
            <a:off x="1154954" y="3543300"/>
            <a:ext cx="8825659" cy="24765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8A87A34-81AB-432B-8DAE-1953F412C126}" type="datetimeFigureOut">
              <a:rPr lang="en-US" smtClean="0"/>
              <a:t>9/26/2017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3" name="Rectangle 12"/>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22766608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Quote with Caption">
    <p:spTree>
      <p:nvGrpSpPr>
        <p:cNvPr id="1" name=""/>
        <p:cNvGrpSpPr/>
        <p:nvPr/>
      </p:nvGrpSpPr>
      <p:grpSpPr>
        <a:xfrm>
          <a:off x="0" y="0"/>
          <a:ext cx="0" cy="0"/>
          <a:chOff x="0" y="0"/>
          <a:chExt cx="0" cy="0"/>
        </a:xfrm>
      </p:grpSpPr>
      <p:grpSp>
        <p:nvGrpSpPr>
          <p:cNvPr id="3" name="Group 2"/>
          <p:cNvGrpSpPr/>
          <p:nvPr/>
        </p:nvGrpSpPr>
        <p:grpSpPr>
          <a:xfrm>
            <a:off x="0" y="0"/>
            <a:ext cx="12192000" cy="6858000"/>
            <a:chOff x="0" y="0"/>
            <a:chExt cx="12192000" cy="6858000"/>
          </a:xfrm>
        </p:grpSpPr>
        <p:sp>
          <p:nvSpPr>
            <p:cNvPr id="17" name="Rectangle 16"/>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0" name="Oval 19"/>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Oval 22"/>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4" name="Oval 23"/>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Oval 24"/>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Freeform 5"/>
            <p:cNvSpPr/>
            <p:nvPr/>
          </p:nvSpPr>
          <p:spPr bwMode="gray">
            <a:xfrm rot="21010068">
              <a:off x="8490951" y="41851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8"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16" name="TextBox 15"/>
          <p:cNvSpPr txBox="1"/>
          <p:nvPr/>
        </p:nvSpPr>
        <p:spPr bwMode="gray">
          <a:xfrm>
            <a:off x="881566" y="607336"/>
            <a:ext cx="801912"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13" name="TextBox 12"/>
          <p:cNvSpPr txBox="1"/>
          <p:nvPr/>
        </p:nvSpPr>
        <p:spPr bwMode="gray">
          <a:xfrm>
            <a:off x="9884458" y="2613787"/>
            <a:ext cx="652763"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2" name="Title 1"/>
          <p:cNvSpPr>
            <a:spLocks noGrp="1"/>
          </p:cNvSpPr>
          <p:nvPr>
            <p:ph type="title"/>
          </p:nvPr>
        </p:nvSpPr>
        <p:spPr>
          <a:xfrm>
            <a:off x="1581878" y="982134"/>
            <a:ext cx="8453906" cy="2696632"/>
          </a:xfrm>
        </p:spPr>
        <p:txBody>
          <a:bodyPr/>
          <a:lstStyle>
            <a:lvl1pPr>
              <a:defRPr sz="4000"/>
            </a:lvl1pPr>
          </a:lstStyle>
          <a:p>
            <a:r>
              <a:rPr lang="en-US" smtClean="0"/>
              <a:t>Click to edit Master title style</a:t>
            </a:r>
            <a:endParaRPr lang="en-US" dirty="0"/>
          </a:p>
        </p:txBody>
      </p:sp>
      <p:sp>
        <p:nvSpPr>
          <p:cNvPr id="14" name="Text Placeholder 3"/>
          <p:cNvSpPr>
            <a:spLocks noGrp="1"/>
          </p:cNvSpPr>
          <p:nvPr>
            <p:ph type="body" sz="half" idx="13"/>
          </p:nvPr>
        </p:nvSpPr>
        <p:spPr bwMode="gray">
          <a:xfrm>
            <a:off x="1945945" y="3678766"/>
            <a:ext cx="7731219" cy="342174"/>
          </a:xfrm>
        </p:spPr>
        <p:txBody>
          <a:bodyPr anchor="t">
            <a:normAutofit/>
          </a:bodyPr>
          <a:lstStyle>
            <a:lvl1pPr marL="0" indent="0">
              <a:buNone/>
              <a:defRPr lang="en-US" sz="1400" b="0" i="0" kern="1200" cap="small" dirty="0">
                <a:solidFill>
                  <a:schemeClr val="accent1">
                    <a:lumMod val="60000"/>
                    <a:lumOff val="40000"/>
                  </a:schemeClr>
                </a:solidFill>
                <a:latin typeface="+mn-lt"/>
                <a:ea typeface="+mn-ea"/>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0" name="Text Placeholder 3"/>
          <p:cNvSpPr>
            <a:spLocks noGrp="1"/>
          </p:cNvSpPr>
          <p:nvPr>
            <p:ph type="body" sz="half" idx="2"/>
          </p:nvPr>
        </p:nvSpPr>
        <p:spPr>
          <a:xfrm>
            <a:off x="1154954" y="5029199"/>
            <a:ext cx="9244897" cy="997857"/>
          </a:xfrm>
        </p:spPr>
        <p:txBody>
          <a:bodyPr anchor="ct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8A87A34-81AB-432B-8DAE-1953F412C126}" type="datetimeFigureOut">
              <a:rPr lang="en-US" smtClean="0"/>
              <a:t>9/26/2017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9" name="Rectangle 18"/>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96732549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Name Card">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Freeform 5"/>
            <p:cNvSpPr/>
            <p:nvPr/>
          </p:nvSpPr>
          <p:spPr bwMode="gray">
            <a:xfrm rot="21010068">
              <a:off x="8490951" y="4193583"/>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370667"/>
            <a:ext cx="8825660" cy="1822514"/>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154954" y="5024967"/>
            <a:ext cx="8825659" cy="860400"/>
          </a:xfrm>
        </p:spPr>
        <p:txBody>
          <a:bodyPr anchor="t"/>
          <a:lstStyle>
            <a:lvl1pPr marL="0" indent="0" algn="l">
              <a:buNone/>
              <a:defRPr sz="2000" cap="none">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8A87A34-81AB-432B-8DAE-1953F412C126}" type="datetimeFigureOut">
              <a:rPr lang="en-US" smtClean="0"/>
              <a:t>9/26/2017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60760991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en-US" smtClean="0"/>
              <a:t>Click to edit Master title style</a:t>
            </a:r>
            <a:endParaRPr lang="en-US" dirty="0"/>
          </a:p>
        </p:txBody>
      </p:sp>
      <p:sp>
        <p:nvSpPr>
          <p:cNvPr id="3" name="Text Placeholder 2"/>
          <p:cNvSpPr>
            <a:spLocks noGrp="1"/>
          </p:cNvSpPr>
          <p:nvPr>
            <p:ph type="body" idx="1"/>
          </p:nvPr>
        </p:nvSpPr>
        <p:spPr>
          <a:xfrm>
            <a:off x="1154954" y="2603502"/>
            <a:ext cx="314187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6" name="Text Placeholder 3"/>
          <p:cNvSpPr>
            <a:spLocks noGrp="1"/>
          </p:cNvSpPr>
          <p:nvPr>
            <p:ph type="body" sz="half" idx="15"/>
          </p:nvPr>
        </p:nvSpPr>
        <p:spPr>
          <a:xfrm>
            <a:off x="1154953" y="3179764"/>
            <a:ext cx="314187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Text Placeholder 4"/>
          <p:cNvSpPr>
            <a:spLocks noGrp="1"/>
          </p:cNvSpPr>
          <p:nvPr>
            <p:ph type="body" sz="quarter" idx="3"/>
          </p:nvPr>
        </p:nvSpPr>
        <p:spPr>
          <a:xfrm>
            <a:off x="4512721" y="2603500"/>
            <a:ext cx="3147009"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9" name="Text Placeholder 3"/>
          <p:cNvSpPr>
            <a:spLocks noGrp="1"/>
          </p:cNvSpPr>
          <p:nvPr>
            <p:ph type="body" sz="half" idx="16"/>
          </p:nvPr>
        </p:nvSpPr>
        <p:spPr>
          <a:xfrm>
            <a:off x="4512721" y="3179763"/>
            <a:ext cx="314700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4" name="Text Placeholder 4"/>
          <p:cNvSpPr>
            <a:spLocks noGrp="1"/>
          </p:cNvSpPr>
          <p:nvPr>
            <p:ph type="body" sz="quarter" idx="13"/>
          </p:nvPr>
        </p:nvSpPr>
        <p:spPr>
          <a:xfrm>
            <a:off x="7888135" y="2603501"/>
            <a:ext cx="3145730"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0" name="Text Placeholder 3"/>
          <p:cNvSpPr>
            <a:spLocks noGrp="1"/>
          </p:cNvSpPr>
          <p:nvPr>
            <p:ph type="body" sz="half" idx="17"/>
          </p:nvPr>
        </p:nvSpPr>
        <p:spPr>
          <a:xfrm>
            <a:off x="7888329" y="3179762"/>
            <a:ext cx="3145536"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cxnSp>
        <p:nvCxnSpPr>
          <p:cNvPr id="17" name="Straight Connector 16"/>
          <p:cNvCxnSpPr/>
          <p:nvPr/>
        </p:nvCxnSpPr>
        <p:spPr>
          <a:xfrm>
            <a:off x="440397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77240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48A87A34-81AB-432B-8DAE-1953F412C126}" type="datetimeFigureOut">
              <a:rPr lang="en-US" smtClean="0"/>
              <a:t>9/26/2017</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36246942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en-US" smtClean="0"/>
              <a:t>Click to edit Master title style</a:t>
            </a:r>
            <a:endParaRPr lang="en-US" dirty="0"/>
          </a:p>
        </p:txBody>
      </p:sp>
      <p:sp>
        <p:nvSpPr>
          <p:cNvPr id="3" name="Text Placeholder 2"/>
          <p:cNvSpPr>
            <a:spLocks noGrp="1"/>
          </p:cNvSpPr>
          <p:nvPr>
            <p:ph type="body" idx="1"/>
          </p:nvPr>
        </p:nvSpPr>
        <p:spPr>
          <a:xfrm>
            <a:off x="1154954" y="4532844"/>
            <a:ext cx="305043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9" name="Picture Placeholder 2"/>
          <p:cNvSpPr>
            <a:spLocks noGrp="1" noChangeAspect="1"/>
          </p:cNvSpPr>
          <p:nvPr>
            <p:ph type="pic" idx="15"/>
          </p:nvPr>
        </p:nvSpPr>
        <p:spPr>
          <a:xfrm>
            <a:off x="1334553"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2" name="Text Placeholder 3"/>
          <p:cNvSpPr>
            <a:spLocks noGrp="1"/>
          </p:cNvSpPr>
          <p:nvPr>
            <p:ph type="body" sz="half" idx="18"/>
          </p:nvPr>
        </p:nvSpPr>
        <p:spPr>
          <a:xfrm>
            <a:off x="1154954" y="5109106"/>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Text Placeholder 4"/>
          <p:cNvSpPr>
            <a:spLocks noGrp="1"/>
          </p:cNvSpPr>
          <p:nvPr>
            <p:ph type="body" sz="quarter" idx="3"/>
          </p:nvPr>
        </p:nvSpPr>
        <p:spPr>
          <a:xfrm>
            <a:off x="4568865" y="4532844"/>
            <a:ext cx="3050438" cy="576263"/>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1" name="Picture Placeholder 2"/>
          <p:cNvSpPr>
            <a:spLocks noGrp="1" noChangeAspect="1"/>
          </p:cNvSpPr>
          <p:nvPr>
            <p:ph type="pic" idx="21"/>
          </p:nvPr>
        </p:nvSpPr>
        <p:spPr>
          <a:xfrm>
            <a:off x="4748462" y="2603500"/>
            <a:ext cx="2691243"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3" name="Text Placeholder 3"/>
          <p:cNvSpPr>
            <a:spLocks noGrp="1"/>
          </p:cNvSpPr>
          <p:nvPr>
            <p:ph type="body" sz="half" idx="19"/>
          </p:nvPr>
        </p:nvSpPr>
        <p:spPr>
          <a:xfrm>
            <a:off x="4570172" y="5109105"/>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4" name="Text Placeholder 4"/>
          <p:cNvSpPr>
            <a:spLocks noGrp="1"/>
          </p:cNvSpPr>
          <p:nvPr>
            <p:ph type="body" sz="quarter" idx="13"/>
          </p:nvPr>
        </p:nvSpPr>
        <p:spPr>
          <a:xfrm>
            <a:off x="7982775" y="4532845"/>
            <a:ext cx="3051095"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2" name="Picture Placeholder 2"/>
          <p:cNvSpPr>
            <a:spLocks noGrp="1" noChangeAspect="1"/>
          </p:cNvSpPr>
          <p:nvPr>
            <p:ph type="pic" idx="22"/>
          </p:nvPr>
        </p:nvSpPr>
        <p:spPr>
          <a:xfrm>
            <a:off x="8163031"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4" name="Text Placeholder 3"/>
          <p:cNvSpPr>
            <a:spLocks noGrp="1"/>
          </p:cNvSpPr>
          <p:nvPr>
            <p:ph type="body" sz="half" idx="20"/>
          </p:nvPr>
        </p:nvSpPr>
        <p:spPr>
          <a:xfrm>
            <a:off x="7982775" y="5109104"/>
            <a:ext cx="3051096"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cxnSp>
        <p:nvCxnSpPr>
          <p:cNvPr id="43" name="Straight Connector 42"/>
          <p:cNvCxnSpPr/>
          <p:nvPr/>
        </p:nvCxnSpPr>
        <p:spPr>
          <a:xfrm>
            <a:off x="440583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44" name="Straight Connector 43"/>
          <p:cNvCxnSpPr/>
          <p:nvPr/>
        </p:nvCxnSpPr>
        <p:spPr>
          <a:xfrm>
            <a:off x="7797802"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48A87A34-81AB-432B-8DAE-1953F412C126}" type="datetimeFigureOut">
              <a:rPr lang="en-US" smtClean="0"/>
              <a:t>9/26/2017</a:t>
            </a:fld>
            <a:endParaRPr lang="en-US" dirty="0"/>
          </a:p>
        </p:txBody>
      </p:sp>
      <p:sp>
        <p:nvSpPr>
          <p:cNvPr id="8" name="Footer Placeholder 7"/>
          <p:cNvSpPr>
            <a:spLocks noGrp="1"/>
          </p:cNvSpPr>
          <p:nvPr>
            <p:ph type="ftr" sz="quarter" idx="11"/>
          </p:nvPr>
        </p:nvSpPr>
        <p:spPr>
          <a:xfrm>
            <a:off x="561111" y="6391838"/>
            <a:ext cx="3644282" cy="304801"/>
          </a:xfrm>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1416120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154954" y="2603500"/>
            <a:ext cx="8825659" cy="3416300"/>
          </a:xfrm>
        </p:spPr>
        <p:txBody>
          <a:bodyPr vert="eaVert" anchor="t" anchorCtr="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a:xfrm>
            <a:off x="10695439" y="6391838"/>
            <a:ext cx="990599" cy="304799"/>
          </a:xfrm>
        </p:spPr>
        <p:txBody>
          <a:bodyPr/>
          <a:lstStyle/>
          <a:p>
            <a:fld id="{48A87A34-81AB-432B-8DAE-1953F412C126}" type="datetimeFigureOut">
              <a:rPr lang="en-US" smtClean="0"/>
              <a:t>9/26/2017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1704029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2" name="Rectangle 11"/>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Rectangle 6"/>
            <p:cNvSpPr/>
            <p:nvPr/>
          </p:nvSpPr>
          <p:spPr bwMode="gray">
            <a:xfrm>
              <a:off x="414867" y="402165"/>
              <a:ext cx="6510866"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7" name="Freeform 5"/>
            <p:cNvSpPr/>
            <p:nvPr/>
          </p:nvSpPr>
          <p:spPr bwMode="gray">
            <a:xfrm rot="5101749">
              <a:off x="6294738" y="457773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0" name="Freeform 5"/>
            <p:cNvSpPr/>
            <p:nvPr/>
          </p:nvSpPr>
          <p:spPr bwMode="gray">
            <a:xfrm rot="5400000">
              <a:off x="44492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3"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Vertical Title 1"/>
          <p:cNvSpPr>
            <a:spLocks noGrp="1"/>
          </p:cNvSpPr>
          <p:nvPr>
            <p:ph type="title" orient="vert"/>
          </p:nvPr>
        </p:nvSpPr>
        <p:spPr>
          <a:xfrm>
            <a:off x="8585235" y="1278467"/>
            <a:ext cx="1409965" cy="4748590"/>
          </a:xfrm>
        </p:spPr>
        <p:txBody>
          <a:bodyPr vert="eaVert" anchor="b" anchorCtr="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154954" y="1278467"/>
            <a:ext cx="6256025" cy="474859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a:xfrm>
            <a:off x="10653104" y="6391838"/>
            <a:ext cx="992135" cy="304799"/>
          </a:xfrm>
        </p:spPr>
        <p:txBody>
          <a:bodyPr/>
          <a:lstStyle/>
          <a:p>
            <a:fld id="{48A87A34-81AB-432B-8DAE-1953F412C126}" type="datetimeFigureOut">
              <a:rPr lang="en-US" smtClean="0"/>
              <a:t>9/26/2017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8017939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a:xfrm>
            <a:off x="1154954" y="2603500"/>
            <a:ext cx="8825659" cy="34163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9/26/2017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46146281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bwMode="gray">
            <a:xfrm>
              <a:off x="7289800" y="402165"/>
              <a:ext cx="44788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5"/>
            <p:cNvSpPr/>
            <p:nvPr/>
          </p:nvSpPr>
          <p:spPr bwMode="gray">
            <a:xfrm rot="16200000">
              <a:off x="3787244"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p:nvPr/>
          </p:nvSpPr>
          <p:spPr bwMode="gray">
            <a:xfrm rot="15922489">
              <a:off x="4698352"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677645"/>
            <a:ext cx="4351025" cy="2283824"/>
          </a:xfrm>
        </p:spPr>
        <p:txBody>
          <a:bodyPr anchor="ctr"/>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895559" y="2677644"/>
            <a:ext cx="3757545" cy="2283824"/>
          </a:xfrm>
        </p:spPr>
        <p:txBody>
          <a:bodyPr anchor="ctr"/>
          <a:lstStyle>
            <a:lvl1pPr marL="0" indent="0" algn="l">
              <a:buNone/>
              <a:defRPr sz="2000" cap="all">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8A87A34-81AB-432B-8DAE-1953F412C126}" type="datetimeFigureOut">
              <a:rPr lang="en-US" smtClean="0"/>
              <a:t>9/26/2017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97611501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154954" y="2603500"/>
            <a:ext cx="4825158" cy="3416301"/>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208712" y="2603500"/>
            <a:ext cx="4825159" cy="3416300"/>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smtClean="0"/>
              <a:t>9/26/2017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74924055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1154954" y="2603500"/>
            <a:ext cx="4825157"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154954" y="3179762"/>
            <a:ext cx="4825158" cy="2840039"/>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208712" y="2603500"/>
            <a:ext cx="4825159"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208712" y="3179762"/>
            <a:ext cx="4825159" cy="2840039"/>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smtClean="0"/>
              <a:t>9/26/2017</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4540910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9" name="Title 1"/>
          <p:cNvSpPr>
            <a:spLocks noGrp="1"/>
          </p:cNvSpPr>
          <p:nvPr>
            <p:ph type="title"/>
          </p:nvPr>
        </p:nvSpPr>
        <p:spPr>
          <a:xfrm>
            <a:off x="1154954" y="973668"/>
            <a:ext cx="8761413" cy="706964"/>
          </a:xfrm>
        </p:spPr>
        <p:txBody>
          <a:bodyPr/>
          <a:lstStyle>
            <a:lvl1pPr>
              <a:defRPr/>
            </a:lvl1p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smtClean="0"/>
              <a:t>9/26/2017</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8180624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smtClean="0"/>
              <a:t>9/26/2017</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7" name="Rectangle 6"/>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4" name="Slide Number Placeholder 3"/>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8111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5713412" y="402165"/>
              <a:ext cx="6055253"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8" name="Freeform 5"/>
            <p:cNvSpPr/>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2229377"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295400"/>
            <a:ext cx="2793158" cy="1600200"/>
          </a:xfrm>
        </p:spPr>
        <p:txBody>
          <a:bodyPr anchor="b"/>
          <a:lstStyle>
            <a:lvl1pPr algn="l">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5781146" y="1447800"/>
            <a:ext cx="5190066" cy="4572000"/>
          </a:xfrm>
        </p:spPr>
        <p:txBody>
          <a:bodyPr anchor="ct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bwMode="gray">
          <a:xfrm>
            <a:off x="1154954" y="3129280"/>
            <a:ext cx="2793158" cy="2895599"/>
          </a:xfrm>
        </p:spPr>
        <p:txBody>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smtClean="0"/>
              <a:t>9/26/2017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41136978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6172200" y="402165"/>
              <a:ext cx="55964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22" name="Freeform 5"/>
            <p:cNvSpPr/>
            <p:nvPr/>
          </p:nvSpPr>
          <p:spPr bwMode="gray">
            <a:xfrm rot="15922489">
              <a:off x="4203594"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32954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693333"/>
            <a:ext cx="3865134" cy="1735667"/>
          </a:xfrm>
        </p:spPr>
        <p:txBody>
          <a:bodyPr anchor="b">
            <a:normAutofit/>
          </a:bodyPr>
          <a:lstStyle>
            <a:lvl1pPr algn="l">
              <a:defRPr sz="36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547870" y="1143000"/>
            <a:ext cx="3227193"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marL="0" lvl="0" indent="0" algn="ctr">
              <a:buNone/>
            </a:pPr>
            <a:r>
              <a:rPr lang="en-US" smtClean="0"/>
              <a:t>Click icon to add picture</a:t>
            </a:r>
            <a:endParaRPr lang="en-US" dirty="0"/>
          </a:p>
        </p:txBody>
      </p:sp>
      <p:sp>
        <p:nvSpPr>
          <p:cNvPr id="4" name="Text Placeholder 3"/>
          <p:cNvSpPr>
            <a:spLocks noGrp="1"/>
          </p:cNvSpPr>
          <p:nvPr>
            <p:ph type="body" sz="half" idx="2"/>
          </p:nvPr>
        </p:nvSpPr>
        <p:spPr bwMode="gray">
          <a:xfrm>
            <a:off x="1154954" y="3657600"/>
            <a:ext cx="3859212" cy="1371600"/>
          </a:xfrm>
        </p:spPr>
        <p:txBody>
          <a:bodyPr>
            <a:normAutofit/>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smtClean="0"/>
              <a:t>9/26/2017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60155134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jpe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7" name="Rectangle 6"/>
            <p:cNvSpPr/>
            <p:nvPr/>
          </p:nvSpPr>
          <p:spPr>
            <a:xfrm>
              <a:off x="0" y="0"/>
              <a:ext cx="12192000" cy="6858000"/>
            </a:xfrm>
            <a:prstGeom prst="rect">
              <a:avLst/>
            </a:prstGeom>
            <a:blipFill>
              <a:blip r:embed="rId19">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Freeform 5"/>
            <p:cNvSpPr/>
            <p:nvPr/>
          </p:nvSpPr>
          <p:spPr bwMode="gray">
            <a:xfrm rot="21010068">
              <a:off x="8490951" y="17975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9" name="Freeform 5"/>
            <p:cNvSpPr/>
            <p:nvPr/>
          </p:nvSpPr>
          <p:spPr bwMode="gray">
            <a:xfrm>
              <a:off x="459506" y="1866405"/>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4"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Placeholder 1"/>
          <p:cNvSpPr>
            <a:spLocks noGrp="1"/>
          </p:cNvSpPr>
          <p:nvPr>
            <p:ph type="title"/>
          </p:nvPr>
        </p:nvSpPr>
        <p:spPr bwMode="gray">
          <a:xfrm>
            <a:off x="1154954" y="973668"/>
            <a:ext cx="8761413" cy="706964"/>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1154954" y="2603500"/>
            <a:ext cx="8761413" cy="34163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0653104" y="6391838"/>
            <a:ext cx="990599" cy="304799"/>
          </a:xfrm>
          <a:prstGeom prst="rect">
            <a:avLst/>
          </a:prstGeom>
        </p:spPr>
        <p:txBody>
          <a:bodyPr vert="horz" lIns="91440" tIns="45720" rIns="91440" bIns="45720" rtlCol="0" anchor="ctr"/>
          <a:lstStyle>
            <a:lvl1pPr algn="r">
              <a:defRPr sz="1000" b="1" i="0">
                <a:solidFill>
                  <a:schemeClr val="accent1"/>
                </a:solidFill>
              </a:defRPr>
            </a:lvl1pPr>
          </a:lstStyle>
          <a:p>
            <a:fld id="{48A87A34-81AB-432B-8DAE-1953F412C126}" type="datetimeFigureOut">
              <a:rPr lang="en-US" smtClean="0"/>
              <a:pPr/>
              <a:t>9/26/2017</a:t>
            </a:fld>
            <a:endParaRPr lang="en-US" dirty="0"/>
          </a:p>
        </p:txBody>
      </p:sp>
      <p:sp>
        <p:nvSpPr>
          <p:cNvPr id="5" name="Footer Placeholder 4"/>
          <p:cNvSpPr>
            <a:spLocks noGrp="1"/>
          </p:cNvSpPr>
          <p:nvPr>
            <p:ph type="ftr" sz="quarter" idx="3"/>
          </p:nvPr>
        </p:nvSpPr>
        <p:spPr>
          <a:xfrm>
            <a:off x="561110" y="6391838"/>
            <a:ext cx="3859795" cy="304801"/>
          </a:xfrm>
          <a:prstGeom prst="rect">
            <a:avLst/>
          </a:prstGeom>
        </p:spPr>
        <p:txBody>
          <a:bodyPr vert="horz" lIns="91440" tIns="45720" rIns="91440" bIns="45720" rtlCol="0" anchor="ctr"/>
          <a:lstStyle>
            <a:lvl1pPr algn="l">
              <a:defRPr sz="1000" b="1" i="0">
                <a:solidFill>
                  <a:schemeClr val="accent1"/>
                </a:solidFill>
              </a:defRPr>
            </a:lvl1pPr>
          </a:lstStyle>
          <a:p>
            <a:endParaRPr lang="en-US" dirty="0"/>
          </a:p>
        </p:txBody>
      </p:sp>
      <p:sp>
        <p:nvSpPr>
          <p:cNvPr id="21" name="Rectangle 2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bg1"/>
                </a:solidFill>
              </a:defRPr>
            </a:lvl1p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3399980713"/>
      </p:ext>
    </p:extLst>
  </p:cSld>
  <p:clrMap bg1="lt1" tx1="dk1" bg2="lt2" tx2="dk2" accent1="accent1" accent2="accent2" accent3="accent3" accent4="accent4" accent5="accent5" accent6="accent6" hlink="hlink" folHlink="folHlink"/>
  <p:sldLayoutIdLst>
    <p:sldLayoutId id="2147483670" r:id="rId1"/>
    <p:sldLayoutId id="2147483671" r:id="rId2"/>
    <p:sldLayoutId id="2147483672" r:id="rId3"/>
    <p:sldLayoutId id="2147483673" r:id="rId4"/>
    <p:sldLayoutId id="2147483674" r:id="rId5"/>
    <p:sldLayoutId id="2147483675" r:id="rId6"/>
    <p:sldLayoutId id="2147483676" r:id="rId7"/>
    <p:sldLayoutId id="2147483677" r:id="rId8"/>
    <p:sldLayoutId id="2147483678" r:id="rId9"/>
    <p:sldLayoutId id="2147483679" r:id="rId10"/>
    <p:sldLayoutId id="2147483680" r:id="rId11"/>
    <p:sldLayoutId id="2147483681" r:id="rId12"/>
    <p:sldLayoutId id="2147483682" r:id="rId13"/>
    <p:sldLayoutId id="2147483683" r:id="rId14"/>
    <p:sldLayoutId id="2147483684" r:id="rId15"/>
    <p:sldLayoutId id="2147483685" r:id="rId16"/>
    <p:sldLayoutId id="2147483686" r:id="rId17"/>
  </p:sldLayoutIdLst>
  <p:txStyles>
    <p:titleStyle>
      <a:lvl1pPr algn="l" defTabSz="457200" rtl="0" eaLnBrk="1" latinLnBrk="0" hangingPunct="1">
        <a:spcBef>
          <a:spcPct val="0"/>
        </a:spcBef>
        <a:buNone/>
        <a:defRPr sz="3600" b="0" i="0" kern="1200">
          <a:solidFill>
            <a:schemeClr val="bg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b="1" dirty="0" smtClean="0"/>
              <a:t>THE ECONOMIC ENVIRONMENT</a:t>
            </a:r>
            <a:endParaRPr lang="en-GB" b="1" dirty="0"/>
          </a:p>
        </p:txBody>
      </p:sp>
      <p:sp>
        <p:nvSpPr>
          <p:cNvPr id="3" name="Subtitle 2"/>
          <p:cNvSpPr>
            <a:spLocks noGrp="1"/>
          </p:cNvSpPr>
          <p:nvPr>
            <p:ph type="subTitle" idx="1"/>
          </p:nvPr>
        </p:nvSpPr>
        <p:spPr/>
        <p:txBody>
          <a:bodyPr>
            <a:normAutofit fontScale="77500" lnSpcReduction="20000"/>
          </a:bodyPr>
          <a:lstStyle/>
          <a:p>
            <a:r>
              <a:rPr lang="en-GB" dirty="0" smtClean="0"/>
              <a:t>BBA 140 – BUSINESS ENVIRONMENT</a:t>
            </a:r>
          </a:p>
          <a:p>
            <a:r>
              <a:rPr lang="en-GB" dirty="0" smtClean="0"/>
              <a:t>MS. FAITH MOONO SIMWAMI</a:t>
            </a:r>
          </a:p>
          <a:p>
            <a:r>
              <a:rPr lang="en-GB" dirty="0" smtClean="0"/>
              <a:t>MO.SIMWAMI@GMAIL.COM</a:t>
            </a:r>
            <a:endParaRPr lang="en-GB" dirty="0"/>
          </a:p>
        </p:txBody>
      </p:sp>
    </p:spTree>
    <p:extLst>
      <p:ext uri="{BB962C8B-B14F-4D97-AF65-F5344CB8AC3E}">
        <p14:creationId xmlns:p14="http://schemas.microsoft.com/office/powerpoint/2010/main" val="120629044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GB" b="1" dirty="0" smtClean="0"/>
              <a:t>	2.2 Socialism</a:t>
            </a:r>
            <a:endParaRPr lang="en-GB" b="1" dirty="0"/>
          </a:p>
        </p:txBody>
      </p:sp>
      <p:sp>
        <p:nvSpPr>
          <p:cNvPr id="8" name="Content Placeholder 7"/>
          <p:cNvSpPr>
            <a:spLocks noGrp="1"/>
          </p:cNvSpPr>
          <p:nvPr>
            <p:ph idx="1"/>
          </p:nvPr>
        </p:nvSpPr>
        <p:spPr>
          <a:xfrm>
            <a:off x="574158" y="2317897"/>
            <a:ext cx="11025963" cy="4273971"/>
          </a:xfrm>
        </p:spPr>
        <p:txBody>
          <a:bodyPr>
            <a:normAutofit/>
          </a:bodyPr>
          <a:lstStyle/>
          <a:p>
            <a:r>
              <a:rPr lang="en-GB" sz="2000" b="1" dirty="0">
                <a:solidFill>
                  <a:schemeClr val="accent2"/>
                </a:solidFill>
              </a:rPr>
              <a:t> </a:t>
            </a:r>
            <a:r>
              <a:rPr lang="en-GB" sz="2000" b="1" dirty="0" smtClean="0">
                <a:solidFill>
                  <a:schemeClr val="accent2"/>
                </a:solidFill>
              </a:rPr>
              <a:t>Socialism </a:t>
            </a:r>
            <a:r>
              <a:rPr lang="en-GB" sz="2000" dirty="0" smtClean="0"/>
              <a:t>–</a:t>
            </a:r>
          </a:p>
          <a:p>
            <a:pPr lvl="1"/>
            <a:r>
              <a:rPr lang="en-GB" dirty="0" smtClean="0"/>
              <a:t>A </a:t>
            </a:r>
            <a:r>
              <a:rPr lang="en-GB" dirty="0"/>
              <a:t>kind of planned economy in which the </a:t>
            </a:r>
            <a:r>
              <a:rPr lang="en-GB" b="1" dirty="0">
                <a:solidFill>
                  <a:schemeClr val="accent2"/>
                </a:solidFill>
              </a:rPr>
              <a:t>government owns and operates the main industries</a:t>
            </a:r>
            <a:r>
              <a:rPr lang="en-GB" dirty="0"/>
              <a:t>, while individuals own and operate less crucial industries. </a:t>
            </a:r>
            <a:endParaRPr lang="en-GB" dirty="0" smtClean="0"/>
          </a:p>
          <a:p>
            <a:pPr lvl="1"/>
            <a:r>
              <a:rPr lang="en-GB" dirty="0" smtClean="0"/>
              <a:t>Thus</a:t>
            </a:r>
            <a:r>
              <a:rPr lang="en-GB" dirty="0"/>
              <a:t>, the </a:t>
            </a:r>
            <a:r>
              <a:rPr lang="en-GB" b="1" dirty="0" smtClean="0"/>
              <a:t>government may control </a:t>
            </a:r>
            <a:r>
              <a:rPr lang="en-GB" b="1" dirty="0" smtClean="0">
                <a:solidFill>
                  <a:schemeClr val="accent2"/>
                </a:solidFill>
              </a:rPr>
              <a:t>banking</a:t>
            </a:r>
            <a:r>
              <a:rPr lang="en-GB" dirty="0"/>
              <a:t>, </a:t>
            </a:r>
            <a:r>
              <a:rPr lang="en-GB" b="1" dirty="0">
                <a:solidFill>
                  <a:schemeClr val="accent2"/>
                </a:solidFill>
              </a:rPr>
              <a:t>communications</a:t>
            </a:r>
            <a:r>
              <a:rPr lang="en-GB" dirty="0"/>
              <a:t>, </a:t>
            </a:r>
            <a:r>
              <a:rPr lang="en-GB" b="1" dirty="0">
                <a:solidFill>
                  <a:schemeClr val="accent2"/>
                </a:solidFill>
              </a:rPr>
              <a:t>transportation</a:t>
            </a:r>
            <a:r>
              <a:rPr lang="en-GB" dirty="0"/>
              <a:t>, and </a:t>
            </a:r>
            <a:r>
              <a:rPr lang="en-GB" b="1" dirty="0">
                <a:solidFill>
                  <a:schemeClr val="accent2"/>
                </a:solidFill>
              </a:rPr>
              <a:t>industries that produce basic products such as oil and steel</a:t>
            </a:r>
            <a:r>
              <a:rPr lang="en-GB" dirty="0"/>
              <a:t>. But real estates and smaller businesses such as clothing, stores and restaurants are privately owned. </a:t>
            </a:r>
          </a:p>
          <a:p>
            <a:r>
              <a:rPr lang="en-GB" sz="2000" dirty="0"/>
              <a:t>In socialist countries the government </a:t>
            </a:r>
            <a:r>
              <a:rPr lang="en-GB" sz="2000" b="1" dirty="0" smtClean="0"/>
              <a:t>establishes </a:t>
            </a:r>
            <a:r>
              <a:rPr lang="en-GB" sz="2000" b="1" dirty="0"/>
              <a:t>national goals for using the nation's resources.</a:t>
            </a:r>
            <a:r>
              <a:rPr lang="en-GB" sz="2000" dirty="0"/>
              <a:t> </a:t>
            </a:r>
            <a:r>
              <a:rPr lang="en-GB" sz="2000" b="1" dirty="0"/>
              <a:t>High priority </a:t>
            </a:r>
            <a:r>
              <a:rPr lang="en-GB" sz="2000" dirty="0"/>
              <a:t>is normally given to </a:t>
            </a:r>
            <a:r>
              <a:rPr lang="en-GB" sz="2000" i="1" dirty="0">
                <a:solidFill>
                  <a:schemeClr val="accent2"/>
                </a:solidFill>
              </a:rPr>
              <a:t>equitable distribution of income and assurance that all citizens receive medical care and other social services</a:t>
            </a:r>
            <a:r>
              <a:rPr lang="en-GB" sz="2000" dirty="0"/>
              <a:t> they need. </a:t>
            </a:r>
            <a:endParaRPr lang="en-GB" sz="2000" dirty="0" smtClean="0"/>
          </a:p>
          <a:p>
            <a:pPr marL="0" indent="0" algn="ctr">
              <a:buNone/>
            </a:pPr>
            <a:r>
              <a:rPr lang="en-GB" sz="2000" b="1" dirty="0" smtClean="0"/>
              <a:t>Although </a:t>
            </a:r>
            <a:r>
              <a:rPr lang="en-GB" sz="2000" b="1" dirty="0"/>
              <a:t>workers in socialist countries are usually allowed to choose their occupations or professions, a large proportion generally work for the government. </a:t>
            </a:r>
          </a:p>
        </p:txBody>
      </p:sp>
    </p:spTree>
    <p:extLst>
      <p:ext uri="{BB962C8B-B14F-4D97-AF65-F5344CB8AC3E}">
        <p14:creationId xmlns:p14="http://schemas.microsoft.com/office/powerpoint/2010/main" val="228155714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GB" b="1" dirty="0" smtClean="0"/>
              <a:t>2. Planned or Command Economy</a:t>
            </a:r>
            <a:endParaRPr lang="en-GB" b="1" dirty="0"/>
          </a:p>
        </p:txBody>
      </p:sp>
      <p:sp>
        <p:nvSpPr>
          <p:cNvPr id="5" name="Text Placeholder 4"/>
          <p:cNvSpPr>
            <a:spLocks noGrp="1"/>
          </p:cNvSpPr>
          <p:nvPr>
            <p:ph type="body" idx="1"/>
          </p:nvPr>
        </p:nvSpPr>
        <p:spPr/>
        <p:txBody>
          <a:bodyPr/>
          <a:lstStyle/>
          <a:p>
            <a:pPr algn="ctr"/>
            <a:r>
              <a:rPr lang="en-GB" b="1" dirty="0" smtClean="0"/>
              <a:t>ADVANTAGES	</a:t>
            </a:r>
            <a:endParaRPr lang="en-GB" b="1" dirty="0"/>
          </a:p>
        </p:txBody>
      </p:sp>
      <p:sp>
        <p:nvSpPr>
          <p:cNvPr id="6" name="Content Placeholder 5"/>
          <p:cNvSpPr>
            <a:spLocks noGrp="1"/>
          </p:cNvSpPr>
          <p:nvPr>
            <p:ph sz="half" idx="2"/>
          </p:nvPr>
        </p:nvSpPr>
        <p:spPr>
          <a:xfrm>
            <a:off x="1154954" y="3179763"/>
            <a:ext cx="4825158" cy="1881336"/>
          </a:xfrm>
        </p:spPr>
        <p:txBody>
          <a:bodyPr/>
          <a:lstStyle/>
          <a:p>
            <a:endParaRPr lang="en-GB" dirty="0" smtClean="0"/>
          </a:p>
          <a:p>
            <a:r>
              <a:rPr lang="en-GB" b="1" dirty="0" smtClean="0">
                <a:solidFill>
                  <a:schemeClr val="accent2"/>
                </a:solidFill>
              </a:rPr>
              <a:t>Provision </a:t>
            </a:r>
            <a:r>
              <a:rPr lang="en-GB" b="1" dirty="0">
                <a:solidFill>
                  <a:schemeClr val="accent2"/>
                </a:solidFill>
              </a:rPr>
              <a:t>of social services </a:t>
            </a:r>
            <a:r>
              <a:rPr lang="en-GB" dirty="0"/>
              <a:t>- the basic social services are provided </a:t>
            </a:r>
          </a:p>
          <a:p>
            <a:r>
              <a:rPr lang="en-GB" dirty="0"/>
              <a:t>T</a:t>
            </a:r>
            <a:r>
              <a:rPr lang="en-GB" dirty="0" smtClean="0"/>
              <a:t>here </a:t>
            </a:r>
            <a:r>
              <a:rPr lang="en-GB" dirty="0"/>
              <a:t>is </a:t>
            </a:r>
            <a:r>
              <a:rPr lang="en-GB" i="1" dirty="0">
                <a:solidFill>
                  <a:schemeClr val="accent2"/>
                </a:solidFill>
              </a:rPr>
              <a:t>equitable distribution of income</a:t>
            </a:r>
            <a:r>
              <a:rPr lang="en-GB" dirty="0"/>
              <a:t>. </a:t>
            </a:r>
          </a:p>
        </p:txBody>
      </p:sp>
      <p:sp>
        <p:nvSpPr>
          <p:cNvPr id="7" name="Text Placeholder 6"/>
          <p:cNvSpPr>
            <a:spLocks noGrp="1"/>
          </p:cNvSpPr>
          <p:nvPr>
            <p:ph type="body" sz="quarter" idx="3"/>
          </p:nvPr>
        </p:nvSpPr>
        <p:spPr/>
        <p:txBody>
          <a:bodyPr/>
          <a:lstStyle/>
          <a:p>
            <a:pPr algn="ctr"/>
            <a:r>
              <a:rPr lang="en-GB" b="1" dirty="0" smtClean="0"/>
              <a:t>DISADVANTAGES</a:t>
            </a:r>
            <a:endParaRPr lang="en-GB" b="1" dirty="0"/>
          </a:p>
        </p:txBody>
      </p:sp>
      <p:sp>
        <p:nvSpPr>
          <p:cNvPr id="8" name="Content Placeholder 7"/>
          <p:cNvSpPr>
            <a:spLocks noGrp="1"/>
          </p:cNvSpPr>
          <p:nvPr>
            <p:ph sz="quarter" idx="4"/>
          </p:nvPr>
        </p:nvSpPr>
        <p:spPr>
          <a:xfrm>
            <a:off x="6208712" y="3179762"/>
            <a:ext cx="4825159" cy="2019559"/>
          </a:xfrm>
        </p:spPr>
        <p:txBody>
          <a:bodyPr/>
          <a:lstStyle/>
          <a:p>
            <a:r>
              <a:rPr lang="en-GB" i="1" dirty="0" smtClean="0">
                <a:solidFill>
                  <a:schemeClr val="accent2"/>
                </a:solidFill>
              </a:rPr>
              <a:t>Government </a:t>
            </a:r>
            <a:r>
              <a:rPr lang="en-GB" i="1" dirty="0">
                <a:solidFill>
                  <a:schemeClr val="accent2"/>
                </a:solidFill>
              </a:rPr>
              <a:t>operated enterprises are inefficient </a:t>
            </a:r>
            <a:r>
              <a:rPr lang="en-GB" dirty="0"/>
              <a:t>since government positions are frequently filled on political consideration rather than </a:t>
            </a:r>
            <a:r>
              <a:rPr lang="en-GB" dirty="0" smtClean="0"/>
              <a:t>ability.</a:t>
            </a:r>
          </a:p>
          <a:p>
            <a:r>
              <a:rPr lang="en-GB" dirty="0" smtClean="0"/>
              <a:t>Extensive </a:t>
            </a:r>
            <a:r>
              <a:rPr lang="en-GB" dirty="0"/>
              <a:t>public welfare systems have also resulted in </a:t>
            </a:r>
            <a:r>
              <a:rPr lang="en-GB" b="1" dirty="0"/>
              <a:t>very high taxes. </a:t>
            </a:r>
          </a:p>
          <a:p>
            <a:endParaRPr lang="en-GB" dirty="0"/>
          </a:p>
        </p:txBody>
      </p:sp>
      <p:sp>
        <p:nvSpPr>
          <p:cNvPr id="9" name="Rectangle 8"/>
          <p:cNvSpPr/>
          <p:nvPr/>
        </p:nvSpPr>
        <p:spPr>
          <a:xfrm>
            <a:off x="2487660" y="5305647"/>
            <a:ext cx="6096000" cy="646331"/>
          </a:xfrm>
          <a:prstGeom prst="rect">
            <a:avLst/>
          </a:prstGeom>
        </p:spPr>
        <p:txBody>
          <a:bodyPr>
            <a:spAutoFit/>
          </a:bodyPr>
          <a:lstStyle/>
          <a:p>
            <a:pPr algn="ctr"/>
            <a:r>
              <a:rPr lang="en-GB" dirty="0"/>
              <a:t>Because of these factors, socialism is generally declining in popularity </a:t>
            </a:r>
          </a:p>
        </p:txBody>
      </p:sp>
    </p:spTree>
    <p:extLst>
      <p:ext uri="{BB962C8B-B14F-4D97-AF65-F5344CB8AC3E}">
        <p14:creationId xmlns:p14="http://schemas.microsoft.com/office/powerpoint/2010/main" val="74685121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3. Mixed Economies</a:t>
            </a:r>
            <a:endParaRPr lang="en-GB" dirty="0"/>
          </a:p>
        </p:txBody>
      </p:sp>
      <p:sp>
        <p:nvSpPr>
          <p:cNvPr id="7" name="Content Placeholder 6"/>
          <p:cNvSpPr>
            <a:spLocks noGrp="1"/>
          </p:cNvSpPr>
          <p:nvPr>
            <p:ph idx="1"/>
          </p:nvPr>
        </p:nvSpPr>
        <p:spPr>
          <a:xfrm>
            <a:off x="313899" y="2292824"/>
            <a:ext cx="11368585" cy="4353636"/>
          </a:xfrm>
        </p:spPr>
        <p:txBody>
          <a:bodyPr>
            <a:normAutofit/>
          </a:bodyPr>
          <a:lstStyle/>
          <a:p>
            <a:r>
              <a:rPr lang="en-GB" b="1" dirty="0" smtClean="0">
                <a:solidFill>
                  <a:schemeClr val="accent2"/>
                </a:solidFill>
              </a:rPr>
              <a:t>A Mixed Economy –</a:t>
            </a:r>
          </a:p>
          <a:p>
            <a:pPr lvl="1"/>
            <a:r>
              <a:rPr lang="en-GB" dirty="0"/>
              <a:t>A</a:t>
            </a:r>
            <a:r>
              <a:rPr lang="en-GB" dirty="0" smtClean="0"/>
              <a:t>n </a:t>
            </a:r>
            <a:r>
              <a:rPr lang="en-GB" dirty="0"/>
              <a:t>economic system with elements of </a:t>
            </a:r>
            <a:r>
              <a:rPr lang="en-GB" b="1" dirty="0">
                <a:solidFill>
                  <a:schemeClr val="accent2"/>
                </a:solidFill>
              </a:rPr>
              <a:t>both a planned economy and a market economy</a:t>
            </a:r>
            <a:r>
              <a:rPr lang="en-GB" dirty="0"/>
              <a:t>. </a:t>
            </a:r>
            <a:endParaRPr lang="en-GB" dirty="0" smtClean="0"/>
          </a:p>
          <a:p>
            <a:pPr lvl="1"/>
            <a:r>
              <a:rPr lang="en-GB" dirty="0" smtClean="0"/>
              <a:t>Most </a:t>
            </a:r>
            <a:r>
              <a:rPr lang="en-GB" dirty="0"/>
              <a:t>of the world's countries have a mixed economy</a:t>
            </a:r>
            <a:r>
              <a:rPr lang="en-GB" dirty="0" smtClean="0"/>
              <a:t>, </a:t>
            </a:r>
            <a:r>
              <a:rPr lang="en-GB" dirty="0"/>
              <a:t>one </a:t>
            </a:r>
            <a:r>
              <a:rPr lang="en-GB" dirty="0" smtClean="0"/>
              <a:t>economic system dominates </a:t>
            </a:r>
            <a:r>
              <a:rPr lang="en-GB" dirty="0"/>
              <a:t>but elements of the other systems are present as </a:t>
            </a:r>
            <a:r>
              <a:rPr lang="en-GB" dirty="0" smtClean="0"/>
              <a:t>well</a:t>
            </a:r>
            <a:endParaRPr lang="en-GB" dirty="0"/>
          </a:p>
          <a:p>
            <a:r>
              <a:rPr lang="en-GB" dirty="0"/>
              <a:t>There is </a:t>
            </a:r>
            <a:r>
              <a:rPr lang="en-GB" dirty="0" smtClean="0"/>
              <a:t>no </a:t>
            </a:r>
            <a:r>
              <a:rPr lang="en-GB" dirty="0"/>
              <a:t>country in the world today that is purely communistic, socialistic, or capitalistic economy. </a:t>
            </a:r>
            <a:endParaRPr lang="en-GB" dirty="0" smtClean="0"/>
          </a:p>
          <a:p>
            <a:r>
              <a:rPr lang="en-GB" dirty="0" smtClean="0"/>
              <a:t>The </a:t>
            </a:r>
            <a:r>
              <a:rPr lang="en-GB" dirty="0"/>
              <a:t>western nations such as UK and USA have developed mixed economies in which </a:t>
            </a:r>
            <a:r>
              <a:rPr lang="en-GB" b="1" dirty="0" smtClean="0">
                <a:solidFill>
                  <a:schemeClr val="accent2"/>
                </a:solidFill>
              </a:rPr>
              <a:t>most economic </a:t>
            </a:r>
            <a:r>
              <a:rPr lang="en-GB" b="1" dirty="0">
                <a:solidFill>
                  <a:schemeClr val="accent2"/>
                </a:solidFill>
              </a:rPr>
              <a:t>activity takes place within a free enterprise system</a:t>
            </a:r>
            <a:r>
              <a:rPr lang="en-GB" dirty="0"/>
              <a:t> </a:t>
            </a:r>
            <a:r>
              <a:rPr lang="en-GB" i="1" dirty="0">
                <a:solidFill>
                  <a:schemeClr val="accent2"/>
                </a:solidFill>
              </a:rPr>
              <a:t>with some measure of state control </a:t>
            </a:r>
            <a:r>
              <a:rPr lang="en-GB" dirty="0"/>
              <a:t>or intervention. </a:t>
            </a:r>
            <a:endParaRPr lang="en-GB" dirty="0" smtClean="0"/>
          </a:p>
          <a:p>
            <a:pPr lvl="1"/>
            <a:r>
              <a:rPr lang="en-GB" dirty="0" smtClean="0"/>
              <a:t>The </a:t>
            </a:r>
            <a:r>
              <a:rPr lang="en-GB" dirty="0"/>
              <a:t>reason for this trend is that left entirely to itself, the free enterprise might not be keen to supply certain goods and services of a public utility nature. </a:t>
            </a:r>
          </a:p>
        </p:txBody>
      </p:sp>
    </p:spTree>
    <p:extLst>
      <p:ext uri="{BB962C8B-B14F-4D97-AF65-F5344CB8AC3E}">
        <p14:creationId xmlns:p14="http://schemas.microsoft.com/office/powerpoint/2010/main" val="57524953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pPr algn="ctr"/>
            <a:r>
              <a:rPr lang="en-ZA" b="1" dirty="0" smtClean="0"/>
              <a:t>MARKET STRUCTURES</a:t>
            </a:r>
            <a:endParaRPr lang="en-ZA" b="1" dirty="0"/>
          </a:p>
        </p:txBody>
      </p:sp>
      <p:pic>
        <p:nvPicPr>
          <p:cNvPr id="3074"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405720" y="1924334"/>
            <a:ext cx="8284190" cy="460043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21903019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ZA" b="1" dirty="0" smtClean="0"/>
              <a:t>THE 5 Types of Competition</a:t>
            </a:r>
            <a:endParaRPr lang="en-ZA" b="1" dirty="0"/>
          </a:p>
        </p:txBody>
      </p:sp>
      <p:pic>
        <p:nvPicPr>
          <p:cNvPr id="2050"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2314089" y="2529692"/>
            <a:ext cx="6562725" cy="25812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86191621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A" b="1" dirty="0" smtClean="0"/>
              <a:t>1. Perfect (pure) Competition</a:t>
            </a:r>
            <a:endParaRPr lang="en-ZA" dirty="0"/>
          </a:p>
        </p:txBody>
      </p:sp>
      <p:sp>
        <p:nvSpPr>
          <p:cNvPr id="3" name="Content Placeholder 2"/>
          <p:cNvSpPr>
            <a:spLocks noGrp="1"/>
          </p:cNvSpPr>
          <p:nvPr>
            <p:ph idx="1"/>
          </p:nvPr>
        </p:nvSpPr>
        <p:spPr/>
        <p:txBody>
          <a:bodyPr>
            <a:normAutofit/>
          </a:bodyPr>
          <a:lstStyle/>
          <a:p>
            <a:r>
              <a:rPr lang="en-ZA" dirty="0" smtClean="0"/>
              <a:t>Perfect </a:t>
            </a:r>
            <a:r>
              <a:rPr lang="en-ZA" dirty="0"/>
              <a:t>competition is a market system characterized by </a:t>
            </a:r>
            <a:r>
              <a:rPr lang="en-ZA" b="1" dirty="0"/>
              <a:t>many different buyers and sellers</a:t>
            </a:r>
            <a:r>
              <a:rPr lang="en-ZA" dirty="0"/>
              <a:t>. In the classic theoretical definition of perfect competition, there are an infinite number of buyers and sellers. With so many market players, it is impossible for any one participant to alter the prevailing price in the market. If they attempt to do so, buyers and sellers have infinite alternatives to pursue.</a:t>
            </a:r>
          </a:p>
          <a:p>
            <a:r>
              <a:rPr lang="en-ZA" b="1" dirty="0"/>
              <a:t>Perfect (pure) competition</a:t>
            </a:r>
            <a:r>
              <a:rPr lang="en-ZA" dirty="0"/>
              <a:t> is the opposite of a monopoly, in which only a single firm supplies a particular good or service, and that firm can charge whatever price it wants because consumers have no alternatives and it is difficult for would-be </a:t>
            </a:r>
            <a:r>
              <a:rPr lang="en-ZA" b="1" dirty="0"/>
              <a:t>competitors</a:t>
            </a:r>
            <a:r>
              <a:rPr lang="en-ZA" dirty="0"/>
              <a:t> to enter the marketplace.</a:t>
            </a:r>
          </a:p>
          <a:p>
            <a:endParaRPr lang="en-ZA" dirty="0"/>
          </a:p>
        </p:txBody>
      </p:sp>
    </p:spTree>
    <p:extLst>
      <p:ext uri="{BB962C8B-B14F-4D97-AF65-F5344CB8AC3E}">
        <p14:creationId xmlns:p14="http://schemas.microsoft.com/office/powerpoint/2010/main" val="223699517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A" b="1" dirty="0" smtClean="0"/>
              <a:t>2. Monopoly</a:t>
            </a:r>
            <a:endParaRPr lang="en-ZA" dirty="0"/>
          </a:p>
        </p:txBody>
      </p:sp>
      <p:sp>
        <p:nvSpPr>
          <p:cNvPr id="3" name="Content Placeholder 2"/>
          <p:cNvSpPr>
            <a:spLocks noGrp="1"/>
          </p:cNvSpPr>
          <p:nvPr>
            <p:ph idx="1"/>
          </p:nvPr>
        </p:nvSpPr>
        <p:spPr/>
        <p:txBody>
          <a:bodyPr/>
          <a:lstStyle/>
          <a:p>
            <a:r>
              <a:rPr lang="en-ZA" dirty="0" smtClean="0"/>
              <a:t>A </a:t>
            </a:r>
            <a:r>
              <a:rPr lang="en-ZA" dirty="0"/>
              <a:t>monopoly is the exact opposite form of market system as perfect competition. In a pure monopoly, there is </a:t>
            </a:r>
            <a:r>
              <a:rPr lang="en-ZA" b="1" dirty="0"/>
              <a:t>only one producer of a particular good or service, and generally no reasonable substitute</a:t>
            </a:r>
            <a:r>
              <a:rPr lang="en-ZA" dirty="0"/>
              <a:t>. In such a market system, the monopolist is able to charge whatever price they wish due to the absence of competition, but their overall revenue will be limited by the ability or willingness of customers to pay their price.</a:t>
            </a:r>
          </a:p>
          <a:p>
            <a:endParaRPr lang="en-ZA" dirty="0"/>
          </a:p>
        </p:txBody>
      </p:sp>
    </p:spTree>
    <p:extLst>
      <p:ext uri="{BB962C8B-B14F-4D97-AF65-F5344CB8AC3E}">
        <p14:creationId xmlns:p14="http://schemas.microsoft.com/office/powerpoint/2010/main" val="26217592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A" b="1" dirty="0" smtClean="0"/>
              <a:t>3. Oligopoly</a:t>
            </a:r>
            <a:endParaRPr lang="en-ZA" dirty="0"/>
          </a:p>
        </p:txBody>
      </p:sp>
      <p:sp>
        <p:nvSpPr>
          <p:cNvPr id="3" name="Content Placeholder 2"/>
          <p:cNvSpPr>
            <a:spLocks noGrp="1"/>
          </p:cNvSpPr>
          <p:nvPr>
            <p:ph idx="1"/>
          </p:nvPr>
        </p:nvSpPr>
        <p:spPr/>
        <p:txBody>
          <a:bodyPr/>
          <a:lstStyle/>
          <a:p>
            <a:r>
              <a:rPr lang="en-ZA" dirty="0"/>
              <a:t>An oligopoly is similar in many ways to a monopoly. The primary difference is that </a:t>
            </a:r>
            <a:r>
              <a:rPr lang="en-ZA" b="1" dirty="0"/>
              <a:t>rather than having only one producer of a good or service, there are a handful of producers, or at least a handful of producers that make up a dominant majority of the production in the market system</a:t>
            </a:r>
            <a:r>
              <a:rPr lang="en-ZA" dirty="0"/>
              <a:t>. </a:t>
            </a:r>
            <a:endParaRPr lang="en-ZA" dirty="0" smtClean="0"/>
          </a:p>
          <a:p>
            <a:r>
              <a:rPr lang="en-ZA" dirty="0" smtClean="0"/>
              <a:t>While </a:t>
            </a:r>
            <a:r>
              <a:rPr lang="en-ZA" dirty="0" err="1"/>
              <a:t>oligopolists</a:t>
            </a:r>
            <a:r>
              <a:rPr lang="en-ZA" dirty="0"/>
              <a:t> do not have the same pricing power as monopolists, it is possible, without diligent government regulation, that </a:t>
            </a:r>
            <a:r>
              <a:rPr lang="en-ZA" dirty="0" err="1"/>
              <a:t>oligopolists</a:t>
            </a:r>
            <a:r>
              <a:rPr lang="en-ZA" dirty="0"/>
              <a:t> will collude with one another to set prices in the same way a monopolist would.</a:t>
            </a:r>
          </a:p>
          <a:p>
            <a:endParaRPr lang="en-ZA" dirty="0"/>
          </a:p>
        </p:txBody>
      </p:sp>
    </p:spTree>
    <p:extLst>
      <p:ext uri="{BB962C8B-B14F-4D97-AF65-F5344CB8AC3E}">
        <p14:creationId xmlns:p14="http://schemas.microsoft.com/office/powerpoint/2010/main" val="138997821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A" b="1" dirty="0" smtClean="0"/>
              <a:t>4. Monopolistic Competition</a:t>
            </a:r>
            <a:endParaRPr lang="en-ZA" dirty="0"/>
          </a:p>
        </p:txBody>
      </p:sp>
      <p:sp>
        <p:nvSpPr>
          <p:cNvPr id="3" name="Content Placeholder 2"/>
          <p:cNvSpPr>
            <a:spLocks noGrp="1"/>
          </p:cNvSpPr>
          <p:nvPr>
            <p:ph idx="1"/>
          </p:nvPr>
        </p:nvSpPr>
        <p:spPr/>
        <p:txBody>
          <a:bodyPr/>
          <a:lstStyle/>
          <a:p>
            <a:r>
              <a:rPr lang="en-ZA" b="1" dirty="0" smtClean="0"/>
              <a:t>Monopolistic </a:t>
            </a:r>
            <a:r>
              <a:rPr lang="en-ZA" b="1" dirty="0"/>
              <a:t>competition</a:t>
            </a:r>
            <a:r>
              <a:rPr lang="en-ZA" dirty="0"/>
              <a:t> is a type of market system </a:t>
            </a:r>
            <a:r>
              <a:rPr lang="en-ZA" b="1" dirty="0"/>
              <a:t>combining elements of a monopoly and perfect competition</a:t>
            </a:r>
            <a:r>
              <a:rPr lang="en-ZA" dirty="0"/>
              <a:t>. Like a perfectly competitive market system, there are </a:t>
            </a:r>
            <a:r>
              <a:rPr lang="en-ZA" b="1" dirty="0"/>
              <a:t>numerous competitors</a:t>
            </a:r>
            <a:r>
              <a:rPr lang="en-ZA" dirty="0"/>
              <a:t> in the market. The difference is that </a:t>
            </a:r>
            <a:r>
              <a:rPr lang="en-ZA" b="1" dirty="0"/>
              <a:t>each competitor is sufficiently differentiated </a:t>
            </a:r>
            <a:r>
              <a:rPr lang="en-ZA" dirty="0"/>
              <a:t>from the others that some can charge greater prices than a perfectly competitive firm. </a:t>
            </a:r>
            <a:endParaRPr lang="en-ZA" dirty="0" smtClean="0"/>
          </a:p>
          <a:p>
            <a:r>
              <a:rPr lang="en-ZA" dirty="0" smtClean="0"/>
              <a:t>An </a:t>
            </a:r>
            <a:r>
              <a:rPr lang="en-ZA" dirty="0"/>
              <a:t>example of monopolistic competition is the market for music. While there are many artists, each artist is different and is not perfectly </a:t>
            </a:r>
            <a:r>
              <a:rPr lang="en-ZA" dirty="0" smtClean="0"/>
              <a:t>substitutable </a:t>
            </a:r>
            <a:r>
              <a:rPr lang="en-ZA" dirty="0"/>
              <a:t>with another artist.</a:t>
            </a:r>
          </a:p>
          <a:p>
            <a:endParaRPr lang="en-ZA" dirty="0"/>
          </a:p>
        </p:txBody>
      </p:sp>
    </p:spTree>
    <p:extLst>
      <p:ext uri="{BB962C8B-B14F-4D97-AF65-F5344CB8AC3E}">
        <p14:creationId xmlns:p14="http://schemas.microsoft.com/office/powerpoint/2010/main" val="333816538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A" b="1" dirty="0" smtClean="0"/>
              <a:t>5. Monopsony</a:t>
            </a:r>
            <a:endParaRPr lang="en-ZA" dirty="0"/>
          </a:p>
        </p:txBody>
      </p:sp>
      <p:sp>
        <p:nvSpPr>
          <p:cNvPr id="3" name="Content Placeholder 2"/>
          <p:cNvSpPr>
            <a:spLocks noGrp="1"/>
          </p:cNvSpPr>
          <p:nvPr>
            <p:ph idx="1"/>
          </p:nvPr>
        </p:nvSpPr>
        <p:spPr/>
        <p:txBody>
          <a:bodyPr/>
          <a:lstStyle/>
          <a:p>
            <a:r>
              <a:rPr lang="en-ZA" dirty="0" smtClean="0"/>
              <a:t>Monopsony market </a:t>
            </a:r>
            <a:r>
              <a:rPr lang="en-ZA" dirty="0"/>
              <a:t>systems are not only </a:t>
            </a:r>
            <a:r>
              <a:rPr lang="en-ZA" b="1" dirty="0"/>
              <a:t>differentiated according to the number of suppliers in the market</a:t>
            </a:r>
            <a:r>
              <a:rPr lang="en-ZA" dirty="0"/>
              <a:t>. They may also be </a:t>
            </a:r>
            <a:r>
              <a:rPr lang="en-ZA" b="1" dirty="0"/>
              <a:t>differentiated according to the number of buyers</a:t>
            </a:r>
            <a:r>
              <a:rPr lang="en-ZA" dirty="0"/>
              <a:t>. Whereas a perfectly competitive market theoretically has an infinite number of buyers and sellers, a monopsony has </a:t>
            </a:r>
            <a:r>
              <a:rPr lang="en-ZA" b="1" dirty="0"/>
              <a:t>only one buyer for a particular good or service</a:t>
            </a:r>
            <a:r>
              <a:rPr lang="en-ZA" dirty="0"/>
              <a:t>, giving that buyer significant power in determining the price of the products produced.</a:t>
            </a:r>
          </a:p>
          <a:p>
            <a:endParaRPr lang="en-ZA" dirty="0"/>
          </a:p>
        </p:txBody>
      </p:sp>
    </p:spTree>
    <p:extLst>
      <p:ext uri="{BB962C8B-B14F-4D97-AF65-F5344CB8AC3E}">
        <p14:creationId xmlns:p14="http://schemas.microsoft.com/office/powerpoint/2010/main" val="310525528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smtClean="0"/>
              <a:t>INTRODUCTION…</a:t>
            </a:r>
            <a:endParaRPr lang="en-GB" b="1" dirty="0"/>
          </a:p>
        </p:txBody>
      </p:sp>
      <p:sp>
        <p:nvSpPr>
          <p:cNvPr id="3" name="Content Placeholder 2"/>
          <p:cNvSpPr>
            <a:spLocks noGrp="1"/>
          </p:cNvSpPr>
          <p:nvPr>
            <p:ph idx="1"/>
          </p:nvPr>
        </p:nvSpPr>
        <p:spPr>
          <a:xfrm>
            <a:off x="531628" y="2317897"/>
            <a:ext cx="11153553" cy="4380615"/>
          </a:xfrm>
        </p:spPr>
        <p:txBody>
          <a:bodyPr>
            <a:normAutofit fontScale="92500" lnSpcReduction="20000"/>
          </a:bodyPr>
          <a:lstStyle/>
          <a:p>
            <a:endParaRPr lang="en-GB" dirty="0" smtClean="0"/>
          </a:p>
          <a:p>
            <a:r>
              <a:rPr lang="en-GB" dirty="0" smtClean="0"/>
              <a:t>Every </a:t>
            </a:r>
            <a:r>
              <a:rPr lang="en-GB" dirty="0"/>
              <a:t>business is affected by the environmental changes and influences. One of the most important of the environmental forces which react with a business organization stems from </a:t>
            </a:r>
            <a:r>
              <a:rPr lang="en-GB" b="1" dirty="0">
                <a:solidFill>
                  <a:schemeClr val="accent2"/>
                </a:solidFill>
              </a:rPr>
              <a:t>the workings of the economic system</a:t>
            </a:r>
            <a:r>
              <a:rPr lang="en-GB" dirty="0">
                <a:solidFill>
                  <a:schemeClr val="accent2"/>
                </a:solidFill>
              </a:rPr>
              <a:t>.</a:t>
            </a:r>
            <a:r>
              <a:rPr lang="en-GB" dirty="0"/>
              <a:t> </a:t>
            </a:r>
          </a:p>
          <a:p>
            <a:r>
              <a:rPr lang="en-GB" b="1" dirty="0" smtClean="0"/>
              <a:t>An </a:t>
            </a:r>
            <a:r>
              <a:rPr lang="en-GB" b="1" dirty="0"/>
              <a:t>economic system allocates a nation's resources known as factors of production among its citizens. </a:t>
            </a:r>
            <a:endParaRPr lang="en-GB" b="1" dirty="0" smtClean="0"/>
          </a:p>
          <a:p>
            <a:r>
              <a:rPr lang="en-GB" dirty="0" smtClean="0"/>
              <a:t>Factors of production are the basic resources a business uses to produce goods and services. They include:</a:t>
            </a:r>
          </a:p>
          <a:p>
            <a:pPr marL="0" indent="0">
              <a:buNone/>
            </a:pPr>
            <a:r>
              <a:rPr lang="en-GB" dirty="0" smtClean="0"/>
              <a:t>			</a:t>
            </a:r>
            <a:r>
              <a:rPr lang="en-GB" b="1" dirty="0" smtClean="0">
                <a:solidFill>
                  <a:schemeClr val="accent2"/>
                </a:solidFill>
              </a:rPr>
              <a:t>General </a:t>
            </a:r>
            <a:r>
              <a:rPr lang="en-GB" b="1" dirty="0">
                <a:solidFill>
                  <a:schemeClr val="accent2"/>
                </a:solidFill>
              </a:rPr>
              <a:t>economic </a:t>
            </a:r>
            <a:r>
              <a:rPr lang="en-GB" b="1" dirty="0" smtClean="0">
                <a:solidFill>
                  <a:schemeClr val="accent2"/>
                </a:solidFill>
              </a:rPr>
              <a:t>conditions</a:t>
            </a:r>
            <a:r>
              <a:rPr lang="en-GB" b="1" dirty="0">
                <a:solidFill>
                  <a:schemeClr val="accent2"/>
                </a:solidFill>
              </a:rPr>
              <a:t> </a:t>
            </a:r>
            <a:r>
              <a:rPr lang="en-GB" b="1" dirty="0" smtClean="0">
                <a:solidFill>
                  <a:schemeClr val="accent2"/>
                </a:solidFill>
              </a:rPr>
              <a:t>		Capital 				Entrepreneurs</a:t>
            </a:r>
          </a:p>
          <a:p>
            <a:pPr marL="0" indent="0">
              <a:buNone/>
            </a:pPr>
            <a:r>
              <a:rPr lang="en-GB" b="1" dirty="0" smtClean="0">
                <a:solidFill>
                  <a:schemeClr val="accent2"/>
                </a:solidFill>
              </a:rPr>
              <a:t>			Natural resources				</a:t>
            </a:r>
            <a:r>
              <a:rPr lang="en-GB" b="1" dirty="0">
                <a:solidFill>
                  <a:schemeClr val="accent2"/>
                </a:solidFill>
              </a:rPr>
              <a:t> Labour </a:t>
            </a:r>
            <a:r>
              <a:rPr lang="en-GB" b="1" dirty="0" smtClean="0">
                <a:solidFill>
                  <a:schemeClr val="accent2"/>
                </a:solidFill>
              </a:rPr>
              <a:t>	</a:t>
            </a:r>
            <a:r>
              <a:rPr lang="en-GB" b="1" dirty="0" smtClean="0"/>
              <a:t>		</a:t>
            </a:r>
          </a:p>
          <a:p>
            <a:pPr marL="0" indent="0">
              <a:buNone/>
            </a:pPr>
            <a:r>
              <a:rPr lang="en-GB" dirty="0" smtClean="0"/>
              <a:t>Other forces which affect a business include </a:t>
            </a:r>
            <a:r>
              <a:rPr lang="en-GB" b="1" i="1" dirty="0" smtClean="0">
                <a:solidFill>
                  <a:schemeClr val="accent2"/>
                </a:solidFill>
              </a:rPr>
              <a:t>government's monetary and fiscal policies</a:t>
            </a:r>
            <a:r>
              <a:rPr lang="en-GB" dirty="0" smtClean="0">
                <a:solidFill>
                  <a:schemeClr val="accent2"/>
                </a:solidFill>
              </a:rPr>
              <a:t>, </a:t>
            </a:r>
            <a:r>
              <a:rPr lang="en-GB" b="1" i="1" dirty="0" smtClean="0">
                <a:solidFill>
                  <a:schemeClr val="accent2"/>
                </a:solidFill>
              </a:rPr>
              <a:t>markets</a:t>
            </a:r>
            <a:r>
              <a:rPr lang="en-GB" dirty="0" smtClean="0">
                <a:solidFill>
                  <a:schemeClr val="accent2"/>
                </a:solidFill>
              </a:rPr>
              <a:t>, </a:t>
            </a:r>
            <a:r>
              <a:rPr lang="en-GB" b="1" i="1" dirty="0" smtClean="0">
                <a:solidFill>
                  <a:schemeClr val="accent2"/>
                </a:solidFill>
              </a:rPr>
              <a:t>customers</a:t>
            </a:r>
            <a:r>
              <a:rPr lang="en-GB" dirty="0" smtClean="0">
                <a:solidFill>
                  <a:schemeClr val="accent2"/>
                </a:solidFill>
              </a:rPr>
              <a:t> and </a:t>
            </a:r>
            <a:r>
              <a:rPr lang="en-GB" b="1" i="1" dirty="0" smtClean="0">
                <a:solidFill>
                  <a:schemeClr val="accent2"/>
                </a:solidFill>
              </a:rPr>
              <a:t>competitors</a:t>
            </a:r>
            <a:r>
              <a:rPr lang="en-GB" dirty="0" smtClean="0"/>
              <a:t>. </a:t>
            </a:r>
          </a:p>
          <a:p>
            <a:r>
              <a:rPr lang="en-GB" dirty="0" smtClean="0"/>
              <a:t>Allocating Scarce Economic resources among competing ends is a problem.</a:t>
            </a:r>
          </a:p>
          <a:p>
            <a:r>
              <a:rPr lang="en-GB" dirty="0" smtClean="0"/>
              <a:t>Nations must chose which factors of production to deploy </a:t>
            </a:r>
            <a:endParaRPr lang="en-GB" dirty="0"/>
          </a:p>
          <a:p>
            <a:r>
              <a:rPr lang="en-GB" dirty="0" smtClean="0"/>
              <a:t>Nations may opt for different methods, these methods are </a:t>
            </a:r>
            <a:r>
              <a:rPr lang="en-GB" dirty="0"/>
              <a:t>termed </a:t>
            </a:r>
            <a:r>
              <a:rPr lang="en-GB" b="1" dirty="0">
                <a:solidFill>
                  <a:schemeClr val="accent2"/>
                </a:solidFill>
              </a:rPr>
              <a:t>economic systems</a:t>
            </a:r>
            <a:r>
              <a:rPr lang="en-GB" dirty="0"/>
              <a:t>. </a:t>
            </a:r>
          </a:p>
        </p:txBody>
      </p:sp>
    </p:spTree>
    <p:extLst>
      <p:ext uri="{BB962C8B-B14F-4D97-AF65-F5344CB8AC3E}">
        <p14:creationId xmlns:p14="http://schemas.microsoft.com/office/powerpoint/2010/main" val="318752120"/>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lstStyle/>
          <a:p>
            <a:r>
              <a:rPr lang="en-ZA" dirty="0" smtClean="0"/>
              <a:t>Analysing the Economic Factors</a:t>
            </a:r>
            <a:endParaRPr lang="en-ZA" dirty="0"/>
          </a:p>
        </p:txBody>
      </p:sp>
      <p:sp>
        <p:nvSpPr>
          <p:cNvPr id="5" name="Subtitle 4"/>
          <p:cNvSpPr>
            <a:spLocks noGrp="1"/>
          </p:cNvSpPr>
          <p:nvPr>
            <p:ph type="subTitle" idx="1"/>
          </p:nvPr>
        </p:nvSpPr>
        <p:spPr/>
        <p:txBody>
          <a:bodyPr/>
          <a:lstStyle/>
          <a:p>
            <a:pPr marL="342900" indent="-342900">
              <a:buAutoNum type="arabicPeriod"/>
            </a:pPr>
            <a:r>
              <a:rPr lang="en-ZA" dirty="0" smtClean="0"/>
              <a:t>General economic factors</a:t>
            </a:r>
          </a:p>
          <a:p>
            <a:pPr marL="342900" indent="-342900">
              <a:buAutoNum type="arabicPeriod"/>
            </a:pPr>
            <a:r>
              <a:rPr lang="en-ZA" dirty="0" smtClean="0"/>
              <a:t>Customers</a:t>
            </a:r>
          </a:p>
          <a:p>
            <a:pPr marL="342900" indent="-342900">
              <a:buAutoNum type="arabicPeriod"/>
            </a:pPr>
            <a:endParaRPr lang="en-ZA" dirty="0"/>
          </a:p>
        </p:txBody>
      </p:sp>
    </p:spTree>
    <p:extLst>
      <p:ext uri="{BB962C8B-B14F-4D97-AF65-F5344CB8AC3E}">
        <p14:creationId xmlns:p14="http://schemas.microsoft.com/office/powerpoint/2010/main" val="261767223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A" b="1" dirty="0" smtClean="0"/>
              <a:t>1. General Economic Factors</a:t>
            </a:r>
            <a:endParaRPr lang="en-ZA" b="1" dirty="0"/>
          </a:p>
        </p:txBody>
      </p:sp>
      <p:sp>
        <p:nvSpPr>
          <p:cNvPr id="3" name="Content Placeholder 2"/>
          <p:cNvSpPr>
            <a:spLocks noGrp="1"/>
          </p:cNvSpPr>
          <p:nvPr>
            <p:ph idx="1"/>
          </p:nvPr>
        </p:nvSpPr>
        <p:spPr/>
        <p:txBody>
          <a:bodyPr/>
          <a:lstStyle/>
          <a:p>
            <a:r>
              <a:rPr lang="en-ZA" dirty="0"/>
              <a:t>These changes in </a:t>
            </a:r>
            <a:r>
              <a:rPr lang="en-ZA" dirty="0" smtClean="0"/>
              <a:t>general economic </a:t>
            </a:r>
            <a:r>
              <a:rPr lang="en-ZA" dirty="0"/>
              <a:t>conditions affect (and are affected by) the forces of supply and demand, </a:t>
            </a:r>
            <a:r>
              <a:rPr lang="en-ZA" dirty="0" smtClean="0"/>
              <a:t>buying power</a:t>
            </a:r>
            <a:r>
              <a:rPr lang="en-ZA" dirty="0"/>
              <a:t>, willingness to buy, expenditure levels and the intensity of competitive </a:t>
            </a:r>
            <a:r>
              <a:rPr lang="en-ZA" dirty="0" smtClean="0"/>
              <a:t>behaviour</a:t>
            </a:r>
          </a:p>
          <a:p>
            <a:r>
              <a:rPr lang="en-ZA" dirty="0"/>
              <a:t>Fluctuations in the economy follow a general pattern that is often referred to as the </a:t>
            </a:r>
            <a:r>
              <a:rPr lang="en-ZA" b="1" dirty="0" smtClean="0"/>
              <a:t>Business Life Cycle Stages</a:t>
            </a:r>
            <a:r>
              <a:rPr lang="en-ZA" dirty="0"/>
              <a:t>: </a:t>
            </a:r>
            <a:endParaRPr lang="en-ZA" dirty="0" smtClean="0"/>
          </a:p>
          <a:p>
            <a:pPr marL="800100" lvl="1" indent="-342900">
              <a:buFont typeface="+mj-lt"/>
              <a:buAutoNum type="alphaLcParenR"/>
            </a:pPr>
            <a:r>
              <a:rPr lang="en-ZA" b="1" dirty="0" smtClean="0"/>
              <a:t>Prosperity</a:t>
            </a:r>
          </a:p>
          <a:p>
            <a:pPr marL="800100" lvl="1" indent="-342900">
              <a:buFont typeface="+mj-lt"/>
              <a:buAutoNum type="alphaLcParenR"/>
            </a:pPr>
            <a:r>
              <a:rPr lang="en-ZA" b="1" dirty="0" smtClean="0"/>
              <a:t>Recession</a:t>
            </a:r>
          </a:p>
          <a:p>
            <a:pPr marL="800100" lvl="1" indent="-342900">
              <a:buFont typeface="+mj-lt"/>
              <a:buAutoNum type="alphaLcParenR"/>
            </a:pPr>
            <a:r>
              <a:rPr lang="en-ZA" b="1" dirty="0"/>
              <a:t>D</a:t>
            </a:r>
            <a:r>
              <a:rPr lang="en-ZA" b="1" dirty="0" smtClean="0"/>
              <a:t>epression </a:t>
            </a:r>
            <a:r>
              <a:rPr lang="en-ZA" b="1" dirty="0"/>
              <a:t>and </a:t>
            </a:r>
            <a:endParaRPr lang="en-ZA" b="1" dirty="0" smtClean="0"/>
          </a:p>
          <a:p>
            <a:pPr marL="800100" lvl="1" indent="-342900">
              <a:buFont typeface="+mj-lt"/>
              <a:buAutoNum type="alphaLcParenR"/>
            </a:pPr>
            <a:r>
              <a:rPr lang="en-ZA" b="1" dirty="0" smtClean="0"/>
              <a:t>Recovery</a:t>
            </a:r>
            <a:endParaRPr lang="en-ZA" b="1" dirty="0"/>
          </a:p>
        </p:txBody>
      </p:sp>
    </p:spTree>
    <p:extLst>
      <p:ext uri="{BB962C8B-B14F-4D97-AF65-F5344CB8AC3E}">
        <p14:creationId xmlns:p14="http://schemas.microsoft.com/office/powerpoint/2010/main" val="299039073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A" b="1" dirty="0" smtClean="0"/>
              <a:t>	a) Prosperity</a:t>
            </a:r>
            <a:endParaRPr lang="en-ZA" b="1" dirty="0"/>
          </a:p>
        </p:txBody>
      </p:sp>
      <p:sp>
        <p:nvSpPr>
          <p:cNvPr id="3" name="Content Placeholder 2"/>
          <p:cNvSpPr>
            <a:spLocks noGrp="1"/>
          </p:cNvSpPr>
          <p:nvPr>
            <p:ph idx="1"/>
          </p:nvPr>
        </p:nvSpPr>
        <p:spPr/>
        <p:txBody>
          <a:bodyPr>
            <a:normAutofit/>
          </a:bodyPr>
          <a:lstStyle/>
          <a:p>
            <a:r>
              <a:rPr lang="en-ZA" dirty="0"/>
              <a:t>U</a:t>
            </a:r>
            <a:r>
              <a:rPr lang="en-ZA" dirty="0" smtClean="0"/>
              <a:t>nemployment </a:t>
            </a:r>
            <a:r>
              <a:rPr lang="en-ZA" dirty="0"/>
              <a:t>is low and aggregate income is relatively </a:t>
            </a:r>
            <a:r>
              <a:rPr lang="en-ZA" dirty="0" smtClean="0"/>
              <a:t>high</a:t>
            </a:r>
            <a:endParaRPr lang="en-ZA" dirty="0"/>
          </a:p>
          <a:p>
            <a:r>
              <a:rPr lang="en-ZA" dirty="0"/>
              <a:t>Assuming a low inflation rate, this combination causes buying power to be </a:t>
            </a:r>
            <a:r>
              <a:rPr lang="en-ZA" dirty="0" smtClean="0"/>
              <a:t>high</a:t>
            </a:r>
            <a:endParaRPr lang="en-ZA" dirty="0"/>
          </a:p>
          <a:p>
            <a:r>
              <a:rPr lang="en-ZA" dirty="0" smtClean="0"/>
              <a:t>The </a:t>
            </a:r>
            <a:r>
              <a:rPr lang="en-ZA" dirty="0"/>
              <a:t>economic outlook remains prosperous, consumers generally are willing to </a:t>
            </a:r>
            <a:r>
              <a:rPr lang="en-ZA" dirty="0" smtClean="0"/>
              <a:t>buy</a:t>
            </a:r>
            <a:endParaRPr lang="en-ZA" dirty="0"/>
          </a:p>
          <a:p>
            <a:r>
              <a:rPr lang="en-ZA" dirty="0"/>
              <a:t>Organisations respond by expanding their product/services mixes to take advantage of </a:t>
            </a:r>
            <a:r>
              <a:rPr lang="en-ZA" dirty="0" smtClean="0"/>
              <a:t>the increased </a:t>
            </a:r>
            <a:r>
              <a:rPr lang="en-ZA" dirty="0"/>
              <a:t>buying </a:t>
            </a:r>
            <a:r>
              <a:rPr lang="en-ZA" dirty="0" smtClean="0"/>
              <a:t>power </a:t>
            </a:r>
          </a:p>
          <a:p>
            <a:r>
              <a:rPr lang="en-ZA" dirty="0" smtClean="0"/>
              <a:t>Capture </a:t>
            </a:r>
            <a:r>
              <a:rPr lang="en-ZA" dirty="0"/>
              <a:t>a larger market share by </a:t>
            </a:r>
            <a:r>
              <a:rPr lang="en-ZA" dirty="0" smtClean="0"/>
              <a:t>intensifying distribution </a:t>
            </a:r>
            <a:r>
              <a:rPr lang="en-ZA" dirty="0"/>
              <a:t>and promotion </a:t>
            </a:r>
            <a:r>
              <a:rPr lang="en-ZA" dirty="0" smtClean="0"/>
              <a:t>efforts</a:t>
            </a:r>
            <a:endParaRPr lang="en-ZA" dirty="0"/>
          </a:p>
        </p:txBody>
      </p:sp>
    </p:spTree>
    <p:extLst>
      <p:ext uri="{BB962C8B-B14F-4D97-AF65-F5344CB8AC3E}">
        <p14:creationId xmlns:p14="http://schemas.microsoft.com/office/powerpoint/2010/main" val="206803621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A" b="1" dirty="0" smtClean="0"/>
              <a:t>	b) Recession</a:t>
            </a:r>
            <a:endParaRPr lang="en-ZA" b="1" dirty="0"/>
          </a:p>
        </p:txBody>
      </p:sp>
      <p:sp>
        <p:nvSpPr>
          <p:cNvPr id="3" name="Content Placeholder 2"/>
          <p:cNvSpPr>
            <a:spLocks noGrp="1"/>
          </p:cNvSpPr>
          <p:nvPr>
            <p:ph idx="1"/>
          </p:nvPr>
        </p:nvSpPr>
        <p:spPr/>
        <p:txBody>
          <a:bodyPr>
            <a:normAutofit fontScale="92500" lnSpcReduction="10000"/>
          </a:bodyPr>
          <a:lstStyle/>
          <a:p>
            <a:r>
              <a:rPr lang="en-ZA" dirty="0"/>
              <a:t>U</a:t>
            </a:r>
            <a:r>
              <a:rPr lang="en-ZA" dirty="0" smtClean="0"/>
              <a:t>nemployment </a:t>
            </a:r>
            <a:r>
              <a:rPr lang="en-ZA" dirty="0"/>
              <a:t>rises during </a:t>
            </a:r>
            <a:r>
              <a:rPr lang="en-ZA" dirty="0" smtClean="0"/>
              <a:t>recession</a:t>
            </a:r>
          </a:p>
          <a:p>
            <a:r>
              <a:rPr lang="en-ZA" dirty="0"/>
              <a:t>T</a:t>
            </a:r>
            <a:r>
              <a:rPr lang="en-ZA" dirty="0" smtClean="0"/>
              <a:t>otal </a:t>
            </a:r>
            <a:r>
              <a:rPr lang="en-ZA" dirty="0"/>
              <a:t>buying power </a:t>
            </a:r>
            <a:r>
              <a:rPr lang="en-ZA" dirty="0" smtClean="0"/>
              <a:t>declines - </a:t>
            </a:r>
            <a:r>
              <a:rPr lang="en-ZA" dirty="0"/>
              <a:t>many consumers become more price and </a:t>
            </a:r>
            <a:r>
              <a:rPr lang="en-ZA" dirty="0" smtClean="0"/>
              <a:t>value conscious</a:t>
            </a:r>
            <a:endParaRPr lang="en-ZA" dirty="0"/>
          </a:p>
          <a:p>
            <a:pPr lvl="1"/>
            <a:r>
              <a:rPr lang="en-ZA" dirty="0" smtClean="0"/>
              <a:t> </a:t>
            </a:r>
            <a:r>
              <a:rPr lang="en-ZA" dirty="0"/>
              <a:t>People ordinarily reduce their consumption of the more expensive </a:t>
            </a:r>
            <a:r>
              <a:rPr lang="en-ZA" dirty="0" smtClean="0"/>
              <a:t>convenience foods and</a:t>
            </a:r>
          </a:p>
          <a:p>
            <a:r>
              <a:rPr lang="en-ZA" dirty="0"/>
              <a:t>People </a:t>
            </a:r>
            <a:r>
              <a:rPr lang="en-ZA" dirty="0" smtClean="0"/>
              <a:t>save their money </a:t>
            </a:r>
          </a:p>
          <a:p>
            <a:r>
              <a:rPr lang="en-ZA" dirty="0" smtClean="0"/>
              <a:t>Organisations would </a:t>
            </a:r>
            <a:r>
              <a:rPr lang="en-ZA" dirty="0"/>
              <a:t>consider some revision </a:t>
            </a:r>
            <a:r>
              <a:rPr lang="en-ZA" dirty="0" smtClean="0"/>
              <a:t>to </a:t>
            </a:r>
            <a:r>
              <a:rPr lang="en-ZA" dirty="0"/>
              <a:t>their marketing activities </a:t>
            </a:r>
          </a:p>
          <a:p>
            <a:pPr lvl="1"/>
            <a:r>
              <a:rPr lang="en-ZA" dirty="0" smtClean="0"/>
              <a:t>Reducing </a:t>
            </a:r>
            <a:r>
              <a:rPr lang="en-ZA" dirty="0"/>
              <a:t>the size of their product </a:t>
            </a:r>
            <a:r>
              <a:rPr lang="en-ZA" dirty="0" smtClean="0"/>
              <a:t>line</a:t>
            </a:r>
          </a:p>
          <a:p>
            <a:pPr lvl="1"/>
            <a:r>
              <a:rPr lang="en-ZA" dirty="0" smtClean="0"/>
              <a:t>Increasing </a:t>
            </a:r>
            <a:r>
              <a:rPr lang="en-ZA" dirty="0"/>
              <a:t>promotional outlays to stimulate demand. </a:t>
            </a:r>
          </a:p>
          <a:p>
            <a:r>
              <a:rPr lang="en-ZA" dirty="0"/>
              <a:t>Promotional efforts should emphasize </a:t>
            </a:r>
            <a:r>
              <a:rPr lang="en-ZA" dirty="0" smtClean="0"/>
              <a:t>value </a:t>
            </a:r>
            <a:r>
              <a:rPr lang="en-ZA" dirty="0"/>
              <a:t>and utility.</a:t>
            </a:r>
          </a:p>
        </p:txBody>
      </p:sp>
    </p:spTree>
    <p:extLst>
      <p:ext uri="{BB962C8B-B14F-4D97-AF65-F5344CB8AC3E}">
        <p14:creationId xmlns:p14="http://schemas.microsoft.com/office/powerpoint/2010/main" val="140639719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A" b="1" dirty="0" smtClean="0"/>
              <a:t>	c) Depression</a:t>
            </a:r>
            <a:endParaRPr lang="en-ZA" b="1" dirty="0"/>
          </a:p>
        </p:txBody>
      </p:sp>
      <p:sp>
        <p:nvSpPr>
          <p:cNvPr id="3" name="Content Placeholder 2"/>
          <p:cNvSpPr>
            <a:spLocks noGrp="1"/>
          </p:cNvSpPr>
          <p:nvPr>
            <p:ph idx="1"/>
          </p:nvPr>
        </p:nvSpPr>
        <p:spPr/>
        <p:txBody>
          <a:bodyPr>
            <a:normAutofit/>
          </a:bodyPr>
          <a:lstStyle/>
          <a:p>
            <a:r>
              <a:rPr lang="en-ZA" dirty="0" smtClean="0"/>
              <a:t>Extremely </a:t>
            </a:r>
            <a:r>
              <a:rPr lang="en-ZA" dirty="0"/>
              <a:t>high </a:t>
            </a:r>
            <a:r>
              <a:rPr lang="en-ZA" dirty="0" smtClean="0"/>
              <a:t>unemployment</a:t>
            </a:r>
          </a:p>
          <a:p>
            <a:pPr lvl="1"/>
            <a:r>
              <a:rPr lang="en-ZA" dirty="0" smtClean="0"/>
              <a:t>Wages </a:t>
            </a:r>
            <a:r>
              <a:rPr lang="en-ZA" dirty="0"/>
              <a:t>are </a:t>
            </a:r>
            <a:r>
              <a:rPr lang="en-ZA" dirty="0" smtClean="0"/>
              <a:t>very low</a:t>
            </a:r>
          </a:p>
          <a:p>
            <a:r>
              <a:rPr lang="en-ZA" dirty="0" smtClean="0"/>
              <a:t>Total </a:t>
            </a:r>
            <a:r>
              <a:rPr lang="en-ZA" dirty="0"/>
              <a:t>disposable income is at a minimum </a:t>
            </a:r>
            <a:r>
              <a:rPr lang="en-ZA" dirty="0" smtClean="0"/>
              <a:t>– consumer spending lowest</a:t>
            </a:r>
          </a:p>
          <a:p>
            <a:r>
              <a:rPr lang="en-ZA" dirty="0" smtClean="0"/>
              <a:t>Governments </a:t>
            </a:r>
            <a:r>
              <a:rPr lang="en-ZA" dirty="0"/>
              <a:t>use both monetary and fiscal policies </a:t>
            </a:r>
            <a:r>
              <a:rPr lang="en-ZA" dirty="0" smtClean="0"/>
              <a:t>to try and offset </a:t>
            </a:r>
            <a:r>
              <a:rPr lang="en-ZA" dirty="0"/>
              <a:t>the effects of recession, depression and </a:t>
            </a:r>
            <a:r>
              <a:rPr lang="en-ZA" dirty="0" smtClean="0"/>
              <a:t>inflation</a:t>
            </a:r>
          </a:p>
          <a:p>
            <a:pPr lvl="1"/>
            <a:r>
              <a:rPr lang="en-ZA" b="1" dirty="0" smtClean="0"/>
              <a:t>Monetary </a:t>
            </a:r>
            <a:r>
              <a:rPr lang="en-ZA" b="1" dirty="0"/>
              <a:t>policies </a:t>
            </a:r>
            <a:r>
              <a:rPr lang="en-ZA" dirty="0" smtClean="0"/>
              <a:t>are employed </a:t>
            </a:r>
            <a:r>
              <a:rPr lang="en-ZA" dirty="0"/>
              <a:t>to control the money supply which in turn influences spending, saving </a:t>
            </a:r>
            <a:r>
              <a:rPr lang="en-ZA" dirty="0" smtClean="0"/>
              <a:t>and investment </a:t>
            </a:r>
            <a:r>
              <a:rPr lang="en-ZA" dirty="0"/>
              <a:t>by both individuals and business. </a:t>
            </a:r>
            <a:endParaRPr lang="en-ZA" dirty="0" smtClean="0"/>
          </a:p>
          <a:p>
            <a:pPr lvl="1"/>
            <a:r>
              <a:rPr lang="en-ZA" dirty="0" smtClean="0"/>
              <a:t>Through </a:t>
            </a:r>
            <a:r>
              <a:rPr lang="en-ZA" b="1" dirty="0" smtClean="0"/>
              <a:t>Fiscal </a:t>
            </a:r>
            <a:r>
              <a:rPr lang="en-ZA" b="1" dirty="0"/>
              <a:t>policies</a:t>
            </a:r>
            <a:r>
              <a:rPr lang="en-ZA" dirty="0"/>
              <a:t>, the government </a:t>
            </a:r>
            <a:r>
              <a:rPr lang="en-ZA" dirty="0" smtClean="0"/>
              <a:t>can influence </a:t>
            </a:r>
            <a:r>
              <a:rPr lang="en-ZA" dirty="0"/>
              <a:t>the amount of savings and expenditures by altering the tax structure and </a:t>
            </a:r>
            <a:r>
              <a:rPr lang="en-ZA" dirty="0" smtClean="0"/>
              <a:t>by changing </a:t>
            </a:r>
            <a:r>
              <a:rPr lang="en-ZA" dirty="0"/>
              <a:t>the levels of government expenditure.</a:t>
            </a:r>
          </a:p>
        </p:txBody>
      </p:sp>
    </p:spTree>
    <p:extLst>
      <p:ext uri="{BB962C8B-B14F-4D97-AF65-F5344CB8AC3E}">
        <p14:creationId xmlns:p14="http://schemas.microsoft.com/office/powerpoint/2010/main" val="361435033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A" b="1" dirty="0" smtClean="0"/>
              <a:t>NOTE:</a:t>
            </a:r>
            <a:endParaRPr lang="en-ZA" b="1" dirty="0"/>
          </a:p>
        </p:txBody>
      </p:sp>
      <p:sp>
        <p:nvSpPr>
          <p:cNvPr id="3" name="Content Placeholder 2"/>
          <p:cNvSpPr>
            <a:spLocks noGrp="1"/>
          </p:cNvSpPr>
          <p:nvPr>
            <p:ph idx="1"/>
          </p:nvPr>
        </p:nvSpPr>
        <p:spPr>
          <a:xfrm>
            <a:off x="1154954" y="3507474"/>
            <a:ext cx="10104449" cy="2512325"/>
          </a:xfrm>
        </p:spPr>
        <p:txBody>
          <a:bodyPr>
            <a:normAutofit lnSpcReduction="10000"/>
          </a:bodyPr>
          <a:lstStyle/>
          <a:p>
            <a:r>
              <a:rPr lang="en-ZA" b="1" dirty="0" smtClean="0"/>
              <a:t>Research on how the Fiscal and Monetary Policies can be used to monitor the economy…</a:t>
            </a:r>
          </a:p>
          <a:p>
            <a:r>
              <a:rPr lang="en-ZA" b="1" dirty="0"/>
              <a:t>Monetary policy</a:t>
            </a:r>
            <a:r>
              <a:rPr lang="en-ZA" dirty="0"/>
              <a:t> is one of the ways that the </a:t>
            </a:r>
            <a:r>
              <a:rPr lang="en-ZA" dirty="0" smtClean="0"/>
              <a:t>government </a:t>
            </a:r>
            <a:r>
              <a:rPr lang="en-ZA" dirty="0"/>
              <a:t>attempts to control the economy. If the money supply grows too fast, the rate of inflation will increase; if the growth of the money supply is slowed too much, then economic growth may also slow</a:t>
            </a:r>
            <a:r>
              <a:rPr lang="en-ZA" dirty="0" smtClean="0"/>
              <a:t>.</a:t>
            </a:r>
          </a:p>
          <a:p>
            <a:r>
              <a:rPr lang="en-ZA" dirty="0"/>
              <a:t>In economics and political science, </a:t>
            </a:r>
            <a:r>
              <a:rPr lang="en-ZA" b="1" dirty="0"/>
              <a:t>fiscal policy</a:t>
            </a:r>
            <a:r>
              <a:rPr lang="en-ZA" dirty="0"/>
              <a:t> is the use of government revenue collection (mainly taxes) and expenditure (spending) to influence the economy.</a:t>
            </a:r>
            <a:endParaRPr lang="en-ZA" b="1" dirty="0"/>
          </a:p>
        </p:txBody>
      </p:sp>
      <p:sp>
        <p:nvSpPr>
          <p:cNvPr id="5" name="AutoShape 4" descr="Image result for fiscal and monetary policy"/>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ZA"/>
          </a:p>
        </p:txBody>
      </p:sp>
      <p:pic>
        <p:nvPicPr>
          <p:cNvPr id="1031" name="Picture 7"/>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648146" y="738187"/>
            <a:ext cx="3899065" cy="252950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9460963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A" dirty="0" smtClean="0"/>
              <a:t>	</a:t>
            </a:r>
            <a:r>
              <a:rPr lang="en-ZA" b="1" dirty="0" smtClean="0"/>
              <a:t>d) Recovery</a:t>
            </a:r>
            <a:endParaRPr lang="en-ZA" b="1" dirty="0"/>
          </a:p>
        </p:txBody>
      </p:sp>
      <p:sp>
        <p:nvSpPr>
          <p:cNvPr id="3" name="Content Placeholder 2"/>
          <p:cNvSpPr>
            <a:spLocks noGrp="1"/>
          </p:cNvSpPr>
          <p:nvPr>
            <p:ph sz="half" idx="1"/>
          </p:nvPr>
        </p:nvSpPr>
        <p:spPr>
          <a:xfrm>
            <a:off x="1105469" y="2279176"/>
            <a:ext cx="4874643" cy="4353636"/>
          </a:xfrm>
        </p:spPr>
        <p:txBody>
          <a:bodyPr>
            <a:normAutofit lnSpcReduction="10000"/>
          </a:bodyPr>
          <a:lstStyle/>
          <a:p>
            <a:r>
              <a:rPr lang="en-ZA" dirty="0" smtClean="0"/>
              <a:t>The </a:t>
            </a:r>
            <a:r>
              <a:rPr lang="en-ZA" dirty="0"/>
              <a:t>economy moves from recession to </a:t>
            </a:r>
            <a:r>
              <a:rPr lang="en-ZA" dirty="0" smtClean="0"/>
              <a:t>prosperity</a:t>
            </a:r>
          </a:p>
          <a:p>
            <a:r>
              <a:rPr lang="en-ZA" dirty="0" smtClean="0"/>
              <a:t>During this period:</a:t>
            </a:r>
          </a:p>
          <a:p>
            <a:pPr lvl="1"/>
            <a:r>
              <a:rPr lang="en-ZA" dirty="0" smtClean="0"/>
              <a:t>High </a:t>
            </a:r>
            <a:r>
              <a:rPr lang="en-ZA" dirty="0"/>
              <a:t>unemployment rate begins to </a:t>
            </a:r>
            <a:r>
              <a:rPr lang="en-ZA" dirty="0" smtClean="0"/>
              <a:t>decline</a:t>
            </a:r>
          </a:p>
          <a:p>
            <a:pPr lvl="1"/>
            <a:r>
              <a:rPr lang="en-ZA" dirty="0"/>
              <a:t>T</a:t>
            </a:r>
            <a:r>
              <a:rPr lang="en-ZA" dirty="0" smtClean="0"/>
              <a:t>otal </a:t>
            </a:r>
            <a:r>
              <a:rPr lang="en-ZA" dirty="0"/>
              <a:t>disposable income </a:t>
            </a:r>
            <a:r>
              <a:rPr lang="en-ZA" dirty="0" smtClean="0"/>
              <a:t>increases</a:t>
            </a:r>
          </a:p>
          <a:p>
            <a:pPr lvl="1"/>
            <a:r>
              <a:rPr lang="en-ZA" dirty="0" smtClean="0"/>
              <a:t>Consumers </a:t>
            </a:r>
            <a:r>
              <a:rPr lang="en-ZA" dirty="0"/>
              <a:t>ability to buy increases</a:t>
            </a:r>
            <a:r>
              <a:rPr lang="en-ZA" dirty="0" smtClean="0"/>
              <a:t>, but </a:t>
            </a:r>
            <a:r>
              <a:rPr lang="en-ZA" dirty="0"/>
              <a:t>their willingness to buy is </a:t>
            </a:r>
            <a:r>
              <a:rPr lang="en-ZA" dirty="0" smtClean="0"/>
              <a:t>more cautious </a:t>
            </a:r>
          </a:p>
          <a:p>
            <a:pPr lvl="1"/>
            <a:r>
              <a:rPr lang="en-ZA" dirty="0" smtClean="0"/>
              <a:t>They may </a:t>
            </a:r>
            <a:r>
              <a:rPr lang="en-ZA" dirty="0"/>
              <a:t>be more likely to save </a:t>
            </a:r>
            <a:r>
              <a:rPr lang="en-ZA" dirty="0" smtClean="0"/>
              <a:t>than spend or buy on credit</a:t>
            </a:r>
            <a:endParaRPr lang="en-ZA" dirty="0"/>
          </a:p>
          <a:p>
            <a:r>
              <a:rPr lang="en-ZA" dirty="0" smtClean="0"/>
              <a:t>As </a:t>
            </a:r>
            <a:r>
              <a:rPr lang="en-ZA" dirty="0"/>
              <a:t>the recovery </a:t>
            </a:r>
            <a:r>
              <a:rPr lang="en-ZA" dirty="0" smtClean="0"/>
              <a:t>strengthens:</a:t>
            </a:r>
          </a:p>
          <a:p>
            <a:pPr lvl="1"/>
            <a:r>
              <a:rPr lang="en-ZA" dirty="0" smtClean="0"/>
              <a:t>Consumers </a:t>
            </a:r>
            <a:r>
              <a:rPr lang="en-ZA" dirty="0"/>
              <a:t>start spending more, </a:t>
            </a:r>
            <a:r>
              <a:rPr lang="en-ZA" dirty="0" smtClean="0"/>
              <a:t>buying higher-priced </a:t>
            </a:r>
            <a:r>
              <a:rPr lang="en-ZA" dirty="0"/>
              <a:t>goods and services such as house cleaning and lawn </a:t>
            </a:r>
            <a:r>
              <a:rPr lang="en-ZA" dirty="0" smtClean="0"/>
              <a:t>care</a:t>
            </a:r>
            <a:endParaRPr lang="en-ZA" dirty="0"/>
          </a:p>
          <a:p>
            <a:pPr marL="0" indent="0">
              <a:buNone/>
            </a:pPr>
            <a:endParaRPr lang="en-ZA" dirty="0"/>
          </a:p>
        </p:txBody>
      </p:sp>
      <p:sp>
        <p:nvSpPr>
          <p:cNvPr id="4" name="Content Placeholder 3"/>
          <p:cNvSpPr>
            <a:spLocks noGrp="1"/>
          </p:cNvSpPr>
          <p:nvPr>
            <p:ph sz="half" idx="2"/>
          </p:nvPr>
        </p:nvSpPr>
        <p:spPr/>
        <p:txBody>
          <a:bodyPr>
            <a:normAutofit lnSpcReduction="10000"/>
          </a:bodyPr>
          <a:lstStyle/>
          <a:p>
            <a:r>
              <a:rPr lang="en-ZA" dirty="0"/>
              <a:t>Recovery is a difficult stage for marketers. </a:t>
            </a:r>
            <a:r>
              <a:rPr lang="en-ZA" dirty="0" smtClean="0"/>
              <a:t>Because of the difficulty to ascertain:</a:t>
            </a:r>
          </a:p>
          <a:p>
            <a:pPr lvl="1"/>
            <a:r>
              <a:rPr lang="en-ZA" dirty="0" smtClean="0"/>
              <a:t>How </a:t>
            </a:r>
            <a:r>
              <a:rPr lang="en-ZA" dirty="0"/>
              <a:t>quickly prosperity </a:t>
            </a:r>
            <a:r>
              <a:rPr lang="en-ZA" dirty="0" smtClean="0"/>
              <a:t>will return</a:t>
            </a:r>
          </a:p>
          <a:p>
            <a:pPr lvl="1"/>
            <a:r>
              <a:rPr lang="en-ZA" dirty="0"/>
              <a:t>H</a:t>
            </a:r>
            <a:r>
              <a:rPr lang="en-ZA" dirty="0" smtClean="0"/>
              <a:t>ow </a:t>
            </a:r>
            <a:r>
              <a:rPr lang="en-ZA" dirty="0"/>
              <a:t>quickly consumers will make the psychological transition from recession </a:t>
            </a:r>
            <a:r>
              <a:rPr lang="en-ZA" dirty="0" smtClean="0"/>
              <a:t>to prosperity</a:t>
            </a:r>
            <a:endParaRPr lang="en-ZA" dirty="0"/>
          </a:p>
          <a:p>
            <a:r>
              <a:rPr lang="en-ZA" dirty="0"/>
              <a:t>O</a:t>
            </a:r>
            <a:r>
              <a:rPr lang="en-ZA" dirty="0" smtClean="0"/>
              <a:t>rganizations </a:t>
            </a:r>
            <a:r>
              <a:rPr lang="en-ZA" dirty="0"/>
              <a:t>should maintain a high flexibility in their strategies </a:t>
            </a:r>
            <a:r>
              <a:rPr lang="en-ZA" dirty="0" smtClean="0"/>
              <a:t>in order </a:t>
            </a:r>
            <a:r>
              <a:rPr lang="en-ZA" dirty="0"/>
              <a:t>to be able to make the needed adjustments as the economy </a:t>
            </a:r>
            <a:r>
              <a:rPr lang="en-ZA" dirty="0" smtClean="0"/>
              <a:t>stabilises </a:t>
            </a:r>
            <a:endParaRPr lang="en-ZA" dirty="0"/>
          </a:p>
          <a:p>
            <a:endParaRPr lang="en-ZA" dirty="0"/>
          </a:p>
        </p:txBody>
      </p:sp>
    </p:spTree>
    <p:extLst>
      <p:ext uri="{BB962C8B-B14F-4D97-AF65-F5344CB8AC3E}">
        <p14:creationId xmlns:p14="http://schemas.microsoft.com/office/powerpoint/2010/main" val="242643754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A" b="1" dirty="0" smtClean="0"/>
              <a:t>2. Customers</a:t>
            </a:r>
            <a:endParaRPr lang="en-ZA" b="1" dirty="0"/>
          </a:p>
        </p:txBody>
      </p:sp>
      <p:sp>
        <p:nvSpPr>
          <p:cNvPr id="5" name="Content Placeholder 4"/>
          <p:cNvSpPr>
            <a:spLocks noGrp="1"/>
          </p:cNvSpPr>
          <p:nvPr>
            <p:ph idx="1"/>
          </p:nvPr>
        </p:nvSpPr>
        <p:spPr/>
        <p:txBody>
          <a:bodyPr/>
          <a:lstStyle/>
          <a:p>
            <a:r>
              <a:rPr lang="en-ZA" dirty="0"/>
              <a:t>Economic production is undertaken so as to satisfy effective demand; hence customers </a:t>
            </a:r>
            <a:r>
              <a:rPr lang="en-ZA" dirty="0" smtClean="0"/>
              <a:t>form a </a:t>
            </a:r>
            <a:r>
              <a:rPr lang="en-ZA" dirty="0"/>
              <a:t>potent influence on the organization. </a:t>
            </a:r>
            <a:endParaRPr lang="en-ZA" dirty="0" smtClean="0"/>
          </a:p>
          <a:p>
            <a:r>
              <a:rPr lang="en-ZA" dirty="0" smtClean="0"/>
              <a:t>Customer's </a:t>
            </a:r>
            <a:r>
              <a:rPr lang="en-ZA" dirty="0"/>
              <a:t>ability to spend is affected by a </a:t>
            </a:r>
            <a:r>
              <a:rPr lang="en-ZA" dirty="0" smtClean="0"/>
              <a:t>number of </a:t>
            </a:r>
            <a:r>
              <a:rPr lang="en-ZA" dirty="0"/>
              <a:t>factors such </a:t>
            </a:r>
            <a:r>
              <a:rPr lang="en-ZA" dirty="0" smtClean="0"/>
              <a:t>as:</a:t>
            </a:r>
          </a:p>
          <a:p>
            <a:pPr marL="800100" lvl="1" indent="-342900">
              <a:buFont typeface="+mj-lt"/>
              <a:buAutoNum type="alphaUcPeriod"/>
            </a:pPr>
            <a:r>
              <a:rPr lang="en-ZA" dirty="0"/>
              <a:t>Level of employment</a:t>
            </a:r>
          </a:p>
          <a:p>
            <a:pPr marL="800100" lvl="1" indent="-342900">
              <a:buFont typeface="+mj-lt"/>
              <a:buAutoNum type="alphaUcPeriod"/>
            </a:pPr>
            <a:r>
              <a:rPr lang="en-ZA" dirty="0"/>
              <a:t>People's purchasing power</a:t>
            </a:r>
          </a:p>
          <a:p>
            <a:pPr marL="800100" lvl="1" indent="-342900">
              <a:buFont typeface="+mj-lt"/>
              <a:buAutoNum type="alphaUcPeriod"/>
            </a:pPr>
            <a:r>
              <a:rPr lang="en-ZA" dirty="0"/>
              <a:t>People's ability to save and spend</a:t>
            </a:r>
          </a:p>
          <a:p>
            <a:pPr marL="342900" lvl="1" indent="-342900"/>
            <a:r>
              <a:rPr lang="en-ZA" sz="1800" dirty="0" smtClean="0"/>
              <a:t>An </a:t>
            </a:r>
            <a:r>
              <a:rPr lang="en-ZA" sz="1800" dirty="0"/>
              <a:t>organization which exists to satisfy consumer demand is </a:t>
            </a:r>
            <a:r>
              <a:rPr lang="en-ZA" sz="1800" dirty="0" smtClean="0"/>
              <a:t>affected directly </a:t>
            </a:r>
            <a:r>
              <a:rPr lang="en-ZA" sz="1800" dirty="0"/>
              <a:t>by variations in these aggregates</a:t>
            </a:r>
          </a:p>
          <a:p>
            <a:endParaRPr lang="en-ZA" dirty="0" smtClean="0"/>
          </a:p>
        </p:txBody>
      </p:sp>
    </p:spTree>
    <p:extLst>
      <p:ext uri="{BB962C8B-B14F-4D97-AF65-F5344CB8AC3E}">
        <p14:creationId xmlns:p14="http://schemas.microsoft.com/office/powerpoint/2010/main" val="28061246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A" b="1" dirty="0" smtClean="0"/>
              <a:t>	A. Level of Employment</a:t>
            </a:r>
            <a:endParaRPr lang="en-ZA" b="1" dirty="0"/>
          </a:p>
        </p:txBody>
      </p:sp>
      <p:sp>
        <p:nvSpPr>
          <p:cNvPr id="3" name="Content Placeholder 2"/>
          <p:cNvSpPr>
            <a:spLocks noGrp="1"/>
          </p:cNvSpPr>
          <p:nvPr>
            <p:ph idx="1"/>
          </p:nvPr>
        </p:nvSpPr>
        <p:spPr/>
        <p:txBody>
          <a:bodyPr/>
          <a:lstStyle/>
          <a:p>
            <a:r>
              <a:rPr lang="en-ZA" dirty="0"/>
              <a:t>Level of employment affects earning and spending capacity as well as demand</a:t>
            </a:r>
          </a:p>
        </p:txBody>
      </p:sp>
    </p:spTree>
    <p:extLst>
      <p:ext uri="{BB962C8B-B14F-4D97-AF65-F5344CB8AC3E}">
        <p14:creationId xmlns:p14="http://schemas.microsoft.com/office/powerpoint/2010/main" val="262380170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A" dirty="0" smtClean="0"/>
              <a:t>	</a:t>
            </a:r>
            <a:r>
              <a:rPr lang="en-ZA" b="1" dirty="0" smtClean="0"/>
              <a:t>B. Consumer Demand &amp; Spending</a:t>
            </a:r>
            <a:endParaRPr lang="en-ZA" b="1" dirty="0"/>
          </a:p>
        </p:txBody>
      </p:sp>
      <p:sp>
        <p:nvSpPr>
          <p:cNvPr id="3" name="Content Placeholder 2"/>
          <p:cNvSpPr>
            <a:spLocks noGrp="1"/>
          </p:cNvSpPr>
          <p:nvPr>
            <p:ph idx="1"/>
          </p:nvPr>
        </p:nvSpPr>
        <p:spPr>
          <a:xfrm>
            <a:off x="336089" y="2442948"/>
            <a:ext cx="11523815" cy="3972636"/>
          </a:xfrm>
        </p:spPr>
        <p:txBody>
          <a:bodyPr>
            <a:normAutofit fontScale="92500" lnSpcReduction="10000"/>
          </a:bodyPr>
          <a:lstStyle/>
          <a:p>
            <a:r>
              <a:rPr lang="en-ZA" dirty="0"/>
              <a:t>Organisations must understand the factors that determine what, where and when people </a:t>
            </a:r>
            <a:r>
              <a:rPr lang="en-ZA" dirty="0" smtClean="0"/>
              <a:t>buy. The following aspects of buying behaviour should be analysed:</a:t>
            </a:r>
          </a:p>
          <a:p>
            <a:pPr>
              <a:buFont typeface="+mj-lt"/>
              <a:buAutoNum type="arabicPeriod"/>
            </a:pPr>
            <a:r>
              <a:rPr lang="en-ZA" dirty="0" smtClean="0"/>
              <a:t>Buying </a:t>
            </a:r>
            <a:r>
              <a:rPr lang="en-ZA" dirty="0"/>
              <a:t>power - one of the requirements for a market is that people have buying power. </a:t>
            </a:r>
            <a:r>
              <a:rPr lang="en-ZA" dirty="0" smtClean="0"/>
              <a:t>The strength </a:t>
            </a:r>
            <a:r>
              <a:rPr lang="en-ZA" dirty="0"/>
              <a:t>of a person's buying power depends on both the size of the </a:t>
            </a:r>
            <a:r>
              <a:rPr lang="en-ZA" dirty="0" smtClean="0"/>
              <a:t>resources available and the economy</a:t>
            </a:r>
          </a:p>
          <a:p>
            <a:r>
              <a:rPr lang="en-ZA" dirty="0" smtClean="0"/>
              <a:t>The </a:t>
            </a:r>
            <a:r>
              <a:rPr lang="en-ZA" dirty="0"/>
              <a:t>resources that make </a:t>
            </a:r>
            <a:r>
              <a:rPr lang="en-ZA" dirty="0" smtClean="0"/>
              <a:t>up buying </a:t>
            </a:r>
            <a:r>
              <a:rPr lang="en-ZA" dirty="0"/>
              <a:t>power </a:t>
            </a:r>
            <a:r>
              <a:rPr lang="en-ZA" dirty="0" smtClean="0"/>
              <a:t>are:</a:t>
            </a:r>
          </a:p>
          <a:p>
            <a:pPr lvl="1"/>
            <a:r>
              <a:rPr lang="en-ZA" dirty="0" smtClean="0"/>
              <a:t>Goods</a:t>
            </a:r>
          </a:p>
          <a:p>
            <a:pPr lvl="1"/>
            <a:r>
              <a:rPr lang="en-ZA" dirty="0"/>
              <a:t>S</a:t>
            </a:r>
            <a:r>
              <a:rPr lang="en-ZA" dirty="0" smtClean="0"/>
              <a:t>ervices </a:t>
            </a:r>
          </a:p>
          <a:p>
            <a:pPr lvl="1"/>
            <a:r>
              <a:rPr lang="en-ZA" dirty="0"/>
              <a:t>F</a:t>
            </a:r>
            <a:r>
              <a:rPr lang="en-ZA" dirty="0" smtClean="0"/>
              <a:t>inancial holdings </a:t>
            </a:r>
            <a:r>
              <a:rPr lang="en-ZA" dirty="0"/>
              <a:t>The state of the economy affects</a:t>
            </a:r>
          </a:p>
          <a:p>
            <a:r>
              <a:rPr lang="en-ZA" dirty="0" smtClean="0"/>
              <a:t>The economic state influences </a:t>
            </a:r>
            <a:r>
              <a:rPr lang="en-ZA" dirty="0"/>
              <a:t>price </a:t>
            </a:r>
            <a:r>
              <a:rPr lang="en-ZA" dirty="0" smtClean="0"/>
              <a:t>levels </a:t>
            </a:r>
          </a:p>
          <a:p>
            <a:pPr lvl="1"/>
            <a:r>
              <a:rPr lang="en-ZA" dirty="0" smtClean="0"/>
              <a:t>During </a:t>
            </a:r>
            <a:r>
              <a:rPr lang="en-ZA" dirty="0"/>
              <a:t>inflationary periods, when prices </a:t>
            </a:r>
            <a:r>
              <a:rPr lang="en-ZA" dirty="0" smtClean="0"/>
              <a:t>are rising</a:t>
            </a:r>
            <a:r>
              <a:rPr lang="en-ZA" dirty="0"/>
              <a:t>, buying power decreases because more dollars are required to buy </a:t>
            </a:r>
            <a:r>
              <a:rPr lang="en-ZA" dirty="0" smtClean="0"/>
              <a:t>products</a:t>
            </a:r>
          </a:p>
          <a:p>
            <a:pPr lvl="1"/>
            <a:r>
              <a:rPr lang="en-ZA" dirty="0" smtClean="0"/>
              <a:t>Conversely</a:t>
            </a:r>
            <a:r>
              <a:rPr lang="en-ZA" dirty="0"/>
              <a:t>, in periods of declining prices, the buying power of a given set of </a:t>
            </a:r>
            <a:r>
              <a:rPr lang="en-ZA" dirty="0" smtClean="0"/>
              <a:t>resources increases</a:t>
            </a:r>
            <a:r>
              <a:rPr lang="en-ZA" dirty="0"/>
              <a:t>.</a:t>
            </a:r>
          </a:p>
        </p:txBody>
      </p:sp>
    </p:spTree>
    <p:extLst>
      <p:ext uri="{BB962C8B-B14F-4D97-AF65-F5344CB8AC3E}">
        <p14:creationId xmlns:p14="http://schemas.microsoft.com/office/powerpoint/2010/main" val="59091278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smtClean="0"/>
              <a:t>INTRODUCTION …</a:t>
            </a:r>
            <a:endParaRPr lang="en-GB" b="1" dirty="0"/>
          </a:p>
        </p:txBody>
      </p:sp>
      <p:sp>
        <p:nvSpPr>
          <p:cNvPr id="3" name="Content Placeholder 2"/>
          <p:cNvSpPr>
            <a:spLocks noGrp="1"/>
          </p:cNvSpPr>
          <p:nvPr>
            <p:ph idx="1"/>
          </p:nvPr>
        </p:nvSpPr>
        <p:spPr>
          <a:xfrm>
            <a:off x="457200" y="2498651"/>
            <a:ext cx="11227981" cy="4178595"/>
          </a:xfrm>
        </p:spPr>
        <p:txBody>
          <a:bodyPr>
            <a:normAutofit/>
          </a:bodyPr>
          <a:lstStyle/>
          <a:p>
            <a:r>
              <a:rPr lang="en-GB" dirty="0"/>
              <a:t>Nearly every economic system has the following goals: </a:t>
            </a:r>
            <a:endParaRPr lang="en-GB" dirty="0" smtClean="0"/>
          </a:p>
          <a:p>
            <a:pPr lvl="1"/>
            <a:r>
              <a:rPr lang="en-GB" sz="1800" b="1" dirty="0">
                <a:solidFill>
                  <a:schemeClr val="accent2"/>
                </a:solidFill>
              </a:rPr>
              <a:t>Stability</a:t>
            </a:r>
            <a:r>
              <a:rPr lang="en-GB" sz="1800" dirty="0">
                <a:solidFill>
                  <a:schemeClr val="accent2"/>
                </a:solidFill>
              </a:rPr>
              <a:t> </a:t>
            </a:r>
            <a:r>
              <a:rPr lang="en-GB" sz="1800" dirty="0"/>
              <a:t>- in economic terms, stability is a condition in which the </a:t>
            </a:r>
            <a:r>
              <a:rPr lang="en-GB" sz="1800" dirty="0">
                <a:solidFill>
                  <a:schemeClr val="accent2"/>
                </a:solidFill>
              </a:rPr>
              <a:t>balance between money available and goods produced remains about the same</a:t>
            </a:r>
            <a:r>
              <a:rPr lang="en-GB" sz="1800" dirty="0"/>
              <a:t>.   </a:t>
            </a:r>
          </a:p>
          <a:p>
            <a:pPr lvl="2"/>
            <a:r>
              <a:rPr lang="en-GB" sz="1600" dirty="0"/>
              <a:t>As a consequence, prices for consumer goods, interest rates and wages paid to workers change very little.    </a:t>
            </a:r>
          </a:p>
          <a:p>
            <a:pPr lvl="2"/>
            <a:r>
              <a:rPr lang="en-GB" sz="1600" dirty="0"/>
              <a:t>Stability helps maintain equilibrium and predictability for business people, consumers and workers. </a:t>
            </a:r>
          </a:p>
          <a:p>
            <a:pPr lvl="1"/>
            <a:r>
              <a:rPr lang="en-GB" sz="1800" b="1" dirty="0" smtClean="0">
                <a:solidFill>
                  <a:schemeClr val="accent2"/>
                </a:solidFill>
              </a:rPr>
              <a:t>Full </a:t>
            </a:r>
            <a:r>
              <a:rPr lang="en-GB" sz="1800" b="1" dirty="0">
                <a:solidFill>
                  <a:schemeClr val="accent2"/>
                </a:solidFill>
              </a:rPr>
              <a:t>employment </a:t>
            </a:r>
            <a:r>
              <a:rPr lang="en-GB" sz="1800" dirty="0"/>
              <a:t>- this is a situation in which </a:t>
            </a:r>
            <a:r>
              <a:rPr lang="en-GB" sz="1800" dirty="0">
                <a:solidFill>
                  <a:schemeClr val="accent2"/>
                </a:solidFill>
              </a:rPr>
              <a:t>all those who want work have </a:t>
            </a:r>
            <a:r>
              <a:rPr lang="en-GB" sz="1800" dirty="0" smtClean="0">
                <a:solidFill>
                  <a:schemeClr val="accent2"/>
                </a:solidFill>
              </a:rPr>
              <a:t>jobs</a:t>
            </a:r>
            <a:r>
              <a:rPr lang="en-GB" sz="1800" dirty="0" smtClean="0"/>
              <a:t>.</a:t>
            </a:r>
          </a:p>
          <a:p>
            <a:pPr lvl="1"/>
            <a:r>
              <a:rPr lang="en-GB" sz="1800" b="1" dirty="0" smtClean="0">
                <a:solidFill>
                  <a:schemeClr val="accent2"/>
                </a:solidFill>
              </a:rPr>
              <a:t>Growth</a:t>
            </a:r>
            <a:r>
              <a:rPr lang="en-GB" sz="1800" dirty="0" smtClean="0"/>
              <a:t> </a:t>
            </a:r>
            <a:r>
              <a:rPr lang="en-GB" sz="1800" dirty="0"/>
              <a:t>- is an </a:t>
            </a:r>
            <a:r>
              <a:rPr lang="en-GB" sz="1800" dirty="0">
                <a:solidFill>
                  <a:schemeClr val="accent2"/>
                </a:solidFill>
              </a:rPr>
              <a:t>increase in the amount of goods and services produced by our resources</a:t>
            </a:r>
            <a:r>
              <a:rPr lang="en-GB" sz="1800" dirty="0"/>
              <a:t>. </a:t>
            </a:r>
            <a:endParaRPr lang="en-GB" sz="1800" dirty="0" smtClean="0"/>
          </a:p>
          <a:p>
            <a:pPr marL="457200" lvl="1" indent="0">
              <a:buNone/>
            </a:pPr>
            <a:r>
              <a:rPr lang="en-GB" dirty="0" smtClean="0"/>
              <a:t>To </a:t>
            </a:r>
            <a:r>
              <a:rPr lang="en-GB" dirty="0"/>
              <a:t>assess the effectiveness of an economic system objectively, it is important to consider the society's goals and the extent to which an economic system meets these goals. </a:t>
            </a:r>
          </a:p>
        </p:txBody>
      </p:sp>
    </p:spTree>
    <p:extLst>
      <p:ext uri="{BB962C8B-B14F-4D97-AF65-F5344CB8AC3E}">
        <p14:creationId xmlns:p14="http://schemas.microsoft.com/office/powerpoint/2010/main" val="3747730318"/>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A" dirty="0" smtClean="0"/>
              <a:t>	</a:t>
            </a:r>
            <a:r>
              <a:rPr lang="en-ZA" b="1" dirty="0" smtClean="0"/>
              <a:t>B</a:t>
            </a:r>
            <a:r>
              <a:rPr lang="en-ZA" b="1" dirty="0"/>
              <a:t>. Consumer Demand &amp; Spending</a:t>
            </a:r>
          </a:p>
        </p:txBody>
      </p:sp>
      <p:sp>
        <p:nvSpPr>
          <p:cNvPr id="3" name="Content Placeholder 2"/>
          <p:cNvSpPr>
            <a:spLocks noGrp="1"/>
          </p:cNvSpPr>
          <p:nvPr>
            <p:ph idx="1"/>
          </p:nvPr>
        </p:nvSpPr>
        <p:spPr>
          <a:xfrm>
            <a:off x="1154954" y="2603499"/>
            <a:ext cx="9735959" cy="3961073"/>
          </a:xfrm>
        </p:spPr>
        <p:txBody>
          <a:bodyPr>
            <a:normAutofit/>
          </a:bodyPr>
          <a:lstStyle/>
          <a:p>
            <a:r>
              <a:rPr lang="en-ZA" dirty="0"/>
              <a:t>The major financial sources of buying power </a:t>
            </a:r>
            <a:r>
              <a:rPr lang="en-ZA" dirty="0" smtClean="0"/>
              <a:t>are:</a:t>
            </a:r>
          </a:p>
          <a:p>
            <a:pPr marL="800100" lvl="1" indent="-342900">
              <a:buFont typeface="+mj-lt"/>
              <a:buAutoNum type="arabicPeriod"/>
            </a:pPr>
            <a:r>
              <a:rPr lang="en-ZA" dirty="0" smtClean="0"/>
              <a:t>Income </a:t>
            </a:r>
          </a:p>
          <a:p>
            <a:pPr marL="800100" lvl="1" indent="-342900">
              <a:buFont typeface="+mj-lt"/>
              <a:buAutoNum type="arabicPeriod"/>
            </a:pPr>
            <a:r>
              <a:rPr lang="en-ZA" dirty="0" smtClean="0"/>
              <a:t>Credit </a:t>
            </a:r>
            <a:r>
              <a:rPr lang="en-ZA" dirty="0"/>
              <a:t>and </a:t>
            </a:r>
            <a:endParaRPr lang="en-ZA" dirty="0" smtClean="0"/>
          </a:p>
          <a:p>
            <a:pPr marL="800100" lvl="1" indent="-342900">
              <a:buFont typeface="+mj-lt"/>
              <a:buAutoNum type="arabicPeriod"/>
            </a:pPr>
            <a:r>
              <a:rPr lang="en-ZA" dirty="0" smtClean="0"/>
              <a:t>Wealth</a:t>
            </a:r>
            <a:endParaRPr lang="en-ZA" dirty="0"/>
          </a:p>
        </p:txBody>
      </p:sp>
    </p:spTree>
    <p:extLst>
      <p:ext uri="{BB962C8B-B14F-4D97-AF65-F5344CB8AC3E}">
        <p14:creationId xmlns:p14="http://schemas.microsoft.com/office/powerpoint/2010/main" val="312749991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A" dirty="0" smtClean="0"/>
              <a:t>	</a:t>
            </a:r>
            <a:r>
              <a:rPr lang="en-ZA" b="1" dirty="0" smtClean="0"/>
              <a:t>1. INCOME</a:t>
            </a:r>
            <a:endParaRPr lang="en-ZA" b="1" dirty="0"/>
          </a:p>
        </p:txBody>
      </p:sp>
      <p:sp>
        <p:nvSpPr>
          <p:cNvPr id="3" name="Content Placeholder 2"/>
          <p:cNvSpPr>
            <a:spLocks noGrp="1"/>
          </p:cNvSpPr>
          <p:nvPr>
            <p:ph idx="1"/>
          </p:nvPr>
        </p:nvSpPr>
        <p:spPr>
          <a:xfrm>
            <a:off x="1154954" y="2306473"/>
            <a:ext cx="10104449" cy="4135270"/>
          </a:xfrm>
        </p:spPr>
        <p:txBody>
          <a:bodyPr>
            <a:normAutofit/>
          </a:bodyPr>
          <a:lstStyle/>
          <a:p>
            <a:r>
              <a:rPr lang="en-ZA" dirty="0"/>
              <a:t>Income – the amount of money received through wages, rents, investments, pensions and subsidy payments for a given period, such as a month or a year. </a:t>
            </a:r>
          </a:p>
          <a:p>
            <a:r>
              <a:rPr lang="en-ZA" dirty="0"/>
              <a:t>Normally this money is used for three purposes: paying taxes, spending and saving. </a:t>
            </a:r>
          </a:p>
          <a:p>
            <a:r>
              <a:rPr lang="en-ZA" dirty="0"/>
              <a:t>The remaining income after tax deductions is called </a:t>
            </a:r>
            <a:r>
              <a:rPr lang="en-ZA" b="1" dirty="0"/>
              <a:t>disposable income</a:t>
            </a:r>
            <a:r>
              <a:rPr lang="en-ZA" dirty="0"/>
              <a:t>, used for spending or saving. When taxes rise, disposable income declines, when taxes fall, disposable income increases.</a:t>
            </a:r>
          </a:p>
          <a:p>
            <a:r>
              <a:rPr lang="en-ZA" b="1" dirty="0"/>
              <a:t>Disposable income </a:t>
            </a:r>
            <a:r>
              <a:rPr lang="en-ZA" dirty="0"/>
              <a:t>that is available for spending and saving after an individual has purchased the basic necessities of food, clothing, and shelter is called discretionary income. </a:t>
            </a:r>
          </a:p>
          <a:p>
            <a:r>
              <a:rPr lang="en-ZA" dirty="0"/>
              <a:t>Use </a:t>
            </a:r>
            <a:r>
              <a:rPr lang="en-ZA" b="1" dirty="0"/>
              <a:t>discretionary income </a:t>
            </a:r>
            <a:r>
              <a:rPr lang="en-ZA" dirty="0"/>
              <a:t>to purchase: entertainment, vacations, automobiles, education, furniture, appliances, and so on. </a:t>
            </a:r>
          </a:p>
          <a:p>
            <a:endParaRPr lang="en-ZA" dirty="0"/>
          </a:p>
        </p:txBody>
      </p:sp>
    </p:spTree>
    <p:extLst>
      <p:ext uri="{BB962C8B-B14F-4D97-AF65-F5344CB8AC3E}">
        <p14:creationId xmlns:p14="http://schemas.microsoft.com/office/powerpoint/2010/main" val="154771631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A" dirty="0" smtClean="0"/>
              <a:t>	</a:t>
            </a:r>
            <a:r>
              <a:rPr lang="en-ZA" b="1" dirty="0" smtClean="0"/>
              <a:t>2. CREDIT</a:t>
            </a:r>
            <a:endParaRPr lang="en-ZA" b="1" dirty="0"/>
          </a:p>
        </p:txBody>
      </p:sp>
      <p:sp>
        <p:nvSpPr>
          <p:cNvPr id="3" name="Content Placeholder 2"/>
          <p:cNvSpPr>
            <a:spLocks noGrp="1"/>
          </p:cNvSpPr>
          <p:nvPr>
            <p:ph idx="1"/>
          </p:nvPr>
        </p:nvSpPr>
        <p:spPr>
          <a:xfrm>
            <a:off x="1032124" y="2333767"/>
            <a:ext cx="8825659" cy="4960961"/>
          </a:xfrm>
        </p:spPr>
        <p:txBody>
          <a:bodyPr>
            <a:normAutofit/>
          </a:bodyPr>
          <a:lstStyle/>
          <a:p>
            <a:r>
              <a:rPr lang="en-ZA" dirty="0" smtClean="0"/>
              <a:t>Credit </a:t>
            </a:r>
            <a:r>
              <a:rPr lang="en-ZA" dirty="0"/>
              <a:t>transactions enable people to spend future income now or in the near future. </a:t>
            </a:r>
            <a:endParaRPr lang="en-ZA" dirty="0" smtClean="0"/>
          </a:p>
          <a:p>
            <a:r>
              <a:rPr lang="en-ZA" dirty="0" smtClean="0"/>
              <a:t>Credit</a:t>
            </a:r>
            <a:r>
              <a:rPr lang="en-ZA" dirty="0"/>
              <a:t> </a:t>
            </a:r>
            <a:r>
              <a:rPr lang="en-ZA" dirty="0" smtClean="0"/>
              <a:t>increases </a:t>
            </a:r>
            <a:r>
              <a:rPr lang="en-ZA" dirty="0"/>
              <a:t>current buying power at the expense of future buying power. </a:t>
            </a:r>
            <a:endParaRPr lang="en-ZA" dirty="0" smtClean="0"/>
          </a:p>
          <a:p>
            <a:r>
              <a:rPr lang="en-ZA" dirty="0" smtClean="0"/>
              <a:t>Interest </a:t>
            </a:r>
            <a:r>
              <a:rPr lang="en-ZA" dirty="0"/>
              <a:t>rates </a:t>
            </a:r>
            <a:r>
              <a:rPr lang="en-ZA" dirty="0" smtClean="0"/>
              <a:t>affect consumer's </a:t>
            </a:r>
            <a:r>
              <a:rPr lang="en-ZA" dirty="0"/>
              <a:t>decisions to use credit, especially for expensive purchases such as </a:t>
            </a:r>
            <a:r>
              <a:rPr lang="en-ZA" dirty="0" smtClean="0"/>
              <a:t>home appliances </a:t>
            </a:r>
            <a:r>
              <a:rPr lang="en-ZA" dirty="0"/>
              <a:t>and automobiles. </a:t>
            </a:r>
            <a:endParaRPr lang="en-ZA" dirty="0" smtClean="0"/>
          </a:p>
          <a:p>
            <a:pPr lvl="1"/>
            <a:r>
              <a:rPr lang="en-ZA" dirty="0" smtClean="0"/>
              <a:t>When </a:t>
            </a:r>
            <a:r>
              <a:rPr lang="en-ZA" dirty="0"/>
              <a:t>credit charges are high, consumer are more likely </a:t>
            </a:r>
            <a:r>
              <a:rPr lang="en-ZA" dirty="0" smtClean="0"/>
              <a:t>to delay </a:t>
            </a:r>
            <a:r>
              <a:rPr lang="en-ZA" dirty="0"/>
              <a:t>buying expensive items. </a:t>
            </a:r>
            <a:endParaRPr lang="en-ZA" dirty="0" smtClean="0"/>
          </a:p>
          <a:p>
            <a:r>
              <a:rPr lang="en-ZA" dirty="0" smtClean="0"/>
              <a:t>Credit </a:t>
            </a:r>
            <a:r>
              <a:rPr lang="en-ZA" dirty="0"/>
              <a:t>usage is also affected by credit terms, such as the </a:t>
            </a:r>
            <a:r>
              <a:rPr lang="en-ZA" dirty="0" smtClean="0"/>
              <a:t>size of </a:t>
            </a:r>
            <a:r>
              <a:rPr lang="en-ZA" dirty="0"/>
              <a:t>the down payment and the amount and number of monthly payments. </a:t>
            </a:r>
          </a:p>
        </p:txBody>
      </p:sp>
    </p:spTree>
    <p:extLst>
      <p:ext uri="{BB962C8B-B14F-4D97-AF65-F5344CB8AC3E}">
        <p14:creationId xmlns:p14="http://schemas.microsoft.com/office/powerpoint/2010/main" val="263176687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A" dirty="0" smtClean="0"/>
              <a:t>	</a:t>
            </a:r>
            <a:r>
              <a:rPr lang="en-ZA" b="1" dirty="0" smtClean="0"/>
              <a:t>3. WEALTH</a:t>
            </a:r>
            <a:endParaRPr lang="en-ZA" b="1" dirty="0"/>
          </a:p>
        </p:txBody>
      </p:sp>
      <p:sp>
        <p:nvSpPr>
          <p:cNvPr id="3" name="Content Placeholder 2"/>
          <p:cNvSpPr>
            <a:spLocks noGrp="1"/>
          </p:cNvSpPr>
          <p:nvPr>
            <p:ph idx="1"/>
          </p:nvPr>
        </p:nvSpPr>
        <p:spPr>
          <a:xfrm>
            <a:off x="1154954" y="2603500"/>
            <a:ext cx="10008915" cy="4029312"/>
          </a:xfrm>
        </p:spPr>
        <p:txBody>
          <a:bodyPr>
            <a:normAutofit/>
          </a:bodyPr>
          <a:lstStyle/>
          <a:p>
            <a:r>
              <a:rPr lang="en-ZA" dirty="0"/>
              <a:t>A person can have </a:t>
            </a:r>
            <a:r>
              <a:rPr lang="en-ZA" dirty="0" smtClean="0"/>
              <a:t>a high </a:t>
            </a:r>
            <a:r>
              <a:rPr lang="en-ZA" dirty="0"/>
              <a:t>income and very little wealth. Wealth is </a:t>
            </a:r>
            <a:r>
              <a:rPr lang="en-ZA" dirty="0" smtClean="0"/>
              <a:t>the accumulation </a:t>
            </a:r>
            <a:r>
              <a:rPr lang="en-ZA" dirty="0"/>
              <a:t>of past income, natural </a:t>
            </a:r>
            <a:r>
              <a:rPr lang="en-ZA" dirty="0" smtClean="0"/>
              <a:t>resources and </a:t>
            </a:r>
            <a:r>
              <a:rPr lang="en-ZA" dirty="0"/>
              <a:t>financial resources. </a:t>
            </a:r>
            <a:endParaRPr lang="en-ZA" dirty="0" smtClean="0"/>
          </a:p>
          <a:p>
            <a:r>
              <a:rPr lang="en-ZA" dirty="0" smtClean="0"/>
              <a:t>It </a:t>
            </a:r>
            <a:r>
              <a:rPr lang="en-ZA" dirty="0"/>
              <a:t>may exist in many forms, including cash securities, savings</a:t>
            </a:r>
            <a:r>
              <a:rPr lang="en-ZA" dirty="0" smtClean="0"/>
              <a:t>, accounts</a:t>
            </a:r>
            <a:r>
              <a:rPr lang="en-ZA" dirty="0"/>
              <a:t>, </a:t>
            </a:r>
            <a:r>
              <a:rPr lang="en-ZA" dirty="0" smtClean="0"/>
              <a:t>jewellery, </a:t>
            </a:r>
            <a:r>
              <a:rPr lang="en-ZA" dirty="0"/>
              <a:t>antiques and real estates. </a:t>
            </a:r>
            <a:endParaRPr lang="en-ZA" dirty="0" smtClean="0"/>
          </a:p>
          <a:p>
            <a:r>
              <a:rPr lang="en-ZA" dirty="0" smtClean="0"/>
              <a:t>The </a:t>
            </a:r>
            <a:r>
              <a:rPr lang="en-ZA" dirty="0"/>
              <a:t>significance of wealth to marketers is </a:t>
            </a:r>
            <a:r>
              <a:rPr lang="en-ZA" dirty="0" smtClean="0"/>
              <a:t>that as </a:t>
            </a:r>
            <a:r>
              <a:rPr lang="en-ZA" dirty="0"/>
              <a:t>people become </a:t>
            </a:r>
            <a:r>
              <a:rPr lang="en-ZA" dirty="0" smtClean="0"/>
              <a:t>wealthier</a:t>
            </a:r>
            <a:r>
              <a:rPr lang="en-ZA" dirty="0"/>
              <a:t>, they gain buying power in three ways : </a:t>
            </a:r>
            <a:endParaRPr lang="en-ZA" dirty="0" smtClean="0"/>
          </a:p>
          <a:p>
            <a:pPr lvl="1"/>
            <a:r>
              <a:rPr lang="en-ZA" dirty="0" smtClean="0"/>
              <a:t>they </a:t>
            </a:r>
            <a:r>
              <a:rPr lang="en-ZA" dirty="0"/>
              <a:t>can use their </a:t>
            </a:r>
            <a:r>
              <a:rPr lang="en-ZA" dirty="0" smtClean="0"/>
              <a:t>wealth for </a:t>
            </a:r>
            <a:r>
              <a:rPr lang="en-ZA" dirty="0"/>
              <a:t>current </a:t>
            </a:r>
            <a:r>
              <a:rPr lang="en-ZA" dirty="0" smtClean="0"/>
              <a:t>purchases</a:t>
            </a:r>
          </a:p>
          <a:p>
            <a:pPr lvl="1"/>
            <a:r>
              <a:rPr lang="en-ZA" dirty="0" smtClean="0"/>
              <a:t>use </a:t>
            </a:r>
            <a:r>
              <a:rPr lang="en-ZA" dirty="0"/>
              <a:t>it to generate income and also </a:t>
            </a:r>
            <a:endParaRPr lang="en-ZA" dirty="0" smtClean="0"/>
          </a:p>
          <a:p>
            <a:pPr lvl="1"/>
            <a:r>
              <a:rPr lang="en-ZA" dirty="0" smtClean="0"/>
              <a:t>use </a:t>
            </a:r>
            <a:r>
              <a:rPr lang="en-ZA" dirty="0"/>
              <a:t>it to acquire large amounts </a:t>
            </a:r>
            <a:r>
              <a:rPr lang="en-ZA" dirty="0" smtClean="0"/>
              <a:t>of credit</a:t>
            </a:r>
            <a:endParaRPr lang="en-ZA" dirty="0"/>
          </a:p>
          <a:p>
            <a:endParaRPr lang="en-ZA" dirty="0"/>
          </a:p>
        </p:txBody>
      </p:sp>
    </p:spTree>
    <p:extLst>
      <p:ext uri="{BB962C8B-B14F-4D97-AF65-F5344CB8AC3E}">
        <p14:creationId xmlns:p14="http://schemas.microsoft.com/office/powerpoint/2010/main" val="1324959696"/>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A" b="1" dirty="0" smtClean="0"/>
              <a:t>Conclusion: Income, Credit &amp; Wealth</a:t>
            </a:r>
            <a:endParaRPr lang="en-ZA" b="1" dirty="0"/>
          </a:p>
        </p:txBody>
      </p:sp>
      <p:sp>
        <p:nvSpPr>
          <p:cNvPr id="3" name="Content Placeholder 2"/>
          <p:cNvSpPr>
            <a:spLocks noGrp="1"/>
          </p:cNvSpPr>
          <p:nvPr>
            <p:ph idx="1"/>
          </p:nvPr>
        </p:nvSpPr>
        <p:spPr>
          <a:xfrm>
            <a:off x="1864638" y="2644443"/>
            <a:ext cx="7688795" cy="3416300"/>
          </a:xfrm>
        </p:spPr>
        <p:txBody>
          <a:bodyPr>
            <a:normAutofit/>
          </a:bodyPr>
          <a:lstStyle/>
          <a:p>
            <a:r>
              <a:rPr lang="en-ZA" dirty="0"/>
              <a:t>Organisations need to </a:t>
            </a:r>
            <a:r>
              <a:rPr lang="en-ZA" dirty="0" smtClean="0"/>
              <a:t>analyse </a:t>
            </a:r>
            <a:r>
              <a:rPr lang="en-ZA" dirty="0"/>
              <a:t>buying power because of its tremendous impact on </a:t>
            </a:r>
            <a:r>
              <a:rPr lang="en-ZA" dirty="0" smtClean="0"/>
              <a:t>consumers reaction </a:t>
            </a:r>
            <a:r>
              <a:rPr lang="en-ZA" dirty="0"/>
              <a:t>to firms' marketing strategies.</a:t>
            </a:r>
          </a:p>
          <a:p>
            <a:endParaRPr lang="en-ZA" dirty="0" smtClean="0"/>
          </a:p>
          <a:p>
            <a:r>
              <a:rPr lang="en-ZA" dirty="0" smtClean="0"/>
              <a:t>Income</a:t>
            </a:r>
            <a:r>
              <a:rPr lang="en-ZA" dirty="0"/>
              <a:t>, wealth and credit equip consumers to purchase goods and services. </a:t>
            </a:r>
            <a:endParaRPr lang="en-ZA" dirty="0" smtClean="0"/>
          </a:p>
          <a:p>
            <a:r>
              <a:rPr lang="en-ZA" dirty="0" smtClean="0"/>
              <a:t>Organisations</a:t>
            </a:r>
            <a:r>
              <a:rPr lang="en-ZA" dirty="0"/>
              <a:t> </a:t>
            </a:r>
            <a:r>
              <a:rPr lang="en-ZA" dirty="0" smtClean="0"/>
              <a:t>should </a:t>
            </a:r>
            <a:r>
              <a:rPr lang="en-ZA" dirty="0"/>
              <a:t>be aware of current levels of expected changes in buying power in their </a:t>
            </a:r>
            <a:r>
              <a:rPr lang="en-ZA" dirty="0" smtClean="0"/>
              <a:t>own markets </a:t>
            </a:r>
            <a:r>
              <a:rPr lang="en-ZA" dirty="0"/>
              <a:t>because buying power directly affects the types of quantities of goods and </a:t>
            </a:r>
            <a:r>
              <a:rPr lang="en-ZA" dirty="0" smtClean="0"/>
              <a:t>services that </a:t>
            </a:r>
            <a:r>
              <a:rPr lang="en-ZA" dirty="0"/>
              <a:t>consumers purchase</a:t>
            </a:r>
            <a:r>
              <a:rPr lang="en-ZA" dirty="0" smtClean="0"/>
              <a:t>.</a:t>
            </a:r>
            <a:endParaRPr lang="en-ZA" dirty="0"/>
          </a:p>
        </p:txBody>
      </p:sp>
    </p:spTree>
    <p:extLst>
      <p:ext uri="{BB962C8B-B14F-4D97-AF65-F5344CB8AC3E}">
        <p14:creationId xmlns:p14="http://schemas.microsoft.com/office/powerpoint/2010/main" val="1992695187"/>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A" dirty="0" smtClean="0"/>
              <a:t>	</a:t>
            </a:r>
            <a:r>
              <a:rPr lang="en-ZA" b="1" dirty="0" smtClean="0"/>
              <a:t>C. </a:t>
            </a:r>
            <a:r>
              <a:rPr lang="en-ZA" b="1" dirty="0"/>
              <a:t>Consumers' willingness to spend</a:t>
            </a:r>
          </a:p>
        </p:txBody>
      </p:sp>
      <p:sp>
        <p:nvSpPr>
          <p:cNvPr id="3" name="Content Placeholder 2"/>
          <p:cNvSpPr>
            <a:spLocks noGrp="1"/>
          </p:cNvSpPr>
          <p:nvPr>
            <p:ph idx="1"/>
          </p:nvPr>
        </p:nvSpPr>
        <p:spPr>
          <a:xfrm>
            <a:off x="1141306" y="2385136"/>
            <a:ext cx="9967971" cy="4370506"/>
          </a:xfrm>
        </p:spPr>
        <p:txBody>
          <a:bodyPr>
            <a:normAutofit fontScale="92500" lnSpcReduction="10000"/>
          </a:bodyPr>
          <a:lstStyle/>
          <a:p>
            <a:r>
              <a:rPr lang="en-ZA" dirty="0"/>
              <a:t>Just because consumers have buying </a:t>
            </a:r>
            <a:r>
              <a:rPr lang="en-ZA" dirty="0" smtClean="0"/>
              <a:t>power </a:t>
            </a:r>
            <a:r>
              <a:rPr lang="en-ZA" dirty="0"/>
              <a:t>does not mean that they will </a:t>
            </a:r>
            <a:r>
              <a:rPr lang="en-ZA" dirty="0" smtClean="0"/>
              <a:t>buy. Consumers </a:t>
            </a:r>
            <a:r>
              <a:rPr lang="en-ZA" dirty="0"/>
              <a:t>must also be willing to use their buying power. </a:t>
            </a:r>
            <a:endParaRPr lang="en-ZA" dirty="0" smtClean="0"/>
          </a:p>
          <a:p>
            <a:r>
              <a:rPr lang="en-ZA" dirty="0" smtClean="0"/>
              <a:t>People's </a:t>
            </a:r>
            <a:r>
              <a:rPr lang="en-ZA" dirty="0"/>
              <a:t>willingness to spend </a:t>
            </a:r>
            <a:r>
              <a:rPr lang="en-ZA" dirty="0" smtClean="0"/>
              <a:t>is to </a:t>
            </a:r>
            <a:r>
              <a:rPr lang="en-ZA" dirty="0"/>
              <a:t>some degree related to their ability to buy. However, a number of other elements </a:t>
            </a:r>
            <a:r>
              <a:rPr lang="en-ZA" dirty="0" smtClean="0"/>
              <a:t>also influence </a:t>
            </a:r>
            <a:r>
              <a:rPr lang="en-ZA" dirty="0"/>
              <a:t>willingness to spend. Price of produces and services influence consumers</a:t>
            </a:r>
            <a:r>
              <a:rPr lang="en-ZA" dirty="0" smtClean="0"/>
              <a:t>. Such as:</a:t>
            </a:r>
          </a:p>
          <a:p>
            <a:pPr lvl="1"/>
            <a:r>
              <a:rPr lang="en-ZA" dirty="0" smtClean="0"/>
              <a:t>Price of substitute products</a:t>
            </a:r>
          </a:p>
          <a:p>
            <a:pPr lvl="1"/>
            <a:r>
              <a:rPr lang="en-ZA" dirty="0" smtClean="0"/>
              <a:t>The </a:t>
            </a:r>
            <a:r>
              <a:rPr lang="en-ZA" dirty="0"/>
              <a:t>amount </a:t>
            </a:r>
            <a:r>
              <a:rPr lang="en-ZA" dirty="0" smtClean="0"/>
              <a:t>of satisfaction </a:t>
            </a:r>
            <a:r>
              <a:rPr lang="en-ZA" dirty="0"/>
              <a:t>currently received or expected in the future from a product already owned </a:t>
            </a:r>
            <a:endParaRPr lang="en-ZA" dirty="0" smtClean="0"/>
          </a:p>
          <a:p>
            <a:r>
              <a:rPr lang="en-ZA" dirty="0"/>
              <a:t>Factors that affect consumers' general willingness to spend are: </a:t>
            </a:r>
            <a:endParaRPr lang="en-ZA" dirty="0" smtClean="0"/>
          </a:p>
          <a:p>
            <a:pPr lvl="1"/>
            <a:r>
              <a:rPr lang="en-ZA" dirty="0" smtClean="0"/>
              <a:t>expectations </a:t>
            </a:r>
            <a:r>
              <a:rPr lang="en-ZA" dirty="0"/>
              <a:t>about </a:t>
            </a:r>
            <a:r>
              <a:rPr lang="en-ZA" dirty="0" smtClean="0"/>
              <a:t>future employment</a:t>
            </a:r>
            <a:r>
              <a:rPr lang="en-ZA" dirty="0"/>
              <a:t>, income levels, prices, family size and general economic </a:t>
            </a:r>
            <a:r>
              <a:rPr lang="en-ZA" dirty="0" smtClean="0"/>
              <a:t>conditions</a:t>
            </a:r>
          </a:p>
          <a:p>
            <a:pPr lvl="1"/>
            <a:r>
              <a:rPr lang="en-ZA" dirty="0" smtClean="0"/>
              <a:t>Expectations </a:t>
            </a:r>
            <a:r>
              <a:rPr lang="en-ZA" dirty="0"/>
              <a:t>of rising prices in the near future may also increase </a:t>
            </a:r>
            <a:r>
              <a:rPr lang="en-ZA" dirty="0" smtClean="0"/>
              <a:t>the willingness </a:t>
            </a:r>
            <a:r>
              <a:rPr lang="en-ZA" dirty="0"/>
              <a:t>to spend. </a:t>
            </a:r>
            <a:endParaRPr lang="en-ZA" dirty="0" smtClean="0"/>
          </a:p>
          <a:p>
            <a:pPr lvl="1"/>
            <a:r>
              <a:rPr lang="en-ZA" dirty="0" smtClean="0"/>
              <a:t>Family size affects buying power </a:t>
            </a:r>
          </a:p>
          <a:p>
            <a:pPr lvl="1"/>
            <a:r>
              <a:rPr lang="en-ZA" dirty="0" smtClean="0"/>
              <a:t>Perceptions </a:t>
            </a:r>
            <a:r>
              <a:rPr lang="en-ZA" dirty="0"/>
              <a:t>of future economic conditions influence willingness to buy.</a:t>
            </a:r>
          </a:p>
        </p:txBody>
      </p:sp>
    </p:spTree>
    <p:extLst>
      <p:ext uri="{BB962C8B-B14F-4D97-AF65-F5344CB8AC3E}">
        <p14:creationId xmlns:p14="http://schemas.microsoft.com/office/powerpoint/2010/main" val="782556192"/>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GB" dirty="0" smtClean="0"/>
              <a:t>QUESTIONS…?</a:t>
            </a:r>
            <a:endParaRPr lang="en-GB" dirty="0"/>
          </a:p>
        </p:txBody>
      </p:sp>
      <p:sp>
        <p:nvSpPr>
          <p:cNvPr id="9" name="Text Placeholder 8"/>
          <p:cNvSpPr>
            <a:spLocks noGrp="1"/>
          </p:cNvSpPr>
          <p:nvPr>
            <p:ph type="body" sz="half" idx="13"/>
          </p:nvPr>
        </p:nvSpPr>
        <p:spPr/>
        <p:txBody>
          <a:bodyPr/>
          <a:lstStyle/>
          <a:p>
            <a:endParaRPr lang="en-GB" dirty="0"/>
          </a:p>
        </p:txBody>
      </p:sp>
      <p:sp>
        <p:nvSpPr>
          <p:cNvPr id="8" name="Text Placeholder 7"/>
          <p:cNvSpPr>
            <a:spLocks noGrp="1"/>
          </p:cNvSpPr>
          <p:nvPr>
            <p:ph type="body" sz="half" idx="2"/>
          </p:nvPr>
        </p:nvSpPr>
        <p:spPr/>
        <p:txBody>
          <a:bodyPr/>
          <a:lstStyle/>
          <a:p>
            <a:endParaRPr lang="en-GB"/>
          </a:p>
        </p:txBody>
      </p:sp>
    </p:spTree>
    <p:extLst>
      <p:ext uri="{BB962C8B-B14F-4D97-AF65-F5344CB8AC3E}">
        <p14:creationId xmlns:p14="http://schemas.microsoft.com/office/powerpoint/2010/main" val="3661696404"/>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5"/>
          <p:cNvSpPr txBox="1">
            <a:spLocks/>
          </p:cNvSpPr>
          <p:nvPr/>
        </p:nvSpPr>
        <p:spPr>
          <a:xfrm>
            <a:off x="0" y="1160060"/>
            <a:ext cx="12192000" cy="5711588"/>
          </a:xfrm>
          <a:prstGeom prst="rect">
            <a:avLst/>
          </a:prstGeom>
        </p:spPr>
        <p:txBody>
          <a:bodyPr>
            <a:noAutofit/>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9pPr>
          </a:lstStyle>
          <a:p>
            <a:pPr>
              <a:buFont typeface="+mj-lt"/>
              <a:buAutoNum type="arabicPeriod"/>
            </a:pPr>
            <a:r>
              <a:rPr lang="en-ZA" sz="2300" dirty="0" smtClean="0"/>
              <a:t>As an economist, tasked with role of advisory on Zambia’s goals, which of the three economic goals would you focus on? Why this specific goal? How would you make the difference? </a:t>
            </a:r>
          </a:p>
          <a:p>
            <a:pPr>
              <a:buFont typeface="+mj-lt"/>
              <a:buAutoNum type="arabicPeriod"/>
            </a:pPr>
            <a:endParaRPr lang="en-ZA" sz="2300" dirty="0" smtClean="0"/>
          </a:p>
          <a:p>
            <a:pPr>
              <a:buFont typeface="+mj-lt"/>
              <a:buAutoNum type="arabicPeriod"/>
            </a:pPr>
            <a:r>
              <a:rPr lang="en-ZA" sz="2300" dirty="0" smtClean="0"/>
              <a:t>Define &amp; justify the Zambian economic system, providing justification and at least 4 advantages and disadvantages of such a structure.</a:t>
            </a:r>
          </a:p>
          <a:p>
            <a:pPr>
              <a:buFont typeface="+mj-lt"/>
              <a:buAutoNum type="arabicPeriod"/>
            </a:pPr>
            <a:endParaRPr lang="en-ZA" sz="2300" dirty="0" smtClean="0"/>
          </a:p>
          <a:p>
            <a:pPr>
              <a:buFont typeface="+mj-lt"/>
              <a:buAutoNum type="arabicPeriod"/>
            </a:pPr>
            <a:r>
              <a:rPr lang="en-ZA" sz="2300" dirty="0" smtClean="0"/>
              <a:t>Provide at least 3 examples of companies operating under: Perfect Competition, Oligopoly, Monopolistic Competition and Monopoly. Choosing one company from each category, explain how these companies affect the economy in which it is operating in –should the market be more open or closed?</a:t>
            </a:r>
          </a:p>
          <a:p>
            <a:pPr>
              <a:buFont typeface="+mj-lt"/>
              <a:buAutoNum type="arabicPeriod"/>
            </a:pPr>
            <a:endParaRPr lang="en-ZA" sz="2300" dirty="0" smtClean="0"/>
          </a:p>
          <a:p>
            <a:pPr>
              <a:buFont typeface="+mj-lt"/>
              <a:buAutoNum type="arabicPeriod"/>
            </a:pPr>
            <a:r>
              <a:rPr lang="en-ZA" sz="2300" dirty="0" smtClean="0"/>
              <a:t>List the various Business cycle stages. Which stage is Zambia in? Justify.</a:t>
            </a:r>
            <a:endParaRPr lang="en-ZA" sz="2300" dirty="0"/>
          </a:p>
        </p:txBody>
      </p:sp>
      <p:sp>
        <p:nvSpPr>
          <p:cNvPr id="6" name="Title 4"/>
          <p:cNvSpPr txBox="1">
            <a:spLocks/>
          </p:cNvSpPr>
          <p:nvPr/>
        </p:nvSpPr>
        <p:spPr>
          <a:xfrm>
            <a:off x="1154953" y="244085"/>
            <a:ext cx="8761413" cy="706964"/>
          </a:xfrm>
          <a:prstGeom prst="rect">
            <a:avLst/>
          </a:prstGeom>
        </p:spPr>
        <p:txBody>
          <a:bodyPr/>
          <a:lstStyle>
            <a:lvl1pPr algn="l" defTabSz="457200" rtl="0" eaLnBrk="1" latinLnBrk="0" hangingPunct="1">
              <a:spcBef>
                <a:spcPct val="0"/>
              </a:spcBef>
              <a:buNone/>
              <a:defRPr sz="3600" b="0" i="0" kern="1200">
                <a:solidFill>
                  <a:schemeClr val="bg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en-ZA" sz="4800" b="1" dirty="0" smtClean="0">
                <a:solidFill>
                  <a:schemeClr val="accent2">
                    <a:lumMod val="75000"/>
                  </a:schemeClr>
                </a:solidFill>
              </a:rPr>
              <a:t>TASK</a:t>
            </a:r>
            <a:endParaRPr lang="en-ZA" sz="4800" b="1" dirty="0">
              <a:solidFill>
                <a:schemeClr val="accent2">
                  <a:lumMod val="75000"/>
                </a:schemeClr>
              </a:solidFill>
            </a:endParaRPr>
          </a:p>
        </p:txBody>
      </p:sp>
    </p:spTree>
    <p:extLst>
      <p:ext uri="{BB962C8B-B14F-4D97-AF65-F5344CB8AC3E}">
        <p14:creationId xmlns:p14="http://schemas.microsoft.com/office/powerpoint/2010/main" val="226190064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smtClean="0"/>
              <a:t>ECONOMIC SYSTEMS…</a:t>
            </a:r>
            <a:endParaRPr lang="en-GB" b="1" dirty="0"/>
          </a:p>
        </p:txBody>
      </p:sp>
      <p:sp>
        <p:nvSpPr>
          <p:cNvPr id="3" name="Content Placeholder 2"/>
          <p:cNvSpPr>
            <a:spLocks noGrp="1"/>
          </p:cNvSpPr>
          <p:nvPr>
            <p:ph idx="1"/>
          </p:nvPr>
        </p:nvSpPr>
        <p:spPr/>
        <p:txBody>
          <a:bodyPr>
            <a:normAutofit/>
          </a:bodyPr>
          <a:lstStyle/>
          <a:p>
            <a:pPr marL="0" indent="0">
              <a:buNone/>
            </a:pPr>
            <a:r>
              <a:rPr lang="en-GB" sz="3200" b="1" dirty="0">
                <a:solidFill>
                  <a:schemeClr val="accent2"/>
                </a:solidFill>
              </a:rPr>
              <a:t>1. Market or C</a:t>
            </a:r>
            <a:r>
              <a:rPr lang="en-GB" sz="3200" b="1" dirty="0" smtClean="0">
                <a:solidFill>
                  <a:schemeClr val="accent2"/>
                </a:solidFill>
              </a:rPr>
              <a:t>apitalist Economy </a:t>
            </a:r>
          </a:p>
          <a:p>
            <a:pPr marL="0" indent="0">
              <a:buNone/>
            </a:pPr>
            <a:r>
              <a:rPr lang="en-GB" sz="3200" b="1" dirty="0" smtClean="0"/>
              <a:t>2</a:t>
            </a:r>
            <a:r>
              <a:rPr lang="en-GB" sz="3200" b="1" dirty="0"/>
              <a:t>. Planned </a:t>
            </a:r>
            <a:r>
              <a:rPr lang="en-GB" sz="3200" b="1" dirty="0" smtClean="0"/>
              <a:t>Economies </a:t>
            </a:r>
          </a:p>
          <a:p>
            <a:pPr marL="0" indent="0">
              <a:buNone/>
            </a:pPr>
            <a:r>
              <a:rPr lang="en-GB" sz="3200" b="1" dirty="0" smtClean="0">
                <a:solidFill>
                  <a:schemeClr val="accent2"/>
                </a:solidFill>
              </a:rPr>
              <a:t>3</a:t>
            </a:r>
            <a:r>
              <a:rPr lang="en-GB" sz="3200" b="1" dirty="0">
                <a:solidFill>
                  <a:schemeClr val="accent2"/>
                </a:solidFill>
              </a:rPr>
              <a:t>. Mixed </a:t>
            </a:r>
            <a:r>
              <a:rPr lang="en-GB" sz="3200" b="1" dirty="0" smtClean="0">
                <a:solidFill>
                  <a:schemeClr val="accent2"/>
                </a:solidFill>
              </a:rPr>
              <a:t>Economies </a:t>
            </a:r>
            <a:endParaRPr lang="en-GB" sz="3200" b="1" dirty="0">
              <a:solidFill>
                <a:schemeClr val="accent2"/>
              </a:solidFill>
            </a:endParaRPr>
          </a:p>
        </p:txBody>
      </p:sp>
    </p:spTree>
    <p:extLst>
      <p:ext uri="{BB962C8B-B14F-4D97-AF65-F5344CB8AC3E}">
        <p14:creationId xmlns:p14="http://schemas.microsoft.com/office/powerpoint/2010/main" val="280966852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1. Market or </a:t>
            </a:r>
            <a:r>
              <a:rPr lang="en-GB" b="1" dirty="0" smtClean="0"/>
              <a:t>Capitalist Economy… </a:t>
            </a:r>
            <a:r>
              <a:rPr lang="en-GB" b="1" dirty="0"/>
              <a:t/>
            </a:r>
            <a:br>
              <a:rPr lang="en-GB" b="1" dirty="0"/>
            </a:br>
            <a:endParaRPr lang="en-GB" b="1" dirty="0"/>
          </a:p>
        </p:txBody>
      </p:sp>
      <p:sp>
        <p:nvSpPr>
          <p:cNvPr id="3" name="Content Placeholder 2"/>
          <p:cNvSpPr>
            <a:spLocks noGrp="1"/>
          </p:cNvSpPr>
          <p:nvPr>
            <p:ph idx="1"/>
          </p:nvPr>
        </p:nvSpPr>
        <p:spPr/>
        <p:txBody>
          <a:bodyPr/>
          <a:lstStyle/>
          <a:p>
            <a:pPr marL="0" indent="0">
              <a:buNone/>
            </a:pPr>
            <a:r>
              <a:rPr lang="en-GB" dirty="0"/>
              <a:t>A market economy </a:t>
            </a:r>
            <a:r>
              <a:rPr lang="en-GB" dirty="0" smtClean="0"/>
              <a:t>- An </a:t>
            </a:r>
            <a:r>
              <a:rPr lang="en-GB" dirty="0"/>
              <a:t>economic system in which </a:t>
            </a:r>
            <a:r>
              <a:rPr lang="en-GB" b="1" dirty="0">
                <a:solidFill>
                  <a:schemeClr val="accent2"/>
                </a:solidFill>
              </a:rPr>
              <a:t>individuals control all or most factors of production and make all or most production decisions</a:t>
            </a:r>
            <a:r>
              <a:rPr lang="en-GB" dirty="0">
                <a:solidFill>
                  <a:schemeClr val="accent2"/>
                </a:solidFill>
              </a:rPr>
              <a:t>. </a:t>
            </a:r>
            <a:r>
              <a:rPr lang="en-GB" dirty="0"/>
              <a:t>In market economy such as capitalism found in the </a:t>
            </a:r>
            <a:r>
              <a:rPr lang="en-GB" dirty="0" smtClean="0"/>
              <a:t>U.S.A, markets </a:t>
            </a:r>
            <a:r>
              <a:rPr lang="en-GB" dirty="0"/>
              <a:t>decide what, when, and for whom to produce. </a:t>
            </a:r>
          </a:p>
          <a:p>
            <a:r>
              <a:rPr lang="en-GB" dirty="0"/>
              <a:t>For this reason capitalist systems are also called market economies. </a:t>
            </a:r>
          </a:p>
          <a:p>
            <a:r>
              <a:rPr lang="en-GB" dirty="0" smtClean="0"/>
              <a:t>Capitalism </a:t>
            </a:r>
            <a:r>
              <a:rPr lang="en-GB" dirty="0"/>
              <a:t>is characterized </a:t>
            </a:r>
            <a:r>
              <a:rPr lang="en-GB" b="1" dirty="0">
                <a:solidFill>
                  <a:schemeClr val="accent2"/>
                </a:solidFill>
              </a:rPr>
              <a:t>by private ownership of the factors of production and by a need for entrepreneurship</a:t>
            </a:r>
            <a:r>
              <a:rPr lang="en-GB" dirty="0">
                <a:solidFill>
                  <a:schemeClr val="accent2"/>
                </a:solidFill>
              </a:rPr>
              <a:t>. </a:t>
            </a:r>
            <a:endParaRPr lang="en-GB" dirty="0" smtClean="0">
              <a:solidFill>
                <a:schemeClr val="accent2"/>
              </a:solidFill>
            </a:endParaRPr>
          </a:p>
          <a:p>
            <a:r>
              <a:rPr lang="en-GB" dirty="0" smtClean="0"/>
              <a:t>They follow the </a:t>
            </a:r>
            <a:r>
              <a:rPr lang="en-GB" b="1" dirty="0" smtClean="0">
                <a:solidFill>
                  <a:schemeClr val="accent2"/>
                </a:solidFill>
              </a:rPr>
              <a:t>laws of supply and demand</a:t>
            </a:r>
            <a:endParaRPr lang="en-GB" b="1" dirty="0">
              <a:solidFill>
                <a:schemeClr val="accent2"/>
              </a:solidFill>
            </a:endParaRPr>
          </a:p>
          <a:p>
            <a:endParaRPr lang="en-GB" dirty="0"/>
          </a:p>
        </p:txBody>
      </p:sp>
    </p:spTree>
    <p:extLst>
      <p:ext uri="{BB962C8B-B14F-4D97-AF65-F5344CB8AC3E}">
        <p14:creationId xmlns:p14="http://schemas.microsoft.com/office/powerpoint/2010/main" val="362256005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7"/>
            <a:ext cx="8761413" cy="918927"/>
          </a:xfrm>
        </p:spPr>
        <p:txBody>
          <a:bodyPr/>
          <a:lstStyle/>
          <a:p>
            <a:r>
              <a:rPr lang="en-GB" b="1" dirty="0"/>
              <a:t>1. Market or </a:t>
            </a:r>
            <a:r>
              <a:rPr lang="en-GB" b="1" dirty="0" smtClean="0"/>
              <a:t>Capitalist </a:t>
            </a:r>
            <a:r>
              <a:rPr lang="en-GB" b="1" dirty="0"/>
              <a:t>E</a:t>
            </a:r>
            <a:r>
              <a:rPr lang="en-GB" b="1" dirty="0" smtClean="0"/>
              <a:t>conomy...</a:t>
            </a:r>
            <a:endParaRPr lang="en-GB" b="1" dirty="0"/>
          </a:p>
        </p:txBody>
      </p:sp>
      <p:sp>
        <p:nvSpPr>
          <p:cNvPr id="3" name="Content Placeholder 2"/>
          <p:cNvSpPr>
            <a:spLocks noGrp="1"/>
          </p:cNvSpPr>
          <p:nvPr>
            <p:ph idx="1"/>
          </p:nvPr>
        </p:nvSpPr>
        <p:spPr/>
        <p:txBody>
          <a:bodyPr/>
          <a:lstStyle/>
          <a:p>
            <a:r>
              <a:rPr lang="en-GB" dirty="0"/>
              <a:t>Adam Smith and other members of the individualist school believed that the uses to which scarce resources should be put are best determined by the market mechanism - </a:t>
            </a:r>
            <a:r>
              <a:rPr lang="en-GB" b="1" dirty="0">
                <a:solidFill>
                  <a:schemeClr val="accent2"/>
                </a:solidFill>
              </a:rPr>
              <a:t>the laws of supply and demand</a:t>
            </a:r>
            <a:r>
              <a:rPr lang="en-GB" dirty="0"/>
              <a:t>. </a:t>
            </a:r>
            <a:endParaRPr lang="en-GB" dirty="0" smtClean="0"/>
          </a:p>
          <a:p>
            <a:r>
              <a:rPr lang="en-GB" dirty="0" smtClean="0"/>
              <a:t>It </a:t>
            </a:r>
            <a:r>
              <a:rPr lang="en-GB" dirty="0"/>
              <a:t>was Smith's belief that there should be little state intervention in economic affairs. His philosophy, described as </a:t>
            </a:r>
            <a:r>
              <a:rPr lang="en-GB" b="1" dirty="0">
                <a:solidFill>
                  <a:schemeClr val="accent2"/>
                </a:solidFill>
              </a:rPr>
              <a:t>laissez-faire economies</a:t>
            </a:r>
            <a:r>
              <a:rPr lang="en-GB" dirty="0"/>
              <a:t>, was to let the market </a:t>
            </a:r>
            <a:r>
              <a:rPr lang="en-GB" dirty="0" smtClean="0"/>
              <a:t>i.e. </a:t>
            </a:r>
            <a:r>
              <a:rPr lang="en-GB" dirty="0"/>
              <a:t>the laws of supply and demand, dictate the solution to the economic problem. </a:t>
            </a:r>
          </a:p>
          <a:p>
            <a:endParaRPr lang="en-GB" dirty="0"/>
          </a:p>
        </p:txBody>
      </p:sp>
    </p:spTree>
    <p:extLst>
      <p:ext uri="{BB962C8B-B14F-4D97-AF65-F5344CB8AC3E}">
        <p14:creationId xmlns:p14="http://schemas.microsoft.com/office/powerpoint/2010/main" val="119471988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1. Market or </a:t>
            </a:r>
            <a:r>
              <a:rPr lang="en-GB" b="1" dirty="0" smtClean="0"/>
              <a:t>Capitalist </a:t>
            </a:r>
            <a:r>
              <a:rPr lang="en-GB" b="1" dirty="0"/>
              <a:t>E</a:t>
            </a:r>
            <a:r>
              <a:rPr lang="en-GB" b="1" dirty="0" smtClean="0"/>
              <a:t>conomy… </a:t>
            </a:r>
            <a:endParaRPr lang="en-GB" b="1" dirty="0"/>
          </a:p>
        </p:txBody>
      </p:sp>
      <p:sp>
        <p:nvSpPr>
          <p:cNvPr id="4" name="Text Placeholder 3"/>
          <p:cNvSpPr>
            <a:spLocks noGrp="1"/>
          </p:cNvSpPr>
          <p:nvPr>
            <p:ph type="body" idx="1"/>
          </p:nvPr>
        </p:nvSpPr>
        <p:spPr/>
        <p:txBody>
          <a:bodyPr/>
          <a:lstStyle/>
          <a:p>
            <a:pPr algn="ctr"/>
            <a:r>
              <a:rPr lang="en-GB" b="1" dirty="0" smtClean="0">
                <a:solidFill>
                  <a:schemeClr val="accent2"/>
                </a:solidFill>
              </a:rPr>
              <a:t>ADVANTAGES</a:t>
            </a:r>
            <a:r>
              <a:rPr lang="en-GB" dirty="0" smtClean="0"/>
              <a:t>		</a:t>
            </a:r>
            <a:endParaRPr lang="en-GB" dirty="0"/>
          </a:p>
        </p:txBody>
      </p:sp>
      <p:sp>
        <p:nvSpPr>
          <p:cNvPr id="5" name="Content Placeholder 4"/>
          <p:cNvSpPr>
            <a:spLocks noGrp="1"/>
          </p:cNvSpPr>
          <p:nvPr>
            <p:ph sz="half" idx="2"/>
          </p:nvPr>
        </p:nvSpPr>
        <p:spPr>
          <a:xfrm>
            <a:off x="340262" y="3179762"/>
            <a:ext cx="5220258" cy="3517252"/>
          </a:xfrm>
        </p:spPr>
        <p:txBody>
          <a:bodyPr/>
          <a:lstStyle/>
          <a:p>
            <a:endParaRPr lang="en-GB" dirty="0" smtClean="0"/>
          </a:p>
          <a:p>
            <a:r>
              <a:rPr lang="en-GB" b="1" dirty="0" smtClean="0">
                <a:solidFill>
                  <a:schemeClr val="accent2"/>
                </a:solidFill>
              </a:rPr>
              <a:t>Freedom </a:t>
            </a:r>
            <a:r>
              <a:rPr lang="en-GB" b="1" dirty="0">
                <a:solidFill>
                  <a:schemeClr val="accent2"/>
                </a:solidFill>
              </a:rPr>
              <a:t>of choice -  </a:t>
            </a:r>
            <a:r>
              <a:rPr lang="en-GB" dirty="0"/>
              <a:t>capitalism offers individuals great freedom of choice in what work they do and where they do it. </a:t>
            </a:r>
          </a:p>
          <a:p>
            <a:r>
              <a:rPr lang="en-GB" dirty="0" smtClean="0"/>
              <a:t>Profits </a:t>
            </a:r>
            <a:r>
              <a:rPr lang="en-GB" dirty="0"/>
              <a:t>motivate entrepreneurs to use resources efficiently and to produce goods that consumers most want. </a:t>
            </a:r>
          </a:p>
        </p:txBody>
      </p:sp>
      <p:sp>
        <p:nvSpPr>
          <p:cNvPr id="6" name="Text Placeholder 5"/>
          <p:cNvSpPr>
            <a:spLocks noGrp="1"/>
          </p:cNvSpPr>
          <p:nvPr>
            <p:ph type="body" sz="quarter" idx="3"/>
          </p:nvPr>
        </p:nvSpPr>
        <p:spPr/>
        <p:txBody>
          <a:bodyPr/>
          <a:lstStyle/>
          <a:p>
            <a:pPr algn="ctr"/>
            <a:r>
              <a:rPr lang="en-GB" b="1" dirty="0" smtClean="0"/>
              <a:t>DISADVANTAGES</a:t>
            </a:r>
            <a:endParaRPr lang="en-GB" b="1" dirty="0"/>
          </a:p>
        </p:txBody>
      </p:sp>
      <p:sp>
        <p:nvSpPr>
          <p:cNvPr id="7" name="Content Placeholder 6"/>
          <p:cNvSpPr>
            <a:spLocks noGrp="1"/>
          </p:cNvSpPr>
          <p:nvPr>
            <p:ph sz="quarter" idx="4"/>
          </p:nvPr>
        </p:nvSpPr>
        <p:spPr>
          <a:xfrm>
            <a:off x="5691116" y="3179762"/>
            <a:ext cx="6157447" cy="3517252"/>
          </a:xfrm>
        </p:spPr>
        <p:txBody>
          <a:bodyPr>
            <a:normAutofit lnSpcReduction="10000"/>
          </a:bodyPr>
          <a:lstStyle/>
          <a:p>
            <a:r>
              <a:rPr lang="en-GB" dirty="0"/>
              <a:t>Market forces, if not controlled, can produce </a:t>
            </a:r>
            <a:r>
              <a:rPr lang="en-GB" b="1" dirty="0">
                <a:solidFill>
                  <a:schemeClr val="accent2"/>
                </a:solidFill>
              </a:rPr>
              <a:t>economic hardships </a:t>
            </a:r>
            <a:r>
              <a:rPr lang="en-GB" dirty="0"/>
              <a:t>for sections of the community particularly the poor and the unskilled. </a:t>
            </a:r>
          </a:p>
          <a:p>
            <a:r>
              <a:rPr lang="en-GB" dirty="0" smtClean="0"/>
              <a:t>The </a:t>
            </a:r>
            <a:r>
              <a:rPr lang="en-GB" b="1" dirty="0">
                <a:solidFill>
                  <a:schemeClr val="accent2"/>
                </a:solidFill>
              </a:rPr>
              <a:t>profit motive sometimes becomes so strong </a:t>
            </a:r>
            <a:r>
              <a:rPr lang="en-GB" dirty="0"/>
              <a:t>that business harm the society in which they operate</a:t>
            </a:r>
            <a:r>
              <a:rPr lang="en-GB" dirty="0" smtClean="0"/>
              <a:t>.</a:t>
            </a:r>
          </a:p>
          <a:p>
            <a:pPr lvl="1"/>
            <a:r>
              <a:rPr lang="en-GB" i="1" dirty="0"/>
              <a:t>For example, some businesses have increased profits by dumping pollutants into nearby rivers or by eliminating competitors or by making extravagant but untrue claims about their products.</a:t>
            </a:r>
          </a:p>
          <a:p>
            <a:pPr marL="342900" lvl="1" indent="-342900"/>
            <a:r>
              <a:rPr lang="en-GB" dirty="0" smtClean="0"/>
              <a:t>The </a:t>
            </a:r>
            <a:r>
              <a:rPr lang="en-GB" dirty="0"/>
              <a:t>free enterprise is not keen to supply certain goods and services of a public utility- nature</a:t>
            </a:r>
            <a:r>
              <a:rPr lang="en-GB" dirty="0" smtClean="0"/>
              <a:t>.</a:t>
            </a:r>
            <a:endParaRPr lang="en-GB" dirty="0"/>
          </a:p>
        </p:txBody>
      </p:sp>
    </p:spTree>
    <p:extLst>
      <p:ext uri="{BB962C8B-B14F-4D97-AF65-F5344CB8AC3E}">
        <p14:creationId xmlns:p14="http://schemas.microsoft.com/office/powerpoint/2010/main" val="416095013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smtClean="0"/>
              <a:t>2. Planned or Command Economy</a:t>
            </a:r>
            <a:endParaRPr lang="en-GB" b="1" dirty="0"/>
          </a:p>
        </p:txBody>
      </p:sp>
      <p:sp>
        <p:nvSpPr>
          <p:cNvPr id="7" name="Content Placeholder 6"/>
          <p:cNvSpPr>
            <a:spLocks noGrp="1"/>
          </p:cNvSpPr>
          <p:nvPr>
            <p:ph idx="1"/>
          </p:nvPr>
        </p:nvSpPr>
        <p:spPr>
          <a:xfrm>
            <a:off x="464024" y="2603499"/>
            <a:ext cx="11177516" cy="4083904"/>
          </a:xfrm>
        </p:spPr>
        <p:txBody>
          <a:bodyPr>
            <a:normAutofit/>
          </a:bodyPr>
          <a:lstStyle/>
          <a:p>
            <a:pPr marL="342900" lvl="1" indent="-342900"/>
            <a:r>
              <a:rPr lang="en-GB" sz="2000" b="1" dirty="0" smtClean="0">
                <a:solidFill>
                  <a:schemeClr val="accent2"/>
                </a:solidFill>
              </a:rPr>
              <a:t>A Planned Economy </a:t>
            </a:r>
            <a:r>
              <a:rPr lang="en-GB" sz="2000" dirty="0" smtClean="0"/>
              <a:t>– </a:t>
            </a:r>
          </a:p>
          <a:p>
            <a:pPr lvl="1"/>
            <a:r>
              <a:rPr lang="en-GB" sz="2000" dirty="0" smtClean="0"/>
              <a:t>An </a:t>
            </a:r>
            <a:r>
              <a:rPr lang="en-GB" sz="2000" dirty="0"/>
              <a:t>economic system in which </a:t>
            </a:r>
            <a:r>
              <a:rPr lang="en-GB" sz="2000" b="1" dirty="0">
                <a:solidFill>
                  <a:schemeClr val="accent2"/>
                </a:solidFill>
              </a:rPr>
              <a:t>government controls all or most factors of production</a:t>
            </a:r>
            <a:r>
              <a:rPr lang="en-GB" sz="2000" dirty="0"/>
              <a:t> and makes all or most production decisions. </a:t>
            </a:r>
            <a:endParaRPr lang="en-GB" sz="2000" dirty="0" smtClean="0"/>
          </a:p>
          <a:p>
            <a:pPr lvl="1"/>
            <a:r>
              <a:rPr lang="en-GB" sz="2000" dirty="0" smtClean="0"/>
              <a:t>Under </a:t>
            </a:r>
            <a:r>
              <a:rPr lang="en-GB" sz="2000" dirty="0"/>
              <a:t>this system, the state has </a:t>
            </a:r>
            <a:r>
              <a:rPr lang="en-GB" sz="2000" dirty="0" smtClean="0"/>
              <a:t>a </a:t>
            </a:r>
            <a:r>
              <a:rPr lang="en-GB" sz="2000" dirty="0"/>
              <a:t>larger role than operating as "watchdog" for employment and the provision of important public services. </a:t>
            </a:r>
            <a:endParaRPr lang="en-GB" sz="2000" dirty="0" smtClean="0"/>
          </a:p>
          <a:p>
            <a:pPr lvl="1"/>
            <a:r>
              <a:rPr lang="en-GB" sz="2000" dirty="0" smtClean="0"/>
              <a:t>In </a:t>
            </a:r>
            <a:r>
              <a:rPr lang="en-GB" sz="2000" dirty="0"/>
              <a:t>the planned or command economy the </a:t>
            </a:r>
            <a:r>
              <a:rPr lang="en-GB" sz="2000" b="1" dirty="0">
                <a:solidFill>
                  <a:schemeClr val="accent2"/>
                </a:solidFill>
              </a:rPr>
              <a:t>government has great influence </a:t>
            </a:r>
            <a:r>
              <a:rPr lang="en-GB" sz="2000" b="1" dirty="0" smtClean="0">
                <a:solidFill>
                  <a:schemeClr val="accent2"/>
                </a:solidFill>
              </a:rPr>
              <a:t>over how </a:t>
            </a:r>
            <a:r>
              <a:rPr lang="en-GB" sz="2000" b="1" dirty="0">
                <a:solidFill>
                  <a:schemeClr val="accent2"/>
                </a:solidFill>
              </a:rPr>
              <a:t>much shall be produced </a:t>
            </a:r>
            <a:r>
              <a:rPr lang="en-GB" sz="2000" dirty="0"/>
              <a:t>(the volume of production), what type of goods and services will comprise the volume of production, what types of work each citizen will undertake </a:t>
            </a:r>
            <a:r>
              <a:rPr lang="en-GB" sz="2000" dirty="0" smtClean="0"/>
              <a:t>and </a:t>
            </a:r>
            <a:r>
              <a:rPr lang="en-GB" sz="2000" dirty="0"/>
              <a:t>how each citizen will be rewarded for his efforts.    </a:t>
            </a:r>
          </a:p>
          <a:p>
            <a:pPr marL="0" lvl="1" indent="0">
              <a:buNone/>
            </a:pPr>
            <a:r>
              <a:rPr lang="en-GB" sz="2000" b="1" dirty="0"/>
              <a:t>Planned economies are found in communist and socialist countries. </a:t>
            </a:r>
          </a:p>
        </p:txBody>
      </p:sp>
    </p:spTree>
    <p:extLst>
      <p:ext uri="{BB962C8B-B14F-4D97-AF65-F5344CB8AC3E}">
        <p14:creationId xmlns:p14="http://schemas.microsoft.com/office/powerpoint/2010/main" val="215155908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smtClean="0"/>
              <a:t>	2.1 Communism</a:t>
            </a:r>
            <a:endParaRPr lang="en-GB" b="1" dirty="0"/>
          </a:p>
        </p:txBody>
      </p:sp>
      <p:sp>
        <p:nvSpPr>
          <p:cNvPr id="7" name="Content Placeholder 6"/>
          <p:cNvSpPr>
            <a:spLocks noGrp="1"/>
          </p:cNvSpPr>
          <p:nvPr>
            <p:ph idx="1"/>
          </p:nvPr>
        </p:nvSpPr>
        <p:spPr>
          <a:xfrm>
            <a:off x="470848" y="2439298"/>
            <a:ext cx="11270512" cy="4193513"/>
          </a:xfrm>
        </p:spPr>
        <p:txBody>
          <a:bodyPr>
            <a:normAutofit/>
          </a:bodyPr>
          <a:lstStyle/>
          <a:p>
            <a:r>
              <a:rPr lang="en-GB" b="1" dirty="0" smtClean="0">
                <a:solidFill>
                  <a:schemeClr val="accent2"/>
                </a:solidFill>
              </a:rPr>
              <a:t>Communism –</a:t>
            </a:r>
          </a:p>
          <a:p>
            <a:pPr lvl="1"/>
            <a:r>
              <a:rPr lang="en-GB" dirty="0" smtClean="0"/>
              <a:t>A </a:t>
            </a:r>
            <a:r>
              <a:rPr lang="en-GB" dirty="0"/>
              <a:t>kind of planned economy in which the </a:t>
            </a:r>
            <a:r>
              <a:rPr lang="en-GB" b="1" dirty="0">
                <a:solidFill>
                  <a:schemeClr val="accent2"/>
                </a:solidFill>
              </a:rPr>
              <a:t>government owns and operates all industries</a:t>
            </a:r>
            <a:r>
              <a:rPr lang="en-GB" dirty="0">
                <a:solidFill>
                  <a:schemeClr val="accent2"/>
                </a:solidFill>
              </a:rPr>
              <a:t>.</a:t>
            </a:r>
            <a:r>
              <a:rPr lang="en-GB" dirty="0"/>
              <a:t>  </a:t>
            </a:r>
            <a:endParaRPr lang="en-GB" dirty="0" smtClean="0"/>
          </a:p>
          <a:p>
            <a:pPr lvl="1"/>
            <a:r>
              <a:rPr lang="en-GB" dirty="0"/>
              <a:t>A</a:t>
            </a:r>
            <a:r>
              <a:rPr lang="en-GB" dirty="0" smtClean="0"/>
              <a:t> </a:t>
            </a:r>
            <a:r>
              <a:rPr lang="en-GB" dirty="0"/>
              <a:t>system in which all economic </a:t>
            </a:r>
            <a:r>
              <a:rPr lang="en-GB" b="1" dirty="0">
                <a:solidFill>
                  <a:schemeClr val="accent2"/>
                </a:solidFill>
              </a:rPr>
              <a:t>resources</a:t>
            </a:r>
            <a:r>
              <a:rPr lang="en-GB" dirty="0"/>
              <a:t> of a country are </a:t>
            </a:r>
            <a:r>
              <a:rPr lang="en-GB" b="1" dirty="0">
                <a:solidFill>
                  <a:schemeClr val="accent2"/>
                </a:solidFill>
              </a:rPr>
              <a:t>collectively</a:t>
            </a:r>
            <a:r>
              <a:rPr lang="en-GB" dirty="0"/>
              <a:t> not individually </a:t>
            </a:r>
            <a:r>
              <a:rPr lang="en-GB" b="1" dirty="0">
                <a:solidFill>
                  <a:schemeClr val="accent2"/>
                </a:solidFill>
              </a:rPr>
              <a:t>owned.</a:t>
            </a:r>
            <a:r>
              <a:rPr lang="en-GB" dirty="0"/>
              <a:t>      </a:t>
            </a:r>
            <a:endParaRPr lang="en-GB" dirty="0" smtClean="0"/>
          </a:p>
          <a:p>
            <a:pPr lvl="1"/>
            <a:r>
              <a:rPr lang="en-GB" dirty="0" smtClean="0"/>
              <a:t>Countries </a:t>
            </a:r>
            <a:r>
              <a:rPr lang="en-GB" dirty="0"/>
              <a:t>like the </a:t>
            </a:r>
            <a:r>
              <a:rPr lang="en-GB" b="1" dirty="0"/>
              <a:t>Russia</a:t>
            </a:r>
            <a:r>
              <a:rPr lang="en-GB" dirty="0"/>
              <a:t>, </a:t>
            </a:r>
            <a:r>
              <a:rPr lang="en-GB" b="1" dirty="0"/>
              <a:t>China</a:t>
            </a:r>
            <a:r>
              <a:rPr lang="en-GB" dirty="0"/>
              <a:t>, </a:t>
            </a:r>
            <a:r>
              <a:rPr lang="en-GB" b="1" dirty="0"/>
              <a:t>Cuba</a:t>
            </a:r>
            <a:r>
              <a:rPr lang="en-GB" dirty="0"/>
              <a:t>, </a:t>
            </a:r>
            <a:r>
              <a:rPr lang="en-GB" b="1" dirty="0"/>
              <a:t>Korea</a:t>
            </a:r>
            <a:r>
              <a:rPr lang="en-GB" dirty="0"/>
              <a:t> and </a:t>
            </a:r>
            <a:r>
              <a:rPr lang="en-GB" b="1" dirty="0"/>
              <a:t>Vietnam</a:t>
            </a:r>
            <a:r>
              <a:rPr lang="en-GB" dirty="0"/>
              <a:t> are </a:t>
            </a:r>
            <a:r>
              <a:rPr lang="en-GB" dirty="0" smtClean="0"/>
              <a:t>communists.</a:t>
            </a:r>
          </a:p>
          <a:p>
            <a:pPr lvl="1"/>
            <a:r>
              <a:rPr lang="en-GB" dirty="0" smtClean="0"/>
              <a:t>Owing </a:t>
            </a:r>
            <a:r>
              <a:rPr lang="en-GB" dirty="0"/>
              <a:t>to lack of incentives of profits and the risk-taking of entrepreneurs, communist nations have been characterized by </a:t>
            </a:r>
            <a:r>
              <a:rPr lang="en-GB" b="1" dirty="0">
                <a:solidFill>
                  <a:schemeClr val="accent2"/>
                </a:solidFill>
              </a:rPr>
              <a:t>failure to innovate and inefficient production of goods and services.</a:t>
            </a:r>
            <a:r>
              <a:rPr lang="en-GB" dirty="0"/>
              <a:t>   </a:t>
            </a:r>
            <a:endParaRPr lang="en-GB" dirty="0" smtClean="0"/>
          </a:p>
          <a:p>
            <a:pPr lvl="1"/>
            <a:r>
              <a:rPr lang="en-GB" dirty="0" smtClean="0"/>
              <a:t>In </a:t>
            </a:r>
            <a:r>
              <a:rPr lang="en-GB" dirty="0"/>
              <a:t>recent years, these problems have prompted some communist countries to experiment with elements of a market economy.     </a:t>
            </a:r>
            <a:endParaRPr lang="en-GB" dirty="0" smtClean="0"/>
          </a:p>
          <a:p>
            <a:pPr lvl="2"/>
            <a:r>
              <a:rPr lang="en-GB" dirty="0" smtClean="0"/>
              <a:t>For </a:t>
            </a:r>
            <a:r>
              <a:rPr lang="en-GB" dirty="0"/>
              <a:t>example, China has removed price controls from most items and altered its once rigid wage system to provide incentives for increased production. </a:t>
            </a:r>
          </a:p>
          <a:p>
            <a:endParaRPr lang="en-GB" dirty="0"/>
          </a:p>
        </p:txBody>
      </p:sp>
    </p:spTree>
    <p:extLst>
      <p:ext uri="{BB962C8B-B14F-4D97-AF65-F5344CB8AC3E}">
        <p14:creationId xmlns:p14="http://schemas.microsoft.com/office/powerpoint/2010/main" val="2362826118"/>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Boardroom">
  <a:themeElements>
    <a:clrScheme name="Ion Boardroom">
      <a:dk1>
        <a:sysClr val="windowText" lastClr="000000"/>
      </a:dk1>
      <a:lt1>
        <a:sysClr val="window" lastClr="FFFFFF"/>
      </a:lt1>
      <a:dk2>
        <a:srgbClr val="3B3059"/>
      </a:dk2>
      <a:lt2>
        <a:srgbClr val="EBEBEB"/>
      </a:lt2>
      <a:accent1>
        <a:srgbClr val="B31166"/>
      </a:accent1>
      <a:accent2>
        <a:srgbClr val="E33D6F"/>
      </a:accent2>
      <a:accent3>
        <a:srgbClr val="E45F3C"/>
      </a:accent3>
      <a:accent4>
        <a:srgbClr val="E9943A"/>
      </a:accent4>
      <a:accent5>
        <a:srgbClr val="9B6BF2"/>
      </a:accent5>
      <a:accent6>
        <a:srgbClr val="D53DD0"/>
      </a:accent6>
      <a:hlink>
        <a:srgbClr val="8F8F8F"/>
      </a:hlink>
      <a:folHlink>
        <a:srgbClr val="A5A5A5"/>
      </a:folHlink>
    </a:clrScheme>
    <a:fontScheme name="Ion Boardroom">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Boardroom">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8000"/>
                <a:hueMod val="124000"/>
                <a:satMod val="148000"/>
                <a:lumMod val="124000"/>
              </a:schemeClr>
            </a:gs>
            <a:gs pos="100000">
              <a:schemeClr val="phClr">
                <a:shade val="76000"/>
                <a:hueMod val="89000"/>
                <a:satMod val="164000"/>
                <a:lumMod val="56000"/>
              </a:schemeClr>
            </a:gs>
          </a:gsLst>
          <a:path path="circle">
            <a:fillToRect l="45000" t="65000" r="125000" b="100000"/>
          </a:path>
        </a:gradFill>
        <a:blipFill rotWithShape="1">
          <a:blip xmlns:r="http://schemas.openxmlformats.org/officeDocument/2006/relationships" r:embed="rId1">
            <a:duotone>
              <a:schemeClr val="phClr">
                <a:shade val="69000"/>
                <a:hueMod val="91000"/>
                <a:satMod val="164000"/>
                <a:lumMod val="74000"/>
              </a:schemeClr>
              <a:schemeClr val="phClr">
                <a:hueMod val="124000"/>
                <a:satMod val="140000"/>
                <a:lumMod val="142000"/>
              </a:schemeClr>
            </a:duotone>
          </a:blip>
          <a:stretch/>
        </a:blipFill>
      </a:bgFillStyleLst>
    </a:fmtScheme>
  </a:themeElements>
  <a:objectDefaults/>
  <a:extraClrSchemeLst/>
  <a:extLst>
    <a:ext uri="{05A4C25C-085E-4340-85A3-A5531E510DB2}">
      <thm15:themeFamily xmlns:thm15="http://schemas.microsoft.com/office/thememl/2012/main" name="Ion Boardroom" id="{FC33163D-4339-46B1-8EED-24C834239D99}" vid="{B8502691-933B-45FE-8764-BA278511EF27}"/>
    </a:ext>
  </a:extLst>
</a:theme>
</file>

<file path=docProps/app.xml><?xml version="1.0" encoding="utf-8"?>
<Properties xmlns="http://schemas.openxmlformats.org/officeDocument/2006/extended-properties" xmlns:vt="http://schemas.openxmlformats.org/officeDocument/2006/docPropsVTypes">
  <Template>Ion Boardroom</Template>
  <TotalTime>5941</TotalTime>
  <Words>2985</Words>
  <Application>Microsoft Office PowerPoint</Application>
  <PresentationFormat>Widescreen</PresentationFormat>
  <Paragraphs>212</Paragraphs>
  <Slides>37</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37</vt:i4>
      </vt:variant>
    </vt:vector>
  </HeadingPairs>
  <TitlesOfParts>
    <vt:vector size="41" baseType="lpstr">
      <vt:lpstr>Arial</vt:lpstr>
      <vt:lpstr>Century Gothic</vt:lpstr>
      <vt:lpstr>Wingdings 3</vt:lpstr>
      <vt:lpstr>Ion Boardroom</vt:lpstr>
      <vt:lpstr>THE ECONOMIC ENVIRONMENT</vt:lpstr>
      <vt:lpstr>INTRODUCTION…</vt:lpstr>
      <vt:lpstr>INTRODUCTION …</vt:lpstr>
      <vt:lpstr>ECONOMIC SYSTEMS…</vt:lpstr>
      <vt:lpstr>1. Market or Capitalist Economy…  </vt:lpstr>
      <vt:lpstr>1. Market or Capitalist Economy...</vt:lpstr>
      <vt:lpstr>1. Market or Capitalist Economy… </vt:lpstr>
      <vt:lpstr>2. Planned or Command Economy</vt:lpstr>
      <vt:lpstr> 2.1 Communism</vt:lpstr>
      <vt:lpstr> 2.2 Socialism</vt:lpstr>
      <vt:lpstr>2. Planned or Command Economy</vt:lpstr>
      <vt:lpstr>3. Mixed Economies</vt:lpstr>
      <vt:lpstr>MARKET STRUCTURES</vt:lpstr>
      <vt:lpstr>THE 5 Types of Competition</vt:lpstr>
      <vt:lpstr>1. Perfect (pure) Competition</vt:lpstr>
      <vt:lpstr>2. Monopoly</vt:lpstr>
      <vt:lpstr>3. Oligopoly</vt:lpstr>
      <vt:lpstr>4. Monopolistic Competition</vt:lpstr>
      <vt:lpstr>5. Monopsony</vt:lpstr>
      <vt:lpstr>Analysing the Economic Factors</vt:lpstr>
      <vt:lpstr>1. General Economic Factors</vt:lpstr>
      <vt:lpstr> a) Prosperity</vt:lpstr>
      <vt:lpstr> b) Recession</vt:lpstr>
      <vt:lpstr> c) Depression</vt:lpstr>
      <vt:lpstr>NOTE:</vt:lpstr>
      <vt:lpstr> d) Recovery</vt:lpstr>
      <vt:lpstr>2. Customers</vt:lpstr>
      <vt:lpstr> A. Level of Employment</vt:lpstr>
      <vt:lpstr> B. Consumer Demand &amp; Spending</vt:lpstr>
      <vt:lpstr> B. Consumer Demand &amp; Spending</vt:lpstr>
      <vt:lpstr> 1. INCOME</vt:lpstr>
      <vt:lpstr> 2. CREDIT</vt:lpstr>
      <vt:lpstr> 3. WEALTH</vt:lpstr>
      <vt:lpstr>Conclusion: Income, Credit &amp; Wealth</vt:lpstr>
      <vt:lpstr> C. Consumers' willingness to spend</vt:lpstr>
      <vt:lpstr>QUESTIONS…?</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Economic Environment</dc:title>
  <dc:creator>faith simwami</dc:creator>
  <cp:lastModifiedBy>faith simwami</cp:lastModifiedBy>
  <cp:revision>27</cp:revision>
  <dcterms:created xsi:type="dcterms:W3CDTF">2015-03-26T12:10:09Z</dcterms:created>
  <dcterms:modified xsi:type="dcterms:W3CDTF">2017-09-26T07:21:50Z</dcterms:modified>
</cp:coreProperties>
</file>