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3"/>
  </p:notesMasterIdLst>
  <p:sldIdLst>
    <p:sldId id="257" r:id="rId2"/>
    <p:sldId id="258" r:id="rId3"/>
    <p:sldId id="259" r:id="rId4"/>
    <p:sldId id="260" r:id="rId5"/>
    <p:sldId id="261" r:id="rId6"/>
    <p:sldId id="262" r:id="rId7"/>
    <p:sldId id="263" r:id="rId8"/>
    <p:sldId id="264" r:id="rId9"/>
    <p:sldId id="265" r:id="rId10"/>
    <p:sldId id="266" r:id="rId11"/>
    <p:sldId id="268" r:id="rId12"/>
    <p:sldId id="279" r:id="rId13"/>
    <p:sldId id="271" r:id="rId14"/>
    <p:sldId id="272" r:id="rId15"/>
    <p:sldId id="273" r:id="rId16"/>
    <p:sldId id="274" r:id="rId17"/>
    <p:sldId id="275" r:id="rId18"/>
    <p:sldId id="276" r:id="rId19"/>
    <p:sldId id="277" r:id="rId20"/>
    <p:sldId id="278" r:id="rId21"/>
    <p:sldId id="280"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4" d="100"/>
          <a:sy n="94" d="100"/>
        </p:scale>
        <p:origin x="-1284"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0322E9A-1F05-406A-A645-806D517F3D73}" type="datetimeFigureOut">
              <a:rPr lang="en-ZA" smtClean="0"/>
              <a:t>2015/03/17</a:t>
            </a:fld>
            <a:endParaRPr lang="en-Z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Z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Z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8831C44-732E-4D0E-9B88-13D86528F622}" type="slidenum">
              <a:rPr lang="en-ZA" smtClean="0"/>
              <a:t>‹#›</a:t>
            </a:fld>
            <a:endParaRPr lang="en-ZA"/>
          </a:p>
        </p:txBody>
      </p:sp>
    </p:spTree>
    <p:extLst>
      <p:ext uri="{BB962C8B-B14F-4D97-AF65-F5344CB8AC3E}">
        <p14:creationId xmlns:p14="http://schemas.microsoft.com/office/powerpoint/2010/main" val="41704397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10"/>
          </p:nvPr>
        </p:nvSpPr>
        <p:spPr/>
        <p:txBody>
          <a:bodyPr/>
          <a:lstStyle/>
          <a:p>
            <a:fld id="{212505F6-99B2-413E-8624-7BF457F3AF35}" type="slidenum">
              <a:rPr lang="en-ZA" smtClean="0"/>
              <a:t>2</a:t>
            </a:fld>
            <a:endParaRPr lang="en-ZA"/>
          </a:p>
        </p:txBody>
      </p:sp>
    </p:spTree>
    <p:extLst>
      <p:ext uri="{BB962C8B-B14F-4D97-AF65-F5344CB8AC3E}">
        <p14:creationId xmlns:p14="http://schemas.microsoft.com/office/powerpoint/2010/main" val="24454702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69A490EC-E7AC-4E2C-84C6-F1157E64C779}" type="datetimeFigureOut">
              <a:rPr lang="en-ZA" smtClean="0"/>
              <a:t>2015/03/17</a:t>
            </a:fld>
            <a:endParaRPr lang="en-ZA"/>
          </a:p>
        </p:txBody>
      </p:sp>
      <p:sp>
        <p:nvSpPr>
          <p:cNvPr id="17" name="Footer Placeholder 16"/>
          <p:cNvSpPr>
            <a:spLocks noGrp="1"/>
          </p:cNvSpPr>
          <p:nvPr>
            <p:ph type="ftr" sz="quarter" idx="11"/>
          </p:nvPr>
        </p:nvSpPr>
        <p:spPr/>
        <p:txBody>
          <a:bodyPr/>
          <a:lstStyle/>
          <a:p>
            <a:endParaRPr lang="en-ZA"/>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D118A0F3-5A7A-4800-A932-96386BEF0FDA}" type="slidenum">
              <a:rPr lang="en-ZA" smtClean="0"/>
              <a:t>‹#›</a:t>
            </a:fld>
            <a:endParaRPr lang="en-ZA"/>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9A490EC-E7AC-4E2C-84C6-F1157E64C779}" type="datetimeFigureOut">
              <a:rPr lang="en-ZA" smtClean="0"/>
              <a:t>2015/03/17</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D118A0F3-5A7A-4800-A932-96386BEF0FDA}" type="slidenum">
              <a:rPr lang="en-ZA" smtClean="0"/>
              <a:t>‹#›</a:t>
            </a:fld>
            <a:endParaRPr lang="en-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9A490EC-E7AC-4E2C-84C6-F1157E64C779}" type="datetimeFigureOut">
              <a:rPr lang="en-ZA" smtClean="0"/>
              <a:t>2015/03/17</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D118A0F3-5A7A-4800-A932-96386BEF0FDA}" type="slidenum">
              <a:rPr lang="en-ZA" smtClean="0"/>
              <a:t>‹#›</a:t>
            </a:fld>
            <a:endParaRPr lang="en-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69A490EC-E7AC-4E2C-84C6-F1157E64C779}" type="datetimeFigureOut">
              <a:rPr lang="en-ZA" smtClean="0"/>
              <a:t>2015/03/17</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D118A0F3-5A7A-4800-A932-96386BEF0FDA}" type="slidenum">
              <a:rPr lang="en-ZA" smtClean="0"/>
              <a:t>‹#›</a:t>
            </a:fld>
            <a:endParaRPr lang="en-ZA"/>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69A490EC-E7AC-4E2C-84C6-F1157E64C779}" type="datetimeFigureOut">
              <a:rPr lang="en-ZA" smtClean="0"/>
              <a:t>2015/03/17</a:t>
            </a:fld>
            <a:endParaRPr lang="en-ZA"/>
          </a:p>
        </p:txBody>
      </p:sp>
      <p:sp>
        <p:nvSpPr>
          <p:cNvPr id="5" name="Footer Placeholder 4"/>
          <p:cNvSpPr>
            <a:spLocks noGrp="1"/>
          </p:cNvSpPr>
          <p:nvPr>
            <p:ph type="ftr" sz="quarter" idx="11"/>
          </p:nvPr>
        </p:nvSpPr>
        <p:spPr>
          <a:xfrm>
            <a:off x="800100" y="6172200"/>
            <a:ext cx="4000500" cy="457200"/>
          </a:xfrm>
        </p:spPr>
        <p:txBody>
          <a:bodyPr/>
          <a:lstStyle/>
          <a:p>
            <a:endParaRPr lang="en-ZA"/>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D118A0F3-5A7A-4800-A932-96386BEF0FDA}" type="slidenum">
              <a:rPr lang="en-ZA" smtClean="0"/>
              <a:t>‹#›</a:t>
            </a:fld>
            <a:endParaRPr lang="en-ZA"/>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69A490EC-E7AC-4E2C-84C6-F1157E64C779}" type="datetimeFigureOut">
              <a:rPr lang="en-ZA" smtClean="0"/>
              <a:t>2015/03/17</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D118A0F3-5A7A-4800-A932-96386BEF0FDA}" type="slidenum">
              <a:rPr lang="en-ZA" smtClean="0"/>
              <a:t>‹#›</a:t>
            </a:fld>
            <a:endParaRPr lang="en-ZA"/>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69A490EC-E7AC-4E2C-84C6-F1157E64C779}" type="datetimeFigureOut">
              <a:rPr lang="en-ZA" smtClean="0"/>
              <a:t>2015/03/17</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D118A0F3-5A7A-4800-A932-96386BEF0FDA}" type="slidenum">
              <a:rPr lang="en-ZA" smtClean="0"/>
              <a:t>‹#›</a:t>
            </a:fld>
            <a:endParaRPr lang="en-ZA"/>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9A490EC-E7AC-4E2C-84C6-F1157E64C779}" type="datetimeFigureOut">
              <a:rPr lang="en-ZA" smtClean="0"/>
              <a:t>2015/03/17</a:t>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D118A0F3-5A7A-4800-A932-96386BEF0FDA}" type="slidenum">
              <a:rPr lang="en-ZA" smtClean="0"/>
              <a:t>‹#›</a:t>
            </a:fld>
            <a:endParaRPr lang="en-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A490EC-E7AC-4E2C-84C6-F1157E64C779}" type="datetimeFigureOut">
              <a:rPr lang="en-ZA" smtClean="0"/>
              <a:t>2015/03/17</a:t>
            </a:fld>
            <a:endParaRPr lang="en-ZA"/>
          </a:p>
        </p:txBody>
      </p:sp>
      <p:sp>
        <p:nvSpPr>
          <p:cNvPr id="3" name="Footer Placeholder 2"/>
          <p:cNvSpPr>
            <a:spLocks noGrp="1"/>
          </p:cNvSpPr>
          <p:nvPr>
            <p:ph type="ftr" sz="quarter" idx="11"/>
          </p:nvPr>
        </p:nvSpPr>
        <p:spPr/>
        <p:txBody>
          <a:bodyPr/>
          <a:lstStyle/>
          <a:p>
            <a:endParaRPr lang="en-ZA"/>
          </a:p>
        </p:txBody>
      </p:sp>
      <p:sp>
        <p:nvSpPr>
          <p:cNvPr id="4" name="Slide Number Placeholder 3"/>
          <p:cNvSpPr>
            <a:spLocks noGrp="1"/>
          </p:cNvSpPr>
          <p:nvPr>
            <p:ph type="sldNum" sz="quarter" idx="12"/>
          </p:nvPr>
        </p:nvSpPr>
        <p:spPr/>
        <p:txBody>
          <a:bodyPr/>
          <a:lstStyle/>
          <a:p>
            <a:fld id="{D118A0F3-5A7A-4800-A932-96386BEF0FDA}" type="slidenum">
              <a:rPr lang="en-ZA" smtClean="0"/>
              <a:t>‹#›</a:t>
            </a:fld>
            <a:endParaRPr lang="en-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9A490EC-E7AC-4E2C-84C6-F1157E64C779}" type="datetimeFigureOut">
              <a:rPr lang="en-ZA" smtClean="0"/>
              <a:t>2015/03/17</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D118A0F3-5A7A-4800-A932-96386BEF0FDA}" type="slidenum">
              <a:rPr lang="en-ZA" smtClean="0"/>
              <a:t>‹#›</a:t>
            </a:fld>
            <a:endParaRPr lang="en-ZA"/>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9A490EC-E7AC-4E2C-84C6-F1157E64C779}" type="datetimeFigureOut">
              <a:rPr lang="en-ZA" smtClean="0"/>
              <a:t>2015/03/17</a:t>
            </a:fld>
            <a:endParaRPr lang="en-ZA"/>
          </a:p>
        </p:txBody>
      </p:sp>
      <p:sp>
        <p:nvSpPr>
          <p:cNvPr id="6" name="Footer Placeholder 5"/>
          <p:cNvSpPr>
            <a:spLocks noGrp="1"/>
          </p:cNvSpPr>
          <p:nvPr>
            <p:ph type="ftr" sz="quarter" idx="11"/>
          </p:nvPr>
        </p:nvSpPr>
        <p:spPr>
          <a:xfrm>
            <a:off x="914400" y="6172200"/>
            <a:ext cx="3886200" cy="457200"/>
          </a:xfrm>
        </p:spPr>
        <p:txBody>
          <a:bodyPr/>
          <a:lstStyle/>
          <a:p>
            <a:endParaRPr lang="en-ZA"/>
          </a:p>
        </p:txBody>
      </p:sp>
      <p:sp>
        <p:nvSpPr>
          <p:cNvPr id="7" name="Slide Number Placeholder 6"/>
          <p:cNvSpPr>
            <a:spLocks noGrp="1"/>
          </p:cNvSpPr>
          <p:nvPr>
            <p:ph type="sldNum" sz="quarter" idx="12"/>
          </p:nvPr>
        </p:nvSpPr>
        <p:spPr>
          <a:xfrm>
            <a:off x="146304" y="6208776"/>
            <a:ext cx="457200" cy="457200"/>
          </a:xfrm>
        </p:spPr>
        <p:txBody>
          <a:bodyPr/>
          <a:lstStyle/>
          <a:p>
            <a:fld id="{D118A0F3-5A7A-4800-A932-96386BEF0FDA}" type="slidenum">
              <a:rPr lang="en-ZA" smtClean="0"/>
              <a:t>‹#›</a:t>
            </a:fld>
            <a:endParaRPr lang="en-ZA"/>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69A490EC-E7AC-4E2C-84C6-F1157E64C779}" type="datetimeFigureOut">
              <a:rPr lang="en-ZA" smtClean="0"/>
              <a:t>2015/03/17</a:t>
            </a:fld>
            <a:endParaRPr lang="en-ZA"/>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ZA"/>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D118A0F3-5A7A-4800-A932-96386BEF0FDA}" type="slidenum">
              <a:rPr lang="en-ZA" smtClean="0"/>
              <a:t>‹#›</a:t>
            </a:fld>
            <a:endParaRPr lang="en-ZA"/>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fontScale="92500" lnSpcReduction="20000"/>
          </a:bodyPr>
          <a:lstStyle/>
          <a:p>
            <a:r>
              <a:rPr lang="en-ZA" dirty="0" smtClean="0">
                <a:solidFill>
                  <a:schemeClr val="tx1"/>
                </a:solidFill>
              </a:rPr>
              <a:t>BBA 140</a:t>
            </a:r>
          </a:p>
          <a:p>
            <a:r>
              <a:rPr lang="en-ZA" dirty="0" smtClean="0">
                <a:solidFill>
                  <a:schemeClr val="tx1"/>
                </a:solidFill>
              </a:rPr>
              <a:t>LLB MAJORS</a:t>
            </a:r>
          </a:p>
          <a:p>
            <a:r>
              <a:rPr lang="en-ZA" dirty="0" smtClean="0">
                <a:solidFill>
                  <a:schemeClr val="tx1"/>
                </a:solidFill>
              </a:rPr>
              <a:t>MS FAITH MOONO SIMWAMI</a:t>
            </a:r>
          </a:p>
          <a:p>
            <a:r>
              <a:rPr lang="en-ZA" dirty="0" smtClean="0">
                <a:solidFill>
                  <a:schemeClr val="tx1"/>
                </a:solidFill>
              </a:rPr>
              <a:t>Mo.simwami@gmail.com</a:t>
            </a:r>
            <a:endParaRPr lang="en-ZA" dirty="0">
              <a:solidFill>
                <a:schemeClr val="tx1"/>
              </a:solidFill>
            </a:endParaRPr>
          </a:p>
        </p:txBody>
      </p:sp>
      <p:sp>
        <p:nvSpPr>
          <p:cNvPr id="2" name="Title 1"/>
          <p:cNvSpPr>
            <a:spLocks noGrp="1"/>
          </p:cNvSpPr>
          <p:nvPr>
            <p:ph type="ctrTitle"/>
          </p:nvPr>
        </p:nvSpPr>
        <p:spPr/>
        <p:txBody>
          <a:bodyPr/>
          <a:lstStyle/>
          <a:p>
            <a:r>
              <a:rPr lang="en-ZA" b="1" dirty="0" smtClean="0"/>
              <a:t> BUSINESS </a:t>
            </a:r>
            <a:r>
              <a:rPr lang="en-ZA" b="1" dirty="0" smtClean="0"/>
              <a:t>ENVIRONMENT</a:t>
            </a:r>
            <a:endParaRPr lang="en-ZA" b="1" dirty="0"/>
          </a:p>
        </p:txBody>
      </p:sp>
    </p:spTree>
    <p:extLst>
      <p:ext uri="{BB962C8B-B14F-4D97-AF65-F5344CB8AC3E}">
        <p14:creationId xmlns:p14="http://schemas.microsoft.com/office/powerpoint/2010/main" val="12425354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1548680" y="5631636"/>
            <a:ext cx="8610600"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GB" sz="2000" b="1" i="0" u="none" strike="noStrike" cap="none" normalizeH="0" baseline="0" dirty="0" smtClean="0">
                <a:ln>
                  <a:noFill/>
                </a:ln>
                <a:solidFill>
                  <a:schemeClr val="tx1"/>
                </a:solidFill>
                <a:effectLst/>
                <a:latin typeface="+mj-lt"/>
                <a:ea typeface="Calibri" pitchFamily="34" charset="0"/>
                <a:cs typeface="Arial" pitchFamily="34" charset="0"/>
              </a:rPr>
              <a:t>		</a:t>
            </a:r>
          </a:p>
          <a:p>
            <a:pPr marL="0" marR="0" lvl="0" indent="0" algn="just" defTabSz="914400" rtl="0" eaLnBrk="1" fontAlgn="base" latinLnBrk="0" hangingPunct="1">
              <a:lnSpc>
                <a:spcPct val="100000"/>
              </a:lnSpc>
              <a:spcBef>
                <a:spcPct val="0"/>
              </a:spcBef>
              <a:spcAft>
                <a:spcPct val="0"/>
              </a:spcAft>
              <a:buClrTx/>
              <a:buSzTx/>
              <a:buFontTx/>
              <a:buNone/>
              <a:tabLst/>
            </a:pPr>
            <a:endParaRPr lang="en-GB" sz="2000" b="1" dirty="0">
              <a:latin typeface="+mj-lt"/>
              <a:ea typeface="Tahoma" panose="020B0604030504040204" pitchFamily="34" charset="0"/>
              <a:cs typeface="Arial" pitchFamily="34" charset="0"/>
            </a:endParaRPr>
          </a:p>
        </p:txBody>
      </p:sp>
      <p:sp>
        <p:nvSpPr>
          <p:cNvPr id="2" name="Title 1"/>
          <p:cNvSpPr>
            <a:spLocks noGrp="1"/>
          </p:cNvSpPr>
          <p:nvPr>
            <p:ph type="title"/>
          </p:nvPr>
        </p:nvSpPr>
        <p:spPr/>
        <p:txBody>
          <a:bodyPr/>
          <a:lstStyle/>
          <a:p>
            <a:pPr algn="ctr"/>
            <a:r>
              <a:rPr lang="en-GB" b="1" dirty="0" smtClean="0">
                <a:solidFill>
                  <a:schemeClr val="tx1"/>
                </a:solidFill>
                <a:effectLst>
                  <a:outerShdw blurRad="38100" dist="38100" dir="2700000" algn="tl">
                    <a:srgbClr val="000000">
                      <a:alpha val="43137"/>
                    </a:srgbClr>
                  </a:outerShdw>
                </a:effectLst>
                <a:ea typeface="Tahoma" panose="020B0604030504040204" pitchFamily="34" charset="0"/>
                <a:cs typeface="Tahoma" panose="020B0604030504040204" pitchFamily="34" charset="0"/>
              </a:rPr>
              <a:t>A Sole </a:t>
            </a:r>
            <a:r>
              <a:rPr lang="en-GB" b="1" dirty="0">
                <a:solidFill>
                  <a:schemeClr val="tx1"/>
                </a:solidFill>
                <a:effectLst>
                  <a:outerShdw blurRad="38100" dist="38100" dir="2700000" algn="tl">
                    <a:srgbClr val="000000">
                      <a:alpha val="43137"/>
                    </a:srgbClr>
                  </a:outerShdw>
                </a:effectLst>
                <a:ea typeface="Tahoma" panose="020B0604030504040204" pitchFamily="34" charset="0"/>
                <a:cs typeface="Tahoma" panose="020B0604030504040204" pitchFamily="34" charset="0"/>
              </a:rPr>
              <a:t>Trader</a:t>
            </a:r>
            <a:endParaRPr lang="en-ZA" dirty="0">
              <a:solidFill>
                <a:schemeClr val="tx1"/>
              </a:solidFill>
              <a:effectLst>
                <a:outerShdw blurRad="38100" dist="38100" dir="2700000" algn="tl">
                  <a:srgbClr val="000000">
                    <a:alpha val="43137"/>
                  </a:srgbClr>
                </a:outerShdw>
              </a:effectLst>
            </a:endParaRPr>
          </a:p>
        </p:txBody>
      </p:sp>
      <p:sp>
        <p:nvSpPr>
          <p:cNvPr id="3" name="Text Placeholder 2"/>
          <p:cNvSpPr>
            <a:spLocks noGrp="1"/>
          </p:cNvSpPr>
          <p:nvPr>
            <p:ph type="body" idx="1"/>
          </p:nvPr>
        </p:nvSpPr>
        <p:spPr>
          <a:xfrm>
            <a:off x="683568" y="1484784"/>
            <a:ext cx="3733800" cy="762000"/>
          </a:xfrm>
        </p:spPr>
        <p:txBody>
          <a:bodyPr/>
          <a:lstStyle/>
          <a:p>
            <a:pPr algn="ctr"/>
            <a:r>
              <a:rPr lang="en-ZA" dirty="0" smtClean="0"/>
              <a:t>ADVANTAGES</a:t>
            </a:r>
            <a:endParaRPr lang="en-ZA" dirty="0"/>
          </a:p>
        </p:txBody>
      </p:sp>
      <p:sp>
        <p:nvSpPr>
          <p:cNvPr id="4" name="Content Placeholder 3"/>
          <p:cNvSpPr>
            <a:spLocks noGrp="1"/>
          </p:cNvSpPr>
          <p:nvPr>
            <p:ph sz="half" idx="2"/>
          </p:nvPr>
        </p:nvSpPr>
        <p:spPr>
          <a:xfrm>
            <a:off x="107504" y="2564904"/>
            <a:ext cx="4248472" cy="4176464"/>
          </a:xfrm>
        </p:spPr>
        <p:txBody>
          <a:bodyPr>
            <a:normAutofit fontScale="40000" lnSpcReduction="20000"/>
          </a:bodyPr>
          <a:lstStyle/>
          <a:p>
            <a:pPr algn="just" fontAlgn="base">
              <a:spcBef>
                <a:spcPct val="0"/>
              </a:spcBef>
              <a:spcAft>
                <a:spcPct val="0"/>
              </a:spcAft>
              <a:buSzTx/>
            </a:pPr>
            <a:r>
              <a:rPr lang="en-GB" sz="3800" dirty="0">
                <a:latin typeface="+mj-lt"/>
                <a:ea typeface="Tahoma" panose="020B0604030504040204" pitchFamily="34" charset="0"/>
                <a:cs typeface="Tahoma" panose="020B0604030504040204" pitchFamily="34" charset="0"/>
              </a:rPr>
              <a:t>The business is easy to set up, control and </a:t>
            </a:r>
            <a:r>
              <a:rPr lang="en-GB" sz="3800" dirty="0" smtClean="0">
                <a:latin typeface="+mj-lt"/>
                <a:ea typeface="Tahoma" panose="020B0604030504040204" pitchFamily="34" charset="0"/>
                <a:cs typeface="Tahoma" panose="020B0604030504040204" pitchFamily="34" charset="0"/>
              </a:rPr>
              <a:t>manage.</a:t>
            </a:r>
          </a:p>
          <a:p>
            <a:pPr algn="just" fontAlgn="base">
              <a:spcBef>
                <a:spcPct val="0"/>
              </a:spcBef>
              <a:spcAft>
                <a:spcPct val="0"/>
              </a:spcAft>
              <a:buSzTx/>
            </a:pPr>
            <a:endParaRPr lang="en-GB" sz="3800" dirty="0" smtClean="0">
              <a:latin typeface="+mj-lt"/>
              <a:ea typeface="Tahoma" panose="020B0604030504040204" pitchFamily="34" charset="0"/>
              <a:cs typeface="Tahoma" panose="020B0604030504040204" pitchFamily="34" charset="0"/>
            </a:endParaRPr>
          </a:p>
          <a:p>
            <a:pPr algn="just" fontAlgn="base">
              <a:spcBef>
                <a:spcPct val="0"/>
              </a:spcBef>
              <a:spcAft>
                <a:spcPct val="0"/>
              </a:spcAft>
              <a:buSzTx/>
            </a:pPr>
            <a:endParaRPr lang="en-GB" sz="3800" dirty="0">
              <a:latin typeface="+mj-lt"/>
              <a:ea typeface="Tahoma" panose="020B0604030504040204" pitchFamily="34" charset="0"/>
              <a:cs typeface="Tahoma" panose="020B0604030504040204" pitchFamily="34" charset="0"/>
            </a:endParaRPr>
          </a:p>
          <a:p>
            <a:pPr algn="just" fontAlgn="base">
              <a:spcBef>
                <a:spcPct val="0"/>
              </a:spcBef>
              <a:spcAft>
                <a:spcPct val="0"/>
              </a:spcAft>
              <a:buSzTx/>
            </a:pPr>
            <a:r>
              <a:rPr lang="en-GB" sz="3800" dirty="0" smtClean="0">
                <a:latin typeface="+mj-lt"/>
                <a:ea typeface="Tahoma" panose="020B0604030504040204" pitchFamily="34" charset="0"/>
                <a:cs typeface="Tahoma" panose="020B0604030504040204" pitchFamily="34" charset="0"/>
              </a:rPr>
              <a:t>It </a:t>
            </a:r>
            <a:r>
              <a:rPr lang="en-GB" sz="3800" dirty="0">
                <a:latin typeface="+mj-lt"/>
                <a:ea typeface="Tahoma" panose="020B0604030504040204" pitchFamily="34" charset="0"/>
                <a:cs typeface="Tahoma" panose="020B0604030504040204" pitchFamily="34" charset="0"/>
              </a:rPr>
              <a:t>requires a small amount of capital to set up; as a result many people are able to run this type of </a:t>
            </a:r>
            <a:r>
              <a:rPr lang="en-GB" sz="3800" dirty="0" smtClean="0">
                <a:latin typeface="+mj-lt"/>
                <a:ea typeface="Tahoma" panose="020B0604030504040204" pitchFamily="34" charset="0"/>
                <a:cs typeface="Tahoma" panose="020B0604030504040204" pitchFamily="34" charset="0"/>
              </a:rPr>
              <a:t>business.</a:t>
            </a:r>
          </a:p>
          <a:p>
            <a:pPr algn="just" fontAlgn="base">
              <a:spcBef>
                <a:spcPct val="0"/>
              </a:spcBef>
              <a:spcAft>
                <a:spcPct val="0"/>
              </a:spcAft>
              <a:buSzTx/>
            </a:pPr>
            <a:endParaRPr lang="en-GB" sz="3800" dirty="0">
              <a:latin typeface="+mj-lt"/>
              <a:ea typeface="Tahoma" panose="020B0604030504040204" pitchFamily="34" charset="0"/>
              <a:cs typeface="Tahoma" panose="020B0604030504040204" pitchFamily="34" charset="0"/>
            </a:endParaRPr>
          </a:p>
          <a:p>
            <a:pPr algn="just" fontAlgn="base">
              <a:spcBef>
                <a:spcPct val="0"/>
              </a:spcBef>
              <a:spcAft>
                <a:spcPct val="0"/>
              </a:spcAft>
              <a:buSzTx/>
            </a:pPr>
            <a:endParaRPr lang="en-GB" sz="3800" dirty="0" smtClean="0">
              <a:latin typeface="+mj-lt"/>
              <a:ea typeface="Tahoma" panose="020B0604030504040204" pitchFamily="34" charset="0"/>
              <a:cs typeface="Tahoma" panose="020B0604030504040204" pitchFamily="34" charset="0"/>
            </a:endParaRPr>
          </a:p>
          <a:p>
            <a:pPr algn="just" fontAlgn="base">
              <a:spcBef>
                <a:spcPct val="0"/>
              </a:spcBef>
              <a:spcAft>
                <a:spcPct val="0"/>
              </a:spcAft>
              <a:buSzTx/>
            </a:pPr>
            <a:r>
              <a:rPr lang="en-GB" sz="3800" dirty="0" smtClean="0">
                <a:latin typeface="+mj-lt"/>
                <a:ea typeface="Tahoma" panose="020B0604030504040204" pitchFamily="34" charset="0"/>
                <a:cs typeface="Tahoma" panose="020B0604030504040204" pitchFamily="34" charset="0"/>
              </a:rPr>
              <a:t>The </a:t>
            </a:r>
            <a:r>
              <a:rPr lang="en-GB" sz="3800" dirty="0">
                <a:latin typeface="+mj-lt"/>
                <a:ea typeface="Tahoma" panose="020B0604030504040204" pitchFamily="34" charset="0"/>
                <a:cs typeface="Tahoma" panose="020B0604030504040204" pitchFamily="34" charset="0"/>
              </a:rPr>
              <a:t>owner makes independent and quick operational </a:t>
            </a:r>
            <a:r>
              <a:rPr lang="en-GB" sz="3800" dirty="0" smtClean="0">
                <a:latin typeface="+mj-lt"/>
                <a:ea typeface="Tahoma" panose="020B0604030504040204" pitchFamily="34" charset="0"/>
                <a:cs typeface="Tahoma" panose="020B0604030504040204" pitchFamily="34" charset="0"/>
              </a:rPr>
              <a:t>decisions.</a:t>
            </a:r>
          </a:p>
          <a:p>
            <a:pPr algn="just" fontAlgn="base">
              <a:spcBef>
                <a:spcPct val="0"/>
              </a:spcBef>
              <a:spcAft>
                <a:spcPct val="0"/>
              </a:spcAft>
              <a:buSzTx/>
            </a:pPr>
            <a:endParaRPr lang="en-GB" sz="3800" dirty="0">
              <a:latin typeface="+mj-lt"/>
              <a:ea typeface="Tahoma" panose="020B0604030504040204" pitchFamily="34" charset="0"/>
              <a:cs typeface="Tahoma" panose="020B0604030504040204" pitchFamily="34" charset="0"/>
            </a:endParaRPr>
          </a:p>
          <a:p>
            <a:pPr algn="just" fontAlgn="base">
              <a:spcBef>
                <a:spcPct val="0"/>
              </a:spcBef>
              <a:spcAft>
                <a:spcPct val="0"/>
              </a:spcAft>
              <a:buSzTx/>
            </a:pPr>
            <a:endParaRPr lang="en-GB" sz="3800" dirty="0" smtClean="0">
              <a:latin typeface="+mj-lt"/>
              <a:ea typeface="Tahoma" panose="020B0604030504040204" pitchFamily="34" charset="0"/>
              <a:cs typeface="Tahoma" panose="020B0604030504040204" pitchFamily="34" charset="0"/>
            </a:endParaRPr>
          </a:p>
          <a:p>
            <a:pPr algn="just" fontAlgn="base">
              <a:spcBef>
                <a:spcPct val="0"/>
              </a:spcBef>
              <a:spcAft>
                <a:spcPct val="0"/>
              </a:spcAft>
              <a:buSzTx/>
            </a:pPr>
            <a:r>
              <a:rPr lang="en-GB" sz="3800" dirty="0" smtClean="0">
                <a:latin typeface="+mj-lt"/>
                <a:ea typeface="Tahoma" panose="020B0604030504040204" pitchFamily="34" charset="0"/>
                <a:cs typeface="Tahoma" panose="020B0604030504040204" pitchFamily="34" charset="0"/>
              </a:rPr>
              <a:t>Business </a:t>
            </a:r>
            <a:r>
              <a:rPr lang="en-GB" sz="3800" dirty="0">
                <a:latin typeface="+mj-lt"/>
                <a:ea typeface="Tahoma" panose="020B0604030504040204" pitchFamily="34" charset="0"/>
                <a:cs typeface="Tahoma" panose="020B0604030504040204" pitchFamily="34" charset="0"/>
              </a:rPr>
              <a:t>affairs are kept private except when completing Tax </a:t>
            </a:r>
            <a:r>
              <a:rPr lang="en-GB" sz="3800" dirty="0" smtClean="0">
                <a:latin typeface="+mj-lt"/>
                <a:ea typeface="Tahoma" panose="020B0604030504040204" pitchFamily="34" charset="0"/>
                <a:cs typeface="Tahoma" panose="020B0604030504040204" pitchFamily="34" charset="0"/>
              </a:rPr>
              <a:t>returns.</a:t>
            </a:r>
          </a:p>
          <a:p>
            <a:pPr lvl="1" algn="just" fontAlgn="base">
              <a:spcBef>
                <a:spcPct val="0"/>
              </a:spcBef>
              <a:spcAft>
                <a:spcPct val="0"/>
              </a:spcAft>
              <a:buSzTx/>
            </a:pPr>
            <a:endParaRPr lang="en-GB" sz="3800" dirty="0" smtClean="0">
              <a:latin typeface="+mj-lt"/>
              <a:ea typeface="Tahoma" panose="020B0604030504040204" pitchFamily="34" charset="0"/>
              <a:cs typeface="Tahoma" panose="020B0604030504040204" pitchFamily="34" charset="0"/>
            </a:endParaRPr>
          </a:p>
          <a:p>
            <a:pPr lvl="1" algn="just" fontAlgn="base">
              <a:spcBef>
                <a:spcPct val="0"/>
              </a:spcBef>
              <a:spcAft>
                <a:spcPct val="0"/>
              </a:spcAft>
              <a:buSzTx/>
            </a:pPr>
            <a:r>
              <a:rPr lang="en-GB" sz="3800" dirty="0" smtClean="0">
                <a:latin typeface="+mj-lt"/>
                <a:ea typeface="Tahoma" panose="020B0604030504040204" pitchFamily="34" charset="0"/>
                <a:cs typeface="Tahoma" panose="020B0604030504040204" pitchFamily="34" charset="0"/>
              </a:rPr>
              <a:t>The </a:t>
            </a:r>
            <a:r>
              <a:rPr lang="en-GB" sz="3800" dirty="0">
                <a:latin typeface="+mj-lt"/>
                <a:ea typeface="Tahoma" panose="020B0604030504040204" pitchFamily="34" charset="0"/>
                <a:cs typeface="Tahoma" panose="020B0604030504040204" pitchFamily="34" charset="0"/>
              </a:rPr>
              <a:t>law provides that the sole proprietor shall pay tax.</a:t>
            </a:r>
          </a:p>
          <a:p>
            <a:pPr marL="0" lvl="0" indent="0" algn="just" eaLnBrk="0" fontAlgn="base" hangingPunct="0">
              <a:spcBef>
                <a:spcPct val="0"/>
              </a:spcBef>
              <a:spcAft>
                <a:spcPct val="0"/>
              </a:spcAft>
              <a:buClrTx/>
              <a:buSzTx/>
            </a:pPr>
            <a:endParaRPr lang="en-US" sz="1800" dirty="0">
              <a:latin typeface="+mj-lt"/>
              <a:cs typeface="Arial" pitchFamily="34" charset="0"/>
            </a:endParaRPr>
          </a:p>
          <a:p>
            <a:pPr marL="0" lvl="0" indent="0" algn="just" eaLnBrk="0" fontAlgn="base" hangingPunct="0">
              <a:spcBef>
                <a:spcPct val="0"/>
              </a:spcBef>
              <a:spcAft>
                <a:spcPct val="0"/>
              </a:spcAft>
              <a:buClrTx/>
              <a:buSzTx/>
              <a:buNone/>
            </a:pPr>
            <a:r>
              <a:rPr lang="en-GB" sz="1800" b="1" dirty="0">
                <a:solidFill>
                  <a:srgbClr val="FF0000"/>
                </a:solidFill>
                <a:latin typeface="+mj-lt"/>
                <a:ea typeface="Calibri" pitchFamily="34" charset="0"/>
                <a:cs typeface="Arial" pitchFamily="34" charset="0"/>
              </a:rPr>
              <a:t>		</a:t>
            </a:r>
            <a:endParaRPr lang="en-US" sz="1800" dirty="0">
              <a:latin typeface="+mj-lt"/>
              <a:cs typeface="Arial" pitchFamily="34" charset="0"/>
            </a:endParaRPr>
          </a:p>
          <a:p>
            <a:endParaRPr lang="en-ZA" dirty="0">
              <a:latin typeface="+mj-lt"/>
            </a:endParaRPr>
          </a:p>
        </p:txBody>
      </p:sp>
      <p:sp>
        <p:nvSpPr>
          <p:cNvPr id="5" name="Text Placeholder 4"/>
          <p:cNvSpPr>
            <a:spLocks noGrp="1"/>
          </p:cNvSpPr>
          <p:nvPr>
            <p:ph type="body" sz="half" idx="3"/>
          </p:nvPr>
        </p:nvSpPr>
        <p:spPr/>
        <p:txBody>
          <a:bodyPr/>
          <a:lstStyle/>
          <a:p>
            <a:pPr algn="ctr"/>
            <a:r>
              <a:rPr lang="en-ZA" dirty="0" smtClean="0"/>
              <a:t>DISADVANTAGES</a:t>
            </a:r>
            <a:endParaRPr lang="en-ZA" dirty="0"/>
          </a:p>
        </p:txBody>
      </p:sp>
      <p:sp>
        <p:nvSpPr>
          <p:cNvPr id="6" name="Content Placeholder 5"/>
          <p:cNvSpPr>
            <a:spLocks noGrp="1"/>
          </p:cNvSpPr>
          <p:nvPr>
            <p:ph sz="half" idx="4"/>
          </p:nvPr>
        </p:nvSpPr>
        <p:spPr>
          <a:xfrm>
            <a:off x="4355976" y="2492896"/>
            <a:ext cx="4680520" cy="4248472"/>
          </a:xfrm>
        </p:spPr>
        <p:txBody>
          <a:bodyPr>
            <a:normAutofit fontScale="92500"/>
          </a:bodyPr>
          <a:lstStyle/>
          <a:p>
            <a:pPr algn="just" eaLnBrk="0" fontAlgn="base" hangingPunct="0">
              <a:spcBef>
                <a:spcPct val="0"/>
              </a:spcBef>
              <a:spcAft>
                <a:spcPct val="0"/>
              </a:spcAft>
            </a:pPr>
            <a:r>
              <a:rPr lang="en-GB" sz="1800" dirty="0">
                <a:latin typeface="+mj-lt"/>
                <a:ea typeface="Tahoma" panose="020B0604030504040204" pitchFamily="34" charset="0"/>
                <a:cs typeface="Tahoma" panose="020B0604030504040204" pitchFamily="34" charset="0"/>
              </a:rPr>
              <a:t>The personal assets are at risk because the   business has unlimited </a:t>
            </a:r>
            <a:r>
              <a:rPr lang="en-GB" sz="1800" dirty="0" smtClean="0">
                <a:latin typeface="+mj-lt"/>
                <a:ea typeface="Tahoma" panose="020B0604030504040204" pitchFamily="34" charset="0"/>
                <a:cs typeface="Tahoma" panose="020B0604030504040204" pitchFamily="34" charset="0"/>
              </a:rPr>
              <a:t>liability.</a:t>
            </a:r>
          </a:p>
          <a:p>
            <a:pPr algn="just" eaLnBrk="0" fontAlgn="base" hangingPunct="0">
              <a:spcBef>
                <a:spcPct val="0"/>
              </a:spcBef>
              <a:spcAft>
                <a:spcPct val="0"/>
              </a:spcAft>
            </a:pPr>
            <a:endParaRPr lang="en-GB" sz="1800" dirty="0">
              <a:latin typeface="+mj-lt"/>
              <a:ea typeface="Tahoma" panose="020B0604030504040204" pitchFamily="34" charset="0"/>
              <a:cs typeface="Tahoma" panose="020B0604030504040204" pitchFamily="34" charset="0"/>
            </a:endParaRPr>
          </a:p>
          <a:p>
            <a:pPr algn="just" eaLnBrk="0" fontAlgn="base" hangingPunct="0">
              <a:spcBef>
                <a:spcPct val="0"/>
              </a:spcBef>
              <a:spcAft>
                <a:spcPct val="0"/>
              </a:spcAft>
            </a:pPr>
            <a:r>
              <a:rPr lang="en-GB" sz="1800" dirty="0" smtClean="0">
                <a:latin typeface="+mj-lt"/>
                <a:ea typeface="Tahoma" panose="020B0604030504040204" pitchFamily="34" charset="0"/>
                <a:cs typeface="Tahoma" panose="020B0604030504040204" pitchFamily="34" charset="0"/>
              </a:rPr>
              <a:t>It </a:t>
            </a:r>
            <a:r>
              <a:rPr lang="en-GB" sz="1800" dirty="0">
                <a:latin typeface="+mj-lt"/>
                <a:ea typeface="Tahoma" panose="020B0604030504040204" pitchFamily="34" charset="0"/>
                <a:cs typeface="Tahoma" panose="020B0604030504040204" pitchFamily="34" charset="0"/>
              </a:rPr>
              <a:t>is more difficult for a Sole Trader to source outside finance because in most cases they </a:t>
            </a:r>
            <a:r>
              <a:rPr lang="en-GB" sz="1800" dirty="0" smtClean="0">
                <a:latin typeface="+mj-lt"/>
                <a:ea typeface="Tahoma" panose="020B0604030504040204" pitchFamily="34" charset="0"/>
                <a:cs typeface="Tahoma" panose="020B0604030504040204" pitchFamily="34" charset="0"/>
              </a:rPr>
              <a:t>lack collateral.</a:t>
            </a:r>
            <a:endParaRPr lang="en-US" sz="1800" dirty="0" smtClean="0">
              <a:latin typeface="+mj-lt"/>
              <a:ea typeface="Tahoma" panose="020B0604030504040204" pitchFamily="34" charset="0"/>
              <a:cs typeface="Tahoma" panose="020B0604030504040204" pitchFamily="34" charset="0"/>
            </a:endParaRPr>
          </a:p>
          <a:p>
            <a:pPr algn="just" eaLnBrk="0" fontAlgn="base" hangingPunct="0">
              <a:spcBef>
                <a:spcPct val="0"/>
              </a:spcBef>
              <a:spcAft>
                <a:spcPct val="0"/>
              </a:spcAft>
            </a:pPr>
            <a:endParaRPr lang="en-US" sz="1800" dirty="0">
              <a:latin typeface="+mj-lt"/>
              <a:ea typeface="Tahoma" panose="020B0604030504040204" pitchFamily="34" charset="0"/>
              <a:cs typeface="Tahoma" panose="020B0604030504040204" pitchFamily="34" charset="0"/>
            </a:endParaRPr>
          </a:p>
          <a:p>
            <a:pPr algn="just" eaLnBrk="0" fontAlgn="base" hangingPunct="0">
              <a:spcBef>
                <a:spcPct val="0"/>
              </a:spcBef>
              <a:spcAft>
                <a:spcPct val="0"/>
              </a:spcAft>
            </a:pPr>
            <a:r>
              <a:rPr lang="en-GB" sz="1800" dirty="0" smtClean="0">
                <a:latin typeface="+mj-lt"/>
                <a:ea typeface="Tahoma" panose="020B0604030504040204" pitchFamily="34" charset="0"/>
                <a:cs typeface="Tahoma" panose="020B0604030504040204" pitchFamily="34" charset="0"/>
              </a:rPr>
              <a:t>The </a:t>
            </a:r>
            <a:r>
              <a:rPr lang="en-GB" sz="1800" dirty="0">
                <a:latin typeface="+mj-lt"/>
                <a:ea typeface="Tahoma" panose="020B0604030504040204" pitchFamily="34" charset="0"/>
                <a:cs typeface="Tahoma" panose="020B0604030504040204" pitchFamily="34" charset="0"/>
              </a:rPr>
              <a:t>sole trader is entirely responsible for all aspects of the </a:t>
            </a:r>
            <a:r>
              <a:rPr lang="en-GB" sz="1800" dirty="0" smtClean="0">
                <a:latin typeface="+mj-lt"/>
                <a:ea typeface="Tahoma" panose="020B0604030504040204" pitchFamily="34" charset="0"/>
                <a:cs typeface="Tahoma" panose="020B0604030504040204" pitchFamily="34" charset="0"/>
              </a:rPr>
              <a:t>business (</a:t>
            </a:r>
            <a:r>
              <a:rPr lang="en-GB" sz="1800" dirty="0">
                <a:latin typeface="+mj-lt"/>
                <a:ea typeface="Tahoma" panose="020B0604030504040204" pitchFamily="34" charset="0"/>
                <a:cs typeface="Tahoma" panose="020B0604030504040204" pitchFamily="34" charset="0"/>
              </a:rPr>
              <a:t>Marketing</a:t>
            </a:r>
            <a:r>
              <a:rPr lang="en-GB" sz="1800" dirty="0" smtClean="0">
                <a:latin typeface="+mj-lt"/>
                <a:ea typeface="Tahoma" panose="020B0604030504040204" pitchFamily="34" charset="0"/>
                <a:cs typeface="Tahoma" panose="020B0604030504040204" pitchFamily="34" charset="0"/>
              </a:rPr>
              <a:t>, Production</a:t>
            </a:r>
            <a:r>
              <a:rPr lang="en-GB" sz="1800" dirty="0">
                <a:latin typeface="+mj-lt"/>
                <a:ea typeface="Tahoma" panose="020B0604030504040204" pitchFamily="34" charset="0"/>
                <a:cs typeface="Tahoma" panose="020B0604030504040204" pitchFamily="34" charset="0"/>
              </a:rPr>
              <a:t>, Finance </a:t>
            </a:r>
            <a:r>
              <a:rPr lang="en-GB" sz="1800" dirty="0" smtClean="0">
                <a:latin typeface="+mj-lt"/>
                <a:ea typeface="Tahoma" panose="020B0604030504040204" pitchFamily="34" charset="0"/>
                <a:cs typeface="Tahoma" panose="020B0604030504040204" pitchFamily="34" charset="0"/>
              </a:rPr>
              <a:t>etc…)</a:t>
            </a:r>
            <a:endParaRPr lang="en-US" sz="1800" dirty="0" smtClean="0">
              <a:latin typeface="+mj-lt"/>
              <a:ea typeface="Tahoma" panose="020B0604030504040204" pitchFamily="34" charset="0"/>
              <a:cs typeface="Tahoma" panose="020B0604030504040204" pitchFamily="34" charset="0"/>
            </a:endParaRPr>
          </a:p>
          <a:p>
            <a:pPr algn="just" eaLnBrk="0" fontAlgn="base" hangingPunct="0">
              <a:spcBef>
                <a:spcPct val="0"/>
              </a:spcBef>
              <a:spcAft>
                <a:spcPct val="0"/>
              </a:spcAft>
            </a:pPr>
            <a:endParaRPr lang="en-US" sz="1800" dirty="0">
              <a:latin typeface="+mj-lt"/>
              <a:ea typeface="Tahoma" panose="020B0604030504040204" pitchFamily="34" charset="0"/>
              <a:cs typeface="Tahoma" panose="020B0604030504040204" pitchFamily="34" charset="0"/>
            </a:endParaRPr>
          </a:p>
          <a:p>
            <a:pPr algn="just" eaLnBrk="0" fontAlgn="base" hangingPunct="0">
              <a:spcBef>
                <a:spcPct val="0"/>
              </a:spcBef>
              <a:spcAft>
                <a:spcPct val="0"/>
              </a:spcAft>
            </a:pPr>
            <a:r>
              <a:rPr lang="en-GB" sz="1800" dirty="0" smtClean="0">
                <a:latin typeface="+mj-lt"/>
                <a:ea typeface="Tahoma" panose="020B0604030504040204" pitchFamily="34" charset="0"/>
                <a:cs typeface="Tahoma" panose="020B0604030504040204" pitchFamily="34" charset="0"/>
              </a:rPr>
              <a:t>Difficulty </a:t>
            </a:r>
            <a:r>
              <a:rPr lang="en-GB" sz="1800" dirty="0">
                <a:latin typeface="+mj-lt"/>
                <a:ea typeface="Tahoma" panose="020B0604030504040204" pitchFamily="34" charset="0"/>
                <a:cs typeface="Tahoma" panose="020B0604030504040204" pitchFamily="34" charset="0"/>
              </a:rPr>
              <a:t>of continuing business after death or disability and bankruptcy of the </a:t>
            </a:r>
            <a:r>
              <a:rPr lang="en-GB" sz="1800" dirty="0" smtClean="0">
                <a:latin typeface="+mj-lt"/>
                <a:ea typeface="Tahoma" panose="020B0604030504040204" pitchFamily="34" charset="0"/>
                <a:cs typeface="Tahoma" panose="020B0604030504040204" pitchFamily="34" charset="0"/>
              </a:rPr>
              <a:t>proprietor.</a:t>
            </a:r>
            <a:endParaRPr lang="en-US" sz="1800" dirty="0" smtClean="0">
              <a:latin typeface="+mj-lt"/>
              <a:ea typeface="Tahoma" panose="020B0604030504040204" pitchFamily="34" charset="0"/>
              <a:cs typeface="Tahoma" panose="020B0604030504040204" pitchFamily="34" charset="0"/>
            </a:endParaRPr>
          </a:p>
          <a:p>
            <a:pPr algn="just" eaLnBrk="0" fontAlgn="base" hangingPunct="0">
              <a:spcBef>
                <a:spcPct val="0"/>
              </a:spcBef>
              <a:spcAft>
                <a:spcPct val="0"/>
              </a:spcAft>
            </a:pPr>
            <a:endParaRPr lang="en-US" sz="1800" dirty="0">
              <a:latin typeface="+mj-lt"/>
              <a:ea typeface="Tahoma" panose="020B0604030504040204" pitchFamily="34" charset="0"/>
              <a:cs typeface="Tahoma" panose="020B0604030504040204" pitchFamily="34" charset="0"/>
            </a:endParaRPr>
          </a:p>
          <a:p>
            <a:pPr algn="just" eaLnBrk="0" fontAlgn="base" hangingPunct="0">
              <a:spcBef>
                <a:spcPct val="0"/>
              </a:spcBef>
              <a:spcAft>
                <a:spcPct val="0"/>
              </a:spcAft>
            </a:pPr>
            <a:r>
              <a:rPr lang="en-GB" sz="1800" dirty="0" smtClean="0">
                <a:latin typeface="+mj-lt"/>
                <a:ea typeface="Tahoma" panose="020B0604030504040204" pitchFamily="34" charset="0"/>
                <a:cs typeface="Tahoma" panose="020B0604030504040204" pitchFamily="34" charset="0"/>
              </a:rPr>
              <a:t>The </a:t>
            </a:r>
            <a:r>
              <a:rPr lang="en-GB" sz="1800" dirty="0">
                <a:latin typeface="+mj-lt"/>
                <a:ea typeface="Tahoma" panose="020B0604030504040204" pitchFamily="34" charset="0"/>
                <a:cs typeface="Tahoma" panose="020B0604030504040204" pitchFamily="34" charset="0"/>
              </a:rPr>
              <a:t>Sole Trader is responsible for all the debts of the business</a:t>
            </a:r>
            <a:r>
              <a:rPr lang="en-GB" sz="1800" dirty="0" smtClean="0">
                <a:latin typeface="+mj-lt"/>
                <a:ea typeface="Calibri" pitchFamily="34" charset="0"/>
                <a:cs typeface="Arial" pitchFamily="34" charset="0"/>
              </a:rPr>
              <a:t>.</a:t>
            </a:r>
            <a:endParaRPr lang="en-US" sz="1800" dirty="0">
              <a:latin typeface="+mj-lt"/>
              <a:cs typeface="Arial" pitchFamily="34" charset="0"/>
            </a:endParaRPr>
          </a:p>
        </p:txBody>
      </p:sp>
    </p:spTree>
    <p:extLst>
      <p:ext uri="{BB962C8B-B14F-4D97-AF65-F5344CB8AC3E}">
        <p14:creationId xmlns:p14="http://schemas.microsoft.com/office/powerpoint/2010/main" val="18707132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6385">
                                            <p:txEl>
                                              <p:pRg st="0" end="0"/>
                                            </p:txEl>
                                          </p:spTgt>
                                        </p:tgtEl>
                                        <p:attrNameLst>
                                          <p:attrName>style.visibility</p:attrName>
                                        </p:attrNameLst>
                                      </p:cBhvr>
                                      <p:to>
                                        <p:strVal val="visible"/>
                                      </p:to>
                                    </p:set>
                                    <p:anim calcmode="lin" valueType="num">
                                      <p:cBhvr>
                                        <p:cTn id="7" dur="1750" fill="hold"/>
                                        <p:tgtEl>
                                          <p:spTgt spid="16385">
                                            <p:txEl>
                                              <p:pRg st="0" end="0"/>
                                            </p:txEl>
                                          </p:spTgt>
                                        </p:tgtEl>
                                        <p:attrNameLst>
                                          <p:attrName>ppt_w</p:attrName>
                                        </p:attrNameLst>
                                      </p:cBhvr>
                                      <p:tavLst>
                                        <p:tav tm="0">
                                          <p:val>
                                            <p:fltVal val="0"/>
                                          </p:val>
                                        </p:tav>
                                        <p:tav tm="100000">
                                          <p:val>
                                            <p:strVal val="#ppt_w"/>
                                          </p:val>
                                        </p:tav>
                                      </p:tavLst>
                                    </p:anim>
                                    <p:anim calcmode="lin" valueType="num">
                                      <p:cBhvr>
                                        <p:cTn id="8" dur="1750" fill="hold"/>
                                        <p:tgtEl>
                                          <p:spTgt spid="16385">
                                            <p:txEl>
                                              <p:pRg st="0" end="0"/>
                                            </p:txEl>
                                          </p:spTgt>
                                        </p:tgtEl>
                                        <p:attrNameLst>
                                          <p:attrName>ppt_h</p:attrName>
                                        </p:attrNameLst>
                                      </p:cBhvr>
                                      <p:tavLst>
                                        <p:tav tm="0">
                                          <p:val>
                                            <p:fltVal val="0"/>
                                          </p:val>
                                        </p:tav>
                                        <p:tav tm="100000">
                                          <p:val>
                                            <p:strVal val="#ppt_h"/>
                                          </p:val>
                                        </p:tav>
                                      </p:tavLst>
                                    </p:anim>
                                    <p:animEffect transition="in" filter="fade">
                                      <p:cBhvr>
                                        <p:cTn id="9" dur="1750"/>
                                        <p:tgtEl>
                                          <p:spTgt spid="1638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5"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lgn="ctr" rtl="0">
              <a:spcBef>
                <a:spcPct val="0"/>
              </a:spcBef>
            </a:pPr>
            <a:r>
              <a:rPr kumimoji="0" lang="en-GB" sz="4400" b="1"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A Partnership</a:t>
            </a:r>
            <a:r>
              <a:rPr kumimoji="0" lang="en-US" sz="2800" b="0" i="0" u="none" strike="noStrike" cap="none" normalizeH="0" baseline="0" dirty="0" smtClean="0">
                <a:ln>
                  <a:noFill/>
                </a:ln>
                <a:solidFill>
                  <a:srgbClr val="0000FF"/>
                </a:solidFill>
                <a:effectLst/>
                <a:latin typeface="Tahoma" panose="020B0604030504040204" pitchFamily="34" charset="0"/>
                <a:ea typeface="Tahoma" panose="020B0604030504040204" pitchFamily="34" charset="0"/>
                <a:cs typeface="Tahoma" panose="020B0604030504040204" pitchFamily="34" charset="0"/>
              </a:rPr>
              <a:t/>
            </a:r>
            <a:br>
              <a:rPr kumimoji="0" lang="en-US" sz="2800" b="0" i="0" u="none" strike="noStrike" cap="none" normalizeH="0" baseline="0" dirty="0" smtClean="0">
                <a:ln>
                  <a:noFill/>
                </a:ln>
                <a:solidFill>
                  <a:srgbClr val="0000FF"/>
                </a:solidFill>
                <a:effectLst/>
                <a:latin typeface="Tahoma" panose="020B0604030504040204" pitchFamily="34" charset="0"/>
                <a:ea typeface="Tahoma" panose="020B0604030504040204" pitchFamily="34" charset="0"/>
                <a:cs typeface="Tahoma" panose="020B0604030504040204" pitchFamily="34" charset="0"/>
              </a:rPr>
            </a:br>
            <a:endParaRPr lang="en-ZA" dirty="0"/>
          </a:p>
        </p:txBody>
      </p:sp>
      <p:sp>
        <p:nvSpPr>
          <p:cNvPr id="3" name="Content Placeholder 2"/>
          <p:cNvSpPr>
            <a:spLocks noGrp="1"/>
          </p:cNvSpPr>
          <p:nvPr>
            <p:ph sz="quarter" idx="1"/>
          </p:nvPr>
        </p:nvSpPr>
        <p:spPr>
          <a:xfrm>
            <a:off x="467544" y="1484784"/>
            <a:ext cx="8208912" cy="4572000"/>
          </a:xfrm>
          <a:solidFill>
            <a:schemeClr val="bg1"/>
          </a:solidFill>
        </p:spPr>
        <p:txBody>
          <a:bodyPr>
            <a:normAutofit fontScale="85000" lnSpcReduction="10000"/>
          </a:bodyPr>
          <a:lstStyle/>
          <a:p>
            <a:pPr marL="457200" lvl="1" indent="0" fontAlgn="base">
              <a:spcBef>
                <a:spcPct val="0"/>
              </a:spcBef>
              <a:spcAft>
                <a:spcPct val="0"/>
              </a:spcAft>
              <a:buClrTx/>
              <a:buSzTx/>
              <a:buNone/>
            </a:pPr>
            <a:r>
              <a:rPr lang="en-GB" sz="2000" dirty="0">
                <a:latin typeface="+mj-lt"/>
                <a:ea typeface="Calibri" pitchFamily="34" charset="0"/>
                <a:cs typeface="Arial" pitchFamily="34" charset="0"/>
              </a:rPr>
              <a:t>A partnership </a:t>
            </a:r>
            <a:r>
              <a:rPr lang="en-GB" sz="2000" dirty="0" smtClean="0">
                <a:latin typeface="+mj-lt"/>
                <a:ea typeface="Calibri" pitchFamily="34" charset="0"/>
                <a:cs typeface="Arial" pitchFamily="34" charset="0"/>
              </a:rPr>
              <a:t>exists </a:t>
            </a:r>
            <a:r>
              <a:rPr lang="en-GB" sz="2000" dirty="0">
                <a:latin typeface="+mj-lt"/>
                <a:ea typeface="Calibri" pitchFamily="34" charset="0"/>
                <a:cs typeface="Arial" pitchFamily="34" charset="0"/>
              </a:rPr>
              <a:t>when at least two, and usually not more than twenty (20) persons agree to carry on a business together</a:t>
            </a:r>
            <a:r>
              <a:rPr lang="en-GB" sz="2000" dirty="0" smtClean="0">
                <a:latin typeface="+mj-lt"/>
                <a:ea typeface="Calibri" pitchFamily="34" charset="0"/>
                <a:cs typeface="Arial" pitchFamily="34" charset="0"/>
              </a:rPr>
              <a:t>. The </a:t>
            </a:r>
            <a:r>
              <a:rPr lang="en-GB" sz="2000" b="1" dirty="0">
                <a:latin typeface="+mj-lt"/>
                <a:ea typeface="Calibri" pitchFamily="34" charset="0"/>
                <a:cs typeface="Arial" pitchFamily="34" charset="0"/>
              </a:rPr>
              <a:t>Partnership Act, 1890</a:t>
            </a:r>
            <a:r>
              <a:rPr lang="en-GB" sz="2000" dirty="0">
                <a:latin typeface="+mj-lt"/>
                <a:ea typeface="Calibri" pitchFamily="34" charset="0"/>
                <a:cs typeface="Arial" pitchFamily="34" charset="0"/>
              </a:rPr>
              <a:t>, defines a partnership as a relationship which subsists between persons carrying on business in common with a view to profit</a:t>
            </a:r>
            <a:r>
              <a:rPr lang="en-GB" sz="2000" dirty="0" smtClean="0">
                <a:latin typeface="+mj-lt"/>
                <a:ea typeface="Calibri" pitchFamily="34" charset="0"/>
                <a:cs typeface="Arial" pitchFamily="34" charset="0"/>
              </a:rPr>
              <a:t>. There </a:t>
            </a:r>
            <a:r>
              <a:rPr lang="en-GB" sz="2000" dirty="0">
                <a:latin typeface="+mj-lt"/>
                <a:ea typeface="Calibri" pitchFamily="34" charset="0"/>
                <a:cs typeface="Arial" pitchFamily="34" charset="0"/>
              </a:rPr>
              <a:t>are two distinct types of </a:t>
            </a:r>
            <a:r>
              <a:rPr lang="en-GB" sz="2000" dirty="0" smtClean="0">
                <a:latin typeface="+mj-lt"/>
                <a:ea typeface="Calibri" pitchFamily="34" charset="0"/>
                <a:cs typeface="Arial" pitchFamily="34" charset="0"/>
              </a:rPr>
              <a:t>Partnerships, </a:t>
            </a:r>
            <a:r>
              <a:rPr lang="en-GB" sz="2000" dirty="0">
                <a:latin typeface="+mj-lt"/>
                <a:ea typeface="Calibri" pitchFamily="34" charset="0"/>
                <a:cs typeface="Arial" pitchFamily="34" charset="0"/>
              </a:rPr>
              <a:t>namely </a:t>
            </a:r>
            <a:r>
              <a:rPr lang="en-GB" sz="2000" b="1" dirty="0">
                <a:latin typeface="+mj-lt"/>
                <a:ea typeface="Calibri" pitchFamily="34" charset="0"/>
                <a:cs typeface="Arial" pitchFamily="34" charset="0"/>
              </a:rPr>
              <a:t>General </a:t>
            </a:r>
            <a:r>
              <a:rPr lang="en-GB" sz="2000" b="1" dirty="0" smtClean="0">
                <a:latin typeface="+mj-lt"/>
                <a:ea typeface="Calibri" pitchFamily="34" charset="0"/>
                <a:cs typeface="Arial" pitchFamily="34" charset="0"/>
              </a:rPr>
              <a:t>Partnership </a:t>
            </a:r>
            <a:r>
              <a:rPr lang="en-GB" sz="2000" dirty="0">
                <a:latin typeface="+mj-lt"/>
                <a:ea typeface="Calibri" pitchFamily="34" charset="0"/>
                <a:cs typeface="Arial" pitchFamily="34" charset="0"/>
              </a:rPr>
              <a:t>and </a:t>
            </a:r>
            <a:r>
              <a:rPr lang="en-GB" sz="2000" b="1" dirty="0">
                <a:latin typeface="+mj-lt"/>
                <a:ea typeface="Calibri" pitchFamily="34" charset="0"/>
                <a:cs typeface="Arial" pitchFamily="34" charset="0"/>
              </a:rPr>
              <a:t>Limited </a:t>
            </a:r>
            <a:r>
              <a:rPr lang="en-GB" sz="2000" b="1" dirty="0" smtClean="0">
                <a:latin typeface="+mj-lt"/>
                <a:ea typeface="Calibri" pitchFamily="34" charset="0"/>
                <a:cs typeface="Arial" pitchFamily="34" charset="0"/>
              </a:rPr>
              <a:t>Partnership</a:t>
            </a:r>
            <a:r>
              <a:rPr lang="en-GB" sz="2000" dirty="0">
                <a:latin typeface="+mj-lt"/>
                <a:ea typeface="Calibri" pitchFamily="34" charset="0"/>
                <a:cs typeface="Arial" pitchFamily="34" charset="0"/>
              </a:rPr>
              <a:t>.</a:t>
            </a:r>
          </a:p>
          <a:p>
            <a:pPr marL="0" lvl="0" indent="0" algn="just" eaLnBrk="0" fontAlgn="base" hangingPunct="0">
              <a:spcBef>
                <a:spcPct val="0"/>
              </a:spcBef>
              <a:spcAft>
                <a:spcPct val="0"/>
              </a:spcAft>
              <a:buClrTx/>
              <a:buSzTx/>
              <a:buNone/>
            </a:pPr>
            <a:endParaRPr lang="en-US" sz="2000" dirty="0">
              <a:latin typeface="+mj-lt"/>
              <a:cs typeface="Arial" pitchFamily="34" charset="0"/>
            </a:endParaRPr>
          </a:p>
          <a:p>
            <a:pPr lvl="0" indent="339725" algn="just" defTabSz="457200" eaLnBrk="0" fontAlgn="base" hangingPunct="0">
              <a:spcBef>
                <a:spcPct val="0"/>
              </a:spcBef>
              <a:spcAft>
                <a:spcPct val="0"/>
              </a:spcAft>
              <a:buClrTx/>
              <a:buSzTx/>
              <a:buFont typeface="Wingdings" pitchFamily="2" charset="2"/>
              <a:buChar char="q"/>
            </a:pPr>
            <a:r>
              <a:rPr lang="en-GB" sz="2400" b="1" i="1" dirty="0" smtClean="0">
                <a:solidFill>
                  <a:schemeClr val="accent1"/>
                </a:solidFill>
                <a:latin typeface="+mj-lt"/>
                <a:ea typeface="Calibri" pitchFamily="34" charset="0"/>
                <a:cs typeface="Arial" pitchFamily="34" charset="0"/>
              </a:rPr>
              <a:t>General </a:t>
            </a:r>
            <a:r>
              <a:rPr lang="en-GB" sz="2400" b="1" i="1" dirty="0">
                <a:solidFill>
                  <a:schemeClr val="accent1"/>
                </a:solidFill>
                <a:latin typeface="+mj-lt"/>
                <a:ea typeface="Calibri" pitchFamily="34" charset="0"/>
                <a:cs typeface="Arial" pitchFamily="34" charset="0"/>
              </a:rPr>
              <a:t>partnership</a:t>
            </a:r>
            <a:r>
              <a:rPr lang="en-GB" sz="2400" dirty="0">
                <a:solidFill>
                  <a:schemeClr val="accent1"/>
                </a:solidFill>
                <a:latin typeface="+mj-lt"/>
                <a:ea typeface="Calibri" pitchFamily="34" charset="0"/>
                <a:cs typeface="Arial" pitchFamily="34" charset="0"/>
              </a:rPr>
              <a:t> </a:t>
            </a:r>
            <a:r>
              <a:rPr lang="en-GB" sz="2000" dirty="0">
                <a:latin typeface="+mj-lt"/>
                <a:ea typeface="Calibri" pitchFamily="34" charset="0"/>
                <a:cs typeface="Arial" pitchFamily="34" charset="0"/>
              </a:rPr>
              <a:t>is the </a:t>
            </a:r>
            <a:r>
              <a:rPr lang="en-GB" sz="2000" dirty="0" smtClean="0">
                <a:latin typeface="+mj-lt"/>
                <a:ea typeface="Calibri" pitchFamily="34" charset="0"/>
                <a:cs typeface="Arial" pitchFamily="34" charset="0"/>
              </a:rPr>
              <a:t>most common </a:t>
            </a:r>
            <a:r>
              <a:rPr lang="en-GB" sz="2000" dirty="0">
                <a:latin typeface="+mj-lt"/>
                <a:ea typeface="Calibri" pitchFamily="34" charset="0"/>
                <a:cs typeface="Arial" pitchFamily="34" charset="0"/>
              </a:rPr>
              <a:t>type of partnership that involves 	all partners working together </a:t>
            </a:r>
            <a:r>
              <a:rPr lang="en-GB" sz="2000" dirty="0" smtClean="0">
                <a:latin typeface="+mj-lt"/>
                <a:ea typeface="Calibri" pitchFamily="34" charset="0"/>
                <a:cs typeface="Arial" pitchFamily="34" charset="0"/>
              </a:rPr>
              <a:t>on a </a:t>
            </a:r>
            <a:r>
              <a:rPr lang="en-GB" sz="2000" dirty="0">
                <a:latin typeface="+mj-lt"/>
                <a:ea typeface="Calibri" pitchFamily="34" charset="0"/>
                <a:cs typeface="Arial" pitchFamily="34" charset="0"/>
              </a:rPr>
              <a:t>daily basis sharing all privileges, 	benefits, 	and liabilities of the </a:t>
            </a:r>
            <a:r>
              <a:rPr lang="en-GB" sz="2000" dirty="0" smtClean="0">
                <a:latin typeface="+mj-lt"/>
                <a:ea typeface="Calibri" pitchFamily="34" charset="0"/>
                <a:cs typeface="Arial" pitchFamily="34" charset="0"/>
              </a:rPr>
              <a:t>partnership.</a:t>
            </a:r>
          </a:p>
          <a:p>
            <a:pPr lvl="0" indent="339725" algn="just" defTabSz="457200" eaLnBrk="0" fontAlgn="base" hangingPunct="0">
              <a:spcBef>
                <a:spcPct val="0"/>
              </a:spcBef>
              <a:spcAft>
                <a:spcPct val="0"/>
              </a:spcAft>
              <a:buClrTx/>
              <a:buSzTx/>
              <a:buFont typeface="Wingdings" pitchFamily="2" charset="2"/>
              <a:buChar char="q"/>
            </a:pPr>
            <a:endParaRPr lang="en-GB" sz="2000" b="1" i="1" dirty="0">
              <a:solidFill>
                <a:schemeClr val="accent1"/>
              </a:solidFill>
              <a:latin typeface="+mj-lt"/>
              <a:ea typeface="Calibri" pitchFamily="34" charset="0"/>
              <a:cs typeface="Arial" pitchFamily="34" charset="0"/>
            </a:endParaRPr>
          </a:p>
          <a:p>
            <a:pPr lvl="0" indent="339725" algn="just" defTabSz="457200" eaLnBrk="0" fontAlgn="base" hangingPunct="0">
              <a:spcBef>
                <a:spcPct val="0"/>
              </a:spcBef>
              <a:spcAft>
                <a:spcPct val="0"/>
              </a:spcAft>
              <a:buClrTx/>
              <a:buSzTx/>
              <a:buFont typeface="Wingdings" pitchFamily="2" charset="2"/>
              <a:buChar char="q"/>
            </a:pPr>
            <a:r>
              <a:rPr lang="en-GB" sz="2400" b="1" i="1" dirty="0" smtClean="0">
                <a:solidFill>
                  <a:schemeClr val="accent1"/>
                </a:solidFill>
                <a:latin typeface="+mj-lt"/>
                <a:ea typeface="Calibri" pitchFamily="34" charset="0"/>
                <a:cs typeface="Arial" pitchFamily="34" charset="0"/>
              </a:rPr>
              <a:t>Limited </a:t>
            </a:r>
            <a:r>
              <a:rPr lang="en-GB" sz="2400" b="1" i="1" dirty="0">
                <a:solidFill>
                  <a:schemeClr val="accent1"/>
                </a:solidFill>
                <a:latin typeface="+mj-lt"/>
                <a:ea typeface="Calibri" pitchFamily="34" charset="0"/>
                <a:cs typeface="Arial" pitchFamily="34" charset="0"/>
              </a:rPr>
              <a:t>partnership </a:t>
            </a:r>
            <a:r>
              <a:rPr lang="en-GB" sz="2000" dirty="0">
                <a:latin typeface="+mj-lt"/>
                <a:ea typeface="Calibri" pitchFamily="34" charset="0"/>
                <a:cs typeface="Arial" pitchFamily="34" charset="0"/>
              </a:rPr>
              <a:t>is the type of partnership in which some partners 	contribute in raising capital but do not take part in </a:t>
            </a:r>
            <a:r>
              <a:rPr lang="en-GB" sz="2000" dirty="0" smtClean="0">
                <a:latin typeface="+mj-lt"/>
                <a:ea typeface="Calibri" pitchFamily="34" charset="0"/>
                <a:cs typeface="Arial" pitchFamily="34" charset="0"/>
              </a:rPr>
              <a:t>the management </a:t>
            </a:r>
            <a:r>
              <a:rPr lang="en-GB" sz="2000" dirty="0">
                <a:latin typeface="+mj-lt"/>
                <a:ea typeface="Calibri" pitchFamily="34" charset="0"/>
                <a:cs typeface="Arial" pitchFamily="34" charset="0"/>
              </a:rPr>
              <a:t>of the 	business. This type of a partner is sometimes referred to as a </a:t>
            </a:r>
            <a:r>
              <a:rPr lang="en-GB" sz="2000" dirty="0">
                <a:solidFill>
                  <a:schemeClr val="accent1"/>
                </a:solidFill>
                <a:latin typeface="+mj-lt"/>
                <a:ea typeface="Calibri" pitchFamily="34" charset="0"/>
                <a:cs typeface="Arial" pitchFamily="34" charset="0"/>
              </a:rPr>
              <a:t>“</a:t>
            </a:r>
            <a:r>
              <a:rPr lang="en-GB" sz="2400" b="1" dirty="0" smtClean="0">
                <a:solidFill>
                  <a:schemeClr val="accent1"/>
                </a:solidFill>
                <a:latin typeface="+mj-lt"/>
                <a:ea typeface="Calibri" pitchFamily="34" charset="0"/>
                <a:cs typeface="Arial" pitchFamily="34" charset="0"/>
              </a:rPr>
              <a:t>Silent Partner.”</a:t>
            </a:r>
          </a:p>
          <a:p>
            <a:pPr lvl="0" indent="339725" algn="just" defTabSz="457200" eaLnBrk="0" fontAlgn="base" hangingPunct="0">
              <a:spcBef>
                <a:spcPct val="0"/>
              </a:spcBef>
              <a:spcAft>
                <a:spcPct val="0"/>
              </a:spcAft>
              <a:buClrTx/>
              <a:buSzTx/>
              <a:buFont typeface="Wingdings" pitchFamily="2" charset="2"/>
              <a:buChar char="q"/>
            </a:pPr>
            <a:endParaRPr lang="en-GB" sz="2400" b="1" dirty="0">
              <a:solidFill>
                <a:schemeClr val="accent1"/>
              </a:solidFill>
              <a:latin typeface="+mj-lt"/>
              <a:ea typeface="Calibri" pitchFamily="34" charset="0"/>
              <a:cs typeface="Arial" pitchFamily="34" charset="0"/>
            </a:endParaRPr>
          </a:p>
          <a:p>
            <a:pPr lvl="0" indent="339725" algn="just" defTabSz="457200" eaLnBrk="0" fontAlgn="base" hangingPunct="0">
              <a:spcBef>
                <a:spcPct val="0"/>
              </a:spcBef>
              <a:spcAft>
                <a:spcPct val="0"/>
              </a:spcAft>
              <a:buClrTx/>
              <a:buSzTx/>
              <a:buFont typeface="Wingdings" pitchFamily="2" charset="2"/>
              <a:buChar char="q"/>
            </a:pPr>
            <a:r>
              <a:rPr lang="en-GB" sz="2400" b="1" i="1" dirty="0" smtClean="0">
                <a:solidFill>
                  <a:schemeClr val="accent1"/>
                </a:solidFill>
                <a:latin typeface="+mj-lt"/>
                <a:ea typeface="Calibri" pitchFamily="34" charset="0"/>
                <a:cs typeface="Arial" pitchFamily="34" charset="0"/>
              </a:rPr>
              <a:t>A </a:t>
            </a:r>
            <a:r>
              <a:rPr lang="en-GB" sz="2400" b="1" i="1" dirty="0">
                <a:solidFill>
                  <a:schemeClr val="accent1"/>
                </a:solidFill>
                <a:latin typeface="+mj-lt"/>
                <a:ea typeface="Calibri" pitchFamily="34" charset="0"/>
                <a:cs typeface="Arial" pitchFamily="34" charset="0"/>
              </a:rPr>
              <a:t>partnership Agreement</a:t>
            </a:r>
            <a:r>
              <a:rPr lang="en-GB" sz="2000" b="1" i="1" dirty="0">
                <a:solidFill>
                  <a:schemeClr val="accent1"/>
                </a:solidFill>
                <a:latin typeface="+mj-lt"/>
                <a:ea typeface="Calibri" pitchFamily="34" charset="0"/>
                <a:cs typeface="Arial" pitchFamily="34" charset="0"/>
              </a:rPr>
              <a:t> </a:t>
            </a:r>
            <a:r>
              <a:rPr lang="en-GB" sz="2000" dirty="0">
                <a:latin typeface="+mj-lt"/>
                <a:ea typeface="Calibri" pitchFamily="34" charset="0"/>
                <a:cs typeface="Arial" pitchFamily="34" charset="0"/>
              </a:rPr>
              <a:t>is a document specifying and regulating the 	running of the business. It contains the </a:t>
            </a:r>
            <a:r>
              <a:rPr lang="en-GB" sz="2000" b="1" i="1" dirty="0">
                <a:latin typeface="+mj-lt"/>
                <a:ea typeface="Calibri" pitchFamily="34" charset="0"/>
                <a:cs typeface="Arial" pitchFamily="34" charset="0"/>
              </a:rPr>
              <a:t>duties, responsibilities, rights, </a:t>
            </a:r>
            <a:r>
              <a:rPr lang="en-GB" sz="2000" b="1" i="1" dirty="0" smtClean="0">
                <a:latin typeface="+mj-lt"/>
                <a:ea typeface="Calibri" pitchFamily="34" charset="0"/>
                <a:cs typeface="Arial" pitchFamily="34" charset="0"/>
              </a:rPr>
              <a:t>penalties </a:t>
            </a:r>
            <a:r>
              <a:rPr lang="en-GB" sz="2000" b="1" i="1" dirty="0">
                <a:latin typeface="+mj-lt"/>
                <a:ea typeface="Calibri" pitchFamily="34" charset="0"/>
                <a:cs typeface="Arial" pitchFamily="34" charset="0"/>
              </a:rPr>
              <a:t>and general functions of partners towards the business</a:t>
            </a:r>
            <a:r>
              <a:rPr lang="en-GB" sz="2000" dirty="0">
                <a:latin typeface="+mj-lt"/>
                <a:ea typeface="Calibri" pitchFamily="34" charset="0"/>
                <a:cs typeface="Arial" pitchFamily="34" charset="0"/>
              </a:rPr>
              <a:t>.</a:t>
            </a:r>
            <a:endParaRPr lang="en-GB" sz="2000" dirty="0">
              <a:latin typeface="+mj-lt"/>
              <a:cs typeface="Arial" pitchFamily="34" charset="0"/>
            </a:endParaRPr>
          </a:p>
          <a:p>
            <a:pPr>
              <a:buClrTx/>
            </a:pPr>
            <a:endParaRPr lang="en-ZA" dirty="0">
              <a:latin typeface="+mj-lt"/>
            </a:endParaRPr>
          </a:p>
        </p:txBody>
      </p:sp>
    </p:spTree>
    <p:extLst>
      <p:ext uri="{BB962C8B-B14F-4D97-AF65-F5344CB8AC3E}">
        <p14:creationId xmlns:p14="http://schemas.microsoft.com/office/powerpoint/2010/main" val="39068866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sz="4800" b="1" dirty="0" smtClean="0">
                <a:solidFill>
                  <a:schemeClr val="tx1"/>
                </a:solidFill>
                <a:ea typeface="Tahoma" panose="020B0604030504040204" pitchFamily="34" charset="0"/>
                <a:cs typeface="Tahoma" panose="020B0604030504040204" pitchFamily="34" charset="0"/>
              </a:rPr>
              <a:t>A Partnership</a:t>
            </a:r>
            <a:endParaRPr lang="en-ZA" sz="4800" dirty="0"/>
          </a:p>
        </p:txBody>
      </p:sp>
      <p:sp>
        <p:nvSpPr>
          <p:cNvPr id="4" name="Text Placeholder 3"/>
          <p:cNvSpPr>
            <a:spLocks noGrp="1"/>
          </p:cNvSpPr>
          <p:nvPr>
            <p:ph type="body" idx="1"/>
          </p:nvPr>
        </p:nvSpPr>
        <p:spPr/>
        <p:txBody>
          <a:bodyPr/>
          <a:lstStyle/>
          <a:p>
            <a:pPr algn="ctr"/>
            <a:r>
              <a:rPr lang="en-ZA" dirty="0" smtClean="0"/>
              <a:t>ADVANTAGES</a:t>
            </a:r>
            <a:endParaRPr lang="en-ZA" dirty="0"/>
          </a:p>
        </p:txBody>
      </p:sp>
      <p:sp>
        <p:nvSpPr>
          <p:cNvPr id="6" name="Text Placeholder 5"/>
          <p:cNvSpPr>
            <a:spLocks noGrp="1"/>
          </p:cNvSpPr>
          <p:nvPr>
            <p:ph type="body" sz="half" idx="3"/>
          </p:nvPr>
        </p:nvSpPr>
        <p:spPr/>
        <p:txBody>
          <a:bodyPr/>
          <a:lstStyle/>
          <a:p>
            <a:pPr algn="ctr"/>
            <a:r>
              <a:rPr lang="en-ZA" dirty="0" smtClean="0"/>
              <a:t>DISADVANTAGES</a:t>
            </a:r>
            <a:endParaRPr lang="en-ZA" dirty="0"/>
          </a:p>
        </p:txBody>
      </p:sp>
      <p:sp>
        <p:nvSpPr>
          <p:cNvPr id="5" name="Content Placeholder 4"/>
          <p:cNvSpPr>
            <a:spLocks noGrp="1"/>
          </p:cNvSpPr>
          <p:nvPr>
            <p:ph sz="half" idx="2"/>
          </p:nvPr>
        </p:nvSpPr>
        <p:spPr>
          <a:xfrm>
            <a:off x="539552" y="2420888"/>
            <a:ext cx="3733800" cy="3886200"/>
          </a:xfrm>
        </p:spPr>
        <p:txBody>
          <a:bodyPr>
            <a:normAutofit fontScale="70000" lnSpcReduction="20000"/>
          </a:bodyPr>
          <a:lstStyle/>
          <a:p>
            <a:pPr algn="just" eaLnBrk="0" fontAlgn="base" hangingPunct="0">
              <a:spcBef>
                <a:spcPct val="0"/>
              </a:spcBef>
              <a:spcAft>
                <a:spcPct val="0"/>
              </a:spcAft>
              <a:buSzTx/>
            </a:pPr>
            <a:r>
              <a:rPr lang="en-GB" sz="2800" dirty="0">
                <a:latin typeface="+mj-lt"/>
                <a:ea typeface="Tahoma" panose="020B0604030504040204" pitchFamily="34" charset="0"/>
                <a:cs typeface="Tahoma" panose="020B0604030504040204" pitchFamily="34" charset="0"/>
              </a:rPr>
              <a:t>Few formalities are required to set up this type </a:t>
            </a:r>
            <a:r>
              <a:rPr lang="en-GB" sz="2800" dirty="0" smtClean="0">
                <a:latin typeface="+mj-lt"/>
                <a:ea typeface="Tahoma" panose="020B0604030504040204" pitchFamily="34" charset="0"/>
                <a:cs typeface="Tahoma" panose="020B0604030504040204" pitchFamily="34" charset="0"/>
              </a:rPr>
              <a:t>of business.</a:t>
            </a:r>
          </a:p>
          <a:p>
            <a:pPr algn="just" eaLnBrk="0" fontAlgn="base" hangingPunct="0">
              <a:spcBef>
                <a:spcPct val="0"/>
              </a:spcBef>
              <a:spcAft>
                <a:spcPct val="0"/>
              </a:spcAft>
              <a:buSzTx/>
            </a:pPr>
            <a:endParaRPr lang="en-GB" sz="2800" dirty="0">
              <a:latin typeface="+mj-lt"/>
              <a:ea typeface="Tahoma" panose="020B0604030504040204" pitchFamily="34" charset="0"/>
              <a:cs typeface="Tahoma" panose="020B0604030504040204" pitchFamily="34" charset="0"/>
            </a:endParaRPr>
          </a:p>
          <a:p>
            <a:pPr algn="just" eaLnBrk="0" fontAlgn="base" hangingPunct="0">
              <a:spcBef>
                <a:spcPct val="0"/>
              </a:spcBef>
              <a:spcAft>
                <a:spcPct val="0"/>
              </a:spcAft>
              <a:buSzTx/>
            </a:pPr>
            <a:r>
              <a:rPr lang="en-GB" sz="2800" dirty="0" smtClean="0">
                <a:latin typeface="+mj-lt"/>
                <a:ea typeface="Tahoma" panose="020B0604030504040204" pitchFamily="34" charset="0"/>
                <a:cs typeface="Tahoma" panose="020B0604030504040204" pitchFamily="34" charset="0"/>
              </a:rPr>
              <a:t>Sharing </a:t>
            </a:r>
            <a:r>
              <a:rPr lang="en-GB" sz="2800" dirty="0">
                <a:latin typeface="+mj-lt"/>
                <a:ea typeface="Tahoma" panose="020B0604030504040204" pitchFamily="34" charset="0"/>
                <a:cs typeface="Tahoma" panose="020B0604030504040204" pitchFamily="34" charset="0"/>
              </a:rPr>
              <a:t>of </a:t>
            </a:r>
            <a:r>
              <a:rPr lang="en-GB" sz="2800" dirty="0" smtClean="0">
                <a:latin typeface="+mj-lt"/>
                <a:ea typeface="Tahoma" panose="020B0604030504040204" pitchFamily="34" charset="0"/>
                <a:cs typeface="Tahoma" panose="020B0604030504040204" pitchFamily="34" charset="0"/>
              </a:rPr>
              <a:t>partners’ </a:t>
            </a:r>
            <a:r>
              <a:rPr lang="en-GB" sz="2800" dirty="0">
                <a:latin typeface="+mj-lt"/>
                <a:ea typeface="Tahoma" panose="020B0604030504040204" pitchFamily="34" charset="0"/>
                <a:cs typeface="Tahoma" panose="020B0604030504040204" pitchFamily="34" charset="0"/>
              </a:rPr>
              <a:t>knowledge and </a:t>
            </a:r>
            <a:r>
              <a:rPr lang="en-GB" sz="2800" dirty="0" smtClean="0">
                <a:latin typeface="+mj-lt"/>
                <a:ea typeface="Tahoma" panose="020B0604030504040204" pitchFamily="34" charset="0"/>
                <a:cs typeface="Tahoma" panose="020B0604030504040204" pitchFamily="34" charset="0"/>
              </a:rPr>
              <a:t>skills.</a:t>
            </a:r>
          </a:p>
          <a:p>
            <a:pPr algn="just" eaLnBrk="0" fontAlgn="base" hangingPunct="0">
              <a:spcBef>
                <a:spcPct val="0"/>
              </a:spcBef>
              <a:spcAft>
                <a:spcPct val="0"/>
              </a:spcAft>
              <a:buSzTx/>
            </a:pPr>
            <a:endParaRPr lang="en-GB" sz="2800" dirty="0">
              <a:latin typeface="+mj-lt"/>
              <a:ea typeface="Tahoma" panose="020B0604030504040204" pitchFamily="34" charset="0"/>
              <a:cs typeface="Tahoma" panose="020B0604030504040204" pitchFamily="34" charset="0"/>
            </a:endParaRPr>
          </a:p>
          <a:p>
            <a:pPr algn="just" eaLnBrk="0" fontAlgn="base" hangingPunct="0">
              <a:spcBef>
                <a:spcPct val="0"/>
              </a:spcBef>
              <a:spcAft>
                <a:spcPct val="0"/>
              </a:spcAft>
              <a:buSzTx/>
            </a:pPr>
            <a:r>
              <a:rPr lang="en-GB" sz="2800" dirty="0" smtClean="0">
                <a:latin typeface="+mj-lt"/>
                <a:ea typeface="Tahoma" panose="020B0604030504040204" pitchFamily="34" charset="0"/>
                <a:cs typeface="Tahoma" panose="020B0604030504040204" pitchFamily="34" charset="0"/>
              </a:rPr>
              <a:t>Sharing </a:t>
            </a:r>
            <a:r>
              <a:rPr lang="en-GB" sz="2800" dirty="0">
                <a:latin typeface="+mj-lt"/>
                <a:ea typeface="Tahoma" panose="020B0604030504040204" pitchFamily="34" charset="0"/>
                <a:cs typeface="Tahoma" panose="020B0604030504040204" pitchFamily="34" charset="0"/>
              </a:rPr>
              <a:t>of general management of the </a:t>
            </a:r>
            <a:r>
              <a:rPr lang="en-GB" sz="2800" dirty="0" smtClean="0">
                <a:latin typeface="+mj-lt"/>
                <a:ea typeface="Tahoma" panose="020B0604030504040204" pitchFamily="34" charset="0"/>
                <a:cs typeface="Tahoma" panose="020B0604030504040204" pitchFamily="34" charset="0"/>
              </a:rPr>
              <a:t>business.</a:t>
            </a:r>
          </a:p>
          <a:p>
            <a:pPr algn="just" eaLnBrk="0" fontAlgn="base" hangingPunct="0">
              <a:spcBef>
                <a:spcPct val="0"/>
              </a:spcBef>
              <a:spcAft>
                <a:spcPct val="0"/>
              </a:spcAft>
              <a:buSzTx/>
            </a:pPr>
            <a:endParaRPr lang="en-GB" sz="2800" dirty="0">
              <a:latin typeface="+mj-lt"/>
              <a:ea typeface="Tahoma" panose="020B0604030504040204" pitchFamily="34" charset="0"/>
              <a:cs typeface="Tahoma" panose="020B0604030504040204" pitchFamily="34" charset="0"/>
            </a:endParaRPr>
          </a:p>
          <a:p>
            <a:pPr algn="just" eaLnBrk="0" fontAlgn="base" hangingPunct="0">
              <a:spcBef>
                <a:spcPct val="0"/>
              </a:spcBef>
              <a:spcAft>
                <a:spcPct val="0"/>
              </a:spcAft>
              <a:buSzTx/>
            </a:pPr>
            <a:r>
              <a:rPr lang="en-GB" sz="2800" dirty="0" smtClean="0">
                <a:latin typeface="+mj-lt"/>
                <a:ea typeface="Tahoma" panose="020B0604030504040204" pitchFamily="34" charset="0"/>
                <a:cs typeface="Tahoma" panose="020B0604030504040204" pitchFamily="34" charset="0"/>
              </a:rPr>
              <a:t>No obligations </a:t>
            </a:r>
            <a:r>
              <a:rPr lang="en-GB" sz="2800" dirty="0">
                <a:latin typeface="+mj-lt"/>
                <a:ea typeface="Tahoma" panose="020B0604030504040204" pitchFamily="34" charset="0"/>
                <a:cs typeface="Tahoma" panose="020B0604030504040204" pitchFamily="34" charset="0"/>
              </a:rPr>
              <a:t>to publish Accounts and affairs of </a:t>
            </a:r>
            <a:r>
              <a:rPr lang="en-GB" sz="2800" dirty="0" smtClean="0">
                <a:latin typeface="+mj-lt"/>
                <a:ea typeface="Tahoma" panose="020B0604030504040204" pitchFamily="34" charset="0"/>
                <a:cs typeface="Tahoma" panose="020B0604030504040204" pitchFamily="34" charset="0"/>
              </a:rPr>
              <a:t>the business </a:t>
            </a:r>
            <a:r>
              <a:rPr lang="en-GB" sz="2800" dirty="0">
                <a:latin typeface="+mj-lt"/>
                <a:ea typeface="Tahoma" panose="020B0604030504040204" pitchFamily="34" charset="0"/>
                <a:cs typeface="Tahoma" panose="020B0604030504040204" pitchFamily="34" charset="0"/>
              </a:rPr>
              <a:t>to the </a:t>
            </a:r>
            <a:r>
              <a:rPr lang="en-GB" sz="2800" dirty="0" smtClean="0">
                <a:latin typeface="+mj-lt"/>
                <a:ea typeface="Tahoma" panose="020B0604030504040204" pitchFamily="34" charset="0"/>
                <a:cs typeface="Tahoma" panose="020B0604030504040204" pitchFamily="34" charset="0"/>
              </a:rPr>
              <a:t>public.</a:t>
            </a:r>
          </a:p>
          <a:p>
            <a:pPr algn="just" eaLnBrk="0" fontAlgn="base" hangingPunct="0">
              <a:spcBef>
                <a:spcPct val="0"/>
              </a:spcBef>
              <a:spcAft>
                <a:spcPct val="0"/>
              </a:spcAft>
              <a:buSzTx/>
            </a:pPr>
            <a:endParaRPr lang="en-GB" sz="2800" dirty="0">
              <a:latin typeface="+mj-lt"/>
              <a:ea typeface="Tahoma" panose="020B0604030504040204" pitchFamily="34" charset="0"/>
              <a:cs typeface="Tahoma" panose="020B0604030504040204" pitchFamily="34" charset="0"/>
            </a:endParaRPr>
          </a:p>
          <a:p>
            <a:pPr algn="just" eaLnBrk="0" fontAlgn="base" hangingPunct="0">
              <a:spcBef>
                <a:spcPct val="0"/>
              </a:spcBef>
              <a:spcAft>
                <a:spcPct val="0"/>
              </a:spcAft>
              <a:buSzTx/>
            </a:pPr>
            <a:r>
              <a:rPr lang="en-GB" sz="2800" dirty="0" smtClean="0">
                <a:latin typeface="+mj-lt"/>
                <a:ea typeface="Tahoma" panose="020B0604030504040204" pitchFamily="34" charset="0"/>
                <a:cs typeface="Tahoma" panose="020B0604030504040204" pitchFamily="34" charset="0"/>
              </a:rPr>
              <a:t>Sharing </a:t>
            </a:r>
            <a:r>
              <a:rPr lang="en-GB" sz="2800" dirty="0">
                <a:latin typeface="+mj-lt"/>
                <a:ea typeface="Tahoma" panose="020B0604030504040204" pitchFamily="34" charset="0"/>
                <a:cs typeface="Tahoma" panose="020B0604030504040204" pitchFamily="34" charset="0"/>
              </a:rPr>
              <a:t>of profits (or </a:t>
            </a:r>
            <a:r>
              <a:rPr lang="en-GB" sz="2800" dirty="0" smtClean="0">
                <a:latin typeface="+mj-lt"/>
                <a:ea typeface="Tahoma" panose="020B0604030504040204" pitchFamily="34" charset="0"/>
                <a:cs typeface="Tahoma" panose="020B0604030504040204" pitchFamily="34" charset="0"/>
              </a:rPr>
              <a:t>losses</a:t>
            </a:r>
            <a:r>
              <a:rPr lang="en-GB" sz="2800" dirty="0">
                <a:latin typeface="+mj-lt"/>
                <a:ea typeface="Tahoma" panose="020B0604030504040204" pitchFamily="34" charset="0"/>
                <a:cs typeface="Tahoma" panose="020B0604030504040204" pitchFamily="34" charset="0"/>
              </a:rPr>
              <a:t>) of the business.</a:t>
            </a:r>
          </a:p>
          <a:p>
            <a:endParaRPr lang="en-ZA" dirty="0">
              <a:latin typeface="+mj-lt"/>
            </a:endParaRPr>
          </a:p>
        </p:txBody>
      </p:sp>
      <p:sp>
        <p:nvSpPr>
          <p:cNvPr id="7" name="Content Placeholder 6"/>
          <p:cNvSpPr>
            <a:spLocks noGrp="1"/>
          </p:cNvSpPr>
          <p:nvPr>
            <p:ph sz="half" idx="4"/>
          </p:nvPr>
        </p:nvSpPr>
        <p:spPr>
          <a:xfrm>
            <a:off x="4716016" y="2420888"/>
            <a:ext cx="3960440" cy="4032448"/>
          </a:xfrm>
        </p:spPr>
        <p:txBody>
          <a:bodyPr>
            <a:normAutofit fontScale="62500" lnSpcReduction="20000"/>
          </a:bodyPr>
          <a:lstStyle/>
          <a:p>
            <a:pPr algn="just" eaLnBrk="0" fontAlgn="base" hangingPunct="0">
              <a:spcBef>
                <a:spcPct val="0"/>
              </a:spcBef>
              <a:spcAft>
                <a:spcPct val="0"/>
              </a:spcAft>
              <a:tabLst>
                <a:tab pos="457200" algn="l"/>
              </a:tabLst>
            </a:pPr>
            <a:r>
              <a:rPr lang="en-GB" sz="2800" dirty="0" smtClean="0">
                <a:latin typeface="+mj-lt"/>
                <a:ea typeface="Tahoma" panose="020B0604030504040204" pitchFamily="34" charset="0"/>
                <a:cs typeface="Tahoma" panose="020B0604030504040204" pitchFamily="34" charset="0"/>
              </a:rPr>
              <a:t>Each </a:t>
            </a:r>
            <a:r>
              <a:rPr lang="en-GB" sz="2800" dirty="0">
                <a:latin typeface="+mj-lt"/>
                <a:ea typeface="Tahoma" panose="020B0604030504040204" pitchFamily="34" charset="0"/>
                <a:cs typeface="Tahoma" panose="020B0604030504040204" pitchFamily="34" charset="0"/>
              </a:rPr>
              <a:t>partner is liable for the debts of the partnership, even if caused by the actions of other </a:t>
            </a:r>
            <a:r>
              <a:rPr lang="en-GB" sz="2800" dirty="0" smtClean="0">
                <a:latin typeface="+mj-lt"/>
                <a:ea typeface="Tahoma" panose="020B0604030504040204" pitchFamily="34" charset="0"/>
                <a:cs typeface="Tahoma" panose="020B0604030504040204" pitchFamily="34" charset="0"/>
              </a:rPr>
              <a:t>partners.</a:t>
            </a:r>
          </a:p>
          <a:p>
            <a:pPr algn="just" eaLnBrk="0" fontAlgn="base" hangingPunct="0">
              <a:spcBef>
                <a:spcPct val="0"/>
              </a:spcBef>
              <a:spcAft>
                <a:spcPct val="0"/>
              </a:spcAft>
              <a:tabLst>
                <a:tab pos="457200" algn="l"/>
              </a:tabLst>
            </a:pPr>
            <a:endParaRPr lang="en-GB" sz="2800" dirty="0">
              <a:latin typeface="+mj-lt"/>
              <a:ea typeface="Tahoma" panose="020B0604030504040204" pitchFamily="34" charset="0"/>
              <a:cs typeface="Tahoma" panose="020B0604030504040204" pitchFamily="34" charset="0"/>
            </a:endParaRPr>
          </a:p>
          <a:p>
            <a:pPr algn="just" eaLnBrk="0" fontAlgn="base" hangingPunct="0">
              <a:spcBef>
                <a:spcPct val="0"/>
              </a:spcBef>
              <a:spcAft>
                <a:spcPct val="0"/>
              </a:spcAft>
              <a:tabLst>
                <a:tab pos="457200" algn="l"/>
              </a:tabLst>
            </a:pPr>
            <a:r>
              <a:rPr lang="en-GB" sz="2800" dirty="0" smtClean="0">
                <a:latin typeface="+mj-lt"/>
                <a:ea typeface="Tahoma" panose="020B0604030504040204" pitchFamily="34" charset="0"/>
                <a:cs typeface="Tahoma" panose="020B0604030504040204" pitchFamily="34" charset="0"/>
              </a:rPr>
              <a:t>Personality clashes </a:t>
            </a:r>
            <a:r>
              <a:rPr lang="en-GB" sz="2800" dirty="0">
                <a:latin typeface="+mj-lt"/>
                <a:ea typeface="Tahoma" panose="020B0604030504040204" pitchFamily="34" charset="0"/>
                <a:cs typeface="Tahoma" panose="020B0604030504040204" pitchFamily="34" charset="0"/>
              </a:rPr>
              <a:t>can affect the business greatly if not </a:t>
            </a:r>
            <a:r>
              <a:rPr lang="en-GB" sz="2800" dirty="0" smtClean="0">
                <a:latin typeface="+mj-lt"/>
                <a:ea typeface="Tahoma" panose="020B0604030504040204" pitchFamily="34" charset="0"/>
                <a:cs typeface="Tahoma" panose="020B0604030504040204" pitchFamily="34" charset="0"/>
              </a:rPr>
              <a:t>checked.</a:t>
            </a:r>
          </a:p>
          <a:p>
            <a:pPr algn="just" eaLnBrk="0" fontAlgn="base" hangingPunct="0">
              <a:spcBef>
                <a:spcPct val="0"/>
              </a:spcBef>
              <a:spcAft>
                <a:spcPct val="0"/>
              </a:spcAft>
              <a:tabLst>
                <a:tab pos="457200" algn="l"/>
              </a:tabLst>
            </a:pPr>
            <a:endParaRPr lang="en-GB" sz="2800" dirty="0">
              <a:latin typeface="+mj-lt"/>
              <a:ea typeface="Tahoma" panose="020B0604030504040204" pitchFamily="34" charset="0"/>
              <a:cs typeface="Tahoma" panose="020B0604030504040204" pitchFamily="34" charset="0"/>
            </a:endParaRPr>
          </a:p>
          <a:p>
            <a:pPr algn="just" eaLnBrk="0" fontAlgn="base" hangingPunct="0">
              <a:spcBef>
                <a:spcPct val="0"/>
              </a:spcBef>
              <a:spcAft>
                <a:spcPct val="0"/>
              </a:spcAft>
              <a:tabLst>
                <a:tab pos="457200" algn="l"/>
              </a:tabLst>
            </a:pPr>
            <a:r>
              <a:rPr lang="en-GB" sz="2800" dirty="0" smtClean="0">
                <a:latin typeface="+mj-lt"/>
                <a:ea typeface="Tahoma" panose="020B0604030504040204" pitchFamily="34" charset="0"/>
                <a:cs typeface="Tahoma" panose="020B0604030504040204" pitchFamily="34" charset="0"/>
              </a:rPr>
              <a:t>The </a:t>
            </a:r>
            <a:r>
              <a:rPr lang="en-GB" sz="2800" dirty="0">
                <a:latin typeface="+mj-lt"/>
                <a:ea typeface="Tahoma" panose="020B0604030504040204" pitchFamily="34" charset="0"/>
                <a:cs typeface="Tahoma" panose="020B0604030504040204" pitchFamily="34" charset="0"/>
              </a:rPr>
              <a:t>death or bankruptcy of one partner will automatically dissolve the </a:t>
            </a:r>
            <a:r>
              <a:rPr lang="en-GB" sz="2800" dirty="0" smtClean="0">
                <a:latin typeface="+mj-lt"/>
                <a:ea typeface="Tahoma" panose="020B0604030504040204" pitchFamily="34" charset="0"/>
                <a:cs typeface="Tahoma" panose="020B0604030504040204" pitchFamily="34" charset="0"/>
              </a:rPr>
              <a:t>partnership unless </a:t>
            </a:r>
            <a:r>
              <a:rPr lang="en-GB" sz="2800" dirty="0">
                <a:latin typeface="+mj-lt"/>
                <a:ea typeface="Tahoma" panose="020B0604030504040204" pitchFamily="34" charset="0"/>
                <a:cs typeface="Tahoma" panose="020B0604030504040204" pitchFamily="34" charset="0"/>
              </a:rPr>
              <a:t>otherwise provided </a:t>
            </a:r>
            <a:r>
              <a:rPr lang="en-GB" sz="2800" dirty="0" smtClean="0">
                <a:latin typeface="+mj-lt"/>
                <a:ea typeface="Tahoma" panose="020B0604030504040204" pitchFamily="34" charset="0"/>
                <a:cs typeface="Tahoma" panose="020B0604030504040204" pitchFamily="34" charset="0"/>
              </a:rPr>
              <a:t>for in </a:t>
            </a:r>
            <a:r>
              <a:rPr lang="en-GB" sz="2800" dirty="0">
                <a:latin typeface="+mj-lt"/>
                <a:ea typeface="Tahoma" panose="020B0604030504040204" pitchFamily="34" charset="0"/>
                <a:cs typeface="Tahoma" panose="020B0604030504040204" pitchFamily="34" charset="0"/>
              </a:rPr>
              <a:t>a partnership </a:t>
            </a:r>
            <a:r>
              <a:rPr lang="en-GB" sz="2800" dirty="0" smtClean="0">
                <a:latin typeface="+mj-lt"/>
                <a:ea typeface="Tahoma" panose="020B0604030504040204" pitchFamily="34" charset="0"/>
                <a:cs typeface="Tahoma" panose="020B0604030504040204" pitchFamily="34" charset="0"/>
              </a:rPr>
              <a:t>agreement.</a:t>
            </a:r>
          </a:p>
          <a:p>
            <a:pPr algn="just" eaLnBrk="0" fontAlgn="base" hangingPunct="0">
              <a:spcBef>
                <a:spcPct val="0"/>
              </a:spcBef>
              <a:spcAft>
                <a:spcPct val="0"/>
              </a:spcAft>
              <a:tabLst>
                <a:tab pos="457200" algn="l"/>
              </a:tabLst>
            </a:pPr>
            <a:endParaRPr lang="en-GB" sz="2800" dirty="0">
              <a:latin typeface="+mj-lt"/>
              <a:ea typeface="Tahoma" panose="020B0604030504040204" pitchFamily="34" charset="0"/>
              <a:cs typeface="Tahoma" panose="020B0604030504040204" pitchFamily="34" charset="0"/>
            </a:endParaRPr>
          </a:p>
          <a:p>
            <a:pPr algn="just" eaLnBrk="0" fontAlgn="base" hangingPunct="0">
              <a:spcBef>
                <a:spcPct val="0"/>
              </a:spcBef>
              <a:spcAft>
                <a:spcPct val="0"/>
              </a:spcAft>
              <a:tabLst>
                <a:tab pos="457200" algn="l"/>
              </a:tabLst>
            </a:pPr>
            <a:r>
              <a:rPr lang="en-GB" sz="2800" dirty="0" smtClean="0">
                <a:latin typeface="+mj-lt"/>
                <a:ea typeface="Tahoma" panose="020B0604030504040204" pitchFamily="34" charset="0"/>
                <a:cs typeface="Tahoma" panose="020B0604030504040204" pitchFamily="34" charset="0"/>
              </a:rPr>
              <a:t>Less operational management </a:t>
            </a:r>
            <a:r>
              <a:rPr lang="en-GB" sz="2800" dirty="0" smtClean="0">
                <a:latin typeface="+mj-lt"/>
                <a:ea typeface="Tahoma" panose="020B0604030504040204" pitchFamily="34" charset="0"/>
                <a:cs typeface="Tahoma" panose="020B0604030504040204" pitchFamily="34" charset="0"/>
              </a:rPr>
              <a:t>flexibility</a:t>
            </a:r>
            <a:endParaRPr lang="en-ZA" dirty="0">
              <a:latin typeface="+mj-lt"/>
            </a:endParaRPr>
          </a:p>
        </p:txBody>
      </p:sp>
    </p:spTree>
    <p:extLst>
      <p:ext uri="{BB962C8B-B14F-4D97-AF65-F5344CB8AC3E}">
        <p14:creationId xmlns:p14="http://schemas.microsoft.com/office/powerpoint/2010/main" val="15209936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60598"/>
            <a:ext cx="7772400" cy="1143000"/>
          </a:xfrm>
        </p:spPr>
        <p:txBody>
          <a:bodyPr/>
          <a:lstStyle/>
          <a:p>
            <a:pPr lvl="1" algn="ctr" rtl="0">
              <a:spcBef>
                <a:spcPct val="0"/>
              </a:spcBef>
            </a:pPr>
            <a:r>
              <a:rPr lang="en-GB" sz="4800" b="1" dirty="0">
                <a:solidFill>
                  <a:schemeClr val="tx1"/>
                </a:solidFill>
                <a:ea typeface="Calibri" pitchFamily="34" charset="0"/>
                <a:cs typeface="Arial" pitchFamily="34" charset="0"/>
              </a:rPr>
              <a:t>	</a:t>
            </a:r>
            <a:r>
              <a:rPr kumimoji="0" lang="en-GB" sz="4800" b="1"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Limited Companies</a:t>
            </a:r>
            <a:r>
              <a:rPr kumimoji="0" lang="en-US" sz="2800" b="0" i="0" u="none" strike="noStrike" cap="none" normalizeH="0" baseline="0" dirty="0" smtClean="0">
                <a:ln>
                  <a:noFill/>
                </a:ln>
                <a:solidFill>
                  <a:srgbClr val="0000FF"/>
                </a:solidFill>
                <a:effectLst/>
                <a:latin typeface="Tahoma" panose="020B0604030504040204" pitchFamily="34" charset="0"/>
                <a:ea typeface="Tahoma" panose="020B0604030504040204" pitchFamily="34" charset="0"/>
                <a:cs typeface="Tahoma" panose="020B0604030504040204" pitchFamily="34" charset="0"/>
              </a:rPr>
              <a:t/>
            </a:r>
            <a:br>
              <a:rPr kumimoji="0" lang="en-US" sz="2800" b="0" i="0" u="none" strike="noStrike" cap="none" normalizeH="0" baseline="0" dirty="0" smtClean="0">
                <a:ln>
                  <a:noFill/>
                </a:ln>
                <a:solidFill>
                  <a:srgbClr val="0000FF"/>
                </a:solidFill>
                <a:effectLst/>
                <a:latin typeface="Tahoma" panose="020B0604030504040204" pitchFamily="34" charset="0"/>
                <a:ea typeface="Tahoma" panose="020B0604030504040204" pitchFamily="34" charset="0"/>
                <a:cs typeface="Tahoma" panose="020B0604030504040204" pitchFamily="34" charset="0"/>
              </a:rPr>
            </a:br>
            <a:endParaRPr lang="en-GB" dirty="0"/>
          </a:p>
        </p:txBody>
      </p:sp>
      <p:sp>
        <p:nvSpPr>
          <p:cNvPr id="3" name="Content Placeholder 2"/>
          <p:cNvSpPr>
            <a:spLocks noGrp="1"/>
          </p:cNvSpPr>
          <p:nvPr>
            <p:ph sz="quarter" idx="1"/>
          </p:nvPr>
        </p:nvSpPr>
        <p:spPr>
          <a:xfrm>
            <a:off x="694105" y="1634431"/>
            <a:ext cx="7772400" cy="4572000"/>
          </a:xfrm>
        </p:spPr>
        <p:txBody>
          <a:bodyPr>
            <a:normAutofit fontScale="92500" lnSpcReduction="10000"/>
          </a:bodyPr>
          <a:lstStyle/>
          <a:p>
            <a:pPr marL="457200" lvl="1" indent="0" algn="just" fontAlgn="base">
              <a:spcBef>
                <a:spcPct val="0"/>
              </a:spcBef>
              <a:spcAft>
                <a:spcPct val="0"/>
              </a:spcAft>
              <a:buClrTx/>
              <a:buSzTx/>
            </a:pPr>
            <a:endParaRPr lang="en-GB" sz="2000" b="1" dirty="0">
              <a:latin typeface="+mj-lt"/>
              <a:ea typeface="Calibri" pitchFamily="34" charset="0"/>
              <a:cs typeface="Arial" pitchFamily="34" charset="0"/>
            </a:endParaRPr>
          </a:p>
          <a:p>
            <a:pPr marL="0" lvl="0" indent="0" algn="just" eaLnBrk="0" fontAlgn="base" hangingPunct="0">
              <a:spcBef>
                <a:spcPct val="0"/>
              </a:spcBef>
              <a:spcAft>
                <a:spcPct val="0"/>
              </a:spcAft>
              <a:buClrTx/>
              <a:buSzTx/>
              <a:buNone/>
            </a:pPr>
            <a:r>
              <a:rPr lang="en-GB" sz="2400" dirty="0" smtClean="0">
                <a:latin typeface="+mj-lt"/>
                <a:ea typeface="Tahoma" panose="020B0604030504040204" pitchFamily="34" charset="0"/>
                <a:cs typeface="Tahoma" panose="020B0604030504040204" pitchFamily="34" charset="0"/>
              </a:rPr>
              <a:t>A </a:t>
            </a:r>
            <a:r>
              <a:rPr lang="en-GB" sz="2400" dirty="0">
                <a:latin typeface="+mj-lt"/>
                <a:ea typeface="Tahoma" panose="020B0604030504040204" pitchFamily="34" charset="0"/>
                <a:cs typeface="Tahoma" panose="020B0604030504040204" pitchFamily="34" charset="0"/>
              </a:rPr>
              <a:t>Company may be defined as an association where two or more people come together for a common business goal.</a:t>
            </a:r>
          </a:p>
          <a:p>
            <a:pPr marL="0" lvl="0" indent="0" algn="just" eaLnBrk="0" fontAlgn="base" hangingPunct="0">
              <a:spcBef>
                <a:spcPct val="0"/>
              </a:spcBef>
              <a:spcAft>
                <a:spcPct val="0"/>
              </a:spcAft>
              <a:buClrTx/>
              <a:buSzTx/>
              <a:buNone/>
            </a:pPr>
            <a:endParaRPr lang="en-US" sz="2400" dirty="0">
              <a:latin typeface="+mj-lt"/>
              <a:ea typeface="Tahoma" panose="020B0604030504040204" pitchFamily="34" charset="0"/>
              <a:cs typeface="Tahoma" panose="020B0604030504040204" pitchFamily="34" charset="0"/>
            </a:endParaRPr>
          </a:p>
          <a:p>
            <a:pPr marL="0" lvl="0" indent="0" algn="just" eaLnBrk="0" fontAlgn="base" hangingPunct="0">
              <a:spcBef>
                <a:spcPct val="0"/>
              </a:spcBef>
              <a:spcAft>
                <a:spcPct val="0"/>
              </a:spcAft>
              <a:buClrTx/>
              <a:buSzTx/>
              <a:buNone/>
            </a:pPr>
            <a:r>
              <a:rPr lang="en-GB" sz="2400" dirty="0">
                <a:latin typeface="+mj-lt"/>
                <a:ea typeface="Tahoma" panose="020B0604030504040204" pitchFamily="34" charset="0"/>
                <a:cs typeface="Tahoma" panose="020B0604030504040204" pitchFamily="34" charset="0"/>
              </a:rPr>
              <a:t>A Company has what is termed as </a:t>
            </a:r>
            <a:r>
              <a:rPr lang="en-GB" sz="2400" b="1" i="1" dirty="0">
                <a:solidFill>
                  <a:schemeClr val="accent1"/>
                </a:solidFill>
                <a:latin typeface="+mj-lt"/>
                <a:ea typeface="Tahoma" panose="020B0604030504040204" pitchFamily="34" charset="0"/>
                <a:cs typeface="Tahoma" panose="020B0604030504040204" pitchFamily="34" charset="0"/>
              </a:rPr>
              <a:t>“Corporate Personality</a:t>
            </a:r>
            <a:r>
              <a:rPr lang="en-GB" sz="2400" b="1" i="1" dirty="0" smtClean="0">
                <a:solidFill>
                  <a:schemeClr val="accent1"/>
                </a:solidFill>
                <a:latin typeface="+mj-lt"/>
                <a:ea typeface="Tahoma" panose="020B0604030504040204" pitchFamily="34" charset="0"/>
                <a:cs typeface="Tahoma" panose="020B0604030504040204" pitchFamily="34" charset="0"/>
              </a:rPr>
              <a:t>”.</a:t>
            </a:r>
          </a:p>
          <a:p>
            <a:pPr marL="0" lvl="0" indent="0" algn="just" eaLnBrk="0" fontAlgn="base" hangingPunct="0">
              <a:spcBef>
                <a:spcPct val="0"/>
              </a:spcBef>
              <a:spcAft>
                <a:spcPct val="0"/>
              </a:spcAft>
              <a:buClrTx/>
              <a:buSzTx/>
              <a:buNone/>
            </a:pPr>
            <a:endParaRPr lang="en-US" sz="2400" dirty="0">
              <a:solidFill>
                <a:schemeClr val="accent1"/>
              </a:solidFill>
              <a:latin typeface="+mj-lt"/>
              <a:ea typeface="Tahoma" panose="020B0604030504040204" pitchFamily="34" charset="0"/>
              <a:cs typeface="Tahoma" panose="020B0604030504040204" pitchFamily="34" charset="0"/>
            </a:endParaRPr>
          </a:p>
          <a:p>
            <a:pPr marL="0" lvl="0" indent="0" algn="just" eaLnBrk="0" fontAlgn="base" hangingPunct="0">
              <a:spcBef>
                <a:spcPct val="0"/>
              </a:spcBef>
              <a:spcAft>
                <a:spcPct val="0"/>
              </a:spcAft>
              <a:buClrTx/>
              <a:buSzTx/>
              <a:buNone/>
            </a:pPr>
            <a:r>
              <a:rPr lang="en-GB" sz="2400" dirty="0">
                <a:latin typeface="+mj-lt"/>
                <a:ea typeface="Tahoma" panose="020B0604030504040204" pitchFamily="34" charset="0"/>
                <a:cs typeface="Tahoma" panose="020B0604030504040204" pitchFamily="34" charset="0"/>
              </a:rPr>
              <a:t>It has all the rights that are in some cases as those of a human individual and is always treated by Law as a </a:t>
            </a:r>
            <a:r>
              <a:rPr lang="en-GB" sz="2400" b="1" i="1" dirty="0">
                <a:solidFill>
                  <a:schemeClr val="accent1"/>
                </a:solidFill>
                <a:latin typeface="+mj-lt"/>
                <a:ea typeface="Tahoma" panose="020B0604030504040204" pitchFamily="34" charset="0"/>
                <a:cs typeface="Tahoma" panose="020B0604030504040204" pitchFamily="34" charset="0"/>
              </a:rPr>
              <a:t>“Separate person”.</a:t>
            </a:r>
          </a:p>
          <a:p>
            <a:pPr marL="0" lvl="0" indent="0" algn="just" eaLnBrk="0" fontAlgn="base" hangingPunct="0">
              <a:spcBef>
                <a:spcPct val="0"/>
              </a:spcBef>
              <a:spcAft>
                <a:spcPct val="0"/>
              </a:spcAft>
              <a:buClrTx/>
              <a:buSzTx/>
              <a:buNone/>
            </a:pPr>
            <a:endParaRPr lang="en-US" sz="2400" dirty="0">
              <a:latin typeface="+mj-lt"/>
              <a:ea typeface="Tahoma" panose="020B0604030504040204" pitchFamily="34" charset="0"/>
              <a:cs typeface="Tahoma" panose="020B0604030504040204" pitchFamily="34" charset="0"/>
            </a:endParaRPr>
          </a:p>
          <a:p>
            <a:pPr marL="0" lvl="0" indent="0" algn="just" eaLnBrk="0" fontAlgn="base" hangingPunct="0">
              <a:spcBef>
                <a:spcPct val="0"/>
              </a:spcBef>
              <a:spcAft>
                <a:spcPct val="0"/>
              </a:spcAft>
              <a:buClrTx/>
              <a:buSzTx/>
              <a:buFont typeface="Wingdings" pitchFamily="2" charset="2"/>
              <a:buChar char="q"/>
            </a:pPr>
            <a:r>
              <a:rPr lang="en-GB" sz="2400" dirty="0">
                <a:latin typeface="+mj-lt"/>
                <a:ea typeface="Tahoma" panose="020B0604030504040204" pitchFamily="34" charset="0"/>
                <a:cs typeface="Tahoma" panose="020B0604030504040204" pitchFamily="34" charset="0"/>
              </a:rPr>
              <a:t>    When a Limited company fails, its members or shareholders are only required to meet their debts up to the nominal value of their shares. This is the limited liability of persons investing in business ventures. Limited companies are either </a:t>
            </a:r>
            <a:r>
              <a:rPr lang="en-GB" sz="2800" b="1" dirty="0">
                <a:solidFill>
                  <a:schemeClr val="accent1"/>
                </a:solidFill>
                <a:latin typeface="+mj-lt"/>
                <a:ea typeface="Tahoma" panose="020B0604030504040204" pitchFamily="34" charset="0"/>
                <a:cs typeface="Tahoma" panose="020B0604030504040204" pitchFamily="34" charset="0"/>
              </a:rPr>
              <a:t>private </a:t>
            </a:r>
            <a:r>
              <a:rPr lang="en-GB" sz="2800" b="1" dirty="0">
                <a:latin typeface="+mj-lt"/>
                <a:ea typeface="Tahoma" panose="020B0604030504040204" pitchFamily="34" charset="0"/>
                <a:cs typeface="Tahoma" panose="020B0604030504040204" pitchFamily="34" charset="0"/>
              </a:rPr>
              <a:t>or</a:t>
            </a:r>
            <a:r>
              <a:rPr lang="en-GB" sz="2800" b="1" dirty="0">
                <a:solidFill>
                  <a:schemeClr val="accent1"/>
                </a:solidFill>
                <a:latin typeface="+mj-lt"/>
                <a:ea typeface="Tahoma" panose="020B0604030504040204" pitchFamily="34" charset="0"/>
                <a:cs typeface="Tahoma" panose="020B0604030504040204" pitchFamily="34" charset="0"/>
              </a:rPr>
              <a:t> public.</a:t>
            </a:r>
          </a:p>
          <a:p>
            <a:pPr marL="0" lvl="0" indent="0" algn="just" eaLnBrk="0" fontAlgn="base" hangingPunct="0">
              <a:spcBef>
                <a:spcPct val="0"/>
              </a:spcBef>
              <a:spcAft>
                <a:spcPct val="0"/>
              </a:spcAft>
              <a:buClrTx/>
              <a:buSzTx/>
            </a:pPr>
            <a:endParaRPr lang="en-US" sz="2400" dirty="0">
              <a:latin typeface="+mj-lt"/>
              <a:ea typeface="Tahoma" panose="020B0604030504040204" pitchFamily="34" charset="0"/>
              <a:cs typeface="Tahoma" panose="020B0604030504040204" pitchFamily="34" charset="0"/>
            </a:endParaRPr>
          </a:p>
          <a:p>
            <a:pPr marL="0" lvl="0" indent="0" algn="just" eaLnBrk="0" fontAlgn="base" hangingPunct="0">
              <a:spcBef>
                <a:spcPct val="0"/>
              </a:spcBef>
              <a:spcAft>
                <a:spcPct val="0"/>
              </a:spcAft>
              <a:buClrTx/>
              <a:buSzTx/>
            </a:pPr>
            <a:endParaRPr lang="en-US" sz="2400" dirty="0">
              <a:latin typeface="+mj-lt"/>
              <a:ea typeface="Tahoma" panose="020B0604030504040204" pitchFamily="34" charset="0"/>
              <a:cs typeface="Tahoma" panose="020B0604030504040204" pitchFamily="34" charset="0"/>
            </a:endParaRPr>
          </a:p>
          <a:p>
            <a:endParaRPr lang="en-GB" dirty="0">
              <a:latin typeface="+mj-lt"/>
            </a:endParaRPr>
          </a:p>
        </p:txBody>
      </p:sp>
    </p:spTree>
    <p:extLst>
      <p:ext uri="{BB962C8B-B14F-4D97-AF65-F5344CB8AC3E}">
        <p14:creationId xmlns:p14="http://schemas.microsoft.com/office/powerpoint/2010/main" val="9437113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533400"/>
            <a:ext cx="8382000" cy="5816977"/>
          </a:xfrm>
          <a:prstGeom prst="rect">
            <a:avLst/>
          </a:prstGeom>
        </p:spPr>
        <p:txBody>
          <a:bodyPr wrap="square">
            <a:spAutoFit/>
          </a:bodyPr>
          <a:lstStyle/>
          <a:p>
            <a:pPr lvl="0" algn="just" eaLnBrk="0" fontAlgn="base" hangingPunct="0">
              <a:spcBef>
                <a:spcPct val="0"/>
              </a:spcBef>
              <a:spcAft>
                <a:spcPct val="0"/>
              </a:spcAft>
            </a:pPr>
            <a:endParaRPr lang="en-GB" sz="2800" b="1" dirty="0">
              <a:solidFill>
                <a:schemeClr val="accent1"/>
              </a:solidFill>
              <a:latin typeface="Tahoma" panose="020B0604030504040204" pitchFamily="34" charset="0"/>
              <a:ea typeface="Tahoma" panose="020B0604030504040204" pitchFamily="34" charset="0"/>
              <a:cs typeface="Tahoma" panose="020B0604030504040204" pitchFamily="34" charset="0"/>
            </a:endParaRPr>
          </a:p>
          <a:p>
            <a:pPr lvl="0" algn="ctr" eaLnBrk="0" fontAlgn="base" hangingPunct="0">
              <a:spcBef>
                <a:spcPct val="0"/>
              </a:spcBef>
              <a:spcAft>
                <a:spcPct val="0"/>
              </a:spcAft>
            </a:pPr>
            <a:r>
              <a:rPr lang="en-GB" sz="4400" b="1" dirty="0" smtClean="0">
                <a:solidFill>
                  <a:schemeClr val="accent1"/>
                </a:solidFill>
                <a:latin typeface="Tahoma" panose="020B0604030504040204" pitchFamily="34" charset="0"/>
                <a:ea typeface="Tahoma" panose="020B0604030504040204" pitchFamily="34" charset="0"/>
                <a:cs typeface="Tahoma" panose="020B0604030504040204" pitchFamily="34" charset="0"/>
              </a:rPr>
              <a:t>PRIVATE LIMITED COMPANY</a:t>
            </a:r>
          </a:p>
          <a:p>
            <a:pPr lvl="0" algn="just" eaLnBrk="0" fontAlgn="base" hangingPunct="0">
              <a:spcBef>
                <a:spcPct val="0"/>
              </a:spcBef>
              <a:spcAft>
                <a:spcPct val="0"/>
              </a:spcAft>
              <a:buFont typeface="Wingdings" pitchFamily="2" charset="2"/>
              <a:buChar char="q"/>
            </a:pPr>
            <a:endParaRPr lang="en-GB" sz="2800" b="1" dirty="0">
              <a:solidFill>
                <a:srgbClr val="FF0000"/>
              </a:solidFill>
              <a:latin typeface="Tahoma" panose="020B0604030504040204" pitchFamily="34" charset="0"/>
              <a:ea typeface="Tahoma" panose="020B0604030504040204" pitchFamily="34" charset="0"/>
              <a:cs typeface="Tahoma" panose="020B0604030504040204" pitchFamily="34" charset="0"/>
            </a:endParaRPr>
          </a:p>
          <a:p>
            <a:pPr lvl="0" algn="just" eaLnBrk="0" fontAlgn="base" hangingPunct="0">
              <a:spcBef>
                <a:spcPct val="0"/>
              </a:spcBef>
              <a:spcAft>
                <a:spcPct val="0"/>
              </a:spcAft>
              <a:buFont typeface="Wingdings" pitchFamily="2" charset="2"/>
              <a:buChar char="q"/>
            </a:pPr>
            <a:endParaRPr lang="en-GB" sz="2800" b="1" dirty="0" smtClean="0">
              <a:solidFill>
                <a:schemeClr val="accent1"/>
              </a:solidFill>
              <a:latin typeface="Tahoma" panose="020B0604030504040204" pitchFamily="34" charset="0"/>
              <a:ea typeface="Tahoma" panose="020B0604030504040204" pitchFamily="34" charset="0"/>
              <a:cs typeface="Tahoma" panose="020B0604030504040204" pitchFamily="34" charset="0"/>
            </a:endParaRPr>
          </a:p>
          <a:p>
            <a:pPr lvl="0" algn="just" eaLnBrk="0" fontAlgn="base" hangingPunct="0">
              <a:spcBef>
                <a:spcPct val="0"/>
              </a:spcBef>
              <a:spcAft>
                <a:spcPct val="0"/>
              </a:spcAft>
              <a:buFont typeface="Wingdings" pitchFamily="2" charset="2"/>
              <a:buChar char="q"/>
            </a:pPr>
            <a:r>
              <a:rPr lang="en-GB" sz="2800" b="1" dirty="0" smtClean="0">
                <a:solidFill>
                  <a:schemeClr val="accent1"/>
                </a:solidFill>
                <a:latin typeface="Tahoma" panose="020B0604030504040204" pitchFamily="34" charset="0"/>
                <a:ea typeface="Tahoma" panose="020B0604030504040204" pitchFamily="34" charset="0"/>
                <a:cs typeface="Tahoma" panose="020B0604030504040204" pitchFamily="34" charset="0"/>
              </a:rPr>
              <a:t> A </a:t>
            </a:r>
            <a:r>
              <a:rPr lang="en-GB" sz="2800" b="1" dirty="0">
                <a:solidFill>
                  <a:schemeClr val="accent1"/>
                </a:solidFill>
                <a:latin typeface="Tahoma" panose="020B0604030504040204" pitchFamily="34" charset="0"/>
                <a:ea typeface="Tahoma" panose="020B0604030504040204" pitchFamily="34" charset="0"/>
                <a:cs typeface="Tahoma" panose="020B0604030504040204" pitchFamily="34" charset="0"/>
              </a:rPr>
              <a:t>private company </a:t>
            </a:r>
            <a:r>
              <a:rPr lang="en-GB" sz="2400" dirty="0">
                <a:latin typeface="Tahoma" panose="020B0604030504040204" pitchFamily="34" charset="0"/>
                <a:ea typeface="Tahoma" panose="020B0604030504040204" pitchFamily="34" charset="0"/>
                <a:cs typeface="Tahoma" panose="020B0604030504040204" pitchFamily="34" charset="0"/>
              </a:rPr>
              <a:t>is any registered company formed and owned by individuals other than the public</a:t>
            </a:r>
            <a:r>
              <a:rPr lang="en-GB" sz="2400" dirty="0" smtClean="0">
                <a:latin typeface="Tahoma" panose="020B0604030504040204" pitchFamily="34" charset="0"/>
                <a:ea typeface="Tahoma" panose="020B0604030504040204" pitchFamily="34" charset="0"/>
                <a:cs typeface="Tahoma" panose="020B0604030504040204" pitchFamily="34" charset="0"/>
              </a:rPr>
              <a:t>.</a:t>
            </a:r>
          </a:p>
          <a:p>
            <a:pPr lvl="0" algn="just" eaLnBrk="0" fontAlgn="base" hangingPunct="0">
              <a:spcBef>
                <a:spcPct val="0"/>
              </a:spcBef>
              <a:spcAft>
                <a:spcPct val="0"/>
              </a:spcAft>
            </a:pPr>
            <a:endParaRPr lang="en-GB" sz="2400" dirty="0" smtClean="0">
              <a:latin typeface="Tahoma" panose="020B0604030504040204" pitchFamily="34" charset="0"/>
              <a:ea typeface="Tahoma" panose="020B0604030504040204" pitchFamily="34" charset="0"/>
              <a:cs typeface="Tahoma" panose="020B0604030504040204" pitchFamily="34" charset="0"/>
            </a:endParaRPr>
          </a:p>
          <a:p>
            <a:pPr lvl="0" algn="just" eaLnBrk="0" fontAlgn="base" hangingPunct="0">
              <a:spcBef>
                <a:spcPct val="0"/>
              </a:spcBef>
              <a:spcAft>
                <a:spcPct val="0"/>
              </a:spcAft>
              <a:buFont typeface="Wingdings" pitchFamily="2" charset="2"/>
              <a:buChar char="q"/>
            </a:pPr>
            <a:r>
              <a:rPr lang="en-GB" sz="2400" dirty="0" smtClean="0">
                <a:latin typeface="Tahoma" panose="020B0604030504040204" pitchFamily="34" charset="0"/>
                <a:ea typeface="Tahoma" panose="020B0604030504040204" pitchFamily="34" charset="0"/>
                <a:cs typeface="Tahoma" panose="020B0604030504040204" pitchFamily="34" charset="0"/>
              </a:rPr>
              <a:t> </a:t>
            </a:r>
            <a:r>
              <a:rPr lang="en-GB" sz="2400" dirty="0">
                <a:latin typeface="Tahoma" panose="020B0604030504040204" pitchFamily="34" charset="0"/>
                <a:ea typeface="Tahoma" panose="020B0604030504040204" pitchFamily="34" charset="0"/>
                <a:cs typeface="Tahoma" panose="020B0604030504040204" pitchFamily="34" charset="0"/>
              </a:rPr>
              <a:t>It’s name will always end with the word Limited abbreviated as Ltd. </a:t>
            </a:r>
            <a:endParaRPr lang="en-GB" sz="2400" dirty="0" smtClean="0">
              <a:latin typeface="Tahoma" panose="020B0604030504040204" pitchFamily="34" charset="0"/>
              <a:ea typeface="Tahoma" panose="020B0604030504040204" pitchFamily="34" charset="0"/>
              <a:cs typeface="Tahoma" panose="020B0604030504040204" pitchFamily="34" charset="0"/>
            </a:endParaRPr>
          </a:p>
          <a:p>
            <a:pPr lvl="0" algn="just" eaLnBrk="0" fontAlgn="base" hangingPunct="0">
              <a:spcBef>
                <a:spcPct val="0"/>
              </a:spcBef>
              <a:spcAft>
                <a:spcPct val="0"/>
              </a:spcAft>
            </a:pPr>
            <a:endParaRPr lang="en-GB" sz="2400" dirty="0" smtClean="0">
              <a:latin typeface="Tahoma" panose="020B0604030504040204" pitchFamily="34" charset="0"/>
              <a:ea typeface="Tahoma" panose="020B0604030504040204" pitchFamily="34" charset="0"/>
              <a:cs typeface="Tahoma" panose="020B0604030504040204" pitchFamily="34" charset="0"/>
            </a:endParaRPr>
          </a:p>
          <a:p>
            <a:pPr lvl="0" algn="just" eaLnBrk="0" fontAlgn="base" hangingPunct="0">
              <a:spcBef>
                <a:spcPct val="0"/>
              </a:spcBef>
              <a:spcAft>
                <a:spcPct val="0"/>
              </a:spcAft>
              <a:buFont typeface="Wingdings" pitchFamily="2" charset="2"/>
              <a:buChar char="q"/>
            </a:pPr>
            <a:r>
              <a:rPr lang="en-GB" sz="2400" dirty="0">
                <a:latin typeface="Tahoma" panose="020B0604030504040204" pitchFamily="34" charset="0"/>
                <a:ea typeface="Tahoma" panose="020B0604030504040204" pitchFamily="34" charset="0"/>
                <a:cs typeface="Tahoma" panose="020B0604030504040204" pitchFamily="34" charset="0"/>
              </a:rPr>
              <a:t> </a:t>
            </a:r>
            <a:r>
              <a:rPr lang="en-GB" sz="2400" dirty="0" smtClean="0">
                <a:latin typeface="Tahoma" panose="020B0604030504040204" pitchFamily="34" charset="0"/>
                <a:ea typeface="Tahoma" panose="020B0604030504040204" pitchFamily="34" charset="0"/>
                <a:cs typeface="Tahoma" panose="020B0604030504040204" pitchFamily="34" charset="0"/>
              </a:rPr>
              <a:t>The </a:t>
            </a:r>
            <a:r>
              <a:rPr lang="en-GB" sz="2400" dirty="0">
                <a:latin typeface="Tahoma" panose="020B0604030504040204" pitchFamily="34" charset="0"/>
                <a:ea typeface="Tahoma" panose="020B0604030504040204" pitchFamily="34" charset="0"/>
                <a:cs typeface="Tahoma" panose="020B0604030504040204" pitchFamily="34" charset="0"/>
              </a:rPr>
              <a:t>minimum number of shareholders required for a private company is two (2) and can have shareholders up to fifty (50).</a:t>
            </a:r>
            <a:endParaRPr lang="en-US" sz="2400" dirty="0">
              <a:latin typeface="Tahoma" panose="020B0604030504040204" pitchFamily="34" charset="0"/>
              <a:ea typeface="Tahoma" panose="020B0604030504040204" pitchFamily="34" charset="0"/>
              <a:cs typeface="Tahoma" panose="020B0604030504040204" pitchFamily="34" charset="0"/>
            </a:endParaRPr>
          </a:p>
          <a:p>
            <a:pPr lvl="0" algn="just" eaLnBrk="0" fontAlgn="base" hangingPunct="0">
              <a:spcBef>
                <a:spcPct val="0"/>
              </a:spcBef>
              <a:spcAft>
                <a:spcPct val="0"/>
              </a:spcAft>
            </a:pPr>
            <a:endParaRPr lang="en-US" sz="24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1897231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175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175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9" dur="1750"/>
                                        <p:tgtEl>
                                          <p:spTgt spid="2">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2">
                                            <p:txEl>
                                              <p:pRg st="4" end="4"/>
                                            </p:txEl>
                                          </p:spTgt>
                                        </p:tgtEl>
                                        <p:attrNameLst>
                                          <p:attrName>style.visibility</p:attrName>
                                        </p:attrNameLst>
                                      </p:cBhvr>
                                      <p:to>
                                        <p:strVal val="visible"/>
                                      </p:to>
                                    </p:set>
                                    <p:anim calcmode="lin" valueType="num">
                                      <p:cBhvr>
                                        <p:cTn id="14" dur="1750" fill="hold"/>
                                        <p:tgtEl>
                                          <p:spTgt spid="2">
                                            <p:txEl>
                                              <p:pRg st="4" end="4"/>
                                            </p:txEl>
                                          </p:spTgt>
                                        </p:tgtEl>
                                        <p:attrNameLst>
                                          <p:attrName>ppt_w</p:attrName>
                                        </p:attrNameLst>
                                      </p:cBhvr>
                                      <p:tavLst>
                                        <p:tav tm="0">
                                          <p:val>
                                            <p:fltVal val="0"/>
                                          </p:val>
                                        </p:tav>
                                        <p:tav tm="100000">
                                          <p:val>
                                            <p:strVal val="#ppt_w"/>
                                          </p:val>
                                        </p:tav>
                                      </p:tavLst>
                                    </p:anim>
                                    <p:anim calcmode="lin" valueType="num">
                                      <p:cBhvr>
                                        <p:cTn id="15" dur="1750" fill="hold"/>
                                        <p:tgtEl>
                                          <p:spTgt spid="2">
                                            <p:txEl>
                                              <p:pRg st="4" end="4"/>
                                            </p:txEl>
                                          </p:spTgt>
                                        </p:tgtEl>
                                        <p:attrNameLst>
                                          <p:attrName>ppt_h</p:attrName>
                                        </p:attrNameLst>
                                      </p:cBhvr>
                                      <p:tavLst>
                                        <p:tav tm="0">
                                          <p:val>
                                            <p:fltVal val="0"/>
                                          </p:val>
                                        </p:tav>
                                        <p:tav tm="100000">
                                          <p:val>
                                            <p:strVal val="#ppt_h"/>
                                          </p:val>
                                        </p:tav>
                                      </p:tavLst>
                                    </p:anim>
                                    <p:animEffect transition="in" filter="fade">
                                      <p:cBhvr>
                                        <p:cTn id="16" dur="1750"/>
                                        <p:tgtEl>
                                          <p:spTgt spid="2">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2">
                                            <p:txEl>
                                              <p:pRg st="6" end="6"/>
                                            </p:txEl>
                                          </p:spTgt>
                                        </p:tgtEl>
                                        <p:attrNameLst>
                                          <p:attrName>style.visibility</p:attrName>
                                        </p:attrNameLst>
                                      </p:cBhvr>
                                      <p:to>
                                        <p:strVal val="visible"/>
                                      </p:to>
                                    </p:set>
                                    <p:anim calcmode="lin" valueType="num">
                                      <p:cBhvr>
                                        <p:cTn id="21" dur="1750" fill="hold"/>
                                        <p:tgtEl>
                                          <p:spTgt spid="2">
                                            <p:txEl>
                                              <p:pRg st="6" end="6"/>
                                            </p:txEl>
                                          </p:spTgt>
                                        </p:tgtEl>
                                        <p:attrNameLst>
                                          <p:attrName>ppt_w</p:attrName>
                                        </p:attrNameLst>
                                      </p:cBhvr>
                                      <p:tavLst>
                                        <p:tav tm="0">
                                          <p:val>
                                            <p:fltVal val="0"/>
                                          </p:val>
                                        </p:tav>
                                        <p:tav tm="100000">
                                          <p:val>
                                            <p:strVal val="#ppt_w"/>
                                          </p:val>
                                        </p:tav>
                                      </p:tavLst>
                                    </p:anim>
                                    <p:anim calcmode="lin" valueType="num">
                                      <p:cBhvr>
                                        <p:cTn id="22" dur="1750" fill="hold"/>
                                        <p:tgtEl>
                                          <p:spTgt spid="2">
                                            <p:txEl>
                                              <p:pRg st="6" end="6"/>
                                            </p:txEl>
                                          </p:spTgt>
                                        </p:tgtEl>
                                        <p:attrNameLst>
                                          <p:attrName>ppt_h</p:attrName>
                                        </p:attrNameLst>
                                      </p:cBhvr>
                                      <p:tavLst>
                                        <p:tav tm="0">
                                          <p:val>
                                            <p:fltVal val="0"/>
                                          </p:val>
                                        </p:tav>
                                        <p:tav tm="100000">
                                          <p:val>
                                            <p:strVal val="#ppt_h"/>
                                          </p:val>
                                        </p:tav>
                                      </p:tavLst>
                                    </p:anim>
                                    <p:animEffect transition="in" filter="fade">
                                      <p:cBhvr>
                                        <p:cTn id="23" dur="1750"/>
                                        <p:tgtEl>
                                          <p:spTgt spid="2">
                                            <p:txEl>
                                              <p:pRg st="6" end="6"/>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2">
                                            <p:txEl>
                                              <p:pRg st="8" end="8"/>
                                            </p:txEl>
                                          </p:spTgt>
                                        </p:tgtEl>
                                        <p:attrNameLst>
                                          <p:attrName>style.visibility</p:attrName>
                                        </p:attrNameLst>
                                      </p:cBhvr>
                                      <p:to>
                                        <p:strVal val="visible"/>
                                      </p:to>
                                    </p:set>
                                    <p:anim calcmode="lin" valueType="num">
                                      <p:cBhvr>
                                        <p:cTn id="28" dur="1750" fill="hold"/>
                                        <p:tgtEl>
                                          <p:spTgt spid="2">
                                            <p:txEl>
                                              <p:pRg st="8" end="8"/>
                                            </p:txEl>
                                          </p:spTgt>
                                        </p:tgtEl>
                                        <p:attrNameLst>
                                          <p:attrName>ppt_w</p:attrName>
                                        </p:attrNameLst>
                                      </p:cBhvr>
                                      <p:tavLst>
                                        <p:tav tm="0">
                                          <p:val>
                                            <p:fltVal val="0"/>
                                          </p:val>
                                        </p:tav>
                                        <p:tav tm="100000">
                                          <p:val>
                                            <p:strVal val="#ppt_w"/>
                                          </p:val>
                                        </p:tav>
                                      </p:tavLst>
                                    </p:anim>
                                    <p:anim calcmode="lin" valueType="num">
                                      <p:cBhvr>
                                        <p:cTn id="29" dur="1750" fill="hold"/>
                                        <p:tgtEl>
                                          <p:spTgt spid="2">
                                            <p:txEl>
                                              <p:pRg st="8" end="8"/>
                                            </p:txEl>
                                          </p:spTgt>
                                        </p:tgtEl>
                                        <p:attrNameLst>
                                          <p:attrName>ppt_h</p:attrName>
                                        </p:attrNameLst>
                                      </p:cBhvr>
                                      <p:tavLst>
                                        <p:tav tm="0">
                                          <p:val>
                                            <p:fltVal val="0"/>
                                          </p:val>
                                        </p:tav>
                                        <p:tav tm="100000">
                                          <p:val>
                                            <p:strVal val="#ppt_h"/>
                                          </p:val>
                                        </p:tav>
                                      </p:tavLst>
                                    </p:anim>
                                    <p:animEffect transition="in" filter="fade">
                                      <p:cBhvr>
                                        <p:cTn id="30" dur="1750"/>
                                        <p:tgtEl>
                                          <p:spTgt spid="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395536" y="188640"/>
            <a:ext cx="8496944" cy="61555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lang="en-GB" sz="2400" b="1" dirty="0" smtClean="0">
                <a:solidFill>
                  <a:schemeClr val="accent1"/>
                </a:solidFill>
                <a:latin typeface="Tahoma" panose="020B0604030504040204" pitchFamily="34" charset="0"/>
                <a:ea typeface="Tahoma" panose="020B0604030504040204" pitchFamily="34" charset="0"/>
                <a:cs typeface="Tahoma" panose="020B0604030504040204" pitchFamily="34" charset="0"/>
              </a:rPr>
              <a:t>      </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GB" sz="2400" b="1" i="0" u="none" strike="noStrike" cap="none" normalizeH="0" baseline="0" dirty="0">
              <a:ln>
                <a:noFill/>
              </a:ln>
              <a:solidFill>
                <a:schemeClr val="accent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GB" sz="4000" b="1" i="0" u="none" strike="noStrike" cap="none" normalizeH="0" baseline="0" dirty="0" smtClean="0">
                <a:ln>
                  <a:noFill/>
                </a:ln>
                <a:solidFill>
                  <a:schemeClr val="accent1"/>
                </a:solidFill>
                <a:effectLst/>
                <a:latin typeface="Tahoma" panose="020B0604030504040204" pitchFamily="34" charset="0"/>
                <a:ea typeface="Tahoma" panose="020B0604030504040204" pitchFamily="34" charset="0"/>
                <a:cs typeface="Tahoma" panose="020B0604030504040204" pitchFamily="34" charset="0"/>
              </a:rPr>
              <a:t>Advantages of a Private Limited Company</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3200" b="0" i="0" u="none" strike="noStrike" cap="none" normalizeH="0" baseline="0" dirty="0" smtClean="0">
              <a:ln>
                <a:noFill/>
              </a:ln>
              <a:solidFill>
                <a:srgbClr val="0000FF"/>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ü"/>
              <a:tabLst/>
            </a:pPr>
            <a:r>
              <a:rPr kumimoji="0" lang="en-GB"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    It is a legally separate entity or personality from the </a:t>
            </a:r>
            <a:r>
              <a:rPr kumimoji="0" lang="en-GB"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owners</a:t>
            </a:r>
            <a:r>
              <a:rPr kumimoji="0" lang="en-GB"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a:t>
            </a:r>
          </a:p>
          <a:p>
            <a:pPr marL="0" marR="0" lvl="0" indent="0" algn="just" defTabSz="914400" rtl="0" eaLnBrk="0" fontAlgn="base" latinLnBrk="0" hangingPunct="0">
              <a:lnSpc>
                <a:spcPct val="100000"/>
              </a:lnSpc>
              <a:spcBef>
                <a:spcPct val="0"/>
              </a:spcBef>
              <a:spcAft>
                <a:spcPct val="0"/>
              </a:spcAft>
              <a:buClrTx/>
              <a:buSzTx/>
              <a:tabLst/>
            </a:pPr>
            <a:endParaRPr kumimoji="0" lang="en-US"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ü"/>
              <a:tabLst>
                <a:tab pos="457200" algn="l"/>
              </a:tabLst>
            </a:pPr>
            <a:r>
              <a:rPr kumimoji="0" lang="en-GB"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   The liability of the Shareholders is limited, so </a:t>
            </a:r>
            <a:r>
              <a:rPr kumimoji="0" lang="en-GB"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their</a:t>
            </a:r>
            <a:r>
              <a:rPr kumimoji="0" lang="en-GB"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	 personal assets are not at </a:t>
            </a:r>
            <a:r>
              <a:rPr kumimoji="0" lang="en-GB"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	risk</a:t>
            </a:r>
            <a:r>
              <a:rPr kumimoji="0" lang="en-GB"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a:t>
            </a: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ü"/>
              <a:tabLst>
                <a:tab pos="457200" algn="l"/>
              </a:tabLst>
            </a:pPr>
            <a:endParaRPr kumimoji="0" lang="en-US"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ü"/>
              <a:tabLst/>
            </a:pPr>
            <a:r>
              <a:rPr kumimoji="0" lang="en-GB"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    Shareholders have direct control over the </a:t>
            </a:r>
            <a:r>
              <a:rPr kumimoji="0" lang="en-GB"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company’s affairs</a:t>
            </a:r>
            <a:r>
              <a:rPr kumimoji="0" lang="en-GB"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a:t>
            </a:r>
          </a:p>
          <a:p>
            <a:pPr marL="0" marR="0" lvl="0" indent="0" algn="just" defTabSz="914400" rtl="0" eaLnBrk="0" fontAlgn="base" latinLnBrk="0" hangingPunct="0">
              <a:lnSpc>
                <a:spcPct val="100000"/>
              </a:lnSpc>
              <a:spcBef>
                <a:spcPct val="0"/>
              </a:spcBef>
              <a:spcAft>
                <a:spcPct val="0"/>
              </a:spcAft>
              <a:buClrTx/>
              <a:buSzTx/>
              <a:tabLst/>
            </a:pPr>
            <a:endParaRPr kumimoji="0" lang="en-US"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ü"/>
              <a:tabLst/>
            </a:pPr>
            <a:r>
              <a:rPr kumimoji="0" lang="en-GB"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    It can easily raise more capital by selling shares though </a:t>
            </a:r>
            <a:r>
              <a:rPr kumimoji="0" lang="en-GB"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not </a:t>
            </a:r>
            <a:r>
              <a:rPr kumimoji="0" lang="en-GB"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publicly.</a:t>
            </a:r>
          </a:p>
          <a:p>
            <a:pPr marL="0" marR="0" lvl="0" indent="0" algn="just" defTabSz="914400" rtl="0" eaLnBrk="0" fontAlgn="base" latinLnBrk="0" hangingPunct="0">
              <a:lnSpc>
                <a:spcPct val="100000"/>
              </a:lnSpc>
              <a:spcBef>
                <a:spcPct val="0"/>
              </a:spcBef>
              <a:spcAft>
                <a:spcPct val="0"/>
              </a:spcAft>
              <a:buClrTx/>
              <a:buSzTx/>
              <a:tabLst/>
            </a:pPr>
            <a:endParaRPr kumimoji="0" lang="en-US"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ü"/>
              <a:tabLst/>
            </a:pPr>
            <a:r>
              <a:rPr kumimoji="0" lang="en-GB"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    The company has sure continuity, as it does not depend </a:t>
            </a:r>
            <a:r>
              <a:rPr kumimoji="0" lang="en-GB"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on </a:t>
            </a:r>
            <a:r>
              <a:rPr kumimoji="0" lang="en-GB"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one person.</a:t>
            </a:r>
          </a:p>
          <a:p>
            <a:pPr marL="0" marR="0" lvl="0" indent="0" algn="just" defTabSz="914400" rtl="0" eaLnBrk="0" fontAlgn="base" latinLnBrk="0" hangingPunct="0">
              <a:lnSpc>
                <a:spcPct val="100000"/>
              </a:lnSpc>
              <a:spcBef>
                <a:spcPct val="0"/>
              </a:spcBef>
              <a:spcAft>
                <a:spcPct val="0"/>
              </a:spcAft>
              <a:buClrTx/>
              <a:buSzTx/>
              <a:tabLst/>
            </a:pPr>
            <a:endParaRPr kumimoji="0" lang="en-US"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b="1"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		</a:t>
            </a:r>
            <a:endParaRPr kumimoji="0" lang="en-GB"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tabLst/>
            </a:pP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0510841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0481">
                                            <p:txEl>
                                              <p:pRg st="0" end="0"/>
                                            </p:txEl>
                                          </p:spTgt>
                                        </p:tgtEl>
                                        <p:attrNameLst>
                                          <p:attrName>style.visibility</p:attrName>
                                        </p:attrNameLst>
                                      </p:cBhvr>
                                      <p:to>
                                        <p:strVal val="visible"/>
                                      </p:to>
                                    </p:set>
                                    <p:anim calcmode="lin" valueType="num">
                                      <p:cBhvr>
                                        <p:cTn id="7" dur="1750" fill="hold"/>
                                        <p:tgtEl>
                                          <p:spTgt spid="20481">
                                            <p:txEl>
                                              <p:pRg st="0" end="0"/>
                                            </p:txEl>
                                          </p:spTgt>
                                        </p:tgtEl>
                                        <p:attrNameLst>
                                          <p:attrName>ppt_w</p:attrName>
                                        </p:attrNameLst>
                                      </p:cBhvr>
                                      <p:tavLst>
                                        <p:tav tm="0">
                                          <p:val>
                                            <p:fltVal val="0"/>
                                          </p:val>
                                        </p:tav>
                                        <p:tav tm="100000">
                                          <p:val>
                                            <p:strVal val="#ppt_w"/>
                                          </p:val>
                                        </p:tav>
                                      </p:tavLst>
                                    </p:anim>
                                    <p:anim calcmode="lin" valueType="num">
                                      <p:cBhvr>
                                        <p:cTn id="8" dur="1750" fill="hold"/>
                                        <p:tgtEl>
                                          <p:spTgt spid="20481">
                                            <p:txEl>
                                              <p:pRg st="0" end="0"/>
                                            </p:txEl>
                                          </p:spTgt>
                                        </p:tgtEl>
                                        <p:attrNameLst>
                                          <p:attrName>ppt_h</p:attrName>
                                        </p:attrNameLst>
                                      </p:cBhvr>
                                      <p:tavLst>
                                        <p:tav tm="0">
                                          <p:val>
                                            <p:fltVal val="0"/>
                                          </p:val>
                                        </p:tav>
                                        <p:tav tm="100000">
                                          <p:val>
                                            <p:strVal val="#ppt_h"/>
                                          </p:val>
                                        </p:tav>
                                      </p:tavLst>
                                    </p:anim>
                                    <p:animEffect transition="in" filter="fade">
                                      <p:cBhvr>
                                        <p:cTn id="9" dur="1750"/>
                                        <p:tgtEl>
                                          <p:spTgt spid="20481">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20481">
                                            <p:txEl>
                                              <p:pRg st="2" end="2"/>
                                            </p:txEl>
                                          </p:spTgt>
                                        </p:tgtEl>
                                        <p:attrNameLst>
                                          <p:attrName>style.visibility</p:attrName>
                                        </p:attrNameLst>
                                      </p:cBhvr>
                                      <p:to>
                                        <p:strVal val="visible"/>
                                      </p:to>
                                    </p:set>
                                    <p:anim calcmode="lin" valueType="num">
                                      <p:cBhvr>
                                        <p:cTn id="14" dur="1750" fill="hold"/>
                                        <p:tgtEl>
                                          <p:spTgt spid="20481">
                                            <p:txEl>
                                              <p:pRg st="2" end="2"/>
                                            </p:txEl>
                                          </p:spTgt>
                                        </p:tgtEl>
                                        <p:attrNameLst>
                                          <p:attrName>ppt_w</p:attrName>
                                        </p:attrNameLst>
                                      </p:cBhvr>
                                      <p:tavLst>
                                        <p:tav tm="0">
                                          <p:val>
                                            <p:fltVal val="0"/>
                                          </p:val>
                                        </p:tav>
                                        <p:tav tm="100000">
                                          <p:val>
                                            <p:strVal val="#ppt_w"/>
                                          </p:val>
                                        </p:tav>
                                      </p:tavLst>
                                    </p:anim>
                                    <p:anim calcmode="lin" valueType="num">
                                      <p:cBhvr>
                                        <p:cTn id="15" dur="1750" fill="hold"/>
                                        <p:tgtEl>
                                          <p:spTgt spid="20481">
                                            <p:txEl>
                                              <p:pRg st="2" end="2"/>
                                            </p:txEl>
                                          </p:spTgt>
                                        </p:tgtEl>
                                        <p:attrNameLst>
                                          <p:attrName>ppt_h</p:attrName>
                                        </p:attrNameLst>
                                      </p:cBhvr>
                                      <p:tavLst>
                                        <p:tav tm="0">
                                          <p:val>
                                            <p:fltVal val="0"/>
                                          </p:val>
                                        </p:tav>
                                        <p:tav tm="100000">
                                          <p:val>
                                            <p:strVal val="#ppt_h"/>
                                          </p:val>
                                        </p:tav>
                                      </p:tavLst>
                                    </p:anim>
                                    <p:animEffect transition="in" filter="fade">
                                      <p:cBhvr>
                                        <p:cTn id="16" dur="1750"/>
                                        <p:tgtEl>
                                          <p:spTgt spid="20481">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20481">
                                            <p:txEl>
                                              <p:pRg st="4" end="4"/>
                                            </p:txEl>
                                          </p:spTgt>
                                        </p:tgtEl>
                                        <p:attrNameLst>
                                          <p:attrName>style.visibility</p:attrName>
                                        </p:attrNameLst>
                                      </p:cBhvr>
                                      <p:to>
                                        <p:strVal val="visible"/>
                                      </p:to>
                                    </p:set>
                                    <p:anim calcmode="lin" valueType="num">
                                      <p:cBhvr>
                                        <p:cTn id="21" dur="1750" fill="hold"/>
                                        <p:tgtEl>
                                          <p:spTgt spid="20481">
                                            <p:txEl>
                                              <p:pRg st="4" end="4"/>
                                            </p:txEl>
                                          </p:spTgt>
                                        </p:tgtEl>
                                        <p:attrNameLst>
                                          <p:attrName>ppt_w</p:attrName>
                                        </p:attrNameLst>
                                      </p:cBhvr>
                                      <p:tavLst>
                                        <p:tav tm="0">
                                          <p:val>
                                            <p:fltVal val="0"/>
                                          </p:val>
                                        </p:tav>
                                        <p:tav tm="100000">
                                          <p:val>
                                            <p:strVal val="#ppt_w"/>
                                          </p:val>
                                        </p:tav>
                                      </p:tavLst>
                                    </p:anim>
                                    <p:anim calcmode="lin" valueType="num">
                                      <p:cBhvr>
                                        <p:cTn id="22" dur="1750" fill="hold"/>
                                        <p:tgtEl>
                                          <p:spTgt spid="20481">
                                            <p:txEl>
                                              <p:pRg st="4" end="4"/>
                                            </p:txEl>
                                          </p:spTgt>
                                        </p:tgtEl>
                                        <p:attrNameLst>
                                          <p:attrName>ppt_h</p:attrName>
                                        </p:attrNameLst>
                                      </p:cBhvr>
                                      <p:tavLst>
                                        <p:tav tm="0">
                                          <p:val>
                                            <p:fltVal val="0"/>
                                          </p:val>
                                        </p:tav>
                                        <p:tav tm="100000">
                                          <p:val>
                                            <p:strVal val="#ppt_h"/>
                                          </p:val>
                                        </p:tav>
                                      </p:tavLst>
                                    </p:anim>
                                    <p:animEffect transition="in" filter="fade">
                                      <p:cBhvr>
                                        <p:cTn id="23" dur="1750"/>
                                        <p:tgtEl>
                                          <p:spTgt spid="20481">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20481">
                                            <p:txEl>
                                              <p:pRg st="6" end="6"/>
                                            </p:txEl>
                                          </p:spTgt>
                                        </p:tgtEl>
                                        <p:attrNameLst>
                                          <p:attrName>style.visibility</p:attrName>
                                        </p:attrNameLst>
                                      </p:cBhvr>
                                      <p:to>
                                        <p:strVal val="visible"/>
                                      </p:to>
                                    </p:set>
                                    <p:anim calcmode="lin" valueType="num">
                                      <p:cBhvr>
                                        <p:cTn id="28" dur="1750" fill="hold"/>
                                        <p:tgtEl>
                                          <p:spTgt spid="20481">
                                            <p:txEl>
                                              <p:pRg st="6" end="6"/>
                                            </p:txEl>
                                          </p:spTgt>
                                        </p:tgtEl>
                                        <p:attrNameLst>
                                          <p:attrName>ppt_w</p:attrName>
                                        </p:attrNameLst>
                                      </p:cBhvr>
                                      <p:tavLst>
                                        <p:tav tm="0">
                                          <p:val>
                                            <p:fltVal val="0"/>
                                          </p:val>
                                        </p:tav>
                                        <p:tav tm="100000">
                                          <p:val>
                                            <p:strVal val="#ppt_w"/>
                                          </p:val>
                                        </p:tav>
                                      </p:tavLst>
                                    </p:anim>
                                    <p:anim calcmode="lin" valueType="num">
                                      <p:cBhvr>
                                        <p:cTn id="29" dur="1750" fill="hold"/>
                                        <p:tgtEl>
                                          <p:spTgt spid="20481">
                                            <p:txEl>
                                              <p:pRg st="6" end="6"/>
                                            </p:txEl>
                                          </p:spTgt>
                                        </p:tgtEl>
                                        <p:attrNameLst>
                                          <p:attrName>ppt_h</p:attrName>
                                        </p:attrNameLst>
                                      </p:cBhvr>
                                      <p:tavLst>
                                        <p:tav tm="0">
                                          <p:val>
                                            <p:fltVal val="0"/>
                                          </p:val>
                                        </p:tav>
                                        <p:tav tm="100000">
                                          <p:val>
                                            <p:strVal val="#ppt_h"/>
                                          </p:val>
                                        </p:tav>
                                      </p:tavLst>
                                    </p:anim>
                                    <p:animEffect transition="in" filter="fade">
                                      <p:cBhvr>
                                        <p:cTn id="30" dur="1750"/>
                                        <p:tgtEl>
                                          <p:spTgt spid="20481">
                                            <p:txEl>
                                              <p:pRg st="6" end="6"/>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20481">
                                            <p:txEl>
                                              <p:pRg st="8" end="8"/>
                                            </p:txEl>
                                          </p:spTgt>
                                        </p:tgtEl>
                                        <p:attrNameLst>
                                          <p:attrName>style.visibility</p:attrName>
                                        </p:attrNameLst>
                                      </p:cBhvr>
                                      <p:to>
                                        <p:strVal val="visible"/>
                                      </p:to>
                                    </p:set>
                                    <p:anim calcmode="lin" valueType="num">
                                      <p:cBhvr>
                                        <p:cTn id="35" dur="1750" fill="hold"/>
                                        <p:tgtEl>
                                          <p:spTgt spid="20481">
                                            <p:txEl>
                                              <p:pRg st="8" end="8"/>
                                            </p:txEl>
                                          </p:spTgt>
                                        </p:tgtEl>
                                        <p:attrNameLst>
                                          <p:attrName>ppt_w</p:attrName>
                                        </p:attrNameLst>
                                      </p:cBhvr>
                                      <p:tavLst>
                                        <p:tav tm="0">
                                          <p:val>
                                            <p:fltVal val="0"/>
                                          </p:val>
                                        </p:tav>
                                        <p:tav tm="100000">
                                          <p:val>
                                            <p:strVal val="#ppt_w"/>
                                          </p:val>
                                        </p:tav>
                                      </p:tavLst>
                                    </p:anim>
                                    <p:anim calcmode="lin" valueType="num">
                                      <p:cBhvr>
                                        <p:cTn id="36" dur="1750" fill="hold"/>
                                        <p:tgtEl>
                                          <p:spTgt spid="20481">
                                            <p:txEl>
                                              <p:pRg st="8" end="8"/>
                                            </p:txEl>
                                          </p:spTgt>
                                        </p:tgtEl>
                                        <p:attrNameLst>
                                          <p:attrName>ppt_h</p:attrName>
                                        </p:attrNameLst>
                                      </p:cBhvr>
                                      <p:tavLst>
                                        <p:tav tm="0">
                                          <p:val>
                                            <p:fltVal val="0"/>
                                          </p:val>
                                        </p:tav>
                                        <p:tav tm="100000">
                                          <p:val>
                                            <p:strVal val="#ppt_h"/>
                                          </p:val>
                                        </p:tav>
                                      </p:tavLst>
                                    </p:anim>
                                    <p:animEffect transition="in" filter="fade">
                                      <p:cBhvr>
                                        <p:cTn id="37" dur="1750"/>
                                        <p:tgtEl>
                                          <p:spTgt spid="20481">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20481">
                                            <p:txEl>
                                              <p:pRg st="10" end="10"/>
                                            </p:txEl>
                                          </p:spTgt>
                                        </p:tgtEl>
                                        <p:attrNameLst>
                                          <p:attrName>style.visibility</p:attrName>
                                        </p:attrNameLst>
                                      </p:cBhvr>
                                      <p:to>
                                        <p:strVal val="visible"/>
                                      </p:to>
                                    </p:set>
                                    <p:anim calcmode="lin" valueType="num">
                                      <p:cBhvr>
                                        <p:cTn id="42" dur="1750" fill="hold"/>
                                        <p:tgtEl>
                                          <p:spTgt spid="20481">
                                            <p:txEl>
                                              <p:pRg st="10" end="10"/>
                                            </p:txEl>
                                          </p:spTgt>
                                        </p:tgtEl>
                                        <p:attrNameLst>
                                          <p:attrName>ppt_w</p:attrName>
                                        </p:attrNameLst>
                                      </p:cBhvr>
                                      <p:tavLst>
                                        <p:tav tm="0">
                                          <p:val>
                                            <p:fltVal val="0"/>
                                          </p:val>
                                        </p:tav>
                                        <p:tav tm="100000">
                                          <p:val>
                                            <p:strVal val="#ppt_w"/>
                                          </p:val>
                                        </p:tav>
                                      </p:tavLst>
                                    </p:anim>
                                    <p:anim calcmode="lin" valueType="num">
                                      <p:cBhvr>
                                        <p:cTn id="43" dur="1750" fill="hold"/>
                                        <p:tgtEl>
                                          <p:spTgt spid="20481">
                                            <p:txEl>
                                              <p:pRg st="10" end="10"/>
                                            </p:txEl>
                                          </p:spTgt>
                                        </p:tgtEl>
                                        <p:attrNameLst>
                                          <p:attrName>ppt_h</p:attrName>
                                        </p:attrNameLst>
                                      </p:cBhvr>
                                      <p:tavLst>
                                        <p:tav tm="0">
                                          <p:val>
                                            <p:fltVal val="0"/>
                                          </p:val>
                                        </p:tav>
                                        <p:tav tm="100000">
                                          <p:val>
                                            <p:strVal val="#ppt_h"/>
                                          </p:val>
                                        </p:tav>
                                      </p:tavLst>
                                    </p:anim>
                                    <p:animEffect transition="in" filter="fade">
                                      <p:cBhvr>
                                        <p:cTn id="44" dur="1750"/>
                                        <p:tgtEl>
                                          <p:spTgt spid="20481">
                                            <p:txEl>
                                              <p:pRg st="10" end="10"/>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20481">
                                            <p:txEl>
                                              <p:pRg st="12" end="12"/>
                                            </p:txEl>
                                          </p:spTgt>
                                        </p:tgtEl>
                                        <p:attrNameLst>
                                          <p:attrName>style.visibility</p:attrName>
                                        </p:attrNameLst>
                                      </p:cBhvr>
                                      <p:to>
                                        <p:strVal val="visible"/>
                                      </p:to>
                                    </p:set>
                                    <p:anim calcmode="lin" valueType="num">
                                      <p:cBhvr>
                                        <p:cTn id="49" dur="1750" fill="hold"/>
                                        <p:tgtEl>
                                          <p:spTgt spid="20481">
                                            <p:txEl>
                                              <p:pRg st="12" end="12"/>
                                            </p:txEl>
                                          </p:spTgt>
                                        </p:tgtEl>
                                        <p:attrNameLst>
                                          <p:attrName>ppt_w</p:attrName>
                                        </p:attrNameLst>
                                      </p:cBhvr>
                                      <p:tavLst>
                                        <p:tav tm="0">
                                          <p:val>
                                            <p:fltVal val="0"/>
                                          </p:val>
                                        </p:tav>
                                        <p:tav tm="100000">
                                          <p:val>
                                            <p:strVal val="#ppt_w"/>
                                          </p:val>
                                        </p:tav>
                                      </p:tavLst>
                                    </p:anim>
                                    <p:anim calcmode="lin" valueType="num">
                                      <p:cBhvr>
                                        <p:cTn id="50" dur="1750" fill="hold"/>
                                        <p:tgtEl>
                                          <p:spTgt spid="20481">
                                            <p:txEl>
                                              <p:pRg st="12" end="12"/>
                                            </p:txEl>
                                          </p:spTgt>
                                        </p:tgtEl>
                                        <p:attrNameLst>
                                          <p:attrName>ppt_h</p:attrName>
                                        </p:attrNameLst>
                                      </p:cBhvr>
                                      <p:tavLst>
                                        <p:tav tm="0">
                                          <p:val>
                                            <p:fltVal val="0"/>
                                          </p:val>
                                        </p:tav>
                                        <p:tav tm="100000">
                                          <p:val>
                                            <p:strVal val="#ppt_h"/>
                                          </p:val>
                                        </p:tav>
                                      </p:tavLst>
                                    </p:anim>
                                    <p:animEffect transition="in" filter="fade">
                                      <p:cBhvr>
                                        <p:cTn id="51" dur="1750"/>
                                        <p:tgtEl>
                                          <p:spTgt spid="20481">
                                            <p:txEl>
                                              <p:pRg st="12" end="12"/>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grpId="0" nodeType="clickEffect">
                                  <p:stCondLst>
                                    <p:cond delay="0"/>
                                  </p:stCondLst>
                                  <p:childTnLst>
                                    <p:set>
                                      <p:cBhvr>
                                        <p:cTn id="55" dur="1" fill="hold">
                                          <p:stCondLst>
                                            <p:cond delay="0"/>
                                          </p:stCondLst>
                                        </p:cTn>
                                        <p:tgtEl>
                                          <p:spTgt spid="20481">
                                            <p:txEl>
                                              <p:pRg st="14" end="14"/>
                                            </p:txEl>
                                          </p:spTgt>
                                        </p:tgtEl>
                                        <p:attrNameLst>
                                          <p:attrName>style.visibility</p:attrName>
                                        </p:attrNameLst>
                                      </p:cBhvr>
                                      <p:to>
                                        <p:strVal val="visible"/>
                                      </p:to>
                                    </p:set>
                                    <p:anim calcmode="lin" valueType="num">
                                      <p:cBhvr>
                                        <p:cTn id="56" dur="1750" fill="hold"/>
                                        <p:tgtEl>
                                          <p:spTgt spid="20481">
                                            <p:txEl>
                                              <p:pRg st="14" end="14"/>
                                            </p:txEl>
                                          </p:spTgt>
                                        </p:tgtEl>
                                        <p:attrNameLst>
                                          <p:attrName>ppt_w</p:attrName>
                                        </p:attrNameLst>
                                      </p:cBhvr>
                                      <p:tavLst>
                                        <p:tav tm="0">
                                          <p:val>
                                            <p:fltVal val="0"/>
                                          </p:val>
                                        </p:tav>
                                        <p:tav tm="100000">
                                          <p:val>
                                            <p:strVal val="#ppt_w"/>
                                          </p:val>
                                        </p:tav>
                                      </p:tavLst>
                                    </p:anim>
                                    <p:anim calcmode="lin" valueType="num">
                                      <p:cBhvr>
                                        <p:cTn id="57" dur="1750" fill="hold"/>
                                        <p:tgtEl>
                                          <p:spTgt spid="20481">
                                            <p:txEl>
                                              <p:pRg st="14" end="14"/>
                                            </p:txEl>
                                          </p:spTgt>
                                        </p:tgtEl>
                                        <p:attrNameLst>
                                          <p:attrName>ppt_h</p:attrName>
                                        </p:attrNameLst>
                                      </p:cBhvr>
                                      <p:tavLst>
                                        <p:tav tm="0">
                                          <p:val>
                                            <p:fltVal val="0"/>
                                          </p:val>
                                        </p:tav>
                                        <p:tav tm="100000">
                                          <p:val>
                                            <p:strVal val="#ppt_h"/>
                                          </p:val>
                                        </p:tav>
                                      </p:tavLst>
                                    </p:anim>
                                    <p:animEffect transition="in" filter="fade">
                                      <p:cBhvr>
                                        <p:cTn id="58" dur="1750"/>
                                        <p:tgtEl>
                                          <p:spTgt spid="20481">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1"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74392" y="188640"/>
            <a:ext cx="8458200" cy="5201424"/>
          </a:xfrm>
          <a:prstGeom prst="rect">
            <a:avLst/>
          </a:prstGeom>
        </p:spPr>
        <p:txBody>
          <a:bodyPr wrap="square">
            <a:spAutoFit/>
          </a:bodyPr>
          <a:lstStyle/>
          <a:p>
            <a:pPr lvl="0" algn="just" eaLnBrk="0" fontAlgn="base" hangingPunct="0">
              <a:spcBef>
                <a:spcPct val="0"/>
              </a:spcBef>
              <a:spcAft>
                <a:spcPct val="0"/>
              </a:spcAft>
            </a:pPr>
            <a:endParaRPr lang="en-GB" sz="2800" b="1" dirty="0" smtClean="0">
              <a:solidFill>
                <a:srgbClr val="0000FF"/>
              </a:solidFill>
              <a:latin typeface="+mj-lt"/>
              <a:ea typeface="Tahoma" panose="020B0604030504040204" pitchFamily="34" charset="0"/>
              <a:cs typeface="Tahoma" panose="020B0604030504040204" pitchFamily="34" charset="0"/>
            </a:endParaRPr>
          </a:p>
          <a:p>
            <a:pPr lvl="0" algn="ctr" eaLnBrk="0" fontAlgn="base" hangingPunct="0">
              <a:spcBef>
                <a:spcPct val="0"/>
              </a:spcBef>
              <a:spcAft>
                <a:spcPct val="0"/>
              </a:spcAft>
            </a:pPr>
            <a:r>
              <a:rPr lang="en-GB" sz="3600" b="1" dirty="0" smtClean="0">
                <a:solidFill>
                  <a:srgbClr val="0000FF"/>
                </a:solidFill>
                <a:latin typeface="+mj-lt"/>
                <a:ea typeface="Tahoma" panose="020B0604030504040204" pitchFamily="34" charset="0"/>
                <a:cs typeface="Tahoma" panose="020B0604030504040204" pitchFamily="34" charset="0"/>
              </a:rPr>
              <a:t> </a:t>
            </a:r>
            <a:r>
              <a:rPr lang="en-GB" sz="3600" b="1" dirty="0" smtClean="0">
                <a:solidFill>
                  <a:schemeClr val="accent1"/>
                </a:solidFill>
                <a:latin typeface="+mj-lt"/>
                <a:ea typeface="Tahoma" panose="020B0604030504040204" pitchFamily="34" charset="0"/>
                <a:cs typeface="Tahoma" panose="020B0604030504040204" pitchFamily="34" charset="0"/>
              </a:rPr>
              <a:t>Disadvantages </a:t>
            </a:r>
            <a:r>
              <a:rPr lang="en-GB" sz="3600" b="1" dirty="0">
                <a:solidFill>
                  <a:schemeClr val="accent1"/>
                </a:solidFill>
                <a:latin typeface="+mj-lt"/>
                <a:ea typeface="Tahoma" panose="020B0604030504040204" pitchFamily="34" charset="0"/>
                <a:cs typeface="Tahoma" panose="020B0604030504040204" pitchFamily="34" charset="0"/>
              </a:rPr>
              <a:t>of a Private </a:t>
            </a:r>
            <a:r>
              <a:rPr lang="en-GB" sz="3600" b="1" dirty="0" smtClean="0">
                <a:solidFill>
                  <a:schemeClr val="accent1"/>
                </a:solidFill>
                <a:latin typeface="+mj-lt"/>
                <a:ea typeface="Tahoma" panose="020B0604030504040204" pitchFamily="34" charset="0"/>
                <a:cs typeface="Tahoma" panose="020B0604030504040204" pitchFamily="34" charset="0"/>
              </a:rPr>
              <a:t>Company</a:t>
            </a:r>
          </a:p>
          <a:p>
            <a:pPr lvl="0" algn="just" eaLnBrk="0" fontAlgn="base" hangingPunct="0">
              <a:spcBef>
                <a:spcPct val="0"/>
              </a:spcBef>
              <a:spcAft>
                <a:spcPct val="0"/>
              </a:spcAft>
            </a:pPr>
            <a:endParaRPr lang="en-US" sz="2800" dirty="0">
              <a:solidFill>
                <a:srgbClr val="0000FF"/>
              </a:solidFill>
              <a:latin typeface="+mj-lt"/>
              <a:ea typeface="Tahoma" panose="020B0604030504040204" pitchFamily="34" charset="0"/>
              <a:cs typeface="Tahoma" panose="020B0604030504040204" pitchFamily="34" charset="0"/>
            </a:endParaRPr>
          </a:p>
          <a:p>
            <a:pPr lvl="0" algn="just" eaLnBrk="0" fontAlgn="base" hangingPunct="0">
              <a:spcBef>
                <a:spcPct val="0"/>
              </a:spcBef>
              <a:spcAft>
                <a:spcPct val="0"/>
              </a:spcAft>
              <a:buFont typeface="Wingdings" pitchFamily="2" charset="2"/>
              <a:buChar char="ü"/>
            </a:pPr>
            <a:r>
              <a:rPr lang="en-GB" sz="2400" dirty="0">
                <a:latin typeface="+mj-lt"/>
                <a:ea typeface="Tahoma" panose="020B0604030504040204" pitchFamily="34" charset="0"/>
                <a:cs typeface="Tahoma" panose="020B0604030504040204" pitchFamily="34" charset="0"/>
              </a:rPr>
              <a:t>    There </a:t>
            </a:r>
            <a:r>
              <a:rPr lang="en-GB" sz="2400" dirty="0" smtClean="0">
                <a:latin typeface="+mj-lt"/>
                <a:ea typeface="Tahoma" panose="020B0604030504040204" pitchFamily="34" charset="0"/>
                <a:cs typeface="Tahoma" panose="020B0604030504040204" pitchFamily="34" charset="0"/>
              </a:rPr>
              <a:t>are too </a:t>
            </a:r>
            <a:r>
              <a:rPr lang="en-GB" sz="2400" dirty="0">
                <a:latin typeface="+mj-lt"/>
                <a:ea typeface="Tahoma" panose="020B0604030504040204" pitchFamily="34" charset="0"/>
                <a:cs typeface="Tahoma" panose="020B0604030504040204" pitchFamily="34" charset="0"/>
              </a:rPr>
              <a:t>many legal formalities to comply with.</a:t>
            </a:r>
          </a:p>
          <a:p>
            <a:pPr lvl="0" algn="just" eaLnBrk="0" fontAlgn="base" hangingPunct="0">
              <a:spcBef>
                <a:spcPct val="0"/>
              </a:spcBef>
              <a:spcAft>
                <a:spcPct val="0"/>
              </a:spcAft>
            </a:pPr>
            <a:endParaRPr lang="en-US" sz="2400" dirty="0">
              <a:latin typeface="+mj-lt"/>
              <a:ea typeface="Tahoma" panose="020B0604030504040204" pitchFamily="34" charset="0"/>
              <a:cs typeface="Tahoma" panose="020B0604030504040204" pitchFamily="34" charset="0"/>
            </a:endParaRPr>
          </a:p>
          <a:p>
            <a:pPr lvl="0" algn="just" defTabSz="398463" eaLnBrk="0" fontAlgn="base" hangingPunct="0">
              <a:spcBef>
                <a:spcPct val="0"/>
              </a:spcBef>
              <a:spcAft>
                <a:spcPct val="0"/>
              </a:spcAft>
              <a:buFont typeface="Wingdings" pitchFamily="2" charset="2"/>
              <a:buChar char="ü"/>
            </a:pPr>
            <a:r>
              <a:rPr lang="en-GB" sz="2400" dirty="0">
                <a:latin typeface="+mj-lt"/>
                <a:ea typeface="Tahoma" panose="020B0604030504040204" pitchFamily="34" charset="0"/>
                <a:cs typeface="Tahoma" panose="020B0604030504040204" pitchFamily="34" charset="0"/>
              </a:rPr>
              <a:t>   Accounts should be audited annually hence the need to </a:t>
            </a:r>
            <a:r>
              <a:rPr lang="en-GB" sz="2400" dirty="0" smtClean="0">
                <a:latin typeface="+mj-lt"/>
                <a:ea typeface="Tahoma" panose="020B0604030504040204" pitchFamily="34" charset="0"/>
                <a:cs typeface="Tahoma" panose="020B0604030504040204" pitchFamily="34" charset="0"/>
              </a:rPr>
              <a:t> 	 engage </a:t>
            </a:r>
            <a:r>
              <a:rPr lang="en-GB" sz="2400" dirty="0">
                <a:latin typeface="+mj-lt"/>
                <a:ea typeface="Tahoma" panose="020B0604030504040204" pitchFamily="34" charset="0"/>
                <a:cs typeface="Tahoma" panose="020B0604030504040204" pitchFamily="34" charset="0"/>
              </a:rPr>
              <a:t>services of </a:t>
            </a:r>
            <a:r>
              <a:rPr lang="en-GB" sz="2400" dirty="0" smtClean="0">
                <a:latin typeface="+mj-lt"/>
                <a:ea typeface="Tahoma" panose="020B0604030504040204" pitchFamily="34" charset="0"/>
                <a:cs typeface="Tahoma" panose="020B0604030504040204" pitchFamily="34" charset="0"/>
              </a:rPr>
              <a:t>External Auditors</a:t>
            </a:r>
            <a:r>
              <a:rPr lang="en-GB" sz="2400" dirty="0">
                <a:latin typeface="+mj-lt"/>
                <a:ea typeface="Tahoma" panose="020B0604030504040204" pitchFamily="34" charset="0"/>
                <a:cs typeface="Tahoma" panose="020B0604030504040204" pitchFamily="34" charset="0"/>
              </a:rPr>
              <a:t>.</a:t>
            </a:r>
          </a:p>
          <a:p>
            <a:pPr lvl="0" algn="just" eaLnBrk="0" fontAlgn="base" hangingPunct="0">
              <a:spcBef>
                <a:spcPct val="0"/>
              </a:spcBef>
              <a:spcAft>
                <a:spcPct val="0"/>
              </a:spcAft>
            </a:pPr>
            <a:endParaRPr lang="en-US" sz="2400" dirty="0">
              <a:latin typeface="+mj-lt"/>
              <a:ea typeface="Tahoma" panose="020B0604030504040204" pitchFamily="34" charset="0"/>
              <a:cs typeface="Tahoma" panose="020B0604030504040204" pitchFamily="34" charset="0"/>
            </a:endParaRPr>
          </a:p>
          <a:p>
            <a:pPr lvl="0" algn="just" eaLnBrk="0" fontAlgn="base" hangingPunct="0">
              <a:spcBef>
                <a:spcPct val="0"/>
              </a:spcBef>
              <a:spcAft>
                <a:spcPct val="0"/>
              </a:spcAft>
              <a:buFont typeface="Wingdings" pitchFamily="2" charset="2"/>
              <a:buChar char="ü"/>
            </a:pPr>
            <a:r>
              <a:rPr lang="en-GB" sz="2400" dirty="0">
                <a:latin typeface="+mj-lt"/>
                <a:ea typeface="Tahoma" panose="020B0604030504040204" pitchFamily="34" charset="0"/>
                <a:cs typeface="Tahoma" panose="020B0604030504040204" pitchFamily="34" charset="0"/>
              </a:rPr>
              <a:t>    The company is less flexible </a:t>
            </a:r>
            <a:r>
              <a:rPr lang="en-GB" sz="2400" dirty="0" smtClean="0">
                <a:latin typeface="+mj-lt"/>
                <a:ea typeface="Tahoma" panose="020B0604030504040204" pitchFamily="34" charset="0"/>
                <a:cs typeface="Tahoma" panose="020B0604030504040204" pitchFamily="34" charset="0"/>
              </a:rPr>
              <a:t>compared to </a:t>
            </a:r>
            <a:r>
              <a:rPr lang="en-GB" sz="2400" dirty="0">
                <a:latin typeface="+mj-lt"/>
                <a:ea typeface="Tahoma" panose="020B0604030504040204" pitchFamily="34" charset="0"/>
                <a:cs typeface="Tahoma" panose="020B0604030504040204" pitchFamily="34" charset="0"/>
              </a:rPr>
              <a:t>a sole   </a:t>
            </a:r>
            <a:r>
              <a:rPr lang="en-GB" sz="2400" dirty="0" smtClean="0">
                <a:latin typeface="+mj-lt"/>
                <a:ea typeface="Tahoma" panose="020B0604030504040204" pitchFamily="34" charset="0"/>
                <a:cs typeface="Tahoma" panose="020B0604030504040204" pitchFamily="34" charset="0"/>
              </a:rPr>
              <a:t> 	proprietorship</a:t>
            </a:r>
            <a:r>
              <a:rPr lang="en-GB" sz="2400" dirty="0">
                <a:latin typeface="+mj-lt"/>
                <a:ea typeface="Tahoma" panose="020B0604030504040204" pitchFamily="34" charset="0"/>
                <a:cs typeface="Tahoma" panose="020B0604030504040204" pitchFamily="34" charset="0"/>
              </a:rPr>
              <a:t>.</a:t>
            </a:r>
          </a:p>
          <a:p>
            <a:pPr lvl="0" algn="just" eaLnBrk="0" fontAlgn="base" hangingPunct="0">
              <a:spcBef>
                <a:spcPct val="0"/>
              </a:spcBef>
              <a:spcAft>
                <a:spcPct val="0"/>
              </a:spcAft>
            </a:pPr>
            <a:endParaRPr lang="en-US" sz="2400" dirty="0">
              <a:latin typeface="+mj-lt"/>
              <a:ea typeface="Tahoma" panose="020B0604030504040204" pitchFamily="34" charset="0"/>
              <a:cs typeface="Tahoma" panose="020B0604030504040204" pitchFamily="34" charset="0"/>
            </a:endParaRPr>
          </a:p>
          <a:p>
            <a:pPr lvl="0" algn="just" defTabSz="457200" eaLnBrk="0" fontAlgn="base" hangingPunct="0">
              <a:spcBef>
                <a:spcPct val="0"/>
              </a:spcBef>
              <a:spcAft>
                <a:spcPct val="0"/>
              </a:spcAft>
              <a:buFont typeface="Wingdings" pitchFamily="2" charset="2"/>
              <a:buChar char="ü"/>
            </a:pPr>
            <a:r>
              <a:rPr lang="en-GB" sz="2400" dirty="0">
                <a:latin typeface="+mj-lt"/>
                <a:ea typeface="Tahoma" panose="020B0604030504040204" pitchFamily="34" charset="0"/>
                <a:cs typeface="Tahoma" panose="020B0604030504040204" pitchFamily="34" charset="0"/>
              </a:rPr>
              <a:t>    It is a costly exercise to form a Limited liability than that </a:t>
            </a:r>
            <a:r>
              <a:rPr lang="en-GB" sz="2400" dirty="0" smtClean="0">
                <a:latin typeface="+mj-lt"/>
                <a:ea typeface="Tahoma" panose="020B0604030504040204" pitchFamily="34" charset="0"/>
                <a:cs typeface="Tahoma" panose="020B0604030504040204" pitchFamily="34" charset="0"/>
              </a:rPr>
              <a:t>	 of </a:t>
            </a:r>
            <a:r>
              <a:rPr lang="en-GB" sz="2400" dirty="0">
                <a:latin typeface="+mj-lt"/>
                <a:ea typeface="Tahoma" panose="020B0604030504040204" pitchFamily="34" charset="0"/>
                <a:cs typeface="Tahoma" panose="020B0604030504040204" pitchFamily="34" charset="0"/>
              </a:rPr>
              <a:t>a sole 	proprietorship.</a:t>
            </a:r>
          </a:p>
        </p:txBody>
      </p:sp>
    </p:spTree>
    <p:extLst>
      <p:ext uri="{BB962C8B-B14F-4D97-AF65-F5344CB8AC3E}">
        <p14:creationId xmlns:p14="http://schemas.microsoft.com/office/powerpoint/2010/main" val="27159212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175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175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9" dur="1750"/>
                                        <p:tgtEl>
                                          <p:spTgt spid="2">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2">
                                            <p:txEl>
                                              <p:pRg st="3" end="3"/>
                                            </p:txEl>
                                          </p:spTgt>
                                        </p:tgtEl>
                                        <p:attrNameLst>
                                          <p:attrName>style.visibility</p:attrName>
                                        </p:attrNameLst>
                                      </p:cBhvr>
                                      <p:to>
                                        <p:strVal val="visible"/>
                                      </p:to>
                                    </p:set>
                                    <p:anim calcmode="lin" valueType="num">
                                      <p:cBhvr>
                                        <p:cTn id="14" dur="1750" fill="hold"/>
                                        <p:tgtEl>
                                          <p:spTgt spid="2">
                                            <p:txEl>
                                              <p:pRg st="3" end="3"/>
                                            </p:txEl>
                                          </p:spTgt>
                                        </p:tgtEl>
                                        <p:attrNameLst>
                                          <p:attrName>ppt_w</p:attrName>
                                        </p:attrNameLst>
                                      </p:cBhvr>
                                      <p:tavLst>
                                        <p:tav tm="0">
                                          <p:val>
                                            <p:fltVal val="0"/>
                                          </p:val>
                                        </p:tav>
                                        <p:tav tm="100000">
                                          <p:val>
                                            <p:strVal val="#ppt_w"/>
                                          </p:val>
                                        </p:tav>
                                      </p:tavLst>
                                    </p:anim>
                                    <p:anim calcmode="lin" valueType="num">
                                      <p:cBhvr>
                                        <p:cTn id="15" dur="1750" fill="hold"/>
                                        <p:tgtEl>
                                          <p:spTgt spid="2">
                                            <p:txEl>
                                              <p:pRg st="3" end="3"/>
                                            </p:txEl>
                                          </p:spTgt>
                                        </p:tgtEl>
                                        <p:attrNameLst>
                                          <p:attrName>ppt_h</p:attrName>
                                        </p:attrNameLst>
                                      </p:cBhvr>
                                      <p:tavLst>
                                        <p:tav tm="0">
                                          <p:val>
                                            <p:fltVal val="0"/>
                                          </p:val>
                                        </p:tav>
                                        <p:tav tm="100000">
                                          <p:val>
                                            <p:strVal val="#ppt_h"/>
                                          </p:val>
                                        </p:tav>
                                      </p:tavLst>
                                    </p:anim>
                                    <p:animEffect transition="in" filter="fade">
                                      <p:cBhvr>
                                        <p:cTn id="16" dur="1750"/>
                                        <p:tgtEl>
                                          <p:spTgt spid="2">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2">
                                            <p:txEl>
                                              <p:pRg st="5" end="5"/>
                                            </p:txEl>
                                          </p:spTgt>
                                        </p:tgtEl>
                                        <p:attrNameLst>
                                          <p:attrName>style.visibility</p:attrName>
                                        </p:attrNameLst>
                                      </p:cBhvr>
                                      <p:to>
                                        <p:strVal val="visible"/>
                                      </p:to>
                                    </p:set>
                                    <p:anim calcmode="lin" valueType="num">
                                      <p:cBhvr>
                                        <p:cTn id="21" dur="1750" fill="hold"/>
                                        <p:tgtEl>
                                          <p:spTgt spid="2">
                                            <p:txEl>
                                              <p:pRg st="5" end="5"/>
                                            </p:txEl>
                                          </p:spTgt>
                                        </p:tgtEl>
                                        <p:attrNameLst>
                                          <p:attrName>ppt_w</p:attrName>
                                        </p:attrNameLst>
                                      </p:cBhvr>
                                      <p:tavLst>
                                        <p:tav tm="0">
                                          <p:val>
                                            <p:fltVal val="0"/>
                                          </p:val>
                                        </p:tav>
                                        <p:tav tm="100000">
                                          <p:val>
                                            <p:strVal val="#ppt_w"/>
                                          </p:val>
                                        </p:tav>
                                      </p:tavLst>
                                    </p:anim>
                                    <p:anim calcmode="lin" valueType="num">
                                      <p:cBhvr>
                                        <p:cTn id="22" dur="1750" fill="hold"/>
                                        <p:tgtEl>
                                          <p:spTgt spid="2">
                                            <p:txEl>
                                              <p:pRg st="5" end="5"/>
                                            </p:txEl>
                                          </p:spTgt>
                                        </p:tgtEl>
                                        <p:attrNameLst>
                                          <p:attrName>ppt_h</p:attrName>
                                        </p:attrNameLst>
                                      </p:cBhvr>
                                      <p:tavLst>
                                        <p:tav tm="0">
                                          <p:val>
                                            <p:fltVal val="0"/>
                                          </p:val>
                                        </p:tav>
                                        <p:tav tm="100000">
                                          <p:val>
                                            <p:strVal val="#ppt_h"/>
                                          </p:val>
                                        </p:tav>
                                      </p:tavLst>
                                    </p:anim>
                                    <p:animEffect transition="in" filter="fade">
                                      <p:cBhvr>
                                        <p:cTn id="23" dur="1750"/>
                                        <p:tgtEl>
                                          <p:spTgt spid="2">
                                            <p:txEl>
                                              <p:pRg st="5" end="5"/>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2">
                                            <p:txEl>
                                              <p:pRg st="7" end="7"/>
                                            </p:txEl>
                                          </p:spTgt>
                                        </p:tgtEl>
                                        <p:attrNameLst>
                                          <p:attrName>style.visibility</p:attrName>
                                        </p:attrNameLst>
                                      </p:cBhvr>
                                      <p:to>
                                        <p:strVal val="visible"/>
                                      </p:to>
                                    </p:set>
                                    <p:anim calcmode="lin" valueType="num">
                                      <p:cBhvr>
                                        <p:cTn id="28" dur="1750" fill="hold"/>
                                        <p:tgtEl>
                                          <p:spTgt spid="2">
                                            <p:txEl>
                                              <p:pRg st="7" end="7"/>
                                            </p:txEl>
                                          </p:spTgt>
                                        </p:tgtEl>
                                        <p:attrNameLst>
                                          <p:attrName>ppt_w</p:attrName>
                                        </p:attrNameLst>
                                      </p:cBhvr>
                                      <p:tavLst>
                                        <p:tav tm="0">
                                          <p:val>
                                            <p:fltVal val="0"/>
                                          </p:val>
                                        </p:tav>
                                        <p:tav tm="100000">
                                          <p:val>
                                            <p:strVal val="#ppt_w"/>
                                          </p:val>
                                        </p:tav>
                                      </p:tavLst>
                                    </p:anim>
                                    <p:anim calcmode="lin" valueType="num">
                                      <p:cBhvr>
                                        <p:cTn id="29" dur="1750" fill="hold"/>
                                        <p:tgtEl>
                                          <p:spTgt spid="2">
                                            <p:txEl>
                                              <p:pRg st="7" end="7"/>
                                            </p:txEl>
                                          </p:spTgt>
                                        </p:tgtEl>
                                        <p:attrNameLst>
                                          <p:attrName>ppt_h</p:attrName>
                                        </p:attrNameLst>
                                      </p:cBhvr>
                                      <p:tavLst>
                                        <p:tav tm="0">
                                          <p:val>
                                            <p:fltVal val="0"/>
                                          </p:val>
                                        </p:tav>
                                        <p:tav tm="100000">
                                          <p:val>
                                            <p:strVal val="#ppt_h"/>
                                          </p:val>
                                        </p:tav>
                                      </p:tavLst>
                                    </p:anim>
                                    <p:animEffect transition="in" filter="fade">
                                      <p:cBhvr>
                                        <p:cTn id="30" dur="1750"/>
                                        <p:tgtEl>
                                          <p:spTgt spid="2">
                                            <p:txEl>
                                              <p:pRg st="7" end="7"/>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2">
                                            <p:txEl>
                                              <p:pRg st="9" end="9"/>
                                            </p:txEl>
                                          </p:spTgt>
                                        </p:tgtEl>
                                        <p:attrNameLst>
                                          <p:attrName>style.visibility</p:attrName>
                                        </p:attrNameLst>
                                      </p:cBhvr>
                                      <p:to>
                                        <p:strVal val="visible"/>
                                      </p:to>
                                    </p:set>
                                    <p:anim calcmode="lin" valueType="num">
                                      <p:cBhvr>
                                        <p:cTn id="35" dur="1750" fill="hold"/>
                                        <p:tgtEl>
                                          <p:spTgt spid="2">
                                            <p:txEl>
                                              <p:pRg st="9" end="9"/>
                                            </p:txEl>
                                          </p:spTgt>
                                        </p:tgtEl>
                                        <p:attrNameLst>
                                          <p:attrName>ppt_w</p:attrName>
                                        </p:attrNameLst>
                                      </p:cBhvr>
                                      <p:tavLst>
                                        <p:tav tm="0">
                                          <p:val>
                                            <p:fltVal val="0"/>
                                          </p:val>
                                        </p:tav>
                                        <p:tav tm="100000">
                                          <p:val>
                                            <p:strVal val="#ppt_w"/>
                                          </p:val>
                                        </p:tav>
                                      </p:tavLst>
                                    </p:anim>
                                    <p:anim calcmode="lin" valueType="num">
                                      <p:cBhvr>
                                        <p:cTn id="36" dur="1750" fill="hold"/>
                                        <p:tgtEl>
                                          <p:spTgt spid="2">
                                            <p:txEl>
                                              <p:pRg st="9" end="9"/>
                                            </p:txEl>
                                          </p:spTgt>
                                        </p:tgtEl>
                                        <p:attrNameLst>
                                          <p:attrName>ppt_h</p:attrName>
                                        </p:attrNameLst>
                                      </p:cBhvr>
                                      <p:tavLst>
                                        <p:tav tm="0">
                                          <p:val>
                                            <p:fltVal val="0"/>
                                          </p:val>
                                        </p:tav>
                                        <p:tav tm="100000">
                                          <p:val>
                                            <p:strVal val="#ppt_h"/>
                                          </p:val>
                                        </p:tav>
                                      </p:tavLst>
                                    </p:anim>
                                    <p:animEffect transition="in" filter="fade">
                                      <p:cBhvr>
                                        <p:cTn id="37" dur="1750"/>
                                        <p:tgtEl>
                                          <p:spTgt spid="2">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217984" y="270520"/>
            <a:ext cx="8784976" cy="55707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tabLst>
                <a:tab pos="2819400" algn="l"/>
              </a:tabLst>
            </a:pPr>
            <a:r>
              <a:rPr kumimoji="0" lang="en-GB" sz="2800" b="1" i="0" u="none" strike="noStrike" cap="none" normalizeH="0" baseline="0" dirty="0" smtClean="0">
                <a:ln>
                  <a:noFill/>
                </a:ln>
                <a:solidFill>
                  <a:schemeClr val="accent1"/>
                </a:solidFill>
                <a:effectLst/>
                <a:latin typeface="+mj-lt"/>
                <a:ea typeface="Tahoma" panose="020B0604030504040204" pitchFamily="34" charset="0"/>
                <a:cs typeface="Tahoma" panose="020B0604030504040204" pitchFamily="34" charset="0"/>
              </a:rPr>
              <a:t>Public </a:t>
            </a:r>
            <a:r>
              <a:rPr kumimoji="0" lang="en-GB" sz="2800" b="1" i="0" u="none" strike="noStrike" cap="none" normalizeH="0" baseline="0" dirty="0" smtClean="0">
                <a:ln>
                  <a:noFill/>
                </a:ln>
                <a:solidFill>
                  <a:schemeClr val="accent1"/>
                </a:solidFill>
                <a:effectLst/>
                <a:latin typeface="+mj-lt"/>
                <a:ea typeface="Tahoma" panose="020B0604030504040204" pitchFamily="34" charset="0"/>
                <a:cs typeface="Tahoma" panose="020B0604030504040204" pitchFamily="34" charset="0"/>
              </a:rPr>
              <a:t>Limited Company</a:t>
            </a:r>
            <a:r>
              <a:rPr kumimoji="0" lang="en-GB" sz="2000" b="1" i="0" u="none" strike="noStrike" cap="none" normalizeH="0" baseline="0" dirty="0" smtClean="0">
                <a:ln>
                  <a:noFill/>
                </a:ln>
                <a:solidFill>
                  <a:schemeClr val="tx1"/>
                </a:solidFill>
                <a:effectLst/>
                <a:latin typeface="+mj-lt"/>
                <a:ea typeface="Tahoma" panose="020B0604030504040204" pitchFamily="34" charset="0"/>
                <a:cs typeface="Tahoma" panose="020B0604030504040204" pitchFamily="34" charset="0"/>
              </a:rPr>
              <a:t>	</a:t>
            </a:r>
          </a:p>
          <a:p>
            <a:pPr marL="0" marR="0" lvl="0" indent="0" algn="just" defTabSz="914400" rtl="0" eaLnBrk="1" fontAlgn="base" latinLnBrk="0" hangingPunct="1">
              <a:lnSpc>
                <a:spcPct val="100000"/>
              </a:lnSpc>
              <a:spcBef>
                <a:spcPct val="0"/>
              </a:spcBef>
              <a:spcAft>
                <a:spcPct val="0"/>
              </a:spcAft>
              <a:buClrTx/>
              <a:buSzTx/>
              <a:tabLst>
                <a:tab pos="2819400" algn="l"/>
              </a:tabLst>
            </a:pPr>
            <a:endParaRPr kumimoji="0" lang="en-US" sz="2000" b="0" i="0" u="none" strike="noStrike" cap="none" normalizeH="0" baseline="0" dirty="0" smtClean="0">
              <a:ln>
                <a:noFill/>
              </a:ln>
              <a:solidFill>
                <a:schemeClr val="tx1"/>
              </a:solidFill>
              <a:effectLst/>
              <a:latin typeface="+mj-lt"/>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tabLst>
                <a:tab pos="2819400" algn="l"/>
              </a:tabLst>
            </a:pPr>
            <a:r>
              <a:rPr kumimoji="0" lang="en-GB" sz="2000" b="0" i="0" u="none" strike="noStrike" cap="none" normalizeH="0" baseline="0" dirty="0" smtClean="0">
                <a:ln>
                  <a:noFill/>
                </a:ln>
                <a:solidFill>
                  <a:schemeClr val="tx1"/>
                </a:solidFill>
                <a:effectLst/>
                <a:latin typeface="+mj-lt"/>
                <a:ea typeface="Tahoma" panose="020B0604030504040204" pitchFamily="34" charset="0"/>
                <a:cs typeface="Tahoma" panose="020B0604030504040204" pitchFamily="34" charset="0"/>
              </a:rPr>
              <a:t>A public company states in its Articles of Association that it is a Public Company mostly abbreviated as Plc. This type of company is one that advertises inviting the public to buy shares in it. It also lists its shares on the stock exchange market.</a:t>
            </a:r>
          </a:p>
          <a:p>
            <a:pPr marL="0" marR="0" lvl="0" indent="0" algn="just" defTabSz="914400" rtl="0" eaLnBrk="0" fontAlgn="base" latinLnBrk="0" hangingPunct="0">
              <a:lnSpc>
                <a:spcPct val="100000"/>
              </a:lnSpc>
              <a:spcBef>
                <a:spcPct val="0"/>
              </a:spcBef>
              <a:spcAft>
                <a:spcPct val="0"/>
              </a:spcAft>
              <a:buClrTx/>
              <a:buSzTx/>
              <a:tabLst>
                <a:tab pos="2819400" algn="l"/>
              </a:tabLst>
            </a:pPr>
            <a:endParaRPr kumimoji="0" lang="en-GB" sz="2000" b="0" i="0" u="none" strike="noStrike" cap="none" normalizeH="0" baseline="0" dirty="0" smtClean="0">
              <a:ln>
                <a:noFill/>
              </a:ln>
              <a:solidFill>
                <a:schemeClr val="tx1"/>
              </a:solidFill>
              <a:effectLst/>
              <a:latin typeface="+mj-lt"/>
              <a:ea typeface="Tahoma" panose="020B0604030504040204" pitchFamily="34" charset="0"/>
              <a:cs typeface="Tahoma" panose="020B0604030504040204" pitchFamily="34" charset="0"/>
            </a:endParaRPr>
          </a:p>
          <a:p>
            <a:pPr marL="0" marR="0" lvl="0" indent="0" algn="ctr" defTabSz="914400" rtl="0" eaLnBrk="0" fontAlgn="base" latinLnBrk="0" hangingPunct="0">
              <a:lnSpc>
                <a:spcPct val="100000"/>
              </a:lnSpc>
              <a:spcBef>
                <a:spcPct val="0"/>
              </a:spcBef>
              <a:spcAft>
                <a:spcPct val="0"/>
              </a:spcAft>
              <a:buClrTx/>
              <a:buSzTx/>
              <a:tabLst>
                <a:tab pos="2819400" algn="l"/>
              </a:tabLst>
            </a:pPr>
            <a:r>
              <a:rPr kumimoji="0" lang="en-GB" sz="2400" b="1" i="0" u="none" strike="noStrike" cap="none" normalizeH="0" baseline="0" dirty="0" smtClean="0">
                <a:ln>
                  <a:noFill/>
                </a:ln>
                <a:solidFill>
                  <a:schemeClr val="accent1"/>
                </a:solidFill>
                <a:effectLst/>
                <a:latin typeface="+mj-lt"/>
                <a:ea typeface="Tahoma" panose="020B0604030504040204" pitchFamily="34" charset="0"/>
                <a:cs typeface="Tahoma" panose="020B0604030504040204" pitchFamily="34" charset="0"/>
              </a:rPr>
              <a:t>Characteristics of a Public Limited Company</a:t>
            </a:r>
          </a:p>
          <a:p>
            <a:pPr marL="0" marR="0" lvl="0" indent="0" algn="just" defTabSz="914400" rtl="0" eaLnBrk="0" fontAlgn="base" latinLnBrk="0" hangingPunct="0">
              <a:lnSpc>
                <a:spcPct val="100000"/>
              </a:lnSpc>
              <a:spcBef>
                <a:spcPct val="0"/>
              </a:spcBef>
              <a:spcAft>
                <a:spcPct val="0"/>
              </a:spcAft>
              <a:buClrTx/>
              <a:buSzTx/>
              <a:tabLst>
                <a:tab pos="2819400" algn="l"/>
              </a:tabLst>
            </a:pPr>
            <a:endParaRPr kumimoji="0" lang="en-US" sz="2000" b="0" i="0" u="none" strike="noStrike" cap="none" normalizeH="0" baseline="0" dirty="0" smtClean="0">
              <a:ln>
                <a:noFill/>
              </a:ln>
              <a:solidFill>
                <a:schemeClr val="tx1"/>
              </a:solidFill>
              <a:effectLst/>
              <a:latin typeface="+mj-lt"/>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tab pos="398463" algn="l"/>
              </a:tabLst>
            </a:pPr>
            <a:r>
              <a:rPr kumimoji="0" lang="en-GB" sz="2000" b="0" i="0" u="none" strike="noStrike" cap="none" normalizeH="0" baseline="0" dirty="0" smtClean="0">
                <a:ln>
                  <a:noFill/>
                </a:ln>
                <a:solidFill>
                  <a:schemeClr val="tx1"/>
                </a:solidFill>
                <a:effectLst/>
                <a:latin typeface="+mj-lt"/>
                <a:ea typeface="Tahoma" panose="020B0604030504040204" pitchFamily="34" charset="0"/>
                <a:cs typeface="Tahoma" panose="020B0604030504040204" pitchFamily="34" charset="0"/>
              </a:rPr>
              <a:t>   </a:t>
            </a:r>
            <a:r>
              <a:rPr kumimoji="0" lang="en-GB" b="0" i="0" u="none" strike="noStrike" cap="none" normalizeH="0" baseline="0" dirty="0" smtClean="0">
                <a:ln>
                  <a:noFill/>
                </a:ln>
                <a:solidFill>
                  <a:schemeClr val="tx1"/>
                </a:solidFill>
                <a:effectLst/>
                <a:latin typeface="+mj-lt"/>
                <a:ea typeface="Tahoma" panose="020B0604030504040204" pitchFamily="34" charset="0"/>
                <a:cs typeface="Tahoma" panose="020B0604030504040204" pitchFamily="34" charset="0"/>
              </a:rPr>
              <a:t>It is a company formed by at least two (2) persons without a maximum number. </a:t>
            </a:r>
          </a:p>
          <a:p>
            <a:pPr marL="0" marR="0" lvl="0" indent="0" algn="just" defTabSz="914400" rtl="0" eaLnBrk="0" fontAlgn="base" latinLnBrk="0" hangingPunct="0">
              <a:lnSpc>
                <a:spcPct val="100000"/>
              </a:lnSpc>
              <a:spcBef>
                <a:spcPct val="0"/>
              </a:spcBef>
              <a:spcAft>
                <a:spcPct val="0"/>
              </a:spcAft>
              <a:buClrTx/>
              <a:buSzTx/>
              <a:tabLst>
                <a:tab pos="2819400" algn="l"/>
              </a:tabLst>
            </a:pPr>
            <a:endParaRPr kumimoji="0" lang="en-GB" b="0" i="0" u="none" strike="noStrike" cap="none" normalizeH="0" baseline="0" dirty="0" smtClean="0">
              <a:ln>
                <a:noFill/>
              </a:ln>
              <a:solidFill>
                <a:schemeClr val="tx1"/>
              </a:solidFill>
              <a:effectLst/>
              <a:latin typeface="+mj-lt"/>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tab pos="457200" algn="l"/>
              </a:tabLst>
            </a:pPr>
            <a:r>
              <a:rPr kumimoji="0" lang="en-GB" b="0" i="0" u="none" strike="noStrike" cap="none" normalizeH="0" baseline="0" dirty="0" smtClean="0">
                <a:ln>
                  <a:noFill/>
                </a:ln>
                <a:solidFill>
                  <a:schemeClr val="tx1"/>
                </a:solidFill>
                <a:effectLst/>
                <a:latin typeface="+mj-lt"/>
                <a:ea typeface="Tahoma" panose="020B0604030504040204" pitchFamily="34" charset="0"/>
                <a:cs typeface="Tahoma" panose="020B0604030504040204" pitchFamily="34" charset="0"/>
              </a:rPr>
              <a:t>   The shareholders or members of the company elect a Board of Directors to control it.</a:t>
            </a:r>
          </a:p>
          <a:p>
            <a:pPr marL="0" marR="0" lvl="0" indent="0" algn="just" defTabSz="914400" rtl="0" eaLnBrk="0" fontAlgn="base" latinLnBrk="0" hangingPunct="0">
              <a:lnSpc>
                <a:spcPct val="100000"/>
              </a:lnSpc>
              <a:spcBef>
                <a:spcPct val="0"/>
              </a:spcBef>
              <a:spcAft>
                <a:spcPct val="0"/>
              </a:spcAft>
              <a:buClrTx/>
              <a:buSzTx/>
              <a:tabLst>
                <a:tab pos="2819400" algn="l"/>
              </a:tabLst>
            </a:pPr>
            <a:endParaRPr kumimoji="0" lang="en-US" b="0" i="0" u="none" strike="noStrike" cap="none" normalizeH="0" baseline="0" dirty="0" smtClean="0">
              <a:ln>
                <a:noFill/>
              </a:ln>
              <a:solidFill>
                <a:schemeClr val="tx1"/>
              </a:solidFill>
              <a:effectLst/>
              <a:latin typeface="+mj-lt"/>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tab pos="457200" algn="l"/>
              </a:tabLst>
            </a:pPr>
            <a:r>
              <a:rPr kumimoji="0" lang="en-GB" b="0" i="0" u="none" strike="noStrike" cap="none" normalizeH="0" baseline="0" dirty="0" smtClean="0">
                <a:ln>
                  <a:noFill/>
                </a:ln>
                <a:solidFill>
                  <a:schemeClr val="tx1"/>
                </a:solidFill>
                <a:effectLst/>
                <a:latin typeface="+mj-lt"/>
                <a:ea typeface="Tahoma" panose="020B0604030504040204" pitchFamily="34" charset="0"/>
                <a:cs typeface="Tahoma" panose="020B0604030504040204" pitchFamily="34" charset="0"/>
              </a:rPr>
              <a:t>   The day to day running of the business is in the hands of the Managing Director. </a:t>
            </a:r>
          </a:p>
          <a:p>
            <a:pPr marL="0" marR="0" lvl="0" indent="0" algn="just" defTabSz="914400" rtl="0" eaLnBrk="0" fontAlgn="base" latinLnBrk="0" hangingPunct="0">
              <a:lnSpc>
                <a:spcPct val="100000"/>
              </a:lnSpc>
              <a:spcBef>
                <a:spcPct val="0"/>
              </a:spcBef>
              <a:spcAft>
                <a:spcPct val="0"/>
              </a:spcAft>
              <a:buClrTx/>
              <a:buSzTx/>
              <a:tabLst>
                <a:tab pos="2819400" algn="l"/>
              </a:tabLst>
            </a:pPr>
            <a:endParaRPr kumimoji="0" lang="en-GB" b="0" i="0" u="none" strike="noStrike" cap="none" normalizeH="0" baseline="0" dirty="0" smtClean="0">
              <a:ln>
                <a:noFill/>
              </a:ln>
              <a:solidFill>
                <a:schemeClr val="tx1"/>
              </a:solidFill>
              <a:effectLst/>
              <a:latin typeface="+mj-lt"/>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tab pos="2819400" algn="l"/>
              </a:tabLst>
            </a:pPr>
            <a:r>
              <a:rPr kumimoji="0" lang="en-GB" b="0" i="0" u="none" strike="noStrike" cap="none" normalizeH="0" baseline="0" dirty="0" smtClean="0">
                <a:ln>
                  <a:noFill/>
                </a:ln>
                <a:solidFill>
                  <a:schemeClr val="tx1"/>
                </a:solidFill>
                <a:effectLst/>
                <a:latin typeface="+mj-lt"/>
                <a:ea typeface="Tahoma" panose="020B0604030504040204" pitchFamily="34" charset="0"/>
                <a:cs typeface="Tahoma" panose="020B0604030504040204" pitchFamily="34" charset="0"/>
              </a:rPr>
              <a:t>    The Board of Directors deal with the Managing Director on Policy issues.</a:t>
            </a:r>
          </a:p>
          <a:p>
            <a:pPr marL="0" marR="0" lvl="0" indent="0" algn="just" defTabSz="914400" rtl="0" eaLnBrk="0" fontAlgn="base" latinLnBrk="0" hangingPunct="0">
              <a:lnSpc>
                <a:spcPct val="100000"/>
              </a:lnSpc>
              <a:spcBef>
                <a:spcPct val="0"/>
              </a:spcBef>
              <a:spcAft>
                <a:spcPct val="0"/>
              </a:spcAft>
              <a:buClrTx/>
              <a:buSzTx/>
              <a:tabLst>
                <a:tab pos="2819400" algn="l"/>
              </a:tabLst>
            </a:pPr>
            <a:endParaRPr kumimoji="0" lang="en-US" b="0" i="0" u="none" strike="noStrike" cap="none" normalizeH="0" baseline="0" dirty="0" smtClean="0">
              <a:ln>
                <a:noFill/>
              </a:ln>
              <a:solidFill>
                <a:schemeClr val="tx1"/>
              </a:solidFill>
              <a:effectLst/>
              <a:latin typeface="+mj-lt"/>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tab pos="2819400" algn="l"/>
              </a:tabLst>
            </a:pPr>
            <a:r>
              <a:rPr kumimoji="0" lang="en-GB" b="0" i="0" u="none" strike="noStrike" cap="none" normalizeH="0" baseline="0" dirty="0" smtClean="0">
                <a:ln>
                  <a:noFill/>
                </a:ln>
                <a:solidFill>
                  <a:schemeClr val="tx1"/>
                </a:solidFill>
                <a:effectLst/>
                <a:latin typeface="+mj-lt"/>
                <a:ea typeface="Tahoma" panose="020B0604030504040204" pitchFamily="34" charset="0"/>
                <a:cs typeface="Tahoma" panose="020B0604030504040204" pitchFamily="34" charset="0"/>
              </a:rPr>
              <a:t>   It is a separate legal entity and is registered with the Registrar of Companies.  </a:t>
            </a:r>
          </a:p>
        </p:txBody>
      </p:sp>
    </p:spTree>
    <p:extLst>
      <p:ext uri="{BB962C8B-B14F-4D97-AF65-F5344CB8AC3E}">
        <p14:creationId xmlns:p14="http://schemas.microsoft.com/office/powerpoint/2010/main" val="41498698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1505">
                                            <p:txEl>
                                              <p:pRg st="0" end="0"/>
                                            </p:txEl>
                                          </p:spTgt>
                                        </p:tgtEl>
                                        <p:attrNameLst>
                                          <p:attrName>style.visibility</p:attrName>
                                        </p:attrNameLst>
                                      </p:cBhvr>
                                      <p:to>
                                        <p:strVal val="visible"/>
                                      </p:to>
                                    </p:set>
                                    <p:anim calcmode="lin" valueType="num">
                                      <p:cBhvr>
                                        <p:cTn id="7" dur="500" fill="hold"/>
                                        <p:tgtEl>
                                          <p:spTgt spid="2150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150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150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21505">
                                            <p:txEl>
                                              <p:pRg st="2" end="2"/>
                                            </p:txEl>
                                          </p:spTgt>
                                        </p:tgtEl>
                                        <p:attrNameLst>
                                          <p:attrName>style.visibility</p:attrName>
                                        </p:attrNameLst>
                                      </p:cBhvr>
                                      <p:to>
                                        <p:strVal val="visible"/>
                                      </p:to>
                                    </p:set>
                                    <p:anim calcmode="lin" valueType="num">
                                      <p:cBhvr>
                                        <p:cTn id="14" dur="500" fill="hold"/>
                                        <p:tgtEl>
                                          <p:spTgt spid="2150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2150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2150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21505">
                                            <p:txEl>
                                              <p:pRg st="4" end="4"/>
                                            </p:txEl>
                                          </p:spTgt>
                                        </p:tgtEl>
                                        <p:attrNameLst>
                                          <p:attrName>style.visibility</p:attrName>
                                        </p:attrNameLst>
                                      </p:cBhvr>
                                      <p:to>
                                        <p:strVal val="visible"/>
                                      </p:to>
                                    </p:set>
                                    <p:anim calcmode="lin" valueType="num">
                                      <p:cBhvr>
                                        <p:cTn id="21" dur="500" fill="hold"/>
                                        <p:tgtEl>
                                          <p:spTgt spid="21505">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21505">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21505">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21505">
                                            <p:txEl>
                                              <p:pRg st="6" end="6"/>
                                            </p:txEl>
                                          </p:spTgt>
                                        </p:tgtEl>
                                        <p:attrNameLst>
                                          <p:attrName>style.visibility</p:attrName>
                                        </p:attrNameLst>
                                      </p:cBhvr>
                                      <p:to>
                                        <p:strVal val="visible"/>
                                      </p:to>
                                    </p:set>
                                    <p:anim calcmode="lin" valueType="num">
                                      <p:cBhvr>
                                        <p:cTn id="28" dur="500" fill="hold"/>
                                        <p:tgtEl>
                                          <p:spTgt spid="21505">
                                            <p:txEl>
                                              <p:pRg st="6" end="6"/>
                                            </p:txEl>
                                          </p:spTgt>
                                        </p:tgtEl>
                                        <p:attrNameLst>
                                          <p:attrName>ppt_w</p:attrName>
                                        </p:attrNameLst>
                                      </p:cBhvr>
                                      <p:tavLst>
                                        <p:tav tm="0">
                                          <p:val>
                                            <p:fltVal val="0"/>
                                          </p:val>
                                        </p:tav>
                                        <p:tav tm="100000">
                                          <p:val>
                                            <p:strVal val="#ppt_w"/>
                                          </p:val>
                                        </p:tav>
                                      </p:tavLst>
                                    </p:anim>
                                    <p:anim calcmode="lin" valueType="num">
                                      <p:cBhvr>
                                        <p:cTn id="29" dur="500" fill="hold"/>
                                        <p:tgtEl>
                                          <p:spTgt spid="21505">
                                            <p:txEl>
                                              <p:pRg st="6" end="6"/>
                                            </p:txEl>
                                          </p:spTgt>
                                        </p:tgtEl>
                                        <p:attrNameLst>
                                          <p:attrName>ppt_h</p:attrName>
                                        </p:attrNameLst>
                                      </p:cBhvr>
                                      <p:tavLst>
                                        <p:tav tm="0">
                                          <p:val>
                                            <p:fltVal val="0"/>
                                          </p:val>
                                        </p:tav>
                                        <p:tav tm="100000">
                                          <p:val>
                                            <p:strVal val="#ppt_h"/>
                                          </p:val>
                                        </p:tav>
                                      </p:tavLst>
                                    </p:anim>
                                    <p:animEffect transition="in" filter="fade">
                                      <p:cBhvr>
                                        <p:cTn id="30" dur="500"/>
                                        <p:tgtEl>
                                          <p:spTgt spid="21505">
                                            <p:txEl>
                                              <p:pRg st="6" end="6"/>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21505">
                                            <p:txEl>
                                              <p:pRg st="8" end="8"/>
                                            </p:txEl>
                                          </p:spTgt>
                                        </p:tgtEl>
                                        <p:attrNameLst>
                                          <p:attrName>style.visibility</p:attrName>
                                        </p:attrNameLst>
                                      </p:cBhvr>
                                      <p:to>
                                        <p:strVal val="visible"/>
                                      </p:to>
                                    </p:set>
                                    <p:anim calcmode="lin" valueType="num">
                                      <p:cBhvr>
                                        <p:cTn id="35" dur="500" fill="hold"/>
                                        <p:tgtEl>
                                          <p:spTgt spid="21505">
                                            <p:txEl>
                                              <p:pRg st="8" end="8"/>
                                            </p:txEl>
                                          </p:spTgt>
                                        </p:tgtEl>
                                        <p:attrNameLst>
                                          <p:attrName>ppt_w</p:attrName>
                                        </p:attrNameLst>
                                      </p:cBhvr>
                                      <p:tavLst>
                                        <p:tav tm="0">
                                          <p:val>
                                            <p:fltVal val="0"/>
                                          </p:val>
                                        </p:tav>
                                        <p:tav tm="100000">
                                          <p:val>
                                            <p:strVal val="#ppt_w"/>
                                          </p:val>
                                        </p:tav>
                                      </p:tavLst>
                                    </p:anim>
                                    <p:anim calcmode="lin" valueType="num">
                                      <p:cBhvr>
                                        <p:cTn id="36" dur="500" fill="hold"/>
                                        <p:tgtEl>
                                          <p:spTgt spid="21505">
                                            <p:txEl>
                                              <p:pRg st="8" end="8"/>
                                            </p:txEl>
                                          </p:spTgt>
                                        </p:tgtEl>
                                        <p:attrNameLst>
                                          <p:attrName>ppt_h</p:attrName>
                                        </p:attrNameLst>
                                      </p:cBhvr>
                                      <p:tavLst>
                                        <p:tav tm="0">
                                          <p:val>
                                            <p:fltVal val="0"/>
                                          </p:val>
                                        </p:tav>
                                        <p:tav tm="100000">
                                          <p:val>
                                            <p:strVal val="#ppt_h"/>
                                          </p:val>
                                        </p:tav>
                                      </p:tavLst>
                                    </p:anim>
                                    <p:animEffect transition="in" filter="fade">
                                      <p:cBhvr>
                                        <p:cTn id="37" dur="500"/>
                                        <p:tgtEl>
                                          <p:spTgt spid="21505">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21505">
                                            <p:txEl>
                                              <p:pRg st="10" end="10"/>
                                            </p:txEl>
                                          </p:spTgt>
                                        </p:tgtEl>
                                        <p:attrNameLst>
                                          <p:attrName>style.visibility</p:attrName>
                                        </p:attrNameLst>
                                      </p:cBhvr>
                                      <p:to>
                                        <p:strVal val="visible"/>
                                      </p:to>
                                    </p:set>
                                    <p:anim calcmode="lin" valueType="num">
                                      <p:cBhvr>
                                        <p:cTn id="42" dur="500" fill="hold"/>
                                        <p:tgtEl>
                                          <p:spTgt spid="21505">
                                            <p:txEl>
                                              <p:pRg st="10" end="10"/>
                                            </p:txEl>
                                          </p:spTgt>
                                        </p:tgtEl>
                                        <p:attrNameLst>
                                          <p:attrName>ppt_w</p:attrName>
                                        </p:attrNameLst>
                                      </p:cBhvr>
                                      <p:tavLst>
                                        <p:tav tm="0">
                                          <p:val>
                                            <p:fltVal val="0"/>
                                          </p:val>
                                        </p:tav>
                                        <p:tav tm="100000">
                                          <p:val>
                                            <p:strVal val="#ppt_w"/>
                                          </p:val>
                                        </p:tav>
                                      </p:tavLst>
                                    </p:anim>
                                    <p:anim calcmode="lin" valueType="num">
                                      <p:cBhvr>
                                        <p:cTn id="43" dur="500" fill="hold"/>
                                        <p:tgtEl>
                                          <p:spTgt spid="21505">
                                            <p:txEl>
                                              <p:pRg st="10" end="10"/>
                                            </p:txEl>
                                          </p:spTgt>
                                        </p:tgtEl>
                                        <p:attrNameLst>
                                          <p:attrName>ppt_h</p:attrName>
                                        </p:attrNameLst>
                                      </p:cBhvr>
                                      <p:tavLst>
                                        <p:tav tm="0">
                                          <p:val>
                                            <p:fltVal val="0"/>
                                          </p:val>
                                        </p:tav>
                                        <p:tav tm="100000">
                                          <p:val>
                                            <p:strVal val="#ppt_h"/>
                                          </p:val>
                                        </p:tav>
                                      </p:tavLst>
                                    </p:anim>
                                    <p:animEffect transition="in" filter="fade">
                                      <p:cBhvr>
                                        <p:cTn id="44" dur="500"/>
                                        <p:tgtEl>
                                          <p:spTgt spid="21505">
                                            <p:txEl>
                                              <p:pRg st="10" end="10"/>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21505">
                                            <p:txEl>
                                              <p:pRg st="12" end="12"/>
                                            </p:txEl>
                                          </p:spTgt>
                                        </p:tgtEl>
                                        <p:attrNameLst>
                                          <p:attrName>style.visibility</p:attrName>
                                        </p:attrNameLst>
                                      </p:cBhvr>
                                      <p:to>
                                        <p:strVal val="visible"/>
                                      </p:to>
                                    </p:set>
                                    <p:anim calcmode="lin" valueType="num">
                                      <p:cBhvr>
                                        <p:cTn id="49" dur="500" fill="hold"/>
                                        <p:tgtEl>
                                          <p:spTgt spid="21505">
                                            <p:txEl>
                                              <p:pRg st="12" end="12"/>
                                            </p:txEl>
                                          </p:spTgt>
                                        </p:tgtEl>
                                        <p:attrNameLst>
                                          <p:attrName>ppt_w</p:attrName>
                                        </p:attrNameLst>
                                      </p:cBhvr>
                                      <p:tavLst>
                                        <p:tav tm="0">
                                          <p:val>
                                            <p:fltVal val="0"/>
                                          </p:val>
                                        </p:tav>
                                        <p:tav tm="100000">
                                          <p:val>
                                            <p:strVal val="#ppt_w"/>
                                          </p:val>
                                        </p:tav>
                                      </p:tavLst>
                                    </p:anim>
                                    <p:anim calcmode="lin" valueType="num">
                                      <p:cBhvr>
                                        <p:cTn id="50" dur="500" fill="hold"/>
                                        <p:tgtEl>
                                          <p:spTgt spid="21505">
                                            <p:txEl>
                                              <p:pRg st="12" end="12"/>
                                            </p:txEl>
                                          </p:spTgt>
                                        </p:tgtEl>
                                        <p:attrNameLst>
                                          <p:attrName>ppt_h</p:attrName>
                                        </p:attrNameLst>
                                      </p:cBhvr>
                                      <p:tavLst>
                                        <p:tav tm="0">
                                          <p:val>
                                            <p:fltVal val="0"/>
                                          </p:val>
                                        </p:tav>
                                        <p:tav tm="100000">
                                          <p:val>
                                            <p:strVal val="#ppt_h"/>
                                          </p:val>
                                        </p:tav>
                                      </p:tavLst>
                                    </p:anim>
                                    <p:animEffect transition="in" filter="fade">
                                      <p:cBhvr>
                                        <p:cTn id="51" dur="500"/>
                                        <p:tgtEl>
                                          <p:spTgt spid="21505">
                                            <p:txEl>
                                              <p:pRg st="12" end="12"/>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grpId="0" nodeType="clickEffect">
                                  <p:stCondLst>
                                    <p:cond delay="0"/>
                                  </p:stCondLst>
                                  <p:childTnLst>
                                    <p:set>
                                      <p:cBhvr>
                                        <p:cTn id="55" dur="1" fill="hold">
                                          <p:stCondLst>
                                            <p:cond delay="0"/>
                                          </p:stCondLst>
                                        </p:cTn>
                                        <p:tgtEl>
                                          <p:spTgt spid="21505">
                                            <p:txEl>
                                              <p:pRg st="14" end="14"/>
                                            </p:txEl>
                                          </p:spTgt>
                                        </p:tgtEl>
                                        <p:attrNameLst>
                                          <p:attrName>style.visibility</p:attrName>
                                        </p:attrNameLst>
                                      </p:cBhvr>
                                      <p:to>
                                        <p:strVal val="visible"/>
                                      </p:to>
                                    </p:set>
                                    <p:anim calcmode="lin" valueType="num">
                                      <p:cBhvr>
                                        <p:cTn id="56" dur="500" fill="hold"/>
                                        <p:tgtEl>
                                          <p:spTgt spid="21505">
                                            <p:txEl>
                                              <p:pRg st="14" end="14"/>
                                            </p:txEl>
                                          </p:spTgt>
                                        </p:tgtEl>
                                        <p:attrNameLst>
                                          <p:attrName>ppt_w</p:attrName>
                                        </p:attrNameLst>
                                      </p:cBhvr>
                                      <p:tavLst>
                                        <p:tav tm="0">
                                          <p:val>
                                            <p:fltVal val="0"/>
                                          </p:val>
                                        </p:tav>
                                        <p:tav tm="100000">
                                          <p:val>
                                            <p:strVal val="#ppt_w"/>
                                          </p:val>
                                        </p:tav>
                                      </p:tavLst>
                                    </p:anim>
                                    <p:anim calcmode="lin" valueType="num">
                                      <p:cBhvr>
                                        <p:cTn id="57" dur="500" fill="hold"/>
                                        <p:tgtEl>
                                          <p:spTgt spid="21505">
                                            <p:txEl>
                                              <p:pRg st="14" end="14"/>
                                            </p:txEl>
                                          </p:spTgt>
                                        </p:tgtEl>
                                        <p:attrNameLst>
                                          <p:attrName>ppt_h</p:attrName>
                                        </p:attrNameLst>
                                      </p:cBhvr>
                                      <p:tavLst>
                                        <p:tav tm="0">
                                          <p:val>
                                            <p:fltVal val="0"/>
                                          </p:val>
                                        </p:tav>
                                        <p:tav tm="100000">
                                          <p:val>
                                            <p:strVal val="#ppt_h"/>
                                          </p:val>
                                        </p:tav>
                                      </p:tavLst>
                                    </p:anim>
                                    <p:animEffect transition="in" filter="fade">
                                      <p:cBhvr>
                                        <p:cTn id="58" dur="500"/>
                                        <p:tgtEl>
                                          <p:spTgt spid="21505">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5"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nvSpPr>
        <p:spPr bwMode="auto">
          <a:xfrm>
            <a:off x="261325" y="-747464"/>
            <a:ext cx="8776794" cy="747897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lang="en-GB" sz="2000" b="1" dirty="0">
              <a:latin typeface="Arial" pitchFamily="34" charset="0"/>
              <a:ea typeface="Calibri"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GB" sz="2000" b="1" i="0" u="none" strike="noStrike" cap="none" normalizeH="0" baseline="0" dirty="0" smtClean="0">
              <a:ln>
                <a:noFill/>
              </a:ln>
              <a:solidFill>
                <a:schemeClr val="accent1"/>
              </a:solidFill>
              <a:effectLst/>
              <a:latin typeface="Arial" pitchFamily="34" charset="0"/>
              <a:ea typeface="Calibri"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GB" sz="4000" b="1" i="0" u="none" strike="noStrike" cap="none" normalizeH="0" baseline="0" dirty="0" smtClean="0">
                <a:ln>
                  <a:noFill/>
                </a:ln>
                <a:solidFill>
                  <a:schemeClr val="accent1"/>
                </a:solidFill>
                <a:effectLst/>
                <a:latin typeface="+mj-lt"/>
                <a:ea typeface="Calibri" pitchFamily="34" charset="0"/>
                <a:cs typeface="Arial" pitchFamily="34" charset="0"/>
              </a:rPr>
              <a:t>Advantages of a Public Limited Company</a:t>
            </a:r>
            <a:endParaRPr kumimoji="0" lang="en-US" sz="2400" b="0" i="0" u="none" strike="noStrike" cap="none" normalizeH="0" baseline="0" dirty="0" smtClean="0">
              <a:ln>
                <a:noFill/>
              </a:ln>
              <a:solidFill>
                <a:schemeClr val="tx1"/>
              </a:solidFill>
              <a:effectLst/>
              <a:latin typeface="+mj-lt"/>
              <a:cs typeface="Arial" pitchFamily="34" charset="0"/>
            </a:endParaRPr>
          </a:p>
          <a:p>
            <a:pPr marL="457200" marR="0" lvl="0" indent="-457200" algn="just" defTabSz="914400" rtl="0" eaLnBrk="0" fontAlgn="base" latinLnBrk="0" hangingPunct="0">
              <a:lnSpc>
                <a:spcPct val="100000"/>
              </a:lnSpc>
              <a:spcBef>
                <a:spcPct val="0"/>
              </a:spcBef>
              <a:spcAft>
                <a:spcPct val="0"/>
              </a:spcAft>
              <a:buClrTx/>
              <a:buSzTx/>
              <a:buFont typeface="Wingdings" pitchFamily="2" charset="2"/>
              <a:buChar char="ü"/>
              <a:tabLst/>
            </a:pPr>
            <a:r>
              <a:rPr kumimoji="0" lang="en-GB" sz="2400" b="0" i="0" u="none" strike="noStrike" cap="none" normalizeH="0" baseline="0" dirty="0" smtClean="0">
                <a:ln>
                  <a:noFill/>
                </a:ln>
                <a:solidFill>
                  <a:schemeClr val="tx1"/>
                </a:solidFill>
                <a:effectLst/>
                <a:latin typeface="+mj-lt"/>
                <a:ea typeface="Calibri" pitchFamily="34" charset="0"/>
                <a:cs typeface="Arial" pitchFamily="34" charset="0"/>
              </a:rPr>
              <a:t>The company is a separate legal entity and as such the liability of shareholders is limited to the amount of shares they hold in the company.</a:t>
            </a:r>
          </a:p>
          <a:p>
            <a:pPr marL="0" marR="0" lvl="0" indent="0" algn="just" defTabSz="914400" rtl="0" eaLnBrk="0" fontAlgn="base" latinLnBrk="0" hangingPunct="0">
              <a:lnSpc>
                <a:spcPct val="100000"/>
              </a:lnSpc>
              <a:spcBef>
                <a:spcPct val="0"/>
              </a:spcBef>
              <a:spcAft>
                <a:spcPct val="0"/>
              </a:spcAft>
              <a:buClrTx/>
              <a:buSzTx/>
              <a:tabLst/>
            </a:pPr>
            <a:endParaRPr kumimoji="0" lang="en-US" sz="2400" b="0" i="0" u="none" strike="noStrike" cap="none" normalizeH="0" baseline="0" dirty="0" smtClean="0">
              <a:ln>
                <a:noFill/>
              </a:ln>
              <a:solidFill>
                <a:schemeClr val="tx1"/>
              </a:solidFill>
              <a:effectLst/>
              <a:latin typeface="+mj-lt"/>
              <a:cs typeface="Arial" pitchFamily="34" charset="0"/>
            </a:endParaRPr>
          </a:p>
          <a:p>
            <a:pPr marL="515938" marR="0" lvl="0" indent="-515938" algn="just" defTabSz="914400" rtl="0" eaLnBrk="0" fontAlgn="base" latinLnBrk="0" hangingPunct="0">
              <a:lnSpc>
                <a:spcPct val="100000"/>
              </a:lnSpc>
              <a:spcBef>
                <a:spcPct val="0"/>
              </a:spcBef>
              <a:spcAft>
                <a:spcPct val="0"/>
              </a:spcAft>
              <a:buClrTx/>
              <a:buSzTx/>
              <a:buFont typeface="Wingdings" pitchFamily="2" charset="2"/>
              <a:buChar char="ü"/>
              <a:tabLst/>
            </a:pPr>
            <a:r>
              <a:rPr kumimoji="0" lang="en-GB" sz="2400" b="0" i="0" u="none" strike="noStrike" cap="none" normalizeH="0" baseline="0" dirty="0" smtClean="0">
                <a:ln>
                  <a:noFill/>
                </a:ln>
                <a:solidFill>
                  <a:schemeClr val="tx1"/>
                </a:solidFill>
                <a:effectLst/>
                <a:latin typeface="+mj-lt"/>
                <a:ea typeface="Calibri" pitchFamily="34" charset="0"/>
                <a:cs typeface="Arial" pitchFamily="34" charset="0"/>
              </a:rPr>
              <a:t>It can raise more capital by the sale of shares on the stock exchange (i.e. LUSE).</a:t>
            </a:r>
          </a:p>
          <a:p>
            <a:pPr marL="0" marR="0" lvl="0" indent="0" algn="just" defTabSz="914400" rtl="0" eaLnBrk="0" fontAlgn="base" latinLnBrk="0" hangingPunct="0">
              <a:lnSpc>
                <a:spcPct val="100000"/>
              </a:lnSpc>
              <a:spcBef>
                <a:spcPct val="0"/>
              </a:spcBef>
              <a:spcAft>
                <a:spcPct val="0"/>
              </a:spcAft>
              <a:buClrTx/>
              <a:buSzTx/>
              <a:tabLst/>
            </a:pPr>
            <a:endParaRPr kumimoji="0" lang="en-US" sz="2400" b="0" i="0" u="none" strike="noStrike" cap="none" normalizeH="0" baseline="0" dirty="0" smtClean="0">
              <a:ln>
                <a:noFill/>
              </a:ln>
              <a:solidFill>
                <a:schemeClr val="tx1"/>
              </a:solidFill>
              <a:effectLst/>
              <a:latin typeface="+mj-lt"/>
              <a:cs typeface="Arial" pitchFamily="34" charset="0"/>
            </a:endParaRPr>
          </a:p>
          <a:p>
            <a:pPr marR="0" lvl="0" indent="457200" algn="just" defTabSz="914400" rtl="0" eaLnBrk="0" fontAlgn="base" latinLnBrk="0" hangingPunct="0">
              <a:lnSpc>
                <a:spcPct val="100000"/>
              </a:lnSpc>
              <a:spcBef>
                <a:spcPct val="0"/>
              </a:spcBef>
              <a:spcAft>
                <a:spcPct val="0"/>
              </a:spcAft>
              <a:buClrTx/>
              <a:buSzTx/>
              <a:buFont typeface="Wingdings" pitchFamily="2" charset="2"/>
              <a:buChar char="ü"/>
              <a:tabLst>
                <a:tab pos="515938" algn="l"/>
              </a:tabLst>
            </a:pPr>
            <a:r>
              <a:rPr kumimoji="0" lang="en-GB" sz="2400" b="0" i="0" u="none" strike="noStrike" cap="none" normalizeH="0" baseline="0" dirty="0" smtClean="0">
                <a:ln>
                  <a:noFill/>
                </a:ln>
                <a:solidFill>
                  <a:schemeClr val="tx1"/>
                </a:solidFill>
                <a:effectLst/>
                <a:latin typeface="+mj-lt"/>
                <a:ea typeface="Calibri" pitchFamily="34" charset="0"/>
                <a:cs typeface="Arial" pitchFamily="34" charset="0"/>
              </a:rPr>
              <a:t> It can employ professionals in such fields like Marketing,  	Accounting, Human Resource Management etc, which makes it  	more efficient.</a:t>
            </a:r>
          </a:p>
          <a:p>
            <a:pPr marL="0" marR="0" lvl="0" indent="0" algn="just" defTabSz="914400" rtl="0" eaLnBrk="0" fontAlgn="base" latinLnBrk="0" hangingPunct="0">
              <a:lnSpc>
                <a:spcPct val="100000"/>
              </a:lnSpc>
              <a:spcBef>
                <a:spcPct val="0"/>
              </a:spcBef>
              <a:spcAft>
                <a:spcPct val="0"/>
              </a:spcAft>
              <a:buClrTx/>
              <a:buSzTx/>
              <a:tabLst/>
            </a:pPr>
            <a:endParaRPr kumimoji="0" lang="en-US" sz="2400" b="0" i="0" u="none" strike="noStrike" cap="none" normalizeH="0" baseline="0" dirty="0" smtClean="0">
              <a:ln>
                <a:noFill/>
              </a:ln>
              <a:solidFill>
                <a:schemeClr val="tx1"/>
              </a:solidFill>
              <a:effectLst/>
              <a:latin typeface="+mj-l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ü"/>
              <a:tabLst>
                <a:tab pos="457200" algn="l"/>
              </a:tabLst>
            </a:pPr>
            <a:r>
              <a:rPr kumimoji="0" lang="en-GB" sz="2400" b="0" i="0" u="none" strike="noStrike" cap="none" normalizeH="0" baseline="0" dirty="0" smtClean="0">
                <a:ln>
                  <a:noFill/>
                </a:ln>
                <a:solidFill>
                  <a:schemeClr val="tx1"/>
                </a:solidFill>
                <a:effectLst/>
                <a:latin typeface="+mj-lt"/>
                <a:ea typeface="Calibri" pitchFamily="34" charset="0"/>
                <a:cs typeface="Arial" pitchFamily="34" charset="0"/>
              </a:rPr>
              <a:t>   Its size makes it possible for the company to buy modern  	equipment and technology.</a:t>
            </a:r>
          </a:p>
          <a:p>
            <a:pPr marL="0" marR="0" lvl="0" indent="0" algn="just" defTabSz="914400" rtl="0" eaLnBrk="0" fontAlgn="base" latinLnBrk="0" hangingPunct="0">
              <a:lnSpc>
                <a:spcPct val="100000"/>
              </a:lnSpc>
              <a:spcBef>
                <a:spcPct val="0"/>
              </a:spcBef>
              <a:spcAft>
                <a:spcPct val="0"/>
              </a:spcAft>
              <a:buClrTx/>
              <a:buSzTx/>
              <a:tabLst/>
            </a:pPr>
            <a:endParaRPr kumimoji="0" lang="en-US" sz="2400" b="0" i="0" u="none" strike="noStrike" cap="none" normalizeH="0" baseline="0" dirty="0" smtClean="0">
              <a:ln>
                <a:noFill/>
              </a:ln>
              <a:solidFill>
                <a:schemeClr val="tx1"/>
              </a:solidFill>
              <a:effectLst/>
              <a:latin typeface="+mj-l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ü"/>
              <a:tabLst/>
            </a:pPr>
            <a:r>
              <a:rPr kumimoji="0" lang="en-GB" sz="2400" b="0" i="0" u="none" strike="noStrike" cap="none" normalizeH="0" baseline="0" dirty="0" smtClean="0">
                <a:ln>
                  <a:noFill/>
                </a:ln>
                <a:solidFill>
                  <a:schemeClr val="tx1"/>
                </a:solidFill>
                <a:effectLst/>
                <a:latin typeface="+mj-lt"/>
                <a:ea typeface="Calibri" pitchFamily="34" charset="0"/>
                <a:cs typeface="Arial" pitchFamily="34" charset="0"/>
              </a:rPr>
              <a:t>   It has assured continuity.</a:t>
            </a:r>
            <a:endParaRPr kumimoji="0" lang="en-GB" sz="2400" b="0" i="0" u="none" strike="noStrike" cap="none" normalizeH="0" baseline="0" dirty="0" smtClean="0">
              <a:ln>
                <a:noFill/>
              </a:ln>
              <a:solidFill>
                <a:schemeClr val="tx1"/>
              </a:solidFill>
              <a:effectLst/>
              <a:latin typeface="+mj-lt"/>
              <a:cs typeface="Arial" pitchFamily="34" charset="0"/>
            </a:endParaRPr>
          </a:p>
        </p:txBody>
      </p:sp>
    </p:spTree>
    <p:extLst>
      <p:ext uri="{BB962C8B-B14F-4D97-AF65-F5344CB8AC3E}">
        <p14:creationId xmlns:p14="http://schemas.microsoft.com/office/powerpoint/2010/main" val="1641128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2529">
                                            <p:txEl>
                                              <p:pRg st="2" end="2"/>
                                            </p:txEl>
                                          </p:spTgt>
                                        </p:tgtEl>
                                        <p:attrNameLst>
                                          <p:attrName>style.visibility</p:attrName>
                                        </p:attrNameLst>
                                      </p:cBhvr>
                                      <p:to>
                                        <p:strVal val="visible"/>
                                      </p:to>
                                    </p:set>
                                    <p:anim calcmode="lin" valueType="num">
                                      <p:cBhvr>
                                        <p:cTn id="7" dur="1750" fill="hold"/>
                                        <p:tgtEl>
                                          <p:spTgt spid="22529">
                                            <p:txEl>
                                              <p:pRg st="2" end="2"/>
                                            </p:txEl>
                                          </p:spTgt>
                                        </p:tgtEl>
                                        <p:attrNameLst>
                                          <p:attrName>ppt_w</p:attrName>
                                        </p:attrNameLst>
                                      </p:cBhvr>
                                      <p:tavLst>
                                        <p:tav tm="0">
                                          <p:val>
                                            <p:fltVal val="0"/>
                                          </p:val>
                                        </p:tav>
                                        <p:tav tm="100000">
                                          <p:val>
                                            <p:strVal val="#ppt_w"/>
                                          </p:val>
                                        </p:tav>
                                      </p:tavLst>
                                    </p:anim>
                                    <p:anim calcmode="lin" valueType="num">
                                      <p:cBhvr>
                                        <p:cTn id="8" dur="1750" fill="hold"/>
                                        <p:tgtEl>
                                          <p:spTgt spid="22529">
                                            <p:txEl>
                                              <p:pRg st="2" end="2"/>
                                            </p:txEl>
                                          </p:spTgt>
                                        </p:tgtEl>
                                        <p:attrNameLst>
                                          <p:attrName>ppt_h</p:attrName>
                                        </p:attrNameLst>
                                      </p:cBhvr>
                                      <p:tavLst>
                                        <p:tav tm="0">
                                          <p:val>
                                            <p:fltVal val="0"/>
                                          </p:val>
                                        </p:tav>
                                        <p:tav tm="100000">
                                          <p:val>
                                            <p:strVal val="#ppt_h"/>
                                          </p:val>
                                        </p:tav>
                                      </p:tavLst>
                                    </p:anim>
                                    <p:animEffect transition="in" filter="fade">
                                      <p:cBhvr>
                                        <p:cTn id="9" dur="1750"/>
                                        <p:tgtEl>
                                          <p:spTgt spid="22529">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22529">
                                            <p:txEl>
                                              <p:pRg st="3" end="3"/>
                                            </p:txEl>
                                          </p:spTgt>
                                        </p:tgtEl>
                                        <p:attrNameLst>
                                          <p:attrName>style.visibility</p:attrName>
                                        </p:attrNameLst>
                                      </p:cBhvr>
                                      <p:to>
                                        <p:strVal val="visible"/>
                                      </p:to>
                                    </p:set>
                                    <p:anim calcmode="lin" valueType="num">
                                      <p:cBhvr>
                                        <p:cTn id="14" dur="1750" fill="hold"/>
                                        <p:tgtEl>
                                          <p:spTgt spid="22529">
                                            <p:txEl>
                                              <p:pRg st="3" end="3"/>
                                            </p:txEl>
                                          </p:spTgt>
                                        </p:tgtEl>
                                        <p:attrNameLst>
                                          <p:attrName>ppt_w</p:attrName>
                                        </p:attrNameLst>
                                      </p:cBhvr>
                                      <p:tavLst>
                                        <p:tav tm="0">
                                          <p:val>
                                            <p:fltVal val="0"/>
                                          </p:val>
                                        </p:tav>
                                        <p:tav tm="100000">
                                          <p:val>
                                            <p:strVal val="#ppt_w"/>
                                          </p:val>
                                        </p:tav>
                                      </p:tavLst>
                                    </p:anim>
                                    <p:anim calcmode="lin" valueType="num">
                                      <p:cBhvr>
                                        <p:cTn id="15" dur="1750" fill="hold"/>
                                        <p:tgtEl>
                                          <p:spTgt spid="22529">
                                            <p:txEl>
                                              <p:pRg st="3" end="3"/>
                                            </p:txEl>
                                          </p:spTgt>
                                        </p:tgtEl>
                                        <p:attrNameLst>
                                          <p:attrName>ppt_h</p:attrName>
                                        </p:attrNameLst>
                                      </p:cBhvr>
                                      <p:tavLst>
                                        <p:tav tm="0">
                                          <p:val>
                                            <p:fltVal val="0"/>
                                          </p:val>
                                        </p:tav>
                                        <p:tav tm="100000">
                                          <p:val>
                                            <p:strVal val="#ppt_h"/>
                                          </p:val>
                                        </p:tav>
                                      </p:tavLst>
                                    </p:anim>
                                    <p:animEffect transition="in" filter="fade">
                                      <p:cBhvr>
                                        <p:cTn id="16" dur="1750"/>
                                        <p:tgtEl>
                                          <p:spTgt spid="22529">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22529">
                                            <p:txEl>
                                              <p:pRg st="5" end="5"/>
                                            </p:txEl>
                                          </p:spTgt>
                                        </p:tgtEl>
                                        <p:attrNameLst>
                                          <p:attrName>style.visibility</p:attrName>
                                        </p:attrNameLst>
                                      </p:cBhvr>
                                      <p:to>
                                        <p:strVal val="visible"/>
                                      </p:to>
                                    </p:set>
                                    <p:anim calcmode="lin" valueType="num">
                                      <p:cBhvr>
                                        <p:cTn id="21" dur="1750" fill="hold"/>
                                        <p:tgtEl>
                                          <p:spTgt spid="22529">
                                            <p:txEl>
                                              <p:pRg st="5" end="5"/>
                                            </p:txEl>
                                          </p:spTgt>
                                        </p:tgtEl>
                                        <p:attrNameLst>
                                          <p:attrName>ppt_w</p:attrName>
                                        </p:attrNameLst>
                                      </p:cBhvr>
                                      <p:tavLst>
                                        <p:tav tm="0">
                                          <p:val>
                                            <p:fltVal val="0"/>
                                          </p:val>
                                        </p:tav>
                                        <p:tav tm="100000">
                                          <p:val>
                                            <p:strVal val="#ppt_w"/>
                                          </p:val>
                                        </p:tav>
                                      </p:tavLst>
                                    </p:anim>
                                    <p:anim calcmode="lin" valueType="num">
                                      <p:cBhvr>
                                        <p:cTn id="22" dur="1750" fill="hold"/>
                                        <p:tgtEl>
                                          <p:spTgt spid="22529">
                                            <p:txEl>
                                              <p:pRg st="5" end="5"/>
                                            </p:txEl>
                                          </p:spTgt>
                                        </p:tgtEl>
                                        <p:attrNameLst>
                                          <p:attrName>ppt_h</p:attrName>
                                        </p:attrNameLst>
                                      </p:cBhvr>
                                      <p:tavLst>
                                        <p:tav tm="0">
                                          <p:val>
                                            <p:fltVal val="0"/>
                                          </p:val>
                                        </p:tav>
                                        <p:tav tm="100000">
                                          <p:val>
                                            <p:strVal val="#ppt_h"/>
                                          </p:val>
                                        </p:tav>
                                      </p:tavLst>
                                    </p:anim>
                                    <p:animEffect transition="in" filter="fade">
                                      <p:cBhvr>
                                        <p:cTn id="23" dur="1750"/>
                                        <p:tgtEl>
                                          <p:spTgt spid="22529">
                                            <p:txEl>
                                              <p:pRg st="5" end="5"/>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22529">
                                            <p:txEl>
                                              <p:pRg st="7" end="7"/>
                                            </p:txEl>
                                          </p:spTgt>
                                        </p:tgtEl>
                                        <p:attrNameLst>
                                          <p:attrName>style.visibility</p:attrName>
                                        </p:attrNameLst>
                                      </p:cBhvr>
                                      <p:to>
                                        <p:strVal val="visible"/>
                                      </p:to>
                                    </p:set>
                                    <p:anim calcmode="lin" valueType="num">
                                      <p:cBhvr>
                                        <p:cTn id="28" dur="1750" fill="hold"/>
                                        <p:tgtEl>
                                          <p:spTgt spid="22529">
                                            <p:txEl>
                                              <p:pRg st="7" end="7"/>
                                            </p:txEl>
                                          </p:spTgt>
                                        </p:tgtEl>
                                        <p:attrNameLst>
                                          <p:attrName>ppt_w</p:attrName>
                                        </p:attrNameLst>
                                      </p:cBhvr>
                                      <p:tavLst>
                                        <p:tav tm="0">
                                          <p:val>
                                            <p:fltVal val="0"/>
                                          </p:val>
                                        </p:tav>
                                        <p:tav tm="100000">
                                          <p:val>
                                            <p:strVal val="#ppt_w"/>
                                          </p:val>
                                        </p:tav>
                                      </p:tavLst>
                                    </p:anim>
                                    <p:anim calcmode="lin" valueType="num">
                                      <p:cBhvr>
                                        <p:cTn id="29" dur="1750" fill="hold"/>
                                        <p:tgtEl>
                                          <p:spTgt spid="22529">
                                            <p:txEl>
                                              <p:pRg st="7" end="7"/>
                                            </p:txEl>
                                          </p:spTgt>
                                        </p:tgtEl>
                                        <p:attrNameLst>
                                          <p:attrName>ppt_h</p:attrName>
                                        </p:attrNameLst>
                                      </p:cBhvr>
                                      <p:tavLst>
                                        <p:tav tm="0">
                                          <p:val>
                                            <p:fltVal val="0"/>
                                          </p:val>
                                        </p:tav>
                                        <p:tav tm="100000">
                                          <p:val>
                                            <p:strVal val="#ppt_h"/>
                                          </p:val>
                                        </p:tav>
                                      </p:tavLst>
                                    </p:anim>
                                    <p:animEffect transition="in" filter="fade">
                                      <p:cBhvr>
                                        <p:cTn id="30" dur="1750"/>
                                        <p:tgtEl>
                                          <p:spTgt spid="22529">
                                            <p:txEl>
                                              <p:pRg st="7" end="7"/>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22529">
                                            <p:txEl>
                                              <p:pRg st="9" end="9"/>
                                            </p:txEl>
                                          </p:spTgt>
                                        </p:tgtEl>
                                        <p:attrNameLst>
                                          <p:attrName>style.visibility</p:attrName>
                                        </p:attrNameLst>
                                      </p:cBhvr>
                                      <p:to>
                                        <p:strVal val="visible"/>
                                      </p:to>
                                    </p:set>
                                    <p:anim calcmode="lin" valueType="num">
                                      <p:cBhvr>
                                        <p:cTn id="35" dur="1750" fill="hold"/>
                                        <p:tgtEl>
                                          <p:spTgt spid="22529">
                                            <p:txEl>
                                              <p:pRg st="9" end="9"/>
                                            </p:txEl>
                                          </p:spTgt>
                                        </p:tgtEl>
                                        <p:attrNameLst>
                                          <p:attrName>ppt_w</p:attrName>
                                        </p:attrNameLst>
                                      </p:cBhvr>
                                      <p:tavLst>
                                        <p:tav tm="0">
                                          <p:val>
                                            <p:fltVal val="0"/>
                                          </p:val>
                                        </p:tav>
                                        <p:tav tm="100000">
                                          <p:val>
                                            <p:strVal val="#ppt_w"/>
                                          </p:val>
                                        </p:tav>
                                      </p:tavLst>
                                    </p:anim>
                                    <p:anim calcmode="lin" valueType="num">
                                      <p:cBhvr>
                                        <p:cTn id="36" dur="1750" fill="hold"/>
                                        <p:tgtEl>
                                          <p:spTgt spid="22529">
                                            <p:txEl>
                                              <p:pRg st="9" end="9"/>
                                            </p:txEl>
                                          </p:spTgt>
                                        </p:tgtEl>
                                        <p:attrNameLst>
                                          <p:attrName>ppt_h</p:attrName>
                                        </p:attrNameLst>
                                      </p:cBhvr>
                                      <p:tavLst>
                                        <p:tav tm="0">
                                          <p:val>
                                            <p:fltVal val="0"/>
                                          </p:val>
                                        </p:tav>
                                        <p:tav tm="100000">
                                          <p:val>
                                            <p:strVal val="#ppt_h"/>
                                          </p:val>
                                        </p:tav>
                                      </p:tavLst>
                                    </p:anim>
                                    <p:animEffect transition="in" filter="fade">
                                      <p:cBhvr>
                                        <p:cTn id="37" dur="1750"/>
                                        <p:tgtEl>
                                          <p:spTgt spid="22529">
                                            <p:txEl>
                                              <p:pRg st="9" end="9"/>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22529">
                                            <p:txEl>
                                              <p:pRg st="11" end="11"/>
                                            </p:txEl>
                                          </p:spTgt>
                                        </p:tgtEl>
                                        <p:attrNameLst>
                                          <p:attrName>style.visibility</p:attrName>
                                        </p:attrNameLst>
                                      </p:cBhvr>
                                      <p:to>
                                        <p:strVal val="visible"/>
                                      </p:to>
                                    </p:set>
                                    <p:anim calcmode="lin" valueType="num">
                                      <p:cBhvr>
                                        <p:cTn id="42" dur="1750" fill="hold"/>
                                        <p:tgtEl>
                                          <p:spTgt spid="22529">
                                            <p:txEl>
                                              <p:pRg st="11" end="11"/>
                                            </p:txEl>
                                          </p:spTgt>
                                        </p:tgtEl>
                                        <p:attrNameLst>
                                          <p:attrName>ppt_w</p:attrName>
                                        </p:attrNameLst>
                                      </p:cBhvr>
                                      <p:tavLst>
                                        <p:tav tm="0">
                                          <p:val>
                                            <p:fltVal val="0"/>
                                          </p:val>
                                        </p:tav>
                                        <p:tav tm="100000">
                                          <p:val>
                                            <p:strVal val="#ppt_w"/>
                                          </p:val>
                                        </p:tav>
                                      </p:tavLst>
                                    </p:anim>
                                    <p:anim calcmode="lin" valueType="num">
                                      <p:cBhvr>
                                        <p:cTn id="43" dur="1750" fill="hold"/>
                                        <p:tgtEl>
                                          <p:spTgt spid="22529">
                                            <p:txEl>
                                              <p:pRg st="11" end="11"/>
                                            </p:txEl>
                                          </p:spTgt>
                                        </p:tgtEl>
                                        <p:attrNameLst>
                                          <p:attrName>ppt_h</p:attrName>
                                        </p:attrNameLst>
                                      </p:cBhvr>
                                      <p:tavLst>
                                        <p:tav tm="0">
                                          <p:val>
                                            <p:fltVal val="0"/>
                                          </p:val>
                                        </p:tav>
                                        <p:tav tm="100000">
                                          <p:val>
                                            <p:strVal val="#ppt_h"/>
                                          </p:val>
                                        </p:tav>
                                      </p:tavLst>
                                    </p:anim>
                                    <p:animEffect transition="in" filter="fade">
                                      <p:cBhvr>
                                        <p:cTn id="44" dur="1750"/>
                                        <p:tgtEl>
                                          <p:spTgt spid="22529">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29"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304800" y="-215443"/>
            <a:ext cx="8534400" cy="704808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000"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GB" sz="3600" b="1" i="0" u="none" strike="noStrike" cap="none" normalizeH="0" baseline="0" dirty="0" smtClean="0">
                <a:ln>
                  <a:noFill/>
                </a:ln>
                <a:solidFill>
                  <a:schemeClr val="accent1"/>
                </a:solidFill>
                <a:effectLst/>
                <a:latin typeface="+mj-lt"/>
                <a:ea typeface="Calibri" pitchFamily="34" charset="0"/>
                <a:cs typeface="Arial" pitchFamily="34" charset="0"/>
              </a:rPr>
              <a:t>Disadvantages of a Public Limited Company</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mj-lt"/>
              <a:cs typeface="Arial" pitchFamily="34" charset="0"/>
            </a:endParaRPr>
          </a:p>
          <a:p>
            <a:pPr marL="457200" marR="0" lvl="0" indent="-457200" algn="just" defTabSz="914400" rtl="0" eaLnBrk="0" fontAlgn="base" latinLnBrk="0" hangingPunct="0">
              <a:lnSpc>
                <a:spcPct val="100000"/>
              </a:lnSpc>
              <a:spcBef>
                <a:spcPct val="0"/>
              </a:spcBef>
              <a:spcAft>
                <a:spcPct val="0"/>
              </a:spcAft>
              <a:buClrTx/>
              <a:buSzTx/>
              <a:buFont typeface="Wingdings" pitchFamily="2" charset="2"/>
              <a:buChar char="ü"/>
              <a:tabLst/>
            </a:pPr>
            <a:r>
              <a:rPr kumimoji="0" lang="en-GB" sz="2400" b="0" i="0" u="none" strike="noStrike" cap="none" normalizeH="0" baseline="0" dirty="0" smtClean="0">
                <a:ln>
                  <a:noFill/>
                </a:ln>
                <a:solidFill>
                  <a:schemeClr val="tx1"/>
                </a:solidFill>
                <a:effectLst/>
                <a:latin typeface="+mj-lt"/>
                <a:ea typeface="Calibri" pitchFamily="34" charset="0"/>
                <a:cs typeface="Arial" pitchFamily="34" charset="0"/>
              </a:rPr>
              <a:t>It has to comply with many regulations set to protect Employers, Employees and other Stakeholders.</a:t>
            </a:r>
          </a:p>
          <a:p>
            <a:pPr marL="0" marR="0" lvl="0" indent="0" algn="just" defTabSz="914400" rtl="0" eaLnBrk="0" fontAlgn="base" latinLnBrk="0" hangingPunct="0">
              <a:lnSpc>
                <a:spcPct val="100000"/>
              </a:lnSpc>
              <a:spcBef>
                <a:spcPct val="0"/>
              </a:spcBef>
              <a:spcAft>
                <a:spcPct val="0"/>
              </a:spcAft>
              <a:buClrTx/>
              <a:buSzTx/>
              <a:tabLst/>
            </a:pPr>
            <a:endParaRPr kumimoji="0" lang="en-US" sz="2400" b="0" i="0" u="none" strike="noStrike" cap="none" normalizeH="0" baseline="0" dirty="0" smtClean="0">
              <a:ln>
                <a:noFill/>
              </a:ln>
              <a:solidFill>
                <a:schemeClr val="tx1"/>
              </a:solidFill>
              <a:effectLst/>
              <a:latin typeface="+mj-lt"/>
              <a:cs typeface="Arial" pitchFamily="34" charset="0"/>
            </a:endParaRPr>
          </a:p>
          <a:p>
            <a:pPr marL="515938" marR="0" lvl="0" indent="-515938" algn="just" defTabSz="914400" rtl="0" eaLnBrk="0" fontAlgn="base" latinLnBrk="0" hangingPunct="0">
              <a:lnSpc>
                <a:spcPct val="100000"/>
              </a:lnSpc>
              <a:spcBef>
                <a:spcPct val="0"/>
              </a:spcBef>
              <a:spcAft>
                <a:spcPct val="0"/>
              </a:spcAft>
              <a:buClrTx/>
              <a:buSzTx/>
              <a:buFont typeface="Wingdings" pitchFamily="2" charset="2"/>
              <a:buChar char="ü"/>
              <a:tabLst/>
            </a:pPr>
            <a:r>
              <a:rPr kumimoji="0" lang="en-GB" sz="2400" b="0" i="0" u="none" strike="noStrike" cap="none" normalizeH="0" baseline="0" dirty="0" smtClean="0">
                <a:ln>
                  <a:noFill/>
                </a:ln>
                <a:solidFill>
                  <a:schemeClr val="tx1"/>
                </a:solidFill>
                <a:effectLst/>
                <a:latin typeface="+mj-lt"/>
                <a:ea typeface="Calibri" pitchFamily="34" charset="0"/>
                <a:cs typeface="Arial" pitchFamily="34" charset="0"/>
              </a:rPr>
              <a:t>There is little secrecy, as its accounts must be published annually. This is a legal requirement.</a:t>
            </a:r>
          </a:p>
          <a:p>
            <a:pPr marL="0" marR="0" lvl="0" indent="0" algn="just" defTabSz="914400" rtl="0" eaLnBrk="0" fontAlgn="base" latinLnBrk="0" hangingPunct="0">
              <a:lnSpc>
                <a:spcPct val="100000"/>
              </a:lnSpc>
              <a:spcBef>
                <a:spcPct val="0"/>
              </a:spcBef>
              <a:spcAft>
                <a:spcPct val="0"/>
              </a:spcAft>
              <a:buClrTx/>
              <a:buSzTx/>
              <a:tabLst/>
            </a:pPr>
            <a:endParaRPr kumimoji="0" lang="en-US" sz="2400" b="0" i="0" u="none" strike="noStrike" cap="none" normalizeH="0" baseline="0" dirty="0" smtClean="0">
              <a:ln>
                <a:noFill/>
              </a:ln>
              <a:solidFill>
                <a:schemeClr val="tx1"/>
              </a:solidFill>
              <a:effectLst/>
              <a:latin typeface="+mj-lt"/>
              <a:cs typeface="Arial" pitchFamily="34" charset="0"/>
            </a:endParaRPr>
          </a:p>
          <a:p>
            <a:pPr marL="457200" marR="0" lvl="0" indent="-457200" algn="just" defTabSz="914400" rtl="0" eaLnBrk="0" fontAlgn="base" latinLnBrk="0" hangingPunct="0">
              <a:lnSpc>
                <a:spcPct val="100000"/>
              </a:lnSpc>
              <a:spcBef>
                <a:spcPct val="0"/>
              </a:spcBef>
              <a:spcAft>
                <a:spcPct val="0"/>
              </a:spcAft>
              <a:buClrTx/>
              <a:buSzTx/>
              <a:buFont typeface="Wingdings" pitchFamily="2" charset="2"/>
              <a:buChar char="ü"/>
              <a:tabLst/>
            </a:pPr>
            <a:r>
              <a:rPr kumimoji="0" lang="en-GB" sz="2400" b="0" i="0" u="none" strike="noStrike" cap="none" normalizeH="0" baseline="0" dirty="0" smtClean="0">
                <a:ln>
                  <a:noFill/>
                </a:ln>
                <a:solidFill>
                  <a:schemeClr val="tx1"/>
                </a:solidFill>
                <a:effectLst/>
                <a:latin typeface="+mj-lt"/>
                <a:ea typeface="Calibri" pitchFamily="34" charset="0"/>
                <a:cs typeface="Arial" pitchFamily="34" charset="0"/>
              </a:rPr>
              <a:t>Decisions tend to be delayed because of the amount of administration or bureaucracy involved such as those that require the Board’s approval.</a:t>
            </a:r>
          </a:p>
          <a:p>
            <a:pPr marL="0" marR="0" lvl="0" indent="0" algn="just" defTabSz="914400" rtl="0" eaLnBrk="0" fontAlgn="base" latinLnBrk="0" hangingPunct="0">
              <a:lnSpc>
                <a:spcPct val="100000"/>
              </a:lnSpc>
              <a:spcBef>
                <a:spcPct val="0"/>
              </a:spcBef>
              <a:spcAft>
                <a:spcPct val="0"/>
              </a:spcAft>
              <a:buClrTx/>
              <a:buSzTx/>
              <a:tabLst/>
            </a:pPr>
            <a:endParaRPr kumimoji="0" lang="en-US" sz="2400" b="0" i="0" u="none" strike="noStrike" cap="none" normalizeH="0" baseline="0" dirty="0" smtClean="0">
              <a:ln>
                <a:noFill/>
              </a:ln>
              <a:solidFill>
                <a:schemeClr val="tx1"/>
              </a:solidFill>
              <a:effectLst/>
              <a:latin typeface="+mj-lt"/>
              <a:cs typeface="Arial" pitchFamily="34" charset="0"/>
            </a:endParaRPr>
          </a:p>
          <a:p>
            <a:pPr marR="0" lvl="0" indent="515938" algn="just" defTabSz="914400" rtl="0" eaLnBrk="0" fontAlgn="base" latinLnBrk="0" hangingPunct="0">
              <a:lnSpc>
                <a:spcPct val="100000"/>
              </a:lnSpc>
              <a:spcBef>
                <a:spcPct val="0"/>
              </a:spcBef>
              <a:spcAft>
                <a:spcPct val="0"/>
              </a:spcAft>
              <a:buClrTx/>
              <a:buSzTx/>
              <a:buFont typeface="Wingdings" pitchFamily="2" charset="2"/>
              <a:buChar char="ü"/>
              <a:tabLst>
                <a:tab pos="515938" algn="l"/>
              </a:tabLst>
            </a:pPr>
            <a:r>
              <a:rPr kumimoji="0" lang="en-GB" sz="2400" b="0" i="0" u="none" strike="noStrike" cap="none" normalizeH="0" baseline="0" dirty="0" smtClean="0">
                <a:ln>
                  <a:noFill/>
                </a:ln>
                <a:solidFill>
                  <a:schemeClr val="tx1"/>
                </a:solidFill>
                <a:effectLst/>
                <a:latin typeface="+mj-lt"/>
                <a:ea typeface="Calibri" pitchFamily="34" charset="0"/>
                <a:cs typeface="Arial" pitchFamily="34" charset="0"/>
              </a:rPr>
              <a:t>The risk of takeover bids by other companies because 	shares of a public limited company can easily be bought on 	the stock 	exchange.</a:t>
            </a:r>
            <a:endParaRPr kumimoji="0" lang="en-US" sz="2400" b="0" i="0" u="none" strike="noStrike" cap="none" normalizeH="0" baseline="0" dirty="0" smtClean="0">
              <a:ln>
                <a:noFill/>
              </a:ln>
              <a:solidFill>
                <a:schemeClr val="tx1"/>
              </a:solidFill>
              <a:effectLst/>
              <a:latin typeface="+mj-l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mj-lt"/>
              <a:cs typeface="Arial" pitchFamily="34" charset="0"/>
            </a:endParaRPr>
          </a:p>
        </p:txBody>
      </p:sp>
    </p:spTree>
    <p:extLst>
      <p:ext uri="{BB962C8B-B14F-4D97-AF65-F5344CB8AC3E}">
        <p14:creationId xmlns:p14="http://schemas.microsoft.com/office/powerpoint/2010/main" val="8639199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3553">
                                            <p:txEl>
                                              <p:pRg st="1" end="1"/>
                                            </p:txEl>
                                          </p:spTgt>
                                        </p:tgtEl>
                                        <p:attrNameLst>
                                          <p:attrName>style.visibility</p:attrName>
                                        </p:attrNameLst>
                                      </p:cBhvr>
                                      <p:to>
                                        <p:strVal val="visible"/>
                                      </p:to>
                                    </p:set>
                                    <p:anim calcmode="lin" valueType="num">
                                      <p:cBhvr>
                                        <p:cTn id="7" dur="1750" fill="hold"/>
                                        <p:tgtEl>
                                          <p:spTgt spid="23553">
                                            <p:txEl>
                                              <p:pRg st="1" end="1"/>
                                            </p:txEl>
                                          </p:spTgt>
                                        </p:tgtEl>
                                        <p:attrNameLst>
                                          <p:attrName>ppt_w</p:attrName>
                                        </p:attrNameLst>
                                      </p:cBhvr>
                                      <p:tavLst>
                                        <p:tav tm="0">
                                          <p:val>
                                            <p:fltVal val="0"/>
                                          </p:val>
                                        </p:tav>
                                        <p:tav tm="100000">
                                          <p:val>
                                            <p:strVal val="#ppt_w"/>
                                          </p:val>
                                        </p:tav>
                                      </p:tavLst>
                                    </p:anim>
                                    <p:anim calcmode="lin" valueType="num">
                                      <p:cBhvr>
                                        <p:cTn id="8" dur="1750" fill="hold"/>
                                        <p:tgtEl>
                                          <p:spTgt spid="23553">
                                            <p:txEl>
                                              <p:pRg st="1" end="1"/>
                                            </p:txEl>
                                          </p:spTgt>
                                        </p:tgtEl>
                                        <p:attrNameLst>
                                          <p:attrName>ppt_h</p:attrName>
                                        </p:attrNameLst>
                                      </p:cBhvr>
                                      <p:tavLst>
                                        <p:tav tm="0">
                                          <p:val>
                                            <p:fltVal val="0"/>
                                          </p:val>
                                        </p:tav>
                                        <p:tav tm="100000">
                                          <p:val>
                                            <p:strVal val="#ppt_h"/>
                                          </p:val>
                                        </p:tav>
                                      </p:tavLst>
                                    </p:anim>
                                    <p:animEffect transition="in" filter="fade">
                                      <p:cBhvr>
                                        <p:cTn id="9" dur="1750"/>
                                        <p:tgtEl>
                                          <p:spTgt spid="2355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23553">
                                            <p:txEl>
                                              <p:pRg st="3" end="3"/>
                                            </p:txEl>
                                          </p:spTgt>
                                        </p:tgtEl>
                                        <p:attrNameLst>
                                          <p:attrName>style.visibility</p:attrName>
                                        </p:attrNameLst>
                                      </p:cBhvr>
                                      <p:to>
                                        <p:strVal val="visible"/>
                                      </p:to>
                                    </p:set>
                                    <p:anim calcmode="lin" valueType="num">
                                      <p:cBhvr>
                                        <p:cTn id="14" dur="1750" fill="hold"/>
                                        <p:tgtEl>
                                          <p:spTgt spid="23553">
                                            <p:txEl>
                                              <p:pRg st="3" end="3"/>
                                            </p:txEl>
                                          </p:spTgt>
                                        </p:tgtEl>
                                        <p:attrNameLst>
                                          <p:attrName>ppt_w</p:attrName>
                                        </p:attrNameLst>
                                      </p:cBhvr>
                                      <p:tavLst>
                                        <p:tav tm="0">
                                          <p:val>
                                            <p:fltVal val="0"/>
                                          </p:val>
                                        </p:tav>
                                        <p:tav tm="100000">
                                          <p:val>
                                            <p:strVal val="#ppt_w"/>
                                          </p:val>
                                        </p:tav>
                                      </p:tavLst>
                                    </p:anim>
                                    <p:anim calcmode="lin" valueType="num">
                                      <p:cBhvr>
                                        <p:cTn id="15" dur="1750" fill="hold"/>
                                        <p:tgtEl>
                                          <p:spTgt spid="23553">
                                            <p:txEl>
                                              <p:pRg st="3" end="3"/>
                                            </p:txEl>
                                          </p:spTgt>
                                        </p:tgtEl>
                                        <p:attrNameLst>
                                          <p:attrName>ppt_h</p:attrName>
                                        </p:attrNameLst>
                                      </p:cBhvr>
                                      <p:tavLst>
                                        <p:tav tm="0">
                                          <p:val>
                                            <p:fltVal val="0"/>
                                          </p:val>
                                        </p:tav>
                                        <p:tav tm="100000">
                                          <p:val>
                                            <p:strVal val="#ppt_h"/>
                                          </p:val>
                                        </p:tav>
                                      </p:tavLst>
                                    </p:anim>
                                    <p:animEffect transition="in" filter="fade">
                                      <p:cBhvr>
                                        <p:cTn id="16" dur="1750"/>
                                        <p:tgtEl>
                                          <p:spTgt spid="2355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23553">
                                            <p:txEl>
                                              <p:pRg st="5" end="5"/>
                                            </p:txEl>
                                          </p:spTgt>
                                        </p:tgtEl>
                                        <p:attrNameLst>
                                          <p:attrName>style.visibility</p:attrName>
                                        </p:attrNameLst>
                                      </p:cBhvr>
                                      <p:to>
                                        <p:strVal val="visible"/>
                                      </p:to>
                                    </p:set>
                                    <p:anim calcmode="lin" valueType="num">
                                      <p:cBhvr>
                                        <p:cTn id="21" dur="1750" fill="hold"/>
                                        <p:tgtEl>
                                          <p:spTgt spid="23553">
                                            <p:txEl>
                                              <p:pRg st="5" end="5"/>
                                            </p:txEl>
                                          </p:spTgt>
                                        </p:tgtEl>
                                        <p:attrNameLst>
                                          <p:attrName>ppt_w</p:attrName>
                                        </p:attrNameLst>
                                      </p:cBhvr>
                                      <p:tavLst>
                                        <p:tav tm="0">
                                          <p:val>
                                            <p:fltVal val="0"/>
                                          </p:val>
                                        </p:tav>
                                        <p:tav tm="100000">
                                          <p:val>
                                            <p:strVal val="#ppt_w"/>
                                          </p:val>
                                        </p:tav>
                                      </p:tavLst>
                                    </p:anim>
                                    <p:anim calcmode="lin" valueType="num">
                                      <p:cBhvr>
                                        <p:cTn id="22" dur="1750" fill="hold"/>
                                        <p:tgtEl>
                                          <p:spTgt spid="23553">
                                            <p:txEl>
                                              <p:pRg st="5" end="5"/>
                                            </p:txEl>
                                          </p:spTgt>
                                        </p:tgtEl>
                                        <p:attrNameLst>
                                          <p:attrName>ppt_h</p:attrName>
                                        </p:attrNameLst>
                                      </p:cBhvr>
                                      <p:tavLst>
                                        <p:tav tm="0">
                                          <p:val>
                                            <p:fltVal val="0"/>
                                          </p:val>
                                        </p:tav>
                                        <p:tav tm="100000">
                                          <p:val>
                                            <p:strVal val="#ppt_h"/>
                                          </p:val>
                                        </p:tav>
                                      </p:tavLst>
                                    </p:anim>
                                    <p:animEffect transition="in" filter="fade">
                                      <p:cBhvr>
                                        <p:cTn id="23" dur="1750"/>
                                        <p:tgtEl>
                                          <p:spTgt spid="23553">
                                            <p:txEl>
                                              <p:pRg st="5" end="5"/>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23553">
                                            <p:txEl>
                                              <p:pRg st="7" end="7"/>
                                            </p:txEl>
                                          </p:spTgt>
                                        </p:tgtEl>
                                        <p:attrNameLst>
                                          <p:attrName>style.visibility</p:attrName>
                                        </p:attrNameLst>
                                      </p:cBhvr>
                                      <p:to>
                                        <p:strVal val="visible"/>
                                      </p:to>
                                    </p:set>
                                    <p:anim calcmode="lin" valueType="num">
                                      <p:cBhvr>
                                        <p:cTn id="28" dur="1750" fill="hold"/>
                                        <p:tgtEl>
                                          <p:spTgt spid="23553">
                                            <p:txEl>
                                              <p:pRg st="7" end="7"/>
                                            </p:txEl>
                                          </p:spTgt>
                                        </p:tgtEl>
                                        <p:attrNameLst>
                                          <p:attrName>ppt_w</p:attrName>
                                        </p:attrNameLst>
                                      </p:cBhvr>
                                      <p:tavLst>
                                        <p:tav tm="0">
                                          <p:val>
                                            <p:fltVal val="0"/>
                                          </p:val>
                                        </p:tav>
                                        <p:tav tm="100000">
                                          <p:val>
                                            <p:strVal val="#ppt_w"/>
                                          </p:val>
                                        </p:tav>
                                      </p:tavLst>
                                    </p:anim>
                                    <p:anim calcmode="lin" valueType="num">
                                      <p:cBhvr>
                                        <p:cTn id="29" dur="1750" fill="hold"/>
                                        <p:tgtEl>
                                          <p:spTgt spid="23553">
                                            <p:txEl>
                                              <p:pRg st="7" end="7"/>
                                            </p:txEl>
                                          </p:spTgt>
                                        </p:tgtEl>
                                        <p:attrNameLst>
                                          <p:attrName>ppt_h</p:attrName>
                                        </p:attrNameLst>
                                      </p:cBhvr>
                                      <p:tavLst>
                                        <p:tav tm="0">
                                          <p:val>
                                            <p:fltVal val="0"/>
                                          </p:val>
                                        </p:tav>
                                        <p:tav tm="100000">
                                          <p:val>
                                            <p:strVal val="#ppt_h"/>
                                          </p:val>
                                        </p:tav>
                                      </p:tavLst>
                                    </p:anim>
                                    <p:animEffect transition="in" filter="fade">
                                      <p:cBhvr>
                                        <p:cTn id="30" dur="1750"/>
                                        <p:tgtEl>
                                          <p:spTgt spid="23553">
                                            <p:txEl>
                                              <p:pRg st="7" end="7"/>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23553">
                                            <p:txEl>
                                              <p:pRg st="9" end="9"/>
                                            </p:txEl>
                                          </p:spTgt>
                                        </p:tgtEl>
                                        <p:attrNameLst>
                                          <p:attrName>style.visibility</p:attrName>
                                        </p:attrNameLst>
                                      </p:cBhvr>
                                      <p:to>
                                        <p:strVal val="visible"/>
                                      </p:to>
                                    </p:set>
                                    <p:anim calcmode="lin" valueType="num">
                                      <p:cBhvr>
                                        <p:cTn id="35" dur="1750" fill="hold"/>
                                        <p:tgtEl>
                                          <p:spTgt spid="23553">
                                            <p:txEl>
                                              <p:pRg st="9" end="9"/>
                                            </p:txEl>
                                          </p:spTgt>
                                        </p:tgtEl>
                                        <p:attrNameLst>
                                          <p:attrName>ppt_w</p:attrName>
                                        </p:attrNameLst>
                                      </p:cBhvr>
                                      <p:tavLst>
                                        <p:tav tm="0">
                                          <p:val>
                                            <p:fltVal val="0"/>
                                          </p:val>
                                        </p:tav>
                                        <p:tav tm="100000">
                                          <p:val>
                                            <p:strVal val="#ppt_w"/>
                                          </p:val>
                                        </p:tav>
                                      </p:tavLst>
                                    </p:anim>
                                    <p:anim calcmode="lin" valueType="num">
                                      <p:cBhvr>
                                        <p:cTn id="36" dur="1750" fill="hold"/>
                                        <p:tgtEl>
                                          <p:spTgt spid="23553">
                                            <p:txEl>
                                              <p:pRg st="9" end="9"/>
                                            </p:txEl>
                                          </p:spTgt>
                                        </p:tgtEl>
                                        <p:attrNameLst>
                                          <p:attrName>ppt_h</p:attrName>
                                        </p:attrNameLst>
                                      </p:cBhvr>
                                      <p:tavLst>
                                        <p:tav tm="0">
                                          <p:val>
                                            <p:fltVal val="0"/>
                                          </p:val>
                                        </p:tav>
                                        <p:tav tm="100000">
                                          <p:val>
                                            <p:strVal val="#ppt_h"/>
                                          </p:val>
                                        </p:tav>
                                      </p:tavLst>
                                    </p:anim>
                                    <p:animEffect transition="in" filter="fade">
                                      <p:cBhvr>
                                        <p:cTn id="37" dur="1750"/>
                                        <p:tgtEl>
                                          <p:spTgt spid="2355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21162"/>
            <a:ext cx="7772400" cy="1143000"/>
          </a:xfrm>
        </p:spPr>
        <p:txBody>
          <a:bodyPr/>
          <a:lstStyle/>
          <a:p>
            <a:pPr algn="ctr"/>
            <a:r>
              <a:rPr lang="en-ZA" b="1" dirty="0" smtClean="0"/>
              <a:t>Course Overview</a:t>
            </a:r>
            <a:endParaRPr lang="en-ZA" b="1" dirty="0"/>
          </a:p>
        </p:txBody>
      </p:sp>
      <p:sp>
        <p:nvSpPr>
          <p:cNvPr id="3" name="Content Placeholder 2"/>
          <p:cNvSpPr>
            <a:spLocks noGrp="1"/>
          </p:cNvSpPr>
          <p:nvPr>
            <p:ph sz="quarter" idx="1"/>
          </p:nvPr>
        </p:nvSpPr>
        <p:spPr/>
        <p:txBody>
          <a:bodyPr>
            <a:normAutofit fontScale="62500" lnSpcReduction="20000"/>
          </a:bodyPr>
          <a:lstStyle/>
          <a:p>
            <a:pPr marL="514350" indent="-514350">
              <a:buFont typeface="+mj-lt"/>
              <a:buAutoNum type="arabicPeriod"/>
            </a:pPr>
            <a:r>
              <a:rPr lang="en-ZA" b="1" dirty="0" smtClean="0"/>
              <a:t>Business as a System</a:t>
            </a:r>
          </a:p>
          <a:p>
            <a:pPr marL="514350" indent="-514350">
              <a:buFont typeface="+mj-lt"/>
              <a:buAutoNum type="arabicPeriod"/>
            </a:pPr>
            <a:endParaRPr lang="en-ZA" b="1" dirty="0" smtClean="0"/>
          </a:p>
          <a:p>
            <a:pPr marL="777240" lvl="1" indent="-457200">
              <a:buFont typeface="+mj-lt"/>
              <a:buAutoNum type="alphaLcParenR"/>
            </a:pPr>
            <a:r>
              <a:rPr lang="en-ZA" dirty="0"/>
              <a:t>Business </a:t>
            </a:r>
            <a:r>
              <a:rPr lang="en-ZA" dirty="0" smtClean="0"/>
              <a:t>Organisations</a:t>
            </a:r>
            <a:endParaRPr lang="en-ZA" dirty="0"/>
          </a:p>
          <a:p>
            <a:pPr marL="777240" lvl="1" indent="-457200">
              <a:buFont typeface="+mj-lt"/>
              <a:buAutoNum type="alphaLcParenR"/>
            </a:pPr>
            <a:r>
              <a:rPr lang="en-ZA" dirty="0" smtClean="0"/>
              <a:t>Meaning of Business</a:t>
            </a:r>
          </a:p>
          <a:p>
            <a:pPr marL="777240" lvl="1" indent="-457200">
              <a:buFont typeface="+mj-lt"/>
              <a:buAutoNum type="alphaLcParenR"/>
            </a:pPr>
            <a:r>
              <a:rPr lang="en-ZA" dirty="0" smtClean="0"/>
              <a:t>Assessment of both the internal and external environment</a:t>
            </a:r>
          </a:p>
          <a:p>
            <a:pPr marL="1108710" lvl="2" indent="-514350">
              <a:buFont typeface="+mj-lt"/>
              <a:buAutoNum type="romanLcPeriod"/>
            </a:pPr>
            <a:r>
              <a:rPr lang="en-ZA" dirty="0"/>
              <a:t>SWOT ANALYSIS</a:t>
            </a:r>
          </a:p>
          <a:p>
            <a:pPr marL="1051560" lvl="2" indent="-457200">
              <a:buFont typeface="+mj-lt"/>
              <a:buAutoNum type="romanLcPeriod"/>
            </a:pPr>
            <a:r>
              <a:rPr lang="en-ZA" dirty="0"/>
              <a:t>PORTER’S MODEL</a:t>
            </a:r>
          </a:p>
          <a:p>
            <a:pPr marL="1051560" lvl="2" indent="-457200">
              <a:buFont typeface="+mj-lt"/>
              <a:buAutoNum type="romanLcPeriod"/>
            </a:pPr>
            <a:r>
              <a:rPr lang="en-ZA" dirty="0"/>
              <a:t>PESTLE ANALYSIS</a:t>
            </a:r>
          </a:p>
          <a:p>
            <a:pPr marL="777240" lvl="1" indent="-457200">
              <a:buFont typeface="+mj-lt"/>
              <a:buAutoNum type="alphaLcParenR"/>
            </a:pPr>
            <a:r>
              <a:rPr lang="en-ZA" dirty="0" smtClean="0"/>
              <a:t>Managing Environmental elements</a:t>
            </a:r>
          </a:p>
          <a:p>
            <a:pPr marL="777240" lvl="1" indent="-457200">
              <a:buFont typeface="+mj-lt"/>
              <a:buAutoNum type="alphaLcParenR"/>
            </a:pPr>
            <a:endParaRPr lang="en-ZA" dirty="0" smtClean="0"/>
          </a:p>
          <a:p>
            <a:pPr marL="514350" indent="-514350">
              <a:buFont typeface="+mj-lt"/>
              <a:buAutoNum type="arabicPeriod"/>
            </a:pPr>
            <a:r>
              <a:rPr lang="en-ZA" b="1" dirty="0" smtClean="0"/>
              <a:t>Economic Environment &amp; Business</a:t>
            </a:r>
          </a:p>
          <a:p>
            <a:pPr marL="514350" indent="-514350">
              <a:buFont typeface="+mj-lt"/>
              <a:buAutoNum type="arabicPeriod"/>
            </a:pPr>
            <a:endParaRPr lang="en-ZA" b="1" dirty="0" smtClean="0"/>
          </a:p>
          <a:p>
            <a:pPr marL="514350" indent="-514350">
              <a:buFont typeface="+mj-lt"/>
              <a:buAutoNum type="arabicPeriod"/>
            </a:pPr>
            <a:r>
              <a:rPr lang="en-ZA" b="1" dirty="0" smtClean="0"/>
              <a:t>Demographic Environment &amp; Business</a:t>
            </a:r>
          </a:p>
          <a:p>
            <a:pPr marL="514350" indent="-514350">
              <a:buFont typeface="+mj-lt"/>
              <a:buAutoNum type="arabicPeriod"/>
            </a:pPr>
            <a:endParaRPr lang="en-ZA" b="1" dirty="0" smtClean="0"/>
          </a:p>
          <a:p>
            <a:pPr marL="514350" indent="-514350">
              <a:buFont typeface="+mj-lt"/>
              <a:buAutoNum type="arabicPeriod"/>
            </a:pPr>
            <a:r>
              <a:rPr lang="en-ZA" b="1" dirty="0" smtClean="0"/>
              <a:t>Socio-Economic Environment &amp; Business</a:t>
            </a:r>
          </a:p>
          <a:p>
            <a:pPr marL="788670" lvl="1" indent="-514350">
              <a:buFont typeface="+mj-lt"/>
              <a:buAutoNum type="arabicPeriod" startAt="4"/>
            </a:pPr>
            <a:endParaRPr lang="en-ZA" dirty="0" smtClean="0"/>
          </a:p>
          <a:p>
            <a:pPr marL="320040" lvl="1" indent="0">
              <a:buNone/>
            </a:pPr>
            <a:endParaRPr lang="en-ZA" dirty="0"/>
          </a:p>
        </p:txBody>
      </p:sp>
      <p:sp>
        <p:nvSpPr>
          <p:cNvPr id="4" name="Content Placeholder 3"/>
          <p:cNvSpPr>
            <a:spLocks noGrp="1"/>
          </p:cNvSpPr>
          <p:nvPr>
            <p:ph sz="quarter" idx="2"/>
          </p:nvPr>
        </p:nvSpPr>
        <p:spPr/>
        <p:txBody>
          <a:bodyPr>
            <a:normAutofit fontScale="62500" lnSpcReduction="20000"/>
          </a:bodyPr>
          <a:lstStyle/>
          <a:p>
            <a:pPr marL="514350" indent="-514350">
              <a:buFont typeface="+mj-lt"/>
              <a:buAutoNum type="arabicPeriod" startAt="5"/>
            </a:pPr>
            <a:r>
              <a:rPr lang="en-ZA" b="1" dirty="0" smtClean="0"/>
              <a:t>Technological </a:t>
            </a:r>
            <a:r>
              <a:rPr lang="en-ZA" b="1" dirty="0"/>
              <a:t>Environment &amp; </a:t>
            </a:r>
            <a:r>
              <a:rPr lang="en-ZA" b="1" dirty="0" smtClean="0"/>
              <a:t>Business</a:t>
            </a:r>
          </a:p>
          <a:p>
            <a:pPr marL="514350" indent="-514350">
              <a:buFont typeface="+mj-lt"/>
              <a:buAutoNum type="arabicPeriod" startAt="5"/>
            </a:pPr>
            <a:endParaRPr lang="en-ZA" b="1" dirty="0" smtClean="0"/>
          </a:p>
          <a:p>
            <a:pPr marL="514350" indent="-514350">
              <a:buFont typeface="+mj-lt"/>
              <a:buAutoNum type="arabicPeriod" startAt="5"/>
            </a:pPr>
            <a:r>
              <a:rPr lang="en-ZA" b="1" dirty="0" smtClean="0"/>
              <a:t>Natural </a:t>
            </a:r>
            <a:r>
              <a:rPr lang="en-ZA" b="1" dirty="0"/>
              <a:t>Environment &amp; </a:t>
            </a:r>
            <a:r>
              <a:rPr lang="en-ZA" b="1" dirty="0" smtClean="0"/>
              <a:t>Business</a:t>
            </a:r>
          </a:p>
          <a:p>
            <a:pPr marL="514350" indent="-514350">
              <a:buFont typeface="+mj-lt"/>
              <a:buAutoNum type="arabicPeriod" startAt="5"/>
            </a:pPr>
            <a:endParaRPr lang="en-ZA" b="1" dirty="0" smtClean="0"/>
          </a:p>
          <a:p>
            <a:pPr marL="514350" indent="-514350">
              <a:buFont typeface="+mj-lt"/>
              <a:buAutoNum type="arabicPeriod" startAt="5"/>
            </a:pPr>
            <a:r>
              <a:rPr lang="en-ZA" b="1" dirty="0" smtClean="0"/>
              <a:t>Political </a:t>
            </a:r>
            <a:r>
              <a:rPr lang="en-ZA" b="1" dirty="0"/>
              <a:t>Environment &amp; </a:t>
            </a:r>
            <a:r>
              <a:rPr lang="en-ZA" b="1" dirty="0" smtClean="0"/>
              <a:t>Business</a:t>
            </a:r>
          </a:p>
          <a:p>
            <a:pPr marL="514350" indent="-514350">
              <a:buFont typeface="+mj-lt"/>
              <a:buAutoNum type="arabicPeriod" startAt="5"/>
            </a:pPr>
            <a:endParaRPr lang="en-ZA" b="1" dirty="0" smtClean="0"/>
          </a:p>
          <a:p>
            <a:pPr marL="514350" indent="-514350">
              <a:buFont typeface="+mj-lt"/>
              <a:buAutoNum type="arabicPeriod" startAt="5"/>
            </a:pPr>
            <a:r>
              <a:rPr lang="en-ZA" b="1" dirty="0" smtClean="0"/>
              <a:t>Business </a:t>
            </a:r>
            <a:r>
              <a:rPr lang="en-ZA" b="1" dirty="0"/>
              <a:t>Ethics, Social Responsibility &amp; Legal </a:t>
            </a:r>
            <a:r>
              <a:rPr lang="en-ZA" b="1" dirty="0" smtClean="0"/>
              <a:t>Compliance</a:t>
            </a:r>
          </a:p>
          <a:p>
            <a:pPr marL="514350" indent="-514350">
              <a:buFont typeface="+mj-lt"/>
              <a:buAutoNum type="arabicPeriod" startAt="5"/>
            </a:pPr>
            <a:endParaRPr lang="en-ZA" b="1" dirty="0" smtClean="0"/>
          </a:p>
          <a:p>
            <a:pPr marL="514350" indent="-514350">
              <a:buFont typeface="+mj-lt"/>
              <a:buAutoNum type="arabicPeriod" startAt="5"/>
            </a:pPr>
            <a:r>
              <a:rPr lang="en-ZA" b="1" dirty="0" smtClean="0"/>
              <a:t>Business </a:t>
            </a:r>
            <a:r>
              <a:rPr lang="en-ZA" b="1" dirty="0"/>
              <a:t>&amp; Its Various </a:t>
            </a:r>
            <a:r>
              <a:rPr lang="en-ZA" b="1" dirty="0" smtClean="0"/>
              <a:t>Publics</a:t>
            </a:r>
          </a:p>
          <a:p>
            <a:pPr marL="514350" indent="-514350">
              <a:buFont typeface="+mj-lt"/>
              <a:buAutoNum type="arabicPeriod" startAt="5"/>
            </a:pPr>
            <a:endParaRPr lang="en-ZA" b="1" dirty="0" smtClean="0"/>
          </a:p>
          <a:p>
            <a:pPr marL="514350" indent="-514350">
              <a:buFont typeface="+mj-lt"/>
              <a:buAutoNum type="arabicPeriod" startAt="5"/>
            </a:pPr>
            <a:r>
              <a:rPr lang="en-ZA" b="1" dirty="0" smtClean="0"/>
              <a:t>Society </a:t>
            </a:r>
            <a:r>
              <a:rPr lang="en-ZA" b="1" dirty="0"/>
              <a:t>&amp; Multinational </a:t>
            </a:r>
            <a:r>
              <a:rPr lang="en-ZA" b="1" dirty="0" smtClean="0"/>
              <a:t>Business</a:t>
            </a:r>
            <a:endParaRPr lang="en-ZA" b="1" dirty="0"/>
          </a:p>
        </p:txBody>
      </p:sp>
    </p:spTree>
    <p:extLst>
      <p:ext uri="{BB962C8B-B14F-4D97-AF65-F5344CB8AC3E}">
        <p14:creationId xmlns:p14="http://schemas.microsoft.com/office/powerpoint/2010/main" val="671763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ZA" dirty="0" smtClean="0">
                <a:solidFill>
                  <a:schemeClr val="tx1"/>
                </a:solidFill>
              </a:rPr>
              <a:t>?? </a:t>
            </a:r>
            <a:r>
              <a:rPr lang="en-ZA" b="1" dirty="0" smtClean="0">
                <a:solidFill>
                  <a:schemeClr val="tx1"/>
                </a:solidFill>
              </a:rPr>
              <a:t>QUESTIONS </a:t>
            </a:r>
            <a:r>
              <a:rPr lang="en-ZA" dirty="0" smtClean="0">
                <a:solidFill>
                  <a:schemeClr val="tx1"/>
                </a:solidFill>
              </a:rPr>
              <a:t>??</a:t>
            </a:r>
            <a:endParaRPr lang="en-ZA" dirty="0">
              <a:solidFill>
                <a:schemeClr val="tx1"/>
              </a:solidFill>
            </a:endParaRPr>
          </a:p>
        </p:txBody>
      </p:sp>
      <p:pic>
        <p:nvPicPr>
          <p:cNvPr id="1026" name="Picture 2" descr="http://www.yourarticlelibrary.com/wp-content/uploads/2013/09/14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55846" y="1556792"/>
            <a:ext cx="6581775" cy="4933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475571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t>Home Work</a:t>
            </a:r>
            <a:endParaRPr lang="en-ZA" b="1" dirty="0"/>
          </a:p>
        </p:txBody>
      </p:sp>
      <p:sp>
        <p:nvSpPr>
          <p:cNvPr id="3" name="Content Placeholder 2"/>
          <p:cNvSpPr>
            <a:spLocks noGrp="1"/>
          </p:cNvSpPr>
          <p:nvPr>
            <p:ph sz="quarter" idx="1"/>
          </p:nvPr>
        </p:nvSpPr>
        <p:spPr/>
        <p:txBody>
          <a:bodyPr/>
          <a:lstStyle/>
          <a:p>
            <a:endParaRPr lang="en-ZA" dirty="0" smtClean="0"/>
          </a:p>
          <a:p>
            <a:r>
              <a:rPr lang="en-ZA" dirty="0" smtClean="0"/>
              <a:t>Research the requirements needed to become a registered company</a:t>
            </a:r>
          </a:p>
          <a:p>
            <a:pPr lvl="1"/>
            <a:r>
              <a:rPr lang="en-ZA" dirty="0" smtClean="0"/>
              <a:t>PACRA</a:t>
            </a:r>
            <a:endParaRPr lang="en-ZA" dirty="0"/>
          </a:p>
          <a:p>
            <a:endParaRPr lang="en-ZA" dirty="0"/>
          </a:p>
          <a:p>
            <a:r>
              <a:rPr lang="en-ZA" dirty="0" smtClean="0"/>
              <a:t>Define Corporate Governance and provide cases on Companies that have experienced newsworthy Agency Problems.</a:t>
            </a:r>
          </a:p>
          <a:p>
            <a:pPr lvl="1"/>
            <a:r>
              <a:rPr lang="en-ZA" dirty="0" smtClean="0"/>
              <a:t>Have your examples ready to share in our next lecture.</a:t>
            </a:r>
          </a:p>
          <a:p>
            <a:pPr lvl="1"/>
            <a:endParaRPr lang="en-ZA" dirty="0"/>
          </a:p>
        </p:txBody>
      </p:sp>
    </p:spTree>
    <p:extLst>
      <p:ext uri="{BB962C8B-B14F-4D97-AF65-F5344CB8AC3E}">
        <p14:creationId xmlns:p14="http://schemas.microsoft.com/office/powerpoint/2010/main" val="32530755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ZA" b="1" dirty="0" smtClean="0"/>
              <a:t>Assessment Criteria</a:t>
            </a:r>
            <a:endParaRPr lang="en-ZA" b="1" dirty="0"/>
          </a:p>
        </p:txBody>
      </p:sp>
      <p:sp>
        <p:nvSpPr>
          <p:cNvPr id="3" name="Content Placeholder 2"/>
          <p:cNvSpPr>
            <a:spLocks noGrp="1"/>
          </p:cNvSpPr>
          <p:nvPr>
            <p:ph sz="quarter" idx="1"/>
          </p:nvPr>
        </p:nvSpPr>
        <p:spPr>
          <a:xfrm>
            <a:off x="971600" y="1988840"/>
            <a:ext cx="7772400" cy="3886944"/>
          </a:xfrm>
        </p:spPr>
        <p:txBody>
          <a:bodyPr>
            <a:normAutofit/>
          </a:bodyPr>
          <a:lstStyle/>
          <a:p>
            <a:r>
              <a:rPr lang="en-ZA" dirty="0" smtClean="0"/>
              <a:t>Assignment		- 10%</a:t>
            </a:r>
          </a:p>
          <a:p>
            <a:endParaRPr lang="en-ZA" dirty="0"/>
          </a:p>
          <a:p>
            <a:r>
              <a:rPr lang="en-ZA" dirty="0" smtClean="0"/>
              <a:t>Class Test		- 10%</a:t>
            </a:r>
          </a:p>
          <a:p>
            <a:endParaRPr lang="en-ZA" dirty="0"/>
          </a:p>
          <a:p>
            <a:r>
              <a:rPr lang="en-ZA" dirty="0" smtClean="0"/>
              <a:t>Mid-Term Exam 	- 20%</a:t>
            </a:r>
          </a:p>
          <a:p>
            <a:endParaRPr lang="en-ZA" dirty="0"/>
          </a:p>
          <a:p>
            <a:r>
              <a:rPr lang="en-ZA" dirty="0" smtClean="0"/>
              <a:t>Final Exam		- 60%</a:t>
            </a:r>
            <a:endParaRPr lang="en-ZA" dirty="0"/>
          </a:p>
        </p:txBody>
      </p:sp>
    </p:spTree>
    <p:extLst>
      <p:ext uri="{BB962C8B-B14F-4D97-AF65-F5344CB8AC3E}">
        <p14:creationId xmlns:p14="http://schemas.microsoft.com/office/powerpoint/2010/main" val="24311162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38628" y="274638"/>
            <a:ext cx="4466744" cy="1786210"/>
          </a:xfrm>
        </p:spPr>
        <p:txBody>
          <a:bodyPr anchor="ctr">
            <a:normAutofit/>
          </a:bodyPr>
          <a:lstStyle/>
          <a:p>
            <a:pPr algn="ctr"/>
            <a:r>
              <a:rPr lang="en-ZA" b="1" dirty="0" smtClean="0"/>
              <a:t>Recommended Reading</a:t>
            </a:r>
            <a:endParaRPr lang="en-ZA" b="1" dirty="0"/>
          </a:p>
        </p:txBody>
      </p:sp>
      <p:sp>
        <p:nvSpPr>
          <p:cNvPr id="3" name="Content Placeholder 2"/>
          <p:cNvSpPr>
            <a:spLocks noGrp="1"/>
          </p:cNvSpPr>
          <p:nvPr>
            <p:ph sz="quarter" idx="1"/>
          </p:nvPr>
        </p:nvSpPr>
        <p:spPr>
          <a:xfrm>
            <a:off x="179512" y="2420888"/>
            <a:ext cx="8856984" cy="4032448"/>
          </a:xfrm>
        </p:spPr>
        <p:txBody>
          <a:bodyPr>
            <a:normAutofit fontScale="92500" lnSpcReduction="10000"/>
          </a:bodyPr>
          <a:lstStyle/>
          <a:p>
            <a:pPr marL="514350" lvl="0" indent="-514350">
              <a:buFont typeface="+mj-lt"/>
              <a:buAutoNum type="arabicPeriod"/>
            </a:pPr>
            <a:r>
              <a:rPr lang="en-ZA" dirty="0" smtClean="0"/>
              <a:t>The </a:t>
            </a:r>
            <a:r>
              <a:rPr lang="en-ZA" dirty="0"/>
              <a:t>Business Environment. Ian </a:t>
            </a:r>
            <a:r>
              <a:rPr lang="en-ZA" dirty="0" err="1"/>
              <a:t>Worthinton</a:t>
            </a:r>
            <a:r>
              <a:rPr lang="en-ZA" dirty="0"/>
              <a:t> and Chris Britton. 6th Edition, 2009. Pearson education. Great </a:t>
            </a:r>
            <a:r>
              <a:rPr lang="en-ZA" dirty="0" smtClean="0"/>
              <a:t>Britain.</a:t>
            </a:r>
          </a:p>
          <a:p>
            <a:pPr marL="514350" lvl="0" indent="-514350">
              <a:buFont typeface="+mj-lt"/>
              <a:buAutoNum type="arabicPeriod"/>
            </a:pPr>
            <a:r>
              <a:rPr lang="en-ZA" dirty="0" smtClean="0"/>
              <a:t>Management</a:t>
            </a:r>
            <a:r>
              <a:rPr lang="en-ZA" dirty="0"/>
              <a:t>. 9th Edition. S.P. Robins, M. Coulter, 2007. Pearson Prentice </a:t>
            </a:r>
            <a:r>
              <a:rPr lang="en-ZA" dirty="0" smtClean="0"/>
              <a:t>Hall.</a:t>
            </a:r>
          </a:p>
          <a:p>
            <a:pPr marL="514350" lvl="0" indent="-514350">
              <a:buFont typeface="+mj-lt"/>
              <a:buAutoNum type="arabicPeriod"/>
            </a:pPr>
            <a:r>
              <a:rPr lang="en-ZA" dirty="0" smtClean="0"/>
              <a:t>Mastering </a:t>
            </a:r>
            <a:r>
              <a:rPr lang="en-ZA" dirty="0"/>
              <a:t>business communication. L.A. </a:t>
            </a:r>
            <a:r>
              <a:rPr lang="en-ZA" dirty="0" err="1"/>
              <a:t>woolcott</a:t>
            </a:r>
            <a:r>
              <a:rPr lang="en-ZA" dirty="0"/>
              <a:t>, W.R. Unwin. </a:t>
            </a:r>
            <a:r>
              <a:rPr lang="en-ZA" dirty="0" smtClean="0"/>
              <a:t>Palgrave.</a:t>
            </a:r>
          </a:p>
          <a:p>
            <a:pPr marL="514350" lvl="0" indent="-514350">
              <a:buFont typeface="+mj-lt"/>
              <a:buAutoNum type="arabicPeriod"/>
            </a:pPr>
            <a:r>
              <a:rPr lang="en-ZA" dirty="0" smtClean="0"/>
              <a:t>The </a:t>
            </a:r>
            <a:r>
              <a:rPr lang="en-ZA" dirty="0"/>
              <a:t>international business environment. I. Brooks, J. </a:t>
            </a:r>
            <a:r>
              <a:rPr lang="en-ZA" dirty="0" err="1"/>
              <a:t>Weatherston</a:t>
            </a:r>
            <a:r>
              <a:rPr lang="en-ZA" dirty="0"/>
              <a:t>, G. Wilkinson. 2004. Financial Times/ Prentice </a:t>
            </a:r>
            <a:r>
              <a:rPr lang="en-ZA" dirty="0" smtClean="0"/>
              <a:t>Hall.</a:t>
            </a:r>
          </a:p>
          <a:p>
            <a:pPr marL="514350" lvl="0" indent="-514350">
              <a:buFont typeface="+mj-lt"/>
              <a:buAutoNum type="arabicPeriod"/>
            </a:pPr>
            <a:r>
              <a:rPr lang="en-ZA" dirty="0" smtClean="0"/>
              <a:t>Business </a:t>
            </a:r>
            <a:r>
              <a:rPr lang="en-ZA" dirty="0"/>
              <a:t>and its Environment. 5th Edition. D.P. Baron. 2007. Prentice Hall.</a:t>
            </a:r>
          </a:p>
          <a:p>
            <a:endParaRPr lang="en-ZA" dirty="0"/>
          </a:p>
        </p:txBody>
      </p:sp>
      <p:pic>
        <p:nvPicPr>
          <p:cNvPr id="1026" name="Picture 2" descr="https://encrypted-tbn2.gstatic.com/images?q=tbn:ANd9GcQ7DpfLirJeAAAYtd4OF3v8ActZkChVqsPnj4YyscAAeULA85H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55102"/>
            <a:ext cx="2338628" cy="1588503"/>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https://encrypted-tbn2.gstatic.com/images?q=tbn:ANd9GcQ7DpfLirJeAAAYtd4OF3v8ActZkChVqsPnj4YyscAAeULA85H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05372" y="341040"/>
            <a:ext cx="2338628" cy="15885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419494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1331640" y="3212976"/>
            <a:ext cx="6768752" cy="2104256"/>
          </a:xfrm>
        </p:spPr>
        <p:txBody>
          <a:bodyPr>
            <a:noAutofit/>
          </a:bodyPr>
          <a:lstStyle/>
          <a:p>
            <a:r>
              <a:rPr lang="en-ZA" sz="5400" b="1" dirty="0"/>
              <a:t>Business Organisations:</a:t>
            </a:r>
            <a:br>
              <a:rPr lang="en-ZA" sz="5400" b="1" dirty="0"/>
            </a:br>
            <a:r>
              <a:rPr lang="en-ZA" sz="5400" b="1" dirty="0"/>
              <a:t>The External Environment</a:t>
            </a:r>
          </a:p>
        </p:txBody>
      </p:sp>
      <p:sp>
        <p:nvSpPr>
          <p:cNvPr id="4" name="Title 3"/>
          <p:cNvSpPr>
            <a:spLocks noGrp="1"/>
          </p:cNvSpPr>
          <p:nvPr>
            <p:ph type="ctrTitle"/>
          </p:nvPr>
        </p:nvSpPr>
        <p:spPr>
          <a:xfrm>
            <a:off x="467544" y="1772816"/>
            <a:ext cx="8229600" cy="1131131"/>
          </a:xfrm>
        </p:spPr>
        <p:txBody>
          <a:bodyPr>
            <a:normAutofit fontScale="90000"/>
          </a:bodyPr>
          <a:lstStyle/>
          <a:p>
            <a:r>
              <a:rPr lang="en-ZA" sz="4900" b="1" dirty="0" smtClean="0"/>
              <a:t>Chapter 1</a:t>
            </a:r>
            <a:r>
              <a:rPr lang="en-ZA" b="1" dirty="0" smtClean="0"/>
              <a:t/>
            </a:r>
            <a:br>
              <a:rPr lang="en-ZA" b="1" dirty="0" smtClean="0"/>
            </a:br>
            <a:endParaRPr lang="en-ZA" b="1" dirty="0"/>
          </a:p>
        </p:txBody>
      </p:sp>
    </p:spTree>
    <p:extLst>
      <p:ext uri="{BB962C8B-B14F-4D97-AF65-F5344CB8AC3E}">
        <p14:creationId xmlns:p14="http://schemas.microsoft.com/office/powerpoint/2010/main" val="19423747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152400"/>
            <a:ext cx="8534400" cy="6477000"/>
          </a:xfrm>
        </p:spPr>
        <p:txBody>
          <a:bodyPr>
            <a:normAutofit fontScale="92500" lnSpcReduction="10000"/>
          </a:bodyPr>
          <a:lstStyle/>
          <a:p>
            <a:endParaRPr lang="en-GB" sz="2000" b="1" dirty="0" smtClean="0">
              <a:solidFill>
                <a:schemeClr val="tx1"/>
              </a:solidFill>
              <a:latin typeface="+mj-lt"/>
              <a:cs typeface="Arial" pitchFamily="34" charset="0"/>
            </a:endParaRPr>
          </a:p>
          <a:p>
            <a:pPr algn="ctr"/>
            <a:r>
              <a:rPr lang="en-GB" sz="5200" b="1" dirty="0" smtClean="0">
                <a:solidFill>
                  <a:schemeClr val="accent1"/>
                </a:solidFill>
                <a:latin typeface="+mj-lt"/>
                <a:cs typeface="Arial" pitchFamily="34" charset="0"/>
              </a:rPr>
              <a:t>Introduction</a:t>
            </a:r>
          </a:p>
          <a:p>
            <a:endParaRPr lang="en-US" sz="2000" dirty="0">
              <a:solidFill>
                <a:schemeClr val="tx1"/>
              </a:solidFill>
              <a:latin typeface="+mj-lt"/>
              <a:cs typeface="Arial" pitchFamily="34" charset="0"/>
            </a:endParaRPr>
          </a:p>
          <a:p>
            <a:pPr algn="just"/>
            <a:r>
              <a:rPr lang="en-GB" sz="2400" dirty="0" smtClean="0">
                <a:solidFill>
                  <a:schemeClr val="tx1"/>
                </a:solidFill>
                <a:latin typeface="+mj-lt"/>
                <a:ea typeface="Tahoma" panose="020B0604030504040204" pitchFamily="34" charset="0"/>
                <a:cs typeface="Tahoma" panose="020B0604030504040204" pitchFamily="34" charset="0"/>
              </a:rPr>
              <a:t>A </a:t>
            </a:r>
            <a:r>
              <a:rPr lang="en-GB" sz="2400" b="1" dirty="0">
                <a:solidFill>
                  <a:schemeClr val="tx1"/>
                </a:solidFill>
                <a:latin typeface="+mj-lt"/>
                <a:ea typeface="Tahoma" panose="020B0604030504040204" pitchFamily="34" charset="0"/>
                <a:cs typeface="Tahoma" panose="020B0604030504040204" pitchFamily="34" charset="0"/>
              </a:rPr>
              <a:t>B</a:t>
            </a:r>
            <a:r>
              <a:rPr lang="en-GB" sz="2400" b="1" dirty="0" smtClean="0">
                <a:solidFill>
                  <a:schemeClr val="tx1"/>
                </a:solidFill>
                <a:latin typeface="+mj-lt"/>
                <a:ea typeface="Tahoma" panose="020B0604030504040204" pitchFamily="34" charset="0"/>
                <a:cs typeface="Tahoma" panose="020B0604030504040204" pitchFamily="34" charset="0"/>
              </a:rPr>
              <a:t>usiness</a:t>
            </a:r>
            <a:r>
              <a:rPr lang="en-GB" sz="2400" dirty="0" smtClean="0">
                <a:solidFill>
                  <a:schemeClr val="tx1"/>
                </a:solidFill>
                <a:latin typeface="+mj-lt"/>
                <a:ea typeface="Tahoma" panose="020B0604030504040204" pitchFamily="34" charset="0"/>
                <a:cs typeface="Tahoma" panose="020B0604030504040204" pitchFamily="34" charset="0"/>
              </a:rPr>
              <a:t> is </a:t>
            </a:r>
            <a:r>
              <a:rPr lang="en-GB" sz="2400" dirty="0">
                <a:solidFill>
                  <a:schemeClr val="tx1"/>
                </a:solidFill>
                <a:latin typeface="+mj-lt"/>
                <a:ea typeface="Tahoma" panose="020B0604030504040204" pitchFamily="34" charset="0"/>
                <a:cs typeface="Tahoma" panose="020B0604030504040204" pitchFamily="34" charset="0"/>
              </a:rPr>
              <a:t>any legal entity that may be owned by one person as a </a:t>
            </a:r>
            <a:r>
              <a:rPr lang="en-GB" sz="2400" b="1" i="1" dirty="0">
                <a:solidFill>
                  <a:schemeClr val="tx1"/>
                </a:solidFill>
                <a:latin typeface="+mj-lt"/>
                <a:ea typeface="Tahoma" panose="020B0604030504040204" pitchFamily="34" charset="0"/>
                <a:cs typeface="Tahoma" panose="020B0604030504040204" pitchFamily="34" charset="0"/>
              </a:rPr>
              <a:t>Sole Proprietor </a:t>
            </a:r>
            <a:r>
              <a:rPr lang="en-GB" sz="2400" dirty="0">
                <a:solidFill>
                  <a:schemeClr val="tx1"/>
                </a:solidFill>
                <a:latin typeface="+mj-lt"/>
                <a:ea typeface="Tahoma" panose="020B0604030504040204" pitchFamily="34" charset="0"/>
                <a:cs typeface="Tahoma" panose="020B0604030504040204" pitchFamily="34" charset="0"/>
              </a:rPr>
              <a:t>or </a:t>
            </a:r>
            <a:r>
              <a:rPr lang="en-GB" sz="2400" dirty="0" smtClean="0">
                <a:solidFill>
                  <a:schemeClr val="tx1"/>
                </a:solidFill>
                <a:latin typeface="+mj-lt"/>
                <a:ea typeface="Tahoma" panose="020B0604030504040204" pitchFamily="34" charset="0"/>
                <a:cs typeface="Tahoma" panose="020B0604030504040204" pitchFamily="34" charset="0"/>
              </a:rPr>
              <a:t>by </a:t>
            </a:r>
            <a:r>
              <a:rPr lang="en-GB" sz="2400" dirty="0">
                <a:solidFill>
                  <a:schemeClr val="tx1"/>
                </a:solidFill>
                <a:latin typeface="+mj-lt"/>
                <a:ea typeface="Tahoma" panose="020B0604030504040204" pitchFamily="34" charset="0"/>
                <a:cs typeface="Tahoma" panose="020B0604030504040204" pitchFamily="34" charset="0"/>
              </a:rPr>
              <a:t>two or more people thereby </a:t>
            </a:r>
            <a:r>
              <a:rPr lang="en-GB" sz="2400" dirty="0" smtClean="0">
                <a:solidFill>
                  <a:schemeClr val="tx1"/>
                </a:solidFill>
                <a:latin typeface="+mj-lt"/>
                <a:ea typeface="Tahoma" panose="020B0604030504040204" pitchFamily="34" charset="0"/>
                <a:cs typeface="Tahoma" panose="020B0604030504040204" pitchFamily="34" charset="0"/>
              </a:rPr>
              <a:t>creating a </a:t>
            </a:r>
            <a:r>
              <a:rPr lang="en-GB" sz="2400" b="1" i="1" dirty="0" smtClean="0">
                <a:solidFill>
                  <a:schemeClr val="tx1"/>
                </a:solidFill>
                <a:latin typeface="+mj-lt"/>
                <a:ea typeface="Tahoma" panose="020B0604030504040204" pitchFamily="34" charset="0"/>
                <a:cs typeface="Tahoma" panose="020B0604030504040204" pitchFamily="34" charset="0"/>
              </a:rPr>
              <a:t>Partnership</a:t>
            </a:r>
            <a:r>
              <a:rPr lang="en-GB" sz="2400" dirty="0" smtClean="0">
                <a:solidFill>
                  <a:schemeClr val="tx1"/>
                </a:solidFill>
                <a:latin typeface="+mj-lt"/>
                <a:ea typeface="Tahoma" panose="020B0604030504040204" pitchFamily="34" charset="0"/>
                <a:cs typeface="Tahoma" panose="020B0604030504040204" pitchFamily="34" charset="0"/>
              </a:rPr>
              <a:t> or </a:t>
            </a:r>
            <a:r>
              <a:rPr lang="en-GB" sz="2400" b="1" i="1" dirty="0" smtClean="0">
                <a:solidFill>
                  <a:schemeClr val="tx1"/>
                </a:solidFill>
                <a:latin typeface="+mj-lt"/>
                <a:ea typeface="Tahoma" panose="020B0604030504040204" pitchFamily="34" charset="0"/>
                <a:cs typeface="Tahoma" panose="020B0604030504040204" pitchFamily="34" charset="0"/>
              </a:rPr>
              <a:t>Corporation</a:t>
            </a:r>
            <a:r>
              <a:rPr lang="en-GB" sz="2400" dirty="0" smtClean="0">
                <a:solidFill>
                  <a:schemeClr val="tx1"/>
                </a:solidFill>
                <a:latin typeface="+mj-lt"/>
                <a:ea typeface="Tahoma" panose="020B0604030504040204" pitchFamily="34" charset="0"/>
                <a:cs typeface="Tahoma" panose="020B0604030504040204" pitchFamily="34" charset="0"/>
              </a:rPr>
              <a:t>.</a:t>
            </a:r>
          </a:p>
          <a:p>
            <a:pPr algn="just"/>
            <a:endParaRPr lang="en-GB" sz="2400" b="1" dirty="0" smtClean="0">
              <a:solidFill>
                <a:schemeClr val="tx1"/>
              </a:solidFill>
              <a:latin typeface="+mj-lt"/>
              <a:ea typeface="Tahoma" panose="020B0604030504040204" pitchFamily="34" charset="0"/>
              <a:cs typeface="Tahoma" panose="020B0604030504040204" pitchFamily="34" charset="0"/>
            </a:endParaRPr>
          </a:p>
          <a:p>
            <a:pPr algn="just"/>
            <a:r>
              <a:rPr lang="en-GB" sz="2400" b="1" dirty="0" smtClean="0">
                <a:solidFill>
                  <a:schemeClr val="tx1"/>
                </a:solidFill>
                <a:latin typeface="+mj-lt"/>
                <a:ea typeface="Tahoma" panose="020B0604030504040204" pitchFamily="34" charset="0"/>
                <a:cs typeface="Tahoma" panose="020B0604030504040204" pitchFamily="34" charset="0"/>
              </a:rPr>
              <a:t> </a:t>
            </a:r>
          </a:p>
          <a:p>
            <a:pPr algn="just"/>
            <a:r>
              <a:rPr lang="en-GB" sz="2400" b="1" dirty="0" smtClean="0">
                <a:solidFill>
                  <a:schemeClr val="tx1"/>
                </a:solidFill>
                <a:latin typeface="+mj-lt"/>
                <a:ea typeface="Tahoma" panose="020B0604030504040204" pitchFamily="34" charset="0"/>
                <a:cs typeface="Tahoma" panose="020B0604030504040204" pitchFamily="34" charset="0"/>
              </a:rPr>
              <a:t>The </a:t>
            </a:r>
            <a:r>
              <a:rPr lang="en-GB" sz="2400" b="1" dirty="0">
                <a:solidFill>
                  <a:schemeClr val="tx1"/>
                </a:solidFill>
                <a:latin typeface="+mj-lt"/>
                <a:ea typeface="Tahoma" panose="020B0604030504040204" pitchFamily="34" charset="0"/>
                <a:cs typeface="Tahoma" panose="020B0604030504040204" pitchFamily="34" charset="0"/>
              </a:rPr>
              <a:t>main aim of many business </a:t>
            </a:r>
            <a:r>
              <a:rPr lang="en-GB" sz="2400" b="1" dirty="0" smtClean="0">
                <a:solidFill>
                  <a:schemeClr val="tx1"/>
                </a:solidFill>
                <a:latin typeface="+mj-lt"/>
                <a:ea typeface="Tahoma" panose="020B0604030504040204" pitchFamily="34" charset="0"/>
                <a:cs typeface="Tahoma" panose="020B0604030504040204" pitchFamily="34" charset="0"/>
              </a:rPr>
              <a:t>operation </a:t>
            </a:r>
            <a:r>
              <a:rPr lang="en-GB" sz="2400" b="1" dirty="0">
                <a:solidFill>
                  <a:schemeClr val="tx1"/>
                </a:solidFill>
                <a:latin typeface="+mj-lt"/>
                <a:ea typeface="Tahoma" panose="020B0604030504040204" pitchFamily="34" charset="0"/>
                <a:cs typeface="Tahoma" panose="020B0604030504040204" pitchFamily="34" charset="0"/>
              </a:rPr>
              <a:t>is to </a:t>
            </a:r>
            <a:r>
              <a:rPr lang="en-GB" sz="2400" b="1" i="1" dirty="0">
                <a:solidFill>
                  <a:srgbClr val="FF6600"/>
                </a:solidFill>
                <a:latin typeface="+mj-lt"/>
                <a:ea typeface="Tahoma" panose="020B0604030504040204" pitchFamily="34" charset="0"/>
                <a:cs typeface="Tahoma" panose="020B0604030504040204" pitchFamily="34" charset="0"/>
              </a:rPr>
              <a:t>make a profit either in the short or long term</a:t>
            </a:r>
            <a:r>
              <a:rPr lang="en-GB" sz="2400" b="1" i="1" dirty="0" smtClean="0">
                <a:solidFill>
                  <a:srgbClr val="FF6600"/>
                </a:solidFill>
                <a:latin typeface="+mj-lt"/>
                <a:ea typeface="Tahoma" panose="020B0604030504040204" pitchFamily="34" charset="0"/>
                <a:cs typeface="Tahoma" panose="020B0604030504040204" pitchFamily="34" charset="0"/>
              </a:rPr>
              <a:t>.</a:t>
            </a:r>
          </a:p>
          <a:p>
            <a:pPr algn="just"/>
            <a:endParaRPr lang="en-GB" sz="2400" b="1" dirty="0" smtClean="0">
              <a:solidFill>
                <a:schemeClr val="tx1"/>
              </a:solidFill>
              <a:latin typeface="+mj-lt"/>
              <a:ea typeface="Tahoma" panose="020B0604030504040204" pitchFamily="34" charset="0"/>
              <a:cs typeface="Tahoma" panose="020B0604030504040204" pitchFamily="34" charset="0"/>
            </a:endParaRPr>
          </a:p>
          <a:p>
            <a:pPr algn="just"/>
            <a:r>
              <a:rPr lang="en-GB" sz="2400" b="1" dirty="0" smtClean="0">
                <a:solidFill>
                  <a:schemeClr val="tx1"/>
                </a:solidFill>
                <a:latin typeface="+mj-lt"/>
                <a:ea typeface="Tahoma" panose="020B0604030504040204" pitchFamily="34" charset="0"/>
                <a:cs typeface="Tahoma" panose="020B0604030504040204" pitchFamily="34" charset="0"/>
              </a:rPr>
              <a:t> </a:t>
            </a:r>
            <a:r>
              <a:rPr lang="en-GB" sz="2400" dirty="0">
                <a:solidFill>
                  <a:schemeClr val="tx1"/>
                </a:solidFill>
                <a:latin typeface="+mj-lt"/>
                <a:ea typeface="Tahoma" panose="020B0604030504040204" pitchFamily="34" charset="0"/>
                <a:cs typeface="Tahoma" panose="020B0604030504040204" pitchFamily="34" charset="0"/>
              </a:rPr>
              <a:t>A </a:t>
            </a:r>
            <a:r>
              <a:rPr lang="en-GB" sz="2400" b="1" dirty="0" smtClean="0">
                <a:solidFill>
                  <a:schemeClr val="tx1"/>
                </a:solidFill>
                <a:latin typeface="+mj-lt"/>
                <a:ea typeface="Tahoma" panose="020B0604030504040204" pitchFamily="34" charset="0"/>
                <a:cs typeface="Tahoma" panose="020B0604030504040204" pitchFamily="34" charset="0"/>
              </a:rPr>
              <a:t>Business </a:t>
            </a:r>
            <a:r>
              <a:rPr lang="en-GB" sz="2400" b="1" dirty="0">
                <a:solidFill>
                  <a:schemeClr val="tx1"/>
                </a:solidFill>
                <a:latin typeface="+mj-lt"/>
                <a:ea typeface="Tahoma" panose="020B0604030504040204" pitchFamily="34" charset="0"/>
                <a:cs typeface="Tahoma" panose="020B0604030504040204" pitchFamily="34" charset="0"/>
              </a:rPr>
              <a:t>A</a:t>
            </a:r>
            <a:r>
              <a:rPr lang="en-GB" sz="2400" b="1" dirty="0" smtClean="0">
                <a:solidFill>
                  <a:schemeClr val="tx1"/>
                </a:solidFill>
                <a:latin typeface="+mj-lt"/>
                <a:ea typeface="Tahoma" panose="020B0604030504040204" pitchFamily="34" charset="0"/>
                <a:cs typeface="Tahoma" panose="020B0604030504040204" pitchFamily="34" charset="0"/>
              </a:rPr>
              <a:t>ctivity </a:t>
            </a:r>
            <a:r>
              <a:rPr lang="en-GB" sz="2400" dirty="0" smtClean="0">
                <a:solidFill>
                  <a:schemeClr val="tx1"/>
                </a:solidFill>
                <a:latin typeface="+mj-lt"/>
                <a:ea typeface="Tahoma" panose="020B0604030504040204" pitchFamily="34" charset="0"/>
                <a:cs typeface="Tahoma" panose="020B0604030504040204" pitchFamily="34" charset="0"/>
              </a:rPr>
              <a:t>does not </a:t>
            </a:r>
            <a:r>
              <a:rPr lang="en-GB" sz="2400" dirty="0">
                <a:solidFill>
                  <a:schemeClr val="tx1"/>
                </a:solidFill>
                <a:latin typeface="+mj-lt"/>
                <a:ea typeface="Tahoma" panose="020B0604030504040204" pitchFamily="34" charset="0"/>
                <a:cs typeface="Tahoma" panose="020B0604030504040204" pitchFamily="34" charset="0"/>
              </a:rPr>
              <a:t>only </a:t>
            </a:r>
            <a:r>
              <a:rPr lang="en-GB" sz="2400" dirty="0" smtClean="0">
                <a:solidFill>
                  <a:schemeClr val="tx1"/>
                </a:solidFill>
                <a:latin typeface="+mj-lt"/>
                <a:ea typeface="Tahoma" panose="020B0604030504040204" pitchFamily="34" charset="0"/>
                <a:cs typeface="Tahoma" panose="020B0604030504040204" pitchFamily="34" charset="0"/>
              </a:rPr>
              <a:t>involve trading </a:t>
            </a:r>
            <a:r>
              <a:rPr lang="en-GB" sz="2400" dirty="0">
                <a:solidFill>
                  <a:schemeClr val="tx1"/>
                </a:solidFill>
                <a:latin typeface="+mj-lt"/>
                <a:ea typeface="Tahoma" panose="020B0604030504040204" pitchFamily="34" charset="0"/>
                <a:cs typeface="Tahoma" panose="020B0604030504040204" pitchFamily="34" charset="0"/>
              </a:rPr>
              <a:t>activities </a:t>
            </a:r>
            <a:r>
              <a:rPr lang="en-GB" sz="2400" dirty="0" smtClean="0">
                <a:solidFill>
                  <a:schemeClr val="tx1"/>
                </a:solidFill>
                <a:latin typeface="+mj-lt"/>
                <a:ea typeface="Tahoma" panose="020B0604030504040204" pitchFamily="34" charset="0"/>
                <a:cs typeface="Tahoma" panose="020B0604030504040204" pitchFamily="34" charset="0"/>
              </a:rPr>
              <a:t>i.e. </a:t>
            </a:r>
            <a:r>
              <a:rPr lang="en-GB" sz="2400" dirty="0">
                <a:solidFill>
                  <a:schemeClr val="tx1"/>
                </a:solidFill>
                <a:latin typeface="+mj-lt"/>
                <a:ea typeface="Tahoma" panose="020B0604030504040204" pitchFamily="34" charset="0"/>
                <a:cs typeface="Tahoma" panose="020B0604030504040204" pitchFamily="34" charset="0"/>
              </a:rPr>
              <a:t>buying and selling, but can include other forms of business activities </a:t>
            </a:r>
            <a:r>
              <a:rPr lang="en-GB" sz="2400" dirty="0" smtClean="0">
                <a:solidFill>
                  <a:schemeClr val="tx1"/>
                </a:solidFill>
                <a:latin typeface="+mj-lt"/>
                <a:ea typeface="Tahoma" panose="020B0604030504040204" pitchFamily="34" charset="0"/>
                <a:cs typeface="Tahoma" panose="020B0604030504040204" pitchFamily="34" charset="0"/>
              </a:rPr>
              <a:t>like:</a:t>
            </a:r>
          </a:p>
          <a:p>
            <a:pPr marL="342900" indent="-342900" algn="just">
              <a:buFont typeface="Wingdings" panose="05000000000000000000" pitchFamily="2" charset="2"/>
              <a:buChar char="Ø"/>
            </a:pPr>
            <a:r>
              <a:rPr lang="en-GB" sz="2400" dirty="0">
                <a:solidFill>
                  <a:schemeClr val="tx1"/>
                </a:solidFill>
                <a:latin typeface="+mj-lt"/>
                <a:ea typeface="Tahoma" panose="020B0604030504040204" pitchFamily="34" charset="0"/>
                <a:cs typeface="Tahoma" panose="020B0604030504040204" pitchFamily="34" charset="0"/>
              </a:rPr>
              <a:t>Banking	</a:t>
            </a:r>
            <a:r>
              <a:rPr lang="en-GB" sz="2400" dirty="0" smtClean="0">
                <a:solidFill>
                  <a:schemeClr val="tx1"/>
                </a:solidFill>
                <a:latin typeface="+mj-lt"/>
                <a:ea typeface="Tahoma" panose="020B0604030504040204" pitchFamily="34" charset="0"/>
                <a:cs typeface="Tahoma" panose="020B0604030504040204" pitchFamily="34" charset="0"/>
              </a:rPr>
              <a:t>Manufacturing		Educational</a:t>
            </a:r>
          </a:p>
          <a:p>
            <a:pPr marL="342900" indent="-342900" algn="just">
              <a:buFont typeface="Wingdings" panose="05000000000000000000" pitchFamily="2" charset="2"/>
              <a:buChar char="Ø"/>
            </a:pPr>
            <a:r>
              <a:rPr lang="en-GB" sz="2400" dirty="0" smtClean="0">
                <a:solidFill>
                  <a:schemeClr val="tx1"/>
                </a:solidFill>
                <a:latin typeface="+mj-lt"/>
                <a:ea typeface="Tahoma" panose="020B0604030504040204" pitchFamily="34" charset="0"/>
                <a:cs typeface="Tahoma" panose="020B0604030504040204" pitchFamily="34" charset="0"/>
              </a:rPr>
              <a:t>Insurance 	Providing </a:t>
            </a:r>
            <a:r>
              <a:rPr lang="en-GB" sz="2400" dirty="0">
                <a:solidFill>
                  <a:schemeClr val="tx1"/>
                </a:solidFill>
                <a:latin typeface="+mj-lt"/>
                <a:ea typeface="Tahoma" panose="020B0604030504040204" pitchFamily="34" charset="0"/>
                <a:cs typeface="Tahoma" panose="020B0604030504040204" pitchFamily="34" charset="0"/>
              </a:rPr>
              <a:t>services 	</a:t>
            </a:r>
            <a:r>
              <a:rPr lang="en-GB" sz="2400" dirty="0" smtClean="0">
                <a:solidFill>
                  <a:schemeClr val="tx1"/>
                </a:solidFill>
                <a:latin typeface="+mj-lt"/>
                <a:ea typeface="Tahoma" panose="020B0604030504040204" pitchFamily="34" charset="0"/>
                <a:cs typeface="Tahoma" panose="020B0604030504040204" pitchFamily="34" charset="0"/>
              </a:rPr>
              <a:t>Internet </a:t>
            </a:r>
            <a:r>
              <a:rPr lang="en-GB" sz="2400" dirty="0">
                <a:solidFill>
                  <a:schemeClr val="tx1"/>
                </a:solidFill>
                <a:latin typeface="+mj-lt"/>
                <a:ea typeface="Tahoma" panose="020B0604030504040204" pitchFamily="34" charset="0"/>
                <a:cs typeface="Tahoma" panose="020B0604030504040204" pitchFamily="34" charset="0"/>
              </a:rPr>
              <a:t>services</a:t>
            </a:r>
            <a:endParaRPr lang="en-GB" sz="2400" dirty="0" smtClean="0">
              <a:solidFill>
                <a:schemeClr val="tx1"/>
              </a:solidFill>
              <a:latin typeface="+mj-lt"/>
              <a:ea typeface="Tahoma" panose="020B0604030504040204" pitchFamily="34" charset="0"/>
              <a:cs typeface="Tahoma" panose="020B0604030504040204" pitchFamily="34" charset="0"/>
            </a:endParaRPr>
          </a:p>
          <a:p>
            <a:pPr marL="342900" indent="-342900" algn="just">
              <a:buFont typeface="Wingdings" panose="05000000000000000000" pitchFamily="2" charset="2"/>
              <a:buChar char="Ø"/>
            </a:pPr>
            <a:r>
              <a:rPr lang="en-GB" sz="2400" dirty="0" smtClean="0">
                <a:solidFill>
                  <a:schemeClr val="tx1"/>
                </a:solidFill>
                <a:latin typeface="+mj-lt"/>
                <a:ea typeface="Tahoma" panose="020B0604030504040204" pitchFamily="34" charset="0"/>
                <a:cs typeface="Tahoma" panose="020B0604030504040204" pitchFamily="34" charset="0"/>
              </a:rPr>
              <a:t>Transportation </a:t>
            </a:r>
            <a:r>
              <a:rPr lang="en-GB" sz="2400" dirty="0">
                <a:solidFill>
                  <a:schemeClr val="tx1"/>
                </a:solidFill>
                <a:latin typeface="+mj-lt"/>
                <a:ea typeface="Tahoma" panose="020B0604030504040204" pitchFamily="34" charset="0"/>
                <a:cs typeface="Tahoma" panose="020B0604030504040204" pitchFamily="34" charset="0"/>
              </a:rPr>
              <a:t>both passenger and cargo, </a:t>
            </a:r>
            <a:r>
              <a:rPr lang="en-GB" sz="2400" dirty="0" smtClean="0">
                <a:solidFill>
                  <a:schemeClr val="tx1"/>
                </a:solidFill>
                <a:latin typeface="+mj-lt"/>
                <a:ea typeface="Tahoma" panose="020B0604030504040204" pitchFamily="34" charset="0"/>
                <a:cs typeface="Tahoma" panose="020B0604030504040204" pitchFamily="34" charset="0"/>
              </a:rPr>
              <a:t>etc…</a:t>
            </a:r>
            <a:endParaRPr lang="en-US" sz="2400" dirty="0">
              <a:solidFill>
                <a:schemeClr val="tx1"/>
              </a:solidFill>
              <a:latin typeface="+mj-lt"/>
              <a:ea typeface="Tahoma" panose="020B0604030504040204" pitchFamily="34" charset="0"/>
              <a:cs typeface="Tahoma" panose="020B0604030504040204" pitchFamily="34" charset="0"/>
            </a:endParaRPr>
          </a:p>
          <a:p>
            <a:pPr algn="just"/>
            <a:endParaRPr lang="en-US" sz="20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6481982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175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175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14" dur="175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175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20" dur="175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175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26" dur="175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1750" fill="hold"/>
                                        <p:tgtEl>
                                          <p:spTgt spid="3">
                                            <p:txEl>
                                              <p:pRg st="8" end="8"/>
                                            </p:txEl>
                                          </p:spTgt>
                                        </p:tgtEl>
                                        <p:attrNameLst>
                                          <p:attrName>ppt_x</p:attrName>
                                        </p:attrNameLst>
                                      </p:cBhvr>
                                      <p:tavLst>
                                        <p:tav tm="0">
                                          <p:val>
                                            <p:strVal val="0-#ppt_w/2"/>
                                          </p:val>
                                        </p:tav>
                                        <p:tav tm="100000">
                                          <p:val>
                                            <p:strVal val="#ppt_x"/>
                                          </p:val>
                                        </p:tav>
                                      </p:tavLst>
                                    </p:anim>
                                    <p:anim calcmode="lin" valueType="num">
                                      <p:cBhvr additive="base">
                                        <p:cTn id="32" dur="1750" fill="hold"/>
                                        <p:tgtEl>
                                          <p:spTgt spid="3">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anim calcmode="lin" valueType="num">
                                      <p:cBhvr additive="base">
                                        <p:cTn id="37" dur="1750" fill="hold"/>
                                        <p:tgtEl>
                                          <p:spTgt spid="3">
                                            <p:txEl>
                                              <p:pRg st="9" end="9"/>
                                            </p:txEl>
                                          </p:spTgt>
                                        </p:tgtEl>
                                        <p:attrNameLst>
                                          <p:attrName>ppt_x</p:attrName>
                                        </p:attrNameLst>
                                      </p:cBhvr>
                                      <p:tavLst>
                                        <p:tav tm="0">
                                          <p:val>
                                            <p:strVal val="0-#ppt_w/2"/>
                                          </p:val>
                                        </p:tav>
                                        <p:tav tm="100000">
                                          <p:val>
                                            <p:strVal val="#ppt_x"/>
                                          </p:val>
                                        </p:tav>
                                      </p:tavLst>
                                    </p:anim>
                                    <p:anim calcmode="lin" valueType="num">
                                      <p:cBhvr additive="base">
                                        <p:cTn id="38" dur="1750" fill="hold"/>
                                        <p:tgtEl>
                                          <p:spTgt spid="3">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anim calcmode="lin" valueType="num">
                                      <p:cBhvr additive="base">
                                        <p:cTn id="43" dur="1750" fill="hold"/>
                                        <p:tgtEl>
                                          <p:spTgt spid="3">
                                            <p:txEl>
                                              <p:pRg st="10" end="10"/>
                                            </p:txEl>
                                          </p:spTgt>
                                        </p:tgtEl>
                                        <p:attrNameLst>
                                          <p:attrName>ppt_x</p:attrName>
                                        </p:attrNameLst>
                                      </p:cBhvr>
                                      <p:tavLst>
                                        <p:tav tm="0">
                                          <p:val>
                                            <p:strVal val="0-#ppt_w/2"/>
                                          </p:val>
                                        </p:tav>
                                        <p:tav tm="100000">
                                          <p:val>
                                            <p:strVal val="#ppt_x"/>
                                          </p:val>
                                        </p:tav>
                                      </p:tavLst>
                                    </p:anim>
                                    <p:anim calcmode="lin" valueType="num">
                                      <p:cBhvr additive="base">
                                        <p:cTn id="44" dur="1750" fill="hold"/>
                                        <p:tgtEl>
                                          <p:spTgt spid="3">
                                            <p:txEl>
                                              <p:pRg st="10" end="10"/>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3">
                                            <p:txEl>
                                              <p:pRg st="11" end="11"/>
                                            </p:txEl>
                                          </p:spTgt>
                                        </p:tgtEl>
                                        <p:attrNameLst>
                                          <p:attrName>style.visibility</p:attrName>
                                        </p:attrNameLst>
                                      </p:cBhvr>
                                      <p:to>
                                        <p:strVal val="visible"/>
                                      </p:to>
                                    </p:set>
                                    <p:anim calcmode="lin" valueType="num">
                                      <p:cBhvr additive="base">
                                        <p:cTn id="49" dur="1750" fill="hold"/>
                                        <p:tgtEl>
                                          <p:spTgt spid="3">
                                            <p:txEl>
                                              <p:pRg st="11" end="11"/>
                                            </p:txEl>
                                          </p:spTgt>
                                        </p:tgtEl>
                                        <p:attrNameLst>
                                          <p:attrName>ppt_x</p:attrName>
                                        </p:attrNameLst>
                                      </p:cBhvr>
                                      <p:tavLst>
                                        <p:tav tm="0">
                                          <p:val>
                                            <p:strVal val="0-#ppt_w/2"/>
                                          </p:val>
                                        </p:tav>
                                        <p:tav tm="100000">
                                          <p:val>
                                            <p:strVal val="#ppt_x"/>
                                          </p:val>
                                        </p:tav>
                                      </p:tavLst>
                                    </p:anim>
                                    <p:anim calcmode="lin" valueType="num">
                                      <p:cBhvr additive="base">
                                        <p:cTn id="50" dur="1750" fill="hold"/>
                                        <p:tgtEl>
                                          <p:spTgt spid="3">
                                            <p:txEl>
                                              <p:pRg st="11" end="1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r>
              <a:rPr lang="en-US" sz="4400" b="1" dirty="0" smtClean="0">
                <a:solidFill>
                  <a:schemeClr val="accent1"/>
                </a:solidFill>
                <a:latin typeface="Tahoma" panose="020B0604030504040204" pitchFamily="34" charset="0"/>
                <a:ea typeface="Tahoma" panose="020B0604030504040204" pitchFamily="34" charset="0"/>
                <a:cs typeface="Tahoma" panose="020B0604030504040204" pitchFamily="34" charset="0"/>
              </a:rPr>
              <a:t>Introduction  Cont’d</a:t>
            </a:r>
            <a:endParaRPr lang="en-US" sz="4400" b="1" dirty="0">
              <a:solidFill>
                <a:schemeClr val="accent1"/>
              </a:solidFill>
              <a:latin typeface="Tahoma" panose="020B0604030504040204" pitchFamily="34" charset="0"/>
              <a:ea typeface="Tahoma" panose="020B0604030504040204" pitchFamily="34" charset="0"/>
              <a:cs typeface="Tahoma" panose="020B0604030504040204" pitchFamily="34" charset="0"/>
            </a:endParaRPr>
          </a:p>
        </p:txBody>
      </p:sp>
      <p:sp>
        <p:nvSpPr>
          <p:cNvPr id="3" name="Content Placeholder 2"/>
          <p:cNvSpPr>
            <a:spLocks noGrp="1"/>
          </p:cNvSpPr>
          <p:nvPr>
            <p:ph sz="quarter" idx="1"/>
          </p:nvPr>
        </p:nvSpPr>
        <p:spPr>
          <a:xfrm>
            <a:off x="395536" y="1556792"/>
            <a:ext cx="8496944" cy="4572000"/>
          </a:xfrm>
        </p:spPr>
        <p:txBody>
          <a:bodyPr>
            <a:normAutofit/>
          </a:bodyPr>
          <a:lstStyle/>
          <a:p>
            <a:pPr marL="0" indent="0">
              <a:buNone/>
            </a:pPr>
            <a:endParaRPr lang="en-US" sz="2400" b="1" dirty="0" smtClean="0">
              <a:latin typeface="+mj-lt"/>
              <a:ea typeface="Tahoma" panose="020B0604030504040204" pitchFamily="34" charset="0"/>
              <a:cs typeface="Tahoma" panose="020B0604030504040204" pitchFamily="34" charset="0"/>
            </a:endParaRPr>
          </a:p>
          <a:p>
            <a:pPr marL="0" indent="0">
              <a:buNone/>
            </a:pPr>
            <a:r>
              <a:rPr lang="en-US" sz="2400" b="1" dirty="0" smtClean="0">
                <a:latin typeface="+mj-lt"/>
                <a:ea typeface="Tahoma" panose="020B0604030504040204" pitchFamily="34" charset="0"/>
                <a:cs typeface="Tahoma" panose="020B0604030504040204" pitchFamily="34" charset="0"/>
              </a:rPr>
              <a:t>Business: </a:t>
            </a:r>
            <a:r>
              <a:rPr lang="en-US" sz="2400" dirty="0" smtClean="0">
                <a:latin typeface="+mj-lt"/>
                <a:ea typeface="Tahoma" panose="020B0604030504040204" pitchFamily="34" charset="0"/>
                <a:cs typeface="Tahoma" panose="020B0604030504040204" pitchFamily="34" charset="0"/>
              </a:rPr>
              <a:t>is a fundamental and universal feature of human existence and yet the concept of business is difficult to define with any degree of precision.</a:t>
            </a:r>
          </a:p>
          <a:p>
            <a:pPr marL="0" indent="0">
              <a:buNone/>
            </a:pPr>
            <a:endParaRPr lang="en-US" sz="2400" dirty="0" smtClean="0">
              <a:latin typeface="+mj-lt"/>
              <a:ea typeface="Tahoma" panose="020B0604030504040204" pitchFamily="34" charset="0"/>
              <a:cs typeface="Tahoma" panose="020B0604030504040204" pitchFamily="34" charset="0"/>
            </a:endParaRPr>
          </a:p>
          <a:p>
            <a:pPr marL="0" indent="0">
              <a:buNone/>
            </a:pPr>
            <a:r>
              <a:rPr lang="en-US" sz="2400" dirty="0" smtClean="0">
                <a:latin typeface="+mj-lt"/>
                <a:ea typeface="Tahoma" panose="020B0604030504040204" pitchFamily="34" charset="0"/>
                <a:cs typeface="Tahoma" panose="020B0604030504040204" pitchFamily="34" charset="0"/>
              </a:rPr>
              <a:t>Most business activities take place within an organizational context and reveals a wide variety of organizations ranging from the small local supplier of a single good or service to a multibillion dollar multinational corporation.</a:t>
            </a:r>
            <a:endParaRPr lang="en-US" sz="2400" dirty="0">
              <a:latin typeface="+mj-lt"/>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1920407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75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175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175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175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175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175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609600"/>
            <a:ext cx="8305800" cy="5791200"/>
          </a:xfrm>
        </p:spPr>
        <p:txBody>
          <a:bodyPr>
            <a:normAutofit fontScale="92500"/>
          </a:bodyPr>
          <a:lstStyle/>
          <a:p>
            <a:pPr lvl="0" algn="just">
              <a:buNone/>
            </a:pPr>
            <a:endParaRPr lang="en-GB" sz="2400" b="1" dirty="0" smtClean="0">
              <a:latin typeface="+mj-lt"/>
            </a:endParaRPr>
          </a:p>
          <a:p>
            <a:pPr lvl="0" algn="ctr">
              <a:buNone/>
            </a:pPr>
            <a:r>
              <a:rPr lang="en-GB" sz="4800" b="1" dirty="0" smtClean="0">
                <a:solidFill>
                  <a:schemeClr val="accent1"/>
                </a:solidFill>
                <a:latin typeface="+mj-lt"/>
              </a:rPr>
              <a:t>Types </a:t>
            </a:r>
            <a:r>
              <a:rPr lang="en-GB" sz="4800" b="1" dirty="0">
                <a:solidFill>
                  <a:schemeClr val="accent1"/>
                </a:solidFill>
                <a:latin typeface="+mj-lt"/>
              </a:rPr>
              <a:t>of Business </a:t>
            </a:r>
            <a:r>
              <a:rPr lang="en-GB" sz="4800" b="1" dirty="0" smtClean="0">
                <a:solidFill>
                  <a:schemeClr val="accent1"/>
                </a:solidFill>
                <a:latin typeface="+mj-lt"/>
              </a:rPr>
              <a:t>organizations</a:t>
            </a:r>
          </a:p>
          <a:p>
            <a:pPr lvl="0" algn="ctr">
              <a:buNone/>
            </a:pPr>
            <a:endParaRPr lang="en-US" sz="3200" dirty="0">
              <a:latin typeface="+mj-lt"/>
            </a:endParaRPr>
          </a:p>
          <a:p>
            <a:pPr algn="just">
              <a:buFont typeface="Wingdings" pitchFamily="2" charset="2"/>
              <a:buChar char="q"/>
            </a:pPr>
            <a:r>
              <a:rPr lang="en-GB" sz="2800" dirty="0" smtClean="0">
                <a:latin typeface="+mj-lt"/>
              </a:rPr>
              <a:t>   A </a:t>
            </a:r>
            <a:r>
              <a:rPr lang="en-GB" sz="2800" dirty="0">
                <a:latin typeface="+mj-lt"/>
              </a:rPr>
              <a:t>business may be </a:t>
            </a:r>
            <a:r>
              <a:rPr lang="en-GB" sz="2800" b="1" i="1" dirty="0">
                <a:latin typeface="+mj-lt"/>
              </a:rPr>
              <a:t>owned</a:t>
            </a:r>
            <a:r>
              <a:rPr lang="en-GB" sz="2800" dirty="0">
                <a:latin typeface="+mj-lt"/>
              </a:rPr>
              <a:t> by one person as a </a:t>
            </a:r>
            <a:r>
              <a:rPr lang="en-GB" sz="2800" b="1" dirty="0">
                <a:latin typeface="+mj-lt"/>
              </a:rPr>
              <a:t>Sole Proprietor</a:t>
            </a:r>
            <a:r>
              <a:rPr lang="en-GB" sz="2800" dirty="0">
                <a:latin typeface="+mj-lt"/>
              </a:rPr>
              <a:t> or can be owned jointly with another person or partner as a </a:t>
            </a:r>
            <a:r>
              <a:rPr lang="en-GB" sz="2800" b="1" dirty="0">
                <a:latin typeface="+mj-lt"/>
              </a:rPr>
              <a:t>Partnership</a:t>
            </a:r>
            <a:r>
              <a:rPr lang="en-GB" sz="2800" dirty="0" smtClean="0">
                <a:latin typeface="+mj-lt"/>
              </a:rPr>
              <a:t>.</a:t>
            </a:r>
          </a:p>
          <a:p>
            <a:pPr algn="just">
              <a:buNone/>
            </a:pPr>
            <a:endParaRPr lang="en-GB" sz="2800" dirty="0" smtClean="0">
              <a:latin typeface="+mj-lt"/>
            </a:endParaRPr>
          </a:p>
          <a:p>
            <a:pPr algn="just">
              <a:buFont typeface="Wingdings" pitchFamily="2" charset="2"/>
              <a:buChar char="q"/>
            </a:pPr>
            <a:r>
              <a:rPr lang="en-GB" sz="2800" dirty="0" smtClean="0">
                <a:latin typeface="+mj-lt"/>
              </a:rPr>
              <a:t>   Another </a:t>
            </a:r>
            <a:r>
              <a:rPr lang="en-GB" sz="2800" dirty="0">
                <a:latin typeface="+mj-lt"/>
              </a:rPr>
              <a:t>way in which a business could be owned is through the establishment of a </a:t>
            </a:r>
            <a:r>
              <a:rPr lang="en-GB" sz="2800" b="1" dirty="0" smtClean="0">
                <a:latin typeface="+mj-lt"/>
              </a:rPr>
              <a:t>Limited </a:t>
            </a:r>
            <a:r>
              <a:rPr lang="en-GB" sz="2800" b="1" dirty="0">
                <a:latin typeface="+mj-lt"/>
              </a:rPr>
              <a:t>L</a:t>
            </a:r>
            <a:r>
              <a:rPr lang="en-GB" sz="2800" b="1" dirty="0" smtClean="0">
                <a:latin typeface="+mj-lt"/>
              </a:rPr>
              <a:t>iability Company</a:t>
            </a:r>
            <a:r>
              <a:rPr lang="en-GB" sz="2800" dirty="0" smtClean="0">
                <a:latin typeface="+mj-lt"/>
              </a:rPr>
              <a:t>.</a:t>
            </a:r>
          </a:p>
          <a:p>
            <a:pPr algn="just">
              <a:buNone/>
            </a:pPr>
            <a:endParaRPr lang="en-GB" sz="2800" dirty="0" smtClean="0">
              <a:latin typeface="+mj-lt"/>
            </a:endParaRPr>
          </a:p>
          <a:p>
            <a:pPr algn="just">
              <a:buFont typeface="Wingdings" pitchFamily="2" charset="2"/>
              <a:buChar char="q"/>
            </a:pPr>
            <a:r>
              <a:rPr lang="en-GB" sz="2800" dirty="0" smtClean="0">
                <a:latin typeface="+mj-lt"/>
              </a:rPr>
              <a:t>  </a:t>
            </a:r>
            <a:r>
              <a:rPr lang="en-GB" sz="2800" dirty="0">
                <a:latin typeface="+mj-lt"/>
              </a:rPr>
              <a:t>A limited company can be privately or publicly owned.</a:t>
            </a:r>
            <a:endParaRPr lang="en-US" sz="2800" dirty="0">
              <a:latin typeface="+mj-lt"/>
            </a:endParaRPr>
          </a:p>
          <a:p>
            <a:endParaRPr lang="en-US" sz="2800" dirty="0"/>
          </a:p>
        </p:txBody>
      </p:sp>
    </p:spTree>
    <p:extLst>
      <p:ext uri="{BB962C8B-B14F-4D97-AF65-F5344CB8AC3E}">
        <p14:creationId xmlns:p14="http://schemas.microsoft.com/office/powerpoint/2010/main" val="30381822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175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175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175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175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175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175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 calcmode="lin" valueType="num">
                                      <p:cBhvr additive="base">
                                        <p:cTn id="25" dur="175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6" dur="175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6" algn="ctr" rtl="0">
              <a:spcBef>
                <a:spcPct val="0"/>
              </a:spcBef>
            </a:pPr>
            <a:r>
              <a:rPr kumimoji="0" lang="en-GB" sz="4400" b="1" i="0" u="none" strike="noStrike" cap="none" normalizeH="0" baseline="0" dirty="0" smtClean="0">
                <a:ln>
                  <a:noFill/>
                </a:ln>
                <a:solidFill>
                  <a:schemeClr val="accent1"/>
                </a:solidFill>
                <a:effectLst/>
                <a:latin typeface="Tahoma" panose="020B0604030504040204" pitchFamily="34" charset="0"/>
                <a:ea typeface="Tahoma" panose="020B0604030504040204" pitchFamily="34" charset="0"/>
                <a:cs typeface="Tahoma" panose="020B0604030504040204" pitchFamily="34" charset="0"/>
              </a:rPr>
              <a:t>Sole Trader</a:t>
            </a:r>
            <a:r>
              <a:rPr kumimoji="0" lang="en-US" sz="2800" b="0" i="0" u="none" strike="noStrike" cap="none" normalizeH="0" baseline="0" dirty="0" smtClean="0">
                <a:ln>
                  <a:noFill/>
                </a:ln>
                <a:solidFill>
                  <a:srgbClr val="0000FF"/>
                </a:solidFill>
                <a:effectLst/>
                <a:latin typeface="Tahoma" panose="020B0604030504040204" pitchFamily="34" charset="0"/>
                <a:ea typeface="Tahoma" panose="020B0604030504040204" pitchFamily="34" charset="0"/>
                <a:cs typeface="Tahoma" panose="020B0604030504040204" pitchFamily="34" charset="0"/>
              </a:rPr>
              <a:t/>
            </a:r>
            <a:br>
              <a:rPr kumimoji="0" lang="en-US" sz="2800" b="0" i="0" u="none" strike="noStrike" cap="none" normalizeH="0" baseline="0" dirty="0" smtClean="0">
                <a:ln>
                  <a:noFill/>
                </a:ln>
                <a:solidFill>
                  <a:srgbClr val="0000FF"/>
                </a:solidFill>
                <a:effectLst/>
                <a:latin typeface="Tahoma" panose="020B0604030504040204" pitchFamily="34" charset="0"/>
                <a:ea typeface="Tahoma" panose="020B0604030504040204" pitchFamily="34" charset="0"/>
                <a:cs typeface="Tahoma" panose="020B0604030504040204" pitchFamily="34" charset="0"/>
              </a:rPr>
            </a:br>
            <a:endParaRPr lang="en-ZA" dirty="0"/>
          </a:p>
        </p:txBody>
      </p:sp>
      <p:sp>
        <p:nvSpPr>
          <p:cNvPr id="3" name="Content Placeholder 2"/>
          <p:cNvSpPr>
            <a:spLocks noGrp="1"/>
          </p:cNvSpPr>
          <p:nvPr>
            <p:ph sz="quarter" idx="1"/>
          </p:nvPr>
        </p:nvSpPr>
        <p:spPr>
          <a:xfrm>
            <a:off x="467544" y="1340768"/>
            <a:ext cx="8136904" cy="4860032"/>
          </a:xfrm>
        </p:spPr>
        <p:txBody>
          <a:bodyPr>
            <a:normAutofit fontScale="77500" lnSpcReduction="20000"/>
          </a:bodyPr>
          <a:lstStyle/>
          <a:p>
            <a:pPr marL="0" lvl="0" indent="0" algn="just" eaLnBrk="0" fontAlgn="base" hangingPunct="0">
              <a:spcBef>
                <a:spcPct val="0"/>
              </a:spcBef>
              <a:spcAft>
                <a:spcPct val="0"/>
              </a:spcAft>
              <a:buClrTx/>
              <a:buSzTx/>
              <a:buNone/>
            </a:pPr>
            <a:r>
              <a:rPr lang="en-GB" sz="2800" dirty="0">
                <a:latin typeface="+mj-lt"/>
                <a:ea typeface="Tahoma" panose="020B0604030504040204" pitchFamily="34" charset="0"/>
                <a:cs typeface="Tahoma" panose="020B0604030504040204" pitchFamily="34" charset="0"/>
              </a:rPr>
              <a:t>This is a business owned by only one person who provides all the capital needed to set up and manage the organization and takes profit as his reward. </a:t>
            </a:r>
            <a:endParaRPr lang="en-GB" sz="2800" dirty="0" smtClean="0">
              <a:latin typeface="+mj-lt"/>
              <a:ea typeface="Tahoma" panose="020B0604030504040204" pitchFamily="34" charset="0"/>
              <a:cs typeface="Tahoma" panose="020B0604030504040204" pitchFamily="34" charset="0"/>
            </a:endParaRPr>
          </a:p>
          <a:p>
            <a:pPr marL="0" lvl="0" indent="0" algn="just" eaLnBrk="0" fontAlgn="base" hangingPunct="0">
              <a:spcBef>
                <a:spcPct val="0"/>
              </a:spcBef>
              <a:spcAft>
                <a:spcPct val="0"/>
              </a:spcAft>
              <a:buClrTx/>
              <a:buSzTx/>
              <a:buNone/>
            </a:pPr>
            <a:endParaRPr lang="en-GB" sz="2800" dirty="0">
              <a:latin typeface="+mj-lt"/>
              <a:ea typeface="Tahoma" panose="020B0604030504040204" pitchFamily="34" charset="0"/>
              <a:cs typeface="Tahoma" panose="020B0604030504040204" pitchFamily="34" charset="0"/>
            </a:endParaRPr>
          </a:p>
          <a:p>
            <a:pPr marL="0" lvl="0" indent="0" algn="just" eaLnBrk="0" fontAlgn="base" hangingPunct="0">
              <a:spcBef>
                <a:spcPct val="0"/>
              </a:spcBef>
              <a:spcAft>
                <a:spcPct val="0"/>
              </a:spcAft>
              <a:buClrTx/>
              <a:buSzTx/>
              <a:buNone/>
            </a:pPr>
            <a:r>
              <a:rPr lang="en-GB" sz="2800" b="1" dirty="0">
                <a:latin typeface="+mj-lt"/>
                <a:ea typeface="Tahoma" panose="020B0604030504040204" pitchFamily="34" charset="0"/>
                <a:cs typeface="Tahoma" panose="020B0604030504040204" pitchFamily="34" charset="0"/>
              </a:rPr>
              <a:t>Main features of Sole </a:t>
            </a:r>
            <a:r>
              <a:rPr lang="en-GB" sz="2800" b="1" dirty="0" smtClean="0">
                <a:latin typeface="+mj-lt"/>
                <a:ea typeface="Tahoma" panose="020B0604030504040204" pitchFamily="34" charset="0"/>
                <a:cs typeface="Tahoma" panose="020B0604030504040204" pitchFamily="34" charset="0"/>
              </a:rPr>
              <a:t>Proprietorship </a:t>
            </a:r>
            <a:r>
              <a:rPr lang="en-GB" sz="2800" b="1" dirty="0">
                <a:latin typeface="+mj-lt"/>
                <a:ea typeface="Tahoma" panose="020B0604030504040204" pitchFamily="34" charset="0"/>
                <a:cs typeface="Tahoma" panose="020B0604030504040204" pitchFamily="34" charset="0"/>
              </a:rPr>
              <a:t>are as follows</a:t>
            </a:r>
            <a:r>
              <a:rPr lang="en-GB" sz="2800" dirty="0">
                <a:latin typeface="+mj-lt"/>
                <a:ea typeface="Tahoma" panose="020B0604030504040204" pitchFamily="34" charset="0"/>
                <a:cs typeface="Tahoma" panose="020B0604030504040204" pitchFamily="34" charset="0"/>
              </a:rPr>
              <a:t>;</a:t>
            </a:r>
          </a:p>
          <a:p>
            <a:pPr marL="0" lvl="0" indent="0" algn="just" eaLnBrk="0" fontAlgn="base" hangingPunct="0">
              <a:spcBef>
                <a:spcPct val="0"/>
              </a:spcBef>
              <a:spcAft>
                <a:spcPct val="0"/>
              </a:spcAft>
              <a:buClrTx/>
              <a:buSzTx/>
              <a:buNone/>
            </a:pPr>
            <a:endParaRPr lang="en-US" sz="2800" dirty="0">
              <a:latin typeface="+mj-lt"/>
              <a:ea typeface="Tahoma" panose="020B0604030504040204" pitchFamily="34" charset="0"/>
              <a:cs typeface="Tahoma" panose="020B0604030504040204" pitchFamily="34" charset="0"/>
            </a:endParaRPr>
          </a:p>
          <a:p>
            <a:pPr marL="0" lvl="0" indent="0" algn="just" eaLnBrk="0" fontAlgn="base" hangingPunct="0">
              <a:spcBef>
                <a:spcPct val="0"/>
              </a:spcBef>
              <a:spcAft>
                <a:spcPct val="0"/>
              </a:spcAft>
              <a:buClrTx/>
              <a:buSzTx/>
              <a:buFont typeface="Wingdings" pitchFamily="2" charset="2"/>
              <a:buChar char="q"/>
            </a:pPr>
            <a:r>
              <a:rPr lang="en-GB" sz="2800" dirty="0">
                <a:latin typeface="+mj-lt"/>
                <a:ea typeface="Tahoma" panose="020B0604030504040204" pitchFamily="34" charset="0"/>
                <a:cs typeface="Tahoma" panose="020B0604030504040204" pitchFamily="34" charset="0"/>
              </a:rPr>
              <a:t>   It is a business owned by only </a:t>
            </a:r>
            <a:r>
              <a:rPr lang="en-GB" sz="2800" b="1" dirty="0">
                <a:latin typeface="+mj-lt"/>
                <a:ea typeface="Tahoma" panose="020B0604030504040204" pitchFamily="34" charset="0"/>
                <a:cs typeface="Tahoma" panose="020B0604030504040204" pitchFamily="34" charset="0"/>
              </a:rPr>
              <a:t>one person </a:t>
            </a:r>
            <a:r>
              <a:rPr lang="en-GB" sz="2800" dirty="0">
                <a:latin typeface="+mj-lt"/>
                <a:ea typeface="Tahoma" panose="020B0604030504040204" pitchFamily="34" charset="0"/>
                <a:cs typeface="Tahoma" panose="020B0604030504040204" pitchFamily="34" charset="0"/>
              </a:rPr>
              <a:t>who provides all the needed capital and manages it alone.</a:t>
            </a:r>
          </a:p>
          <a:p>
            <a:pPr marL="0" lvl="0" indent="0" algn="just" eaLnBrk="0" fontAlgn="base" hangingPunct="0">
              <a:spcBef>
                <a:spcPct val="0"/>
              </a:spcBef>
              <a:spcAft>
                <a:spcPct val="0"/>
              </a:spcAft>
              <a:buClrTx/>
              <a:buSzTx/>
            </a:pPr>
            <a:endParaRPr lang="en-US" sz="2800" dirty="0">
              <a:latin typeface="+mj-lt"/>
              <a:ea typeface="Tahoma" panose="020B0604030504040204" pitchFamily="34" charset="0"/>
              <a:cs typeface="Tahoma" panose="020B0604030504040204" pitchFamily="34" charset="0"/>
            </a:endParaRPr>
          </a:p>
          <a:p>
            <a:pPr marL="0" lvl="0" indent="0" algn="just" eaLnBrk="0" fontAlgn="base" hangingPunct="0">
              <a:spcBef>
                <a:spcPct val="0"/>
              </a:spcBef>
              <a:spcAft>
                <a:spcPct val="0"/>
              </a:spcAft>
              <a:buClrTx/>
              <a:buSzTx/>
              <a:buFont typeface="Wingdings" pitchFamily="2" charset="2"/>
              <a:buChar char="q"/>
            </a:pPr>
            <a:r>
              <a:rPr lang="en-GB" sz="2800" dirty="0">
                <a:latin typeface="+mj-lt"/>
                <a:ea typeface="Tahoma" panose="020B0604030504040204" pitchFamily="34" charset="0"/>
                <a:cs typeface="Tahoma" panose="020B0604030504040204" pitchFamily="34" charset="0"/>
              </a:rPr>
              <a:t>   It is the </a:t>
            </a:r>
            <a:r>
              <a:rPr lang="en-GB" sz="2800" b="1" dirty="0">
                <a:latin typeface="+mj-lt"/>
                <a:ea typeface="Tahoma" panose="020B0604030504040204" pitchFamily="34" charset="0"/>
                <a:cs typeface="Tahoma" panose="020B0604030504040204" pitchFamily="34" charset="0"/>
              </a:rPr>
              <a:t>simplest</a:t>
            </a:r>
            <a:r>
              <a:rPr lang="en-GB" sz="2800" dirty="0">
                <a:latin typeface="+mj-lt"/>
                <a:ea typeface="Tahoma" panose="020B0604030504040204" pitchFamily="34" charset="0"/>
                <a:cs typeface="Tahoma" panose="020B0604030504040204" pitchFamily="34" charset="0"/>
              </a:rPr>
              <a:t> and most </a:t>
            </a:r>
            <a:r>
              <a:rPr lang="en-GB" sz="2800" b="1" dirty="0">
                <a:latin typeface="+mj-lt"/>
                <a:ea typeface="Tahoma" panose="020B0604030504040204" pitchFamily="34" charset="0"/>
                <a:cs typeface="Tahoma" panose="020B0604030504040204" pitchFamily="34" charset="0"/>
              </a:rPr>
              <a:t>common</a:t>
            </a:r>
            <a:r>
              <a:rPr lang="en-GB" sz="2800" dirty="0">
                <a:latin typeface="+mj-lt"/>
                <a:ea typeface="Tahoma" panose="020B0604030504040204" pitchFamily="34" charset="0"/>
                <a:cs typeface="Tahoma" panose="020B0604030504040204" pitchFamily="34" charset="0"/>
              </a:rPr>
              <a:t> type of business enterprise.</a:t>
            </a:r>
          </a:p>
          <a:p>
            <a:pPr marL="0" lvl="0" indent="0" algn="just" eaLnBrk="0" fontAlgn="base" hangingPunct="0">
              <a:spcBef>
                <a:spcPct val="0"/>
              </a:spcBef>
              <a:spcAft>
                <a:spcPct val="0"/>
              </a:spcAft>
              <a:buClrTx/>
              <a:buSzTx/>
            </a:pPr>
            <a:endParaRPr lang="en-US" sz="2800" dirty="0">
              <a:latin typeface="+mj-lt"/>
              <a:ea typeface="Tahoma" panose="020B0604030504040204" pitchFamily="34" charset="0"/>
              <a:cs typeface="Tahoma" panose="020B0604030504040204" pitchFamily="34" charset="0"/>
            </a:endParaRPr>
          </a:p>
          <a:p>
            <a:pPr marL="0" lvl="0" indent="0" algn="just" eaLnBrk="0" fontAlgn="base" hangingPunct="0">
              <a:spcBef>
                <a:spcPct val="0"/>
              </a:spcBef>
              <a:spcAft>
                <a:spcPct val="0"/>
              </a:spcAft>
              <a:buClrTx/>
              <a:buSzTx/>
              <a:buFont typeface="Wingdings" pitchFamily="2" charset="2"/>
              <a:buChar char="q"/>
            </a:pPr>
            <a:r>
              <a:rPr lang="en-GB" sz="2800" dirty="0">
                <a:latin typeface="+mj-lt"/>
                <a:ea typeface="Tahoma" panose="020B0604030504040204" pitchFamily="34" charset="0"/>
                <a:cs typeface="Tahoma" panose="020B0604030504040204" pitchFamily="34" charset="0"/>
              </a:rPr>
              <a:t>  The business tends to be </a:t>
            </a:r>
            <a:r>
              <a:rPr lang="en-GB" sz="2800" b="1" dirty="0">
                <a:latin typeface="+mj-lt"/>
                <a:ea typeface="Tahoma" panose="020B0604030504040204" pitchFamily="34" charset="0"/>
                <a:cs typeface="Tahoma" panose="020B0604030504040204" pitchFamily="34" charset="0"/>
              </a:rPr>
              <a:t>small in size</a:t>
            </a:r>
            <a:r>
              <a:rPr lang="en-GB" sz="2800" dirty="0">
                <a:latin typeface="+mj-lt"/>
                <a:ea typeface="Tahoma" panose="020B0604030504040204" pitchFamily="34" charset="0"/>
                <a:cs typeface="Tahoma" panose="020B0604030504040204" pitchFamily="34" charset="0"/>
              </a:rPr>
              <a:t> although it is not always so</a:t>
            </a:r>
            <a:r>
              <a:rPr lang="en-GB" sz="2800" dirty="0" smtClean="0">
                <a:latin typeface="+mj-lt"/>
                <a:ea typeface="Tahoma" panose="020B0604030504040204" pitchFamily="34" charset="0"/>
                <a:cs typeface="Tahoma" panose="020B0604030504040204" pitchFamily="34" charset="0"/>
              </a:rPr>
              <a:t>.</a:t>
            </a:r>
          </a:p>
          <a:p>
            <a:pPr marL="0" lvl="0" indent="0" algn="just" eaLnBrk="0" fontAlgn="base" hangingPunct="0">
              <a:spcBef>
                <a:spcPct val="0"/>
              </a:spcBef>
              <a:spcAft>
                <a:spcPct val="0"/>
              </a:spcAft>
              <a:buClrTx/>
              <a:buSzTx/>
              <a:buFont typeface="Wingdings" pitchFamily="2" charset="2"/>
              <a:buChar char="q"/>
            </a:pPr>
            <a:endParaRPr lang="en-US" sz="2800" dirty="0">
              <a:latin typeface="+mj-lt"/>
              <a:ea typeface="Tahoma" panose="020B0604030504040204" pitchFamily="34" charset="0"/>
              <a:cs typeface="Tahoma" panose="020B0604030504040204" pitchFamily="34" charset="0"/>
            </a:endParaRPr>
          </a:p>
          <a:p>
            <a:pPr marL="0" lvl="0" indent="0" algn="just" eaLnBrk="0" fontAlgn="base" hangingPunct="0">
              <a:spcBef>
                <a:spcPct val="0"/>
              </a:spcBef>
              <a:spcAft>
                <a:spcPct val="0"/>
              </a:spcAft>
              <a:buClrTx/>
              <a:buSzTx/>
              <a:buFont typeface="Wingdings" pitchFamily="2" charset="2"/>
              <a:buChar char="q"/>
            </a:pPr>
            <a:r>
              <a:rPr lang="en-GB" sz="2800" dirty="0">
                <a:latin typeface="+mj-lt"/>
                <a:ea typeface="Tahoma" panose="020B0604030504040204" pitchFamily="34" charset="0"/>
                <a:cs typeface="Tahoma" panose="020B0604030504040204" pitchFamily="34" charset="0"/>
              </a:rPr>
              <a:t>   This type of business enterprise is not confined to retail    trade.</a:t>
            </a:r>
          </a:p>
          <a:p>
            <a:endParaRPr lang="en-ZA" dirty="0">
              <a:latin typeface="+mj-lt"/>
            </a:endParaRPr>
          </a:p>
        </p:txBody>
      </p:sp>
    </p:spTree>
    <p:extLst>
      <p:ext uri="{BB962C8B-B14F-4D97-AF65-F5344CB8AC3E}">
        <p14:creationId xmlns:p14="http://schemas.microsoft.com/office/powerpoint/2010/main" val="29707317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182</TotalTime>
  <Words>1249</Words>
  <Application>Microsoft Office PowerPoint</Application>
  <PresentationFormat>On-screen Show (4:3)</PresentationFormat>
  <Paragraphs>229</Paragraphs>
  <Slides>21</Slides>
  <Notes>1</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Equity</vt:lpstr>
      <vt:lpstr> BUSINESS ENVIRONMENT</vt:lpstr>
      <vt:lpstr>Course Overview</vt:lpstr>
      <vt:lpstr>Assessment Criteria</vt:lpstr>
      <vt:lpstr>Recommended Reading</vt:lpstr>
      <vt:lpstr>Chapter 1 </vt:lpstr>
      <vt:lpstr>PowerPoint Presentation</vt:lpstr>
      <vt:lpstr>     Introduction  Cont’d</vt:lpstr>
      <vt:lpstr>PowerPoint Presentation</vt:lpstr>
      <vt:lpstr>Sole Trader </vt:lpstr>
      <vt:lpstr>A Sole Trader</vt:lpstr>
      <vt:lpstr>A Partnership </vt:lpstr>
      <vt:lpstr>A Partnership</vt:lpstr>
      <vt:lpstr> Limited Companies </vt:lpstr>
      <vt:lpstr>PowerPoint Presentation</vt:lpstr>
      <vt:lpstr>PowerPoint Presentation</vt:lpstr>
      <vt:lpstr>PowerPoint Presentation</vt:lpstr>
      <vt:lpstr>PowerPoint Presentation</vt:lpstr>
      <vt:lpstr>PowerPoint Presentation</vt:lpstr>
      <vt:lpstr>PowerPoint Presentation</vt:lpstr>
      <vt:lpstr>?? QUESTIONS ??</vt:lpstr>
      <vt:lpstr>Home Work</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LEGAL PROCESS &amp; BUSINESS ENVIRONMENT</dc:title>
  <dc:creator>Faith Simwami</dc:creator>
  <cp:lastModifiedBy>Faith Simwami</cp:lastModifiedBy>
  <cp:revision>19</cp:revision>
  <dcterms:created xsi:type="dcterms:W3CDTF">2015-02-11T13:29:36Z</dcterms:created>
  <dcterms:modified xsi:type="dcterms:W3CDTF">2015-03-17T13:41:13Z</dcterms:modified>
</cp:coreProperties>
</file>