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handoutMasterIdLst>
    <p:handoutMasterId r:id="rId13"/>
  </p:handoutMasterIdLst>
  <p:sldIdLst>
    <p:sldId id="280" r:id="rId2"/>
    <p:sldId id="274" r:id="rId3"/>
    <p:sldId id="288" r:id="rId4"/>
    <p:sldId id="281" r:id="rId5"/>
    <p:sldId id="282" r:id="rId6"/>
    <p:sldId id="285" r:id="rId7"/>
    <p:sldId id="284" r:id="rId8"/>
    <p:sldId id="286" r:id="rId9"/>
    <p:sldId id="287" r:id="rId10"/>
    <p:sldId id="289" r:id="rId11"/>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74" d="100"/>
          <a:sy n="74" d="100"/>
        </p:scale>
        <p:origin x="45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481B3BE1-16E3-41C7-8D14-41B5B1B827ED}" type="datetimeFigureOut">
              <a:rPr lang="en-GB" smtClean="0"/>
              <a:t>25/06/2020</a:t>
            </a:fld>
            <a:endParaRPr lang="en-GB"/>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90CAE00A-F083-40D0-A84B-DF39A116D652}" type="slidenum">
              <a:rPr lang="en-GB" smtClean="0"/>
              <a:t>‹#›</a:t>
            </a:fld>
            <a:endParaRPr lang="en-GB"/>
          </a:p>
        </p:txBody>
      </p:sp>
    </p:spTree>
    <p:extLst>
      <p:ext uri="{BB962C8B-B14F-4D97-AF65-F5344CB8AC3E}">
        <p14:creationId xmlns:p14="http://schemas.microsoft.com/office/powerpoint/2010/main" val="16691320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C78C4D85-4B06-4BA5-A40C-89D331820141}" type="datetimeFigureOut">
              <a:rPr lang="en-US" smtClean="0"/>
              <a:t>6/25/2020</a:t>
            </a:fld>
            <a:endParaRPr lang="en-US"/>
          </a:p>
        </p:txBody>
      </p:sp>
      <p:sp>
        <p:nvSpPr>
          <p:cNvPr id="4" name="Slide Image Placeholder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B2746400-DC94-47CA-97E6-15F3744AE3DF}" type="slidenum">
              <a:rPr lang="en-US" smtClean="0"/>
              <a:t>‹#›</a:t>
            </a:fld>
            <a:endParaRPr lang="en-US"/>
          </a:p>
        </p:txBody>
      </p:sp>
    </p:spTree>
    <p:extLst>
      <p:ext uri="{BB962C8B-B14F-4D97-AF65-F5344CB8AC3E}">
        <p14:creationId xmlns:p14="http://schemas.microsoft.com/office/powerpoint/2010/main" val="2403526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p:sp>
      <p:sp>
        <p:nvSpPr>
          <p:cNvPr id="44035"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4147360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6/25/2020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6/25/2020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2A54C80-263E-416B-A8E0-580EDEADCBDC}" type="datetimeFigureOut">
              <a:rPr lang="en-US" smtClean="0"/>
              <a:t>6/25/2020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t>6/25/2020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a:fillRect/>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a:fillRect/>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a:fillRect/>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a:fillRect/>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t>6/25/2020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571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idx="4294967295"/>
          </p:nvPr>
        </p:nvSpPr>
        <p:spPr>
          <a:xfrm>
            <a:off x="613064" y="2473326"/>
            <a:ext cx="10363200" cy="1470025"/>
          </a:xfrm>
        </p:spPr>
        <p:txBody>
          <a:bodyPr/>
          <a:lstStyle/>
          <a:p>
            <a:pPr algn="ctr" eaLnBrk="1" hangingPunct="1"/>
            <a:r>
              <a:rPr lang="en-US" altLang="en-US" b="1" dirty="0" smtClean="0"/>
              <a:t>Society and Multinational Business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
            </a:r>
            <a:br>
              <a:rPr lang="en-GB" dirty="0" smtClean="0"/>
            </a:br>
            <a:r>
              <a:rPr lang="en-GB" sz="9600" dirty="0">
                <a:latin typeface="Times New Roman" panose="02020603050405020304" pitchFamily="18" charset="0"/>
                <a:cs typeface="Times New Roman" panose="02020603050405020304" pitchFamily="18" charset="0"/>
              </a:rPr>
              <a:t>END</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smtClean="0">
                <a:latin typeface="Century Gothic" panose="020B0502020202020204" pitchFamily="34" charset="0"/>
              </a:rPr>
              <a:t>Nature of MNCs</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a:bodyPr>
          <a:lstStyle/>
          <a:p>
            <a:endParaRPr lang="en-GB" dirty="0">
              <a:latin typeface="Century Gothic" panose="020B0502020202020204" pitchFamily="34" charset="0"/>
            </a:endParaRPr>
          </a:p>
          <a:p>
            <a:pPr algn="just"/>
            <a:r>
              <a:rPr lang="en-GB" sz="2400" dirty="0"/>
              <a:t>A multinational corporation is a company that operates in its home country, as well as in other countries around the world. </a:t>
            </a:r>
            <a:endParaRPr lang="en-GB" sz="2400" dirty="0" smtClean="0"/>
          </a:p>
          <a:p>
            <a:pPr algn="just"/>
            <a:r>
              <a:rPr lang="en-GB" sz="2400" dirty="0" smtClean="0"/>
              <a:t>It </a:t>
            </a:r>
            <a:r>
              <a:rPr lang="en-GB" sz="2400" dirty="0"/>
              <a:t>maintains a central office located in one country, which coordinates </a:t>
            </a:r>
            <a:r>
              <a:rPr lang="en-GB" sz="2400" dirty="0" smtClean="0"/>
              <a:t>management </a:t>
            </a:r>
            <a:r>
              <a:rPr lang="en-GB" sz="2400" dirty="0"/>
              <a:t>of all other offices such as administrative branches or factories</a:t>
            </a:r>
            <a:r>
              <a:rPr lang="en-GB" sz="2400" dirty="0" smtClean="0"/>
              <a:t>.</a:t>
            </a:r>
          </a:p>
          <a:p>
            <a:pPr algn="just"/>
            <a:r>
              <a:rPr lang="en-GB" sz="2400" dirty="0"/>
              <a:t>Not all businesses can be called a multinational corporation. There are certain features that must be met for them to be named as such. </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smtClean="0">
                <a:latin typeface="Century Gothic" panose="020B0502020202020204" pitchFamily="34" charset="0"/>
              </a:rPr>
              <a:t>Some Features of MNCs</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lnSpcReduction="10000"/>
          </a:bodyPr>
          <a:lstStyle/>
          <a:p>
            <a:endParaRPr lang="en-GB" dirty="0">
              <a:latin typeface="Century Gothic" panose="020B0502020202020204" pitchFamily="34" charset="0"/>
            </a:endParaRPr>
          </a:p>
          <a:p>
            <a:r>
              <a:rPr lang="en-GB" sz="2400" b="1" dirty="0"/>
              <a:t>Very high </a:t>
            </a:r>
            <a:r>
              <a:rPr lang="en-GB" sz="2400" b="1" dirty="0" smtClean="0"/>
              <a:t>valued assets </a:t>
            </a:r>
            <a:r>
              <a:rPr lang="en-GB" sz="2400" b="1" dirty="0"/>
              <a:t>and </a:t>
            </a:r>
            <a:r>
              <a:rPr lang="en-GB" sz="2400" b="1" dirty="0" smtClean="0"/>
              <a:t>turnover: </a:t>
            </a:r>
            <a:r>
              <a:rPr lang="en-GB" sz="2400" dirty="0" smtClean="0"/>
              <a:t>the </a:t>
            </a:r>
            <a:r>
              <a:rPr lang="en-GB" sz="2400" dirty="0"/>
              <a:t>business must be large and must own a huge amount of assets, both physical and </a:t>
            </a:r>
            <a:r>
              <a:rPr lang="en-GB" sz="2400" dirty="0" smtClean="0"/>
              <a:t>financial and reaps huge profits.</a:t>
            </a:r>
            <a:endParaRPr lang="en-GB" sz="2400" dirty="0"/>
          </a:p>
          <a:p>
            <a:r>
              <a:rPr lang="en-GB" sz="2400" b="1" dirty="0" smtClean="0"/>
              <a:t>Network </a:t>
            </a:r>
            <a:r>
              <a:rPr lang="en-GB" sz="2400" b="1" dirty="0"/>
              <a:t>of </a:t>
            </a:r>
            <a:r>
              <a:rPr lang="en-GB" sz="2400" b="1" dirty="0" smtClean="0"/>
              <a:t>branches: </a:t>
            </a:r>
            <a:r>
              <a:rPr lang="en-GB" sz="2400" dirty="0" smtClean="0"/>
              <a:t>Multinational </a:t>
            </a:r>
            <a:r>
              <a:rPr lang="en-GB" sz="2400" dirty="0"/>
              <a:t>companies keep production and marketing operations in different countries. </a:t>
            </a:r>
          </a:p>
          <a:p>
            <a:r>
              <a:rPr lang="en-GB" sz="2400" b="1" dirty="0" smtClean="0"/>
              <a:t>Control: </a:t>
            </a:r>
            <a:r>
              <a:rPr lang="en-GB" sz="2400" dirty="0"/>
              <a:t>t</a:t>
            </a:r>
            <a:r>
              <a:rPr lang="en-GB" sz="2400" dirty="0" smtClean="0"/>
              <a:t>he </a:t>
            </a:r>
            <a:r>
              <a:rPr lang="en-GB" sz="2400" dirty="0"/>
              <a:t>management of the offices in other countries is controlled by one head office located in the home country. </a:t>
            </a:r>
          </a:p>
          <a:p>
            <a:r>
              <a:rPr lang="en-GB" sz="2400" b="1" dirty="0" smtClean="0"/>
              <a:t>Right skills: </a:t>
            </a:r>
            <a:r>
              <a:rPr lang="en-GB" sz="2400" dirty="0" smtClean="0"/>
              <a:t>Multinational </a:t>
            </a:r>
            <a:r>
              <a:rPr lang="en-GB" sz="2400" dirty="0"/>
              <a:t>companies employ only the best managers who are capable of handling huge funds, using advanced technology, managing workers, and running a huge business entity.</a:t>
            </a:r>
          </a:p>
          <a:p>
            <a:endParaRPr lang="en-GB" sz="2400" dirty="0"/>
          </a:p>
          <a:p>
            <a:endParaRPr lang="en-GB" sz="2400" dirty="0"/>
          </a:p>
          <a:p>
            <a:endParaRPr lang="en-GB"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495300"/>
            <a:ext cx="8596668" cy="839373"/>
          </a:xfrm>
        </p:spPr>
        <p:txBody>
          <a:bodyPr/>
          <a:lstStyle/>
          <a:p>
            <a:r>
              <a:rPr lang="en-GB" b="1" dirty="0" smtClean="0">
                <a:latin typeface="Century Gothic" panose="020B0502020202020204" pitchFamily="34" charset="0"/>
              </a:rPr>
              <a:t>Benefits to Host Nation</a:t>
            </a:r>
            <a:endParaRPr lang="en-GB" b="1" dirty="0">
              <a:latin typeface="Century Gothic" panose="020B0502020202020204" pitchFamily="34" charset="0"/>
            </a:endParaRPr>
          </a:p>
        </p:txBody>
      </p:sp>
      <p:sp>
        <p:nvSpPr>
          <p:cNvPr id="3" name="Content Placeholder 2"/>
          <p:cNvSpPr>
            <a:spLocks noGrp="1"/>
          </p:cNvSpPr>
          <p:nvPr>
            <p:ph idx="1"/>
          </p:nvPr>
        </p:nvSpPr>
        <p:spPr>
          <a:xfrm>
            <a:off x="677333" y="1448973"/>
            <a:ext cx="9900611" cy="4847918"/>
          </a:xfrm>
        </p:spPr>
        <p:txBody>
          <a:bodyPr>
            <a:normAutofit fontScale="92500" lnSpcReduction="20000"/>
          </a:bodyPr>
          <a:lstStyle/>
          <a:p>
            <a:endParaRPr lang="en-GB" dirty="0">
              <a:latin typeface="Century Gothic" panose="020B0502020202020204" pitchFamily="34" charset="0"/>
            </a:endParaRPr>
          </a:p>
          <a:p>
            <a:r>
              <a:rPr lang="en-GB" sz="2600" dirty="0"/>
              <a:t>Provision of significant employment and training to the labour force in the host </a:t>
            </a:r>
            <a:r>
              <a:rPr lang="en-GB" sz="2600" dirty="0" smtClean="0"/>
              <a:t>nation.</a:t>
            </a:r>
            <a:endParaRPr lang="en-GB" sz="2600" dirty="0"/>
          </a:p>
          <a:p>
            <a:r>
              <a:rPr lang="en-GB" sz="2600" dirty="0"/>
              <a:t>Transfer of skills and expertise, helping to develop the quality of the host labour force</a:t>
            </a:r>
          </a:p>
          <a:p>
            <a:r>
              <a:rPr lang="en-GB" sz="2600" dirty="0"/>
              <a:t>MNCs add to the host </a:t>
            </a:r>
            <a:r>
              <a:rPr lang="en-GB" sz="2600" dirty="0" smtClean="0"/>
              <a:t>nation’s </a:t>
            </a:r>
            <a:r>
              <a:rPr lang="en-GB" sz="2600" dirty="0"/>
              <a:t>GDP through their spending, for example with local suppliers </a:t>
            </a:r>
            <a:r>
              <a:rPr lang="en-GB" sz="2600" dirty="0" smtClean="0"/>
              <a:t>and investments.</a:t>
            </a:r>
            <a:endParaRPr lang="en-GB" sz="2600" dirty="0"/>
          </a:p>
          <a:p>
            <a:r>
              <a:rPr lang="en-GB" sz="2600" dirty="0"/>
              <a:t>Competition from MNCs acts as an incentive to domestic firms in the host </a:t>
            </a:r>
            <a:r>
              <a:rPr lang="en-GB" sz="2600" dirty="0" smtClean="0"/>
              <a:t>nation to </a:t>
            </a:r>
            <a:r>
              <a:rPr lang="en-GB" sz="2600" dirty="0"/>
              <a:t>improve their </a:t>
            </a:r>
            <a:r>
              <a:rPr lang="en-GB" sz="2600" dirty="0" smtClean="0"/>
              <a:t>competitiveness </a:t>
            </a:r>
            <a:r>
              <a:rPr lang="en-GB" sz="2600" dirty="0"/>
              <a:t>by raising quality </a:t>
            </a:r>
            <a:r>
              <a:rPr lang="en-GB" sz="2600" dirty="0" smtClean="0"/>
              <a:t>and efficiency</a:t>
            </a:r>
            <a:endParaRPr lang="en-GB" sz="2600" dirty="0"/>
          </a:p>
          <a:p>
            <a:r>
              <a:rPr lang="en-GB" sz="2600" dirty="0"/>
              <a:t>MNCs extend consumer and business choice in the host </a:t>
            </a:r>
            <a:r>
              <a:rPr lang="en-GB" sz="2600" dirty="0" smtClean="0"/>
              <a:t>nation</a:t>
            </a:r>
            <a:endParaRPr lang="en-GB" sz="2600" dirty="0"/>
          </a:p>
          <a:p>
            <a:r>
              <a:rPr lang="en-GB" sz="2600" dirty="0"/>
              <a:t>Profitable MNCs are a source of significant tax revenues for the host </a:t>
            </a:r>
            <a:r>
              <a:rPr lang="en-GB" sz="2600" dirty="0" smtClean="0"/>
              <a:t>economy</a:t>
            </a:r>
            <a:endParaRPr lang="en-GB"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0852" y="453736"/>
            <a:ext cx="8596668" cy="839373"/>
          </a:xfrm>
        </p:spPr>
        <p:txBody>
          <a:bodyPr/>
          <a:lstStyle/>
          <a:p>
            <a:r>
              <a:rPr lang="en-GB" b="1" dirty="0" smtClean="0">
                <a:latin typeface="Century Gothic" panose="020B0502020202020204" pitchFamily="34" charset="0"/>
              </a:rPr>
              <a:t>Costs to Host Nation</a:t>
            </a:r>
            <a:endParaRPr lang="en-GB" b="1" dirty="0">
              <a:latin typeface="Century Gothic" panose="020B0502020202020204" pitchFamily="34" charset="0"/>
            </a:endParaRPr>
          </a:p>
        </p:txBody>
      </p:sp>
      <p:sp>
        <p:nvSpPr>
          <p:cNvPr id="3" name="Content Placeholder 2"/>
          <p:cNvSpPr>
            <a:spLocks noGrp="1"/>
          </p:cNvSpPr>
          <p:nvPr>
            <p:ph idx="1"/>
          </p:nvPr>
        </p:nvSpPr>
        <p:spPr>
          <a:xfrm>
            <a:off x="677333" y="1143000"/>
            <a:ext cx="10139603" cy="5257800"/>
          </a:xfrm>
        </p:spPr>
        <p:txBody>
          <a:bodyPr>
            <a:normAutofit lnSpcReduction="10000"/>
          </a:bodyPr>
          <a:lstStyle/>
          <a:p>
            <a:endParaRPr lang="en-GB" dirty="0">
              <a:latin typeface="Century Gothic" panose="020B0502020202020204" pitchFamily="34" charset="0"/>
            </a:endParaRPr>
          </a:p>
          <a:p>
            <a:r>
              <a:rPr lang="en-GB" sz="2400" dirty="0" smtClean="0"/>
              <a:t>Domestic </a:t>
            </a:r>
            <a:r>
              <a:rPr lang="en-GB" sz="2400" dirty="0"/>
              <a:t>businesses may not be able to compete with MNCs and some will fail</a:t>
            </a:r>
          </a:p>
          <a:p>
            <a:r>
              <a:rPr lang="en-GB" sz="2400" dirty="0"/>
              <a:t>MNCs may not feel that they need to meet the host country expectations for acting ethically and/or in a socially-responsible way</a:t>
            </a:r>
          </a:p>
          <a:p>
            <a:r>
              <a:rPr lang="en-GB" sz="2400" dirty="0"/>
              <a:t>MNCs may be accused of imposing their culture on the host country, perhaps at the expense of the richness of local culture. Might MNCs reduce cultural diversity around the world as they continue to expand, particularly into less developed or developing countries?</a:t>
            </a:r>
          </a:p>
          <a:p>
            <a:r>
              <a:rPr lang="en-GB" sz="2400" dirty="0"/>
              <a:t>Profits earned by MNCs may be remitted back to the MNC's base country rather than reinvested in the host economy</a:t>
            </a:r>
            <a:r>
              <a:rPr lang="en-GB" sz="2400" dirty="0" smtClean="0"/>
              <a:t>.</a:t>
            </a:r>
            <a:endParaRPr lang="en-GB"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smtClean="0">
                <a:latin typeface="Century Gothic" panose="020B0502020202020204" pitchFamily="34" charset="0"/>
              </a:rPr>
              <a:t>Need for Competitive Interface</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fontScale="92500"/>
          </a:bodyPr>
          <a:lstStyle/>
          <a:p>
            <a:endParaRPr lang="en-GB" dirty="0">
              <a:latin typeface="Century Gothic" panose="020B0502020202020204" pitchFamily="34" charset="0"/>
            </a:endParaRPr>
          </a:p>
          <a:p>
            <a:pPr lvl="0"/>
            <a:r>
              <a:rPr lang="en-GB" sz="2400" dirty="0" smtClean="0"/>
              <a:t>Businesses should take note </a:t>
            </a:r>
            <a:r>
              <a:rPr lang="en-GB" sz="2400" dirty="0"/>
              <a:t>of what other businesses </a:t>
            </a:r>
            <a:r>
              <a:rPr lang="en-GB" sz="2400" dirty="0" smtClean="0"/>
              <a:t>in </a:t>
            </a:r>
            <a:r>
              <a:rPr lang="en-GB" sz="2400" dirty="0"/>
              <a:t>industry are up </a:t>
            </a:r>
            <a:r>
              <a:rPr lang="en-GB" sz="2400" dirty="0" smtClean="0"/>
              <a:t>to</a:t>
            </a:r>
            <a:r>
              <a:rPr lang="en-GB" sz="2400" dirty="0"/>
              <a:t> </a:t>
            </a:r>
            <a:r>
              <a:rPr lang="en-GB" sz="2400" dirty="0" smtClean="0"/>
              <a:t>in order to </a:t>
            </a:r>
            <a:r>
              <a:rPr lang="en-GB" sz="2400" dirty="0"/>
              <a:t>stay at the top </a:t>
            </a:r>
            <a:r>
              <a:rPr lang="en-GB" sz="2400" dirty="0" smtClean="0"/>
              <a:t>of their </a:t>
            </a:r>
            <a:r>
              <a:rPr lang="en-GB" sz="2400" dirty="0"/>
              <a:t>game by keeping up with </a:t>
            </a:r>
            <a:r>
              <a:rPr lang="en-GB" sz="2400" dirty="0" smtClean="0"/>
              <a:t>industry trends.</a:t>
            </a:r>
          </a:p>
          <a:p>
            <a:pPr lvl="0"/>
            <a:r>
              <a:rPr lang="en-GB" sz="2400" dirty="0"/>
              <a:t>C</a:t>
            </a:r>
            <a:r>
              <a:rPr lang="en-GB" sz="2400" dirty="0" smtClean="0"/>
              <a:t>ompetition </a:t>
            </a:r>
            <a:r>
              <a:rPr lang="en-GB" sz="2400" dirty="0"/>
              <a:t>keeps you on your </a:t>
            </a:r>
            <a:r>
              <a:rPr lang="en-GB" sz="2400" dirty="0" smtClean="0"/>
              <a:t>toes</a:t>
            </a:r>
            <a:r>
              <a:rPr lang="en-GB" sz="2400" dirty="0"/>
              <a:t> </a:t>
            </a:r>
            <a:r>
              <a:rPr lang="en-GB" sz="2400" dirty="0" smtClean="0"/>
              <a:t>with constant alertness.</a:t>
            </a:r>
            <a:r>
              <a:rPr lang="en-GB" sz="2400" dirty="0"/>
              <a:t> </a:t>
            </a:r>
            <a:r>
              <a:rPr lang="en-GB" sz="2400" dirty="0" smtClean="0"/>
              <a:t>This helps to provide </a:t>
            </a:r>
            <a:r>
              <a:rPr lang="en-GB" sz="2400" dirty="0"/>
              <a:t>superior service and unique solutions for customers. </a:t>
            </a:r>
            <a:r>
              <a:rPr lang="en-GB" sz="2400" dirty="0" smtClean="0"/>
              <a:t>Getting </a:t>
            </a:r>
            <a:r>
              <a:rPr lang="en-GB" sz="2400" dirty="0"/>
              <a:t>lazy with </a:t>
            </a:r>
            <a:r>
              <a:rPr lang="en-GB" sz="2400" dirty="0" smtClean="0"/>
              <a:t>business operations allows your competitors </a:t>
            </a:r>
            <a:r>
              <a:rPr lang="en-GB" sz="2400" dirty="0"/>
              <a:t>to surpass you</a:t>
            </a:r>
            <a:r>
              <a:rPr lang="en-GB" sz="2400" dirty="0" smtClean="0"/>
              <a:t>.</a:t>
            </a:r>
          </a:p>
          <a:p>
            <a:pPr lvl="0"/>
            <a:r>
              <a:rPr lang="en-GB" sz="2400" dirty="0" smtClean="0"/>
              <a:t>Establishing </a:t>
            </a:r>
            <a:r>
              <a:rPr lang="en-GB" sz="2400" dirty="0"/>
              <a:t>rapport with some competitors, </a:t>
            </a:r>
            <a:r>
              <a:rPr lang="en-GB" sz="2400" dirty="0" smtClean="0"/>
              <a:t>creates </a:t>
            </a:r>
            <a:r>
              <a:rPr lang="en-GB" sz="2400" dirty="0"/>
              <a:t>mutually beneficial </a:t>
            </a:r>
            <a:r>
              <a:rPr lang="en-GB" sz="2400" dirty="0" smtClean="0"/>
              <a:t>arrangements. </a:t>
            </a:r>
            <a:r>
              <a:rPr lang="en-GB" sz="2400" dirty="0"/>
              <a:t>For example, a community could plan an event that brings people to the local eateries. By joining forces with your competition, both of you can reap the rewards.</a:t>
            </a:r>
            <a:endParaRPr lang="en-GB"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smtClean="0">
                <a:latin typeface="Century Gothic" panose="020B0502020202020204" pitchFamily="34" charset="0"/>
              </a:rPr>
              <a:t>Multinational Firm’s Expectation</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lnSpcReduction="10000"/>
          </a:bodyPr>
          <a:lstStyle/>
          <a:p>
            <a:endParaRPr lang="en-GB" dirty="0">
              <a:latin typeface="Century Gothic" panose="020B0502020202020204" pitchFamily="34" charset="0"/>
            </a:endParaRPr>
          </a:p>
          <a:p>
            <a:pPr fontAlgn="base"/>
            <a:r>
              <a:rPr lang="en-GB" sz="2400" dirty="0"/>
              <a:t>MNCs have considerable bargaining power and may negotiate business or trade policies with success.</a:t>
            </a:r>
          </a:p>
          <a:p>
            <a:pPr fontAlgn="base"/>
            <a:r>
              <a:rPr lang="en-GB" sz="2400" dirty="0"/>
              <a:t>A corporation may choose to locate in a special economic zone, a geographical region that has economic and other laws that are more free-market-oriented than a country’s typical or national laws</a:t>
            </a:r>
            <a:r>
              <a:rPr lang="en-GB" sz="2400" dirty="0" smtClean="0"/>
              <a:t>.</a:t>
            </a:r>
          </a:p>
          <a:p>
            <a:pPr fontAlgn="base"/>
            <a:r>
              <a:rPr lang="en-GB" sz="2400" dirty="0"/>
              <a:t>Corporations may make a foreign direct investment. Foreign direct investment is direct investment into one country by a company located in another country. Investors buy a company in the country or expand operations of an existing business in the country.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373"/>
          </a:xfrm>
        </p:spPr>
        <p:txBody>
          <a:bodyPr/>
          <a:lstStyle/>
          <a:p>
            <a:r>
              <a:rPr lang="en-GB" b="1" dirty="0" smtClean="0">
                <a:latin typeface="Century Gothic" panose="020B0502020202020204" pitchFamily="34" charset="0"/>
              </a:rPr>
              <a:t>Host Nation’s Expectation</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587128" cy="4592390"/>
          </a:xfrm>
        </p:spPr>
        <p:txBody>
          <a:bodyPr>
            <a:normAutofit/>
          </a:bodyPr>
          <a:lstStyle/>
          <a:p>
            <a:endParaRPr lang="en-GB" dirty="0">
              <a:latin typeface="Century Gothic" panose="020B0502020202020204" pitchFamily="34" charset="0"/>
            </a:endParaRPr>
          </a:p>
          <a:p>
            <a:pPr lvl="0"/>
            <a:r>
              <a:rPr lang="en-GB" sz="2400" dirty="0"/>
              <a:t>Multinational corporations are important factors in the processes of globalization. </a:t>
            </a:r>
            <a:endParaRPr lang="en-GB" sz="2400" dirty="0" smtClean="0"/>
          </a:p>
          <a:p>
            <a:pPr lvl="0"/>
            <a:r>
              <a:rPr lang="en-GB" sz="2400" dirty="0" smtClean="0"/>
              <a:t>National </a:t>
            </a:r>
            <a:r>
              <a:rPr lang="en-GB" sz="2400" dirty="0"/>
              <a:t>and local governments often compete against one another to attract MNC facilities, with the expectation of increased tax revenue, employment and economic </a:t>
            </a:r>
            <a:r>
              <a:rPr lang="en-GB" sz="2400" dirty="0" smtClean="0"/>
              <a:t>activity.</a:t>
            </a:r>
          </a:p>
          <a:p>
            <a:pPr lvl="0"/>
            <a:r>
              <a:rPr lang="en-GB" sz="2400" dirty="0" smtClean="0"/>
              <a:t>To </a:t>
            </a:r>
            <a:r>
              <a:rPr lang="en-GB" sz="2400" dirty="0"/>
              <a:t>compete, political powers push toward greater autonomy for corporations. </a:t>
            </a:r>
            <a:endParaRPr lang="en-GB" sz="2400" dirty="0" smtClean="0"/>
          </a:p>
          <a:p>
            <a:pPr lvl="0"/>
            <a:r>
              <a:rPr lang="en-GB" sz="2400" dirty="0" smtClean="0"/>
              <a:t>MNCs </a:t>
            </a:r>
            <a:r>
              <a:rPr lang="en-GB" sz="2400" dirty="0"/>
              <a:t>play an important role in developing economies of developing countries.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173248" cy="839373"/>
          </a:xfrm>
        </p:spPr>
        <p:txBody>
          <a:bodyPr/>
          <a:lstStyle/>
          <a:p>
            <a:r>
              <a:rPr lang="en-GB" b="1" dirty="0" smtClean="0">
                <a:latin typeface="Century Gothic" panose="020B0502020202020204" pitchFamily="34" charset="0"/>
              </a:rPr>
              <a:t>Global Problems and Expectation</a:t>
            </a:r>
            <a:endParaRPr lang="en-GB" b="1" dirty="0">
              <a:latin typeface="Century Gothic" panose="020B0502020202020204" pitchFamily="34" charset="0"/>
            </a:endParaRPr>
          </a:p>
        </p:txBody>
      </p:sp>
      <p:sp>
        <p:nvSpPr>
          <p:cNvPr id="3" name="Content Placeholder 2"/>
          <p:cNvSpPr>
            <a:spLocks noGrp="1"/>
          </p:cNvSpPr>
          <p:nvPr>
            <p:ph idx="1"/>
          </p:nvPr>
        </p:nvSpPr>
        <p:spPr>
          <a:xfrm>
            <a:off x="677334" y="1448973"/>
            <a:ext cx="9931784" cy="4868700"/>
          </a:xfrm>
        </p:spPr>
        <p:txBody>
          <a:bodyPr>
            <a:normAutofit/>
          </a:bodyPr>
          <a:lstStyle/>
          <a:p>
            <a:endParaRPr lang="en-GB" dirty="0">
              <a:latin typeface="Century Gothic" panose="020B0502020202020204" pitchFamily="34" charset="0"/>
            </a:endParaRPr>
          </a:p>
          <a:p>
            <a:pPr fontAlgn="base"/>
            <a:r>
              <a:rPr lang="en-GB" sz="2400" dirty="0"/>
              <a:t>Finally, depending on the nature of the MNC, investment in any country reflects a desire for a medium- to long-term </a:t>
            </a:r>
            <a:r>
              <a:rPr lang="en-GB" sz="2400" dirty="0" smtClean="0"/>
              <a:t>return.</a:t>
            </a:r>
          </a:p>
          <a:p>
            <a:pPr fontAlgn="base"/>
            <a:r>
              <a:rPr lang="en-GB" sz="2400" dirty="0"/>
              <a:t>O</a:t>
            </a:r>
            <a:r>
              <a:rPr lang="en-GB" sz="2400" dirty="0" smtClean="0"/>
              <a:t>nce </a:t>
            </a:r>
            <a:r>
              <a:rPr lang="en-GB" sz="2400" dirty="0"/>
              <a:t>established in a jurisdiction, MNCs are potentially vulnerable to arbitrary government intervention like </a:t>
            </a:r>
            <a:r>
              <a:rPr lang="en-GB" sz="2400" dirty="0" smtClean="0"/>
              <a:t>sudden </a:t>
            </a:r>
            <a:r>
              <a:rPr lang="en-GB" sz="2400" dirty="0"/>
              <a:t>contract renegotiation </a:t>
            </a:r>
            <a:r>
              <a:rPr lang="en-GB" sz="2400" dirty="0" smtClean="0"/>
              <a:t>and </a:t>
            </a:r>
            <a:r>
              <a:rPr lang="en-GB" sz="2400" dirty="0"/>
              <a:t>arbitrary withdrawal or compulsory purchase of licenses. </a:t>
            </a:r>
            <a:endParaRPr lang="en-GB" sz="2400" dirty="0" smtClean="0"/>
          </a:p>
          <a:p>
            <a:pPr fontAlgn="base"/>
            <a:r>
              <a:rPr lang="en-GB" sz="2400" dirty="0"/>
              <a:t>N</a:t>
            </a:r>
            <a:r>
              <a:rPr lang="en-GB" sz="2400" dirty="0" smtClean="0"/>
              <a:t>egotiating </a:t>
            </a:r>
            <a:r>
              <a:rPr lang="en-GB" sz="2400" dirty="0"/>
              <a:t>power of MNCs and the “race to the bottom” critique may be overstated while understating the benefits</a:t>
            </a:r>
            <a:r>
              <a:rPr lang="en-GB" sz="2400"/>
              <a:t> </a:t>
            </a:r>
            <a:r>
              <a:rPr lang="en-GB" sz="2400" smtClean="0"/>
              <a:t>of </a:t>
            </a:r>
            <a:r>
              <a:rPr lang="en-GB" sz="2400" dirty="0"/>
              <a:t>MNCs becoming established in a jurisdiction</a:t>
            </a:r>
            <a:r>
              <a:rPr lang="en-GB" sz="2400" dirty="0" smtClean="0"/>
              <a:t>.</a:t>
            </a:r>
            <a:r>
              <a:rPr lang="en-GB" sz="2400" dirty="0"/>
              <a:t/>
            </a:r>
            <a:br>
              <a:rPr lang="en-GB" sz="2400" dirty="0"/>
            </a:br>
            <a:endParaRPr lang="en-GB"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fillRect/>
          </a:stretch>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0</TotalTime>
  <Words>678</Words>
  <Application>Microsoft Office PowerPoint</Application>
  <PresentationFormat>Widescreen</PresentationFormat>
  <Paragraphs>49</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Century Gothic</vt:lpstr>
      <vt:lpstr>Times New Roman</vt:lpstr>
      <vt:lpstr>Wingdings 3</vt:lpstr>
      <vt:lpstr>Ion</vt:lpstr>
      <vt:lpstr>Society and Multinational Business</vt:lpstr>
      <vt:lpstr>Nature of MNCs</vt:lpstr>
      <vt:lpstr>Some Features of MNCs</vt:lpstr>
      <vt:lpstr>Benefits to Host Nation</vt:lpstr>
      <vt:lpstr>Costs to Host Nation</vt:lpstr>
      <vt:lpstr>Need for Competitive Interface</vt:lpstr>
      <vt:lpstr>Multinational Firm’s Expectation</vt:lpstr>
      <vt:lpstr>Host Nation’s Expectation</vt:lpstr>
      <vt:lpstr>Global Problems and Expectation</vt:lpstr>
      <vt:lpstr> END</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NATURAL ENVIRONMENT</dc:title>
  <dc:creator>Lusungu Siame</dc:creator>
  <cp:lastModifiedBy>Windows User</cp:lastModifiedBy>
  <cp:revision>113</cp:revision>
  <cp:lastPrinted>2018-05-09T07:13:00Z</cp:lastPrinted>
  <dcterms:created xsi:type="dcterms:W3CDTF">2018-05-08T13:24:00Z</dcterms:created>
  <dcterms:modified xsi:type="dcterms:W3CDTF">2020-06-25T15:27:57Z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1033-11.2.0.8893</vt:lpwstr>
  </property>
</Properties>
</file>