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4"/>
  </p:notesMasterIdLst>
  <p:sldIdLst>
    <p:sldId id="257" r:id="rId2"/>
    <p:sldId id="303" r:id="rId3"/>
    <p:sldId id="296" r:id="rId4"/>
    <p:sldId id="297" r:id="rId5"/>
    <p:sldId id="298" r:id="rId6"/>
    <p:sldId id="299" r:id="rId7"/>
    <p:sldId id="300" r:id="rId8"/>
    <p:sldId id="301" r:id="rId9"/>
    <p:sldId id="261" r:id="rId10"/>
    <p:sldId id="262" r:id="rId11"/>
    <p:sldId id="263" r:id="rId12"/>
    <p:sldId id="264" r:id="rId13"/>
    <p:sldId id="265" r:id="rId14"/>
    <p:sldId id="266" r:id="rId15"/>
    <p:sldId id="293" r:id="rId16"/>
    <p:sldId id="302" r:id="rId17"/>
    <p:sldId id="304" r:id="rId18"/>
    <p:sldId id="294" r:id="rId19"/>
    <p:sldId id="295" r:id="rId20"/>
    <p:sldId id="281" r:id="rId21"/>
    <p:sldId id="282" r:id="rId22"/>
    <p:sldId id="283" r:id="rId23"/>
    <p:sldId id="284" r:id="rId24"/>
    <p:sldId id="311" r:id="rId25"/>
    <p:sldId id="305" r:id="rId26"/>
    <p:sldId id="306" r:id="rId27"/>
    <p:sldId id="307" r:id="rId28"/>
    <p:sldId id="308" r:id="rId29"/>
    <p:sldId id="309" r:id="rId30"/>
    <p:sldId id="310" r:id="rId31"/>
    <p:sldId id="285" r:id="rId32"/>
    <p:sldId id="292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14E1D-5888-4717-86D7-4D3E97D47E78}" type="datetimeFigureOut">
              <a:rPr lang="en-ZA" smtClean="0"/>
              <a:t>2018/09/20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BF539-DB50-47E8-B780-FCC9B4B3CA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44143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8C3C5-FFE0-4A3B-8C96-35239372AEEC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8739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C1D-0995-4A5B-B6C5-1B765292352D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5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4D3-BF8F-4FE2-8EF0-54D7A2B854E1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776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CA4-3AC2-41AD-A53B-DDD6415E34AB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602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F4B2-BE13-4172-84E0-CF0DE38EAC9B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9106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473A-FCE0-4FD6-BB43-40BCFA03E7A1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357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FC1C-31B6-4129-A54F-CAE819180C90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73492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FE31F-4DB6-435D-9526-05A04D29D3A0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98221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B98D-A809-46BC-AA4B-EA813748DFB8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3461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8FF4-F3DF-4E9E-8A63-4E9FB7D0A22C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23166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3EFE-BC24-4436-9FEB-5C45A6FAE4EC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8798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9D6D7-0D36-4CEA-B907-683DEF4A5977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78632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20676-19D2-4E32-89D4-FF5F79771623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06055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CD49A-D0F2-46A3-AF3D-6C6A3CA85DC0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41648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E69A-59D4-4291-83CB-5D7B0A0CE7D8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73655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14FC-9023-478F-AB1F-D6C578FF3EBF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0253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A09ED-3BF6-4970-9B43-63D92649CA5E}" type="datetime1">
              <a:rPr lang="en-US" smtClean="0">
                <a:solidFill>
                  <a:prstClr val="black"/>
                </a:solidFill>
              </a:rPr>
              <a:pPr/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0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ransition spd="slow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18867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BUSINESS ENVIRONMENT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524000"/>
            <a:ext cx="8382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AND EXTERNAL</a:t>
            </a:r>
          </a:p>
          <a:p>
            <a:pPr marL="0" indent="0" algn="ctr"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ANALYSIS TOOLS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25098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1981200" y="838200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zh-CN" sz="3200" b="1" dirty="0">
                <a:ea typeface="SimSun" panose="02010600030101010101" pitchFamily="2" charset="-122"/>
              </a:rPr>
              <a:t>Business Analysis Models </a:t>
            </a:r>
            <a:br>
              <a:rPr lang="en-US" altLang="zh-CN" sz="3200" b="1" dirty="0">
                <a:ea typeface="SimSun" panose="02010600030101010101" pitchFamily="2" charset="-122"/>
              </a:rPr>
            </a:br>
            <a:r>
              <a:rPr lang="en-US" altLang="zh-CN" sz="3200" b="1" dirty="0">
                <a:ea typeface="SimSun" panose="02010600030101010101" pitchFamily="2" charset="-122"/>
              </a:rPr>
              <a:t>-Examples or Illustrations for SWOT Analysis Models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idx="1"/>
          </p:nvPr>
        </p:nvSpPr>
        <p:spPr>
          <a:xfrm>
            <a:off x="5867400" y="2468564"/>
            <a:ext cx="4267200" cy="3794124"/>
          </a:xfrm>
          <a:solidFill>
            <a:schemeClr val="bg1">
              <a:alpha val="50195"/>
            </a:schemeClr>
          </a:solidFill>
          <a:ln cap="flat">
            <a:solidFill>
              <a:srgbClr val="FFFFCC"/>
            </a:solidFill>
          </a:ln>
        </p:spPr>
        <p:txBody>
          <a:bodyPr rtlCol="0">
            <a:noAutofit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 brand image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Well-known name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 reputation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 advantage in production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 market share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Confidence in the market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 loyalty or repeat business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advanced technology and R &amp; 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5606" name="AutoShape 5"/>
          <p:cNvSpPr>
            <a:spLocks noChangeArrowheads="1"/>
          </p:cNvSpPr>
          <p:nvPr/>
        </p:nvSpPr>
        <p:spPr bwMode="auto">
          <a:xfrm>
            <a:off x="2011251" y="3048000"/>
            <a:ext cx="3581400" cy="76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CN" sz="2800" b="1"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Strengths </a:t>
            </a:r>
          </a:p>
        </p:txBody>
      </p:sp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1981200" y="6262688"/>
            <a:ext cx="24384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zh-CN" altLang="en-US" sz="800">
                <a:solidFill>
                  <a:srgbClr val="DADADA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© </a:t>
            </a:r>
            <a:r>
              <a:rPr lang="en-US" altLang="zh-CN" sz="800">
                <a:solidFill>
                  <a:srgbClr val="DADADA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PhotoDisc</a:t>
            </a:r>
          </a:p>
        </p:txBody>
      </p:sp>
    </p:spTree>
    <p:extLst>
      <p:ext uri="{BB962C8B-B14F-4D97-AF65-F5344CB8AC3E}">
        <p14:creationId xmlns:p14="http://schemas.microsoft.com/office/powerpoint/2010/main" val="30257760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92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847289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zh-CN" sz="3200" b="1" dirty="0">
                <a:ea typeface="SimSun" panose="02010600030101010101" pitchFamily="2" charset="-122"/>
              </a:rPr>
              <a:t>Business Analysis Models </a:t>
            </a:r>
            <a:br>
              <a:rPr lang="en-US" altLang="zh-CN" sz="3200" b="1" dirty="0">
                <a:ea typeface="SimSun" panose="02010600030101010101" pitchFamily="2" charset="-122"/>
              </a:rPr>
            </a:br>
            <a:r>
              <a:rPr lang="en-US" altLang="zh-CN" sz="3200" b="1" dirty="0">
                <a:ea typeface="SimSun" panose="02010600030101010101" pitchFamily="2" charset="-122"/>
              </a:rPr>
              <a:t>-Examples or Illustrations for SWOT Analysis Models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idx="1"/>
          </p:nvPr>
        </p:nvSpPr>
        <p:spPr>
          <a:xfrm>
            <a:off x="5664201" y="2342860"/>
            <a:ext cx="4402137" cy="4151313"/>
          </a:xfrm>
          <a:solidFill>
            <a:schemeClr val="bg1">
              <a:alpha val="50195"/>
            </a:schemeClr>
          </a:solidFill>
          <a:ln cap="flat">
            <a:solidFill>
              <a:srgbClr val="FFFFCC"/>
            </a:solidFill>
          </a:ln>
        </p:spPr>
        <p:txBody>
          <a:bodyPr rtlCol="0">
            <a:normAutofit fontScale="92500" lnSpcReduction="2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Ineffective in production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Falling profit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Falling sales of the product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Declining age of the life cycle of a product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Poor reputation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Lack of innovation and change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Lack of adequate capital or having some financial problems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Customers’ losing confidence or increasing complaints on the business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Poor management or inefficient organizational structure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31" name="AutoShape 6"/>
          <p:cNvSpPr>
            <a:spLocks noChangeArrowheads="1"/>
          </p:cNvSpPr>
          <p:nvPr/>
        </p:nvSpPr>
        <p:spPr bwMode="auto">
          <a:xfrm>
            <a:off x="2082800" y="3048000"/>
            <a:ext cx="3581400" cy="76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extLst/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Weaknesses</a:t>
            </a: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1981200" y="6262688"/>
            <a:ext cx="24384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zh-CN" altLang="en-US" sz="800">
                <a:solidFill>
                  <a:srgbClr val="DADADA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© </a:t>
            </a:r>
            <a:r>
              <a:rPr lang="en-US" altLang="zh-CN" sz="800">
                <a:solidFill>
                  <a:srgbClr val="DADADA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PhotoDisc</a:t>
            </a:r>
          </a:p>
        </p:txBody>
      </p:sp>
    </p:spTree>
    <p:extLst>
      <p:ext uri="{BB962C8B-B14F-4D97-AF65-F5344CB8AC3E}">
        <p14:creationId xmlns:p14="http://schemas.microsoft.com/office/powerpoint/2010/main" val="61978641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25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25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25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25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25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25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25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25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25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25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25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25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25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25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25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25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25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25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64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zh-CN" sz="3200" b="1" dirty="0">
                <a:ea typeface="SimSun" panose="02010600030101010101" pitchFamily="2" charset="-122"/>
              </a:rPr>
              <a:t/>
            </a:r>
            <a:br>
              <a:rPr lang="en-US" altLang="zh-CN" sz="3200" b="1" dirty="0">
                <a:ea typeface="SimSun" panose="02010600030101010101" pitchFamily="2" charset="-122"/>
              </a:rPr>
            </a:br>
            <a:r>
              <a:rPr lang="en-US" altLang="zh-CN" sz="3200" b="1" dirty="0">
                <a:ea typeface="SimSun" panose="02010600030101010101" pitchFamily="2" charset="-122"/>
              </a:rPr>
              <a:t>Business Analysis Models </a:t>
            </a:r>
            <a:br>
              <a:rPr lang="en-US" altLang="zh-CN" sz="3200" b="1" dirty="0">
                <a:ea typeface="SimSun" panose="02010600030101010101" pitchFamily="2" charset="-122"/>
              </a:rPr>
            </a:br>
            <a:r>
              <a:rPr lang="en-US" altLang="zh-CN" sz="3200" b="1" dirty="0">
                <a:ea typeface="SimSun" panose="02010600030101010101" pitchFamily="2" charset="-122"/>
              </a:rPr>
              <a:t>-Examples or Illustrations for SWOT Analysis Models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idx="1"/>
          </p:nvPr>
        </p:nvSpPr>
        <p:spPr>
          <a:xfrm>
            <a:off x="5519738" y="2438401"/>
            <a:ext cx="4462462" cy="3824288"/>
          </a:xfrm>
          <a:solidFill>
            <a:schemeClr val="bg1">
              <a:alpha val="50195"/>
            </a:schemeClr>
          </a:solidFill>
          <a:ln cap="flat">
            <a:solidFill>
              <a:srgbClr val="FFFFCC"/>
            </a:solidFill>
          </a:ln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 development of new products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Expansion into new markets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a global brand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–development with other companies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 growing demand for a product in the market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 government policies encouraging the growth of the business and its certain products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sources of profit or income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1981200" y="6262688"/>
            <a:ext cx="24384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zh-CN" altLang="en-US" sz="800">
                <a:solidFill>
                  <a:srgbClr val="DADADA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© </a:t>
            </a:r>
            <a:r>
              <a:rPr lang="en-US" altLang="zh-CN" sz="800">
                <a:solidFill>
                  <a:srgbClr val="DADADA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PhotoDisc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2057400" y="3048000"/>
            <a:ext cx="3214688" cy="76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CN" sz="2400" b="1"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Opportunities </a:t>
            </a:r>
          </a:p>
        </p:txBody>
      </p:sp>
    </p:spTree>
    <p:extLst>
      <p:ext uri="{BB962C8B-B14F-4D97-AF65-F5344CB8AC3E}">
        <p14:creationId xmlns:p14="http://schemas.microsoft.com/office/powerpoint/2010/main" val="213712026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42" name="Rectangle 10"/>
          <p:cNvSpPr>
            <a:spLocks noGrp="1" noChangeArrowheads="1"/>
          </p:cNvSpPr>
          <p:nvPr>
            <p:ph type="title"/>
          </p:nvPr>
        </p:nvSpPr>
        <p:spPr>
          <a:xfrm>
            <a:off x="1981200" y="838200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zh-CN" sz="3200" b="1" dirty="0">
                <a:ea typeface="SimSun" panose="02010600030101010101" pitchFamily="2" charset="-122"/>
              </a:rPr>
              <a:t>Business Analysis Models </a:t>
            </a:r>
            <a:br>
              <a:rPr lang="en-US" altLang="zh-CN" sz="3200" b="1" dirty="0">
                <a:ea typeface="SimSun" panose="02010600030101010101" pitchFamily="2" charset="-122"/>
              </a:rPr>
            </a:br>
            <a:r>
              <a:rPr lang="en-US" altLang="zh-CN" sz="3200" b="1" dirty="0">
                <a:ea typeface="SimSun" panose="02010600030101010101" pitchFamily="2" charset="-122"/>
              </a:rPr>
              <a:t>-Examples or Illustrations for SWOT Analysis Models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idx="1"/>
          </p:nvPr>
        </p:nvSpPr>
        <p:spPr>
          <a:xfrm>
            <a:off x="5347842" y="2438401"/>
            <a:ext cx="4606925" cy="3824287"/>
          </a:xfrm>
          <a:solidFill>
            <a:schemeClr val="bg1">
              <a:alpha val="50195"/>
            </a:schemeClr>
          </a:solidFill>
          <a:ln cap="flat">
            <a:solidFill>
              <a:srgbClr val="FFFFCC"/>
            </a:solidFill>
          </a:ln>
        </p:spPr>
        <p:txBody>
          <a:bodyPr rtlCol="0">
            <a:normAutofit/>
          </a:bodyPr>
          <a:lstStyle/>
          <a:p>
            <a:pPr>
              <a:lnSpc>
                <a:spcPct val="7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Changes in law or regulations.</a:t>
            </a:r>
          </a:p>
          <a:p>
            <a:pPr>
              <a:lnSpc>
                <a:spcPct val="7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en-US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Growing competition from local companies </a:t>
            </a:r>
          </a:p>
          <a:p>
            <a:pPr>
              <a:lnSpc>
                <a:spcPct val="7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en-US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Increasing competition from foreign competitors</a:t>
            </a:r>
          </a:p>
          <a:p>
            <a:pPr>
              <a:lnSpc>
                <a:spcPct val="7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en-US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New products developed by other companies which may replace the product of the business</a:t>
            </a:r>
          </a:p>
          <a:p>
            <a:pPr>
              <a:lnSpc>
                <a:spcPct val="7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en-US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Marketing activities or strategies which will be implemented by competitors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8681" name="AutoShape 8"/>
          <p:cNvSpPr>
            <a:spLocks noChangeArrowheads="1"/>
          </p:cNvSpPr>
          <p:nvPr/>
        </p:nvSpPr>
        <p:spPr bwMode="auto">
          <a:xfrm>
            <a:off x="2092549" y="3048000"/>
            <a:ext cx="3227388" cy="76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CN" sz="2400" b="1"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Threats </a:t>
            </a:r>
          </a:p>
        </p:txBody>
      </p:sp>
      <p:sp>
        <p:nvSpPr>
          <p:cNvPr id="28682" name="Text Box 9"/>
          <p:cNvSpPr txBox="1">
            <a:spLocks noChangeArrowheads="1"/>
          </p:cNvSpPr>
          <p:nvPr/>
        </p:nvSpPr>
        <p:spPr bwMode="auto">
          <a:xfrm>
            <a:off x="1981200" y="6262688"/>
            <a:ext cx="24384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zh-CN" altLang="en-US" sz="800">
                <a:solidFill>
                  <a:srgbClr val="DADADA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© </a:t>
            </a:r>
            <a:r>
              <a:rPr lang="en-US" altLang="zh-CN" sz="800">
                <a:solidFill>
                  <a:srgbClr val="DADADA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PhotoDisc</a:t>
            </a:r>
          </a:p>
        </p:txBody>
      </p:sp>
    </p:spTree>
    <p:extLst>
      <p:ext uri="{BB962C8B-B14F-4D97-AF65-F5344CB8AC3E}">
        <p14:creationId xmlns:p14="http://schemas.microsoft.com/office/powerpoint/2010/main" val="13360533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5"/>
          <p:cNvSpPr>
            <a:spLocks noGrp="1" noChangeArrowheads="1"/>
          </p:cNvSpPr>
          <p:nvPr>
            <p:ph type="title"/>
          </p:nvPr>
        </p:nvSpPr>
        <p:spPr>
          <a:xfrm>
            <a:off x="2036763" y="381000"/>
            <a:ext cx="7772400" cy="1143000"/>
          </a:xfrm>
        </p:spPr>
        <p:txBody>
          <a:bodyPr/>
          <a:lstStyle/>
          <a:p>
            <a:pPr algn="ctr"/>
            <a:r>
              <a:rPr lang="en-US" altLang="zh-CN" sz="3200" dirty="0">
                <a:ea typeface="宋体" panose="02010600030101010101" pitchFamily="2" charset="-122"/>
              </a:rPr>
              <a:t/>
            </a:r>
            <a:br>
              <a:rPr lang="en-US" altLang="zh-CN" sz="3200" dirty="0">
                <a:ea typeface="宋体" panose="02010600030101010101" pitchFamily="2" charset="-122"/>
              </a:rPr>
            </a:br>
            <a:endParaRPr lang="en-US" altLang="zh-CN" sz="3200" dirty="0">
              <a:ea typeface="宋体" panose="02010600030101010101" pitchFamily="2" charset="-122"/>
            </a:endParaRPr>
          </a:p>
        </p:txBody>
      </p:sp>
      <p:sp>
        <p:nvSpPr>
          <p:cNvPr id="29701" name="Rectangle 4"/>
          <p:cNvSpPr>
            <a:spLocks noGrp="1" noChangeArrowheads="1"/>
          </p:cNvSpPr>
          <p:nvPr>
            <p:ph idx="1"/>
          </p:nvPr>
        </p:nvSpPr>
        <p:spPr>
          <a:xfrm>
            <a:off x="1774826" y="2590801"/>
            <a:ext cx="8283575" cy="3717925"/>
          </a:xfrm>
          <a:ln w="3175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Char char="ü"/>
            </a:pPr>
            <a:r>
              <a:rPr lang="en-US" altLang="zh-CN" sz="32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 for your critical thinking: </a:t>
            </a:r>
          </a:p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zh-CN" sz="32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zh-CN" dirty="0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en-US" altLang="zh-CN" b="1" dirty="0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on the Analysis Model discussed, in 10 minutes, Conduct a brief SWOT analysis on yourself.</a:t>
            </a:r>
          </a:p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zh-CN" dirty="0" smtClean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zh-CN" dirty="0" smtClean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zh-CN" dirty="0" smtClean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88134" name="Rectangle 6"/>
          <p:cNvSpPr>
            <a:spLocks noChangeArrowheads="1"/>
          </p:cNvSpPr>
          <p:nvPr/>
        </p:nvSpPr>
        <p:spPr bwMode="auto">
          <a:xfrm>
            <a:off x="1774827" y="733962"/>
            <a:ext cx="848201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PERSONAL ASSESSMENT USING SWOT</a:t>
            </a:r>
            <a:endParaRPr lang="en-US" altLang="zh-CN" sz="4000" b="1" dirty="0">
              <a:solidFill>
                <a:prstClr val="black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31315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tradekings.co.zm/wp-content/uploads/2015/04/history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493" y="1810980"/>
            <a:ext cx="7620000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69825" y="236113"/>
            <a:ext cx="8596668" cy="1320800"/>
          </a:xfrm>
        </p:spPr>
        <p:txBody>
          <a:bodyPr/>
          <a:lstStyle/>
          <a:p>
            <a:r>
              <a:rPr lang="en-GB" dirty="0" smtClean="0"/>
              <a:t>TRADE KINGS STORY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0866392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 EXERCISE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77334" y="1648497"/>
            <a:ext cx="8596668" cy="4392866"/>
          </a:xfrm>
          <a:prstGeom prst="rect">
            <a:avLst/>
          </a:prstGeom>
          <a:ln w="3175" cap="flat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 3" charset="2"/>
              <a:buNone/>
            </a:pPr>
            <a:r>
              <a:rPr lang="en-GB" sz="2400" dirty="0" smtClean="0">
                <a:latin typeface="Century Gothic" panose="020B0502020202020204" pitchFamily="34" charset="0"/>
              </a:rPr>
              <a:t>Trade Kings Zambia, has recruited you as a management trainee. The Business Development Manager working with Production Department is thinking of introducing a new product on to the market. As the newly recruited management trainee, under his jurisdiction, he has tasked you with the responsibility of conducting a SWOT analysis to ascertain the organisation’s readiness for this new product and how this new product will impact on the business performance.</a:t>
            </a:r>
          </a:p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zh-CN" dirty="0" smtClean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zh-CN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zh-CN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50224"/>
      </p:ext>
    </p:extLst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EXERCISE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smaller groups of six conduct a swot analysis on the following companies;</a:t>
            </a:r>
          </a:p>
          <a:p>
            <a:r>
              <a:rPr lang="en-GB" dirty="0" smtClean="0"/>
              <a:t>Shoprite</a:t>
            </a:r>
          </a:p>
          <a:p>
            <a:r>
              <a:rPr lang="en-GB" dirty="0" smtClean="0"/>
              <a:t>Lafarge</a:t>
            </a:r>
          </a:p>
          <a:p>
            <a:r>
              <a:rPr lang="en-GB" dirty="0" smtClean="0"/>
              <a:t>ZNBC</a:t>
            </a:r>
          </a:p>
          <a:p>
            <a:r>
              <a:rPr lang="en-GB" dirty="0" err="1" smtClean="0"/>
              <a:t>Zambeef</a:t>
            </a:r>
            <a:endParaRPr lang="en-GB" dirty="0" smtClean="0"/>
          </a:p>
          <a:p>
            <a:r>
              <a:rPr lang="en-GB" dirty="0" err="1" smtClean="0"/>
              <a:t>Protea</a:t>
            </a:r>
            <a:r>
              <a:rPr lang="en-GB" dirty="0" smtClean="0"/>
              <a:t> Hotels</a:t>
            </a:r>
          </a:p>
          <a:p>
            <a:r>
              <a:rPr lang="en-GB" dirty="0" smtClean="0"/>
              <a:t>UTH</a:t>
            </a:r>
          </a:p>
          <a:p>
            <a:r>
              <a:rPr lang="en-GB" dirty="0" smtClean="0"/>
              <a:t>Small grocery store outside </a:t>
            </a:r>
            <a:r>
              <a:rPr lang="en-GB" dirty="0" err="1" smtClean="0"/>
              <a:t>Unilus</a:t>
            </a:r>
            <a:r>
              <a:rPr lang="en-GB" dirty="0" smtClean="0"/>
              <a:t> gate</a:t>
            </a:r>
          </a:p>
          <a:p>
            <a:r>
              <a:rPr lang="en-GB" dirty="0" smtClean="0"/>
              <a:t>Airtel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18338"/>
      </p:ext>
    </p:extLst>
  </p:cSld>
  <p:clrMapOvr>
    <a:masterClrMapping/>
  </p:clrMapOvr>
  <p:transition spd="slow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286000" y="3680103"/>
            <a:ext cx="7772400" cy="369332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0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sz="3200" dirty="0">
                <a:ea typeface="宋体" panose="02010600030101010101" pitchFamily="2" charset="-122"/>
              </a:rPr>
              <a:t/>
            </a:r>
            <a:br>
              <a:rPr lang="en-US" altLang="zh-CN" sz="3200" dirty="0">
                <a:ea typeface="宋体" panose="02010600030101010101" pitchFamily="2" charset="-122"/>
              </a:rPr>
            </a:br>
            <a:endParaRPr lang="en-US" altLang="zh-CN" sz="3200" dirty="0">
              <a:ea typeface="宋体" panose="02010600030101010101" pitchFamily="2" charset="-122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6000" b="1" dirty="0" smtClean="0"/>
              <a:t>END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194172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10031"/>
            <a:ext cx="8726868" cy="12182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MANAGING ENVIRONMENTAL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8295"/>
            <a:ext cx="8596668" cy="45130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Managers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have three major options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 attempting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to manage environmental uncertainty and its potential impact: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Adapt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to the existing environmental elements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Attempt to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influence environmental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favorability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Shift the domain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of operations away from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threatening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environmental elements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towards more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beneficial ones.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07261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3640" y="1310583"/>
            <a:ext cx="8596313" cy="3881437"/>
          </a:xfrm>
        </p:spPr>
        <p:txBody>
          <a:bodyPr/>
          <a:lstStyle/>
          <a:p>
            <a:pPr marL="0" indent="0">
              <a:buNone/>
            </a:pPr>
            <a:endPara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IS KNOWING THAT A TOMATO IS FRUIT, WISDOM IS NOT PUTTING IT INTO A FRUIT SALAD</a:t>
            </a:r>
            <a:endParaRPr lang="en-GB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171759"/>
      </p:ext>
    </p:extLst>
  </p:cSld>
  <p:clrMapOvr>
    <a:masterClrMapping/>
  </p:clrMapOvr>
  <p:transition spd="slow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732" y="762001"/>
            <a:ext cx="8726869" cy="1303867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Adaptation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335" y="1997931"/>
            <a:ext cx="9438068" cy="446532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adaptation approach involves changing internal operations and activities-.to- make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organization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compatible with its environment.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approaches used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organizations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adapt to environmental fluctuations are: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Buffering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Smoothing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Forecasting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Rationing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26347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23" y="275243"/>
            <a:ext cx="8827275" cy="6604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Adaptation Techniques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003" y="935643"/>
            <a:ext cx="9620518" cy="54708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Buffering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use of buffering involves stockpiling either inputs into or outputs from a production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service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in order to cope with environmental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fluctuations (demand).</a:t>
            </a:r>
          </a:p>
          <a:p>
            <a:pPr marL="0" indent="0" algn="just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Smoothing</a:t>
            </a:r>
          </a:p>
          <a:p>
            <a:pPr marL="0" indent="0" algn="just">
              <a:buNone/>
            </a:pP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moothing 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involves taking actions aimed at reducing the impact of fluctuation given the market. For example, utilities 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often, discount their energy rates in designated 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slow-demand periods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Forecasting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Forecasting is the systematic effort to estimate future conditions. For example, grocery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stores frequently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hire part-time cashiers to supplement regular staff during busy periods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78319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63" y="434661"/>
            <a:ext cx="8077200" cy="1033529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Adaptation Techniques Cont’d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462" y="1468190"/>
            <a:ext cx="9016903" cy="469225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Rationing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Rationing involves providing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limited access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to a product or service that is in high demand. For example, many universities and colleges ration slots for popular programs by establishing program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pre-requisites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Rationing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has the advantage of allowing the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organization to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avoid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costs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of expanding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capacity.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Rationing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disadvantage of denying a consumer a product or service,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while the organization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 forced to turn away potential business.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82981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30305" cy="783576"/>
          </a:xfrm>
        </p:spPr>
        <p:txBody>
          <a:bodyPr>
            <a:normAutofit/>
          </a:bodyPr>
          <a:lstStyle/>
          <a:p>
            <a:r>
              <a:rPr lang="en-US" dirty="0" smtClean="0"/>
              <a:t>  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Favorability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3176"/>
            <a:ext cx="8930305" cy="4830748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favorability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influence approach involves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attempting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to alter environmental elements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 order to make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them more compatible with the needs of the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organization.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Major methods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that the organization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use in attempting to influence significant elements in the environment are: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Advertising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Public Relations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Negotiating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contracts,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co-opting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Joint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ventures, joining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Trade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associations and engaging in political activities.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1126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Advertising and Public Relations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26525"/>
            <a:ext cx="8596668" cy="4714838"/>
          </a:xfrm>
        </p:spPr>
        <p:txBody>
          <a:bodyPr/>
          <a:lstStyle/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Advertising is the use of communications media to gain favourable publicity for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 products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services. Public Relations involves the use of communications media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related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 to create a favourable overall impression of the organisation among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public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095567"/>
      </p:ext>
    </p:extLst>
  </p:cSld>
  <p:clrMapOvr>
    <a:masterClrMapping/>
  </p:clrMapOvr>
  <p:transition spd="slow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/>
          <a:lstStyle/>
          <a:p>
            <a:r>
              <a:rPr lang="en-US" b="1" dirty="0" smtClean="0"/>
              <a:t>	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Boundary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Spanning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757" y="1403797"/>
            <a:ext cx="8807003" cy="463756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Boundary spanning involves creating roles within the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interface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important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 in the environment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of boundary spanning roles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include: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Salespersons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Purchasing specialists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Personnel recruiters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dmissions officers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Shipping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 receiving</a:t>
            </a:r>
          </a:p>
          <a:p>
            <a:pPr lvl="1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gents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receptionists, scientists and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Lawyer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2149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/>
          <a:lstStyle/>
          <a:p>
            <a:r>
              <a:rPr lang="en-US" dirty="0" smtClean="0"/>
              <a:t> 		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Recruiting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3797"/>
            <a:ext cx="8724242" cy="463756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Recruiting involves attracting job candidates who meet the needs of the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organization.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tool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be used for environmental influence when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seek job candidates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have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knowledge of and close ties to a significant element of the environment.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companies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 hire executives from specific companies because of their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knowledge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connection.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8561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	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Negotiating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contracts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19707"/>
            <a:ext cx="8840153" cy="4521655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Negotiating contracts aims at seeking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favorable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agreements on matters of importance to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organization.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Specific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agreements with customers and suppliers are one common means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of creating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environmental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favorability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1993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859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5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Co-opting</a:t>
            </a:r>
            <a:endParaRPr lang="en-US" sz="5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68192"/>
            <a:ext cx="9007579" cy="4727489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Co-opting is the process of absorbing key members of important environmental elements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 the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leadership or policy-making structure of an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organization.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common example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co-optation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addition of key members of the environment to boards of directors.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instance,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universities have prominent individuals on the council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individuals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 help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universities deal more effectively with environmental elements, particularly in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area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raising funds from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56075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/>
          <a:lstStyle/>
          <a:p>
            <a:r>
              <a:rPr lang="en-US" b="1" dirty="0" smtClean="0"/>
              <a:t>	</a:t>
            </a:r>
            <a:r>
              <a:rPr lang="en-US" b="1" dirty="0"/>
              <a:t> </a:t>
            </a:r>
            <a:r>
              <a:rPr lang="en-US" b="1" dirty="0" smtClean="0"/>
              <a:t> 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 Associations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664" y="1529524"/>
            <a:ext cx="8596668" cy="3880773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Trade associations are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composed of individuals or firms with common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concerns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represent the pooled resources of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organizations, trade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associations are frequently in an enhanced position for conducting public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 campaigns affecting favorability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environment within which their members operate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75671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002" y="107324"/>
            <a:ext cx="8943184" cy="1320800"/>
          </a:xfrm>
        </p:spPr>
        <p:txBody>
          <a:bodyPr/>
          <a:lstStyle/>
          <a:p>
            <a:r>
              <a:rPr lang="en-GB" dirty="0" smtClean="0"/>
              <a:t>SWOT ANALYSIS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7887"/>
            <a:ext cx="9084852" cy="4753475"/>
          </a:xfrm>
        </p:spPr>
        <p:txBody>
          <a:bodyPr>
            <a:normAutofit/>
          </a:bodyPr>
          <a:lstStyle/>
          <a:p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is an acronym which stands for </a:t>
            </a:r>
            <a:r>
              <a:rPr lang="en-GB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Strengths, Weaknesses, Opportunities and Threats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It is used to analyse both the internal and external environment</a:t>
            </a:r>
          </a:p>
          <a:p>
            <a:pPr algn="just"/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Strengths and weaknesses are internal to the company, meaning they’re things that you as a business owner have the power to change. </a:t>
            </a:r>
            <a:endParaRPr lang="en-GB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threats are external issues that are outside the scope of your control but which can impact your operation for better or worse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4328"/>
      </p:ext>
    </p:extLst>
  </p:cSld>
  <p:clrMapOvr>
    <a:masterClrMapping/>
  </p:clrMapOvr>
  <p:transition spd="slow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		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Political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Activity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2435"/>
            <a:ext cx="8878790" cy="4598928"/>
          </a:xfrm>
        </p:spPr>
        <p:txBody>
          <a:bodyPr>
            <a:normAutofit/>
          </a:bodyPr>
          <a:lstStyle/>
          <a:p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use of political activity involves attempts by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organizations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to enhance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their </a:t>
            </a:r>
            <a:r>
              <a:rPr lang="en-US" sz="320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competitive situation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This is achieved through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influencing the legislator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or the behavior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of government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regulatory agencies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59804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932" y="811370"/>
            <a:ext cx="8001000" cy="667512"/>
          </a:xfrm>
        </p:spPr>
        <p:txBody>
          <a:bodyPr>
            <a:normAutofit/>
          </a:bodyPr>
          <a:lstStyle/>
          <a:p>
            <a:r>
              <a:rPr lang="en-US" dirty="0" smtClean="0"/>
              <a:t> 	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Domain Shifts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932" y="1478882"/>
            <a:ext cx="8931738" cy="476737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Domain shifts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involve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making changes in the mix of products and services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offered.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major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approach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 to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move out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of a current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product, service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or geographic area into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more favorable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domain.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second domain shift approach is to expand current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domains through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diversification,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i.e.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expansion of products and services offered or the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development of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new and different products or 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11258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32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3299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089" y="296214"/>
            <a:ext cx="8995913" cy="973786"/>
          </a:xfrm>
        </p:spPr>
        <p:txBody>
          <a:bodyPr/>
          <a:lstStyle/>
          <a:p>
            <a:r>
              <a:rPr lang="en-GB" dirty="0" smtClean="0"/>
              <a:t>APPLICATION OF SWOT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089" y="1270000"/>
            <a:ext cx="9587128" cy="4714838"/>
          </a:xfrm>
        </p:spPr>
        <p:txBody>
          <a:bodyPr>
            <a:normAutofit/>
          </a:bodyPr>
          <a:lstStyle/>
          <a:p>
            <a:pPr algn="just">
              <a:lnSpc>
                <a:spcPct val="70000"/>
              </a:lnSpc>
              <a:defRPr/>
            </a:pPr>
            <a:r>
              <a:rPr lang="en-US" altLang="zh-CN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SWOT analysis helps to conduct a quick analysis of a business’s current position so that it can help the business to develop or plan a direction of development or a proper strategy in future.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zh-CN" sz="2800" dirty="0" smtClean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70000"/>
              </a:lnSpc>
              <a:defRPr/>
            </a:pPr>
            <a:r>
              <a:rPr lang="en-US" altLang="zh-CN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It is used to analyze the possible internal advantages and problems that a business has, and helps determine the external factors of the business which may affect its </a:t>
            </a: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strategy</a:t>
            </a:r>
          </a:p>
          <a:p>
            <a:pPr lvl="1" algn="just">
              <a:lnSpc>
                <a:spcPct val="70000"/>
              </a:lnSpc>
              <a:defRPr/>
            </a:pPr>
            <a:r>
              <a:rPr lang="en-US" altLang="zh-CN" sz="2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Complete an objective analysis</a:t>
            </a:r>
          </a:p>
          <a:p>
            <a:pPr lvl="1" algn="just">
              <a:lnSpc>
                <a:spcPct val="70000"/>
              </a:lnSpc>
              <a:defRPr/>
            </a:pPr>
            <a:r>
              <a:rPr lang="en-GB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Allows business owners to evaluate their position in the </a:t>
            </a:r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marketplace</a:t>
            </a:r>
            <a:endParaRPr lang="en-US" altLang="zh-CN" sz="26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70000"/>
              </a:lnSpc>
              <a:defRPr/>
            </a:pPr>
            <a:r>
              <a:rPr lang="en-US" altLang="zh-CN" sz="2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Identify sources of competitive advantage as well as potential liabilities</a:t>
            </a:r>
          </a:p>
          <a:p>
            <a:pPr lvl="1" algn="just">
              <a:lnSpc>
                <a:spcPct val="70000"/>
              </a:lnSpc>
              <a:defRPr/>
            </a:pPr>
            <a:r>
              <a:rPr lang="en-US" altLang="zh-CN" sz="2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Evaluate investment worthiness of the company</a:t>
            </a:r>
          </a:p>
          <a:p>
            <a:pPr>
              <a:lnSpc>
                <a:spcPct val="70000"/>
              </a:lnSpc>
              <a:defRPr/>
            </a:pPr>
            <a:endParaRPr lang="en-US" altLang="zh-CN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endParaRPr lang="en-US" altLang="zh-CN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017691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834"/>
          </a:xfrm>
        </p:spPr>
        <p:txBody>
          <a:bodyPr/>
          <a:lstStyle/>
          <a:p>
            <a:r>
              <a:rPr lang="en-GB" dirty="0" smtClean="0"/>
              <a:t>STRENGTHS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2435"/>
            <a:ext cx="8596668" cy="4598928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attributes and resources that support a successful outcome</a:t>
            </a:r>
            <a:endParaRPr lang="en-GB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does your organization have?</a:t>
            </a:r>
          </a:p>
          <a:p>
            <a:pPr fontAlgn="base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 you do better than anyone else?</a:t>
            </a:r>
          </a:p>
          <a:p>
            <a:pPr fontAlgn="base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unique or lowest-cost resources can you draw upon that others can't?</a:t>
            </a:r>
          </a:p>
          <a:p>
            <a:pPr fontAlgn="base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 people in your market see as your strengths?</a:t>
            </a:r>
          </a:p>
          <a:p>
            <a:pPr fontAlgn="base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factors mean that you "get the sale"?</a:t>
            </a:r>
          </a:p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unique selling point?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781820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4501"/>
          </a:xfrm>
        </p:spPr>
        <p:txBody>
          <a:bodyPr/>
          <a:lstStyle/>
          <a:p>
            <a:r>
              <a:rPr lang="en-GB" dirty="0" smtClean="0"/>
              <a:t>WEAKNESSES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4101"/>
            <a:ext cx="8596668" cy="4457261"/>
          </a:xfrm>
        </p:spPr>
        <p:txBody>
          <a:bodyPr/>
          <a:lstStyle/>
          <a:p>
            <a:pPr marL="0" indent="0" fontAlgn="base">
              <a:buNone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attributes and resources that work against a successful outcome</a:t>
            </a:r>
            <a:endParaRPr lang="en-GB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could you improve?</a:t>
            </a:r>
          </a:p>
          <a:p>
            <a:pPr fontAlgn="base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should you avoid?</a:t>
            </a:r>
          </a:p>
          <a:p>
            <a:pPr fontAlgn="base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people in your market likely to see as weaknesses?</a:t>
            </a:r>
          </a:p>
          <a:p>
            <a:pPr fontAlgn="base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factors lose you sales?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409744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OPPORTUNITIES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factors that the entity can capitalize on or use to its advantage</a:t>
            </a:r>
            <a:endParaRPr lang="en-GB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GB" dirty="0"/>
          </a:p>
          <a:p>
            <a:pPr fontAlgn="base"/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opportunities can you spot?</a:t>
            </a:r>
          </a:p>
          <a:p>
            <a:pPr fontAlgn="base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interesting trends are you aware of?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74700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5677"/>
          </a:xfrm>
        </p:spPr>
        <p:txBody>
          <a:bodyPr/>
          <a:lstStyle/>
          <a:p>
            <a:r>
              <a:rPr lang="en-GB" dirty="0" smtClean="0"/>
              <a:t>THREATS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5313"/>
            <a:ext cx="8596668" cy="4586050"/>
          </a:xfrm>
        </p:spPr>
        <p:txBody>
          <a:bodyPr/>
          <a:lstStyle/>
          <a:p>
            <a:pPr marL="0" indent="0" fontAlgn="base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factors that could jeopardize the entity's success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obstacles do you face?</a:t>
            </a:r>
          </a:p>
          <a:p>
            <a:pPr fontAlgn="base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your competitors doing?</a:t>
            </a:r>
          </a:p>
          <a:p>
            <a:pPr fontAlgn="base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quality standards or specifications for your job, products or services changing?</a:t>
            </a:r>
          </a:p>
          <a:p>
            <a:pPr fontAlgn="base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changing technology threatening your position?</a:t>
            </a:r>
          </a:p>
          <a:p>
            <a:pPr fontAlgn="base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 have bad debt or cash-flow problems?</a:t>
            </a:r>
          </a:p>
          <a:p>
            <a:pPr fontAlgn="base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Could any of your weaknesses seriously threaten your business?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800167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825725" y="0"/>
            <a:ext cx="9144000" cy="685800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8458200" cy="762000"/>
          </a:xfrm>
        </p:spPr>
        <p:txBody>
          <a:bodyPr/>
          <a:lstStyle/>
          <a:p>
            <a:pPr algn="ctr"/>
            <a:r>
              <a:rPr lang="en-US" altLang="zh-CN" sz="2400" b="1">
                <a:latin typeface="Arial Black" panose="020B0A04020102020204" pitchFamily="34" charset="0"/>
                <a:ea typeface="宋体" panose="02010600030101010101" pitchFamily="2" charset="-122"/>
              </a:rPr>
              <a:t>  Elements of SWOT Analysis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2C3B-659D-4C8E-A6EA-735CBB7EE2F0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23556" name="Picture 4" descr="8-05m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990600"/>
            <a:ext cx="7896225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743850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275</TotalTime>
  <Words>1469</Words>
  <Application>Microsoft Office PowerPoint</Application>
  <PresentationFormat>Widescreen</PresentationFormat>
  <Paragraphs>217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4" baseType="lpstr">
      <vt:lpstr>SimSun</vt:lpstr>
      <vt:lpstr>SimSun</vt:lpstr>
      <vt:lpstr>Arial</vt:lpstr>
      <vt:lpstr>Arial Black</vt:lpstr>
      <vt:lpstr>Calibri</vt:lpstr>
      <vt:lpstr>Century Gothic</vt:lpstr>
      <vt:lpstr>Tahoma</vt:lpstr>
      <vt:lpstr>Times New Roman</vt:lpstr>
      <vt:lpstr>Trebuchet MS</vt:lpstr>
      <vt:lpstr>Wingdings</vt:lpstr>
      <vt:lpstr>Wingdings 3</vt:lpstr>
      <vt:lpstr>Facet</vt:lpstr>
      <vt:lpstr> BUSINESS ENVIRONMENT</vt:lpstr>
      <vt:lpstr>PowerPoint Presentation</vt:lpstr>
      <vt:lpstr>SWOT ANALYSIS </vt:lpstr>
      <vt:lpstr>APPLICATION OF SWOT ANALYSIS</vt:lpstr>
      <vt:lpstr>STRENGTHS</vt:lpstr>
      <vt:lpstr>WEAKNESSES</vt:lpstr>
      <vt:lpstr>OPPORTUNITIES</vt:lpstr>
      <vt:lpstr>THREATS</vt:lpstr>
      <vt:lpstr>  Elements of SWOT Analysis</vt:lpstr>
      <vt:lpstr>Business Analysis Models  -Examples or Illustrations for SWOT Analysis Models</vt:lpstr>
      <vt:lpstr>Business Analysis Models  -Examples or Illustrations for SWOT Analysis Models</vt:lpstr>
      <vt:lpstr> Business Analysis Models  -Examples or Illustrations for SWOT Analysis Models</vt:lpstr>
      <vt:lpstr>Business Analysis Models  -Examples or Illustrations for SWOT Analysis Models</vt:lpstr>
      <vt:lpstr> </vt:lpstr>
      <vt:lpstr>TRADE KINGS STORY</vt:lpstr>
      <vt:lpstr>CLASS EXERCISE</vt:lpstr>
      <vt:lpstr>GROUP EXERCISE</vt:lpstr>
      <vt:lpstr> </vt:lpstr>
      <vt:lpstr> MANAGING ENVIRONMENTAL ELEMENTS</vt:lpstr>
      <vt:lpstr> 1. Adaptation</vt:lpstr>
      <vt:lpstr> Adaptation Techniques</vt:lpstr>
      <vt:lpstr>Adaptation Techniques Cont’d</vt:lpstr>
      <vt:lpstr>   2. Favorability Influence</vt:lpstr>
      <vt:lpstr>Advertising and Public Relations </vt:lpstr>
      <vt:lpstr> Boundary Spanning</vt:lpstr>
      <vt:lpstr>   Recruiting </vt:lpstr>
      <vt:lpstr> Negotiating contracts</vt:lpstr>
      <vt:lpstr> Co-opting</vt:lpstr>
      <vt:lpstr>    Trade Associations</vt:lpstr>
      <vt:lpstr>  Political Activity</vt:lpstr>
      <vt:lpstr>  3. Domain Shifts</vt:lpstr>
      <vt:lpstr>Questions?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Faith M. Simwami</dc:creator>
  <cp:lastModifiedBy>Lusungu Siame</cp:lastModifiedBy>
  <cp:revision>25</cp:revision>
  <dcterms:created xsi:type="dcterms:W3CDTF">2018-03-26T14:28:54Z</dcterms:created>
  <dcterms:modified xsi:type="dcterms:W3CDTF">2018-09-20T11:46:05Z</dcterms:modified>
</cp:coreProperties>
</file>