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9"/>
  </p:notesMasterIdLst>
  <p:sldIdLst>
    <p:sldId id="257" r:id="rId2"/>
    <p:sldId id="258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2" r:id="rId14"/>
    <p:sldId id="300" r:id="rId15"/>
    <p:sldId id="301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30" autoAdjust="0"/>
    <p:restoredTop sz="94660"/>
  </p:normalViewPr>
  <p:slideViewPr>
    <p:cSldViewPr snapToGrid="0">
      <p:cViewPr>
        <p:scale>
          <a:sx n="70" d="100"/>
          <a:sy n="70" d="100"/>
        </p:scale>
        <p:origin x="-63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8D89A-1A31-4A4C-A876-C2EBCAA9C29A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789CA-C1BC-46A9-8E0D-84D44028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880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Business Cycle is the visualisation of the economic conditions, a graph showing us how businesses are meeting society goals</a:t>
            </a:r>
          </a:p>
          <a:p>
            <a:r>
              <a:rPr lang="en-GB" dirty="0" smtClean="0"/>
              <a:t>Economic business cycle is measured by two components,</a:t>
            </a:r>
            <a:r>
              <a:rPr lang="en-GB" baseline="0" dirty="0" smtClean="0"/>
              <a:t> GDP(Total output produced by an economy) and Time</a:t>
            </a:r>
          </a:p>
          <a:p>
            <a:r>
              <a:rPr lang="en-GB" baseline="0" dirty="0" smtClean="0"/>
              <a:t>Fluctuations in the economy(ups and downs)</a:t>
            </a:r>
          </a:p>
          <a:p>
            <a:r>
              <a:rPr lang="en-GB" baseline="0" dirty="0" smtClean="0"/>
              <a:t>GDP increase-economy is growing(Expansion)</a:t>
            </a:r>
          </a:p>
          <a:p>
            <a:r>
              <a:rPr lang="en-GB" baseline="0" dirty="0" smtClean="0"/>
              <a:t>GDP Decrease- economy is shrinking(Contraction/Recession)</a:t>
            </a:r>
          </a:p>
          <a:p>
            <a:r>
              <a:rPr lang="en-GB" baseline="0" dirty="0" smtClean="0"/>
              <a:t>Fluctuations continue overtime for months, quarters or years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BA03B-AF3D-437C-A549-20F49677B9D2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44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7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9828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19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9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52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8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91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4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4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0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9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90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695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108943" y="2008628"/>
            <a:ext cx="7772400" cy="2553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SOCIO-ECONOMIC ENVIRONMENT &amp; BUSINESS</a:t>
            </a:r>
            <a:endParaRPr lang="en-GB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4. Economic Growth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Economic growth and development of a country can also have an impact on the social status of its citizens</a:t>
            </a:r>
            <a:r>
              <a:rPr lang="en-GB" sz="3200" dirty="0" smtClean="0"/>
              <a:t>. </a:t>
            </a:r>
          </a:p>
          <a:p>
            <a:r>
              <a:rPr lang="en-GB" sz="3200" dirty="0" smtClean="0"/>
              <a:t>Emerging </a:t>
            </a:r>
            <a:r>
              <a:rPr lang="en-GB" sz="3200" dirty="0"/>
              <a:t>economies such as China and India have proved that if a country experiences high economic growth then the citizens may have better access to incomes and also the middle class and upper class may grow. 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73182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4. Economic Growth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This </a:t>
            </a:r>
            <a:r>
              <a:rPr lang="en-GB" sz="3200" dirty="0"/>
              <a:t>may also attract more investors into the country and increase employment rates. </a:t>
            </a:r>
            <a:endParaRPr lang="en-GB" sz="3200" dirty="0" smtClean="0"/>
          </a:p>
          <a:p>
            <a:r>
              <a:rPr lang="en-GB" sz="3200" dirty="0" smtClean="0"/>
              <a:t>Inevitably </a:t>
            </a:r>
            <a:r>
              <a:rPr lang="en-GB" sz="3200" dirty="0"/>
              <a:t>positive economic growth rates will increase spending and help businesses to grow.</a:t>
            </a:r>
          </a:p>
        </p:txBody>
      </p:sp>
    </p:spTree>
    <p:extLst>
      <p:ext uri="{BB962C8B-B14F-4D97-AF65-F5344CB8AC3E}">
        <p14:creationId xmlns:p14="http://schemas.microsoft.com/office/powerpoint/2010/main" val="235569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Core Cultural Values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Core cultural values are a set of guiding organizational principles or values that employees know and live by.</a:t>
            </a:r>
          </a:p>
          <a:p>
            <a:r>
              <a:rPr lang="en-GB" sz="3200" dirty="0" smtClean="0"/>
              <a:t>These guide the behaviour of employees as they interact with each other and with others outside the organization.</a:t>
            </a:r>
          </a:p>
          <a:p>
            <a:r>
              <a:rPr lang="en-GB" sz="3200" dirty="0" smtClean="0"/>
              <a:t>They also support the company’s vision and reflect its identity.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2929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Core Cultural Values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Achieving success as an organization begins with employees understanding what the organization stands for.</a:t>
            </a:r>
          </a:p>
          <a:p>
            <a:r>
              <a:rPr lang="en-GB" sz="3200" dirty="0" smtClean="0"/>
              <a:t>Every organization must define its core cultural values.</a:t>
            </a:r>
          </a:p>
          <a:p>
            <a:r>
              <a:rPr lang="en-GB" sz="3200" dirty="0" smtClean="0"/>
              <a:t>If well defined, they assist in positioning the organization for success in its business operations.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1126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Sub Cultures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Culture in an organization is the shared values and goals embraced by an organization.</a:t>
            </a:r>
          </a:p>
          <a:p>
            <a:r>
              <a:rPr lang="en-GB" sz="3200" dirty="0" smtClean="0"/>
              <a:t>Over time due to employees sharing workspace and tasks, organizations develop small groups that share their own values.</a:t>
            </a:r>
          </a:p>
          <a:p>
            <a:r>
              <a:rPr lang="en-GB" sz="3200" dirty="0" smtClean="0"/>
              <a:t>When values of subcultures align with organizational values, this contributes to the success of the organization.</a:t>
            </a:r>
          </a:p>
          <a:p>
            <a:endParaRPr lang="en-GB" sz="3200" dirty="0" smtClean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6359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Secondary Cultures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set of norms, beliefs, values and customs that exist within a population of a nation.</a:t>
            </a:r>
          </a:p>
          <a:p>
            <a:r>
              <a:rPr lang="en-GB" sz="3200" dirty="0" smtClean="0"/>
              <a:t>International organizations develop practices in accordance with the national culture they are operating in.</a:t>
            </a:r>
          </a:p>
          <a:p>
            <a:r>
              <a:rPr lang="en-GB" sz="3200" dirty="0" smtClean="0"/>
              <a:t>It is very important for international organizations to have deep knowledge of practices and customs applied in global business.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5609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Secondary Cultures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National culture as an example of secondary culture strongly influences business strategies.</a:t>
            </a:r>
          </a:p>
          <a:p>
            <a:r>
              <a:rPr lang="en-GB" sz="3200" dirty="0" smtClean="0"/>
              <a:t>The impact that national culture has on business strategy eventually results in the failure or success of a business.</a:t>
            </a:r>
          </a:p>
          <a:p>
            <a:r>
              <a:rPr lang="en-GB" sz="3200" dirty="0" smtClean="0"/>
              <a:t>National culture ultimately affects core functions of a business such as human resource management</a:t>
            </a:r>
            <a:r>
              <a:rPr lang="en-GB" sz="3200" dirty="0"/>
              <a:t> </a:t>
            </a:r>
            <a:r>
              <a:rPr lang="en-GB" sz="3200" dirty="0" smtClean="0"/>
              <a:t>and marketing.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215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008628"/>
            <a:ext cx="7772400" cy="2553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ON SOCIO-ECONOMIC ENVIRONMENT</a:t>
            </a:r>
            <a:endParaRPr lang="en-GB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54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331" y="628933"/>
            <a:ext cx="8825658" cy="3329581"/>
          </a:xfrm>
        </p:spPr>
        <p:txBody>
          <a:bodyPr/>
          <a:lstStyle/>
          <a:p>
            <a:pPr algn="l"/>
            <a:r>
              <a:rPr lang="en-GB" sz="4950" dirty="0" smtClean="0">
                <a:solidFill>
                  <a:srgbClr val="FFFF00"/>
                </a:solidFill>
              </a:rPr>
              <a:t>Economic Business Cycles</a:t>
            </a:r>
            <a:endParaRPr lang="en-GB" sz="495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5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SOCIETY’S ECONOMIC GOAL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Society has three economic goals;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economic growth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 unemployment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 inflation- price stability</a:t>
            </a:r>
          </a:p>
        </p:txBody>
      </p:sp>
    </p:spTree>
    <p:extLst>
      <p:ext uri="{BB962C8B-B14F-4D97-AF65-F5344CB8AC3E}">
        <p14:creationId xmlns:p14="http://schemas.microsoft.com/office/powerpoint/2010/main" val="344354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DEFINING THE SOCIO-ECONOMIC ENVIRONMENT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6017" y="2115405"/>
            <a:ext cx="9937727" cy="4271748"/>
          </a:xfrm>
        </p:spPr>
        <p:txBody>
          <a:bodyPr>
            <a:normAutofit/>
          </a:bodyPr>
          <a:lstStyle/>
          <a:p>
            <a:pPr algn="just"/>
            <a:r>
              <a:rPr lang="en-GB" sz="3200" dirty="0" smtClean="0"/>
              <a:t>Socio-economics borders on examining the social and economic factors of an environment and how they both influence it. </a:t>
            </a:r>
            <a:endParaRPr lang="en-GB" sz="3200" dirty="0"/>
          </a:p>
          <a:p>
            <a:pPr algn="just"/>
            <a:r>
              <a:rPr lang="en-GB" sz="3200" dirty="0" smtClean="0"/>
              <a:t>Socio-economic factors are associated </a:t>
            </a:r>
            <a:r>
              <a:rPr lang="en-GB" sz="3200" dirty="0"/>
              <a:t>with </a:t>
            </a:r>
            <a:r>
              <a:rPr lang="en-GB" sz="3200" dirty="0" smtClean="0"/>
              <a:t>quality </a:t>
            </a:r>
            <a:r>
              <a:rPr lang="en-GB" sz="3200" dirty="0"/>
              <a:t>of life and determine the </a:t>
            </a:r>
            <a:r>
              <a:rPr lang="en-GB" sz="3200" dirty="0" smtClean="0"/>
              <a:t>behaviours, </a:t>
            </a:r>
            <a:r>
              <a:rPr lang="en-GB" sz="3200" dirty="0"/>
              <a:t>tastes, preferences, attitudes and lifestyles of people living within a society.</a:t>
            </a:r>
            <a:endParaRPr lang="en-ZA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4A50BD-AA3B-4652-B147-1B950CEC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STAGES OF ECONOMIC </a:t>
            </a:r>
            <a:r>
              <a:rPr lang="en-GB" dirty="0" smtClean="0"/>
              <a:t>BUSINESS CYCLE </a:t>
            </a:r>
            <a:endParaRPr lang="en-GB" dirty="0"/>
          </a:p>
        </p:txBody>
      </p:sp>
      <p:pic>
        <p:nvPicPr>
          <p:cNvPr id="4" name="Content Placeholder 3" descr="https://i.investopedia.com/image/png/1508341272364/business%20cycle.png">
            <a:extLst>
              <a:ext uri="{FF2B5EF4-FFF2-40B4-BE49-F238E27FC236}">
                <a16:creationId xmlns:a16="http://schemas.microsoft.com/office/drawing/2014/main" xmlns="" id="{780238F2-1F68-4342-BDE2-D6699C4CCB2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123" y="2003662"/>
            <a:ext cx="7390262" cy="3899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039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PROSPERITY(EXPANSION)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974" y="1809750"/>
            <a:ext cx="8497626" cy="47434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is low 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Aggregate income is relatively high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a low inflation rate- this combination causes buying power to be high </a:t>
            </a:r>
          </a:p>
          <a:p>
            <a:endParaRPr lang="en-GB" sz="24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202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3487" y="635358"/>
            <a:ext cx="9697792" cy="5867400"/>
          </a:xfrm>
        </p:spPr>
        <p:txBody>
          <a:bodyPr/>
          <a:lstStyle/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economic outlook remains prosperous, consumers generally are willing to buy</a:t>
            </a:r>
          </a:p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 respond by expanding their product/services mixes to take advantage of the increased buying power </a:t>
            </a:r>
          </a:p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Capture a larger market share by intensifying distribution and promotion efforts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085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304800"/>
            <a:ext cx="8229600" cy="1143000"/>
          </a:xfrm>
        </p:spPr>
        <p:txBody>
          <a:bodyPr/>
          <a:lstStyle/>
          <a:p>
            <a:r>
              <a:rPr lang="en-GB" dirty="0"/>
              <a:t>RECESSION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447801"/>
            <a:ext cx="9172812" cy="51815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rises during recession 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buying power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decline-many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become more price and value conscious </a:t>
            </a:r>
          </a:p>
          <a:p>
            <a:pPr algn="just"/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ordinarily reduce their consumption of the more expensive convenience foods and  save their money (e.g. grow own food, discount purchasing)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 would consider some revision to their marketing activities 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the size of their product line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promotional outlays to stimulate demand. 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Promotional efforts should emphasize value and utility.</a:t>
            </a:r>
          </a:p>
          <a:p>
            <a:pPr algn="just"/>
            <a:endParaRPr lang="en-GB" sz="2625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832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914400"/>
          </a:xfrm>
        </p:spPr>
        <p:txBody>
          <a:bodyPr/>
          <a:lstStyle/>
          <a:p>
            <a:r>
              <a:rPr lang="en-GB" dirty="0"/>
              <a:t>DEPRESSION(TROUGH)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143001"/>
            <a:ext cx="81788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Extremely high unemployment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Wages are very low, total disposable income is at a minimum, and consumer spending is lowest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lack confidence in the economy.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 use both monetary and fiscal policies in an attempt to offset the effects of recession, depression and inflation</a:t>
            </a:r>
          </a:p>
          <a:p>
            <a:pPr algn="just"/>
            <a:endParaRPr lang="en-GB" sz="24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23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8710613" cy="6019800"/>
          </a:xfrm>
        </p:spPr>
        <p:txBody>
          <a:bodyPr>
            <a:normAutofit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policies are employed to control the money supply which in turn influences spending, saving and investment by both individuals and business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fiscal policies, the government can influence the amount of savings and expenditures by altering the tax structure and by changing the levels of government expenditure</a:t>
            </a:r>
          </a:p>
          <a:p>
            <a:endParaRPr lang="en-GB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055" y="2859305"/>
            <a:ext cx="4953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30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6448425" cy="990600"/>
          </a:xfrm>
        </p:spPr>
        <p:txBody>
          <a:bodyPr/>
          <a:lstStyle/>
          <a:p>
            <a:r>
              <a:rPr lang="en-ZA" b="1" dirty="0" smtClean="0"/>
              <a:t>Recovery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321972" y="1232079"/>
            <a:ext cx="4724400" cy="5334000"/>
          </a:xfrm>
        </p:spPr>
        <p:txBody>
          <a:bodyPr>
            <a:normAutofit fontScale="92500" lnSpcReduction="10000"/>
          </a:bodyPr>
          <a:lstStyle/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economy moves from recession to prosperity</a:t>
            </a:r>
          </a:p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this period: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unemployment rate begins to decline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disposable income increases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ability to buy increases, but their willingness to buy is more cautious 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may be more likely to save than spend or buy on credit</a:t>
            </a:r>
          </a:p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recovery strengthens: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start spending more, buying higher-priced goods and services such as house cleaning and lawn care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7270124" y="1308278"/>
            <a:ext cx="4419600" cy="5257800"/>
          </a:xfrm>
        </p:spPr>
        <p:txBody>
          <a:bodyPr>
            <a:normAutofit/>
          </a:bodyPr>
          <a:lstStyle/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Recovery is a difficult stage for marketers. Because of the difficulty to ascertain: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quickly prosperity will return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quickly consumers will make the psychological transition from recession to prosperity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should maintain a high flexibility in their strategies in order to be able to make the needed adjustments as the economy stabilises 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203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35435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Socio-economic Factors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5"/>
            <a:ext cx="9937727" cy="4271748"/>
          </a:xfrm>
        </p:spPr>
        <p:txBody>
          <a:bodyPr>
            <a:normAutofit/>
          </a:bodyPr>
          <a:lstStyle/>
          <a:p>
            <a:pPr algn="just"/>
            <a:r>
              <a:rPr lang="en-GB" sz="3200" dirty="0"/>
              <a:t>Socio economic factors have a high impact on </a:t>
            </a:r>
            <a:r>
              <a:rPr lang="en-GB" sz="3200" dirty="0" smtClean="0"/>
              <a:t>businesses. </a:t>
            </a:r>
          </a:p>
          <a:p>
            <a:pPr algn="just"/>
            <a:r>
              <a:rPr lang="en-GB" sz="3200" dirty="0" smtClean="0"/>
              <a:t>This </a:t>
            </a:r>
            <a:r>
              <a:rPr lang="en-GB" sz="3200" dirty="0"/>
              <a:t>is because the consumers are often at the heart of businesses and tend to affect growth of all ventures. </a:t>
            </a:r>
            <a:endParaRPr lang="en-GB" sz="3200" dirty="0" smtClean="0"/>
          </a:p>
          <a:p>
            <a:pPr algn="just"/>
            <a:r>
              <a:rPr lang="en-GB" sz="3200" dirty="0" smtClean="0"/>
              <a:t>Businesses need to look out for </a:t>
            </a:r>
            <a:r>
              <a:rPr lang="en-GB" sz="3200" dirty="0"/>
              <a:t>socio economic factors </a:t>
            </a:r>
            <a:r>
              <a:rPr lang="en-GB" sz="3200" dirty="0" smtClean="0"/>
              <a:t>if they are to </a:t>
            </a:r>
            <a:r>
              <a:rPr lang="en-GB" sz="3200" dirty="0"/>
              <a:t>excel and compete effectively in an ever changing market.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09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1. Income Capacity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3200" dirty="0"/>
              <a:t>D</a:t>
            </a:r>
            <a:r>
              <a:rPr lang="en-GB" sz="3200" dirty="0" smtClean="0"/>
              <a:t>etermines </a:t>
            </a:r>
            <a:r>
              <a:rPr lang="en-GB" sz="3200" dirty="0"/>
              <a:t>how much </a:t>
            </a:r>
            <a:r>
              <a:rPr lang="en-GB" sz="3200" dirty="0" smtClean="0"/>
              <a:t>consumers </a:t>
            </a:r>
            <a:r>
              <a:rPr lang="en-GB" sz="3200" dirty="0"/>
              <a:t>can spend on certain products. </a:t>
            </a:r>
            <a:endParaRPr lang="en-GB" sz="3200" dirty="0" smtClean="0"/>
          </a:p>
          <a:p>
            <a:pPr algn="just"/>
            <a:r>
              <a:rPr lang="en-GB" sz="3200" dirty="0" smtClean="0"/>
              <a:t>If </a:t>
            </a:r>
            <a:r>
              <a:rPr lang="en-GB" sz="3200" dirty="0"/>
              <a:t>citizens in a country have access to high incomes from employment and personal business ventures, </a:t>
            </a:r>
            <a:r>
              <a:rPr lang="en-GB" sz="3200" dirty="0" smtClean="0"/>
              <a:t>they </a:t>
            </a:r>
            <a:r>
              <a:rPr lang="en-GB" sz="3200" dirty="0"/>
              <a:t>are more likely to spend on luxurious products. </a:t>
            </a:r>
            <a:endParaRPr lang="en-GB" sz="3200" dirty="0" smtClean="0"/>
          </a:p>
          <a:p>
            <a:pPr algn="just"/>
            <a:r>
              <a:rPr lang="en-GB" sz="3200" dirty="0" smtClean="0"/>
              <a:t>This </a:t>
            </a:r>
            <a:r>
              <a:rPr lang="en-GB" sz="3200" dirty="0"/>
              <a:t>is because they can easily afford the products and also have a taste for good things. </a:t>
            </a:r>
            <a:endParaRPr lang="en-GB" sz="3200" dirty="0" smtClean="0"/>
          </a:p>
          <a:p>
            <a:pPr algn="just"/>
            <a:r>
              <a:rPr lang="en-GB" sz="3200" dirty="0" smtClean="0"/>
              <a:t>On </a:t>
            </a:r>
            <a:r>
              <a:rPr lang="en-GB" sz="3200" dirty="0"/>
              <a:t>the other hand, low income earners may not be able to afford basic commodities, let alone the luxurious products.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71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1. Income Capacity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3200" dirty="0"/>
              <a:t>D</a:t>
            </a:r>
            <a:r>
              <a:rPr lang="en-GB" sz="3200" dirty="0" smtClean="0"/>
              <a:t>etermines </a:t>
            </a:r>
            <a:r>
              <a:rPr lang="en-GB" sz="3200" dirty="0"/>
              <a:t>how much </a:t>
            </a:r>
            <a:r>
              <a:rPr lang="en-GB" sz="3200" dirty="0" smtClean="0"/>
              <a:t>consumers </a:t>
            </a:r>
            <a:r>
              <a:rPr lang="en-GB" sz="3200" dirty="0"/>
              <a:t>can spend on certain products. </a:t>
            </a:r>
            <a:endParaRPr lang="en-GB" sz="3200" dirty="0" smtClean="0"/>
          </a:p>
          <a:p>
            <a:pPr algn="just"/>
            <a:r>
              <a:rPr lang="en-GB" sz="3200" dirty="0" smtClean="0"/>
              <a:t>If </a:t>
            </a:r>
            <a:r>
              <a:rPr lang="en-GB" sz="3200" dirty="0"/>
              <a:t>citizens in a country have access to high incomes from employment and personal business ventures, </a:t>
            </a:r>
            <a:r>
              <a:rPr lang="en-GB" sz="3200" dirty="0" smtClean="0"/>
              <a:t>they </a:t>
            </a:r>
            <a:r>
              <a:rPr lang="en-GB" sz="3200" dirty="0"/>
              <a:t>are more likely to spend on luxurious products. </a:t>
            </a:r>
            <a:endParaRPr lang="en-GB" sz="3200" dirty="0" smtClean="0"/>
          </a:p>
          <a:p>
            <a:pPr algn="just"/>
            <a:r>
              <a:rPr lang="en-GB" sz="3200" dirty="0" smtClean="0"/>
              <a:t>This </a:t>
            </a:r>
            <a:r>
              <a:rPr lang="en-GB" sz="3200" dirty="0"/>
              <a:t>is because they can easily afford the products and also have a taste for good things. </a:t>
            </a:r>
            <a:endParaRPr lang="en-GB" sz="3200" dirty="0" smtClean="0"/>
          </a:p>
          <a:p>
            <a:pPr algn="just"/>
            <a:r>
              <a:rPr lang="en-GB" sz="3200" dirty="0" smtClean="0"/>
              <a:t>On </a:t>
            </a:r>
            <a:r>
              <a:rPr lang="en-GB" sz="3200" dirty="0"/>
              <a:t>the other hand, low income earners may not be able to afford basic commodities, let alone the luxurious products.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13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1. Income Capacity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pPr algn="just"/>
            <a:r>
              <a:rPr lang="en-GB" sz="3200" dirty="0"/>
              <a:t>It is </a:t>
            </a:r>
            <a:r>
              <a:rPr lang="en-GB" sz="3200" dirty="0" smtClean="0"/>
              <a:t>important </a:t>
            </a:r>
            <a:r>
              <a:rPr lang="en-GB" sz="3200" dirty="0"/>
              <a:t>for a </a:t>
            </a:r>
            <a:r>
              <a:rPr lang="en-GB" sz="3200" dirty="0" smtClean="0"/>
              <a:t>business </a:t>
            </a:r>
            <a:r>
              <a:rPr lang="en-GB" sz="3200" dirty="0"/>
              <a:t>to consider the income capacities of the consumers before setting up the business</a:t>
            </a:r>
            <a:r>
              <a:rPr lang="en-GB" sz="3200" dirty="0" smtClean="0"/>
              <a:t>.</a:t>
            </a:r>
          </a:p>
          <a:p>
            <a:pPr algn="just"/>
            <a:r>
              <a:rPr lang="en-GB" sz="3200" dirty="0" smtClean="0"/>
              <a:t>For </a:t>
            </a:r>
            <a:r>
              <a:rPr lang="en-GB" sz="3200" dirty="0"/>
              <a:t>high end products, </a:t>
            </a:r>
            <a:r>
              <a:rPr lang="en-GB" sz="3200" dirty="0" smtClean="0"/>
              <a:t>a business would set up </a:t>
            </a:r>
            <a:r>
              <a:rPr lang="en-GB" sz="3200" dirty="0"/>
              <a:t>in an up market area with access to high income earners. </a:t>
            </a:r>
            <a:endParaRPr lang="en-GB" sz="3200" dirty="0" smtClean="0"/>
          </a:p>
          <a:p>
            <a:pPr algn="just"/>
            <a:r>
              <a:rPr lang="en-GB" sz="3200" dirty="0" smtClean="0"/>
              <a:t>For </a:t>
            </a:r>
            <a:r>
              <a:rPr lang="en-GB" sz="3200" dirty="0"/>
              <a:t>basic commodities, </a:t>
            </a:r>
            <a:r>
              <a:rPr lang="en-GB" sz="3200" dirty="0" smtClean="0"/>
              <a:t>a business would </a:t>
            </a:r>
            <a:r>
              <a:rPr lang="en-GB" sz="3200" dirty="0"/>
              <a:t>look for cheap suppliers and set </a:t>
            </a:r>
            <a:r>
              <a:rPr lang="en-GB" sz="3200" dirty="0" smtClean="0"/>
              <a:t>up </a:t>
            </a:r>
            <a:r>
              <a:rPr lang="en-GB" sz="3200" dirty="0"/>
              <a:t>near </a:t>
            </a:r>
            <a:r>
              <a:rPr lang="en-GB" sz="3200" dirty="0" smtClean="0"/>
              <a:t>low </a:t>
            </a:r>
            <a:r>
              <a:rPr lang="en-GB" sz="3200" dirty="0"/>
              <a:t>income earners.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001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2</a:t>
            </a:r>
            <a:r>
              <a:rPr lang="en-GB" b="1" dirty="0" smtClean="0">
                <a:solidFill>
                  <a:schemeClr val="tx1"/>
                </a:solidFill>
              </a:rPr>
              <a:t>. Occupation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O</a:t>
            </a:r>
            <a:r>
              <a:rPr lang="en-GB" sz="3200" dirty="0" smtClean="0"/>
              <a:t>ccupation </a:t>
            </a:r>
            <a:r>
              <a:rPr lang="en-GB" sz="3200" dirty="0"/>
              <a:t>of consumers is largely related to the income they earn. </a:t>
            </a:r>
            <a:r>
              <a:rPr lang="en-GB" sz="3200" dirty="0" smtClean="0"/>
              <a:t>E.g. Low </a:t>
            </a:r>
            <a:r>
              <a:rPr lang="en-GB" sz="3200" dirty="0"/>
              <a:t>skilled </a:t>
            </a:r>
            <a:r>
              <a:rPr lang="en-GB" sz="3200" dirty="0" smtClean="0"/>
              <a:t>labourers do not </a:t>
            </a:r>
            <a:r>
              <a:rPr lang="en-GB" sz="3200" dirty="0"/>
              <a:t>earn the same as corporate managers. </a:t>
            </a:r>
            <a:endParaRPr lang="en-GB" sz="3200" dirty="0" smtClean="0"/>
          </a:p>
          <a:p>
            <a:r>
              <a:rPr lang="en-GB" sz="3200" dirty="0" smtClean="0"/>
              <a:t>The </a:t>
            </a:r>
            <a:r>
              <a:rPr lang="en-GB" sz="3200" dirty="0"/>
              <a:t>differences in occupations </a:t>
            </a:r>
            <a:r>
              <a:rPr lang="en-GB" sz="3200" dirty="0" smtClean="0"/>
              <a:t>determine </a:t>
            </a:r>
            <a:r>
              <a:rPr lang="en-GB" sz="3200" dirty="0"/>
              <a:t>the income gaps of the consumers.</a:t>
            </a:r>
          </a:p>
          <a:p>
            <a:r>
              <a:rPr lang="en-GB" sz="3200" dirty="0" smtClean="0"/>
              <a:t>Businesses must conduct </a:t>
            </a:r>
            <a:r>
              <a:rPr lang="en-GB" sz="3200" dirty="0"/>
              <a:t>research on </a:t>
            </a:r>
            <a:r>
              <a:rPr lang="en-GB" sz="3200" dirty="0" smtClean="0"/>
              <a:t>occupations </a:t>
            </a:r>
            <a:r>
              <a:rPr lang="en-GB" sz="3200" dirty="0"/>
              <a:t>of </a:t>
            </a:r>
            <a:r>
              <a:rPr lang="en-GB" sz="3200" dirty="0" smtClean="0"/>
              <a:t>their prospective </a:t>
            </a:r>
            <a:r>
              <a:rPr lang="en-GB" sz="3200" dirty="0"/>
              <a:t>consumers. 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359637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3</a:t>
            </a:r>
            <a:r>
              <a:rPr lang="en-GB" b="1" dirty="0" smtClean="0">
                <a:solidFill>
                  <a:schemeClr val="tx1"/>
                </a:solidFill>
              </a:rPr>
              <a:t>. Education Levels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Education levels influence the type of occupation a person can get and ultimately their income level. </a:t>
            </a:r>
            <a:endParaRPr lang="en-GB" sz="3200" dirty="0" smtClean="0"/>
          </a:p>
          <a:p>
            <a:r>
              <a:rPr lang="en-GB" sz="3200" dirty="0" smtClean="0"/>
              <a:t>Consumers </a:t>
            </a:r>
            <a:r>
              <a:rPr lang="en-GB" sz="3200" dirty="0"/>
              <a:t>with higher education tend to be skilled and also have better jobs and incomes as compared to those without </a:t>
            </a:r>
            <a:r>
              <a:rPr lang="en-GB" sz="3200" dirty="0" smtClean="0"/>
              <a:t>education.</a:t>
            </a:r>
          </a:p>
          <a:p>
            <a:r>
              <a:rPr lang="en-GB" sz="3200" dirty="0" smtClean="0"/>
              <a:t>Education </a:t>
            </a:r>
            <a:r>
              <a:rPr lang="en-GB" sz="3200" dirty="0"/>
              <a:t>is determined by the opportunities presented to the consumers and can influence how much a consumer can afford</a:t>
            </a:r>
            <a:r>
              <a:rPr lang="en-GB" sz="3200" dirty="0" smtClean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1424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3</a:t>
            </a:r>
            <a:r>
              <a:rPr lang="en-GB" b="1" dirty="0" smtClean="0">
                <a:solidFill>
                  <a:schemeClr val="tx1"/>
                </a:solidFill>
              </a:rPr>
              <a:t>. Education Levels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 smtClean="0"/>
              <a:t>Educated </a:t>
            </a:r>
            <a:r>
              <a:rPr lang="en-GB" sz="3200" dirty="0"/>
              <a:t>consumers have different tastes for products </a:t>
            </a:r>
            <a:r>
              <a:rPr lang="en-GB" sz="3200" dirty="0" smtClean="0"/>
              <a:t>in comparison to the uneducated </a:t>
            </a:r>
            <a:r>
              <a:rPr lang="en-GB" sz="3200" dirty="0"/>
              <a:t>ones. </a:t>
            </a:r>
            <a:endParaRPr lang="en-GB" sz="3200" dirty="0" smtClean="0"/>
          </a:p>
          <a:p>
            <a:r>
              <a:rPr lang="en-GB" sz="3200" dirty="0" smtClean="0"/>
              <a:t>The </a:t>
            </a:r>
            <a:r>
              <a:rPr lang="en-GB" sz="3200" dirty="0"/>
              <a:t>educated consumers are not only more conscious about the contents of products but may also </a:t>
            </a:r>
            <a:r>
              <a:rPr lang="en-GB" sz="3200" dirty="0" smtClean="0"/>
              <a:t>be more demanding compared </a:t>
            </a:r>
            <a:r>
              <a:rPr lang="en-GB" sz="3200" dirty="0"/>
              <a:t>to the less educated ones. </a:t>
            </a:r>
            <a:endParaRPr lang="en-GB" sz="3200" dirty="0" smtClean="0"/>
          </a:p>
          <a:p>
            <a:r>
              <a:rPr lang="en-GB" sz="3200" dirty="0" smtClean="0"/>
              <a:t>A business may </a:t>
            </a:r>
            <a:r>
              <a:rPr lang="en-GB" sz="3200" dirty="0"/>
              <a:t>have to work harder to </a:t>
            </a:r>
            <a:r>
              <a:rPr lang="en-GB" sz="3200" dirty="0" smtClean="0"/>
              <a:t>fulfil </a:t>
            </a:r>
            <a:r>
              <a:rPr lang="en-GB" sz="3200" dirty="0"/>
              <a:t>the demands of these consumers as compared to when dealing with </a:t>
            </a:r>
            <a:r>
              <a:rPr lang="en-GB" sz="3200" dirty="0" smtClean="0"/>
              <a:t>the less </a:t>
            </a:r>
            <a:r>
              <a:rPr lang="en-GB" sz="3200" dirty="0"/>
              <a:t>educated </a:t>
            </a:r>
            <a:r>
              <a:rPr lang="en-GB" sz="3200" dirty="0" smtClean="0"/>
              <a:t>who </a:t>
            </a:r>
            <a:r>
              <a:rPr lang="en-GB" sz="3200" dirty="0"/>
              <a:t>are less demanding.</a:t>
            </a:r>
          </a:p>
        </p:txBody>
      </p:sp>
    </p:spTree>
    <p:extLst>
      <p:ext uri="{BB962C8B-B14F-4D97-AF65-F5344CB8AC3E}">
        <p14:creationId xmlns:p14="http://schemas.microsoft.com/office/powerpoint/2010/main" val="302082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644</TotalTime>
  <Words>1348</Words>
  <Application>Microsoft Office PowerPoint</Application>
  <PresentationFormat>Custom</PresentationFormat>
  <Paragraphs>114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Ion</vt:lpstr>
      <vt:lpstr>PowerPoint Presentation</vt:lpstr>
      <vt:lpstr>DEFINING THE SOCIO-ECONOMIC ENVIRONMENT</vt:lpstr>
      <vt:lpstr>Socio-economic Factors</vt:lpstr>
      <vt:lpstr>1. Income Capacity</vt:lpstr>
      <vt:lpstr>1. Income Capacity</vt:lpstr>
      <vt:lpstr>1. Income Capacity cont…</vt:lpstr>
      <vt:lpstr>2. Occupation</vt:lpstr>
      <vt:lpstr>3. Education Levels</vt:lpstr>
      <vt:lpstr>3. Education Levels cont…</vt:lpstr>
      <vt:lpstr>4. Economic Growth</vt:lpstr>
      <vt:lpstr>4. Economic Growth cont…</vt:lpstr>
      <vt:lpstr>Core Cultural Values</vt:lpstr>
      <vt:lpstr>Core Cultural Values cont…</vt:lpstr>
      <vt:lpstr>Sub Cultures</vt:lpstr>
      <vt:lpstr>Secondary Cultures</vt:lpstr>
      <vt:lpstr>Secondary Cultures cont…</vt:lpstr>
      <vt:lpstr>PowerPoint Presentation</vt:lpstr>
      <vt:lpstr>Economic Business Cycles</vt:lpstr>
      <vt:lpstr>SOCIETY’S ECONOMIC GOAL</vt:lpstr>
      <vt:lpstr>STAGES OF ECONOMIC BUSINESS CYCLE </vt:lpstr>
      <vt:lpstr>PROSPERITY(EXPANSION)</vt:lpstr>
      <vt:lpstr>PowerPoint Presentation</vt:lpstr>
      <vt:lpstr>RECESSION</vt:lpstr>
      <vt:lpstr>DEPRESSION(TROUGH)</vt:lpstr>
      <vt:lpstr>PowerPoint Presentation</vt:lpstr>
      <vt:lpstr>Recovery</vt:lpstr>
      <vt:lpstr> END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Windows User</cp:lastModifiedBy>
  <cp:revision>49</cp:revision>
  <dcterms:created xsi:type="dcterms:W3CDTF">2018-09-04T15:10:41Z</dcterms:created>
  <dcterms:modified xsi:type="dcterms:W3CDTF">2019-04-06T21:41:39Z</dcterms:modified>
</cp:coreProperties>
</file>