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handoutMasterIdLst>
    <p:handoutMasterId r:id="rId16"/>
  </p:handoutMasterIdLst>
  <p:sldIdLst>
    <p:sldId id="256" r:id="rId2"/>
    <p:sldId id="274" r:id="rId3"/>
    <p:sldId id="275" r:id="rId4"/>
    <p:sldId id="276" r:id="rId5"/>
    <p:sldId id="279" r:id="rId6"/>
    <p:sldId id="271" r:id="rId7"/>
    <p:sldId id="272" r:id="rId8"/>
    <p:sldId id="273" r:id="rId9"/>
    <p:sldId id="278" r:id="rId10"/>
    <p:sldId id="260" r:id="rId11"/>
    <p:sldId id="264" r:id="rId12"/>
    <p:sldId id="265" r:id="rId13"/>
    <p:sldId id="262" r:id="rId14"/>
    <p:sldId id="280" r:id="rId15"/>
  </p:sldIdLst>
  <p:sldSz cx="12192000" cy="6858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660"/>
  </p:normalViewPr>
  <p:slideViewPr>
    <p:cSldViewPr snapToGrid="0">
      <p:cViewPr varScale="1">
        <p:scale>
          <a:sx n="74" d="100"/>
          <a:sy n="74" d="100"/>
        </p:scale>
        <p:origin x="-450"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fld id="{481B3BE1-16E3-41C7-8D14-41B5B1B827ED}" type="datetimeFigureOut">
              <a:rPr lang="en-GB" smtClean="0"/>
              <a:t>03/06/2019</a:t>
            </a:fld>
            <a:endParaRPr lang="en-GB"/>
          </a:p>
        </p:txBody>
      </p:sp>
      <p:sp>
        <p:nvSpPr>
          <p:cNvPr id="4" name="Footer Placeholder 3"/>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90CAE00A-F083-40D0-A84B-DF39A116D652}" type="slidenum">
              <a:rPr lang="en-GB" smtClean="0"/>
              <a:t>‹#›</a:t>
            </a:fld>
            <a:endParaRPr lang="en-GB"/>
          </a:p>
        </p:txBody>
      </p:sp>
    </p:spTree>
    <p:extLst>
      <p:ext uri="{BB962C8B-B14F-4D97-AF65-F5344CB8AC3E}">
        <p14:creationId xmlns:p14="http://schemas.microsoft.com/office/powerpoint/2010/main" val="267154189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6/3/2019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93293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6/3/2019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07649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6/3/2019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354453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6/3/2019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3316271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6/3/2019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83285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1BEF0D-F0BB-DE4B-95CE-6DB70DBA9567}" type="datetimeFigureOut">
              <a:rPr lang="en-US" smtClean="0"/>
              <a:pPr/>
              <a:t>6/3/2019</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999954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1BEF0D-F0BB-DE4B-95CE-6DB70DBA9567}" type="datetimeFigureOut">
              <a:rPr lang="en-US" smtClean="0"/>
              <a:pPr/>
              <a:t>6/3/2019</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207586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6/3/2019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16749875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6/3/2019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12892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B61BEF0D-F0BB-DE4B-95CE-6DB70DBA9567}" type="datetimeFigureOut">
              <a:rPr lang="en-US" smtClean="0"/>
              <a:pPr/>
              <a:t>6/3/2019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12253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6/3/2019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80070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6/3/2019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808855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6/3/2019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74277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B61BEF0D-F0BB-DE4B-95CE-6DB70DBA9567}" type="datetimeFigureOut">
              <a:rPr lang="en-US" smtClean="0"/>
              <a:pPr/>
              <a:t>6/3/2019</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53555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61BEF0D-F0BB-DE4B-95CE-6DB70DBA9567}" type="datetimeFigureOut">
              <a:rPr lang="en-US" smtClean="0"/>
              <a:pPr/>
              <a:t>6/3/2019</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456886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42A54C80-263E-416B-A8E0-580EDEADCBDC}" type="datetimeFigureOut">
              <a:rPr lang="en-US" smtClean="0"/>
              <a:t>6/3/2019</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3565361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6/3/2019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47607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61BEF0D-F0BB-DE4B-95CE-6DB70DBA9567}" type="datetimeFigureOut">
              <a:rPr lang="en-US" smtClean="0"/>
              <a:pPr/>
              <a:t>6/3/2019</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26143512"/>
      </p:ext>
    </p:extLst>
  </p:cSld>
  <p:clrMap bg1="dk1" tx1="lt1" bg2="dk2" tx2="lt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 id="214748368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62733" y="396298"/>
            <a:ext cx="8715664" cy="3690938"/>
          </a:xfrm>
        </p:spPr>
        <p:txBody>
          <a:bodyPr>
            <a:normAutofit fontScale="90000"/>
          </a:bodyPr>
          <a:lstStyle/>
          <a:p>
            <a:r>
              <a:rPr lang="en-GB" sz="5400" b="1" dirty="0">
                <a:latin typeface="Century Gothic" panose="020B0502020202020204" pitchFamily="34" charset="0"/>
              </a:rPr>
              <a:t>NATURAL </a:t>
            </a:r>
            <a:r>
              <a:rPr lang="en-GB" sz="5400" b="1" dirty="0" smtClean="0">
                <a:latin typeface="Century Gothic" panose="020B0502020202020204" pitchFamily="34" charset="0"/>
              </a:rPr>
              <a:t>ENVIRONMENT</a:t>
            </a:r>
            <a:r>
              <a:rPr lang="en-GB" dirty="0" smtClean="0"/>
              <a:t/>
            </a:r>
            <a:br>
              <a:rPr lang="en-GB" dirty="0" smtClean="0"/>
            </a:br>
            <a:r>
              <a:rPr lang="en-GB" dirty="0" smtClean="0"/>
              <a:t/>
            </a:r>
            <a:br>
              <a:rPr lang="en-GB" dirty="0" smtClean="0"/>
            </a:br>
            <a:r>
              <a:rPr lang="en-GB" i="1" dirty="0" smtClean="0"/>
              <a:t>“</a:t>
            </a:r>
            <a:r>
              <a:rPr lang="en-GB" i="1" dirty="0"/>
              <a:t>Earth provides enough to satisfy every man's needs, but not every man's greed.” “What we are doing to the forests of the world is but a mirror reflection of what we are doing to ourselves and to one another</a:t>
            </a:r>
            <a:r>
              <a:rPr lang="en-GB" i="1" dirty="0" smtClean="0"/>
              <a:t>.” Mahatma Gandhi</a:t>
            </a:r>
            <a:r>
              <a:rPr lang="en-GB" dirty="0" smtClean="0"/>
              <a:t/>
            </a:r>
            <a:br>
              <a:rPr lang="en-GB" dirty="0" smtClean="0"/>
            </a:br>
            <a:endParaRPr lang="en-GB" sz="3200" b="1" i="1" dirty="0">
              <a:latin typeface="Century Gothic" panose="020B0502020202020204" pitchFamily="34" charset="0"/>
            </a:endParaRPr>
          </a:p>
        </p:txBody>
      </p:sp>
      <p:pic>
        <p:nvPicPr>
          <p:cNvPr id="5" name="Picture 7" descr="K:\share\Public_Access\browerslides\Photos\earth2.gif">
            <a:extLst>
              <a:ext uri="{FF2B5EF4-FFF2-40B4-BE49-F238E27FC236}">
                <a16:creationId xmlns:a16="http://schemas.microsoft.com/office/drawing/2014/main" xmlns="" id="{CE60B800-D118-41D3-981F-AFA0F0C150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78397" y="1677040"/>
            <a:ext cx="2286000" cy="223202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Image result for images of the natural environment with treea animals and wat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34369" y="4804414"/>
            <a:ext cx="2574057" cy="18478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8751350"/>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609600"/>
            <a:ext cx="8596313" cy="1320800"/>
          </a:xfrm>
        </p:spPr>
        <p:txBody>
          <a:bodyPr>
            <a:normAutofit fontScale="90000"/>
          </a:bodyPr>
          <a:lstStyle/>
          <a:p>
            <a:r>
              <a:rPr lang="en-GB" dirty="0"/>
              <a:t/>
            </a:r>
            <a:br>
              <a:rPr lang="en-GB" dirty="0"/>
            </a:br>
            <a:endParaRPr lang="en-GB" dirty="0"/>
          </a:p>
        </p:txBody>
      </p:sp>
      <p:sp>
        <p:nvSpPr>
          <p:cNvPr id="3" name="Content Placeholder 2"/>
          <p:cNvSpPr>
            <a:spLocks noGrp="1"/>
          </p:cNvSpPr>
          <p:nvPr>
            <p:ph idx="4294967295"/>
          </p:nvPr>
        </p:nvSpPr>
        <p:spPr>
          <a:xfrm>
            <a:off x="1101437" y="744682"/>
            <a:ext cx="9801225" cy="5649913"/>
          </a:xfrm>
        </p:spPr>
        <p:txBody>
          <a:bodyPr>
            <a:normAutofit/>
          </a:bodyPr>
          <a:lstStyle/>
          <a:p>
            <a:pPr marL="0" indent="0">
              <a:buNone/>
            </a:pPr>
            <a:r>
              <a:rPr lang="en-GB" sz="2400" b="1" dirty="0">
                <a:solidFill>
                  <a:schemeClr val="tx1"/>
                </a:solidFill>
                <a:latin typeface="Century Gothic" panose="020B0502020202020204" pitchFamily="34" charset="0"/>
              </a:rPr>
              <a:t>THREATS</a:t>
            </a:r>
          </a:p>
          <a:p>
            <a:pPr algn="just"/>
            <a:r>
              <a:rPr lang="en-GB" sz="2400" b="1" dirty="0">
                <a:solidFill>
                  <a:schemeClr val="tx1"/>
                </a:solidFill>
                <a:latin typeface="Century Gothic" panose="020B0502020202020204" pitchFamily="34" charset="0"/>
              </a:rPr>
              <a:t>Climate Change- </a:t>
            </a:r>
            <a:r>
              <a:rPr lang="en-GB" sz="2400" dirty="0">
                <a:solidFill>
                  <a:schemeClr val="tx1"/>
                </a:solidFill>
                <a:latin typeface="Century Gothic" panose="020B0502020202020204" pitchFamily="34" charset="0"/>
              </a:rPr>
              <a:t>refers to rise in average surface temperatures on earth. The earth has been experiencing adverse weather patterns in the recent past, e.g. very high temperatures leading to polar icecaps to melt, dry spells (drought) in most areas , unusual storms, floods </a:t>
            </a:r>
            <a:r>
              <a:rPr lang="en-GB" sz="2400" dirty="0" err="1">
                <a:solidFill>
                  <a:schemeClr val="tx1"/>
                </a:solidFill>
                <a:latin typeface="Century Gothic" panose="020B0502020202020204" pitchFamily="34" charset="0"/>
              </a:rPr>
              <a:t>etc</a:t>
            </a:r>
            <a:endParaRPr lang="en-GB" sz="2400" dirty="0">
              <a:solidFill>
                <a:schemeClr val="tx1"/>
              </a:solidFill>
              <a:latin typeface="Century Gothic" panose="020B0502020202020204" pitchFamily="34" charset="0"/>
            </a:endParaRPr>
          </a:p>
          <a:p>
            <a:pPr algn="just"/>
            <a:r>
              <a:rPr lang="en-GB" sz="2400" b="1" dirty="0">
                <a:solidFill>
                  <a:schemeClr val="tx1"/>
                </a:solidFill>
                <a:latin typeface="Century Gothic" panose="020B0502020202020204" pitchFamily="34" charset="0"/>
              </a:rPr>
              <a:t>Deforestation</a:t>
            </a:r>
            <a:r>
              <a:rPr lang="en-GB" sz="2400" dirty="0">
                <a:solidFill>
                  <a:schemeClr val="tx1"/>
                </a:solidFill>
                <a:latin typeface="Century Gothic" panose="020B0502020202020204" pitchFamily="34" charset="0"/>
              </a:rPr>
              <a:t>- refers to the cutting, clearing, and removal of rainforest or related ecosystems into less bio-diverse ecosystems such as pasture, cropland, or </a:t>
            </a:r>
            <a:r>
              <a:rPr lang="en-GB" sz="2400" dirty="0" smtClean="0">
                <a:solidFill>
                  <a:schemeClr val="tx1"/>
                </a:solidFill>
                <a:latin typeface="Century Gothic" panose="020B0502020202020204" pitchFamily="34" charset="0"/>
              </a:rPr>
              <a:t>plantations.</a:t>
            </a:r>
            <a:endParaRPr lang="en-GB" sz="2400" dirty="0">
              <a:solidFill>
                <a:schemeClr val="tx1"/>
              </a:solidFill>
              <a:latin typeface="Century Gothic" panose="020B0502020202020204" pitchFamily="34" charset="0"/>
            </a:endParaRPr>
          </a:p>
          <a:p>
            <a:pPr algn="just"/>
            <a:r>
              <a:rPr lang="en-GB" sz="2400" dirty="0">
                <a:solidFill>
                  <a:schemeClr val="tx1"/>
                </a:solidFill>
                <a:latin typeface="Century Gothic" panose="020B0502020202020204" pitchFamily="34" charset="0"/>
              </a:rPr>
              <a:t>Not only does this mean less trees, less cleansing oxygen, and the displacement of the wildlife, deforestation means a dangerous decrease in a natural fighter of global warming – the </a:t>
            </a:r>
            <a:r>
              <a:rPr lang="en-GB" sz="2400" dirty="0" smtClean="0">
                <a:solidFill>
                  <a:schemeClr val="tx1"/>
                </a:solidFill>
                <a:latin typeface="Century Gothic" panose="020B0502020202020204" pitchFamily="34" charset="0"/>
              </a:rPr>
              <a:t>number one </a:t>
            </a:r>
            <a:r>
              <a:rPr lang="en-GB" sz="2400" dirty="0">
                <a:solidFill>
                  <a:schemeClr val="tx1"/>
                </a:solidFill>
                <a:latin typeface="Century Gothic" panose="020B0502020202020204" pitchFamily="34" charset="0"/>
              </a:rPr>
              <a:t>threat to our earth right now. </a:t>
            </a:r>
            <a:endParaRPr lang="en-GB" dirty="0"/>
          </a:p>
        </p:txBody>
      </p:sp>
    </p:spTree>
    <p:extLst>
      <p:ext uri="{BB962C8B-B14F-4D97-AF65-F5344CB8AC3E}">
        <p14:creationId xmlns:p14="http://schemas.microsoft.com/office/powerpoint/2010/main" val="3760155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278082" y="773834"/>
            <a:ext cx="8596313" cy="5114925"/>
          </a:xfrm>
        </p:spPr>
        <p:txBody>
          <a:bodyPr>
            <a:normAutofit lnSpcReduction="10000"/>
          </a:bodyPr>
          <a:lstStyle/>
          <a:p>
            <a:pPr algn="just"/>
            <a:r>
              <a:rPr lang="en-GB" sz="2800" b="1" dirty="0">
                <a:solidFill>
                  <a:schemeClr val="tx1"/>
                </a:solidFill>
                <a:latin typeface="Century Gothic" panose="020B0502020202020204" pitchFamily="34" charset="0"/>
              </a:rPr>
              <a:t>Species Extinction and Biodiversity Loss</a:t>
            </a:r>
            <a:r>
              <a:rPr lang="en-GB" sz="2800" dirty="0">
                <a:solidFill>
                  <a:schemeClr val="tx1"/>
                </a:solidFill>
                <a:latin typeface="Century Gothic" panose="020B0502020202020204" pitchFamily="34" charset="0"/>
              </a:rPr>
              <a:t>- Each species has a role in our planet, and when one dies out, it can have catastrophic effects on the rest of us. </a:t>
            </a:r>
          </a:p>
          <a:p>
            <a:pPr algn="just"/>
            <a:r>
              <a:rPr lang="en-GB" sz="2800" b="1" dirty="0">
                <a:solidFill>
                  <a:schemeClr val="tx1"/>
                </a:solidFill>
                <a:latin typeface="Century Gothic" panose="020B0502020202020204" pitchFamily="34" charset="0"/>
              </a:rPr>
              <a:t>Pollution-</a:t>
            </a:r>
            <a:r>
              <a:rPr lang="en-GB" sz="2800" dirty="0">
                <a:solidFill>
                  <a:schemeClr val="tx1"/>
                </a:solidFill>
                <a:latin typeface="Century Gothic" panose="020B0502020202020204" pitchFamily="34" charset="0"/>
              </a:rPr>
              <a:t> is the process of making land, water, air or other parts of the environment dirty and not safe or suitable to use. </a:t>
            </a:r>
            <a:endParaRPr lang="en-GB" sz="2800" dirty="0" smtClean="0">
              <a:solidFill>
                <a:schemeClr val="tx1"/>
              </a:solidFill>
              <a:latin typeface="Century Gothic" panose="020B0502020202020204" pitchFamily="34" charset="0"/>
            </a:endParaRPr>
          </a:p>
          <a:p>
            <a:pPr algn="just"/>
            <a:r>
              <a:rPr lang="en-GB" sz="2800" b="1" dirty="0">
                <a:solidFill>
                  <a:schemeClr val="tx1"/>
                </a:solidFill>
                <a:latin typeface="Century Gothic" panose="020B0502020202020204" pitchFamily="34" charset="0"/>
              </a:rPr>
              <a:t>Natural Causes:</a:t>
            </a:r>
            <a:r>
              <a:rPr lang="en-GB" sz="2800" dirty="0">
                <a:solidFill>
                  <a:schemeClr val="tx1"/>
                </a:solidFill>
                <a:latin typeface="Century Gothic" panose="020B0502020202020204" pitchFamily="34" charset="0"/>
              </a:rPr>
              <a:t> Things like avalanches, quakes, tidal waves, storms, and wildfires can totally crush nearby animal and plant groups to the point where they can no longer survive in those areas. </a:t>
            </a:r>
          </a:p>
          <a:p>
            <a:pPr algn="just"/>
            <a:endParaRPr lang="en-GB" sz="2800" dirty="0"/>
          </a:p>
        </p:txBody>
      </p:sp>
    </p:spTree>
    <p:extLst>
      <p:ext uri="{BB962C8B-B14F-4D97-AF65-F5344CB8AC3E}">
        <p14:creationId xmlns:p14="http://schemas.microsoft.com/office/powerpoint/2010/main" val="3747635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059872" y="538595"/>
            <a:ext cx="9080500" cy="5975350"/>
          </a:xfrm>
        </p:spPr>
        <p:txBody>
          <a:bodyPr>
            <a:normAutofit/>
          </a:bodyPr>
          <a:lstStyle/>
          <a:p>
            <a:pPr algn="just"/>
            <a:r>
              <a:rPr lang="en-GB" sz="2800" b="1" dirty="0">
                <a:solidFill>
                  <a:schemeClr val="tx1"/>
                </a:solidFill>
                <a:latin typeface="Century Gothic" panose="020B0502020202020204" pitchFamily="34" charset="0"/>
              </a:rPr>
              <a:t>Overpopulation:</a:t>
            </a:r>
            <a:r>
              <a:rPr lang="en-GB" sz="2800" dirty="0">
                <a:solidFill>
                  <a:schemeClr val="tx1"/>
                </a:solidFill>
                <a:latin typeface="Century Gothic" panose="020B0502020202020204" pitchFamily="34" charset="0"/>
              </a:rPr>
              <a:t> Rapid population growth puts strain on natural resources which results in degradation of our </a:t>
            </a:r>
            <a:r>
              <a:rPr lang="en-GB" sz="2800" dirty="0" smtClean="0">
                <a:solidFill>
                  <a:schemeClr val="tx1"/>
                </a:solidFill>
                <a:latin typeface="Century Gothic" panose="020B0502020202020204" pitchFamily="34" charset="0"/>
              </a:rPr>
              <a:t>environment as there is more need for food, clothes, shelter resulting in deforestation.</a:t>
            </a:r>
          </a:p>
          <a:p>
            <a:pPr algn="just"/>
            <a:r>
              <a:rPr lang="en-GB" sz="2800" b="1" dirty="0" smtClean="0">
                <a:solidFill>
                  <a:schemeClr val="tx1"/>
                </a:solidFill>
                <a:latin typeface="Century Gothic" panose="020B0502020202020204" pitchFamily="34" charset="0"/>
              </a:rPr>
              <a:t>Land </a:t>
            </a:r>
            <a:r>
              <a:rPr lang="en-GB" sz="2800" b="1" dirty="0">
                <a:solidFill>
                  <a:schemeClr val="tx1"/>
                </a:solidFill>
                <a:latin typeface="Century Gothic" panose="020B0502020202020204" pitchFamily="34" charset="0"/>
              </a:rPr>
              <a:t>Disturbance:</a:t>
            </a:r>
            <a:r>
              <a:rPr lang="en-GB" sz="2800" dirty="0">
                <a:solidFill>
                  <a:schemeClr val="tx1"/>
                </a:solidFill>
                <a:latin typeface="Century Gothic" panose="020B0502020202020204" pitchFamily="34" charset="0"/>
              </a:rPr>
              <a:t> A more basic cause of environmental degradation is land damage as a result of factors such borehole drilling, unstructured infrastructure development.</a:t>
            </a:r>
          </a:p>
          <a:p>
            <a:pPr algn="just"/>
            <a:endParaRPr lang="en-GB"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3928499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0556" y="473500"/>
            <a:ext cx="9404723" cy="1400530"/>
          </a:xfrm>
        </p:spPr>
        <p:txBody>
          <a:bodyPr/>
          <a:lstStyle/>
          <a:p>
            <a:r>
              <a:rPr lang="en-GB" b="1" dirty="0">
                <a:latin typeface="Century Gothic" panose="020B0502020202020204" pitchFamily="34" charset="0"/>
              </a:rPr>
              <a:t>MEASURES TO PROTECT THE NATURAL ENVIRONMENT</a:t>
            </a:r>
          </a:p>
        </p:txBody>
      </p:sp>
      <p:sp>
        <p:nvSpPr>
          <p:cNvPr id="3" name="Content Placeholder 2"/>
          <p:cNvSpPr>
            <a:spLocks noGrp="1"/>
          </p:cNvSpPr>
          <p:nvPr>
            <p:ph idx="1"/>
          </p:nvPr>
        </p:nvSpPr>
        <p:spPr>
          <a:xfrm>
            <a:off x="970035" y="1743624"/>
            <a:ext cx="9625766" cy="4726545"/>
          </a:xfrm>
        </p:spPr>
        <p:txBody>
          <a:bodyPr>
            <a:normAutofit fontScale="92500" lnSpcReduction="20000"/>
          </a:bodyPr>
          <a:lstStyle/>
          <a:p>
            <a:pPr algn="just"/>
            <a:endParaRPr lang="en-GB" sz="2400" dirty="0">
              <a:solidFill>
                <a:schemeClr val="tx1"/>
              </a:solidFill>
              <a:latin typeface="Century Gothic" panose="020B0502020202020204" pitchFamily="34" charset="0"/>
            </a:endParaRPr>
          </a:p>
          <a:p>
            <a:pPr algn="just"/>
            <a:r>
              <a:rPr lang="en-GB" sz="2800" dirty="0">
                <a:solidFill>
                  <a:schemeClr val="tx1"/>
                </a:solidFill>
                <a:latin typeface="Century Gothic" panose="020B0502020202020204" pitchFamily="34" charset="0"/>
              </a:rPr>
              <a:t>Increasing stringent environmental regulations on regional, state and international levels(e.g. ZEMA)</a:t>
            </a:r>
          </a:p>
          <a:p>
            <a:pPr algn="just"/>
            <a:r>
              <a:rPr lang="en-GB" sz="2800" dirty="0" smtClean="0">
                <a:solidFill>
                  <a:schemeClr val="tx1"/>
                </a:solidFill>
                <a:latin typeface="Century Gothic" panose="020B0502020202020204" pitchFamily="34" charset="0"/>
              </a:rPr>
              <a:t>Fees </a:t>
            </a:r>
            <a:r>
              <a:rPr lang="en-GB" sz="2800" dirty="0">
                <a:solidFill>
                  <a:schemeClr val="tx1"/>
                </a:solidFill>
                <a:latin typeface="Century Gothic" panose="020B0502020202020204" pitchFamily="34" charset="0"/>
              </a:rPr>
              <a:t>and fines for using natural </a:t>
            </a:r>
            <a:r>
              <a:rPr lang="en-GB" sz="2800" dirty="0" smtClean="0">
                <a:solidFill>
                  <a:schemeClr val="tx1"/>
                </a:solidFill>
                <a:latin typeface="Century Gothic" panose="020B0502020202020204" pitchFamily="34" charset="0"/>
              </a:rPr>
              <a:t>environment(e.g. mineral loyalty taxes)</a:t>
            </a:r>
            <a:endParaRPr lang="en-GB" sz="2800" dirty="0">
              <a:solidFill>
                <a:schemeClr val="tx1"/>
              </a:solidFill>
              <a:latin typeface="Century Gothic" panose="020B0502020202020204" pitchFamily="34" charset="0"/>
            </a:endParaRPr>
          </a:p>
          <a:p>
            <a:pPr algn="just"/>
            <a:r>
              <a:rPr lang="en-GB" sz="2800" dirty="0">
                <a:solidFill>
                  <a:schemeClr val="tx1"/>
                </a:solidFill>
                <a:latin typeface="Century Gothic" panose="020B0502020202020204" pitchFamily="34" charset="0"/>
              </a:rPr>
              <a:t>R</a:t>
            </a:r>
            <a:r>
              <a:rPr lang="en-GB" sz="2800" dirty="0" smtClean="0">
                <a:solidFill>
                  <a:schemeClr val="tx1"/>
                </a:solidFill>
                <a:latin typeface="Century Gothic" panose="020B0502020202020204" pitchFamily="34" charset="0"/>
              </a:rPr>
              <a:t>egulations </a:t>
            </a:r>
            <a:r>
              <a:rPr lang="en-GB" sz="2800" dirty="0">
                <a:solidFill>
                  <a:schemeClr val="tx1"/>
                </a:solidFill>
                <a:latin typeface="Century Gothic" panose="020B0502020202020204" pitchFamily="34" charset="0"/>
              </a:rPr>
              <a:t>of waste </a:t>
            </a:r>
            <a:r>
              <a:rPr lang="en-GB" sz="2800" dirty="0" smtClean="0">
                <a:solidFill>
                  <a:schemeClr val="tx1"/>
                </a:solidFill>
                <a:latin typeface="Century Gothic" panose="020B0502020202020204" pitchFamily="34" charset="0"/>
              </a:rPr>
              <a:t>disposal by local authorities through recycling(circular economies)</a:t>
            </a:r>
          </a:p>
          <a:p>
            <a:pPr algn="just"/>
            <a:r>
              <a:rPr lang="en-GB" sz="2800" dirty="0" smtClean="0">
                <a:solidFill>
                  <a:schemeClr val="tx1"/>
                </a:solidFill>
                <a:latin typeface="Century Gothic" panose="020B0502020202020204" pitchFamily="34" charset="0"/>
              </a:rPr>
              <a:t>Regulations </a:t>
            </a:r>
            <a:r>
              <a:rPr lang="en-GB" sz="2800" dirty="0">
                <a:solidFill>
                  <a:schemeClr val="tx1"/>
                </a:solidFill>
                <a:latin typeface="Century Gothic" panose="020B0502020202020204" pitchFamily="34" charset="0"/>
              </a:rPr>
              <a:t>of carbon CO2 and toxic fumes </a:t>
            </a:r>
            <a:r>
              <a:rPr lang="en-GB" sz="2800" dirty="0" smtClean="0">
                <a:solidFill>
                  <a:schemeClr val="tx1"/>
                </a:solidFill>
                <a:latin typeface="Century Gothic" panose="020B0502020202020204" pitchFamily="34" charset="0"/>
              </a:rPr>
              <a:t>emission(selling of carbon free fuels)</a:t>
            </a:r>
            <a:endParaRPr lang="en-GB" sz="2800" dirty="0">
              <a:solidFill>
                <a:schemeClr val="tx1"/>
              </a:solidFill>
              <a:latin typeface="Century Gothic" panose="020B0502020202020204" pitchFamily="34" charset="0"/>
            </a:endParaRPr>
          </a:p>
          <a:p>
            <a:pPr algn="just"/>
            <a:r>
              <a:rPr lang="en-GB" sz="2800" dirty="0" smtClean="0">
                <a:solidFill>
                  <a:schemeClr val="tx1"/>
                </a:solidFill>
                <a:latin typeface="Century Gothic" panose="020B0502020202020204" pitchFamily="34" charset="0"/>
              </a:rPr>
              <a:t>Emphasizing the relative </a:t>
            </a:r>
            <a:r>
              <a:rPr lang="en-GB" sz="2800" dirty="0">
                <a:solidFill>
                  <a:schemeClr val="tx1"/>
                </a:solidFill>
                <a:latin typeface="Century Gothic" panose="020B0502020202020204" pitchFamily="34" charset="0"/>
              </a:rPr>
              <a:t>“value of nature” in political </a:t>
            </a:r>
            <a:r>
              <a:rPr lang="en-GB" sz="2800" dirty="0" smtClean="0">
                <a:solidFill>
                  <a:schemeClr val="tx1"/>
                </a:solidFill>
                <a:latin typeface="Century Gothic" panose="020B0502020202020204" pitchFamily="34" charset="0"/>
              </a:rPr>
              <a:t>campaigns(Political parties should communicate their position on conservation of the environment)</a:t>
            </a:r>
            <a:endParaRPr lang="en-GB" sz="2800" dirty="0">
              <a:solidFill>
                <a:schemeClr val="tx1"/>
              </a:solidFill>
              <a:latin typeface="Century Gothic" panose="020B0502020202020204" pitchFamily="34" charset="0"/>
            </a:endParaRPr>
          </a:p>
          <a:p>
            <a:endParaRPr lang="en-GB" dirty="0"/>
          </a:p>
          <a:p>
            <a:endParaRPr lang="en-GB" dirty="0"/>
          </a:p>
        </p:txBody>
      </p:sp>
    </p:spTree>
    <p:extLst>
      <p:ext uri="{BB962C8B-B14F-4D97-AF65-F5344CB8AC3E}">
        <p14:creationId xmlns:p14="http://schemas.microsoft.com/office/powerpoint/2010/main" val="3237179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dirty="0" smtClean="0"/>
              <a:t/>
            </a:r>
            <a:br>
              <a:rPr lang="en-GB" dirty="0" smtClean="0"/>
            </a:br>
            <a:r>
              <a:rPr lang="en-GB" sz="9600" dirty="0">
                <a:latin typeface="Times New Roman" panose="02020603050405020304" pitchFamily="18" charset="0"/>
                <a:cs typeface="Times New Roman" panose="02020603050405020304" pitchFamily="18" charset="0"/>
              </a:rPr>
              <a:t>END</a:t>
            </a:r>
          </a:p>
        </p:txBody>
      </p:sp>
    </p:spTree>
    <p:extLst>
      <p:ext uri="{BB962C8B-B14F-4D97-AF65-F5344CB8AC3E}">
        <p14:creationId xmlns:p14="http://schemas.microsoft.com/office/powerpoint/2010/main" val="28386981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39373"/>
          </a:xfrm>
        </p:spPr>
        <p:txBody>
          <a:bodyPr/>
          <a:lstStyle/>
          <a:p>
            <a:r>
              <a:rPr lang="en-GB" b="1" dirty="0">
                <a:latin typeface="Century Gothic" panose="020B0502020202020204" pitchFamily="34" charset="0"/>
              </a:rPr>
              <a:t>INTRODUCTION</a:t>
            </a:r>
          </a:p>
        </p:txBody>
      </p:sp>
      <p:sp>
        <p:nvSpPr>
          <p:cNvPr id="3" name="Content Placeholder 2"/>
          <p:cNvSpPr>
            <a:spLocks noGrp="1"/>
          </p:cNvSpPr>
          <p:nvPr>
            <p:ph idx="1"/>
          </p:nvPr>
        </p:nvSpPr>
        <p:spPr>
          <a:xfrm>
            <a:off x="677334" y="1448973"/>
            <a:ext cx="9587128" cy="4592390"/>
          </a:xfrm>
        </p:spPr>
        <p:txBody>
          <a:bodyPr>
            <a:normAutofit/>
          </a:bodyPr>
          <a:lstStyle/>
          <a:p>
            <a:endParaRPr lang="en-GB" dirty="0">
              <a:latin typeface="Century Gothic" panose="020B0502020202020204" pitchFamily="34" charset="0"/>
            </a:endParaRPr>
          </a:p>
          <a:p>
            <a:pPr algn="just"/>
            <a:r>
              <a:rPr lang="en-GB" sz="2400" dirty="0">
                <a:solidFill>
                  <a:schemeClr val="tx1"/>
                </a:solidFill>
                <a:latin typeface="Century Gothic" panose="020B0502020202020204" pitchFamily="34" charset="0"/>
              </a:rPr>
              <a:t>Our natural environment is a priceless part of our heritage: plants and soils help to purify water, forests act as natural carbon sinks, and all animals have a role to play in the food-chain. </a:t>
            </a:r>
          </a:p>
          <a:p>
            <a:pPr algn="just"/>
            <a:r>
              <a:rPr lang="en-GB" sz="2400" dirty="0">
                <a:solidFill>
                  <a:schemeClr val="tx1"/>
                </a:solidFill>
                <a:latin typeface="Century Gothic" panose="020B0502020202020204" pitchFamily="34" charset="0"/>
              </a:rPr>
              <a:t>A healthy natural environment is vitally important for all eco-systems and it is our responsibility to protect it.</a:t>
            </a:r>
          </a:p>
          <a:p>
            <a:pPr algn="just"/>
            <a:r>
              <a:rPr lang="en-GB" sz="2400" dirty="0">
                <a:solidFill>
                  <a:schemeClr val="tx1"/>
                </a:solidFill>
                <a:latin typeface="Century Gothic" panose="020B0502020202020204" pitchFamily="34" charset="0"/>
              </a:rPr>
              <a:t>The </a:t>
            </a:r>
            <a:r>
              <a:rPr lang="en-GB" sz="2400" dirty="0" smtClean="0">
                <a:solidFill>
                  <a:schemeClr val="tx1"/>
                </a:solidFill>
                <a:latin typeface="Century Gothic" panose="020B0502020202020204" pitchFamily="34" charset="0"/>
              </a:rPr>
              <a:t>natural environment </a:t>
            </a:r>
            <a:r>
              <a:rPr lang="en-GB" sz="2400" dirty="0">
                <a:solidFill>
                  <a:schemeClr val="tx1"/>
                </a:solidFill>
                <a:latin typeface="Century Gothic" panose="020B0502020202020204" pitchFamily="34" charset="0"/>
              </a:rPr>
              <a:t>i</a:t>
            </a:r>
            <a:r>
              <a:rPr lang="en-GB" sz="2400" dirty="0" smtClean="0">
                <a:solidFill>
                  <a:schemeClr val="tx1"/>
                </a:solidFill>
                <a:latin typeface="Century Gothic" panose="020B0502020202020204" pitchFamily="34" charset="0"/>
              </a:rPr>
              <a:t>s </a:t>
            </a:r>
            <a:r>
              <a:rPr lang="en-GB" sz="2400" dirty="0">
                <a:solidFill>
                  <a:schemeClr val="tx1"/>
                </a:solidFill>
                <a:latin typeface="Century Gothic" panose="020B0502020202020204" pitchFamily="34" charset="0"/>
              </a:rPr>
              <a:t>an asset</a:t>
            </a:r>
          </a:p>
          <a:p>
            <a:pPr algn="just"/>
            <a:r>
              <a:rPr lang="en-GB" sz="2400" dirty="0">
                <a:solidFill>
                  <a:schemeClr val="tx1"/>
                </a:solidFill>
                <a:latin typeface="Century Gothic" panose="020B0502020202020204" pitchFamily="34" charset="0"/>
              </a:rPr>
              <a:t>In </a:t>
            </a:r>
            <a:r>
              <a:rPr lang="en-GB" sz="2400" dirty="0" smtClean="0">
                <a:solidFill>
                  <a:schemeClr val="tx1"/>
                </a:solidFill>
                <a:latin typeface="Century Gothic" panose="020B0502020202020204" pitchFamily="34" charset="0"/>
              </a:rPr>
              <a:t>economics, </a:t>
            </a:r>
            <a:r>
              <a:rPr lang="en-GB" sz="2400" dirty="0">
                <a:solidFill>
                  <a:schemeClr val="tx1"/>
                </a:solidFill>
                <a:latin typeface="Century Gothic" panose="020B0502020202020204" pitchFamily="34" charset="0"/>
              </a:rPr>
              <a:t>the environment is viewed as a composite asset that provides a variety of services.</a:t>
            </a:r>
          </a:p>
          <a:p>
            <a:endParaRPr lang="en-GB" dirty="0"/>
          </a:p>
          <a:p>
            <a:endParaRPr lang="en-GB" dirty="0"/>
          </a:p>
        </p:txBody>
      </p:sp>
    </p:spTree>
    <p:extLst>
      <p:ext uri="{BB962C8B-B14F-4D97-AF65-F5344CB8AC3E}">
        <p14:creationId xmlns:p14="http://schemas.microsoft.com/office/powerpoint/2010/main" val="742520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893618" y="601374"/>
            <a:ext cx="8416925" cy="5578475"/>
          </a:xfrm>
        </p:spPr>
        <p:txBody>
          <a:bodyPr>
            <a:normAutofit/>
          </a:bodyPr>
          <a:lstStyle/>
          <a:p>
            <a:pPr algn="just"/>
            <a:r>
              <a:rPr lang="en-GB" sz="2400" dirty="0">
                <a:solidFill>
                  <a:schemeClr val="tx1"/>
                </a:solidFill>
                <a:latin typeface="Century Gothic" panose="020B0502020202020204" pitchFamily="34" charset="0"/>
              </a:rPr>
              <a:t>As with other assets, undue depreciation of the value of this asset should be prevented so that it may continue to provide the society with life-sustaining </a:t>
            </a:r>
            <a:r>
              <a:rPr lang="en-GB" sz="2400" dirty="0" smtClean="0">
                <a:solidFill>
                  <a:schemeClr val="tx1"/>
                </a:solidFill>
                <a:latin typeface="Century Gothic" panose="020B0502020202020204" pitchFamily="34" charset="0"/>
              </a:rPr>
              <a:t>services</a:t>
            </a:r>
            <a:r>
              <a:rPr lang="en-GB" sz="2400" dirty="0">
                <a:solidFill>
                  <a:schemeClr val="tx1"/>
                </a:solidFill>
                <a:latin typeface="Century Gothic" panose="020B0502020202020204" pitchFamily="34" charset="0"/>
              </a:rPr>
              <a:t> </a:t>
            </a:r>
            <a:r>
              <a:rPr lang="en-GB" sz="2400" dirty="0" smtClean="0">
                <a:solidFill>
                  <a:schemeClr val="tx1"/>
                </a:solidFill>
                <a:latin typeface="Century Gothic" panose="020B0502020202020204" pitchFamily="34" charset="0"/>
              </a:rPr>
              <a:t>through </a:t>
            </a:r>
            <a:r>
              <a:rPr lang="en-US" altLang="en-US" sz="2400" b="1" dirty="0" smtClean="0">
                <a:solidFill>
                  <a:schemeClr val="tx1"/>
                </a:solidFill>
                <a:latin typeface="Century Gothic" panose="020B0502020202020204" pitchFamily="34" charset="0"/>
              </a:rPr>
              <a:t>“Sustainable </a:t>
            </a:r>
            <a:r>
              <a:rPr lang="en-US" altLang="en-US" sz="2400" b="1" dirty="0">
                <a:solidFill>
                  <a:schemeClr val="tx1"/>
                </a:solidFill>
                <a:latin typeface="Century Gothic" panose="020B0502020202020204" pitchFamily="34" charset="0"/>
              </a:rPr>
              <a:t>development </a:t>
            </a:r>
            <a:r>
              <a:rPr lang="en-US" altLang="en-US" sz="2400" b="1" dirty="0" smtClean="0">
                <a:solidFill>
                  <a:schemeClr val="tx1"/>
                </a:solidFill>
                <a:latin typeface="Century Gothic" panose="020B0502020202020204" pitchFamily="34" charset="0"/>
              </a:rPr>
              <a:t>which is </a:t>
            </a:r>
            <a:r>
              <a:rPr lang="en-US" altLang="en-US" sz="2400" b="1" dirty="0">
                <a:solidFill>
                  <a:schemeClr val="tx1"/>
                </a:solidFill>
                <a:latin typeface="Century Gothic" panose="020B0502020202020204" pitchFamily="34" charset="0"/>
              </a:rPr>
              <a:t>development that meets the needs of the present generation without compromising the ability of future generations to meet their own needs.”</a:t>
            </a:r>
            <a:endParaRPr lang="en-GB" sz="2400" dirty="0">
              <a:solidFill>
                <a:schemeClr val="tx1"/>
              </a:solidFill>
              <a:latin typeface="Century Gothic" panose="020B0502020202020204" pitchFamily="34" charset="0"/>
            </a:endParaRPr>
          </a:p>
          <a:p>
            <a:pPr algn="just"/>
            <a:r>
              <a:rPr lang="en-GB" sz="2400" dirty="0">
                <a:solidFill>
                  <a:schemeClr val="tx1"/>
                </a:solidFill>
                <a:latin typeface="Century Gothic" panose="020B0502020202020204" pitchFamily="34" charset="0"/>
              </a:rPr>
              <a:t>The environment provides the economy with both </a:t>
            </a:r>
            <a:r>
              <a:rPr lang="en-GB" sz="2400" b="1" dirty="0">
                <a:solidFill>
                  <a:schemeClr val="tx1"/>
                </a:solidFill>
                <a:latin typeface="Century Gothic" panose="020B0502020202020204" pitchFamily="34" charset="0"/>
              </a:rPr>
              <a:t>raw materials </a:t>
            </a:r>
            <a:r>
              <a:rPr lang="en-GB" sz="2400" dirty="0">
                <a:solidFill>
                  <a:schemeClr val="tx1"/>
                </a:solidFill>
                <a:latin typeface="Century Gothic" panose="020B0502020202020204" pitchFamily="34" charset="0"/>
              </a:rPr>
              <a:t>(</a:t>
            </a:r>
            <a:r>
              <a:rPr lang="en-GB" sz="2400" dirty="0" err="1">
                <a:solidFill>
                  <a:schemeClr val="tx1"/>
                </a:solidFill>
                <a:latin typeface="Century Gothic" panose="020B0502020202020204" pitchFamily="34" charset="0"/>
              </a:rPr>
              <a:t>i.e</a:t>
            </a:r>
            <a:r>
              <a:rPr lang="en-GB" sz="2400" dirty="0">
                <a:solidFill>
                  <a:schemeClr val="tx1"/>
                </a:solidFill>
                <a:latin typeface="Century Gothic" panose="020B0502020202020204" pitchFamily="34" charset="0"/>
              </a:rPr>
              <a:t> natural resources) which are transformed into consumer products by the production process and </a:t>
            </a:r>
            <a:r>
              <a:rPr lang="en-GB" sz="2400" b="1" dirty="0">
                <a:solidFill>
                  <a:schemeClr val="tx1"/>
                </a:solidFill>
                <a:latin typeface="Century Gothic" panose="020B0502020202020204" pitchFamily="34" charset="0"/>
              </a:rPr>
              <a:t>energy</a:t>
            </a:r>
            <a:r>
              <a:rPr lang="en-GB" sz="2400" dirty="0">
                <a:solidFill>
                  <a:schemeClr val="tx1"/>
                </a:solidFill>
                <a:latin typeface="Century Gothic" panose="020B0502020202020204" pitchFamily="34" charset="0"/>
              </a:rPr>
              <a:t> which fuels this transformation.</a:t>
            </a:r>
          </a:p>
          <a:p>
            <a:endParaRPr lang="en-GB" dirty="0"/>
          </a:p>
        </p:txBody>
      </p:sp>
    </p:spTree>
    <p:extLst>
      <p:ext uri="{BB962C8B-B14F-4D97-AF65-F5344CB8AC3E}">
        <p14:creationId xmlns:p14="http://schemas.microsoft.com/office/powerpoint/2010/main" val="34817361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19955"/>
          </a:xfrm>
        </p:spPr>
        <p:txBody>
          <a:bodyPr/>
          <a:lstStyle/>
          <a:p>
            <a:r>
              <a:rPr lang="en-GB" b="1" dirty="0">
                <a:latin typeface="Century Gothic" panose="020B0502020202020204" pitchFamily="34" charset="0"/>
              </a:rPr>
              <a:t>CLASSIFICATION OF RESOURCES</a:t>
            </a:r>
          </a:p>
        </p:txBody>
      </p:sp>
      <p:sp>
        <p:nvSpPr>
          <p:cNvPr id="3" name="Content Placeholder 2"/>
          <p:cNvSpPr>
            <a:spLocks noGrp="1"/>
          </p:cNvSpPr>
          <p:nvPr>
            <p:ph idx="1"/>
          </p:nvPr>
        </p:nvSpPr>
        <p:spPr>
          <a:xfrm>
            <a:off x="677333" y="1262130"/>
            <a:ext cx="9071973" cy="4984125"/>
          </a:xfrm>
        </p:spPr>
        <p:txBody>
          <a:bodyPr>
            <a:normAutofit/>
          </a:bodyPr>
          <a:lstStyle/>
          <a:p>
            <a:endParaRPr lang="en-GB" dirty="0">
              <a:latin typeface="Century Gothic" panose="020B0502020202020204" pitchFamily="34" charset="0"/>
            </a:endParaRPr>
          </a:p>
          <a:p>
            <a:pPr algn="just"/>
            <a:r>
              <a:rPr lang="en-GB" sz="2400" dirty="0">
                <a:solidFill>
                  <a:schemeClr val="tx1"/>
                </a:solidFill>
                <a:latin typeface="Century Gothic" panose="020B0502020202020204" pitchFamily="34" charset="0"/>
              </a:rPr>
              <a:t>Natural resources include mineral </a:t>
            </a:r>
            <a:r>
              <a:rPr lang="en-GB" sz="2400" dirty="0" smtClean="0">
                <a:solidFill>
                  <a:schemeClr val="tx1"/>
                </a:solidFill>
                <a:latin typeface="Century Gothic" panose="020B0502020202020204" pitchFamily="34" charset="0"/>
              </a:rPr>
              <a:t>deposits(coal</a:t>
            </a:r>
            <a:r>
              <a:rPr lang="en-GB" sz="2400" dirty="0">
                <a:solidFill>
                  <a:schemeClr val="tx1"/>
                </a:solidFill>
                <a:latin typeface="Century Gothic" panose="020B0502020202020204" pitchFamily="34" charset="0"/>
              </a:rPr>
              <a:t>, iron ore, </a:t>
            </a:r>
            <a:r>
              <a:rPr lang="en-GB" sz="2400" dirty="0" smtClean="0">
                <a:solidFill>
                  <a:schemeClr val="tx1"/>
                </a:solidFill>
                <a:latin typeface="Century Gothic" panose="020B0502020202020204" pitchFamily="34" charset="0"/>
              </a:rPr>
              <a:t>diamonds), </a:t>
            </a:r>
            <a:r>
              <a:rPr lang="en-GB" sz="2400" dirty="0">
                <a:solidFill>
                  <a:schemeClr val="tx1"/>
                </a:solidFill>
                <a:latin typeface="Century Gothic" panose="020B0502020202020204" pitchFamily="34" charset="0"/>
              </a:rPr>
              <a:t>water, soil, forests, fish and game.</a:t>
            </a:r>
          </a:p>
          <a:p>
            <a:pPr algn="just"/>
            <a:r>
              <a:rPr lang="en-GB" sz="2400" dirty="0">
                <a:solidFill>
                  <a:schemeClr val="tx1"/>
                </a:solidFill>
                <a:latin typeface="Century Gothic" panose="020B0502020202020204" pitchFamily="34" charset="0"/>
              </a:rPr>
              <a:t>Finite renewable resources - include solar energy, cereal grains, fish, forests, etc. </a:t>
            </a:r>
            <a:endParaRPr lang="en-GB" sz="2400" dirty="0" smtClean="0">
              <a:solidFill>
                <a:schemeClr val="tx1"/>
              </a:solidFill>
              <a:latin typeface="Century Gothic" panose="020B0502020202020204" pitchFamily="34" charset="0"/>
            </a:endParaRPr>
          </a:p>
          <a:p>
            <a:pPr algn="just"/>
            <a:r>
              <a:rPr lang="en-GB" sz="2400" dirty="0" smtClean="0">
                <a:solidFill>
                  <a:schemeClr val="tx1"/>
                </a:solidFill>
                <a:latin typeface="Century Gothic" panose="020B0502020202020204" pitchFamily="34" charset="0"/>
              </a:rPr>
              <a:t>For </a:t>
            </a:r>
            <a:r>
              <a:rPr lang="en-GB" sz="2400" dirty="0">
                <a:solidFill>
                  <a:schemeClr val="tx1"/>
                </a:solidFill>
                <a:latin typeface="Century Gothic" panose="020B0502020202020204" pitchFamily="34" charset="0"/>
              </a:rPr>
              <a:t>some renewable resources, the continuation and their flow depend on humans. Excessive fishing, for example, reduces the stock of fish, which in turn reduces the rate of natural increase of the fish population.</a:t>
            </a:r>
          </a:p>
          <a:p>
            <a:pPr algn="just"/>
            <a:r>
              <a:rPr lang="en-GB" sz="2400" dirty="0">
                <a:solidFill>
                  <a:schemeClr val="tx1"/>
                </a:solidFill>
                <a:latin typeface="Century Gothic" panose="020B0502020202020204" pitchFamily="34" charset="0"/>
              </a:rPr>
              <a:t>Finite non-renewable resources - include oil, </a:t>
            </a:r>
            <a:r>
              <a:rPr lang="en-GB" sz="2400" dirty="0" smtClean="0">
                <a:solidFill>
                  <a:schemeClr val="tx1"/>
                </a:solidFill>
                <a:latin typeface="Century Gothic" panose="020B0502020202020204" pitchFamily="34" charset="0"/>
              </a:rPr>
              <a:t>copper, coal</a:t>
            </a:r>
            <a:r>
              <a:rPr lang="en-GB" sz="2400" dirty="0">
                <a:solidFill>
                  <a:schemeClr val="tx1"/>
                </a:solidFill>
                <a:latin typeface="Century Gothic" panose="020B0502020202020204" pitchFamily="34" charset="0"/>
              </a:rPr>
              <a:t>, gas and various minerals.</a:t>
            </a:r>
          </a:p>
          <a:p>
            <a:endParaRPr lang="en-GB" sz="2000" dirty="0">
              <a:latin typeface="Century Gothic" panose="020B0502020202020204" pitchFamily="34" charset="0"/>
            </a:endParaRPr>
          </a:p>
          <a:p>
            <a:endParaRPr lang="en-GB" dirty="0"/>
          </a:p>
        </p:txBody>
      </p:sp>
    </p:spTree>
    <p:extLst>
      <p:ext uri="{BB962C8B-B14F-4D97-AF65-F5344CB8AC3E}">
        <p14:creationId xmlns:p14="http://schemas.microsoft.com/office/powerpoint/2010/main" val="27341765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54956" y="1792787"/>
            <a:ext cx="8825657" cy="1915647"/>
          </a:xfrm>
        </p:spPr>
        <p:txBody>
          <a:bodyPr>
            <a:normAutofit/>
          </a:bodyPr>
          <a:lstStyle/>
          <a:p>
            <a:r>
              <a:rPr lang="en-GB" b="1" dirty="0"/>
              <a:t>RELATIONSHIP BETWEEN A BUSINESS AND THE NATURAL ENVIRONMENT</a:t>
            </a:r>
          </a:p>
        </p:txBody>
      </p:sp>
    </p:spTree>
    <p:extLst>
      <p:ext uri="{BB962C8B-B14F-4D97-AF65-F5344CB8AC3E}">
        <p14:creationId xmlns:p14="http://schemas.microsoft.com/office/powerpoint/2010/main" val="242370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idx="4294967295"/>
          </p:nvPr>
        </p:nvSpPr>
        <p:spPr>
          <a:xfrm>
            <a:off x="966354" y="501218"/>
            <a:ext cx="8982075" cy="5743575"/>
          </a:xfrm>
        </p:spPr>
        <p:txBody>
          <a:bodyPr>
            <a:normAutofit/>
          </a:bodyPr>
          <a:lstStyle/>
          <a:p>
            <a:pPr algn="just">
              <a:buFont typeface="Wingdings" panose="05000000000000000000" pitchFamily="2" charset="2"/>
              <a:buChar char="Ø"/>
            </a:pPr>
            <a:r>
              <a:rPr lang="en-GB" sz="2400" b="1" dirty="0">
                <a:solidFill>
                  <a:schemeClr val="tx1"/>
                </a:solidFill>
                <a:latin typeface="Century Gothic" panose="020B0502020202020204" pitchFamily="34" charset="0"/>
              </a:rPr>
              <a:t>Source of Raw Materials: </a:t>
            </a:r>
            <a:r>
              <a:rPr lang="en-GB" sz="2400" dirty="0">
                <a:solidFill>
                  <a:schemeClr val="tx1"/>
                </a:solidFill>
                <a:latin typeface="Century Gothic" panose="020B0502020202020204" pitchFamily="34" charset="0"/>
              </a:rPr>
              <a:t>Natural and physical environment provides the raw materials required for the functioning of </a:t>
            </a:r>
            <a:r>
              <a:rPr lang="en-GB" sz="2400" dirty="0" smtClean="0">
                <a:solidFill>
                  <a:schemeClr val="tx1"/>
                </a:solidFill>
                <a:latin typeface="Century Gothic" panose="020B0502020202020204" pitchFamily="34" charset="0"/>
              </a:rPr>
              <a:t>industries e.g. production of copper by the mines. </a:t>
            </a:r>
          </a:p>
          <a:p>
            <a:pPr algn="just">
              <a:buFont typeface="Wingdings" panose="05000000000000000000" pitchFamily="2" charset="2"/>
              <a:buChar char="Ø"/>
            </a:pPr>
            <a:r>
              <a:rPr lang="en-GB" sz="2400" b="1" dirty="0" smtClean="0">
                <a:solidFill>
                  <a:schemeClr val="tx1"/>
                </a:solidFill>
                <a:latin typeface="Century Gothic" panose="020B0502020202020204" pitchFamily="34" charset="0"/>
              </a:rPr>
              <a:t>Employment Generation: </a:t>
            </a:r>
            <a:r>
              <a:rPr lang="en-GB" sz="2400" dirty="0" smtClean="0">
                <a:solidFill>
                  <a:schemeClr val="tx1"/>
                </a:solidFill>
                <a:latin typeface="Century Gothic" panose="020B0502020202020204" pitchFamily="34" charset="0"/>
              </a:rPr>
              <a:t>Existence of minerals and other natural resources alone does not guarantee economic prosperity of people. Through exploration and utilisation of this natural resource, employment  is created. </a:t>
            </a:r>
          </a:p>
          <a:p>
            <a:pPr algn="just">
              <a:buFont typeface="Wingdings" panose="05000000000000000000" pitchFamily="2" charset="2"/>
              <a:buChar char="Ø"/>
            </a:pPr>
            <a:r>
              <a:rPr lang="en-GB" sz="2400" b="1" dirty="0" smtClean="0">
                <a:solidFill>
                  <a:schemeClr val="tx1"/>
                </a:solidFill>
                <a:latin typeface="Century Gothic" panose="020B0502020202020204" pitchFamily="34" charset="0"/>
              </a:rPr>
              <a:t>Backbone </a:t>
            </a:r>
            <a:r>
              <a:rPr lang="en-GB" sz="2400" b="1" dirty="0">
                <a:solidFill>
                  <a:schemeClr val="tx1"/>
                </a:solidFill>
                <a:latin typeface="Century Gothic" panose="020B0502020202020204" pitchFamily="34" charset="0"/>
              </a:rPr>
              <a:t>of Agriculture: </a:t>
            </a:r>
            <a:r>
              <a:rPr lang="en-GB" sz="2400" dirty="0">
                <a:solidFill>
                  <a:schemeClr val="tx1"/>
                </a:solidFill>
                <a:latin typeface="Century Gothic" panose="020B0502020202020204" pitchFamily="34" charset="0"/>
              </a:rPr>
              <a:t>People and business both require several types of agricultural items for their survival and growth. Agriculture largely depends on </a:t>
            </a:r>
            <a:r>
              <a:rPr lang="en-GB" sz="2400" dirty="0" smtClean="0">
                <a:solidFill>
                  <a:schemeClr val="tx1"/>
                </a:solidFill>
                <a:latin typeface="Century Gothic" panose="020B0502020202020204" pitchFamily="34" charset="0"/>
              </a:rPr>
              <a:t>nature(soil), crops are grown and livestock raised. </a:t>
            </a:r>
            <a:endParaRPr lang="en-GB" dirty="0">
              <a:solidFill>
                <a:schemeClr val="tx1"/>
              </a:solidFill>
            </a:endParaRPr>
          </a:p>
        </p:txBody>
      </p:sp>
    </p:spTree>
    <p:extLst>
      <p:ext uri="{BB962C8B-B14F-4D97-AF65-F5344CB8AC3E}">
        <p14:creationId xmlns:p14="http://schemas.microsoft.com/office/powerpoint/2010/main" val="28840179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935182" y="607147"/>
            <a:ext cx="9131300" cy="5319712"/>
          </a:xfrm>
        </p:spPr>
        <p:txBody>
          <a:bodyPr>
            <a:normAutofit lnSpcReduction="10000"/>
          </a:bodyPr>
          <a:lstStyle/>
          <a:p>
            <a:pPr algn="just"/>
            <a:endParaRPr lang="en-GB" sz="2000" b="1" dirty="0" smtClean="0">
              <a:latin typeface="Century Gothic" panose="020B0502020202020204" pitchFamily="34" charset="0"/>
            </a:endParaRPr>
          </a:p>
          <a:p>
            <a:pPr algn="just"/>
            <a:r>
              <a:rPr lang="en-GB" sz="2400" b="1" dirty="0" smtClean="0">
                <a:solidFill>
                  <a:schemeClr val="tx1"/>
                </a:solidFill>
                <a:latin typeface="Century Gothic" panose="020B0502020202020204" pitchFamily="34" charset="0"/>
              </a:rPr>
              <a:t>Foreign </a:t>
            </a:r>
            <a:r>
              <a:rPr lang="en-GB" sz="2400" b="1" dirty="0">
                <a:solidFill>
                  <a:schemeClr val="tx1"/>
                </a:solidFill>
                <a:latin typeface="Century Gothic" panose="020B0502020202020204" pitchFamily="34" charset="0"/>
              </a:rPr>
              <a:t>Exchange Earner: </a:t>
            </a:r>
            <a:r>
              <a:rPr lang="en-GB" sz="2400" dirty="0">
                <a:solidFill>
                  <a:schemeClr val="tx1"/>
                </a:solidFill>
                <a:latin typeface="Century Gothic" panose="020B0502020202020204" pitchFamily="34" charset="0"/>
              </a:rPr>
              <a:t>A country can export its surplus natural resources like minerals and oils and thereby earn valuable foreign exchange. </a:t>
            </a:r>
            <a:r>
              <a:rPr lang="en-GB" sz="2400" dirty="0" smtClean="0">
                <a:solidFill>
                  <a:schemeClr val="tx1"/>
                </a:solidFill>
                <a:latin typeface="Century Gothic" panose="020B0502020202020204" pitchFamily="34" charset="0"/>
              </a:rPr>
              <a:t>International trade has been necessitated by the natural environment. Due </a:t>
            </a:r>
            <a:r>
              <a:rPr lang="en-GB" sz="2400" dirty="0">
                <a:solidFill>
                  <a:schemeClr val="tx1"/>
                </a:solidFill>
                <a:latin typeface="Century Gothic" panose="020B0502020202020204" pitchFamily="34" charset="0"/>
              </a:rPr>
              <a:t>to </a:t>
            </a:r>
            <a:r>
              <a:rPr lang="en-GB" sz="2400" dirty="0" smtClean="0">
                <a:solidFill>
                  <a:schemeClr val="tx1"/>
                </a:solidFill>
                <a:latin typeface="Century Gothic" panose="020B0502020202020204" pitchFamily="34" charset="0"/>
              </a:rPr>
              <a:t>differences in the natural </a:t>
            </a:r>
            <a:r>
              <a:rPr lang="en-GB" sz="2400" dirty="0">
                <a:solidFill>
                  <a:schemeClr val="tx1"/>
                </a:solidFill>
                <a:latin typeface="Century Gothic" panose="020B0502020202020204" pitchFamily="34" charset="0"/>
              </a:rPr>
              <a:t>factors some regions are more suitable for production of certain goods, </a:t>
            </a:r>
            <a:r>
              <a:rPr lang="en-GB" sz="2400" i="1" dirty="0">
                <a:solidFill>
                  <a:schemeClr val="tx1"/>
                </a:solidFill>
                <a:latin typeface="Century Gothic" panose="020B0502020202020204" pitchFamily="34" charset="0"/>
              </a:rPr>
              <a:t>e.g., </a:t>
            </a:r>
            <a:r>
              <a:rPr lang="en-GB" sz="2400" dirty="0">
                <a:solidFill>
                  <a:schemeClr val="tx1"/>
                </a:solidFill>
                <a:latin typeface="Century Gothic" panose="020B0502020202020204" pitchFamily="34" charset="0"/>
              </a:rPr>
              <a:t>tea and coffee in </a:t>
            </a:r>
            <a:r>
              <a:rPr lang="en-GB" sz="2400" dirty="0" smtClean="0">
                <a:solidFill>
                  <a:schemeClr val="tx1"/>
                </a:solidFill>
                <a:latin typeface="Century Gothic" panose="020B0502020202020204" pitchFamily="34" charset="0"/>
              </a:rPr>
              <a:t>Kenya and Malawi, Copper in Zambia, Petroleum </a:t>
            </a:r>
            <a:r>
              <a:rPr lang="en-GB" sz="2400" dirty="0">
                <a:solidFill>
                  <a:schemeClr val="tx1"/>
                </a:solidFill>
                <a:latin typeface="Century Gothic" panose="020B0502020202020204" pitchFamily="34" charset="0"/>
              </a:rPr>
              <a:t>in Middle East, </a:t>
            </a:r>
            <a:r>
              <a:rPr lang="en-GB" sz="2400" dirty="0" smtClean="0">
                <a:solidFill>
                  <a:schemeClr val="tx1"/>
                </a:solidFill>
                <a:latin typeface="Century Gothic" panose="020B0502020202020204" pitchFamily="34" charset="0"/>
              </a:rPr>
              <a:t>and </a:t>
            </a:r>
            <a:r>
              <a:rPr lang="en-GB" sz="2400" dirty="0">
                <a:solidFill>
                  <a:schemeClr val="tx1"/>
                </a:solidFill>
                <a:latin typeface="Century Gothic" panose="020B0502020202020204" pitchFamily="34" charset="0"/>
              </a:rPr>
              <a:t>so on</a:t>
            </a:r>
            <a:r>
              <a:rPr lang="en-GB" sz="2400" dirty="0" smtClean="0">
                <a:solidFill>
                  <a:schemeClr val="tx1"/>
                </a:solidFill>
                <a:latin typeface="Century Gothic" panose="020B0502020202020204" pitchFamily="34" charset="0"/>
              </a:rPr>
              <a:t>.</a:t>
            </a:r>
          </a:p>
          <a:p>
            <a:pPr marL="0" indent="0" algn="just">
              <a:buNone/>
            </a:pPr>
            <a:endParaRPr lang="en-GB" sz="2400" dirty="0">
              <a:solidFill>
                <a:schemeClr val="tx1"/>
              </a:solidFill>
              <a:latin typeface="Century Gothic" panose="020B0502020202020204" pitchFamily="34" charset="0"/>
            </a:endParaRPr>
          </a:p>
          <a:p>
            <a:pPr algn="just"/>
            <a:r>
              <a:rPr lang="en-GB" sz="2400" b="1" dirty="0">
                <a:solidFill>
                  <a:schemeClr val="tx1"/>
                </a:solidFill>
                <a:latin typeface="Century Gothic" panose="020B0502020202020204" pitchFamily="34" charset="0"/>
              </a:rPr>
              <a:t>Basis of Transportation and Communication: </a:t>
            </a:r>
            <a:r>
              <a:rPr lang="en-GB" sz="2400" dirty="0">
                <a:solidFill>
                  <a:schemeClr val="tx1"/>
                </a:solidFill>
                <a:latin typeface="Century Gothic" panose="020B0502020202020204" pitchFamily="34" charset="0"/>
              </a:rPr>
              <a:t>Business depends upon transportation and communication facilities which in turn are largely dependent on geographical </a:t>
            </a:r>
            <a:r>
              <a:rPr lang="en-GB" sz="2400" dirty="0" smtClean="0">
                <a:solidFill>
                  <a:schemeClr val="tx1"/>
                </a:solidFill>
                <a:latin typeface="Century Gothic" panose="020B0502020202020204" pitchFamily="34" charset="0"/>
              </a:rPr>
              <a:t>factors in the natural environment. </a:t>
            </a:r>
            <a:endParaRPr lang="en-GB" sz="2400" dirty="0">
              <a:solidFill>
                <a:schemeClr val="tx1"/>
              </a:solidFill>
            </a:endParaRPr>
          </a:p>
        </p:txBody>
      </p:sp>
    </p:spTree>
    <p:extLst>
      <p:ext uri="{BB962C8B-B14F-4D97-AF65-F5344CB8AC3E}">
        <p14:creationId xmlns:p14="http://schemas.microsoft.com/office/powerpoint/2010/main" val="1073162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257300" y="1023361"/>
            <a:ext cx="8596313" cy="4740275"/>
          </a:xfrm>
        </p:spPr>
        <p:txBody>
          <a:bodyPr/>
          <a:lstStyle/>
          <a:p>
            <a:pPr algn="just"/>
            <a:r>
              <a:rPr lang="en-GB" sz="2400" b="1" dirty="0" smtClean="0">
                <a:solidFill>
                  <a:schemeClr val="tx1"/>
                </a:solidFill>
                <a:latin typeface="Century Gothic" panose="020B0502020202020204" pitchFamily="34" charset="0"/>
              </a:rPr>
              <a:t>Demand </a:t>
            </a:r>
            <a:r>
              <a:rPr lang="en-GB" sz="2400" b="1" dirty="0">
                <a:solidFill>
                  <a:schemeClr val="tx1"/>
                </a:solidFill>
                <a:latin typeface="Century Gothic" panose="020B0502020202020204" pitchFamily="34" charset="0"/>
              </a:rPr>
              <a:t>Pattern: </a:t>
            </a:r>
            <a:r>
              <a:rPr lang="en-GB" sz="2400" dirty="0">
                <a:solidFill>
                  <a:schemeClr val="tx1"/>
                </a:solidFill>
                <a:latin typeface="Century Gothic" panose="020B0502020202020204" pitchFamily="34" charset="0"/>
              </a:rPr>
              <a:t>Demand pattern depends upon topographical and weather conditions. For example, jeeps may be in greater demand than cars in hilly areas with a difficult terrain. Similarly, </a:t>
            </a:r>
            <a:r>
              <a:rPr lang="en-GB" sz="2400" dirty="0" smtClean="0">
                <a:solidFill>
                  <a:schemeClr val="tx1"/>
                </a:solidFill>
                <a:latin typeface="Century Gothic" panose="020B0502020202020204" pitchFamily="34" charset="0"/>
              </a:rPr>
              <a:t>woollens </a:t>
            </a:r>
            <a:r>
              <a:rPr lang="en-GB" sz="2400" dirty="0">
                <a:solidFill>
                  <a:schemeClr val="tx1"/>
                </a:solidFill>
                <a:latin typeface="Century Gothic" panose="020B0502020202020204" pitchFamily="34" charset="0"/>
              </a:rPr>
              <a:t>are in demand in cool areas while coolers and air conditioners are more in demand in high temperature regions. </a:t>
            </a:r>
            <a:endParaRPr lang="en-GB" sz="2400" dirty="0" smtClean="0">
              <a:solidFill>
                <a:schemeClr val="tx1"/>
              </a:solidFill>
              <a:latin typeface="Century Gothic" panose="020B0502020202020204" pitchFamily="34" charset="0"/>
            </a:endParaRPr>
          </a:p>
          <a:p>
            <a:pPr algn="just"/>
            <a:r>
              <a:rPr lang="en-GB" sz="2400" dirty="0" smtClean="0">
                <a:solidFill>
                  <a:schemeClr val="tx1"/>
                </a:solidFill>
                <a:latin typeface="Century Gothic" panose="020B0502020202020204" pitchFamily="34" charset="0"/>
              </a:rPr>
              <a:t>Natural </a:t>
            </a:r>
            <a:r>
              <a:rPr lang="en-GB" sz="2400" dirty="0">
                <a:solidFill>
                  <a:schemeClr val="tx1"/>
                </a:solidFill>
                <a:latin typeface="Century Gothic" panose="020B0502020202020204" pitchFamily="34" charset="0"/>
              </a:rPr>
              <a:t>environment may also call for modifications in product mix, packaging and storage systems.</a:t>
            </a:r>
          </a:p>
          <a:p>
            <a:endParaRPr lang="en-GB" dirty="0"/>
          </a:p>
        </p:txBody>
      </p:sp>
    </p:spTree>
    <p:extLst>
      <p:ext uri="{BB962C8B-B14F-4D97-AF65-F5344CB8AC3E}">
        <p14:creationId xmlns:p14="http://schemas.microsoft.com/office/powerpoint/2010/main" val="606932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92802" y="1459227"/>
            <a:ext cx="9213640" cy="1826581"/>
          </a:xfrm>
        </p:spPr>
        <p:txBody>
          <a:bodyPr/>
          <a:lstStyle/>
          <a:p>
            <a:pPr algn="ctr"/>
            <a:r>
              <a:rPr lang="en-GB" b="1" dirty="0">
                <a:latin typeface="Century Gothic" panose="020B0502020202020204" pitchFamily="34" charset="0"/>
              </a:rPr>
              <a:t>Threats </a:t>
            </a:r>
            <a:r>
              <a:rPr lang="en-GB" b="1" dirty="0" smtClean="0">
                <a:latin typeface="Century Gothic" panose="020B0502020202020204" pitchFamily="34" charset="0"/>
              </a:rPr>
              <a:t>To The </a:t>
            </a:r>
            <a:r>
              <a:rPr lang="en-GB" b="1" dirty="0">
                <a:latin typeface="Century Gothic" panose="020B0502020202020204" pitchFamily="34" charset="0"/>
              </a:rPr>
              <a:t>Natural Environment</a:t>
            </a:r>
          </a:p>
        </p:txBody>
      </p:sp>
    </p:spTree>
    <p:extLst>
      <p:ext uri="{BB962C8B-B14F-4D97-AF65-F5344CB8AC3E}">
        <p14:creationId xmlns:p14="http://schemas.microsoft.com/office/powerpoint/2010/main" val="379980123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447</TotalTime>
  <Words>542</Words>
  <Application>Microsoft Office PowerPoint</Application>
  <PresentationFormat>Custom</PresentationFormat>
  <Paragraphs>44</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Ion</vt:lpstr>
      <vt:lpstr>NATURAL ENVIRONMENT  “Earth provides enough to satisfy every man's needs, but not every man's greed.” “What we are doing to the forests of the world is but a mirror reflection of what we are doing to ourselves and to one another.” Mahatma Gandhi </vt:lpstr>
      <vt:lpstr>INTRODUCTION</vt:lpstr>
      <vt:lpstr>PowerPoint Presentation</vt:lpstr>
      <vt:lpstr>CLASSIFICATION OF RESOURCES</vt:lpstr>
      <vt:lpstr>RELATIONSHIP BETWEEN A BUSINESS AND THE NATURAL ENVIRONMENT</vt:lpstr>
      <vt:lpstr>PowerPoint Presentation</vt:lpstr>
      <vt:lpstr>PowerPoint Presentation</vt:lpstr>
      <vt:lpstr>PowerPoint Presentation</vt:lpstr>
      <vt:lpstr>Threats To The Natural Environment</vt:lpstr>
      <vt:lpstr> </vt:lpstr>
      <vt:lpstr>PowerPoint Presentation</vt:lpstr>
      <vt:lpstr>PowerPoint Presentation</vt:lpstr>
      <vt:lpstr>MEASURES TO PROTECT THE NATURAL ENVIRONMENT</vt:lpstr>
      <vt:lpstr> END</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NATURAL ENVIRONMENT</dc:title>
  <dc:creator>Lusungu Siame</dc:creator>
  <cp:lastModifiedBy>Chibozu</cp:lastModifiedBy>
  <cp:revision>55</cp:revision>
  <cp:lastPrinted>2018-05-09T07:13:36Z</cp:lastPrinted>
  <dcterms:created xsi:type="dcterms:W3CDTF">2018-05-08T13:24:11Z</dcterms:created>
  <dcterms:modified xsi:type="dcterms:W3CDTF">2019-06-03T03:52:45Z</dcterms:modified>
</cp:coreProperties>
</file>