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30"/>
  </p:notesMasterIdLst>
  <p:sldIdLst>
    <p:sldId id="257" r:id="rId2"/>
    <p:sldId id="258" r:id="rId3"/>
    <p:sldId id="290" r:id="rId4"/>
    <p:sldId id="291" r:id="rId5"/>
    <p:sldId id="294" r:id="rId6"/>
    <p:sldId id="295" r:id="rId7"/>
    <p:sldId id="297" r:id="rId8"/>
    <p:sldId id="335" r:id="rId9"/>
    <p:sldId id="338" r:id="rId10"/>
    <p:sldId id="299" r:id="rId11"/>
    <p:sldId id="302" r:id="rId12"/>
    <p:sldId id="300" r:id="rId13"/>
    <p:sldId id="301" r:id="rId14"/>
    <p:sldId id="303" r:id="rId15"/>
    <p:sldId id="315" r:id="rId16"/>
    <p:sldId id="316" r:id="rId17"/>
    <p:sldId id="317" r:id="rId18"/>
    <p:sldId id="318" r:id="rId19"/>
    <p:sldId id="319" r:id="rId20"/>
    <p:sldId id="320" r:id="rId21"/>
    <p:sldId id="322" r:id="rId22"/>
    <p:sldId id="323" r:id="rId23"/>
    <p:sldId id="325" r:id="rId24"/>
    <p:sldId id="326" r:id="rId25"/>
    <p:sldId id="328" r:id="rId26"/>
    <p:sldId id="329" r:id="rId27"/>
    <p:sldId id="331" r:id="rId28"/>
    <p:sldId id="31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30" autoAdjust="0"/>
    <p:restoredTop sz="94660"/>
  </p:normalViewPr>
  <p:slideViewPr>
    <p:cSldViewPr snapToGrid="0">
      <p:cViewPr>
        <p:scale>
          <a:sx n="70" d="100"/>
          <a:sy n="70" d="100"/>
        </p:scale>
        <p:origin x="-63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8D89A-1A31-4A4C-A876-C2EBCAA9C29A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789CA-C1BC-46A9-8E0D-84D44028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880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7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82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9828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19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93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52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5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8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91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4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4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0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59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908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329F84-6D7E-4340-B09A-C7496578BFA4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ED4F3-D2B6-4EF1-A28C-CF5893CA2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695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4352" y="2008628"/>
            <a:ext cx="7772400" cy="25531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GB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SOCIO-ECONOMIC ENVIRONMENT &amp; BUSINESS</a:t>
            </a:r>
            <a:endParaRPr lang="en-GB" sz="6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Core Cultural Values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/>
              <a:t>S</a:t>
            </a:r>
            <a:r>
              <a:rPr lang="en-GB" sz="3200" dirty="0" smtClean="0"/>
              <a:t>et </a:t>
            </a:r>
            <a:r>
              <a:rPr lang="en-GB" sz="3200" dirty="0" smtClean="0"/>
              <a:t>of guiding organizational principles or values that employees know and live by.</a:t>
            </a:r>
          </a:p>
          <a:p>
            <a:r>
              <a:rPr lang="en-GB" sz="3200" dirty="0" smtClean="0"/>
              <a:t>These guide the behaviour of employees as they interact with each other and with others outside the organization.</a:t>
            </a:r>
          </a:p>
          <a:p>
            <a:r>
              <a:rPr lang="en-GB" sz="3200" dirty="0" smtClean="0"/>
              <a:t>They also support the company’s vision and reflect its identity.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2929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Core Cultural Values </a:t>
            </a:r>
            <a:r>
              <a:rPr lang="en-GB" b="1" dirty="0" err="1" smtClean="0">
                <a:solidFill>
                  <a:schemeClr val="tx1"/>
                </a:solidFill>
              </a:rPr>
              <a:t>cont</a:t>
            </a:r>
            <a:r>
              <a:rPr lang="en-GB" b="1" dirty="0" smtClean="0">
                <a:solidFill>
                  <a:schemeClr val="tx1"/>
                </a:solidFill>
              </a:rPr>
              <a:t>…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Achieving success as an organization begins with employees understanding what the organization stands for.</a:t>
            </a:r>
          </a:p>
          <a:p>
            <a:r>
              <a:rPr lang="en-GB" sz="3200" dirty="0" smtClean="0"/>
              <a:t>Every organization must define its core cultural values.</a:t>
            </a:r>
          </a:p>
          <a:p>
            <a:r>
              <a:rPr lang="en-GB" sz="3200" dirty="0" smtClean="0"/>
              <a:t>If well defined, they assist in positioning the organization for success in its business operations.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21126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Sub Cultures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Culture in an organization is the shared values and goals embraced by an organization.</a:t>
            </a:r>
          </a:p>
          <a:p>
            <a:r>
              <a:rPr lang="en-GB" sz="3200" dirty="0" smtClean="0"/>
              <a:t>Over time due to employees sharing workspace and tasks, organizations develop small groups that share their own values.</a:t>
            </a:r>
          </a:p>
          <a:p>
            <a:r>
              <a:rPr lang="en-GB" sz="3200" dirty="0" smtClean="0"/>
              <a:t>When values of subcultures align with organizational values, this contributes to the success of the organization.</a:t>
            </a:r>
          </a:p>
          <a:p>
            <a:endParaRPr lang="en-GB" sz="3200" dirty="0" smtClean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6359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Secondary Cultures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The set of norms, beliefs, values and customs that exist within a population of a nation.</a:t>
            </a:r>
          </a:p>
          <a:p>
            <a:r>
              <a:rPr lang="en-GB" sz="3200" dirty="0" smtClean="0"/>
              <a:t>International organizations develop practices in accordance with the national culture they are operating in.</a:t>
            </a:r>
          </a:p>
          <a:p>
            <a:r>
              <a:rPr lang="en-GB" sz="3200" dirty="0" smtClean="0"/>
              <a:t>It is very important for international organizations to have deep knowledge of practices and customs applied in global business.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5609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Secondary Cultures </a:t>
            </a:r>
            <a:r>
              <a:rPr lang="en-GB" b="1" dirty="0" err="1" smtClean="0">
                <a:solidFill>
                  <a:schemeClr val="tx1"/>
                </a:solidFill>
              </a:rPr>
              <a:t>cont</a:t>
            </a:r>
            <a:r>
              <a:rPr lang="en-GB" b="1" dirty="0" smtClean="0">
                <a:solidFill>
                  <a:schemeClr val="tx1"/>
                </a:solidFill>
              </a:rPr>
              <a:t>…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678676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National culture as an example of secondary culture strongly influences business strategies.</a:t>
            </a:r>
          </a:p>
          <a:p>
            <a:r>
              <a:rPr lang="en-GB" sz="3200" dirty="0" smtClean="0"/>
              <a:t>The impact that national culture has on business strategy eventually results in the failure or success of a business.</a:t>
            </a:r>
          </a:p>
          <a:p>
            <a:r>
              <a:rPr lang="en-GB" sz="3200" dirty="0" smtClean="0"/>
              <a:t>National culture ultimately affects core functions of a business such as human resource management</a:t>
            </a:r>
            <a:r>
              <a:rPr lang="en-GB" sz="3200" dirty="0"/>
              <a:t> </a:t>
            </a:r>
            <a:r>
              <a:rPr lang="en-GB" sz="3200" dirty="0" smtClean="0"/>
              <a:t>and marketing.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215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94947" y="1653654"/>
            <a:ext cx="8826500" cy="3328988"/>
          </a:xfrm>
        </p:spPr>
        <p:txBody>
          <a:bodyPr/>
          <a:lstStyle/>
          <a:p>
            <a:pPr algn="ctr" eaLnBrk="1" hangingPunct="1"/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>
                <a:solidFill>
                  <a:schemeClr val="tx1"/>
                </a:solidFill>
              </a:rPr>
              <a:t>Economic Systems</a:t>
            </a:r>
            <a:br>
              <a:rPr lang="en-US" altLang="en-US" dirty="0" smtClean="0">
                <a:solidFill>
                  <a:schemeClr val="tx1"/>
                </a:solidFill>
              </a:rPr>
            </a:br>
            <a:endParaRPr lang="en-US" altLang="en-US" dirty="0" smtClean="0">
              <a:solidFill>
                <a:schemeClr val="tx1"/>
              </a:solidFill>
            </a:endParaRPr>
          </a:p>
        </p:txBody>
      </p:sp>
      <p:pic>
        <p:nvPicPr>
          <p:cNvPr id="4100" name="Picture 4" descr="C:\Documents and Settings\e200602727\Local Settings\Temporary Internet Files\Content.IE5\8JWNLQZ2\MCj0423485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546351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298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 smtClean="0">
                <a:solidFill>
                  <a:schemeClr val="tx1"/>
                </a:solidFill>
              </a:rPr>
              <a:t>Economic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1295400"/>
            <a:ext cx="10676467" cy="5562600"/>
          </a:xfrm>
        </p:spPr>
        <p:txBody>
          <a:bodyPr rtlCol="0">
            <a:normAutofit/>
          </a:bodyPr>
          <a:lstStyle/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3600" dirty="0"/>
              <a:t>D</a:t>
            </a:r>
            <a:r>
              <a:rPr lang="en-US" sz="3600" dirty="0" smtClean="0"/>
              <a:t>escribes </a:t>
            </a:r>
            <a:r>
              <a:rPr lang="en-US" sz="3600" dirty="0" smtClean="0"/>
              <a:t>how a country’s economy is organized.</a:t>
            </a:r>
          </a:p>
          <a:p>
            <a:pPr marL="742962" lvl="1" indent="-285755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3200" dirty="0" smtClean="0"/>
              <a:t>because of the problem of </a:t>
            </a:r>
            <a:r>
              <a:rPr lang="en-US" sz="3200" b="1" u="sng" dirty="0" smtClean="0"/>
              <a:t>scarcity</a:t>
            </a:r>
            <a:r>
              <a:rPr lang="en-US" sz="3200" dirty="0" smtClean="0"/>
              <a:t>, every country needs a system to determine how to use its productive resources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3600" dirty="0" smtClean="0"/>
              <a:t>An economic system must answer three (3) basic questions…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0034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Economic Systems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1600200"/>
            <a:ext cx="11794067" cy="5257800"/>
          </a:xfrm>
        </p:spPr>
        <p:txBody>
          <a:bodyPr rtlCol="0">
            <a:normAutofit/>
          </a:bodyPr>
          <a:lstStyle/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b="1" dirty="0" smtClean="0"/>
              <a:t>WHAT TO PRODUCE? </a:t>
            </a:r>
            <a:endParaRPr lang="en-US" sz="2800" dirty="0" smtClean="0"/>
          </a:p>
          <a:p>
            <a:pPr marL="742962" lvl="1" indent="-285755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400" dirty="0" smtClean="0"/>
              <a:t>What kinds of goods and services should be produced?</a:t>
            </a:r>
            <a:endParaRPr lang="en-US" dirty="0" smtClean="0"/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b="1" dirty="0" smtClean="0"/>
              <a:t>HOW TO PRODUCE? </a:t>
            </a:r>
            <a:endParaRPr lang="en-US" sz="2800" dirty="0" smtClean="0"/>
          </a:p>
          <a:p>
            <a:pPr marL="742962" lvl="1" indent="-285755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400" dirty="0" smtClean="0"/>
              <a:t>What productive resources are used to produce goods and services?</a:t>
            </a:r>
            <a:endParaRPr lang="en-US" dirty="0" smtClean="0"/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b="1" dirty="0" smtClean="0"/>
              <a:t>FOR WHOM TO PRODUCE? </a:t>
            </a:r>
            <a:endParaRPr lang="en-US" sz="2800" dirty="0" smtClean="0"/>
          </a:p>
          <a:p>
            <a:pPr marL="742962" lvl="1" indent="-285755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400" dirty="0" smtClean="0"/>
              <a:t>Who gets to have the goods and services</a:t>
            </a:r>
            <a:r>
              <a:rPr lang="en-US" sz="2400" dirty="0" smtClean="0"/>
              <a:t>?</a:t>
            </a:r>
            <a:endParaRPr lang="en-US" sz="2800" dirty="0" smtClean="0"/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 smtClean="0"/>
              <a:t>The way a society answers these questions determines its economic system.</a:t>
            </a:r>
          </a:p>
        </p:txBody>
      </p:sp>
    </p:spTree>
    <p:extLst>
      <p:ext uri="{BB962C8B-B14F-4D97-AF65-F5344CB8AC3E}">
        <p14:creationId xmlns:p14="http://schemas.microsoft.com/office/powerpoint/2010/main" val="24939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25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25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25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25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25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25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25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Four Types of Economic Systems: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1. Traditional Economy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2. Command Economy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3. Free-Market Economy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4. Mixed Economy (Market + Command)</a:t>
            </a:r>
          </a:p>
        </p:txBody>
      </p:sp>
    </p:spTree>
    <p:extLst>
      <p:ext uri="{BB962C8B-B14F-4D97-AF65-F5344CB8AC3E}">
        <p14:creationId xmlns:p14="http://schemas.microsoft.com/office/powerpoint/2010/main" val="82932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5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5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25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25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25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25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25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25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25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25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25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25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06401" y="304800"/>
            <a:ext cx="11180233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Traditional Economy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1143000"/>
            <a:ext cx="121920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E</a:t>
            </a:r>
            <a:r>
              <a:rPr lang="en-US" altLang="en-US" sz="3600" dirty="0" smtClean="0"/>
              <a:t>conomic </a:t>
            </a:r>
            <a:r>
              <a:rPr lang="en-US" altLang="en-US" sz="3600" dirty="0" smtClean="0"/>
              <a:t>decisions are </a:t>
            </a:r>
            <a:r>
              <a:rPr lang="en-US" altLang="en-US" sz="3600" u="sng" dirty="0" smtClean="0"/>
              <a:t>based on customs and </a:t>
            </a:r>
            <a:r>
              <a:rPr lang="en-US" altLang="en-US" sz="3600" u="sng" dirty="0" smtClean="0"/>
              <a:t>beliefs.</a:t>
            </a:r>
            <a:endParaRPr lang="en-US" altLang="en-US" sz="3600" u="sng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3600" u="sng" dirty="0" smtClean="0"/>
              <a:t>People will make what they always have made and will do the same work their parents did </a:t>
            </a:r>
            <a:r>
              <a:rPr lang="en-US" altLang="en-US" sz="3600" u="sng" dirty="0" smtClean="0"/>
              <a:t>e.g. </a:t>
            </a:r>
            <a:r>
              <a:rPr lang="en-US" altLang="en-US" sz="3600" u="sng" dirty="0" smtClean="0"/>
              <a:t>hunting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E</a:t>
            </a:r>
            <a:r>
              <a:rPr lang="en-US" altLang="en-US" sz="3600" dirty="0" smtClean="0"/>
              <a:t>xchange </a:t>
            </a:r>
            <a:r>
              <a:rPr lang="en-US" altLang="en-US" sz="3600" dirty="0" smtClean="0"/>
              <a:t>of goods is done through </a:t>
            </a:r>
            <a:r>
              <a:rPr lang="en-US" altLang="en-US" sz="3600" b="1" u="sng" dirty="0" smtClean="0"/>
              <a:t>barter system</a:t>
            </a:r>
            <a:r>
              <a:rPr lang="en-US" altLang="en-US" sz="3600" dirty="0" smtClean="0"/>
              <a:t> (trading without using money)</a:t>
            </a:r>
          </a:p>
        </p:txBody>
      </p:sp>
    </p:spTree>
    <p:extLst>
      <p:ext uri="{BB962C8B-B14F-4D97-AF65-F5344CB8AC3E}">
        <p14:creationId xmlns:p14="http://schemas.microsoft.com/office/powerpoint/2010/main" val="154952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DEFINING </a:t>
            </a:r>
            <a:r>
              <a:rPr lang="en-GB" b="1" dirty="0" smtClean="0">
                <a:solidFill>
                  <a:schemeClr val="tx1"/>
                </a:solidFill>
              </a:rPr>
              <a:t>SOCIO-ECONOMIC </a:t>
            </a:r>
            <a:r>
              <a:rPr lang="en-GB" b="1" dirty="0" smtClean="0">
                <a:solidFill>
                  <a:schemeClr val="tx1"/>
                </a:solidFill>
              </a:rPr>
              <a:t>ENVIRONMENT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76017" y="2115405"/>
            <a:ext cx="9937727" cy="4271748"/>
          </a:xfrm>
        </p:spPr>
        <p:txBody>
          <a:bodyPr>
            <a:normAutofit/>
          </a:bodyPr>
          <a:lstStyle/>
          <a:p>
            <a:pPr algn="just"/>
            <a:r>
              <a:rPr lang="en-GB" sz="3200" dirty="0" smtClean="0"/>
              <a:t>Socio-economics borders on </a:t>
            </a:r>
            <a:r>
              <a:rPr lang="en-GB" sz="3200" dirty="0" smtClean="0"/>
              <a:t>examining </a:t>
            </a:r>
            <a:r>
              <a:rPr lang="en-GB" sz="3200" dirty="0" smtClean="0"/>
              <a:t>social and economic factors </a:t>
            </a:r>
            <a:r>
              <a:rPr lang="en-GB" sz="3200" dirty="0" smtClean="0"/>
              <a:t>of </a:t>
            </a:r>
            <a:r>
              <a:rPr lang="en-GB" sz="3200" dirty="0" smtClean="0"/>
              <a:t>environment and how they both influence it. </a:t>
            </a:r>
            <a:endParaRPr lang="en-GB" sz="3200" dirty="0"/>
          </a:p>
          <a:p>
            <a:pPr algn="just"/>
            <a:r>
              <a:rPr lang="en-GB" sz="3200" dirty="0" smtClean="0"/>
              <a:t>Socio-economic factors are associated </a:t>
            </a:r>
            <a:r>
              <a:rPr lang="en-GB" sz="3200" dirty="0"/>
              <a:t>with </a:t>
            </a:r>
            <a:r>
              <a:rPr lang="en-GB" sz="3200" dirty="0" smtClean="0"/>
              <a:t>quality </a:t>
            </a:r>
            <a:r>
              <a:rPr lang="en-GB" sz="3200" dirty="0"/>
              <a:t>of life and determine </a:t>
            </a:r>
            <a:r>
              <a:rPr lang="en-GB" sz="3200" dirty="0" smtClean="0"/>
              <a:t>behaviours</a:t>
            </a:r>
            <a:r>
              <a:rPr lang="en-GB" sz="3200" dirty="0" smtClean="0"/>
              <a:t>, </a:t>
            </a:r>
            <a:r>
              <a:rPr lang="en-GB" sz="3200" dirty="0"/>
              <a:t>tastes, preferences, attitudes and lifestyles of people living within a society.</a:t>
            </a:r>
            <a:endParaRPr lang="en-ZA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30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418" y="381001"/>
            <a:ext cx="11180233" cy="14319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Traditional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600200"/>
            <a:ext cx="10676467" cy="4191000"/>
          </a:xfrm>
        </p:spPr>
        <p:txBody>
          <a:bodyPr/>
          <a:lstStyle/>
          <a:p>
            <a:pPr eaLnBrk="1" hangingPunct="1"/>
            <a:r>
              <a:rPr lang="en-US" altLang="en-US" sz="2400" b="1" dirty="0" smtClean="0"/>
              <a:t>Who decides </a:t>
            </a:r>
            <a:r>
              <a:rPr lang="en-US" altLang="en-US" sz="2400" b="1" i="1" dirty="0" smtClean="0">
                <a:solidFill>
                  <a:srgbClr val="FFFF00"/>
                </a:solidFill>
              </a:rPr>
              <a:t>what</a:t>
            </a:r>
            <a:r>
              <a:rPr lang="en-US" altLang="en-US" sz="2400" b="1" dirty="0" smtClean="0"/>
              <a:t> to produce?</a:t>
            </a:r>
          </a:p>
          <a:p>
            <a:pPr lvl="1" eaLnBrk="1" hangingPunct="1"/>
            <a:r>
              <a:rPr lang="en-US" altLang="en-US" sz="2000" dirty="0" smtClean="0"/>
              <a:t>people follow their customs and make what their ancestors made</a:t>
            </a:r>
          </a:p>
          <a:p>
            <a:pPr eaLnBrk="1" hangingPunct="1"/>
            <a:r>
              <a:rPr lang="en-US" altLang="en-US" sz="2400" b="1" dirty="0" smtClean="0"/>
              <a:t>Who decides </a:t>
            </a:r>
            <a:r>
              <a:rPr lang="en-US" altLang="en-US" sz="2400" b="1" i="1" dirty="0" smtClean="0">
                <a:solidFill>
                  <a:srgbClr val="FFFF00"/>
                </a:solidFill>
              </a:rPr>
              <a:t>how</a:t>
            </a:r>
            <a:r>
              <a:rPr lang="en-US" alt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altLang="en-US" sz="2400" b="1" dirty="0" smtClean="0"/>
              <a:t>to produce goods &amp; services?</a:t>
            </a:r>
          </a:p>
          <a:p>
            <a:pPr lvl="1" eaLnBrk="1" hangingPunct="1"/>
            <a:r>
              <a:rPr lang="en-US" altLang="en-US" sz="2000" dirty="0" smtClean="0"/>
              <a:t>people grow &amp; make things the same way that their ancestors did</a:t>
            </a:r>
          </a:p>
          <a:p>
            <a:pPr eaLnBrk="1" hangingPunct="1"/>
            <a:r>
              <a:rPr lang="en-US" altLang="en-US" sz="2400" b="1" i="1" dirty="0" smtClean="0">
                <a:solidFill>
                  <a:srgbClr val="FFFF00"/>
                </a:solidFill>
              </a:rPr>
              <a:t>For whom </a:t>
            </a:r>
            <a:r>
              <a:rPr lang="en-US" altLang="en-US" sz="2400" b="1" dirty="0" smtClean="0"/>
              <a:t>are the goods </a:t>
            </a:r>
            <a:r>
              <a:rPr lang="en-US" altLang="en-US" sz="2400" b="1" dirty="0" smtClean="0"/>
              <a:t>and </a:t>
            </a:r>
            <a:r>
              <a:rPr lang="en-US" altLang="en-US" sz="2400" b="1" dirty="0" smtClean="0"/>
              <a:t>services produced?</a:t>
            </a:r>
          </a:p>
          <a:p>
            <a:pPr lvl="1" eaLnBrk="1" hangingPunct="1"/>
            <a:r>
              <a:rPr lang="en-US" altLang="en-US" sz="2000" dirty="0" smtClean="0"/>
              <a:t>people in the village who need them</a:t>
            </a:r>
          </a:p>
        </p:txBody>
      </p:sp>
      <p:pic>
        <p:nvPicPr>
          <p:cNvPr id="10244" name="Picture 2" descr="C:\Documents and Settings\e200602727\Local Settings\Temporary Internet Files\Content.IE5\YB3MB48G\MCPE04113_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5600" y="4495801"/>
            <a:ext cx="2432051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3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Command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71600"/>
            <a:ext cx="11785600" cy="4191000"/>
          </a:xfrm>
        </p:spPr>
        <p:txBody>
          <a:bodyPr/>
          <a:lstStyle/>
          <a:p>
            <a:pPr eaLnBrk="1" hangingPunct="1"/>
            <a:r>
              <a:rPr lang="en-US" altLang="en-US" sz="2800" u="sng" dirty="0" smtClean="0"/>
              <a:t>Government makes all economic decisions &amp; owns most of the property</a:t>
            </a:r>
          </a:p>
          <a:p>
            <a:pPr eaLnBrk="1" hangingPunct="1"/>
            <a:r>
              <a:rPr lang="en-US" altLang="en-US" sz="2800" dirty="0"/>
              <a:t>G</a:t>
            </a:r>
            <a:r>
              <a:rPr lang="en-US" altLang="en-US" sz="2800" dirty="0" smtClean="0"/>
              <a:t>overnmental </a:t>
            </a:r>
            <a:r>
              <a:rPr lang="en-US" altLang="en-US" sz="2800" dirty="0" smtClean="0"/>
              <a:t>planning groups determine such things as the prices of goods/services &amp; the wages of workers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This system has not been very successful &amp; more and more countries are abandoning it.</a:t>
            </a:r>
          </a:p>
          <a:p>
            <a:pPr eaLnBrk="1" hangingPunct="1"/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3689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Command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1600200"/>
            <a:ext cx="10574867" cy="5181600"/>
          </a:xfrm>
        </p:spPr>
        <p:txBody>
          <a:bodyPr/>
          <a:lstStyle/>
          <a:p>
            <a:pPr eaLnBrk="1" hangingPunct="1"/>
            <a:r>
              <a:rPr lang="en-US" altLang="en-US" sz="2800" b="1" smtClean="0"/>
              <a:t>Who decides </a:t>
            </a:r>
            <a:r>
              <a:rPr lang="en-US" altLang="en-US" sz="2800" b="1" i="1" smtClean="0">
                <a:solidFill>
                  <a:srgbClr val="FFFF00"/>
                </a:solidFill>
              </a:rPr>
              <a:t>what to </a:t>
            </a:r>
            <a:r>
              <a:rPr lang="en-US" altLang="en-US" sz="2800" b="1" smtClean="0"/>
              <a:t>produce?</a:t>
            </a:r>
          </a:p>
          <a:p>
            <a:pPr lvl="1" eaLnBrk="1" hangingPunct="1"/>
            <a:r>
              <a:rPr lang="en-US" altLang="en-US" sz="2400" smtClean="0"/>
              <a:t>government makes all economic decisions</a:t>
            </a:r>
          </a:p>
          <a:p>
            <a:pPr eaLnBrk="1" hangingPunct="1"/>
            <a:r>
              <a:rPr lang="en-US" altLang="en-US" sz="2800" b="1" smtClean="0"/>
              <a:t>Who decides </a:t>
            </a:r>
            <a:r>
              <a:rPr lang="en-US" altLang="en-US" sz="2800" b="1" i="1" smtClean="0">
                <a:solidFill>
                  <a:srgbClr val="FFFF00"/>
                </a:solidFill>
              </a:rPr>
              <a:t>how to </a:t>
            </a:r>
            <a:r>
              <a:rPr lang="en-US" altLang="en-US" sz="2800" b="1" smtClean="0"/>
              <a:t>produce goods and services?</a:t>
            </a:r>
          </a:p>
          <a:p>
            <a:pPr lvl="1" eaLnBrk="1" hangingPunct="1"/>
            <a:r>
              <a:rPr lang="en-US" altLang="en-US" sz="2400" smtClean="0"/>
              <a:t>government decides how to make goods/services</a:t>
            </a:r>
          </a:p>
          <a:p>
            <a:pPr eaLnBrk="1" hangingPunct="1"/>
            <a:r>
              <a:rPr lang="en-US" altLang="en-US" sz="2800" b="1" i="1" smtClean="0">
                <a:solidFill>
                  <a:srgbClr val="FFFF00"/>
                </a:solidFill>
              </a:rPr>
              <a:t>For whom </a:t>
            </a:r>
            <a:r>
              <a:rPr lang="en-US" altLang="en-US" sz="2800" b="1" smtClean="0"/>
              <a:t>are the goods and services produced</a:t>
            </a:r>
            <a:r>
              <a:rPr lang="en-US" altLang="en-US" sz="2800" b="1" i="1" smtClean="0"/>
              <a:t>?</a:t>
            </a:r>
          </a:p>
          <a:p>
            <a:pPr lvl="1" eaLnBrk="1" hangingPunct="1"/>
            <a:r>
              <a:rPr lang="en-US" altLang="en-US" sz="2400" smtClean="0"/>
              <a:t>whomever the government decides to give them to</a:t>
            </a:r>
          </a:p>
        </p:txBody>
      </p:sp>
    </p:spTree>
    <p:extLst>
      <p:ext uri="{BB962C8B-B14F-4D97-AF65-F5344CB8AC3E}">
        <p14:creationId xmlns:p14="http://schemas.microsoft.com/office/powerpoint/2010/main" val="173255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178258" y="370764"/>
            <a:ext cx="11180233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Market Economy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117600" y="1447800"/>
            <a:ext cx="10676467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An economic system in which economic decisions are guided by the changes in prices that occur as individual buyers and sellers interact in the market 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u="sng" smtClean="0"/>
              <a:t>Based on what the people want and how much they are willing to pay!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most of the resources are owned by private citizens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economic decisions are based on </a:t>
            </a:r>
            <a:r>
              <a:rPr lang="en-US" altLang="en-US" sz="2800" b="1" u="sng" smtClean="0"/>
              <a:t>free enterprise</a:t>
            </a:r>
            <a:r>
              <a:rPr lang="en-US" altLang="en-US" sz="2800" b="1" smtClean="0"/>
              <a:t> </a:t>
            </a:r>
            <a:r>
              <a:rPr lang="en-US" altLang="en-US" sz="2800" smtClean="0"/>
              <a:t>(competition between companies</a:t>
            </a:r>
            <a:r>
              <a:rPr lang="en-US" altLang="en-US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730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Market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1524000"/>
            <a:ext cx="10676467" cy="4191000"/>
          </a:xfrm>
        </p:spPr>
        <p:txBody>
          <a:bodyPr/>
          <a:lstStyle/>
          <a:p>
            <a:pPr eaLnBrk="1" hangingPunct="1"/>
            <a:r>
              <a:rPr lang="en-US" altLang="en-US" sz="2800" b="1" smtClean="0"/>
              <a:t>Who decides what to produce?</a:t>
            </a:r>
          </a:p>
          <a:p>
            <a:pPr lvl="1" eaLnBrk="1" hangingPunct="1"/>
            <a:r>
              <a:rPr lang="en-US" altLang="en-US" sz="2400" smtClean="0"/>
              <a:t>businesses base decisions on supply and demand and free enterprise (PRICE)</a:t>
            </a:r>
          </a:p>
          <a:p>
            <a:pPr eaLnBrk="1" hangingPunct="1"/>
            <a:r>
              <a:rPr lang="en-US" altLang="en-US" sz="2800" b="1" smtClean="0"/>
              <a:t>Who decides how to produce goods and services?</a:t>
            </a:r>
          </a:p>
          <a:p>
            <a:pPr lvl="1" eaLnBrk="1" hangingPunct="1"/>
            <a:r>
              <a:rPr lang="en-US" altLang="en-US" sz="2400" smtClean="0"/>
              <a:t>businesses decide how to produce goods</a:t>
            </a:r>
          </a:p>
          <a:p>
            <a:pPr eaLnBrk="1" hangingPunct="1"/>
            <a:r>
              <a:rPr lang="en-US" altLang="en-US" sz="2800" b="1" smtClean="0"/>
              <a:t>For whom are the goods and services produced?</a:t>
            </a:r>
          </a:p>
          <a:p>
            <a:pPr lvl="1" eaLnBrk="1" hangingPunct="1"/>
            <a:r>
              <a:rPr lang="en-US" altLang="en-US" sz="2400" smtClean="0"/>
              <a:t>consumers</a:t>
            </a:r>
          </a:p>
        </p:txBody>
      </p:sp>
      <p:pic>
        <p:nvPicPr>
          <p:cNvPr id="16388" name="Picture 4" descr="C:\Documents and Settings\e200602727\Local Settings\Temporary Internet Files\Content.IE5\8JWNLQZ2\MCj0237733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5129214"/>
            <a:ext cx="213360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174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Mixed Economy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016000" y="1600200"/>
            <a:ext cx="10676467" cy="4724400"/>
          </a:xfrm>
        </p:spPr>
        <p:txBody>
          <a:bodyPr rtlCol="0">
            <a:normAutofit/>
          </a:bodyPr>
          <a:lstStyle/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u="sng" dirty="0" smtClean="0"/>
              <a:t>Market + Command = Mixed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 smtClean="0"/>
              <a:t>There are no pure command or market economies. To some degree, all modern economies exhibit characteristics of both systems and are often referred to as </a:t>
            </a:r>
            <a:r>
              <a:rPr lang="en-US" sz="2800" b="1" dirty="0" smtClean="0"/>
              <a:t>mixed</a:t>
            </a:r>
            <a:r>
              <a:rPr lang="en-US" sz="2800" dirty="0" smtClean="0"/>
              <a:t> economies. </a:t>
            </a:r>
          </a:p>
          <a:p>
            <a:pPr marL="742962" lvl="1" indent="-285755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200" dirty="0" smtClean="0"/>
              <a:t>Most economies are closer to one type of economic system than another.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u="sng" dirty="0" smtClean="0"/>
              <a:t>Businesses own most resources and determine what and how to produce, but the government regulates certain industries.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en-US" dirty="0" smtClean="0"/>
          </a:p>
        </p:txBody>
      </p:sp>
      <p:pic>
        <p:nvPicPr>
          <p:cNvPr id="18436" name="Picture 5" descr="C:\Documents and Settings\e200602727\Local Settings\Temporary Internet Files\Content.IE5\MQB77Q72\MCj0237109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1" y="304801"/>
            <a:ext cx="3433233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532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0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3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8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Mixed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1524000"/>
            <a:ext cx="10574867" cy="5334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Who decides what to produce?</a:t>
            </a:r>
          </a:p>
          <a:p>
            <a:pPr lvl="1" eaLnBrk="1" hangingPunct="1"/>
            <a:r>
              <a:rPr lang="en-US" altLang="en-US" sz="2400" smtClean="0"/>
              <a:t>businesses</a:t>
            </a:r>
          </a:p>
          <a:p>
            <a:pPr eaLnBrk="1" hangingPunct="1"/>
            <a:r>
              <a:rPr lang="en-US" altLang="en-US" sz="2800" smtClean="0"/>
              <a:t>Who decides how to produce goods and services?</a:t>
            </a:r>
          </a:p>
          <a:p>
            <a:pPr lvl="1" eaLnBrk="1" hangingPunct="1"/>
            <a:r>
              <a:rPr lang="en-US" altLang="en-US" sz="2400" smtClean="0"/>
              <a:t>businesses, but the government regulates certain industries</a:t>
            </a:r>
          </a:p>
          <a:p>
            <a:pPr eaLnBrk="1" hangingPunct="1"/>
            <a:r>
              <a:rPr lang="en-US" altLang="en-US" sz="2800" smtClean="0"/>
              <a:t>For whom are the goods and services produces?</a:t>
            </a:r>
          </a:p>
          <a:p>
            <a:pPr lvl="1" eaLnBrk="1" hangingPunct="1"/>
            <a:r>
              <a:rPr lang="en-US" altLang="en-US" sz="2400" smtClean="0"/>
              <a:t>consumers</a:t>
            </a:r>
          </a:p>
        </p:txBody>
      </p:sp>
      <p:pic>
        <p:nvPicPr>
          <p:cNvPr id="19460" name="Picture 3" descr="C:\Documents and Settings\e200602727\Local Settings\Temporary Internet Files\Content.IE5\91X5HIGJ\MCj0289985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00" y="5181600"/>
            <a:ext cx="1828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808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tx1"/>
                </a:solidFill>
              </a:rPr>
              <a:t>Which economic system is best?</a:t>
            </a:r>
            <a:br>
              <a:rPr lang="en-US" altLang="en-US" sz="4000" smtClean="0">
                <a:solidFill>
                  <a:schemeClr val="tx1"/>
                </a:solidFill>
              </a:rPr>
            </a:br>
            <a:r>
              <a:rPr lang="en-US" altLang="en-US" sz="4000" smtClean="0">
                <a:solidFill>
                  <a:schemeClr val="tx1"/>
                </a:solidFill>
              </a:rPr>
              <a:t/>
            </a:r>
            <a:br>
              <a:rPr lang="en-US" altLang="en-US" sz="4000" smtClean="0">
                <a:solidFill>
                  <a:schemeClr val="tx1"/>
                </a:solidFill>
              </a:rPr>
            </a:br>
            <a:endParaRPr lang="en-US" altLang="en-US" sz="4000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1676400"/>
            <a:ext cx="11074400" cy="5334000"/>
          </a:xfrm>
        </p:spPr>
        <p:txBody>
          <a:bodyPr/>
          <a:lstStyle/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b="1" dirty="0" smtClean="0">
                <a:solidFill>
                  <a:srgbClr val="FFFF00"/>
                </a:solidFill>
              </a:rPr>
              <a:t>Market </a:t>
            </a:r>
            <a:r>
              <a:rPr lang="en-US" altLang="en-US" sz="2800" b="1" dirty="0" smtClean="0">
                <a:solidFill>
                  <a:srgbClr val="FFFF00"/>
                </a:solidFill>
              </a:rPr>
              <a:t>system</a:t>
            </a:r>
            <a:r>
              <a:rPr lang="en-US" altLang="en-US" sz="2800" dirty="0" smtClean="0">
                <a:solidFill>
                  <a:srgbClr val="FFFF00"/>
                </a:solidFill>
              </a:rPr>
              <a:t> </a:t>
            </a:r>
            <a:r>
              <a:rPr lang="en-US" altLang="en-US" sz="2800" dirty="0" smtClean="0"/>
              <a:t>has proven to be best because </a:t>
            </a:r>
            <a:r>
              <a:rPr lang="en-US" altLang="en-US" sz="2800" dirty="0" smtClean="0"/>
              <a:t>promotes </a:t>
            </a:r>
            <a:r>
              <a:rPr lang="en-US" altLang="en-US" sz="2800" dirty="0" smtClean="0"/>
              <a:t>goals of growth, freedom, &amp; efficiency.</a:t>
            </a:r>
          </a:p>
          <a:p>
            <a:pPr lvl="1" eaLnBrk="1" hangingPunct="1"/>
            <a:r>
              <a:rPr lang="en-US" altLang="en-US" sz="2400" dirty="0" smtClean="0"/>
              <a:t>Citizens are free to own their own property and use it in the most efficient and profitable way.</a:t>
            </a:r>
          </a:p>
          <a:p>
            <a:pPr eaLnBrk="1" hangingPunct="1"/>
            <a:r>
              <a:rPr lang="en-US" altLang="en-US" sz="2800" dirty="0" smtClean="0"/>
              <a:t>Command and traditional systems sometimes offer more security </a:t>
            </a:r>
            <a:r>
              <a:rPr lang="en-US" altLang="en-US" sz="2800" smtClean="0"/>
              <a:t>but </a:t>
            </a:r>
            <a:r>
              <a:rPr lang="en-US" altLang="en-US" sz="2800" smtClean="0"/>
              <a:t>not </a:t>
            </a:r>
            <a:r>
              <a:rPr lang="en-US" altLang="en-US" sz="2800" dirty="0" smtClean="0"/>
              <a:t>nearly as strong in </a:t>
            </a:r>
            <a:r>
              <a:rPr lang="en-US" altLang="en-US" sz="2800" b="1" i="1" dirty="0" smtClean="0">
                <a:solidFill>
                  <a:srgbClr val="FFFF00"/>
                </a:solidFill>
              </a:rPr>
              <a:t>efficiency, growth</a:t>
            </a:r>
            <a:r>
              <a:rPr lang="en-US" altLang="en-US" sz="2800" dirty="0" smtClean="0"/>
              <a:t>, </a:t>
            </a:r>
            <a:r>
              <a:rPr lang="en-US" altLang="en-US" sz="2800" b="1" i="1" dirty="0" smtClean="0">
                <a:solidFill>
                  <a:srgbClr val="FFFF00"/>
                </a:solidFill>
              </a:rPr>
              <a:t>freedom</a:t>
            </a:r>
            <a:r>
              <a:rPr lang="en-US" altLang="en-US" sz="2800" dirty="0" smtClean="0"/>
              <a:t>, and </a:t>
            </a:r>
            <a:r>
              <a:rPr lang="en-US" altLang="en-US" sz="2800" b="1" i="1" dirty="0" smtClean="0">
                <a:solidFill>
                  <a:srgbClr val="FFFF00"/>
                </a:solidFill>
              </a:rPr>
              <a:t>environmental quality.</a:t>
            </a:r>
          </a:p>
        </p:txBody>
      </p:sp>
    </p:spTree>
    <p:extLst>
      <p:ext uri="{BB962C8B-B14F-4D97-AF65-F5344CB8AC3E}">
        <p14:creationId xmlns:p14="http://schemas.microsoft.com/office/powerpoint/2010/main" val="210408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25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25" accel="100000" fill="hold">
                                          <p:stCondLst>
                                            <p:cond delay="20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35435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Socio-economic Factors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5"/>
            <a:ext cx="9937727" cy="4271748"/>
          </a:xfrm>
        </p:spPr>
        <p:txBody>
          <a:bodyPr>
            <a:normAutofit/>
          </a:bodyPr>
          <a:lstStyle/>
          <a:p>
            <a:pPr algn="just"/>
            <a:r>
              <a:rPr lang="en-GB" sz="3200" dirty="0"/>
              <a:t>Socio economic factors </a:t>
            </a:r>
            <a:r>
              <a:rPr lang="en-GB" sz="3200" dirty="0" smtClean="0"/>
              <a:t>have </a:t>
            </a:r>
            <a:r>
              <a:rPr lang="en-GB" sz="3200" dirty="0"/>
              <a:t>high impact on </a:t>
            </a:r>
            <a:r>
              <a:rPr lang="en-GB" sz="3200" dirty="0" smtClean="0"/>
              <a:t>businesses. </a:t>
            </a:r>
          </a:p>
          <a:p>
            <a:pPr algn="just"/>
            <a:r>
              <a:rPr lang="en-GB" sz="3200" dirty="0" smtClean="0"/>
              <a:t>This </a:t>
            </a:r>
            <a:r>
              <a:rPr lang="en-GB" sz="3200" dirty="0"/>
              <a:t>is because the consumers are often at the heart of businesses and tend to affect growth of all ventures. </a:t>
            </a:r>
            <a:endParaRPr lang="en-GB" sz="3200" dirty="0" smtClean="0"/>
          </a:p>
          <a:p>
            <a:pPr algn="just"/>
            <a:r>
              <a:rPr lang="en-GB" sz="3200" dirty="0" smtClean="0"/>
              <a:t>Businesses need to look out for </a:t>
            </a:r>
            <a:r>
              <a:rPr lang="en-GB" sz="3200" dirty="0"/>
              <a:t>socio economic factors </a:t>
            </a:r>
            <a:r>
              <a:rPr lang="en-GB" sz="3200" dirty="0" smtClean="0"/>
              <a:t>if they are to </a:t>
            </a:r>
            <a:r>
              <a:rPr lang="en-GB" sz="3200" dirty="0"/>
              <a:t>excel and compete effectively in an ever changing market.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009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1. Income Capacity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sz="3200" dirty="0"/>
              <a:t>D</a:t>
            </a:r>
            <a:r>
              <a:rPr lang="en-GB" sz="3200" dirty="0" smtClean="0"/>
              <a:t>etermines </a:t>
            </a:r>
            <a:r>
              <a:rPr lang="en-GB" sz="3200" dirty="0"/>
              <a:t>how much </a:t>
            </a:r>
            <a:r>
              <a:rPr lang="en-GB" sz="3200" dirty="0" smtClean="0"/>
              <a:t>consumers </a:t>
            </a:r>
            <a:r>
              <a:rPr lang="en-GB" sz="3200" dirty="0"/>
              <a:t>can spend on certain products. </a:t>
            </a:r>
            <a:endParaRPr lang="en-GB" sz="3200" dirty="0" smtClean="0"/>
          </a:p>
          <a:p>
            <a:pPr algn="just"/>
            <a:r>
              <a:rPr lang="en-GB" sz="3200" dirty="0" smtClean="0"/>
              <a:t>If </a:t>
            </a:r>
            <a:r>
              <a:rPr lang="en-GB" sz="3200" dirty="0"/>
              <a:t>citizens in a country have access to high incomes from employment and personal business ventures, </a:t>
            </a:r>
            <a:r>
              <a:rPr lang="en-GB" sz="3200" dirty="0" smtClean="0"/>
              <a:t>they </a:t>
            </a:r>
            <a:r>
              <a:rPr lang="en-GB" sz="3200" dirty="0"/>
              <a:t>are more likely to spend on luxurious products. </a:t>
            </a:r>
            <a:endParaRPr lang="en-GB" sz="3200" dirty="0" smtClean="0"/>
          </a:p>
          <a:p>
            <a:pPr algn="just"/>
            <a:r>
              <a:rPr lang="en-GB" sz="3200" dirty="0" smtClean="0"/>
              <a:t>This </a:t>
            </a:r>
            <a:r>
              <a:rPr lang="en-GB" sz="3200" dirty="0"/>
              <a:t>is because they can easily afford the products and also have a taste for good things. </a:t>
            </a:r>
            <a:endParaRPr lang="en-GB" sz="3200" dirty="0" smtClean="0"/>
          </a:p>
          <a:p>
            <a:pPr algn="just"/>
            <a:r>
              <a:rPr lang="en-GB" sz="3200" dirty="0" smtClean="0"/>
              <a:t>On </a:t>
            </a:r>
            <a:r>
              <a:rPr lang="en-GB" sz="3200" dirty="0"/>
              <a:t>the other hand, low income earners may not be able to afford basic commodities, let alone the luxurious products.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71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2</a:t>
            </a:r>
            <a:r>
              <a:rPr lang="en-GB" b="1" dirty="0" smtClean="0">
                <a:solidFill>
                  <a:schemeClr val="tx1"/>
                </a:solidFill>
              </a:rPr>
              <a:t>. Occupation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/>
              <a:t>O</a:t>
            </a:r>
            <a:r>
              <a:rPr lang="en-GB" sz="3200" dirty="0" smtClean="0"/>
              <a:t>ccupation </a:t>
            </a:r>
            <a:r>
              <a:rPr lang="en-GB" sz="3200" dirty="0"/>
              <a:t>of consumers is largely related to the income they earn. </a:t>
            </a:r>
            <a:r>
              <a:rPr lang="en-GB" sz="3200" dirty="0" smtClean="0"/>
              <a:t>E.g. Low </a:t>
            </a:r>
            <a:r>
              <a:rPr lang="en-GB" sz="3200" dirty="0"/>
              <a:t>skilled </a:t>
            </a:r>
            <a:r>
              <a:rPr lang="en-GB" sz="3200" dirty="0" smtClean="0"/>
              <a:t>labourers do not </a:t>
            </a:r>
            <a:r>
              <a:rPr lang="en-GB" sz="3200" dirty="0"/>
              <a:t>earn the same as corporate managers. </a:t>
            </a:r>
            <a:endParaRPr lang="en-GB" sz="3200" dirty="0" smtClean="0"/>
          </a:p>
          <a:p>
            <a:r>
              <a:rPr lang="en-GB" sz="3200" dirty="0" smtClean="0"/>
              <a:t>The </a:t>
            </a:r>
            <a:r>
              <a:rPr lang="en-GB" sz="3200" dirty="0"/>
              <a:t>differences in occupations </a:t>
            </a:r>
            <a:r>
              <a:rPr lang="en-GB" sz="3200" dirty="0" smtClean="0"/>
              <a:t>determine </a:t>
            </a:r>
            <a:r>
              <a:rPr lang="en-GB" sz="3200" dirty="0"/>
              <a:t>the income gaps of the consumers.</a:t>
            </a:r>
          </a:p>
          <a:p>
            <a:r>
              <a:rPr lang="en-GB" sz="3200" dirty="0" smtClean="0"/>
              <a:t>Businesses must conduct </a:t>
            </a:r>
            <a:r>
              <a:rPr lang="en-GB" sz="3200" dirty="0"/>
              <a:t>research on </a:t>
            </a:r>
            <a:r>
              <a:rPr lang="en-GB" sz="3200" dirty="0" smtClean="0"/>
              <a:t>occupations </a:t>
            </a:r>
            <a:r>
              <a:rPr lang="en-GB" sz="3200" dirty="0"/>
              <a:t>of </a:t>
            </a:r>
            <a:r>
              <a:rPr lang="en-GB" sz="3200" dirty="0" smtClean="0"/>
              <a:t>their prospective </a:t>
            </a:r>
            <a:r>
              <a:rPr lang="en-GB" sz="3200" dirty="0"/>
              <a:t>consumers. 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359637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3</a:t>
            </a:r>
            <a:r>
              <a:rPr lang="en-GB" b="1" dirty="0" smtClean="0">
                <a:solidFill>
                  <a:schemeClr val="tx1"/>
                </a:solidFill>
              </a:rPr>
              <a:t>. Education Levels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/>
              <a:t>Education levels influence the type of occupation a person can get and ultimately their income level. </a:t>
            </a:r>
            <a:endParaRPr lang="en-GB" sz="3200" dirty="0" smtClean="0"/>
          </a:p>
          <a:p>
            <a:r>
              <a:rPr lang="en-GB" sz="3200" dirty="0" smtClean="0"/>
              <a:t>Consumers </a:t>
            </a:r>
            <a:r>
              <a:rPr lang="en-GB" sz="3200" dirty="0"/>
              <a:t>with higher education tend to be skilled and also have better jobs and incomes as compared to those without </a:t>
            </a:r>
            <a:r>
              <a:rPr lang="en-GB" sz="3200" dirty="0" smtClean="0"/>
              <a:t>education.</a:t>
            </a:r>
          </a:p>
          <a:p>
            <a:r>
              <a:rPr lang="en-GB" sz="3200" dirty="0"/>
              <a:t>Educated consumers have different tastes for products in comparison to the uneducated ones. </a:t>
            </a:r>
          </a:p>
          <a:p>
            <a:pPr marL="0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1424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533400"/>
            <a:ext cx="8229600" cy="1313688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4. Economic Growth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03312" y="1446664"/>
            <a:ext cx="9937727" cy="4817657"/>
          </a:xfrm>
        </p:spPr>
        <p:txBody>
          <a:bodyPr>
            <a:normAutofit/>
          </a:bodyPr>
          <a:lstStyle/>
          <a:p>
            <a:r>
              <a:rPr lang="en-GB" sz="3200" dirty="0"/>
              <a:t>Economic growth and development of a country can also have an impact on the social status of its citizens</a:t>
            </a:r>
            <a:r>
              <a:rPr lang="en-GB" sz="3200" dirty="0" smtClean="0"/>
              <a:t>. </a:t>
            </a:r>
          </a:p>
          <a:p>
            <a:r>
              <a:rPr lang="en-GB" sz="3200" dirty="0" smtClean="0"/>
              <a:t>Economies </a:t>
            </a:r>
            <a:r>
              <a:rPr lang="en-GB" sz="3200" dirty="0"/>
              <a:t>such as China and India have </a:t>
            </a:r>
            <a:r>
              <a:rPr lang="en-GB" sz="3200" dirty="0" smtClean="0"/>
              <a:t>shown that high </a:t>
            </a:r>
            <a:r>
              <a:rPr lang="en-GB" sz="3200" dirty="0"/>
              <a:t>economic growth </a:t>
            </a:r>
            <a:r>
              <a:rPr lang="en-GB" sz="3200" dirty="0" smtClean="0"/>
              <a:t>enables citizens to </a:t>
            </a:r>
            <a:r>
              <a:rPr lang="en-GB" sz="3200" dirty="0"/>
              <a:t>have better access to </a:t>
            </a:r>
            <a:r>
              <a:rPr lang="en-GB" sz="3200" dirty="0" smtClean="0"/>
              <a:t>incomes.</a:t>
            </a:r>
          </a:p>
          <a:p>
            <a:r>
              <a:rPr lang="en-GB" sz="3200" dirty="0" smtClean="0"/>
              <a:t>Inevitably </a:t>
            </a:r>
            <a:r>
              <a:rPr lang="en-GB" sz="3200" dirty="0"/>
              <a:t>positive economic growth rates will increase spending and help businesses to grow.</a:t>
            </a:r>
          </a:p>
          <a:p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73182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6400" y="-259307"/>
            <a:ext cx="114808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Socio-Economic Trends </a:t>
            </a:r>
            <a:r>
              <a:rPr lang="en-US" sz="28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Affecting Business</a:t>
            </a:r>
          </a:p>
          <a:p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New </a:t>
            </a:r>
            <a:r>
              <a:rPr lang="en-GB" sz="2400" b="1" dirty="0" smtClean="0"/>
              <a:t>behaviours</a:t>
            </a:r>
            <a:r>
              <a:rPr lang="en-GB" sz="2400" dirty="0" smtClean="0"/>
              <a:t>: such </a:t>
            </a:r>
            <a:r>
              <a:rPr lang="en-GB" sz="2400" dirty="0"/>
              <a:t>as living a more public life, building communities, and </a:t>
            </a:r>
            <a:r>
              <a:rPr lang="en-GB" sz="2400" dirty="0" smtClean="0"/>
              <a:t> </a:t>
            </a:r>
            <a:r>
              <a:rPr lang="en-GB" sz="2400" dirty="0"/>
              <a:t>increased focus on sharing and collaboration.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Technology</a:t>
            </a:r>
            <a:r>
              <a:rPr lang="en-GB" sz="2400" dirty="0" smtClean="0"/>
              <a:t>: robots </a:t>
            </a:r>
            <a:r>
              <a:rPr lang="en-GB" sz="2400" dirty="0"/>
              <a:t>and automation.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The </a:t>
            </a:r>
            <a:r>
              <a:rPr lang="en-GB" sz="2400" b="1" dirty="0"/>
              <a:t>millennial </a:t>
            </a:r>
            <a:r>
              <a:rPr lang="en-GB" sz="2400" b="1" dirty="0" smtClean="0"/>
              <a:t>workforce</a:t>
            </a:r>
            <a:r>
              <a:rPr lang="en-GB" sz="2400" dirty="0"/>
              <a:t> </a:t>
            </a:r>
            <a:r>
              <a:rPr lang="en-GB" sz="2400" dirty="0" smtClean="0"/>
              <a:t>:generation </a:t>
            </a:r>
            <a:r>
              <a:rPr lang="en-GB" sz="2400" dirty="0"/>
              <a:t>of digital natives with new values, ideas, and expectations about work and social balance</a:t>
            </a:r>
            <a:r>
              <a:rPr lang="en-GB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Mobility</a:t>
            </a:r>
            <a:r>
              <a:rPr lang="en-GB" sz="2400" dirty="0"/>
              <a:t>: enabling us to stay connected via multiple devices anytime and anywhere.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Globalization: </a:t>
            </a:r>
            <a:r>
              <a:rPr lang="en-GB" sz="2400" dirty="0"/>
              <a:t>is providing organizations around the world with numerous opportunities to conduct business in markets where social and economical boundaries are diminishing.</a:t>
            </a:r>
          </a:p>
          <a:p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0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6400" y="0"/>
            <a:ext cx="114808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Socio-Economic Trends Affecting Business </a:t>
            </a:r>
            <a:r>
              <a:rPr lang="en-US" sz="2800" b="1" dirty="0" err="1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</a:t>
            </a:r>
            <a:r>
              <a:rPr lang="en-US" sz="28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</a:p>
          <a:p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O</a:t>
            </a:r>
            <a:r>
              <a:rPr lang="en-GB" sz="2400" dirty="0" smtClean="0"/>
              <a:t>rganizations </a:t>
            </a:r>
            <a:r>
              <a:rPr lang="en-GB" sz="2400" dirty="0"/>
              <a:t>are responding to </a:t>
            </a:r>
            <a:r>
              <a:rPr lang="en-GB" sz="2400" dirty="0" smtClean="0"/>
              <a:t>and promoting these trends.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Organizations also recognize </a:t>
            </a:r>
            <a:r>
              <a:rPr lang="en-GB" sz="2400" dirty="0"/>
              <a:t>that being able to thrive and succeed in today’s ever changing landscape requires challenging the conventions of how we work in the digital age</a:t>
            </a:r>
            <a:r>
              <a:rPr lang="en-GB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If an organization does not </a:t>
            </a:r>
            <a:r>
              <a:rPr lang="en-GB" sz="2400" dirty="0"/>
              <a:t>think about and plan for the future of work, then </a:t>
            </a:r>
            <a:r>
              <a:rPr lang="en-GB" sz="2400" dirty="0" smtClean="0"/>
              <a:t>that </a:t>
            </a:r>
            <a:r>
              <a:rPr lang="en-GB" sz="2400" dirty="0"/>
              <a:t>organization may have no </a:t>
            </a:r>
            <a:r>
              <a:rPr lang="en-GB" sz="2400" dirty="0" smtClean="0"/>
              <a:t>future in the business environment!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7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659</TotalTime>
  <Words>1351</Words>
  <Application>Microsoft Office PowerPoint</Application>
  <PresentationFormat>Custom</PresentationFormat>
  <Paragraphs>141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Ion</vt:lpstr>
      <vt:lpstr>PowerPoint Presentation</vt:lpstr>
      <vt:lpstr>DEFINING SOCIO-ECONOMIC ENVIRONMENT</vt:lpstr>
      <vt:lpstr>Socio-economic Factors</vt:lpstr>
      <vt:lpstr>1. Income Capacity</vt:lpstr>
      <vt:lpstr>2. Occupation</vt:lpstr>
      <vt:lpstr>3. Education Levels</vt:lpstr>
      <vt:lpstr>4. Economic Growth</vt:lpstr>
      <vt:lpstr>PowerPoint Presentation</vt:lpstr>
      <vt:lpstr>PowerPoint Presentation</vt:lpstr>
      <vt:lpstr>Core Cultural Values</vt:lpstr>
      <vt:lpstr>Core Cultural Values cont…</vt:lpstr>
      <vt:lpstr>Sub Cultures</vt:lpstr>
      <vt:lpstr>Secondary Cultures</vt:lpstr>
      <vt:lpstr>Secondary Cultures cont…</vt:lpstr>
      <vt:lpstr> Economic Systems </vt:lpstr>
      <vt:lpstr>Economic Systems</vt:lpstr>
      <vt:lpstr>Economic Systems</vt:lpstr>
      <vt:lpstr>Four Types of Economic Systems:</vt:lpstr>
      <vt:lpstr>Traditional Economy</vt:lpstr>
      <vt:lpstr>Traditional Economy</vt:lpstr>
      <vt:lpstr>Command System</vt:lpstr>
      <vt:lpstr>Command Economy</vt:lpstr>
      <vt:lpstr>Market Economy</vt:lpstr>
      <vt:lpstr>Market Economy</vt:lpstr>
      <vt:lpstr>Mixed Economy</vt:lpstr>
      <vt:lpstr>Mixed Economy</vt:lpstr>
      <vt:lpstr>Which economic system is best?  </vt:lpstr>
      <vt:lpstr> END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Lusungu Siame</dc:creator>
  <cp:lastModifiedBy>Ms-Chi</cp:lastModifiedBy>
  <cp:revision>59</cp:revision>
  <dcterms:created xsi:type="dcterms:W3CDTF">2018-09-04T15:10:41Z</dcterms:created>
  <dcterms:modified xsi:type="dcterms:W3CDTF">2019-05-13T08:08:55Z</dcterms:modified>
</cp:coreProperties>
</file>