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16"/>
  </p:notesMasterIdLst>
  <p:sldIdLst>
    <p:sldId id="295" r:id="rId2"/>
    <p:sldId id="281" r:id="rId3"/>
    <p:sldId id="282" r:id="rId4"/>
    <p:sldId id="283" r:id="rId5"/>
    <p:sldId id="284" r:id="rId6"/>
    <p:sldId id="311" r:id="rId7"/>
    <p:sldId id="305" r:id="rId8"/>
    <p:sldId id="306" r:id="rId9"/>
    <p:sldId id="307" r:id="rId10"/>
    <p:sldId id="308" r:id="rId11"/>
    <p:sldId id="309" r:id="rId12"/>
    <p:sldId id="310" r:id="rId13"/>
    <p:sldId id="285" r:id="rId14"/>
    <p:sldId id="31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0" autoAdjust="0"/>
    <p:restoredTop sz="94660"/>
  </p:normalViewPr>
  <p:slideViewPr>
    <p:cSldViewPr snapToGrid="0">
      <p:cViewPr varScale="1">
        <p:scale>
          <a:sx n="74" d="100"/>
          <a:sy n="74" d="100"/>
        </p:scale>
        <p:origin x="-36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014E1D-5888-4717-86D7-4D3E97D47E78}" type="datetimeFigureOut">
              <a:rPr lang="en-ZA" smtClean="0"/>
              <a:t>2019/05/13</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2BF539-DB50-47E8-B780-FCC9B4B3CABE}" type="slidenum">
              <a:rPr lang="en-ZA" smtClean="0"/>
              <a:t>‹#›</a:t>
            </a:fld>
            <a:endParaRPr lang="en-ZA"/>
          </a:p>
        </p:txBody>
      </p:sp>
    </p:spTree>
    <p:extLst>
      <p:ext uri="{BB962C8B-B14F-4D97-AF65-F5344CB8AC3E}">
        <p14:creationId xmlns:p14="http://schemas.microsoft.com/office/powerpoint/2010/main" val="4144143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348C3C5-FFE0-4A3B-8C96-35239372AEEC}" type="datetime1">
              <a:rPr lang="en-US" smtClean="0">
                <a:solidFill>
                  <a:prstClr val="black"/>
                </a:solidFill>
              </a:rPr>
              <a:pPr/>
              <a:t>5/13/2019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21672082"/>
      </p:ext>
    </p:extLst>
  </p:cSld>
  <p:clrMapOvr>
    <a:masterClrMapping/>
  </p:clrMapOvr>
  <p:transition spd="slow">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9A09ED-3BF6-4970-9B43-63D92649CA5E}" type="datetime1">
              <a:rPr lang="en-US" smtClean="0">
                <a:solidFill>
                  <a:prstClr val="black"/>
                </a:solidFill>
              </a:rPr>
              <a:pPr/>
              <a:t>5/13/2019</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5295483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1A0C1D-0995-4A5B-B6C5-1B765292352D}" type="datetime1">
              <a:rPr lang="en-US" smtClean="0">
                <a:solidFill>
                  <a:prstClr val="black"/>
                </a:solidFill>
              </a:rPr>
              <a:pPr/>
              <a:t>5/13/2019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8283775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B064D3-BF8F-4FE2-8EF0-54D7A2B854E1}" type="datetime1">
              <a:rPr lang="en-US" smtClean="0">
                <a:solidFill>
                  <a:prstClr val="black"/>
                </a:solidFill>
              </a:rPr>
              <a:pPr/>
              <a:t>5/13/2019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51515983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BD1CA4-3AC2-41AD-A53B-DDD6415E34AB}" type="datetime1">
              <a:rPr lang="en-US" smtClean="0">
                <a:solidFill>
                  <a:prstClr val="black"/>
                </a:solidFill>
              </a:rPr>
              <a:pPr/>
              <a:t>5/13/2019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9560912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E9A09ED-3BF6-4970-9B43-63D92649CA5E}" type="datetime1">
              <a:rPr lang="en-US" smtClean="0">
                <a:solidFill>
                  <a:prstClr val="black"/>
                </a:solidFill>
              </a:rPr>
              <a:pPr/>
              <a:t>5/13/2019</a:t>
            </a:fld>
            <a:endParaRPr lang="en-US">
              <a:solidFill>
                <a:prstClr val="black"/>
              </a:solidFill>
            </a:endParaRPr>
          </a:p>
        </p:txBody>
      </p:sp>
      <p:sp>
        <p:nvSpPr>
          <p:cNvPr id="4"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7921583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E9A09ED-3BF6-4970-9B43-63D92649CA5E}" type="datetime1">
              <a:rPr lang="en-US" smtClean="0">
                <a:solidFill>
                  <a:prstClr val="black"/>
                </a:solidFill>
              </a:rPr>
              <a:pPr/>
              <a:t>5/13/2019</a:t>
            </a:fld>
            <a:endParaRPr lang="en-US">
              <a:solidFill>
                <a:prstClr val="black"/>
              </a:solidFill>
            </a:endParaRPr>
          </a:p>
        </p:txBody>
      </p:sp>
      <p:sp>
        <p:nvSpPr>
          <p:cNvPr id="4"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4455502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66FC1C-31B6-4129-A54F-CAE819180C90}" type="datetime1">
              <a:rPr lang="en-US" smtClean="0">
                <a:solidFill>
                  <a:prstClr val="black"/>
                </a:solidFill>
              </a:rPr>
              <a:pPr/>
              <a:t>5/13/2019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51478564"/>
      </p:ext>
    </p:extLst>
  </p:cSld>
  <p:clrMapOvr>
    <a:masterClrMapping/>
  </p:clrMapOvr>
  <p:transition spd="slow">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EFE31F-4DB6-435D-9526-05A04D29D3A0}" type="datetime1">
              <a:rPr lang="en-US" smtClean="0">
                <a:solidFill>
                  <a:prstClr val="black"/>
                </a:solidFill>
              </a:rPr>
              <a:pPr/>
              <a:t>5/13/2019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841064570"/>
      </p:ext>
    </p:extLst>
  </p:cSld>
  <p:clrMapOvr>
    <a:masterClrMapping/>
  </p:clrMapOvr>
  <p:transition spd="slow">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E5DB98D-A809-46BC-AA4B-EA813748DFB8}" type="datetime1">
              <a:rPr lang="en-US" smtClean="0">
                <a:solidFill>
                  <a:prstClr val="black"/>
                </a:solidFill>
              </a:rPr>
              <a:pPr/>
              <a:t>5/13/2019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875615181"/>
      </p:ext>
    </p:extLst>
  </p:cSld>
  <p:clrMapOvr>
    <a:masterClrMapping/>
  </p:clrMapOvr>
  <p:transition spd="slow">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968FF4-F3DF-4E9E-8A63-4E9FB7D0A22C}" type="datetime1">
              <a:rPr lang="en-US" smtClean="0">
                <a:solidFill>
                  <a:prstClr val="black"/>
                </a:solidFill>
              </a:rPr>
              <a:pPr/>
              <a:t>5/13/2019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11097736"/>
      </p:ext>
    </p:extLst>
  </p:cSld>
  <p:clrMapOvr>
    <a:masterClrMapping/>
  </p:clrMapOvr>
  <p:transition spd="slow">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2DE3EFE-BC24-4436-9FEB-5C45A6FAE4EC}" type="datetime1">
              <a:rPr lang="en-US" smtClean="0">
                <a:solidFill>
                  <a:prstClr val="black"/>
                </a:solidFill>
              </a:rPr>
              <a:pPr/>
              <a:t>5/13/2019</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36069306"/>
      </p:ext>
    </p:extLst>
  </p:cSld>
  <p:clrMapOvr>
    <a:masterClrMapping/>
  </p:clrMapOvr>
  <p:transition spd="slow">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CA9D6D7-0D36-4CEA-B907-683DEF4A5977}" type="datetime1">
              <a:rPr lang="en-US" smtClean="0">
                <a:solidFill>
                  <a:prstClr val="black"/>
                </a:solidFill>
              </a:rPr>
              <a:pPr/>
              <a:t>5/13/2019</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34118693"/>
      </p:ext>
    </p:extLst>
  </p:cSld>
  <p:clrMapOvr>
    <a:masterClrMapping/>
  </p:clrMapOvr>
  <p:transition spd="slow">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51D20676-19D2-4E32-89D4-FF5F79771623}" type="datetime1">
              <a:rPr lang="en-US" smtClean="0">
                <a:solidFill>
                  <a:prstClr val="black"/>
                </a:solidFill>
              </a:rPr>
              <a:pPr/>
              <a:t>5/13/2019</a:t>
            </a:fld>
            <a:endParaRPr lang="en-US">
              <a:solidFill>
                <a:prstClr val="black"/>
              </a:solidFill>
            </a:endParaRPr>
          </a:p>
        </p:txBody>
      </p:sp>
      <p:sp>
        <p:nvSpPr>
          <p:cNvPr id="5" name="Footer Placeholder 3"/>
          <p:cNvSpPr>
            <a:spLocks noGrp="1"/>
          </p:cNvSpPr>
          <p:nvPr>
            <p:ph type="ftr" sz="quarter" idx="11"/>
          </p:nvPr>
        </p:nvSpPr>
        <p:spPr/>
        <p:txBody>
          <a:bodyPr/>
          <a:lstStyle/>
          <a:p>
            <a:endParaRPr lang="en-US">
              <a:solidFill>
                <a:prstClr val="black"/>
              </a:solidFill>
            </a:endParaRPr>
          </a:p>
        </p:txBody>
      </p:sp>
      <p:sp>
        <p:nvSpPr>
          <p:cNvPr id="6" name="Slide Number Placeholder 4"/>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18874054"/>
      </p:ext>
    </p:extLst>
  </p:cSld>
  <p:clrMapOvr>
    <a:masterClrMapping/>
  </p:clrMapOvr>
  <p:transition spd="slow">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95CD49A-D0F2-46A3-AF3D-6C6A3CA85DC0}" type="datetime1">
              <a:rPr lang="en-US" smtClean="0">
                <a:solidFill>
                  <a:prstClr val="black"/>
                </a:solidFill>
              </a:rPr>
              <a:pPr/>
              <a:t>5/13/2019</a:t>
            </a:fld>
            <a:endParaRPr lang="en-US">
              <a:solidFill>
                <a:prstClr val="black"/>
              </a:solidFill>
            </a:endParaRPr>
          </a:p>
        </p:txBody>
      </p:sp>
      <p:sp>
        <p:nvSpPr>
          <p:cNvPr id="5" name="Footer Placeholder 2"/>
          <p:cNvSpPr>
            <a:spLocks noGrp="1"/>
          </p:cNvSpPr>
          <p:nvPr>
            <p:ph type="ftr" sz="quarter" idx="11"/>
          </p:nvPr>
        </p:nvSpPr>
        <p:spPr/>
        <p:txBody>
          <a:bodyPr/>
          <a:lstStyle/>
          <a:p>
            <a:endParaRPr lang="en-US">
              <a:solidFill>
                <a:prstClr val="black"/>
              </a:solidFill>
            </a:endParaRPr>
          </a:p>
        </p:txBody>
      </p:sp>
      <p:sp>
        <p:nvSpPr>
          <p:cNvPr id="6"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59148954"/>
      </p:ext>
    </p:extLst>
  </p:cSld>
  <p:clrMapOvr>
    <a:masterClrMapping/>
  </p:clrMapOvr>
  <p:transition spd="slow">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E0CE69A-59D4-4291-83CB-5D7B0A0CE7D8}" type="datetime1">
              <a:rPr lang="en-US" smtClean="0">
                <a:solidFill>
                  <a:prstClr val="black"/>
                </a:solidFill>
              </a:rPr>
              <a:pPr/>
              <a:t>5/13/2019</a:t>
            </a:fld>
            <a:endParaRPr lang="en-US">
              <a:solidFill>
                <a:prstClr val="black"/>
              </a:solidFill>
            </a:endParaRPr>
          </a:p>
        </p:txBody>
      </p:sp>
      <p:sp>
        <p:nvSpPr>
          <p:cNvPr id="5" name="Footer Placeholder 5"/>
          <p:cNvSpPr>
            <a:spLocks noGrp="1"/>
          </p:cNvSpPr>
          <p:nvPr>
            <p:ph type="ftr" sz="quarter" idx="11"/>
          </p:nvPr>
        </p:nvSpPr>
        <p:spPr/>
        <p:txBody>
          <a:bodyPr/>
          <a:lstStyle/>
          <a:p>
            <a:endParaRPr lang="en-US">
              <a:solidFill>
                <a:prstClr val="black"/>
              </a:solidFill>
            </a:endParaRPr>
          </a:p>
        </p:txBody>
      </p:sp>
      <p:sp>
        <p:nvSpPr>
          <p:cNvPr id="6" name="Slide Number Placeholder 6"/>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24223259"/>
      </p:ext>
    </p:extLst>
  </p:cSld>
  <p:clrMapOvr>
    <a:masterClrMapping/>
  </p:clrMapOvr>
  <p:transition spd="slow">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0B14FC-9023-478F-AB1F-D6C578FF3EBF}" type="datetime1">
              <a:rPr lang="en-US" smtClean="0">
                <a:solidFill>
                  <a:prstClr val="black"/>
                </a:solidFill>
              </a:rPr>
              <a:pPr/>
              <a:t>5/13/2019</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845675211"/>
      </p:ext>
    </p:extLst>
  </p:cSld>
  <p:clrMapOvr>
    <a:masterClrMapping/>
  </p:clrMapOvr>
  <p:transition spd="slow">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E9A09ED-3BF6-4970-9B43-63D92649CA5E}" type="datetime1">
              <a:rPr lang="en-US" smtClean="0">
                <a:solidFill>
                  <a:prstClr val="black"/>
                </a:solidFill>
              </a:rPr>
              <a:pPr/>
              <a:t>5/13/2019</a:t>
            </a:fld>
            <a:endParaRPr lang="en-US">
              <a:solidFill>
                <a:prstClr val="black"/>
              </a:solidFill>
            </a:endParaRP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solidFill>
                <a:prstClr val="black"/>
              </a:solidFill>
            </a:endParaRP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1482C3B-659D-4C8E-A6EA-735CBB7EE2F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597208426"/>
      </p:ext>
    </p:extLst>
  </p:cSld>
  <p:clrMap bg1="dk1" tx1="lt1" bg2="dk2"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Lst>
  <p:transition spd="slow">
    <p:wipe dir="r"/>
  </p:transition>
  <p:timing>
    <p:tnLst>
      <p:par>
        <p:cTn id="1" dur="indefinite" restart="never" nodeType="tmRoot"/>
      </p:par>
    </p:tnLst>
  </p:timing>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10031"/>
            <a:ext cx="8726868" cy="1218263"/>
          </a:xfrm>
        </p:spPr>
        <p:txBody>
          <a:bodyPr>
            <a:normAutofit fontScale="90000"/>
          </a:bodyPr>
          <a:lstStyle/>
          <a:p>
            <a:pPr algn="ctr"/>
            <a:r>
              <a:rPr lang="en-US" dirty="0" smtClean="0"/>
              <a:t> </a:t>
            </a:r>
            <a:r>
              <a:rPr lang="en-US" sz="4400" b="1" dirty="0">
                <a:solidFill>
                  <a:schemeClr val="tx1"/>
                </a:solidFill>
                <a:latin typeface="Tahoma" panose="020B0604030504040204" pitchFamily="34" charset="0"/>
                <a:ea typeface="Tahoma" panose="020B0604030504040204" pitchFamily="34" charset="0"/>
                <a:cs typeface="Tahoma" panose="020B0604030504040204" pitchFamily="34" charset="0"/>
              </a:rPr>
              <a:t>MANAGING ENVIRONMENTAL ELEMENTS</a:t>
            </a:r>
          </a:p>
        </p:txBody>
      </p:sp>
      <p:sp>
        <p:nvSpPr>
          <p:cNvPr id="3" name="Content Placeholder 2"/>
          <p:cNvSpPr>
            <a:spLocks noGrp="1"/>
          </p:cNvSpPr>
          <p:nvPr>
            <p:ph idx="1"/>
          </p:nvPr>
        </p:nvSpPr>
        <p:spPr>
          <a:xfrm>
            <a:off x="677334" y="1528295"/>
            <a:ext cx="8596668" cy="4513068"/>
          </a:xfrm>
        </p:spPr>
        <p:txBody>
          <a:bodyPr>
            <a:normAutofit/>
          </a:bodyPr>
          <a:lstStyle/>
          <a:p>
            <a:pPr marL="0" indent="0">
              <a:buNone/>
            </a:pPr>
            <a:endParaRPr lang="en-US"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en-US" sz="28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Managers </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have three major options </a:t>
            </a:r>
            <a:r>
              <a:rPr lang="en-US" sz="28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in attempting </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to manage environmental uncertainty and its potential impact:</a:t>
            </a:r>
          </a:p>
          <a:p>
            <a:pPr algn="just"/>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1 </a:t>
            </a: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Adapt</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to the existing environmental elements</a:t>
            </a:r>
          </a:p>
          <a:p>
            <a:pPr algn="just"/>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2 Attempt to </a:t>
            </a: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influence environmental </a:t>
            </a:r>
            <a:r>
              <a:rPr lang="en-US" sz="2800" b="1"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favorability</a:t>
            </a:r>
            <a:endPar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a:p>
            <a:pPr algn="just"/>
            <a:r>
              <a:rPr lang="en-US" sz="28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3 </a:t>
            </a:r>
            <a:r>
              <a:rPr lang="en-US" sz="2800" b="1"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Shift </a:t>
            </a:r>
            <a:r>
              <a:rPr lang="en-US" sz="28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the domain </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of operations away from </a:t>
            </a:r>
            <a:r>
              <a:rPr lang="en-US" sz="28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 threatening </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environmental elements </a:t>
            </a:r>
            <a:r>
              <a:rPr lang="en-US" sz="28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towards more </a:t>
            </a:r>
            <a:r>
              <a:rPr lang="en-US" sz="28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beneficial ones.</a:t>
            </a:r>
          </a:p>
          <a:p>
            <a:pPr marL="0" indent="0">
              <a:buNone/>
            </a:pPr>
            <a:endParaRPr lang="en-US"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459072617"/>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213" y="313386"/>
            <a:ext cx="8596668" cy="858592"/>
          </a:xfrm>
        </p:spPr>
        <p:txBody>
          <a:bodyPr>
            <a:normAutofit fontScale="90000"/>
          </a:bodyPr>
          <a:lstStyle/>
          <a:p>
            <a:pPr algn="ctr"/>
            <a:r>
              <a:rPr lang="en-US" dirty="0" smtClean="0"/>
              <a:t> </a:t>
            </a:r>
            <a:r>
              <a:rPr lang="en-US" sz="5400" b="1" dirty="0">
                <a:solidFill>
                  <a:schemeClr val="tx1"/>
                </a:solidFill>
                <a:latin typeface="Tahoma" panose="020B0604030504040204" pitchFamily="34" charset="0"/>
                <a:ea typeface="Tahoma" panose="020B0604030504040204" pitchFamily="34" charset="0"/>
                <a:cs typeface="Tahoma" panose="020B0604030504040204" pitchFamily="34" charset="0"/>
              </a:rPr>
              <a:t>Co-opting</a:t>
            </a:r>
            <a:endParaRPr lang="en-US" sz="54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10</a:t>
            </a:fld>
            <a:endParaRPr lang="en-US">
              <a:solidFill>
                <a:prstClr val="black"/>
              </a:solidFill>
            </a:endParaRPr>
          </a:p>
        </p:txBody>
      </p:sp>
      <p:sp>
        <p:nvSpPr>
          <p:cNvPr id="5" name="Rectangle 4"/>
          <p:cNvSpPr/>
          <p:nvPr/>
        </p:nvSpPr>
        <p:spPr>
          <a:xfrm>
            <a:off x="876299" y="1374385"/>
            <a:ext cx="8787245" cy="5262979"/>
          </a:xfrm>
          <a:prstGeom prst="rect">
            <a:avLst/>
          </a:prstGeom>
        </p:spPr>
        <p:txBody>
          <a:bodyPr wrap="square">
            <a:spAutoFit/>
          </a:bodyPr>
          <a:lstStyle/>
          <a:p>
            <a:pPr marL="285750" indent="-28575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Co-opting is the process of absorbing key members of important environmental elements into the leadership or policy-making structure of an organization</a:t>
            </a:r>
            <a:r>
              <a:rPr lang="en-US" sz="2800" dirty="0" smtClean="0">
                <a:latin typeface="Times New Roman" panose="02020603050405020304" pitchFamily="18" charset="0"/>
                <a:cs typeface="Times New Roman" panose="02020603050405020304" pitchFamily="18" charset="0"/>
              </a:rPr>
              <a:t>.</a:t>
            </a:r>
          </a:p>
          <a:p>
            <a:pPr marL="285750" indent="-28575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 common example of </a:t>
            </a:r>
            <a:r>
              <a:rPr lang="en-US" sz="2800" dirty="0" smtClean="0">
                <a:latin typeface="Times New Roman" panose="02020603050405020304" pitchFamily="18" charset="0"/>
                <a:cs typeface="Times New Roman" panose="02020603050405020304" pitchFamily="18" charset="0"/>
              </a:rPr>
              <a:t>co-opting </a:t>
            </a:r>
            <a:r>
              <a:rPr lang="en-US" sz="2800" dirty="0">
                <a:latin typeface="Times New Roman" panose="02020603050405020304" pitchFamily="18" charset="0"/>
                <a:cs typeface="Times New Roman" panose="02020603050405020304" pitchFamily="18" charset="0"/>
              </a:rPr>
              <a:t>is the addition of key members of the environment to boards of directors</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For instance, some universities have prominent individuals on the council.</a:t>
            </a:r>
          </a:p>
          <a:p>
            <a:pPr marL="285750" indent="-28575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These individuals often help the universities deal more effectively with environmental elements, particularly in the area of raising funds from business.</a:t>
            </a:r>
          </a:p>
        </p:txBody>
      </p:sp>
    </p:spTree>
    <p:extLst>
      <p:ext uri="{BB962C8B-B14F-4D97-AF65-F5344CB8AC3E}">
        <p14:creationId xmlns:p14="http://schemas.microsoft.com/office/powerpoint/2010/main" val="3714560754"/>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4197"/>
          </a:xfrm>
        </p:spPr>
        <p:txBody>
          <a:bodyPr/>
          <a:lstStyle/>
          <a:p>
            <a:r>
              <a:rPr lang="en-US" b="1" dirty="0" smtClean="0"/>
              <a:t>	</a:t>
            </a:r>
            <a:r>
              <a:rPr lang="en-US" b="1" dirty="0"/>
              <a:t> </a:t>
            </a:r>
            <a:r>
              <a:rPr lang="en-US" b="1" dirty="0" smtClean="0"/>
              <a:t>  </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Trade Associations</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11</a:t>
            </a:fld>
            <a:endParaRPr lang="en-US">
              <a:solidFill>
                <a:prstClr val="black"/>
              </a:solidFill>
            </a:endParaRPr>
          </a:p>
        </p:txBody>
      </p:sp>
      <p:sp>
        <p:nvSpPr>
          <p:cNvPr id="6" name="Rectangle 5"/>
          <p:cNvSpPr/>
          <p:nvPr/>
        </p:nvSpPr>
        <p:spPr>
          <a:xfrm>
            <a:off x="793172" y="1557866"/>
            <a:ext cx="9286009" cy="4031873"/>
          </a:xfrm>
          <a:prstGeom prst="rect">
            <a:avLst/>
          </a:prstGeom>
        </p:spPr>
        <p:txBody>
          <a:bodyPr wrap="square">
            <a:spAutoFit/>
          </a:bodyPr>
          <a:lstStyle/>
          <a:p>
            <a:pPr marL="285750" indent="-28575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Trade associations are organizations composed of individuals or firms with common business concerns. </a:t>
            </a:r>
          </a:p>
          <a:p>
            <a:pPr algn="just"/>
            <a:endParaRPr lang="en-US" sz="320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Because they represent the pooled resources of many organizations, trade associations are frequently in an enhanced position for conducting public relations campaigns affecting favorability of the environment within which their members </a:t>
            </a:r>
            <a:r>
              <a:rPr lang="en-US" sz="3200" dirty="0" smtClean="0">
                <a:latin typeface="Times New Roman" panose="02020603050405020304" pitchFamily="18" charset="0"/>
                <a:cs typeface="Times New Roman" panose="02020603050405020304" pitchFamily="18" charset="0"/>
              </a:rPr>
              <a:t>operate.</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0756719"/>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solidFill>
                  <a:schemeClr val="tx1"/>
                </a:solidFill>
                <a:latin typeface="Tahoma" panose="020B0604030504040204" pitchFamily="34" charset="0"/>
                <a:ea typeface="Tahoma" panose="020B0604030504040204" pitchFamily="34" charset="0"/>
                <a:cs typeface="Tahoma" panose="020B0604030504040204" pitchFamily="34" charset="0"/>
              </a:rPr>
              <a:t>Political </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Activity</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77334" y="1442435"/>
            <a:ext cx="8878790" cy="4598928"/>
          </a:xfrm>
        </p:spPr>
        <p:txBody>
          <a:bodyPr>
            <a:normAutofit/>
          </a:bodyPr>
          <a:lstStyle/>
          <a:p>
            <a:endParaRPr lang="en-US" dirty="0" smtClean="0">
              <a:latin typeface="Tahoma" panose="020B0604030504040204" pitchFamily="34" charset="0"/>
              <a:ea typeface="Tahoma" panose="020B0604030504040204" pitchFamily="34" charset="0"/>
              <a:cs typeface="Tahoma" panose="020B0604030504040204" pitchFamily="34" charset="0"/>
            </a:endParaRPr>
          </a:p>
          <a:p>
            <a:r>
              <a:rPr lang="en-US" sz="40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The </a:t>
            </a:r>
            <a:r>
              <a:rPr lang="en-US" sz="40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use of political activity involves attempts by </a:t>
            </a:r>
            <a:r>
              <a:rPr lang="en-US" sz="40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organizations </a:t>
            </a:r>
            <a:r>
              <a:rPr lang="en-US" sz="40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to enhance their </a:t>
            </a:r>
            <a:r>
              <a:rPr lang="en-US" sz="40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competitive situation.</a:t>
            </a:r>
          </a:p>
          <a:p>
            <a:r>
              <a:rPr lang="en-US" sz="40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 This is achieved through </a:t>
            </a:r>
            <a:r>
              <a:rPr lang="en-US" sz="40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influencing the legislator </a:t>
            </a:r>
            <a:r>
              <a:rPr lang="en-US" sz="40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or the behavior </a:t>
            </a:r>
            <a:r>
              <a:rPr lang="en-US" sz="40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of government </a:t>
            </a:r>
            <a:r>
              <a:rPr lang="en-US" sz="40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regulatory agencies</a:t>
            </a:r>
            <a:r>
              <a:rPr lang="en-US" sz="4000" dirty="0">
                <a:solidFill>
                  <a:schemeClr val="tx1"/>
                </a:solidFill>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754598047"/>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932" y="811370"/>
            <a:ext cx="8001000" cy="667512"/>
          </a:xfrm>
        </p:spPr>
        <p:txBody>
          <a:bodyPr>
            <a:normAutofit fontScale="90000"/>
          </a:bodyPr>
          <a:lstStyle/>
          <a:p>
            <a:r>
              <a:rPr lang="en-US" dirty="0" smtClean="0"/>
              <a:t> 	</a:t>
            </a:r>
            <a:r>
              <a:rPr lang="en-US" b="1" dirty="0" smtClean="0">
                <a:solidFill>
                  <a:schemeClr val="tx1"/>
                </a:solidFill>
                <a:latin typeface="Tahoma" panose="020B0604030504040204" pitchFamily="34" charset="0"/>
                <a:ea typeface="Tahoma" panose="020B0604030504040204" pitchFamily="34" charset="0"/>
                <a:cs typeface="Tahoma" panose="020B0604030504040204" pitchFamily="34" charset="0"/>
              </a:rPr>
              <a:t>3</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 Domain Shifts</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13</a:t>
            </a:fld>
            <a:endParaRPr lang="en-US">
              <a:solidFill>
                <a:prstClr val="black"/>
              </a:solidFill>
            </a:endParaRPr>
          </a:p>
        </p:txBody>
      </p:sp>
      <p:sp>
        <p:nvSpPr>
          <p:cNvPr id="5" name="Rectangle 4"/>
          <p:cNvSpPr/>
          <p:nvPr/>
        </p:nvSpPr>
        <p:spPr>
          <a:xfrm>
            <a:off x="1142999" y="1630602"/>
            <a:ext cx="10868892" cy="5016758"/>
          </a:xfrm>
          <a:prstGeom prst="rect">
            <a:avLst/>
          </a:prstGeom>
        </p:spPr>
        <p:txBody>
          <a:bodyPr wrap="square">
            <a:spAutoFit/>
          </a:bodyPr>
          <a:lstStyle/>
          <a:p>
            <a:pPr marL="285750" indent="-285750">
              <a:buFont typeface="Wingdings" panose="05000000000000000000" pitchFamily="2" charset="2"/>
              <a:buChar char="Ø"/>
            </a:pPr>
            <a:r>
              <a:rPr lang="en-US" sz="3200" dirty="0">
                <a:latin typeface="Times New Roman" panose="02020603050405020304" pitchFamily="18" charset="0"/>
                <a:ea typeface="Tahoma" panose="020B0604030504040204" pitchFamily="34" charset="0"/>
                <a:cs typeface="Times New Roman" panose="02020603050405020304" pitchFamily="18" charset="0"/>
              </a:rPr>
              <a:t>Domain shifts involve making changes in the mix of products and services offered</a:t>
            </a:r>
            <a:r>
              <a:rPr lang="en-US" sz="3200" dirty="0" smtClean="0">
                <a:latin typeface="Times New Roman" panose="02020603050405020304" pitchFamily="18" charset="0"/>
                <a:ea typeface="Tahoma" panose="020B0604030504040204" pitchFamily="34" charset="0"/>
                <a:cs typeface="Times New Roman" panose="02020603050405020304" pitchFamily="18" charset="0"/>
              </a:rPr>
              <a:t>.</a:t>
            </a:r>
          </a:p>
          <a:p>
            <a:pPr marL="285750" indent="-285750">
              <a:buFont typeface="Wingdings" panose="05000000000000000000" pitchFamily="2" charset="2"/>
              <a:buChar char="Ø"/>
            </a:pPr>
            <a:endParaRPr lang="en-US" sz="3200" dirty="0">
              <a:latin typeface="Times New Roman" panose="02020603050405020304" pitchFamily="18" charset="0"/>
              <a:ea typeface="Tahoma" panose="020B0604030504040204" pitchFamily="34" charset="0"/>
              <a:cs typeface="Times New Roman" panose="02020603050405020304" pitchFamily="18" charset="0"/>
            </a:endParaRPr>
          </a:p>
          <a:p>
            <a:pPr marL="285750" indent="-285750">
              <a:buFont typeface="Wingdings" panose="05000000000000000000" pitchFamily="2" charset="2"/>
              <a:buChar char="Ø"/>
            </a:pPr>
            <a:r>
              <a:rPr lang="en-US" sz="3200" dirty="0">
                <a:latin typeface="Times New Roman" panose="02020603050405020304" pitchFamily="18" charset="0"/>
                <a:ea typeface="Tahoma" panose="020B0604030504040204" pitchFamily="34" charset="0"/>
                <a:cs typeface="Times New Roman" panose="02020603050405020304" pitchFamily="18" charset="0"/>
              </a:rPr>
              <a:t>One major approach is to move out of a current product, service or geographic area into a more favorable domain. </a:t>
            </a:r>
            <a:endParaRPr lang="en-US" sz="3200" dirty="0" smtClean="0">
              <a:latin typeface="Times New Roman" panose="02020603050405020304" pitchFamily="18" charset="0"/>
              <a:ea typeface="Tahoma" panose="020B0604030504040204" pitchFamily="34" charset="0"/>
              <a:cs typeface="Times New Roman" panose="02020603050405020304" pitchFamily="18" charset="0"/>
            </a:endParaRPr>
          </a:p>
          <a:p>
            <a:endParaRPr lang="en-US" sz="3200" dirty="0">
              <a:latin typeface="Times New Roman" panose="02020603050405020304" pitchFamily="18" charset="0"/>
              <a:ea typeface="Tahoma" panose="020B0604030504040204" pitchFamily="34" charset="0"/>
              <a:cs typeface="Times New Roman" panose="02020603050405020304" pitchFamily="18" charset="0"/>
            </a:endParaRPr>
          </a:p>
          <a:p>
            <a:pPr marL="285750" indent="-285750">
              <a:buFont typeface="Wingdings" panose="05000000000000000000" pitchFamily="2" charset="2"/>
              <a:buChar char="Ø"/>
            </a:pPr>
            <a:r>
              <a:rPr lang="en-US" sz="3200" dirty="0">
                <a:latin typeface="Times New Roman" panose="02020603050405020304" pitchFamily="18" charset="0"/>
                <a:ea typeface="Tahoma" panose="020B0604030504040204" pitchFamily="34" charset="0"/>
                <a:cs typeface="Times New Roman" panose="02020603050405020304" pitchFamily="18" charset="0"/>
              </a:rPr>
              <a:t>A second domain shift approach is to expand current domains through diversification, i.e. the expansion of products and services offered or the development of new and different products or services.</a:t>
            </a:r>
          </a:p>
        </p:txBody>
      </p:sp>
    </p:spTree>
    <p:extLst>
      <p:ext uri="{BB962C8B-B14F-4D97-AF65-F5344CB8AC3E}">
        <p14:creationId xmlns:p14="http://schemas.microsoft.com/office/powerpoint/2010/main" val="531112581"/>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t/>
            </a:r>
            <a:br>
              <a:rPr lang="en-GB" dirty="0" smtClean="0"/>
            </a:br>
            <a:r>
              <a:rPr lang="en-GB" sz="9600" dirty="0">
                <a:latin typeface="Times New Roman" panose="02020603050405020304" pitchFamily="18" charset="0"/>
                <a:cs typeface="Times New Roman" panose="02020603050405020304" pitchFamily="18" charset="0"/>
              </a:rPr>
              <a:t>END</a:t>
            </a:r>
          </a:p>
        </p:txBody>
      </p:sp>
    </p:spTree>
    <p:extLst>
      <p:ext uri="{BB962C8B-B14F-4D97-AF65-F5344CB8AC3E}">
        <p14:creationId xmlns:p14="http://schemas.microsoft.com/office/powerpoint/2010/main" val="3412800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732" y="762001"/>
            <a:ext cx="8726869" cy="1303867"/>
          </a:xfrm>
        </p:spPr>
        <p:txBody>
          <a:bodyPr/>
          <a:lstStyle/>
          <a:p>
            <a:r>
              <a:rPr lang="en-US" dirty="0" smtClean="0">
                <a:solidFill>
                  <a:schemeClr val="tx1"/>
                </a:solidFill>
              </a:rPr>
              <a:t> </a:t>
            </a:r>
            <a:r>
              <a:rPr lang="en-US" b="1" dirty="0" smtClean="0">
                <a:solidFill>
                  <a:schemeClr val="tx1"/>
                </a:solidFill>
                <a:latin typeface="Tahoma" panose="020B0604030504040204" pitchFamily="34" charset="0"/>
                <a:ea typeface="Tahoma" panose="020B0604030504040204" pitchFamily="34" charset="0"/>
                <a:cs typeface="Tahoma" panose="020B0604030504040204" pitchFamily="34" charset="0"/>
              </a:rPr>
              <a:t>1</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 Adaptation</a:t>
            </a: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2</a:t>
            </a:fld>
            <a:endParaRPr lang="en-US">
              <a:solidFill>
                <a:prstClr val="black"/>
              </a:solidFill>
            </a:endParaRPr>
          </a:p>
        </p:txBody>
      </p:sp>
      <p:sp>
        <p:nvSpPr>
          <p:cNvPr id="5" name="Rectangle 4"/>
          <p:cNvSpPr/>
          <p:nvPr/>
        </p:nvSpPr>
        <p:spPr>
          <a:xfrm>
            <a:off x="969817" y="1712819"/>
            <a:ext cx="7955973" cy="4401205"/>
          </a:xfrm>
          <a:prstGeom prst="rect">
            <a:avLst/>
          </a:prstGeom>
        </p:spPr>
        <p:txBody>
          <a:bodyPr wrap="square">
            <a:spAutoFit/>
          </a:bodyPr>
          <a:lstStyle/>
          <a:p>
            <a:pPr algn="just"/>
            <a:r>
              <a:rPr lang="en-US" sz="2800" dirty="0">
                <a:latin typeface="Times New Roman" panose="02020603050405020304" pitchFamily="18" charset="0"/>
                <a:cs typeface="Times New Roman" panose="02020603050405020304" pitchFamily="18" charset="0"/>
              </a:rPr>
              <a:t>The adaptation approach involves changing internal operations and activities-.to- make the organization more compatible with its environment. </a:t>
            </a:r>
            <a:endParaRPr lang="en-US" sz="2800" dirty="0" smtClean="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Four common approaches used by organizations to adapt to environmental fluctuations are: </a:t>
            </a:r>
          </a:p>
          <a:p>
            <a:pPr lvl="1" algn="just">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  Buffering </a:t>
            </a:r>
          </a:p>
          <a:p>
            <a:pPr lvl="1" algn="just">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  Smoothing </a:t>
            </a:r>
          </a:p>
          <a:p>
            <a:pPr lvl="1" algn="just">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  Forecasting</a:t>
            </a:r>
          </a:p>
          <a:p>
            <a:pPr lvl="1" algn="just">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  Rationing</a:t>
            </a:r>
          </a:p>
        </p:txBody>
      </p:sp>
    </p:spTree>
    <p:extLst>
      <p:ext uri="{BB962C8B-B14F-4D97-AF65-F5344CB8AC3E}">
        <p14:creationId xmlns:p14="http://schemas.microsoft.com/office/powerpoint/2010/main" val="1789263479"/>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423" y="275243"/>
            <a:ext cx="8827275" cy="660400"/>
          </a:xfrm>
        </p:spPr>
        <p:txBody>
          <a:bodyPr/>
          <a:lstStyle/>
          <a:p>
            <a:r>
              <a:rPr lang="en-US" dirty="0" smtClean="0"/>
              <a:t> </a:t>
            </a:r>
            <a:r>
              <a:rPr lang="en-US" b="1" dirty="0" smtClean="0">
                <a:solidFill>
                  <a:schemeClr val="tx1"/>
                </a:solidFill>
                <a:latin typeface="Tahoma" panose="020B0604030504040204" pitchFamily="34" charset="0"/>
                <a:ea typeface="Tahoma" panose="020B0604030504040204" pitchFamily="34" charset="0"/>
                <a:cs typeface="Tahoma" panose="020B0604030504040204" pitchFamily="34" charset="0"/>
              </a:rPr>
              <a:t>Adaptation Techniques</a:t>
            </a:r>
            <a:endParaRPr lang="en-US"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25003" y="1141705"/>
            <a:ext cx="9620518" cy="5470844"/>
          </a:xfrm>
        </p:spPr>
        <p:txBody>
          <a:bodyPr>
            <a:normAutofit lnSpcReduction="10000"/>
          </a:bodyPr>
          <a:lstStyle/>
          <a:p>
            <a:pPr marL="0" indent="0" algn="just">
              <a:buNone/>
            </a:pPr>
            <a:r>
              <a:rPr lang="en-US" sz="2800" b="1" dirty="0" smtClean="0">
                <a:latin typeface="Times New Roman" panose="02020603050405020304" pitchFamily="18" charset="0"/>
                <a:cs typeface="Times New Roman" panose="02020603050405020304" pitchFamily="18" charset="0"/>
              </a:rPr>
              <a:t>Buffering</a:t>
            </a:r>
            <a:endParaRPr lang="en-US" sz="2800" b="1" dirty="0">
              <a:latin typeface="Times New Roman" panose="02020603050405020304" pitchFamily="18" charset="0"/>
              <a:cs typeface="Times New Roman" panose="02020603050405020304" pitchFamily="18" charset="0"/>
            </a:endParaRPr>
          </a:p>
          <a:p>
            <a:pPr marL="0" indent="0" algn="just">
              <a:buNone/>
            </a:pPr>
            <a:r>
              <a:rPr lang="en-US" sz="2800" dirty="0">
                <a:latin typeface="Times New Roman" panose="02020603050405020304" pitchFamily="18" charset="0"/>
                <a:cs typeface="Times New Roman" panose="02020603050405020304" pitchFamily="18" charset="0"/>
              </a:rPr>
              <a:t>S</a:t>
            </a:r>
            <a:r>
              <a:rPr lang="en-US" sz="2800" dirty="0" smtClean="0">
                <a:solidFill>
                  <a:schemeClr val="tx1"/>
                </a:solidFill>
                <a:latin typeface="Times New Roman" panose="02020603050405020304" pitchFamily="18" charset="0"/>
                <a:cs typeface="Times New Roman" panose="02020603050405020304" pitchFamily="18" charset="0"/>
              </a:rPr>
              <a:t>tockpiling </a:t>
            </a:r>
            <a:r>
              <a:rPr lang="en-US" sz="2800" dirty="0">
                <a:solidFill>
                  <a:schemeClr val="tx1"/>
                </a:solidFill>
                <a:latin typeface="Times New Roman" panose="02020603050405020304" pitchFamily="18" charset="0"/>
                <a:cs typeface="Times New Roman" panose="02020603050405020304" pitchFamily="18" charset="0"/>
              </a:rPr>
              <a:t>either inputs into or outputs from a production </a:t>
            </a:r>
            <a:r>
              <a:rPr lang="en-US" sz="2800" dirty="0" smtClean="0">
                <a:solidFill>
                  <a:schemeClr val="tx1"/>
                </a:solidFill>
                <a:latin typeface="Times New Roman" panose="02020603050405020304" pitchFamily="18" charset="0"/>
                <a:cs typeface="Times New Roman" panose="02020603050405020304" pitchFamily="18" charset="0"/>
              </a:rPr>
              <a:t>or service </a:t>
            </a:r>
            <a:r>
              <a:rPr lang="en-US" sz="2800" dirty="0">
                <a:solidFill>
                  <a:schemeClr val="tx1"/>
                </a:solidFill>
                <a:latin typeface="Times New Roman" panose="02020603050405020304" pitchFamily="18" charset="0"/>
                <a:cs typeface="Times New Roman" panose="02020603050405020304" pitchFamily="18" charset="0"/>
              </a:rPr>
              <a:t>process in order to cope with environmental </a:t>
            </a:r>
            <a:r>
              <a:rPr lang="en-US" sz="2800" dirty="0" smtClean="0">
                <a:solidFill>
                  <a:schemeClr val="tx1"/>
                </a:solidFill>
                <a:latin typeface="Times New Roman" panose="02020603050405020304" pitchFamily="18" charset="0"/>
                <a:cs typeface="Times New Roman" panose="02020603050405020304" pitchFamily="18" charset="0"/>
              </a:rPr>
              <a:t>fluctuations (demand).</a:t>
            </a:r>
          </a:p>
          <a:p>
            <a:pPr marL="0" indent="0" algn="just">
              <a:buNone/>
            </a:pPr>
            <a:r>
              <a:rPr lang="en-US" sz="2800" b="1" dirty="0" smtClean="0">
                <a:solidFill>
                  <a:schemeClr val="tx1"/>
                </a:solidFill>
                <a:latin typeface="Times New Roman" panose="02020603050405020304" pitchFamily="18" charset="0"/>
                <a:cs typeface="Times New Roman" panose="02020603050405020304" pitchFamily="18" charset="0"/>
              </a:rPr>
              <a:t>Smoothing</a:t>
            </a:r>
          </a:p>
          <a:p>
            <a:pPr marL="0" indent="0" algn="just">
              <a:buNone/>
            </a:pPr>
            <a:r>
              <a:rPr lang="en-GB" sz="2800" dirty="0">
                <a:latin typeface="Times New Roman" panose="02020603050405020304" pitchFamily="18" charset="0"/>
                <a:cs typeface="Times New Roman" panose="02020603050405020304" pitchFamily="18" charset="0"/>
              </a:rPr>
              <a:t>T</a:t>
            </a:r>
            <a:r>
              <a:rPr lang="en-GB" sz="2800" dirty="0" smtClean="0">
                <a:solidFill>
                  <a:schemeClr val="tx1"/>
                </a:solidFill>
                <a:latin typeface="Times New Roman" panose="02020603050405020304" pitchFamily="18" charset="0"/>
                <a:cs typeface="Times New Roman" panose="02020603050405020304" pitchFamily="18" charset="0"/>
              </a:rPr>
              <a:t>aking </a:t>
            </a:r>
            <a:r>
              <a:rPr lang="en-GB" sz="2800" dirty="0">
                <a:solidFill>
                  <a:schemeClr val="tx1"/>
                </a:solidFill>
                <a:latin typeface="Times New Roman" panose="02020603050405020304" pitchFamily="18" charset="0"/>
                <a:cs typeface="Times New Roman" panose="02020603050405020304" pitchFamily="18" charset="0"/>
              </a:rPr>
              <a:t>actions aimed at reducing the impact of fluctuation given the market. For example, utilities </a:t>
            </a:r>
            <a:r>
              <a:rPr lang="en-GB" sz="2800" dirty="0" smtClean="0">
                <a:solidFill>
                  <a:schemeClr val="tx1"/>
                </a:solidFill>
                <a:latin typeface="Times New Roman" panose="02020603050405020304" pitchFamily="18" charset="0"/>
                <a:cs typeface="Times New Roman" panose="02020603050405020304" pitchFamily="18" charset="0"/>
              </a:rPr>
              <a:t>often, discount their energy rates in designated </a:t>
            </a:r>
            <a:r>
              <a:rPr lang="en-GB" sz="2800" dirty="0">
                <a:solidFill>
                  <a:schemeClr val="tx1"/>
                </a:solidFill>
                <a:latin typeface="Times New Roman" panose="02020603050405020304" pitchFamily="18" charset="0"/>
                <a:cs typeface="Times New Roman" panose="02020603050405020304" pitchFamily="18" charset="0"/>
              </a:rPr>
              <a:t>slow-demand periods</a:t>
            </a:r>
            <a:r>
              <a:rPr lang="en-GB" sz="2800" dirty="0" smtClean="0">
                <a:solidFill>
                  <a:schemeClr val="tx1"/>
                </a:solidFill>
                <a:latin typeface="Times New Roman" panose="02020603050405020304" pitchFamily="18" charset="0"/>
                <a:cs typeface="Times New Roman" panose="02020603050405020304" pitchFamily="18" charset="0"/>
              </a:rPr>
              <a:t>.</a:t>
            </a:r>
            <a:r>
              <a:rPr lang="en-GB" sz="2800" dirty="0">
                <a:solidFill>
                  <a:schemeClr val="tx1"/>
                </a:solidFill>
                <a:latin typeface="Times New Roman" panose="02020603050405020304" pitchFamily="18" charset="0"/>
                <a:cs typeface="Times New Roman" panose="02020603050405020304" pitchFamily="18" charset="0"/>
              </a:rPr>
              <a:t/>
            </a:r>
            <a:br>
              <a:rPr lang="en-GB" sz="2800" dirty="0">
                <a:solidFill>
                  <a:schemeClr val="tx1"/>
                </a:solidFill>
                <a:latin typeface="Times New Roman" panose="02020603050405020304" pitchFamily="18" charset="0"/>
                <a:cs typeface="Times New Roman" panose="02020603050405020304" pitchFamily="18" charset="0"/>
              </a:rPr>
            </a:br>
            <a:r>
              <a:rPr lang="en-US" sz="2800" b="1" dirty="0" smtClean="0">
                <a:solidFill>
                  <a:schemeClr val="tx1"/>
                </a:solidFill>
                <a:latin typeface="Times New Roman" panose="02020603050405020304" pitchFamily="18" charset="0"/>
                <a:cs typeface="Times New Roman" panose="02020603050405020304" pitchFamily="18" charset="0"/>
              </a:rPr>
              <a:t>Forecasting</a:t>
            </a:r>
            <a:endParaRPr lang="en-US" sz="2800" b="1" dirty="0">
              <a:solidFill>
                <a:schemeClr val="tx1"/>
              </a:solidFill>
              <a:latin typeface="Times New Roman" panose="02020603050405020304" pitchFamily="18" charset="0"/>
              <a:cs typeface="Times New Roman" panose="02020603050405020304" pitchFamily="18" charset="0"/>
            </a:endParaRPr>
          </a:p>
          <a:p>
            <a:pPr marL="0" indent="0" algn="just">
              <a:buNone/>
            </a:pPr>
            <a:r>
              <a:rPr lang="en-US" sz="2800" dirty="0">
                <a:latin typeface="Times New Roman" panose="02020603050405020304" pitchFamily="18" charset="0"/>
                <a:cs typeface="Times New Roman" panose="02020603050405020304" pitchFamily="18" charset="0"/>
              </a:rPr>
              <a:t>S</a:t>
            </a:r>
            <a:r>
              <a:rPr lang="en-US" sz="2800" dirty="0" smtClean="0">
                <a:solidFill>
                  <a:schemeClr val="tx1"/>
                </a:solidFill>
                <a:latin typeface="Times New Roman" panose="02020603050405020304" pitchFamily="18" charset="0"/>
                <a:cs typeface="Times New Roman" panose="02020603050405020304" pitchFamily="18" charset="0"/>
              </a:rPr>
              <a:t>ystematic </a:t>
            </a:r>
            <a:r>
              <a:rPr lang="en-US" sz="2800" dirty="0">
                <a:solidFill>
                  <a:schemeClr val="tx1"/>
                </a:solidFill>
                <a:latin typeface="Times New Roman" panose="02020603050405020304" pitchFamily="18" charset="0"/>
                <a:cs typeface="Times New Roman" panose="02020603050405020304" pitchFamily="18" charset="0"/>
              </a:rPr>
              <a:t>effort to estimate future conditions. For example, grocery </a:t>
            </a:r>
            <a:r>
              <a:rPr lang="en-US" sz="2800" dirty="0" smtClean="0">
                <a:solidFill>
                  <a:schemeClr val="tx1"/>
                </a:solidFill>
                <a:latin typeface="Times New Roman" panose="02020603050405020304" pitchFamily="18" charset="0"/>
                <a:cs typeface="Times New Roman" panose="02020603050405020304" pitchFamily="18" charset="0"/>
              </a:rPr>
              <a:t>stores frequently </a:t>
            </a:r>
            <a:r>
              <a:rPr lang="en-US" sz="2800" dirty="0">
                <a:solidFill>
                  <a:schemeClr val="tx1"/>
                </a:solidFill>
                <a:latin typeface="Times New Roman" panose="02020603050405020304" pitchFamily="18" charset="0"/>
                <a:cs typeface="Times New Roman" panose="02020603050405020304" pitchFamily="18" charset="0"/>
              </a:rPr>
              <a:t>hire part-time cashiers to supplement regular staff during busy periods</a:t>
            </a:r>
            <a:r>
              <a:rPr lang="en-US" sz="2800" dirty="0" smtClean="0">
                <a:solidFill>
                  <a:schemeClr val="tx1"/>
                </a:solidFill>
                <a:latin typeface="Times New Roman" panose="02020603050405020304" pitchFamily="18" charset="0"/>
                <a:cs typeface="Times New Roman" panose="02020603050405020304" pitchFamily="18" charset="0"/>
              </a:rPr>
              <a:t>.</a:t>
            </a: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3487783197"/>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3463" y="434661"/>
            <a:ext cx="8077200" cy="1033529"/>
          </a:xfrm>
        </p:spPr>
        <p:txBody>
          <a:bodyPr>
            <a:normAutofit fontScale="90000"/>
          </a:bodyPr>
          <a:lstStyle/>
          <a:p>
            <a:r>
              <a:rPr lang="en-US" sz="4400" b="1" dirty="0">
                <a:solidFill>
                  <a:schemeClr val="tx1"/>
                </a:solidFill>
                <a:latin typeface="Tahoma" panose="020B0604030504040204" pitchFamily="34" charset="0"/>
                <a:ea typeface="Tahoma" panose="020B0604030504040204" pitchFamily="34" charset="0"/>
                <a:cs typeface="Tahoma" panose="020B0604030504040204" pitchFamily="34" charset="0"/>
              </a:rPr>
              <a:t>Adaptation Techniques Cont’d</a:t>
            </a:r>
            <a:endParaRPr lang="en-US" sz="4400" dirty="0">
              <a:solidFill>
                <a:schemeClr val="tx1"/>
              </a:solidFill>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4</a:t>
            </a:fld>
            <a:endParaRPr lang="en-US">
              <a:solidFill>
                <a:prstClr val="black"/>
              </a:solidFill>
            </a:endParaRPr>
          </a:p>
        </p:txBody>
      </p:sp>
      <p:sp>
        <p:nvSpPr>
          <p:cNvPr id="5" name="Rectangle 4"/>
          <p:cNvSpPr/>
          <p:nvPr/>
        </p:nvSpPr>
        <p:spPr>
          <a:xfrm>
            <a:off x="513463" y="1468190"/>
            <a:ext cx="9004610" cy="5262979"/>
          </a:xfrm>
          <a:prstGeom prst="rect">
            <a:avLst/>
          </a:prstGeom>
        </p:spPr>
        <p:txBody>
          <a:bodyPr wrap="square">
            <a:spAutoFit/>
          </a:bodyPr>
          <a:lstStyle/>
          <a:p>
            <a:r>
              <a:rPr lang="en-US" sz="2800" b="1" dirty="0" smtClean="0">
                <a:latin typeface="Times New Roman" panose="02020603050405020304" pitchFamily="18" charset="0"/>
                <a:ea typeface="Tahoma" panose="020B0604030504040204" pitchFamily="34" charset="0"/>
                <a:cs typeface="Times New Roman" panose="02020603050405020304" pitchFamily="18" charset="0"/>
              </a:rPr>
              <a:t>Rationing</a:t>
            </a:r>
          </a:p>
          <a:p>
            <a:endParaRPr lang="en-US" sz="2800" b="1" dirty="0">
              <a:latin typeface="Times New Roman" panose="02020603050405020304" pitchFamily="18" charset="0"/>
              <a:ea typeface="Tahoma" panose="020B0604030504040204" pitchFamily="34" charset="0"/>
              <a:cs typeface="Times New Roman" panose="02020603050405020304" pitchFamily="18" charset="0"/>
            </a:endParaRPr>
          </a:p>
          <a:p>
            <a:pPr marL="457200" indent="-457200">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P</a:t>
            </a:r>
            <a:r>
              <a:rPr lang="en-US" sz="2800" dirty="0" smtClean="0">
                <a:latin typeface="Times New Roman" panose="02020603050405020304" pitchFamily="18" charset="0"/>
                <a:ea typeface="Tahoma" panose="020B0604030504040204" pitchFamily="34" charset="0"/>
                <a:cs typeface="Times New Roman" panose="02020603050405020304" pitchFamily="18" charset="0"/>
              </a:rPr>
              <a:t>roviding </a:t>
            </a:r>
            <a:r>
              <a:rPr lang="en-US" sz="2800" b="1" dirty="0">
                <a:latin typeface="Times New Roman" panose="02020603050405020304" pitchFamily="18" charset="0"/>
                <a:ea typeface="Tahoma" panose="020B0604030504040204" pitchFamily="34" charset="0"/>
                <a:cs typeface="Times New Roman" panose="02020603050405020304" pitchFamily="18" charset="0"/>
              </a:rPr>
              <a:t>limited access </a:t>
            </a:r>
            <a:r>
              <a:rPr lang="en-US" sz="2800" dirty="0">
                <a:latin typeface="Times New Roman" panose="02020603050405020304" pitchFamily="18" charset="0"/>
                <a:ea typeface="Tahoma" panose="020B0604030504040204" pitchFamily="34" charset="0"/>
                <a:cs typeface="Times New Roman" panose="02020603050405020304" pitchFamily="18" charset="0"/>
              </a:rPr>
              <a:t>to a product or service that is in high demand. For example, many universities and colleges ration slots for popular programs by establishing program pre-requisites</a:t>
            </a:r>
            <a:r>
              <a:rPr lang="en-US" sz="2800" dirty="0" smtClean="0">
                <a:latin typeface="Times New Roman" panose="02020603050405020304" pitchFamily="18" charset="0"/>
                <a:cs typeface="Times New Roman" panose="02020603050405020304" pitchFamily="18" charset="0"/>
              </a:rPr>
              <a:t>.</a:t>
            </a:r>
          </a:p>
          <a:p>
            <a:pPr marL="457200" indent="-457200">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Rationing has the advantage of allowing the organization to avoid costs of expanding capacity.</a:t>
            </a:r>
          </a:p>
          <a:p>
            <a:pPr marL="457200" indent="-457200">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Rationing has the disadvantage of denying a consumer a product or service, while the organization is forced to turn away potential business.</a:t>
            </a:r>
          </a:p>
        </p:txBody>
      </p:sp>
    </p:spTree>
    <p:extLst>
      <p:ext uri="{BB962C8B-B14F-4D97-AF65-F5344CB8AC3E}">
        <p14:creationId xmlns:p14="http://schemas.microsoft.com/office/powerpoint/2010/main" val="657829812"/>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8930305" cy="783576"/>
          </a:xfrm>
        </p:spPr>
        <p:txBody>
          <a:bodyPr>
            <a:normAutofit/>
          </a:bodyPr>
          <a:lstStyle/>
          <a:p>
            <a:r>
              <a:rPr lang="en-US" dirty="0" smtClean="0"/>
              <a:t>   </a:t>
            </a:r>
            <a:r>
              <a:rPr lang="en-US" b="1" dirty="0" smtClean="0">
                <a:solidFill>
                  <a:schemeClr val="tx1"/>
                </a:solidFill>
                <a:latin typeface="Tahoma" panose="020B0604030504040204" pitchFamily="34" charset="0"/>
                <a:ea typeface="Tahoma" panose="020B0604030504040204" pitchFamily="34" charset="0"/>
                <a:cs typeface="Tahoma" panose="020B0604030504040204" pitchFamily="34" charset="0"/>
              </a:rPr>
              <a:t>2</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b="1" dirty="0" smtClean="0">
                <a:solidFill>
                  <a:schemeClr val="tx1"/>
                </a:solidFill>
                <a:latin typeface="Tahoma" panose="020B0604030504040204" pitchFamily="34" charset="0"/>
                <a:ea typeface="Tahoma" panose="020B0604030504040204" pitchFamily="34" charset="0"/>
                <a:cs typeface="Tahoma" panose="020B0604030504040204" pitchFamily="34" charset="0"/>
              </a:rPr>
              <a:t>Favorability </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Influence</a:t>
            </a: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5</a:t>
            </a:fld>
            <a:endParaRPr lang="en-US">
              <a:solidFill>
                <a:prstClr val="black"/>
              </a:solidFill>
            </a:endParaRPr>
          </a:p>
        </p:txBody>
      </p:sp>
      <p:sp>
        <p:nvSpPr>
          <p:cNvPr id="5" name="Rectangle 4"/>
          <p:cNvSpPr/>
          <p:nvPr/>
        </p:nvSpPr>
        <p:spPr>
          <a:xfrm>
            <a:off x="1188025" y="1790658"/>
            <a:ext cx="9037799" cy="4401205"/>
          </a:xfrm>
          <a:prstGeom prst="rect">
            <a:avLst/>
          </a:prstGeom>
        </p:spPr>
        <p:txBody>
          <a:bodyPr wrap="square">
            <a:spAutoFit/>
          </a:bodyPr>
          <a:lstStyle/>
          <a:p>
            <a:pPr marL="342900" indent="-342900">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The favorability influence approach involves  attempting to alter environmental elements in order to make them more compatible with the needs of the organization</a:t>
            </a:r>
            <a:r>
              <a:rPr lang="en-US" sz="2800" dirty="0" smtClean="0">
                <a:latin typeface="Times New Roman" panose="02020603050405020304" pitchFamily="18" charset="0"/>
                <a:ea typeface="Tahoma" panose="020B0604030504040204" pitchFamily="34" charset="0"/>
                <a:cs typeface="Times New Roman" panose="02020603050405020304" pitchFamily="18" charset="0"/>
              </a:rPr>
              <a:t>.</a:t>
            </a:r>
          </a:p>
          <a:p>
            <a:pPr marL="342900" indent="-342900">
              <a:buFont typeface="Wingdings" panose="05000000000000000000" pitchFamily="2" charset="2"/>
              <a:buChar char="Ø"/>
            </a:pPr>
            <a:endParaRPr lang="en-US" sz="2800" dirty="0">
              <a:latin typeface="Times New Roman" panose="02020603050405020304" pitchFamily="18" charset="0"/>
              <a:ea typeface="Tahoma" panose="020B0604030504040204" pitchFamily="34" charset="0"/>
              <a:cs typeface="Times New Roman" panose="02020603050405020304" pitchFamily="18" charset="0"/>
            </a:endParaRPr>
          </a:p>
          <a:p>
            <a:pPr marL="342900" indent="-342900">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Major methods that the organization </a:t>
            </a:r>
            <a:r>
              <a:rPr lang="en-US" sz="2800" dirty="0" smtClean="0">
                <a:latin typeface="Times New Roman" panose="02020603050405020304" pitchFamily="18" charset="0"/>
                <a:ea typeface="Tahoma" panose="020B0604030504040204" pitchFamily="34" charset="0"/>
                <a:cs typeface="Times New Roman" panose="02020603050405020304" pitchFamily="18" charset="0"/>
              </a:rPr>
              <a:t>uses </a:t>
            </a:r>
            <a:r>
              <a:rPr lang="en-US" sz="2800" dirty="0">
                <a:latin typeface="Times New Roman" panose="02020603050405020304" pitchFamily="18" charset="0"/>
                <a:ea typeface="Tahoma" panose="020B0604030504040204" pitchFamily="34" charset="0"/>
                <a:cs typeface="Times New Roman" panose="02020603050405020304" pitchFamily="18" charset="0"/>
              </a:rPr>
              <a:t>in attempting to influence significant elements in the environment are:</a:t>
            </a:r>
          </a:p>
          <a:p>
            <a:pPr marL="342900" indent="-342900">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Advertising and Public Relations </a:t>
            </a:r>
          </a:p>
          <a:p>
            <a:pPr marL="342900" indent="-342900">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Negotiating contracts, co-opting</a:t>
            </a:r>
          </a:p>
          <a:p>
            <a:pPr marL="342900" indent="-342900">
              <a:buFont typeface="Wingdings" panose="05000000000000000000" pitchFamily="2" charset="2"/>
              <a:buChar char="Ø"/>
            </a:pPr>
            <a:r>
              <a:rPr lang="en-US" sz="2800" dirty="0">
                <a:latin typeface="Times New Roman" panose="02020603050405020304" pitchFamily="18" charset="0"/>
                <a:ea typeface="Tahoma" panose="020B0604030504040204" pitchFamily="34" charset="0"/>
                <a:cs typeface="Times New Roman" panose="02020603050405020304" pitchFamily="18" charset="0"/>
              </a:rPr>
              <a:t>Joint ventures, joining Trade associations and engaging in political activities.</a:t>
            </a:r>
          </a:p>
        </p:txBody>
      </p:sp>
    </p:spTree>
    <p:extLst>
      <p:ext uri="{BB962C8B-B14F-4D97-AF65-F5344CB8AC3E}">
        <p14:creationId xmlns:p14="http://schemas.microsoft.com/office/powerpoint/2010/main" val="1317112658"/>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tx1"/>
                </a:solidFill>
                <a:latin typeface="Times New Roman" panose="02020603050405020304" pitchFamily="18" charset="0"/>
                <a:cs typeface="Times New Roman" panose="02020603050405020304" pitchFamily="18" charset="0"/>
              </a:rPr>
              <a:t>Advertising and Public Relations</a:t>
            </a:r>
            <a:r>
              <a:rPr lang="en-GB" dirty="0"/>
              <a:t/>
            </a:r>
            <a:br>
              <a:rPr lang="en-GB" dirty="0"/>
            </a:br>
            <a:endParaRPr lang="en-GB" dirty="0"/>
          </a:p>
        </p:txBody>
      </p:sp>
      <p:sp>
        <p:nvSpPr>
          <p:cNvPr id="3" name="Content Placeholder 2"/>
          <p:cNvSpPr>
            <a:spLocks noGrp="1"/>
          </p:cNvSpPr>
          <p:nvPr>
            <p:ph idx="1"/>
          </p:nvPr>
        </p:nvSpPr>
        <p:spPr>
          <a:xfrm>
            <a:off x="677334" y="1326525"/>
            <a:ext cx="8596668" cy="4714838"/>
          </a:xfrm>
        </p:spPr>
        <p:txBody>
          <a:bodyPr/>
          <a:lstStyle/>
          <a:p>
            <a:r>
              <a:rPr lang="en-GB" sz="3600" dirty="0">
                <a:latin typeface="Times New Roman" panose="02020603050405020304" pitchFamily="18" charset="0"/>
                <a:cs typeface="Times New Roman" panose="02020603050405020304" pitchFamily="18" charset="0"/>
              </a:rPr>
              <a:t>Advertising is the use of communications media to gain favourable publicity for </a:t>
            </a:r>
            <a:r>
              <a:rPr lang="en-GB" sz="3600" dirty="0" smtClean="0">
                <a:latin typeface="Times New Roman" panose="02020603050405020304" pitchFamily="18" charset="0"/>
                <a:cs typeface="Times New Roman" panose="02020603050405020304" pitchFamily="18" charset="0"/>
              </a:rPr>
              <a:t>particular products </a:t>
            </a:r>
            <a:r>
              <a:rPr lang="en-GB" sz="3600" dirty="0">
                <a:latin typeface="Times New Roman" panose="02020603050405020304" pitchFamily="18" charset="0"/>
                <a:cs typeface="Times New Roman" panose="02020603050405020304" pitchFamily="18" charset="0"/>
              </a:rPr>
              <a:t>and services. </a:t>
            </a:r>
            <a:endParaRPr lang="en-GB" sz="3600" dirty="0" smtClean="0">
              <a:latin typeface="Times New Roman" panose="02020603050405020304" pitchFamily="18" charset="0"/>
              <a:cs typeface="Times New Roman" panose="02020603050405020304" pitchFamily="18" charset="0"/>
            </a:endParaRPr>
          </a:p>
          <a:p>
            <a:r>
              <a:rPr lang="en-GB" sz="3600" dirty="0" smtClean="0">
                <a:latin typeface="Times New Roman" panose="02020603050405020304" pitchFamily="18" charset="0"/>
                <a:cs typeface="Times New Roman" panose="02020603050405020304" pitchFamily="18" charset="0"/>
              </a:rPr>
              <a:t>Public </a:t>
            </a:r>
            <a:r>
              <a:rPr lang="en-GB" sz="3600" dirty="0">
                <a:latin typeface="Times New Roman" panose="02020603050405020304" pitchFamily="18" charset="0"/>
                <a:cs typeface="Times New Roman" panose="02020603050405020304" pitchFamily="18" charset="0"/>
              </a:rPr>
              <a:t>Relations involves the use of communications media </a:t>
            </a:r>
            <a:r>
              <a:rPr lang="en-GB" sz="3600" dirty="0" smtClean="0">
                <a:latin typeface="Times New Roman" panose="02020603050405020304" pitchFamily="18" charset="0"/>
                <a:cs typeface="Times New Roman" panose="02020603050405020304" pitchFamily="18" charset="0"/>
              </a:rPr>
              <a:t>and related </a:t>
            </a:r>
            <a:r>
              <a:rPr lang="en-GB" sz="3600" dirty="0">
                <a:latin typeface="Times New Roman" panose="02020603050405020304" pitchFamily="18" charset="0"/>
                <a:cs typeface="Times New Roman" panose="02020603050405020304" pitchFamily="18" charset="0"/>
              </a:rPr>
              <a:t>activities to create a favourable overall impression of the organisation among </a:t>
            </a:r>
            <a:r>
              <a:rPr lang="en-GB" sz="3600" dirty="0" smtClean="0">
                <a:latin typeface="Times New Roman" panose="02020603050405020304" pitchFamily="18" charset="0"/>
                <a:cs typeface="Times New Roman" panose="02020603050405020304" pitchFamily="18" charset="0"/>
              </a:rPr>
              <a:t>the public</a:t>
            </a:r>
            <a:r>
              <a:rPr lang="en-GB" sz="3600" dirty="0">
                <a:latin typeface="Times New Roman" panose="02020603050405020304" pitchFamily="18" charset="0"/>
                <a:cs typeface="Times New Roman" panose="02020603050405020304" pitchFamily="18" charset="0"/>
              </a:rPr>
              <a:t>.</a:t>
            </a:r>
          </a:p>
          <a:p>
            <a:endParaRPr lang="en-GB"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083095567"/>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4197"/>
          </a:xfrm>
        </p:spPr>
        <p:txBody>
          <a:bodyPr/>
          <a:lstStyle/>
          <a:p>
            <a:r>
              <a:rPr lang="en-US" b="1" dirty="0" smtClean="0"/>
              <a:t>	</a:t>
            </a:r>
            <a:r>
              <a:rPr lang="en-US" b="1" dirty="0" smtClean="0">
                <a:solidFill>
                  <a:schemeClr val="tx1"/>
                </a:solidFill>
                <a:latin typeface="Tahoma" panose="020B0604030504040204" pitchFamily="34" charset="0"/>
                <a:ea typeface="Tahoma" panose="020B0604030504040204" pitchFamily="34" charset="0"/>
                <a:cs typeface="Tahoma" panose="020B0604030504040204" pitchFamily="34" charset="0"/>
              </a:rPr>
              <a:t>Boundary </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Spanning</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7</a:t>
            </a:fld>
            <a:endParaRPr lang="en-US">
              <a:solidFill>
                <a:prstClr val="black"/>
              </a:solidFill>
            </a:endParaRPr>
          </a:p>
        </p:txBody>
      </p:sp>
      <p:sp>
        <p:nvSpPr>
          <p:cNvPr id="5" name="Rectangle 4"/>
          <p:cNvSpPr/>
          <p:nvPr/>
        </p:nvSpPr>
        <p:spPr>
          <a:xfrm>
            <a:off x="1136072" y="1507372"/>
            <a:ext cx="8922327" cy="4832092"/>
          </a:xfrm>
          <a:prstGeom prst="rect">
            <a:avLst/>
          </a:prstGeom>
        </p:spPr>
        <p:txBody>
          <a:bodyPr wrap="square">
            <a:spAutoFit/>
          </a:bodyPr>
          <a:lstStyle/>
          <a:p>
            <a:pPr marL="457200" indent="-457200">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Boundary spanning involves creating roles within the organization that interface with important elements in the environment.</a:t>
            </a:r>
          </a:p>
          <a:p>
            <a:endParaRPr lang="en-US" sz="2800" dirty="0" smtClean="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Examples </a:t>
            </a:r>
            <a:r>
              <a:rPr lang="en-US" sz="2800" dirty="0">
                <a:latin typeface="Times New Roman" panose="02020603050405020304" pitchFamily="18" charset="0"/>
                <a:cs typeface="Times New Roman" panose="02020603050405020304" pitchFamily="18" charset="0"/>
              </a:rPr>
              <a:t>of boundary spanning roles include:</a:t>
            </a:r>
          </a:p>
          <a:p>
            <a:pPr lvl="1"/>
            <a:r>
              <a:rPr lang="en-US" sz="2800" dirty="0">
                <a:latin typeface="Times New Roman" panose="02020603050405020304" pitchFamily="18" charset="0"/>
                <a:ea typeface="Tahoma" panose="020B0604030504040204" pitchFamily="34" charset="0"/>
                <a:cs typeface="Times New Roman" panose="02020603050405020304" pitchFamily="18" charset="0"/>
              </a:rPr>
              <a:t>Salespersons</a:t>
            </a:r>
          </a:p>
          <a:p>
            <a:pPr lvl="1"/>
            <a:r>
              <a:rPr lang="en-US" sz="2800" dirty="0">
                <a:latin typeface="Times New Roman" panose="02020603050405020304" pitchFamily="18" charset="0"/>
                <a:ea typeface="Tahoma" panose="020B0604030504040204" pitchFamily="34" charset="0"/>
                <a:cs typeface="Times New Roman" panose="02020603050405020304" pitchFamily="18" charset="0"/>
              </a:rPr>
              <a:t>Purchasing specialists</a:t>
            </a:r>
          </a:p>
          <a:p>
            <a:pPr lvl="1"/>
            <a:r>
              <a:rPr lang="en-US" sz="2800" dirty="0">
                <a:latin typeface="Times New Roman" panose="02020603050405020304" pitchFamily="18" charset="0"/>
                <a:ea typeface="Tahoma" panose="020B0604030504040204" pitchFamily="34" charset="0"/>
                <a:cs typeface="Times New Roman" panose="02020603050405020304" pitchFamily="18" charset="0"/>
              </a:rPr>
              <a:t>Personnel recruiters</a:t>
            </a:r>
          </a:p>
          <a:p>
            <a:pPr lvl="1"/>
            <a:r>
              <a:rPr lang="en-US" sz="2800" dirty="0">
                <a:latin typeface="Times New Roman" panose="02020603050405020304" pitchFamily="18" charset="0"/>
                <a:ea typeface="Tahoma" panose="020B0604030504040204" pitchFamily="34" charset="0"/>
                <a:cs typeface="Times New Roman" panose="02020603050405020304" pitchFamily="18" charset="0"/>
              </a:rPr>
              <a:t>Admissions officers</a:t>
            </a:r>
          </a:p>
          <a:p>
            <a:pPr lvl="1"/>
            <a:r>
              <a:rPr lang="en-US" sz="2800" dirty="0">
                <a:latin typeface="Times New Roman" panose="02020603050405020304" pitchFamily="18" charset="0"/>
                <a:ea typeface="Tahoma" panose="020B0604030504040204" pitchFamily="34" charset="0"/>
                <a:cs typeface="Times New Roman" panose="02020603050405020304" pitchFamily="18" charset="0"/>
              </a:rPr>
              <a:t>Shipping and receiving</a:t>
            </a:r>
          </a:p>
          <a:p>
            <a:pPr lvl="1"/>
            <a:r>
              <a:rPr lang="en-US" sz="2800" dirty="0">
                <a:latin typeface="Times New Roman" panose="02020603050405020304" pitchFamily="18" charset="0"/>
                <a:ea typeface="Tahoma" panose="020B0604030504040204" pitchFamily="34" charset="0"/>
                <a:cs typeface="Times New Roman" panose="02020603050405020304" pitchFamily="18" charset="0"/>
              </a:rPr>
              <a:t>Agents, receptionists, scientists and Lawyer</a:t>
            </a:r>
            <a:r>
              <a:rPr lang="en-US" sz="2800" dirty="0">
                <a:latin typeface="Times New Roman" panose="02020603050405020304" pitchFamily="18" charset="0"/>
                <a:cs typeface="Times New Roman" panose="02020603050405020304" pitchFamily="18" charset="0"/>
              </a:rPr>
              <a:t>s.</a:t>
            </a:r>
          </a:p>
        </p:txBody>
      </p:sp>
    </p:spTree>
    <p:extLst>
      <p:ext uri="{BB962C8B-B14F-4D97-AF65-F5344CB8AC3E}">
        <p14:creationId xmlns:p14="http://schemas.microsoft.com/office/powerpoint/2010/main" val="467214958"/>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4197"/>
          </a:xfrm>
        </p:spPr>
        <p:txBody>
          <a:bodyPr/>
          <a:lstStyle/>
          <a:p>
            <a:r>
              <a:rPr lang="en-US" dirty="0" smtClean="0">
                <a:solidFill>
                  <a:schemeClr val="tx1"/>
                </a:solidFill>
              </a:rPr>
              <a:t> 		</a:t>
            </a:r>
            <a:r>
              <a:rPr lang="en-US" b="1" dirty="0" smtClean="0">
                <a:solidFill>
                  <a:schemeClr val="tx1"/>
                </a:solidFill>
                <a:latin typeface="Tahoma" panose="020B0604030504040204" pitchFamily="34" charset="0"/>
                <a:ea typeface="Tahoma" panose="020B0604030504040204" pitchFamily="34" charset="0"/>
                <a:cs typeface="Tahoma" panose="020B0604030504040204" pitchFamily="34" charset="0"/>
              </a:rPr>
              <a:t>Recruiting </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8</a:t>
            </a:fld>
            <a:endParaRPr lang="en-US">
              <a:solidFill>
                <a:prstClr val="black"/>
              </a:solidFill>
            </a:endParaRPr>
          </a:p>
        </p:txBody>
      </p:sp>
      <p:sp>
        <p:nvSpPr>
          <p:cNvPr id="5" name="Rectangle 4"/>
          <p:cNvSpPr/>
          <p:nvPr/>
        </p:nvSpPr>
        <p:spPr>
          <a:xfrm>
            <a:off x="1548243" y="1689328"/>
            <a:ext cx="8679605" cy="4401205"/>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Recruiting involves attracting </a:t>
            </a:r>
            <a:r>
              <a:rPr lang="en-US" sz="2800" dirty="0" smtClean="0">
                <a:latin typeface="Times New Roman" panose="02020603050405020304" pitchFamily="18" charset="0"/>
                <a:cs typeface="Times New Roman" panose="02020603050405020304" pitchFamily="18" charset="0"/>
              </a:rPr>
              <a:t>skilled and qualified job </a:t>
            </a:r>
            <a:r>
              <a:rPr lang="en-US" sz="2800" dirty="0">
                <a:latin typeface="Times New Roman" panose="02020603050405020304" pitchFamily="18" charset="0"/>
                <a:cs typeface="Times New Roman" panose="02020603050405020304" pitchFamily="18" charset="0"/>
              </a:rPr>
              <a:t>candidates who meet the needs of the organization.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This tool can be used for environmental influence when organizations seek job candidates who have a knowledge of and close ties to a significant element of the environment. </a:t>
            </a:r>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For example, companies often hire executives from specific companies because of their environmental knowledge and connection.</a:t>
            </a:r>
          </a:p>
        </p:txBody>
      </p:sp>
    </p:spTree>
    <p:extLst>
      <p:ext uri="{BB962C8B-B14F-4D97-AF65-F5344CB8AC3E}">
        <p14:creationId xmlns:p14="http://schemas.microsoft.com/office/powerpoint/2010/main" val="950856161"/>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solidFill>
                  <a:schemeClr val="tx1"/>
                </a:solidFill>
                <a:latin typeface="Tahoma" panose="020B0604030504040204" pitchFamily="34" charset="0"/>
                <a:ea typeface="Tahoma" panose="020B0604030504040204" pitchFamily="34" charset="0"/>
                <a:cs typeface="Tahoma" panose="020B0604030504040204" pitchFamily="34" charset="0"/>
              </a:rPr>
              <a:t>Negotiating </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contracts</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9</a:t>
            </a:fld>
            <a:endParaRPr lang="en-US">
              <a:solidFill>
                <a:prstClr val="black"/>
              </a:solidFill>
            </a:endParaRPr>
          </a:p>
        </p:txBody>
      </p:sp>
      <p:sp>
        <p:nvSpPr>
          <p:cNvPr id="5" name="Rectangle 4"/>
          <p:cNvSpPr/>
          <p:nvPr/>
        </p:nvSpPr>
        <p:spPr>
          <a:xfrm>
            <a:off x="1057686" y="1853248"/>
            <a:ext cx="8993147" cy="4401205"/>
          </a:xfrm>
          <a:prstGeom prst="rect">
            <a:avLst/>
          </a:prstGeom>
        </p:spPr>
        <p:txBody>
          <a:bodyPr wrap="square">
            <a:spAutoFit/>
          </a:bodyPr>
          <a:lstStyle/>
          <a:p>
            <a:pPr marL="285750" indent="-285750">
              <a:buFont typeface="Wingdings" panose="05000000000000000000" pitchFamily="2" charset="2"/>
              <a:buChar char="Ø"/>
            </a:pPr>
            <a:r>
              <a:rPr lang="en-US" sz="4000" dirty="0">
                <a:latin typeface="Times New Roman" panose="02020603050405020304" pitchFamily="18" charset="0"/>
                <a:ea typeface="Tahoma" panose="020B0604030504040204" pitchFamily="34" charset="0"/>
                <a:cs typeface="Times New Roman" panose="02020603050405020304" pitchFamily="18" charset="0"/>
              </a:rPr>
              <a:t>Negotiating contracts aims at seeking favorable agreements on matters of importance to the organization</a:t>
            </a:r>
            <a:r>
              <a:rPr lang="en-US" sz="4000" dirty="0" smtClean="0">
                <a:latin typeface="Times New Roman" panose="02020603050405020304" pitchFamily="18" charset="0"/>
                <a:ea typeface="Tahoma" panose="020B0604030504040204" pitchFamily="34" charset="0"/>
                <a:cs typeface="Times New Roman" panose="02020603050405020304" pitchFamily="18" charset="0"/>
              </a:rPr>
              <a:t>.</a:t>
            </a:r>
          </a:p>
          <a:p>
            <a:endParaRPr lang="en-US" sz="4000" dirty="0">
              <a:latin typeface="Times New Roman" panose="02020603050405020304" pitchFamily="18" charset="0"/>
              <a:ea typeface="Tahoma" panose="020B0604030504040204" pitchFamily="34" charset="0"/>
              <a:cs typeface="Times New Roman" panose="02020603050405020304" pitchFamily="18" charset="0"/>
            </a:endParaRPr>
          </a:p>
          <a:p>
            <a:pPr marL="285750" indent="-285750">
              <a:buFont typeface="Wingdings" panose="05000000000000000000" pitchFamily="2" charset="2"/>
              <a:buChar char="Ø"/>
            </a:pPr>
            <a:r>
              <a:rPr lang="en-US" sz="4000" dirty="0">
                <a:latin typeface="Times New Roman" panose="02020603050405020304" pitchFamily="18" charset="0"/>
                <a:ea typeface="Tahoma" panose="020B0604030504040204" pitchFamily="34" charset="0"/>
                <a:cs typeface="Times New Roman" panose="02020603050405020304" pitchFamily="18" charset="0"/>
              </a:rPr>
              <a:t>Specific agreements with customers and suppliers </a:t>
            </a:r>
            <a:r>
              <a:rPr lang="en-US" sz="4000" dirty="0" smtClean="0">
                <a:latin typeface="Times New Roman" panose="02020603050405020304" pitchFamily="18" charset="0"/>
                <a:ea typeface="Tahoma" panose="020B0604030504040204" pitchFamily="34" charset="0"/>
                <a:cs typeface="Times New Roman" panose="02020603050405020304" pitchFamily="18" charset="0"/>
              </a:rPr>
              <a:t>are </a:t>
            </a:r>
            <a:r>
              <a:rPr lang="en-US" sz="4000" dirty="0">
                <a:latin typeface="Times New Roman" panose="02020603050405020304" pitchFamily="18" charset="0"/>
                <a:ea typeface="Tahoma" panose="020B0604030504040204" pitchFamily="34" charset="0"/>
                <a:cs typeface="Times New Roman" panose="02020603050405020304" pitchFamily="18" charset="0"/>
              </a:rPr>
              <a:t>common means of creating environmental favorability</a:t>
            </a:r>
          </a:p>
        </p:txBody>
      </p:sp>
    </p:spTree>
    <p:extLst>
      <p:ext uri="{BB962C8B-B14F-4D97-AF65-F5344CB8AC3E}">
        <p14:creationId xmlns:p14="http://schemas.microsoft.com/office/powerpoint/2010/main" val="3934519934"/>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953</TotalTime>
  <Words>708</Words>
  <Application>Microsoft Office PowerPoint</Application>
  <PresentationFormat>Custom</PresentationFormat>
  <Paragraphs>92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Ion</vt:lpstr>
      <vt:lpstr> MANAGING ENVIRONMENTAL ELEMENTS</vt:lpstr>
      <vt:lpstr> 1. Adaptation</vt:lpstr>
      <vt:lpstr> Adaptation Techniques</vt:lpstr>
      <vt:lpstr>Adaptation Techniques Cont’d</vt:lpstr>
      <vt:lpstr>   2. Favorability Influence</vt:lpstr>
      <vt:lpstr>Advertising and Public Relations </vt:lpstr>
      <vt:lpstr> Boundary Spanning</vt:lpstr>
      <vt:lpstr>   Recruiting </vt:lpstr>
      <vt:lpstr> Negotiating contracts</vt:lpstr>
      <vt:lpstr> Co-opting</vt:lpstr>
      <vt:lpstr>    Trade Associations</vt:lpstr>
      <vt:lpstr>  Political Activity</vt:lpstr>
      <vt:lpstr>  3. Domain Shifts</vt:lpstr>
      <vt:lpstr> END</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Faith M. Simwami</dc:creator>
  <cp:lastModifiedBy>Ms-Chi</cp:lastModifiedBy>
  <cp:revision>56</cp:revision>
  <dcterms:created xsi:type="dcterms:W3CDTF">2018-03-26T14:28:54Z</dcterms:created>
  <dcterms:modified xsi:type="dcterms:W3CDTF">2019-05-13T08:13:19Z</dcterms:modified>
</cp:coreProperties>
</file>