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1" r:id="rId1"/>
  </p:sldMasterIdLst>
  <p:notesMasterIdLst>
    <p:notesMasterId r:id="rId45"/>
  </p:notesMasterIdLst>
  <p:sldIdLst>
    <p:sldId id="257" r:id="rId2"/>
    <p:sldId id="258" r:id="rId3"/>
    <p:sldId id="270" r:id="rId4"/>
    <p:sldId id="282" r:id="rId5"/>
    <p:sldId id="284" r:id="rId6"/>
    <p:sldId id="285" r:id="rId7"/>
    <p:sldId id="286" r:id="rId8"/>
    <p:sldId id="287" r:id="rId9"/>
    <p:sldId id="288" r:id="rId10"/>
    <p:sldId id="289" r:id="rId11"/>
    <p:sldId id="290" r:id="rId12"/>
    <p:sldId id="291" r:id="rId13"/>
    <p:sldId id="292" r:id="rId14"/>
    <p:sldId id="293" r:id="rId15"/>
    <p:sldId id="294" r:id="rId16"/>
    <p:sldId id="295" r:id="rId17"/>
    <p:sldId id="296" r:id="rId18"/>
    <p:sldId id="297" r:id="rId19"/>
    <p:sldId id="298" r:id="rId20"/>
    <p:sldId id="300" r:id="rId21"/>
    <p:sldId id="301" r:id="rId22"/>
    <p:sldId id="302" r:id="rId23"/>
    <p:sldId id="303" r:id="rId24"/>
    <p:sldId id="304" r:id="rId25"/>
    <p:sldId id="299" r:id="rId26"/>
    <p:sldId id="306" r:id="rId27"/>
    <p:sldId id="307" r:id="rId28"/>
    <p:sldId id="308" r:id="rId29"/>
    <p:sldId id="309" r:id="rId30"/>
    <p:sldId id="310" r:id="rId31"/>
    <p:sldId id="311" r:id="rId32"/>
    <p:sldId id="312" r:id="rId33"/>
    <p:sldId id="313" r:id="rId34"/>
    <p:sldId id="314" r:id="rId35"/>
    <p:sldId id="315" r:id="rId36"/>
    <p:sldId id="316" r:id="rId37"/>
    <p:sldId id="317" r:id="rId38"/>
    <p:sldId id="318" r:id="rId39"/>
    <p:sldId id="319" r:id="rId40"/>
    <p:sldId id="320" r:id="rId41"/>
    <p:sldId id="321" r:id="rId42"/>
    <p:sldId id="322" r:id="rId43"/>
    <p:sldId id="323" r:id="rId4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70" d="100"/>
          <a:sy n="70" d="100"/>
        </p:scale>
        <p:origin x="-732" y="-18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B047FCA-D1AD-4672-A64F-CDCFF0B3FBC0}" type="datetimeFigureOut">
              <a:rPr lang="en-GB" smtClean="0"/>
              <a:t>13/05/2019</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2629D5B-3ED2-4C1E-AB92-A7FB8CEB329B}" type="slidenum">
              <a:rPr lang="en-GB" smtClean="0"/>
              <a:t>‹#›</a:t>
            </a:fld>
            <a:endParaRPr lang="en-GB"/>
          </a:p>
        </p:txBody>
      </p:sp>
    </p:spTree>
    <p:extLst>
      <p:ext uri="{BB962C8B-B14F-4D97-AF65-F5344CB8AC3E}">
        <p14:creationId xmlns:p14="http://schemas.microsoft.com/office/powerpoint/2010/main" val="32429068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Business Cycle is the visualisation of the economic conditions, a graph showing us how businesses are meeting society goals</a:t>
            </a:r>
          </a:p>
          <a:p>
            <a:r>
              <a:rPr lang="en-GB" dirty="0" smtClean="0"/>
              <a:t>Economic business cycle is measured by two components,</a:t>
            </a:r>
            <a:r>
              <a:rPr lang="en-GB" baseline="0" dirty="0" smtClean="0"/>
              <a:t> GDP(Total output produced by an economy) and Time</a:t>
            </a:r>
          </a:p>
          <a:p>
            <a:r>
              <a:rPr lang="en-GB" baseline="0" dirty="0" smtClean="0"/>
              <a:t>Fluctuations in the economy(ups and downs)</a:t>
            </a:r>
          </a:p>
          <a:p>
            <a:r>
              <a:rPr lang="en-GB" baseline="0" dirty="0" smtClean="0"/>
              <a:t>GDP increase-economy is growing(Expansion)</a:t>
            </a:r>
          </a:p>
          <a:p>
            <a:r>
              <a:rPr lang="en-GB" baseline="0" dirty="0" smtClean="0"/>
              <a:t>GDP Decrease- economy is shrinking(Contraction/Recession)</a:t>
            </a:r>
          </a:p>
          <a:p>
            <a:r>
              <a:rPr lang="en-GB" baseline="0" dirty="0" smtClean="0"/>
              <a:t>Fluctuations continue overtime for months, quarters or years</a:t>
            </a:r>
            <a:endParaRPr lang="en-GB" dirty="0"/>
          </a:p>
        </p:txBody>
      </p:sp>
      <p:sp>
        <p:nvSpPr>
          <p:cNvPr id="4" name="Slide Number Placeholder 3"/>
          <p:cNvSpPr>
            <a:spLocks noGrp="1"/>
          </p:cNvSpPr>
          <p:nvPr>
            <p:ph type="sldNum" sz="quarter" idx="10"/>
          </p:nvPr>
        </p:nvSpPr>
        <p:spPr/>
        <p:txBody>
          <a:bodyPr/>
          <a:lstStyle/>
          <a:p>
            <a:fld id="{FFEBA03B-AF3D-437C-A549-20F49677B9D2}" type="slidenum">
              <a:rPr lang="en-GB" smtClean="0"/>
              <a:t>13</a:t>
            </a:fld>
            <a:endParaRPr lang="en-GB"/>
          </a:p>
        </p:txBody>
      </p:sp>
    </p:spTree>
    <p:extLst>
      <p:ext uri="{BB962C8B-B14F-4D97-AF65-F5344CB8AC3E}">
        <p14:creationId xmlns:p14="http://schemas.microsoft.com/office/powerpoint/2010/main" val="42064417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A329F84-6D7E-4340-B09A-C7496578BFA4}" type="datetimeFigureOut">
              <a:rPr lang="en-GB" smtClean="0"/>
              <a:t>13/05/2019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E0ED4F3-D2B6-4EF1-A28C-CF5893CA21DE}" type="slidenum">
              <a:rPr lang="en-GB" smtClean="0"/>
              <a:t>‹#›</a:t>
            </a:fld>
            <a:endParaRPr lang="en-GB"/>
          </a:p>
        </p:txBody>
      </p:sp>
    </p:spTree>
    <p:extLst>
      <p:ext uri="{BB962C8B-B14F-4D97-AF65-F5344CB8AC3E}">
        <p14:creationId xmlns:p14="http://schemas.microsoft.com/office/powerpoint/2010/main" val="3543711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A329F84-6D7E-4340-B09A-C7496578BFA4}" type="datetimeFigureOut">
              <a:rPr lang="en-GB" smtClean="0"/>
              <a:t>13/05/2019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E0ED4F3-D2B6-4EF1-A28C-CF5893CA21DE}" type="slidenum">
              <a:rPr lang="en-GB" smtClean="0"/>
              <a:t>‹#›</a:t>
            </a:fld>
            <a:endParaRPr lang="en-GB"/>
          </a:p>
        </p:txBody>
      </p:sp>
    </p:spTree>
    <p:extLst>
      <p:ext uri="{BB962C8B-B14F-4D97-AF65-F5344CB8AC3E}">
        <p14:creationId xmlns:p14="http://schemas.microsoft.com/office/powerpoint/2010/main" val="18858293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A329F84-6D7E-4340-B09A-C7496578BFA4}" type="datetimeFigureOut">
              <a:rPr lang="en-GB" smtClean="0"/>
              <a:t>13/05/2019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E0ED4F3-D2B6-4EF1-A28C-CF5893CA21DE}" type="slidenum">
              <a:rPr lang="en-GB" smtClean="0"/>
              <a:t>‹#›</a:t>
            </a:fld>
            <a:endParaRPr lang="en-GB"/>
          </a:p>
        </p:txBody>
      </p:sp>
    </p:spTree>
    <p:extLst>
      <p:ext uri="{BB962C8B-B14F-4D97-AF65-F5344CB8AC3E}">
        <p14:creationId xmlns:p14="http://schemas.microsoft.com/office/powerpoint/2010/main" val="33023241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A329F84-6D7E-4340-B09A-C7496578BFA4}" type="datetimeFigureOut">
              <a:rPr lang="en-GB" smtClean="0"/>
              <a:t>13/05/2019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E0ED4F3-D2B6-4EF1-A28C-CF5893CA21DE}" type="slidenum">
              <a:rPr lang="en-GB" smtClean="0"/>
              <a:t>‹#›</a:t>
            </a:fld>
            <a:endParaRPr lang="en-GB"/>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7098282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A329F84-6D7E-4340-B09A-C7496578BFA4}" type="datetimeFigureOut">
              <a:rPr lang="en-GB" smtClean="0"/>
              <a:t>13/05/2019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E0ED4F3-D2B6-4EF1-A28C-CF5893CA21DE}" type="slidenum">
              <a:rPr lang="en-GB" smtClean="0"/>
              <a:t>‹#›</a:t>
            </a:fld>
            <a:endParaRPr lang="en-GB"/>
          </a:p>
        </p:txBody>
      </p:sp>
    </p:spTree>
    <p:extLst>
      <p:ext uri="{BB962C8B-B14F-4D97-AF65-F5344CB8AC3E}">
        <p14:creationId xmlns:p14="http://schemas.microsoft.com/office/powerpoint/2010/main" val="34452197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A329F84-6D7E-4340-B09A-C7496578BFA4}" type="datetimeFigureOut">
              <a:rPr lang="en-GB" smtClean="0"/>
              <a:t>13/05/2019</a:t>
            </a:fld>
            <a:endParaRPr lang="en-GB"/>
          </a:p>
        </p:txBody>
      </p:sp>
      <p:sp>
        <p:nvSpPr>
          <p:cNvPr id="4"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E0ED4F3-D2B6-4EF1-A28C-CF5893CA21DE}" type="slidenum">
              <a:rPr lang="en-GB" smtClean="0"/>
              <a:t>‹#›</a:t>
            </a:fld>
            <a:endParaRPr lang="en-GB"/>
          </a:p>
        </p:txBody>
      </p:sp>
    </p:spTree>
    <p:extLst>
      <p:ext uri="{BB962C8B-B14F-4D97-AF65-F5344CB8AC3E}">
        <p14:creationId xmlns:p14="http://schemas.microsoft.com/office/powerpoint/2010/main" val="2796930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A329F84-6D7E-4340-B09A-C7496578BFA4}" type="datetimeFigureOut">
              <a:rPr lang="en-GB" smtClean="0"/>
              <a:t>13/05/2019</a:t>
            </a:fld>
            <a:endParaRPr lang="en-GB"/>
          </a:p>
        </p:txBody>
      </p:sp>
      <p:sp>
        <p:nvSpPr>
          <p:cNvPr id="4"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E0ED4F3-D2B6-4EF1-A28C-CF5893CA21DE}" type="slidenum">
              <a:rPr lang="en-GB" smtClean="0"/>
              <a:t>‹#›</a:t>
            </a:fld>
            <a:endParaRPr lang="en-GB"/>
          </a:p>
        </p:txBody>
      </p:sp>
    </p:spTree>
    <p:extLst>
      <p:ext uri="{BB962C8B-B14F-4D97-AF65-F5344CB8AC3E}">
        <p14:creationId xmlns:p14="http://schemas.microsoft.com/office/powerpoint/2010/main" val="13165284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A329F84-6D7E-4340-B09A-C7496578BFA4}" type="datetimeFigureOut">
              <a:rPr lang="en-GB" smtClean="0"/>
              <a:t>13/05/2019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E0ED4F3-D2B6-4EF1-A28C-CF5893CA21DE}" type="slidenum">
              <a:rPr lang="en-GB" smtClean="0"/>
              <a:t>‹#›</a:t>
            </a:fld>
            <a:endParaRPr lang="en-GB"/>
          </a:p>
        </p:txBody>
      </p:sp>
    </p:spTree>
    <p:extLst>
      <p:ext uri="{BB962C8B-B14F-4D97-AF65-F5344CB8AC3E}">
        <p14:creationId xmlns:p14="http://schemas.microsoft.com/office/powerpoint/2010/main" val="3038457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A329F84-6D7E-4340-B09A-C7496578BFA4}" type="datetimeFigureOut">
              <a:rPr lang="en-GB" smtClean="0"/>
              <a:t>13/05/2019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E0ED4F3-D2B6-4EF1-A28C-CF5893CA21DE}" type="slidenum">
              <a:rPr lang="en-GB" smtClean="0"/>
              <a:t>‹#›</a:t>
            </a:fld>
            <a:endParaRPr lang="en-GB"/>
          </a:p>
        </p:txBody>
      </p:sp>
    </p:spTree>
    <p:extLst>
      <p:ext uri="{BB962C8B-B14F-4D97-AF65-F5344CB8AC3E}">
        <p14:creationId xmlns:p14="http://schemas.microsoft.com/office/powerpoint/2010/main" val="9590870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8A329F84-6D7E-4340-B09A-C7496578BFA4}" type="datetimeFigureOut">
              <a:rPr lang="en-GB" smtClean="0"/>
              <a:t>13/05/2019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E0ED4F3-D2B6-4EF1-A28C-CF5893CA21DE}" type="slidenum">
              <a:rPr lang="en-GB" smtClean="0"/>
              <a:t>‹#›</a:t>
            </a:fld>
            <a:endParaRPr lang="en-GB"/>
          </a:p>
        </p:txBody>
      </p:sp>
    </p:spTree>
    <p:extLst>
      <p:ext uri="{BB962C8B-B14F-4D97-AF65-F5344CB8AC3E}">
        <p14:creationId xmlns:p14="http://schemas.microsoft.com/office/powerpoint/2010/main" val="33529198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A329F84-6D7E-4340-B09A-C7496578BFA4}" type="datetimeFigureOut">
              <a:rPr lang="en-GB" smtClean="0"/>
              <a:t>13/05/2019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E0ED4F3-D2B6-4EF1-A28C-CF5893CA21DE}" type="slidenum">
              <a:rPr lang="en-GB" smtClean="0"/>
              <a:t>‹#›</a:t>
            </a:fld>
            <a:endParaRPr lang="en-GB"/>
          </a:p>
        </p:txBody>
      </p:sp>
    </p:spTree>
    <p:extLst>
      <p:ext uri="{BB962C8B-B14F-4D97-AF65-F5344CB8AC3E}">
        <p14:creationId xmlns:p14="http://schemas.microsoft.com/office/powerpoint/2010/main" val="28337492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A329F84-6D7E-4340-B09A-C7496578BFA4}" type="datetimeFigureOut">
              <a:rPr lang="en-GB" smtClean="0"/>
              <a:t>13/05/2019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E0ED4F3-D2B6-4EF1-A28C-CF5893CA21DE}" type="slidenum">
              <a:rPr lang="en-GB" smtClean="0"/>
              <a:t>‹#›</a:t>
            </a:fld>
            <a:endParaRPr lang="en-GB"/>
          </a:p>
        </p:txBody>
      </p:sp>
    </p:spTree>
    <p:extLst>
      <p:ext uri="{BB962C8B-B14F-4D97-AF65-F5344CB8AC3E}">
        <p14:creationId xmlns:p14="http://schemas.microsoft.com/office/powerpoint/2010/main" val="34644987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A329F84-6D7E-4340-B09A-C7496578BFA4}" type="datetimeFigureOut">
              <a:rPr lang="en-GB" smtClean="0"/>
              <a:t>13/05/2019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E0ED4F3-D2B6-4EF1-A28C-CF5893CA21DE}" type="slidenum">
              <a:rPr lang="en-GB" smtClean="0"/>
              <a:t>‹#›</a:t>
            </a:fld>
            <a:endParaRPr lang="en-GB"/>
          </a:p>
        </p:txBody>
      </p:sp>
    </p:spTree>
    <p:extLst>
      <p:ext uri="{BB962C8B-B14F-4D97-AF65-F5344CB8AC3E}">
        <p14:creationId xmlns:p14="http://schemas.microsoft.com/office/powerpoint/2010/main" val="1674007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8A329F84-6D7E-4340-B09A-C7496578BFA4}" type="datetimeFigureOut">
              <a:rPr lang="en-GB" smtClean="0"/>
              <a:t>13/05/2019</a:t>
            </a:fld>
            <a:endParaRPr lang="en-GB"/>
          </a:p>
        </p:txBody>
      </p:sp>
      <p:sp>
        <p:nvSpPr>
          <p:cNvPr id="5" name="Footer Placeholder 3"/>
          <p:cNvSpPr>
            <a:spLocks noGrp="1"/>
          </p:cNvSpPr>
          <p:nvPr>
            <p:ph type="ftr" sz="quarter" idx="11"/>
          </p:nvPr>
        </p:nvSpPr>
        <p:spPr/>
        <p:txBody>
          <a:bodyPr/>
          <a:lstStyle/>
          <a:p>
            <a:endParaRPr lang="en-GB"/>
          </a:p>
        </p:txBody>
      </p:sp>
      <p:sp>
        <p:nvSpPr>
          <p:cNvPr id="6" name="Slide Number Placeholder 4"/>
          <p:cNvSpPr>
            <a:spLocks noGrp="1"/>
          </p:cNvSpPr>
          <p:nvPr>
            <p:ph type="sldNum" sz="quarter" idx="12"/>
          </p:nvPr>
        </p:nvSpPr>
        <p:spPr/>
        <p:txBody>
          <a:bodyPr/>
          <a:lstStyle/>
          <a:p>
            <a:fld id="{6E0ED4F3-D2B6-4EF1-A28C-CF5893CA21DE}" type="slidenum">
              <a:rPr lang="en-GB" smtClean="0"/>
              <a:t>‹#›</a:t>
            </a:fld>
            <a:endParaRPr lang="en-GB"/>
          </a:p>
        </p:txBody>
      </p:sp>
    </p:spTree>
    <p:extLst>
      <p:ext uri="{BB962C8B-B14F-4D97-AF65-F5344CB8AC3E}">
        <p14:creationId xmlns:p14="http://schemas.microsoft.com/office/powerpoint/2010/main" val="31299242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8A329F84-6D7E-4340-B09A-C7496578BFA4}" type="datetimeFigureOut">
              <a:rPr lang="en-GB" smtClean="0"/>
              <a:t>13/05/2019</a:t>
            </a:fld>
            <a:endParaRPr lang="en-GB"/>
          </a:p>
        </p:txBody>
      </p:sp>
      <p:sp>
        <p:nvSpPr>
          <p:cNvPr id="5" name="Footer Placeholder 2"/>
          <p:cNvSpPr>
            <a:spLocks noGrp="1"/>
          </p:cNvSpPr>
          <p:nvPr>
            <p:ph type="ftr" sz="quarter" idx="11"/>
          </p:nvPr>
        </p:nvSpPr>
        <p:spPr/>
        <p:txBody>
          <a:bodyPr/>
          <a:lstStyle/>
          <a:p>
            <a:endParaRPr lang="en-GB"/>
          </a:p>
        </p:txBody>
      </p:sp>
      <p:sp>
        <p:nvSpPr>
          <p:cNvPr id="6" name="Slide Number Placeholder 3"/>
          <p:cNvSpPr>
            <a:spLocks noGrp="1"/>
          </p:cNvSpPr>
          <p:nvPr>
            <p:ph type="sldNum" sz="quarter" idx="12"/>
          </p:nvPr>
        </p:nvSpPr>
        <p:spPr/>
        <p:txBody>
          <a:bodyPr/>
          <a:lstStyle/>
          <a:p>
            <a:fld id="{6E0ED4F3-D2B6-4EF1-A28C-CF5893CA21DE}" type="slidenum">
              <a:rPr lang="en-GB" smtClean="0"/>
              <a:t>‹#›</a:t>
            </a:fld>
            <a:endParaRPr lang="en-GB"/>
          </a:p>
        </p:txBody>
      </p:sp>
    </p:spTree>
    <p:extLst>
      <p:ext uri="{BB962C8B-B14F-4D97-AF65-F5344CB8AC3E}">
        <p14:creationId xmlns:p14="http://schemas.microsoft.com/office/powerpoint/2010/main" val="40695951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8A329F84-6D7E-4340-B09A-C7496578BFA4}" type="datetimeFigureOut">
              <a:rPr lang="en-GB" smtClean="0"/>
              <a:t>13/05/2019</a:t>
            </a:fld>
            <a:endParaRPr lang="en-GB"/>
          </a:p>
        </p:txBody>
      </p:sp>
      <p:sp>
        <p:nvSpPr>
          <p:cNvPr id="5" name="Footer Placeholder 5"/>
          <p:cNvSpPr>
            <a:spLocks noGrp="1"/>
          </p:cNvSpPr>
          <p:nvPr>
            <p:ph type="ftr" sz="quarter" idx="11"/>
          </p:nvPr>
        </p:nvSpPr>
        <p:spPr/>
        <p:txBody>
          <a:bodyPr/>
          <a:lstStyle/>
          <a:p>
            <a:endParaRPr lang="en-GB"/>
          </a:p>
        </p:txBody>
      </p:sp>
      <p:sp>
        <p:nvSpPr>
          <p:cNvPr id="6" name="Slide Number Placeholder 6"/>
          <p:cNvSpPr>
            <a:spLocks noGrp="1"/>
          </p:cNvSpPr>
          <p:nvPr>
            <p:ph type="sldNum" sz="quarter" idx="12"/>
          </p:nvPr>
        </p:nvSpPr>
        <p:spPr/>
        <p:txBody>
          <a:bodyPr/>
          <a:lstStyle/>
          <a:p>
            <a:fld id="{6E0ED4F3-D2B6-4EF1-A28C-CF5893CA21DE}" type="slidenum">
              <a:rPr lang="en-GB" smtClean="0"/>
              <a:t>‹#›</a:t>
            </a:fld>
            <a:endParaRPr lang="en-GB"/>
          </a:p>
        </p:txBody>
      </p:sp>
    </p:spTree>
    <p:extLst>
      <p:ext uri="{BB962C8B-B14F-4D97-AF65-F5344CB8AC3E}">
        <p14:creationId xmlns:p14="http://schemas.microsoft.com/office/powerpoint/2010/main" val="162113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A329F84-6D7E-4340-B09A-C7496578BFA4}" type="datetimeFigureOut">
              <a:rPr lang="en-GB" smtClean="0"/>
              <a:t>13/05/2019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E0ED4F3-D2B6-4EF1-A28C-CF5893CA21DE}" type="slidenum">
              <a:rPr lang="en-GB" smtClean="0"/>
              <a:t>‹#›</a:t>
            </a:fld>
            <a:endParaRPr lang="en-GB"/>
          </a:p>
        </p:txBody>
      </p:sp>
    </p:spTree>
    <p:extLst>
      <p:ext uri="{BB962C8B-B14F-4D97-AF65-F5344CB8AC3E}">
        <p14:creationId xmlns:p14="http://schemas.microsoft.com/office/powerpoint/2010/main" val="6279085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8A329F84-6D7E-4340-B09A-C7496578BFA4}" type="datetimeFigureOut">
              <a:rPr lang="en-GB" smtClean="0"/>
              <a:t>13/05/2019</a:t>
            </a:fld>
            <a:endParaRPr lang="en-GB"/>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GB"/>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6E0ED4F3-D2B6-4EF1-A28C-CF5893CA21DE}" type="slidenum">
              <a:rPr lang="en-GB" smtClean="0"/>
              <a:t>‹#›</a:t>
            </a:fld>
            <a:endParaRPr lang="en-GB"/>
          </a:p>
        </p:txBody>
      </p:sp>
    </p:spTree>
    <p:extLst>
      <p:ext uri="{BB962C8B-B14F-4D97-AF65-F5344CB8AC3E}">
        <p14:creationId xmlns:p14="http://schemas.microsoft.com/office/powerpoint/2010/main" val="3643695530"/>
      </p:ext>
    </p:extLst>
  </p:cSld>
  <p:clrMap bg1="dk1" tx1="lt1" bg2="dk2" tx2="lt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 id="2147483723" r:id="rId12"/>
    <p:sldLayoutId id="2147483724" r:id="rId13"/>
    <p:sldLayoutId id="2147483725" r:id="rId14"/>
    <p:sldLayoutId id="2147483726" r:id="rId15"/>
    <p:sldLayoutId id="2147483727" r:id="rId16"/>
    <p:sldLayoutId id="2147483728"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idx="1"/>
          </p:nvPr>
        </p:nvSpPr>
        <p:spPr>
          <a:xfrm>
            <a:off x="2054352" y="2008628"/>
            <a:ext cx="7772400" cy="2553136"/>
          </a:xfrm>
        </p:spPr>
        <p:txBody>
          <a:bodyPr>
            <a:normAutofit/>
          </a:bodyPr>
          <a:lstStyle/>
          <a:p>
            <a:pPr algn="ctr"/>
            <a:r>
              <a:rPr lang="en-GB" sz="6600" dirty="0">
                <a:solidFill>
                  <a:srgbClr val="FFFF00"/>
                </a:solidFill>
                <a:latin typeface="Times New Roman" panose="02020603050405020304" pitchFamily="18" charset="0"/>
                <a:cs typeface="Times New Roman" panose="02020603050405020304" pitchFamily="18" charset="0"/>
              </a:rPr>
              <a:t>THE </a:t>
            </a:r>
            <a:r>
              <a:rPr lang="en-GB" sz="6600" dirty="0" smtClean="0">
                <a:solidFill>
                  <a:srgbClr val="FFFF00"/>
                </a:solidFill>
                <a:latin typeface="Times New Roman" panose="02020603050405020304" pitchFamily="18" charset="0"/>
                <a:cs typeface="Times New Roman" panose="02020603050405020304" pitchFamily="18" charset="0"/>
              </a:rPr>
              <a:t>ECONOMIC </a:t>
            </a:r>
            <a:r>
              <a:rPr lang="en-GB" sz="6600" dirty="0">
                <a:solidFill>
                  <a:srgbClr val="FFFF00"/>
                </a:solidFill>
                <a:latin typeface="Times New Roman" panose="02020603050405020304" pitchFamily="18" charset="0"/>
                <a:cs typeface="Times New Roman" panose="02020603050405020304" pitchFamily="18" charset="0"/>
              </a:rPr>
              <a:t>ENVIRONMENT</a:t>
            </a:r>
          </a:p>
        </p:txBody>
      </p:sp>
    </p:spTree>
    <p:extLst>
      <p:ext uri="{BB962C8B-B14F-4D97-AF65-F5344CB8AC3E}">
        <p14:creationId xmlns:p14="http://schemas.microsoft.com/office/powerpoint/2010/main" val="37788865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981200" y="533400"/>
            <a:ext cx="8229600" cy="1313688"/>
          </a:xfrm>
        </p:spPr>
        <p:txBody>
          <a:bodyPr>
            <a:normAutofit fontScale="90000"/>
          </a:bodyPr>
          <a:lstStyle/>
          <a:p>
            <a:pPr algn="ctr"/>
            <a:r>
              <a:rPr lang="en-GB" b="1" dirty="0" smtClean="0">
                <a:solidFill>
                  <a:schemeClr val="tx1"/>
                </a:solidFill>
              </a:rPr>
              <a:t>ANALYSING THE ECONOMIC ENVIRONMENT</a:t>
            </a:r>
            <a:endParaRPr lang="en-GB" b="1" dirty="0">
              <a:solidFill>
                <a:schemeClr val="tx1"/>
              </a:solidFill>
            </a:endParaRPr>
          </a:p>
        </p:txBody>
      </p:sp>
      <p:sp>
        <p:nvSpPr>
          <p:cNvPr id="6" name="Content Placeholder 5"/>
          <p:cNvSpPr>
            <a:spLocks noGrp="1"/>
          </p:cNvSpPr>
          <p:nvPr>
            <p:ph idx="1"/>
          </p:nvPr>
        </p:nvSpPr>
        <p:spPr>
          <a:xfrm>
            <a:off x="1048722" y="1828800"/>
            <a:ext cx="9937727" cy="5029199"/>
          </a:xfrm>
        </p:spPr>
        <p:txBody>
          <a:bodyPr>
            <a:normAutofit/>
          </a:bodyPr>
          <a:lstStyle/>
          <a:p>
            <a:pPr marL="0" indent="0" algn="just">
              <a:buNone/>
            </a:pPr>
            <a:endParaRPr lang="en-GB" sz="3200" dirty="0" smtClean="0"/>
          </a:p>
          <a:p>
            <a:pPr lvl="0"/>
            <a:r>
              <a:rPr lang="en-US" sz="3200" dirty="0" err="1" smtClean="0"/>
              <a:t>Labour</a:t>
            </a:r>
            <a:endParaRPr lang="en-US" sz="3200" dirty="0" smtClean="0"/>
          </a:p>
          <a:p>
            <a:pPr lvl="0"/>
            <a:r>
              <a:rPr lang="en-US" sz="3200" dirty="0" smtClean="0"/>
              <a:t>Capital</a:t>
            </a:r>
          </a:p>
          <a:p>
            <a:pPr lvl="0"/>
            <a:r>
              <a:rPr lang="en-US" sz="3200" smtClean="0"/>
              <a:t>Entrepreneurs</a:t>
            </a:r>
            <a:endParaRPr lang="en-US" sz="3200" dirty="0" smtClean="0"/>
          </a:p>
          <a:p>
            <a:pPr lvl="0"/>
            <a:r>
              <a:rPr lang="en-US" sz="3200" dirty="0" smtClean="0"/>
              <a:t>Customers</a:t>
            </a:r>
            <a:endParaRPr lang="en-GB" sz="3200" dirty="0"/>
          </a:p>
        </p:txBody>
      </p:sp>
    </p:spTree>
    <p:extLst>
      <p:ext uri="{BB962C8B-B14F-4D97-AF65-F5344CB8AC3E}">
        <p14:creationId xmlns:p14="http://schemas.microsoft.com/office/powerpoint/2010/main" val="15279372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05331" y="628933"/>
            <a:ext cx="8825658" cy="3329581"/>
          </a:xfrm>
        </p:spPr>
        <p:txBody>
          <a:bodyPr/>
          <a:lstStyle/>
          <a:p>
            <a:pPr algn="l"/>
            <a:r>
              <a:rPr lang="en-GB" sz="4950" dirty="0" smtClean="0">
                <a:solidFill>
                  <a:srgbClr val="FFFF00"/>
                </a:solidFill>
              </a:rPr>
              <a:t>Economic Business Cycles</a:t>
            </a:r>
            <a:endParaRPr lang="en-GB" sz="4950" dirty="0">
              <a:solidFill>
                <a:srgbClr val="FFFF00"/>
              </a:solidFill>
            </a:endParaRPr>
          </a:p>
        </p:txBody>
      </p:sp>
    </p:spTree>
    <p:extLst>
      <p:ext uri="{BB962C8B-B14F-4D97-AF65-F5344CB8AC3E}">
        <p14:creationId xmlns:p14="http://schemas.microsoft.com/office/powerpoint/2010/main" val="15765404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SOCIETY’S ECONOMIC GOAL</a:t>
            </a:r>
            <a:endParaRPr lang="en-GB" dirty="0"/>
          </a:p>
        </p:txBody>
      </p:sp>
      <p:sp>
        <p:nvSpPr>
          <p:cNvPr id="3" name="Content Placeholder 2"/>
          <p:cNvSpPr>
            <a:spLocks noGrp="1"/>
          </p:cNvSpPr>
          <p:nvPr>
            <p:ph idx="1"/>
          </p:nvPr>
        </p:nvSpPr>
        <p:spPr/>
        <p:txBody>
          <a:bodyPr>
            <a:normAutofit/>
          </a:bodyPr>
          <a:lstStyle/>
          <a:p>
            <a:pPr marL="0" indent="0">
              <a:buNone/>
            </a:pPr>
            <a:r>
              <a:rPr lang="en-GB" sz="4000" b="1" dirty="0">
                <a:latin typeface="Times New Roman" panose="02020603050405020304" pitchFamily="18" charset="0"/>
                <a:cs typeface="Times New Roman" panose="02020603050405020304" pitchFamily="18" charset="0"/>
              </a:rPr>
              <a:t>Every Society has three economic </a:t>
            </a:r>
            <a:r>
              <a:rPr lang="en-GB" sz="4000" b="1" dirty="0" smtClean="0">
                <a:latin typeface="Times New Roman" panose="02020603050405020304" pitchFamily="18" charset="0"/>
                <a:cs typeface="Times New Roman" panose="02020603050405020304" pitchFamily="18" charset="0"/>
              </a:rPr>
              <a:t>goals:</a:t>
            </a:r>
            <a:endParaRPr lang="en-GB" sz="4000" b="1" dirty="0">
              <a:latin typeface="Times New Roman" panose="02020603050405020304" pitchFamily="18" charset="0"/>
              <a:cs typeface="Times New Roman" panose="02020603050405020304" pitchFamily="18" charset="0"/>
            </a:endParaRPr>
          </a:p>
          <a:p>
            <a:r>
              <a:rPr lang="en-GB" sz="4000" dirty="0">
                <a:latin typeface="Times New Roman" panose="02020603050405020304" pitchFamily="18" charset="0"/>
                <a:cs typeface="Times New Roman" panose="02020603050405020304" pitchFamily="18" charset="0"/>
              </a:rPr>
              <a:t>Promote economic growth</a:t>
            </a:r>
          </a:p>
          <a:p>
            <a:r>
              <a:rPr lang="en-GB" sz="4000" dirty="0">
                <a:latin typeface="Times New Roman" panose="02020603050405020304" pitchFamily="18" charset="0"/>
                <a:cs typeface="Times New Roman" panose="02020603050405020304" pitchFamily="18" charset="0"/>
              </a:rPr>
              <a:t>Prevent unemployment</a:t>
            </a:r>
          </a:p>
          <a:p>
            <a:r>
              <a:rPr lang="en-GB" sz="4000" dirty="0">
                <a:latin typeface="Times New Roman" panose="02020603050405020304" pitchFamily="18" charset="0"/>
                <a:cs typeface="Times New Roman" panose="02020603050405020304" pitchFamily="18" charset="0"/>
              </a:rPr>
              <a:t>Limit inflation- price stability</a:t>
            </a:r>
          </a:p>
        </p:txBody>
      </p:sp>
    </p:spTree>
    <p:extLst>
      <p:ext uri="{BB962C8B-B14F-4D97-AF65-F5344CB8AC3E}">
        <p14:creationId xmlns:p14="http://schemas.microsoft.com/office/powerpoint/2010/main" val="28649055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54A50BD-AA3B-4652-B147-1B950CECE4B7}"/>
              </a:ext>
            </a:extLst>
          </p:cNvPr>
          <p:cNvSpPr>
            <a:spLocks noGrp="1"/>
          </p:cNvSpPr>
          <p:nvPr>
            <p:ph type="title"/>
          </p:nvPr>
        </p:nvSpPr>
        <p:spPr/>
        <p:txBody>
          <a:bodyPr>
            <a:normAutofit/>
          </a:bodyPr>
          <a:lstStyle/>
          <a:p>
            <a:r>
              <a:rPr lang="en-GB" dirty="0"/>
              <a:t>STAGES OF ECONOMIC </a:t>
            </a:r>
            <a:r>
              <a:rPr lang="en-GB" dirty="0" smtClean="0"/>
              <a:t>BUSINESS CYCLE </a:t>
            </a:r>
            <a:endParaRPr lang="en-GB" dirty="0"/>
          </a:p>
        </p:txBody>
      </p:sp>
      <p:pic>
        <p:nvPicPr>
          <p:cNvPr id="4" name="Content Placeholder 3" descr="https://i.investopedia.com/image/png/1508341272364/business%20cycle.png">
            <a:extLst>
              <a:ext uri="{FF2B5EF4-FFF2-40B4-BE49-F238E27FC236}">
                <a16:creationId xmlns:a16="http://schemas.microsoft.com/office/drawing/2014/main" xmlns="" id="{780238F2-1F68-4342-BDE2-D6699C4CCB20}"/>
              </a:ext>
            </a:extLst>
          </p:cNvPr>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1616123" y="2003662"/>
            <a:ext cx="7390262" cy="3899848"/>
          </a:xfrm>
          <a:prstGeom prst="rect">
            <a:avLst/>
          </a:prstGeom>
          <a:noFill/>
          <a:ln>
            <a:noFill/>
          </a:ln>
        </p:spPr>
      </p:pic>
    </p:spTree>
    <p:extLst>
      <p:ext uri="{BB962C8B-B14F-4D97-AF65-F5344CB8AC3E}">
        <p14:creationId xmlns:p14="http://schemas.microsoft.com/office/powerpoint/2010/main" val="20792966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PROSPERITY(EXPANSION)</a:t>
            </a:r>
          </a:p>
        </p:txBody>
      </p:sp>
      <p:sp>
        <p:nvSpPr>
          <p:cNvPr id="3" name="Content Placeholder 2"/>
          <p:cNvSpPr>
            <a:spLocks noGrp="1"/>
          </p:cNvSpPr>
          <p:nvPr>
            <p:ph idx="1"/>
          </p:nvPr>
        </p:nvSpPr>
        <p:spPr>
          <a:xfrm>
            <a:off x="2017974" y="1809750"/>
            <a:ext cx="8497626" cy="4743450"/>
          </a:xfrm>
        </p:spPr>
        <p:txBody>
          <a:bodyPr>
            <a:normAutofit/>
          </a:bodyPr>
          <a:lstStyle/>
          <a:p>
            <a:pPr marL="0" indent="0" algn="just">
              <a:buNone/>
            </a:pPr>
            <a:r>
              <a:rPr lang="en-GB" sz="4000" b="1" dirty="0">
                <a:latin typeface="Times New Roman" panose="02020603050405020304" pitchFamily="18" charset="0"/>
                <a:cs typeface="Times New Roman" panose="02020603050405020304" pitchFamily="18" charset="0"/>
              </a:rPr>
              <a:t>CHARACTERISTICS</a:t>
            </a:r>
          </a:p>
          <a:p>
            <a:pPr algn="just"/>
            <a:r>
              <a:rPr lang="en-GB" sz="4000" dirty="0">
                <a:latin typeface="Times New Roman" panose="02020603050405020304" pitchFamily="18" charset="0"/>
                <a:cs typeface="Times New Roman" panose="02020603050405020304" pitchFamily="18" charset="0"/>
              </a:rPr>
              <a:t>Unemployment is low </a:t>
            </a:r>
          </a:p>
          <a:p>
            <a:pPr algn="just"/>
            <a:r>
              <a:rPr lang="en-GB" sz="4000" dirty="0">
                <a:latin typeface="Times New Roman" panose="02020603050405020304" pitchFamily="18" charset="0"/>
                <a:cs typeface="Times New Roman" panose="02020603050405020304" pitchFamily="18" charset="0"/>
              </a:rPr>
              <a:t> Aggregate income is relatively high</a:t>
            </a:r>
          </a:p>
          <a:p>
            <a:pPr algn="just"/>
            <a:r>
              <a:rPr lang="en-GB" sz="4000" dirty="0">
                <a:latin typeface="Times New Roman" panose="02020603050405020304" pitchFamily="18" charset="0"/>
                <a:cs typeface="Times New Roman" panose="02020603050405020304" pitchFamily="18" charset="0"/>
              </a:rPr>
              <a:t>Assuming a low inflation rate- this combination causes buying power to be high </a:t>
            </a:r>
          </a:p>
          <a:p>
            <a:endParaRPr lang="en-GB" sz="2400" dirty="0">
              <a:latin typeface="Century Gothic" panose="020B0502020202020204" pitchFamily="34" charset="0"/>
            </a:endParaRPr>
          </a:p>
          <a:p>
            <a:endParaRPr lang="en-GB" dirty="0"/>
          </a:p>
        </p:txBody>
      </p:sp>
    </p:spTree>
    <p:extLst>
      <p:ext uri="{BB962C8B-B14F-4D97-AF65-F5344CB8AC3E}">
        <p14:creationId xmlns:p14="http://schemas.microsoft.com/office/powerpoint/2010/main" val="5442390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373487" y="635358"/>
            <a:ext cx="9697792" cy="5867400"/>
          </a:xfrm>
        </p:spPr>
        <p:txBody>
          <a:bodyPr/>
          <a:lstStyle/>
          <a:p>
            <a:pPr algn="just"/>
            <a:r>
              <a:rPr lang="en-ZA" sz="3600" dirty="0">
                <a:latin typeface="Times New Roman" panose="02020603050405020304" pitchFamily="18" charset="0"/>
                <a:cs typeface="Times New Roman" panose="02020603050405020304" pitchFamily="18" charset="0"/>
              </a:rPr>
              <a:t>The economic outlook remains prosperous, consumers generally are willing to buy</a:t>
            </a:r>
          </a:p>
          <a:p>
            <a:pPr algn="just"/>
            <a:r>
              <a:rPr lang="en-ZA" sz="3600" dirty="0">
                <a:latin typeface="Times New Roman" panose="02020603050405020304" pitchFamily="18" charset="0"/>
                <a:cs typeface="Times New Roman" panose="02020603050405020304" pitchFamily="18" charset="0"/>
              </a:rPr>
              <a:t>Organisations respond by expanding their product/services mixes to take advantage of the increased buying power </a:t>
            </a:r>
          </a:p>
          <a:p>
            <a:pPr algn="just"/>
            <a:r>
              <a:rPr lang="en-ZA" sz="3600" dirty="0">
                <a:latin typeface="Times New Roman" panose="02020603050405020304" pitchFamily="18" charset="0"/>
                <a:cs typeface="Times New Roman" panose="02020603050405020304" pitchFamily="18" charset="0"/>
              </a:rPr>
              <a:t>Capture a larger market share by intensifying distribution and promotion efforts</a:t>
            </a:r>
          </a:p>
          <a:p>
            <a:endParaRPr lang="en-GB" dirty="0"/>
          </a:p>
        </p:txBody>
      </p:sp>
    </p:spTree>
    <p:extLst>
      <p:ext uri="{BB962C8B-B14F-4D97-AF65-F5344CB8AC3E}">
        <p14:creationId xmlns:p14="http://schemas.microsoft.com/office/powerpoint/2010/main" val="34941901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2000" y="304800"/>
            <a:ext cx="8229600" cy="1143000"/>
          </a:xfrm>
        </p:spPr>
        <p:txBody>
          <a:bodyPr/>
          <a:lstStyle/>
          <a:p>
            <a:r>
              <a:rPr lang="en-GB" dirty="0"/>
              <a:t>RECESSION</a:t>
            </a:r>
          </a:p>
        </p:txBody>
      </p:sp>
      <p:sp>
        <p:nvSpPr>
          <p:cNvPr id="3" name="Content Placeholder 2"/>
          <p:cNvSpPr>
            <a:spLocks noGrp="1"/>
          </p:cNvSpPr>
          <p:nvPr>
            <p:ph idx="1"/>
          </p:nvPr>
        </p:nvSpPr>
        <p:spPr>
          <a:xfrm>
            <a:off x="2032000" y="1447801"/>
            <a:ext cx="9172812" cy="5181599"/>
          </a:xfrm>
        </p:spPr>
        <p:txBody>
          <a:bodyPr>
            <a:normAutofit lnSpcReduction="10000"/>
          </a:bodyPr>
          <a:lstStyle/>
          <a:p>
            <a:pPr marL="0" indent="0" algn="just">
              <a:buNone/>
            </a:pPr>
            <a:r>
              <a:rPr lang="en-GB" sz="2400" b="1" dirty="0">
                <a:latin typeface="Times New Roman" panose="02020603050405020304" pitchFamily="18" charset="0"/>
                <a:cs typeface="Times New Roman" panose="02020603050405020304" pitchFamily="18" charset="0"/>
              </a:rPr>
              <a:t>CHARACTERISTICS</a:t>
            </a:r>
          </a:p>
          <a:p>
            <a:pPr algn="just"/>
            <a:r>
              <a:rPr lang="en-GB" sz="2400" dirty="0">
                <a:latin typeface="Times New Roman" panose="02020603050405020304" pitchFamily="18" charset="0"/>
                <a:cs typeface="Times New Roman" panose="02020603050405020304" pitchFamily="18" charset="0"/>
              </a:rPr>
              <a:t>Unemployment rises during recession </a:t>
            </a:r>
          </a:p>
          <a:p>
            <a:pPr algn="just"/>
            <a:r>
              <a:rPr lang="en-GB" sz="2400" dirty="0">
                <a:latin typeface="Times New Roman" panose="02020603050405020304" pitchFamily="18" charset="0"/>
                <a:cs typeface="Times New Roman" panose="02020603050405020304" pitchFamily="18" charset="0"/>
              </a:rPr>
              <a:t>Total buying power </a:t>
            </a:r>
            <a:r>
              <a:rPr lang="en-GB" sz="2400" dirty="0" smtClean="0">
                <a:latin typeface="Times New Roman" panose="02020603050405020304" pitchFamily="18" charset="0"/>
                <a:cs typeface="Times New Roman" panose="02020603050405020304" pitchFamily="18" charset="0"/>
              </a:rPr>
              <a:t>decline-many </a:t>
            </a:r>
            <a:r>
              <a:rPr lang="en-GB" sz="2400" dirty="0">
                <a:latin typeface="Times New Roman" panose="02020603050405020304" pitchFamily="18" charset="0"/>
                <a:cs typeface="Times New Roman" panose="02020603050405020304" pitchFamily="18" charset="0"/>
              </a:rPr>
              <a:t>consumers become more price and value conscious </a:t>
            </a:r>
          </a:p>
          <a:p>
            <a:pPr algn="just"/>
            <a:r>
              <a:rPr lang="en-ZA" sz="2400" dirty="0">
                <a:latin typeface="Times New Roman" panose="02020603050405020304" pitchFamily="18" charset="0"/>
                <a:cs typeface="Times New Roman" panose="02020603050405020304" pitchFamily="18" charset="0"/>
              </a:rPr>
              <a:t>People ordinarily reduce their consumption of the more expensive convenience foods and  save their money (e.g. grow own food, discount purchasing)</a:t>
            </a:r>
          </a:p>
          <a:p>
            <a:r>
              <a:rPr lang="en-ZA" sz="2400" dirty="0">
                <a:latin typeface="Times New Roman" panose="02020603050405020304" pitchFamily="18" charset="0"/>
                <a:cs typeface="Times New Roman" panose="02020603050405020304" pitchFamily="18" charset="0"/>
              </a:rPr>
              <a:t>Organisations would consider some revision to their marketing activities </a:t>
            </a:r>
          </a:p>
          <a:p>
            <a:pPr lvl="1"/>
            <a:r>
              <a:rPr lang="en-ZA" dirty="0">
                <a:latin typeface="Times New Roman" panose="02020603050405020304" pitchFamily="18" charset="0"/>
                <a:cs typeface="Times New Roman" panose="02020603050405020304" pitchFamily="18" charset="0"/>
              </a:rPr>
              <a:t>Reducing the size of their product line</a:t>
            </a:r>
          </a:p>
          <a:p>
            <a:pPr lvl="1"/>
            <a:r>
              <a:rPr lang="en-ZA" dirty="0">
                <a:latin typeface="Times New Roman" panose="02020603050405020304" pitchFamily="18" charset="0"/>
                <a:cs typeface="Times New Roman" panose="02020603050405020304" pitchFamily="18" charset="0"/>
              </a:rPr>
              <a:t>Increasing promotional outlays to stimulate demand. </a:t>
            </a:r>
          </a:p>
          <a:p>
            <a:r>
              <a:rPr lang="en-ZA" sz="2400" dirty="0">
                <a:latin typeface="Times New Roman" panose="02020603050405020304" pitchFamily="18" charset="0"/>
                <a:cs typeface="Times New Roman" panose="02020603050405020304" pitchFamily="18" charset="0"/>
              </a:rPr>
              <a:t>Promotional efforts should emphasize value and utility.</a:t>
            </a:r>
          </a:p>
          <a:p>
            <a:pPr algn="just"/>
            <a:endParaRPr lang="en-GB" sz="2625" dirty="0">
              <a:latin typeface="Century Gothic" panose="020B0502020202020204" pitchFamily="34" charset="0"/>
            </a:endParaRPr>
          </a:p>
          <a:p>
            <a:endParaRPr lang="en-GB" dirty="0"/>
          </a:p>
        </p:txBody>
      </p:sp>
    </p:spTree>
    <p:extLst>
      <p:ext uri="{BB962C8B-B14F-4D97-AF65-F5344CB8AC3E}">
        <p14:creationId xmlns:p14="http://schemas.microsoft.com/office/powerpoint/2010/main" val="24460301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28600"/>
            <a:ext cx="8229600" cy="914400"/>
          </a:xfrm>
        </p:spPr>
        <p:txBody>
          <a:bodyPr/>
          <a:lstStyle/>
          <a:p>
            <a:r>
              <a:rPr lang="en-GB" dirty="0"/>
              <a:t>DEPRESSION(TROUGH)</a:t>
            </a:r>
          </a:p>
        </p:txBody>
      </p:sp>
      <p:sp>
        <p:nvSpPr>
          <p:cNvPr id="3" name="Content Placeholder 2"/>
          <p:cNvSpPr>
            <a:spLocks noGrp="1"/>
          </p:cNvSpPr>
          <p:nvPr>
            <p:ph idx="1"/>
          </p:nvPr>
        </p:nvSpPr>
        <p:spPr>
          <a:xfrm>
            <a:off x="2032000" y="1143001"/>
            <a:ext cx="8178800" cy="5486400"/>
          </a:xfrm>
        </p:spPr>
        <p:txBody>
          <a:bodyPr>
            <a:normAutofit/>
          </a:bodyPr>
          <a:lstStyle/>
          <a:p>
            <a:pPr marL="0" indent="0" algn="just">
              <a:buNone/>
            </a:pPr>
            <a:r>
              <a:rPr lang="en-GB" sz="3200" b="1" dirty="0">
                <a:latin typeface="Times New Roman" panose="02020603050405020304" pitchFamily="18" charset="0"/>
                <a:cs typeface="Times New Roman" panose="02020603050405020304" pitchFamily="18" charset="0"/>
              </a:rPr>
              <a:t>CHARACTERISTICS</a:t>
            </a:r>
          </a:p>
          <a:p>
            <a:pPr algn="just"/>
            <a:r>
              <a:rPr lang="en-GB" sz="3200" dirty="0">
                <a:latin typeface="Times New Roman" panose="02020603050405020304" pitchFamily="18" charset="0"/>
                <a:cs typeface="Times New Roman" panose="02020603050405020304" pitchFamily="18" charset="0"/>
              </a:rPr>
              <a:t>Extremely high unemployment </a:t>
            </a:r>
          </a:p>
          <a:p>
            <a:pPr algn="just"/>
            <a:r>
              <a:rPr lang="en-GB" sz="3200" dirty="0">
                <a:latin typeface="Times New Roman" panose="02020603050405020304" pitchFamily="18" charset="0"/>
                <a:cs typeface="Times New Roman" panose="02020603050405020304" pitchFamily="18" charset="0"/>
              </a:rPr>
              <a:t>Wages are very low, total disposable income is at a minimum, and consumer spending is lowest </a:t>
            </a:r>
          </a:p>
          <a:p>
            <a:pPr algn="just"/>
            <a:r>
              <a:rPr lang="en-GB" sz="3200" dirty="0">
                <a:latin typeface="Times New Roman" panose="02020603050405020304" pitchFamily="18" charset="0"/>
                <a:cs typeface="Times New Roman" panose="02020603050405020304" pitchFamily="18" charset="0"/>
              </a:rPr>
              <a:t>Consumers lack confidence in the economy. </a:t>
            </a:r>
          </a:p>
          <a:p>
            <a:pPr algn="just"/>
            <a:r>
              <a:rPr lang="en-GB" sz="3200" dirty="0">
                <a:latin typeface="Times New Roman" panose="02020603050405020304" pitchFamily="18" charset="0"/>
                <a:cs typeface="Times New Roman" panose="02020603050405020304" pitchFamily="18" charset="0"/>
              </a:rPr>
              <a:t>Governments use both monetary and fiscal policies in an attempt to offset the effects of recession, depression and inflation</a:t>
            </a:r>
          </a:p>
          <a:p>
            <a:pPr algn="just"/>
            <a:endParaRPr lang="en-GB" sz="2400" dirty="0">
              <a:latin typeface="Century Gothic" panose="020B0502020202020204" pitchFamily="34" charset="0"/>
            </a:endParaRPr>
          </a:p>
          <a:p>
            <a:endParaRPr lang="en-GB" dirty="0"/>
          </a:p>
        </p:txBody>
      </p:sp>
    </p:spTree>
    <p:extLst>
      <p:ext uri="{BB962C8B-B14F-4D97-AF65-F5344CB8AC3E}">
        <p14:creationId xmlns:p14="http://schemas.microsoft.com/office/powerpoint/2010/main" val="7668525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685800"/>
            <a:ext cx="8710613" cy="6019800"/>
          </a:xfrm>
        </p:spPr>
        <p:txBody>
          <a:bodyPr>
            <a:normAutofit/>
          </a:bodyPr>
          <a:lstStyle/>
          <a:p>
            <a:pPr algn="just"/>
            <a:r>
              <a:rPr lang="en-GB" dirty="0">
                <a:latin typeface="Times New Roman" panose="02020603050405020304" pitchFamily="18" charset="0"/>
                <a:cs typeface="Times New Roman" panose="02020603050405020304" pitchFamily="18" charset="0"/>
              </a:rPr>
              <a:t>Monetary policies are employed to control the money supply which in turn influences spending, saving and investment by both individuals and business</a:t>
            </a:r>
          </a:p>
          <a:p>
            <a:pPr algn="just"/>
            <a:r>
              <a:rPr lang="en-GB" dirty="0">
                <a:latin typeface="Times New Roman" panose="02020603050405020304" pitchFamily="18" charset="0"/>
                <a:cs typeface="Times New Roman" panose="02020603050405020304" pitchFamily="18" charset="0"/>
              </a:rPr>
              <a:t>Through fiscal policies, the government can influence the amount of savings and expenditures by altering the tax structure and by changing the levels of government expenditure</a:t>
            </a:r>
          </a:p>
          <a:p>
            <a:endParaRPr lang="en-GB" dirty="0"/>
          </a:p>
        </p:txBody>
      </p:sp>
      <p:pic>
        <p:nvPicPr>
          <p:cNvPr id="4"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8055" y="2859305"/>
            <a:ext cx="4953000" cy="2133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005973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228600"/>
            <a:ext cx="6448425" cy="990600"/>
          </a:xfrm>
        </p:spPr>
        <p:txBody>
          <a:bodyPr/>
          <a:lstStyle/>
          <a:p>
            <a:r>
              <a:rPr lang="en-ZA" b="1" dirty="0" smtClean="0"/>
              <a:t>Recovery</a:t>
            </a:r>
            <a:endParaRPr lang="en-ZA" b="1" dirty="0"/>
          </a:p>
        </p:txBody>
      </p:sp>
      <p:sp>
        <p:nvSpPr>
          <p:cNvPr id="3" name="Content Placeholder 2"/>
          <p:cNvSpPr>
            <a:spLocks noGrp="1"/>
          </p:cNvSpPr>
          <p:nvPr>
            <p:ph sz="half" idx="4294967295"/>
          </p:nvPr>
        </p:nvSpPr>
        <p:spPr>
          <a:xfrm>
            <a:off x="321972" y="1232079"/>
            <a:ext cx="4724400" cy="5334000"/>
          </a:xfrm>
        </p:spPr>
        <p:txBody>
          <a:bodyPr>
            <a:normAutofit fontScale="92500" lnSpcReduction="10000"/>
          </a:bodyPr>
          <a:lstStyle/>
          <a:p>
            <a:r>
              <a:rPr lang="en-ZA" sz="2000" dirty="0">
                <a:latin typeface="Times New Roman" panose="02020603050405020304" pitchFamily="18" charset="0"/>
                <a:cs typeface="Times New Roman" panose="02020603050405020304" pitchFamily="18" charset="0"/>
              </a:rPr>
              <a:t>The economy moves from recession to prosperity</a:t>
            </a:r>
          </a:p>
          <a:p>
            <a:r>
              <a:rPr lang="en-ZA" sz="2000" dirty="0">
                <a:latin typeface="Times New Roman" panose="02020603050405020304" pitchFamily="18" charset="0"/>
                <a:cs typeface="Times New Roman" panose="02020603050405020304" pitchFamily="18" charset="0"/>
              </a:rPr>
              <a:t>During this period:</a:t>
            </a:r>
          </a:p>
          <a:p>
            <a:pPr lvl="1"/>
            <a:r>
              <a:rPr lang="en-ZA" sz="2000" dirty="0">
                <a:latin typeface="Times New Roman" panose="02020603050405020304" pitchFamily="18" charset="0"/>
                <a:cs typeface="Times New Roman" panose="02020603050405020304" pitchFamily="18" charset="0"/>
              </a:rPr>
              <a:t>High unemployment rate begins to decline</a:t>
            </a:r>
          </a:p>
          <a:p>
            <a:pPr lvl="1"/>
            <a:r>
              <a:rPr lang="en-ZA" sz="2000" dirty="0">
                <a:latin typeface="Times New Roman" panose="02020603050405020304" pitchFamily="18" charset="0"/>
                <a:cs typeface="Times New Roman" panose="02020603050405020304" pitchFamily="18" charset="0"/>
              </a:rPr>
              <a:t>Total disposable income increases</a:t>
            </a:r>
          </a:p>
          <a:p>
            <a:pPr lvl="1"/>
            <a:r>
              <a:rPr lang="en-ZA" sz="2000" dirty="0">
                <a:latin typeface="Times New Roman" panose="02020603050405020304" pitchFamily="18" charset="0"/>
                <a:cs typeface="Times New Roman" panose="02020603050405020304" pitchFamily="18" charset="0"/>
              </a:rPr>
              <a:t>Consumers ability to buy increases, but their willingness to buy is more cautious </a:t>
            </a:r>
          </a:p>
          <a:p>
            <a:pPr lvl="1"/>
            <a:r>
              <a:rPr lang="en-ZA" sz="2000" dirty="0">
                <a:latin typeface="Times New Roman" panose="02020603050405020304" pitchFamily="18" charset="0"/>
                <a:cs typeface="Times New Roman" panose="02020603050405020304" pitchFamily="18" charset="0"/>
              </a:rPr>
              <a:t>They may be more likely to save than spend or buy on credit</a:t>
            </a:r>
          </a:p>
          <a:p>
            <a:r>
              <a:rPr lang="en-ZA" sz="2000" dirty="0">
                <a:latin typeface="Times New Roman" panose="02020603050405020304" pitchFamily="18" charset="0"/>
                <a:cs typeface="Times New Roman" panose="02020603050405020304" pitchFamily="18" charset="0"/>
              </a:rPr>
              <a:t>As the recovery strengthens:</a:t>
            </a:r>
          </a:p>
          <a:p>
            <a:pPr lvl="1"/>
            <a:r>
              <a:rPr lang="en-ZA" sz="2000" dirty="0">
                <a:latin typeface="Times New Roman" panose="02020603050405020304" pitchFamily="18" charset="0"/>
                <a:cs typeface="Times New Roman" panose="02020603050405020304" pitchFamily="18" charset="0"/>
              </a:rPr>
              <a:t>Consumers start spending more, buying higher-priced goods and services such as house cleaning and lawn care</a:t>
            </a:r>
          </a:p>
          <a:p>
            <a:pPr marL="0" indent="0">
              <a:buNone/>
            </a:pPr>
            <a:endParaRPr lang="en-ZA" dirty="0"/>
          </a:p>
        </p:txBody>
      </p:sp>
      <p:sp>
        <p:nvSpPr>
          <p:cNvPr id="4" name="Content Placeholder 3"/>
          <p:cNvSpPr>
            <a:spLocks noGrp="1"/>
          </p:cNvSpPr>
          <p:nvPr>
            <p:ph sz="half" idx="4294967295"/>
          </p:nvPr>
        </p:nvSpPr>
        <p:spPr>
          <a:xfrm>
            <a:off x="7270124" y="1308278"/>
            <a:ext cx="4419600" cy="5257800"/>
          </a:xfrm>
        </p:spPr>
        <p:txBody>
          <a:bodyPr>
            <a:normAutofit/>
          </a:bodyPr>
          <a:lstStyle/>
          <a:p>
            <a:r>
              <a:rPr lang="en-ZA" sz="2400" dirty="0">
                <a:latin typeface="Times New Roman" panose="02020603050405020304" pitchFamily="18" charset="0"/>
                <a:cs typeface="Times New Roman" panose="02020603050405020304" pitchFamily="18" charset="0"/>
              </a:rPr>
              <a:t>Recovery is a difficult stage for marketers. Because of the difficulty to ascertain:</a:t>
            </a:r>
          </a:p>
          <a:p>
            <a:pPr lvl="1"/>
            <a:r>
              <a:rPr lang="en-ZA" dirty="0">
                <a:latin typeface="Times New Roman" panose="02020603050405020304" pitchFamily="18" charset="0"/>
                <a:cs typeface="Times New Roman" panose="02020603050405020304" pitchFamily="18" charset="0"/>
              </a:rPr>
              <a:t>How quickly prosperity will return</a:t>
            </a:r>
          </a:p>
          <a:p>
            <a:pPr lvl="1"/>
            <a:r>
              <a:rPr lang="en-ZA" dirty="0">
                <a:latin typeface="Times New Roman" panose="02020603050405020304" pitchFamily="18" charset="0"/>
                <a:cs typeface="Times New Roman" panose="02020603050405020304" pitchFamily="18" charset="0"/>
              </a:rPr>
              <a:t>How quickly consumers will make the psychological transition from recession to prosperity</a:t>
            </a:r>
          </a:p>
          <a:p>
            <a:r>
              <a:rPr lang="en-ZA" sz="2400" dirty="0">
                <a:latin typeface="Times New Roman" panose="02020603050405020304" pitchFamily="18" charset="0"/>
                <a:cs typeface="Times New Roman" panose="02020603050405020304" pitchFamily="18" charset="0"/>
              </a:rPr>
              <a:t>Organizations should maintain a high flexibility in their strategies in order to be able to make the needed adjustments as the economy stabilises </a:t>
            </a:r>
          </a:p>
          <a:p>
            <a:pPr marL="0" indent="0">
              <a:buNone/>
            </a:pPr>
            <a:endParaRPr lang="en-ZA" dirty="0"/>
          </a:p>
        </p:txBody>
      </p:sp>
    </p:spTree>
    <p:extLst>
      <p:ext uri="{BB962C8B-B14F-4D97-AF65-F5344CB8AC3E}">
        <p14:creationId xmlns:p14="http://schemas.microsoft.com/office/powerpoint/2010/main" val="17396736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981200" y="533400"/>
            <a:ext cx="8229600" cy="1313688"/>
          </a:xfrm>
        </p:spPr>
        <p:txBody>
          <a:bodyPr>
            <a:normAutofit fontScale="90000"/>
          </a:bodyPr>
          <a:lstStyle/>
          <a:p>
            <a:pPr algn="ctr"/>
            <a:r>
              <a:rPr lang="en-GB" b="1" dirty="0" smtClean="0">
                <a:solidFill>
                  <a:schemeClr val="tx1"/>
                </a:solidFill>
              </a:rPr>
              <a:t>WHAT IS THE ECONOMIC ENVIRONMENT?</a:t>
            </a:r>
            <a:endParaRPr lang="en-GB" b="1" dirty="0">
              <a:solidFill>
                <a:schemeClr val="tx1"/>
              </a:solidFill>
            </a:endParaRPr>
          </a:p>
        </p:txBody>
      </p:sp>
      <p:sp>
        <p:nvSpPr>
          <p:cNvPr id="6" name="Content Placeholder 5"/>
          <p:cNvSpPr>
            <a:spLocks noGrp="1"/>
          </p:cNvSpPr>
          <p:nvPr>
            <p:ph idx="1"/>
          </p:nvPr>
        </p:nvSpPr>
        <p:spPr>
          <a:xfrm>
            <a:off x="1076017" y="2115405"/>
            <a:ext cx="9937727" cy="4271748"/>
          </a:xfrm>
        </p:spPr>
        <p:txBody>
          <a:bodyPr>
            <a:normAutofit/>
          </a:bodyPr>
          <a:lstStyle/>
          <a:p>
            <a:pPr algn="just"/>
            <a:r>
              <a:rPr lang="en-GB" sz="3200" dirty="0"/>
              <a:t>R</a:t>
            </a:r>
            <a:r>
              <a:rPr lang="en-GB" sz="3200" dirty="0" smtClean="0"/>
              <a:t>efers </a:t>
            </a:r>
            <a:r>
              <a:rPr lang="en-GB" sz="3200" dirty="0"/>
              <a:t>to </a:t>
            </a:r>
            <a:r>
              <a:rPr lang="en-GB" sz="3200" dirty="0" smtClean="0"/>
              <a:t>all economic </a:t>
            </a:r>
            <a:r>
              <a:rPr lang="en-GB" sz="3200" dirty="0"/>
              <a:t>factors, which have a bearing on the functioning of a business. </a:t>
            </a:r>
            <a:endParaRPr lang="en-GB" sz="3200" dirty="0" smtClean="0"/>
          </a:p>
          <a:p>
            <a:pPr algn="just"/>
            <a:endParaRPr lang="en-GB" sz="3200" dirty="0"/>
          </a:p>
          <a:p>
            <a:pPr algn="just"/>
            <a:r>
              <a:rPr lang="en-GB" sz="3200" dirty="0" smtClean="0"/>
              <a:t>Business </a:t>
            </a:r>
            <a:r>
              <a:rPr lang="en-GB" sz="3200" dirty="0" smtClean="0"/>
              <a:t>depend </a:t>
            </a:r>
            <a:r>
              <a:rPr lang="en-GB" sz="3200" dirty="0" smtClean="0"/>
              <a:t>on the economic environment for all </a:t>
            </a:r>
            <a:r>
              <a:rPr lang="en-GB" sz="3200" dirty="0" smtClean="0"/>
              <a:t>needed </a:t>
            </a:r>
            <a:r>
              <a:rPr lang="en-GB" sz="3200" dirty="0" smtClean="0"/>
              <a:t>inputs and </a:t>
            </a:r>
            <a:r>
              <a:rPr lang="en-GB" sz="3200" dirty="0" smtClean="0"/>
              <a:t>sell </a:t>
            </a:r>
            <a:r>
              <a:rPr lang="en-GB" sz="3200" dirty="0" smtClean="0"/>
              <a:t>of finished </a:t>
            </a:r>
            <a:r>
              <a:rPr lang="en-GB" sz="3200" dirty="0" smtClean="0"/>
              <a:t>goods.</a:t>
            </a:r>
            <a:r>
              <a:rPr lang="en-ZA" sz="3200" dirty="0" smtClean="0">
                <a:latin typeface="Tahoma" panose="020B0604030504040204" pitchFamily="34" charset="0"/>
                <a:ea typeface="Tahoma" panose="020B0604030504040204" pitchFamily="34" charset="0"/>
                <a:cs typeface="Tahoma" panose="020B0604030504040204" pitchFamily="34" charset="0"/>
              </a:rPr>
              <a:t> </a:t>
            </a:r>
            <a:endParaRPr lang="en-ZA" sz="3200" dirty="0">
              <a:latin typeface="Tahoma" panose="020B0604030504040204" pitchFamily="34" charset="0"/>
              <a:ea typeface="Tahoma" panose="020B0604030504040204" pitchFamily="34" charset="0"/>
              <a:cs typeface="Tahoma" panose="020B0604030504040204" pitchFamily="34" charset="0"/>
            </a:endParaRPr>
          </a:p>
          <a:p>
            <a:endParaRPr lang="en-GB" dirty="0"/>
          </a:p>
        </p:txBody>
      </p:sp>
    </p:spTree>
    <p:extLst>
      <p:ext uri="{BB962C8B-B14F-4D97-AF65-F5344CB8AC3E}">
        <p14:creationId xmlns:p14="http://schemas.microsoft.com/office/powerpoint/2010/main" val="42733076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06400" y="1"/>
            <a:ext cx="11480800" cy="5940088"/>
          </a:xfrm>
          <a:prstGeom prst="rect">
            <a:avLst/>
          </a:prstGeom>
        </p:spPr>
        <p:txBody>
          <a:bodyPr wrap="square">
            <a:spAutoFit/>
          </a:bodyPr>
          <a:lstStyle/>
          <a:p>
            <a:endParaRPr lang="en-US" sz="2000" dirty="0" smtClean="0">
              <a:latin typeface="+mj-lt"/>
            </a:endParaRPr>
          </a:p>
          <a:p>
            <a:endParaRPr lang="en-US" sz="2000" dirty="0" smtClean="0">
              <a:latin typeface="+mj-lt"/>
            </a:endParaRPr>
          </a:p>
          <a:p>
            <a:pPr algn="ctr"/>
            <a:r>
              <a:rPr lang="en-US" sz="28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FISCAL POLICY	</a:t>
            </a: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r>
              <a:rPr lang="en-US" sz="2400" dirty="0" smtClean="0">
                <a:latin typeface="Tahoma" panose="020B0604030504040204" pitchFamily="34" charset="0"/>
                <a:ea typeface="Tahoma" panose="020B0604030504040204" pitchFamily="34" charset="0"/>
                <a:cs typeface="Tahoma" panose="020B0604030504040204" pitchFamily="34" charset="0"/>
              </a:rPr>
              <a:t>Deliberate changes in government spending and tax in order to achieve full employment, control inflation and encourage economic growth.</a:t>
            </a: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pPr lvl="0">
              <a:buFont typeface="Wingdings" pitchFamily="2" charset="2"/>
              <a:buChar char="q"/>
            </a:pPr>
            <a:r>
              <a:rPr lang="en-US" sz="2400" b="1" dirty="0" smtClean="0">
                <a:latin typeface="Tahoma" panose="020B0604030504040204" pitchFamily="34" charset="0"/>
                <a:ea typeface="Tahoma" panose="020B0604030504040204" pitchFamily="34" charset="0"/>
                <a:cs typeface="Tahoma" panose="020B0604030504040204" pitchFamily="34" charset="0"/>
              </a:rPr>
              <a:t>  </a:t>
            </a:r>
            <a:r>
              <a:rPr lang="en-US" sz="24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Role of Fiscal Policy</a:t>
            </a:r>
          </a:p>
          <a:p>
            <a:r>
              <a:rPr lang="en-GB" sz="2400" dirty="0">
                <a:latin typeface="Tahoma" panose="020B0604030504040204" pitchFamily="34" charset="0"/>
                <a:ea typeface="Tahoma" panose="020B0604030504040204" pitchFamily="34" charset="0"/>
                <a:cs typeface="Tahoma" panose="020B0604030504040204" pitchFamily="34" charset="0"/>
              </a:rPr>
              <a:t>Fiscal policy provides government with a tool for managing the level of </a:t>
            </a:r>
            <a:r>
              <a:rPr lang="en-GB" sz="2400" dirty="0" smtClean="0">
                <a:latin typeface="Tahoma" panose="020B0604030504040204" pitchFamily="34" charset="0"/>
                <a:ea typeface="Tahoma" panose="020B0604030504040204" pitchFamily="34" charset="0"/>
                <a:cs typeface="Tahoma" panose="020B0604030504040204" pitchFamily="34" charset="0"/>
              </a:rPr>
              <a:t>Aggregate Demand </a:t>
            </a:r>
            <a:r>
              <a:rPr lang="en-GB" sz="2400" dirty="0">
                <a:latin typeface="Tahoma" panose="020B0604030504040204" pitchFamily="34" charset="0"/>
                <a:ea typeface="Tahoma" panose="020B0604030504040204" pitchFamily="34" charset="0"/>
                <a:cs typeface="Tahoma" panose="020B0604030504040204" pitchFamily="34" charset="0"/>
              </a:rPr>
              <a:t>through changes in taxation and government </a:t>
            </a:r>
            <a:r>
              <a:rPr lang="en-GB" sz="2400" dirty="0" smtClean="0">
                <a:latin typeface="Tahoma" panose="020B0604030504040204" pitchFamily="34" charset="0"/>
                <a:ea typeface="Tahoma" panose="020B0604030504040204" pitchFamily="34" charset="0"/>
                <a:cs typeface="Tahoma" panose="020B0604030504040204" pitchFamily="34" charset="0"/>
              </a:rPr>
              <a:t>spending.</a:t>
            </a:r>
          </a:p>
          <a:p>
            <a:endParaRPr lang="en-GB" sz="2400" dirty="0">
              <a:latin typeface="Tahoma" panose="020B0604030504040204" pitchFamily="34" charset="0"/>
              <a:ea typeface="Tahoma" panose="020B0604030504040204" pitchFamily="34" charset="0"/>
              <a:cs typeface="Tahoma" panose="020B0604030504040204" pitchFamily="34" charset="0"/>
            </a:endParaRPr>
          </a:p>
          <a:p>
            <a:r>
              <a:rPr lang="en-GB" sz="2400" dirty="0" smtClean="0">
                <a:latin typeface="Tahoma" panose="020B0604030504040204" pitchFamily="34" charset="0"/>
                <a:ea typeface="Tahoma" panose="020B0604030504040204" pitchFamily="34" charset="0"/>
                <a:cs typeface="Tahoma" panose="020B0604030504040204" pitchFamily="34" charset="0"/>
              </a:rPr>
              <a:t>Certain </a:t>
            </a:r>
            <a:r>
              <a:rPr lang="en-GB" sz="2400" dirty="0">
                <a:latin typeface="Tahoma" panose="020B0604030504040204" pitchFamily="34" charset="0"/>
                <a:ea typeface="Tahoma" panose="020B0604030504040204" pitchFamily="34" charset="0"/>
                <a:cs typeface="Tahoma" panose="020B0604030504040204" pitchFamily="34" charset="0"/>
              </a:rPr>
              <a:t>types of government spending and tax policies can promote increases in aggregate supply, and thereby contribute to long-run economic growth:</a:t>
            </a:r>
          </a:p>
          <a:p>
            <a:endParaRPr lang="en-GB" sz="2400" dirty="0" smtClean="0">
              <a:latin typeface="Tahoma" panose="020B0604030504040204" pitchFamily="34" charset="0"/>
              <a:ea typeface="Tahoma" panose="020B0604030504040204" pitchFamily="34" charset="0"/>
              <a:cs typeface="Tahoma" panose="020B0604030504040204" pitchFamily="34" charset="0"/>
            </a:endParaRP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pPr lvl="0"/>
            <a:endParaRPr lang="en-US" sz="2400" dirty="0" smtClean="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5877312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175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 calcmode="lin" valueType="num">
                                      <p:cBhvr additive="base">
                                        <p:cTn id="13" dur="1750" fill="hold"/>
                                        <p:tgtEl>
                                          <p:spTgt spid="2">
                                            <p:txEl>
                                              <p:pRg st="4" end="4"/>
                                            </p:txEl>
                                          </p:spTgt>
                                        </p:tgtEl>
                                        <p:attrNameLst>
                                          <p:attrName>ppt_x</p:attrName>
                                        </p:attrNameLst>
                                      </p:cBhvr>
                                      <p:tavLst>
                                        <p:tav tm="0">
                                          <p:val>
                                            <p:strVal val="0-#ppt_w/2"/>
                                          </p:val>
                                        </p:tav>
                                        <p:tav tm="100000">
                                          <p:val>
                                            <p:strVal val="#ppt_x"/>
                                          </p:val>
                                        </p:tav>
                                      </p:tavLst>
                                    </p:anim>
                                    <p:anim calcmode="lin" valueType="num">
                                      <p:cBhvr additive="base">
                                        <p:cTn id="14" dur="1750" fill="hold"/>
                                        <p:tgtEl>
                                          <p:spTgt spid="2">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anim calcmode="lin" valueType="num">
                                      <p:cBhvr additive="base">
                                        <p:cTn id="19" dur="1750" fill="hold"/>
                                        <p:tgtEl>
                                          <p:spTgt spid="2">
                                            <p:txEl>
                                              <p:pRg st="6" end="6"/>
                                            </p:txEl>
                                          </p:spTgt>
                                        </p:tgtEl>
                                        <p:attrNameLst>
                                          <p:attrName>ppt_x</p:attrName>
                                        </p:attrNameLst>
                                      </p:cBhvr>
                                      <p:tavLst>
                                        <p:tav tm="0">
                                          <p:val>
                                            <p:strVal val="0-#ppt_w/2"/>
                                          </p:val>
                                        </p:tav>
                                        <p:tav tm="100000">
                                          <p:val>
                                            <p:strVal val="#ppt_x"/>
                                          </p:val>
                                        </p:tav>
                                      </p:tavLst>
                                    </p:anim>
                                    <p:anim calcmode="lin" valueType="num">
                                      <p:cBhvr additive="base">
                                        <p:cTn id="20" dur="1750" fill="hold"/>
                                        <p:tgtEl>
                                          <p:spTgt spid="2">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06400" y="0"/>
            <a:ext cx="11480800" cy="4832092"/>
          </a:xfrm>
          <a:prstGeom prst="rect">
            <a:avLst/>
          </a:prstGeom>
        </p:spPr>
        <p:txBody>
          <a:bodyPr wrap="square">
            <a:spAutoFit/>
          </a:bodyPr>
          <a:lstStyle/>
          <a:p>
            <a:endParaRPr lang="en-US" sz="2000" dirty="0" smtClean="0">
              <a:latin typeface="+mj-lt"/>
            </a:endParaRPr>
          </a:p>
          <a:p>
            <a:endParaRPr lang="en-US" sz="2000" dirty="0" smtClean="0">
              <a:latin typeface="+mj-lt"/>
            </a:endParaRPr>
          </a:p>
          <a:p>
            <a:pPr algn="ctr"/>
            <a:r>
              <a:rPr lang="en-US" sz="28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Fiscal Policy Tools	</a:t>
            </a: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pPr marL="285750" indent="-285750">
              <a:buFont typeface="Arial" pitchFamily="34" charset="0"/>
              <a:buChar char="•"/>
            </a:pPr>
            <a:r>
              <a:rPr lang="en-US" sz="2400" b="1" dirty="0" smtClean="0">
                <a:solidFill>
                  <a:srgbClr val="FFFF00"/>
                </a:solidFill>
              </a:rPr>
              <a:t>Infrastructure </a:t>
            </a:r>
            <a:r>
              <a:rPr lang="en-US" sz="2400" b="1" dirty="0">
                <a:solidFill>
                  <a:srgbClr val="FFFF00"/>
                </a:solidFill>
              </a:rPr>
              <a:t>spending: </a:t>
            </a:r>
            <a:r>
              <a:rPr lang="en-US" sz="2400" dirty="0"/>
              <a:t>When government supports a modern infrastructure, including for transportation and communications, the private sector is given the resources it needs to grow and succeed in the long-run</a:t>
            </a:r>
            <a:endParaRPr lang="en-US" sz="2400" b="1" dirty="0"/>
          </a:p>
          <a:p>
            <a:pPr marL="285750" indent="-285750">
              <a:buFont typeface="Arial" pitchFamily="34" charset="0"/>
              <a:buChar char="•"/>
            </a:pPr>
            <a:endParaRPr lang="en-US" sz="2400" b="1" dirty="0" smtClean="0">
              <a:solidFill>
                <a:srgbClr val="FFFF00"/>
              </a:solidFill>
            </a:endParaRPr>
          </a:p>
          <a:p>
            <a:pPr marL="285750" indent="-285750">
              <a:buFont typeface="Arial" pitchFamily="34" charset="0"/>
              <a:buChar char="•"/>
            </a:pPr>
            <a:r>
              <a:rPr lang="en-US" sz="2400" b="1" dirty="0" smtClean="0">
                <a:solidFill>
                  <a:srgbClr val="FFFF00"/>
                </a:solidFill>
              </a:rPr>
              <a:t>Education </a:t>
            </a:r>
            <a:r>
              <a:rPr lang="en-US" sz="2400" b="1" dirty="0">
                <a:solidFill>
                  <a:srgbClr val="FFFF00"/>
                </a:solidFill>
              </a:rPr>
              <a:t>spending: </a:t>
            </a:r>
            <a:r>
              <a:rPr lang="en-US" sz="2400" i="1" dirty="0"/>
              <a:t>Human capital</a:t>
            </a:r>
            <a:r>
              <a:rPr lang="en-US" sz="2400" dirty="0"/>
              <a:t> is perhaps the most important resource a nation requires for long-run economic growth. Public, government funded schools and programs to improve skills in the labor can contribute to long-run growth</a:t>
            </a:r>
            <a:r>
              <a:rPr lang="en-US" sz="2400" dirty="0" smtClean="0"/>
              <a:t>.</a:t>
            </a:r>
            <a:endParaRPr lang="en-US" sz="2400" b="1" dirty="0"/>
          </a:p>
        </p:txBody>
      </p:sp>
    </p:spTree>
    <p:extLst>
      <p:ext uri="{BB962C8B-B14F-4D97-AF65-F5344CB8AC3E}">
        <p14:creationId xmlns:p14="http://schemas.microsoft.com/office/powerpoint/2010/main" val="28354519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175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2">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06400" y="0"/>
            <a:ext cx="11480800" cy="4462760"/>
          </a:xfrm>
          <a:prstGeom prst="rect">
            <a:avLst/>
          </a:prstGeom>
        </p:spPr>
        <p:txBody>
          <a:bodyPr wrap="square">
            <a:spAutoFit/>
          </a:bodyPr>
          <a:lstStyle/>
          <a:p>
            <a:endParaRPr lang="en-US" sz="2000" dirty="0" smtClean="0">
              <a:latin typeface="+mj-lt"/>
            </a:endParaRPr>
          </a:p>
          <a:p>
            <a:endParaRPr lang="en-US" sz="2000" dirty="0" smtClean="0">
              <a:latin typeface="+mj-lt"/>
            </a:endParaRPr>
          </a:p>
          <a:p>
            <a:pPr algn="ctr"/>
            <a:r>
              <a:rPr lang="en-US" sz="28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Fiscal Policy</a:t>
            </a:r>
            <a:r>
              <a:rPr lang="en-US" sz="2800" b="1" dirty="0">
                <a:solidFill>
                  <a:srgbClr val="FFFF00"/>
                </a:solidFill>
                <a:latin typeface="Tahoma" panose="020B0604030504040204" pitchFamily="34" charset="0"/>
                <a:ea typeface="Tahoma" panose="020B0604030504040204" pitchFamily="34" charset="0"/>
                <a:cs typeface="Tahoma" panose="020B0604030504040204" pitchFamily="34" charset="0"/>
              </a:rPr>
              <a:t> </a:t>
            </a:r>
            <a:r>
              <a:rPr lang="en-US" sz="28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Tools </a:t>
            </a:r>
            <a:r>
              <a:rPr lang="en-US" sz="2800" b="1" dirty="0" err="1" smtClean="0">
                <a:solidFill>
                  <a:srgbClr val="FFFF00"/>
                </a:solidFill>
                <a:latin typeface="Tahoma" panose="020B0604030504040204" pitchFamily="34" charset="0"/>
                <a:ea typeface="Tahoma" panose="020B0604030504040204" pitchFamily="34" charset="0"/>
                <a:cs typeface="Tahoma" panose="020B0604030504040204" pitchFamily="34" charset="0"/>
              </a:rPr>
              <a:t>cont</a:t>
            </a:r>
            <a:endParaRPr lang="en-US" sz="2800" b="1" dirty="0" smtClean="0">
              <a:solidFill>
                <a:srgbClr val="FFFF00"/>
              </a:solidFill>
              <a:latin typeface="Tahoma" panose="020B0604030504040204" pitchFamily="34" charset="0"/>
              <a:ea typeface="Tahoma" panose="020B0604030504040204" pitchFamily="34" charset="0"/>
              <a:cs typeface="Tahoma" panose="020B0604030504040204" pitchFamily="34" charset="0"/>
            </a:endParaRP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pPr marL="285750" indent="-285750">
              <a:buFont typeface="Arial" pitchFamily="34" charset="0"/>
              <a:buChar char="•"/>
            </a:pPr>
            <a:r>
              <a:rPr lang="en-US" sz="2400" b="1" dirty="0">
                <a:solidFill>
                  <a:srgbClr val="FFFF00"/>
                </a:solidFill>
              </a:rPr>
              <a:t>Research and development: </a:t>
            </a:r>
            <a:r>
              <a:rPr lang="en-US" sz="2400" dirty="0"/>
              <a:t>Government-funded research and development can lead to scientific, technological, and medical breakthroughs that may spur new industries and promote growth across the private sector.</a:t>
            </a:r>
            <a:r>
              <a:rPr lang="en-US" sz="2400" b="1" dirty="0"/>
              <a:t> </a:t>
            </a:r>
            <a:endParaRPr lang="en-US" sz="2400" b="1" dirty="0" smtClean="0"/>
          </a:p>
          <a:p>
            <a:pPr marL="285750" indent="-285750">
              <a:buFont typeface="Arial" pitchFamily="34" charset="0"/>
              <a:buChar char="•"/>
            </a:pPr>
            <a:endParaRPr lang="en-US" sz="2400" b="1" dirty="0"/>
          </a:p>
          <a:p>
            <a:pPr marL="285750" indent="-285750">
              <a:buFont typeface="Arial" pitchFamily="34" charset="0"/>
              <a:buChar char="•"/>
            </a:pPr>
            <a:r>
              <a:rPr lang="en-US" sz="2400" b="1" dirty="0">
                <a:solidFill>
                  <a:srgbClr val="FFFF00"/>
                </a:solidFill>
              </a:rPr>
              <a:t>Incentives for private investment: </a:t>
            </a:r>
            <a:r>
              <a:rPr lang="en-US" sz="2400" dirty="0"/>
              <a:t>Creating a tax policy that rewards innovation and </a:t>
            </a:r>
            <a:r>
              <a:rPr lang="en-US" sz="2400" dirty="0" smtClean="0"/>
              <a:t>entrepreneurship in </a:t>
            </a:r>
            <a:r>
              <a:rPr lang="en-US" sz="2400" dirty="0"/>
              <a:t>an economy will encourage private businesses to invest and thereby help the economy grow.</a:t>
            </a:r>
            <a:endParaRPr lang="en-US" sz="2400" b="1" dirty="0"/>
          </a:p>
        </p:txBody>
      </p:sp>
    </p:spTree>
    <p:extLst>
      <p:ext uri="{BB962C8B-B14F-4D97-AF65-F5344CB8AC3E}">
        <p14:creationId xmlns:p14="http://schemas.microsoft.com/office/powerpoint/2010/main" val="25111808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175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2">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06400" y="1"/>
            <a:ext cx="11480800" cy="6309420"/>
          </a:xfrm>
          <a:prstGeom prst="rect">
            <a:avLst/>
          </a:prstGeom>
        </p:spPr>
        <p:txBody>
          <a:bodyPr wrap="square">
            <a:spAutoFit/>
          </a:bodyPr>
          <a:lstStyle/>
          <a:p>
            <a:endParaRPr lang="en-US" sz="2000" dirty="0" smtClean="0">
              <a:latin typeface="+mj-lt"/>
            </a:endParaRPr>
          </a:p>
          <a:p>
            <a:endParaRPr lang="en-US" sz="2000" dirty="0" smtClean="0">
              <a:latin typeface="+mj-lt"/>
            </a:endParaRPr>
          </a:p>
          <a:p>
            <a:pPr algn="ctr"/>
            <a:r>
              <a:rPr lang="en-US" sz="28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MONETARY POLICY	</a:t>
            </a: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r>
              <a:rPr lang="en-GB" sz="2400" dirty="0">
                <a:latin typeface="Tahoma" panose="020B0604030504040204" pitchFamily="34" charset="0"/>
                <a:ea typeface="Tahoma" panose="020B0604030504040204" pitchFamily="34" charset="0"/>
                <a:cs typeface="Tahoma" panose="020B0604030504040204" pitchFamily="34" charset="0"/>
              </a:rPr>
              <a:t>Monetary policy is how central banks manage liquidity to create economic growth. Liquidity is how much there is in the money supply. </a:t>
            </a:r>
            <a:endParaRPr lang="en-GB" sz="2400" dirty="0" smtClean="0">
              <a:latin typeface="Tahoma" panose="020B0604030504040204" pitchFamily="34" charset="0"/>
              <a:ea typeface="Tahoma" panose="020B0604030504040204" pitchFamily="34" charset="0"/>
              <a:cs typeface="Tahoma" panose="020B0604030504040204" pitchFamily="34" charset="0"/>
            </a:endParaRPr>
          </a:p>
          <a:p>
            <a:r>
              <a:rPr lang="en-GB" sz="2400" dirty="0" smtClean="0">
                <a:latin typeface="Tahoma" panose="020B0604030504040204" pitchFamily="34" charset="0"/>
                <a:ea typeface="Tahoma" panose="020B0604030504040204" pitchFamily="34" charset="0"/>
                <a:cs typeface="Tahoma" panose="020B0604030504040204" pitchFamily="34" charset="0"/>
              </a:rPr>
              <a:t>That </a:t>
            </a:r>
            <a:r>
              <a:rPr lang="en-GB" sz="2400" dirty="0">
                <a:latin typeface="Tahoma" panose="020B0604030504040204" pitchFamily="34" charset="0"/>
                <a:ea typeface="Tahoma" panose="020B0604030504040204" pitchFamily="34" charset="0"/>
                <a:cs typeface="Tahoma" panose="020B0604030504040204" pitchFamily="34" charset="0"/>
              </a:rPr>
              <a:t>includes credit, cash, checks, and money market mutual funds</a:t>
            </a:r>
            <a:r>
              <a:rPr lang="en-GB" sz="2400" dirty="0" smtClean="0">
                <a:latin typeface="Tahoma" panose="020B0604030504040204" pitchFamily="34" charset="0"/>
                <a:ea typeface="Tahoma" panose="020B0604030504040204" pitchFamily="34" charset="0"/>
                <a:cs typeface="Tahoma" panose="020B0604030504040204" pitchFamily="34" charset="0"/>
              </a:rPr>
              <a:t>.</a:t>
            </a:r>
          </a:p>
          <a:p>
            <a:r>
              <a:rPr lang="en-GB" sz="2400" dirty="0" smtClean="0">
                <a:latin typeface="Tahoma" panose="020B0604030504040204" pitchFamily="34" charset="0"/>
                <a:ea typeface="Tahoma" panose="020B0604030504040204" pitchFamily="34" charset="0"/>
                <a:cs typeface="Tahoma" panose="020B0604030504040204" pitchFamily="34" charset="0"/>
              </a:rPr>
              <a:t> </a:t>
            </a:r>
            <a:endParaRPr lang="en-US" sz="2400" dirty="0" smtClean="0">
              <a:latin typeface="Tahoma" panose="020B0604030504040204" pitchFamily="34" charset="0"/>
              <a:ea typeface="Tahoma" panose="020B0604030504040204" pitchFamily="34" charset="0"/>
              <a:cs typeface="Tahoma" panose="020B0604030504040204" pitchFamily="34" charset="0"/>
            </a:endParaRPr>
          </a:p>
          <a:p>
            <a:pPr lvl="0">
              <a:buFont typeface="Wingdings" pitchFamily="2" charset="2"/>
              <a:buChar char="q"/>
            </a:pPr>
            <a:r>
              <a:rPr lang="en-US" sz="2400" b="1" dirty="0" smtClean="0">
                <a:latin typeface="Tahoma" panose="020B0604030504040204" pitchFamily="34" charset="0"/>
                <a:ea typeface="Tahoma" panose="020B0604030504040204" pitchFamily="34" charset="0"/>
                <a:cs typeface="Tahoma" panose="020B0604030504040204" pitchFamily="34" charset="0"/>
              </a:rPr>
              <a:t>  </a:t>
            </a:r>
            <a:r>
              <a:rPr lang="en-US" sz="24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Role </a:t>
            </a:r>
            <a:r>
              <a:rPr lang="en-US" sz="2400" b="1" smtClean="0">
                <a:solidFill>
                  <a:srgbClr val="FFFF00"/>
                </a:solidFill>
                <a:latin typeface="Tahoma" panose="020B0604030504040204" pitchFamily="34" charset="0"/>
                <a:ea typeface="Tahoma" panose="020B0604030504040204" pitchFamily="34" charset="0"/>
                <a:cs typeface="Tahoma" panose="020B0604030504040204" pitchFamily="34" charset="0"/>
              </a:rPr>
              <a:t>of Monetary </a:t>
            </a:r>
            <a:r>
              <a:rPr lang="en-US" sz="24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Policy</a:t>
            </a:r>
          </a:p>
          <a:p>
            <a:r>
              <a:rPr lang="en-GB" sz="2400" dirty="0" smtClean="0">
                <a:latin typeface="Tahoma" panose="020B0604030504040204" pitchFamily="34" charset="0"/>
                <a:ea typeface="Tahoma" panose="020B0604030504040204" pitchFamily="34" charset="0"/>
                <a:cs typeface="Tahoma" panose="020B0604030504040204" pitchFamily="34" charset="0"/>
              </a:rPr>
              <a:t>The goals of monetary policy are to promote maximum employment, stable prices, and moderate long term interest rates.</a:t>
            </a:r>
          </a:p>
          <a:p>
            <a:endParaRPr lang="en-GB" sz="2400" dirty="0">
              <a:latin typeface="Tahoma" panose="020B0604030504040204" pitchFamily="34" charset="0"/>
              <a:ea typeface="Tahoma" panose="020B0604030504040204" pitchFamily="34" charset="0"/>
              <a:cs typeface="Tahoma" panose="020B0604030504040204" pitchFamily="34" charset="0"/>
            </a:endParaRPr>
          </a:p>
          <a:p>
            <a:r>
              <a:rPr lang="en-GB" sz="2400" dirty="0" smtClean="0">
                <a:latin typeface="Tahoma" panose="020B0604030504040204" pitchFamily="34" charset="0"/>
                <a:ea typeface="Tahoma" panose="020B0604030504040204" pitchFamily="34" charset="0"/>
                <a:cs typeface="Tahoma" panose="020B0604030504040204" pitchFamily="34" charset="0"/>
              </a:rPr>
              <a:t>By implementing effective monetary policy, the government can maintain stable prices and support conditions for long term economic growth.</a:t>
            </a:r>
            <a:endParaRPr lang="en-GB" sz="2400" dirty="0">
              <a:latin typeface="Tahoma" panose="020B0604030504040204" pitchFamily="34" charset="0"/>
              <a:ea typeface="Tahoma" panose="020B0604030504040204" pitchFamily="34" charset="0"/>
              <a:cs typeface="Tahoma" panose="020B0604030504040204" pitchFamily="34" charset="0"/>
            </a:endParaRPr>
          </a:p>
          <a:p>
            <a:endParaRPr lang="en-GB" sz="2400" dirty="0" smtClean="0">
              <a:latin typeface="Tahoma" panose="020B0604030504040204" pitchFamily="34" charset="0"/>
              <a:ea typeface="Tahoma" panose="020B0604030504040204" pitchFamily="34" charset="0"/>
              <a:cs typeface="Tahoma" panose="020B0604030504040204" pitchFamily="34" charset="0"/>
            </a:endParaRP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pPr lvl="0"/>
            <a:endParaRPr lang="en-US" sz="2400" dirty="0" smtClean="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0850096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175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
                                            <p:txEl>
                                              <p:pRg st="7" end="7"/>
                                            </p:txEl>
                                          </p:spTgt>
                                        </p:tgtEl>
                                        <p:attrNameLst>
                                          <p:attrName>style.visibility</p:attrName>
                                        </p:attrNameLst>
                                      </p:cBhvr>
                                      <p:to>
                                        <p:strVal val="visible"/>
                                      </p:to>
                                    </p:set>
                                    <p:anim calcmode="lin" valueType="num">
                                      <p:cBhvr additive="base">
                                        <p:cTn id="13" dur="1750" fill="hold"/>
                                        <p:tgtEl>
                                          <p:spTgt spid="2">
                                            <p:txEl>
                                              <p:pRg st="7" end="7"/>
                                            </p:txEl>
                                          </p:spTgt>
                                        </p:tgtEl>
                                        <p:attrNameLst>
                                          <p:attrName>ppt_x</p:attrName>
                                        </p:attrNameLst>
                                      </p:cBhvr>
                                      <p:tavLst>
                                        <p:tav tm="0">
                                          <p:val>
                                            <p:strVal val="0-#ppt_w/2"/>
                                          </p:val>
                                        </p:tav>
                                        <p:tav tm="100000">
                                          <p:val>
                                            <p:strVal val="#ppt_x"/>
                                          </p:val>
                                        </p:tav>
                                      </p:tavLst>
                                    </p:anim>
                                    <p:anim calcmode="lin" valueType="num">
                                      <p:cBhvr additive="base">
                                        <p:cTn id="14" dur="1750" fill="hold"/>
                                        <p:tgtEl>
                                          <p:spTgt spid="2">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06400" y="0"/>
            <a:ext cx="11480800" cy="7417415"/>
          </a:xfrm>
          <a:prstGeom prst="rect">
            <a:avLst/>
          </a:prstGeom>
        </p:spPr>
        <p:txBody>
          <a:bodyPr wrap="square">
            <a:spAutoFit/>
          </a:bodyPr>
          <a:lstStyle/>
          <a:p>
            <a:endParaRPr lang="en-US" sz="2000" dirty="0" smtClean="0">
              <a:latin typeface="+mj-lt"/>
            </a:endParaRPr>
          </a:p>
          <a:p>
            <a:endParaRPr lang="en-US" sz="2000" dirty="0" smtClean="0">
              <a:latin typeface="+mj-lt"/>
            </a:endParaRPr>
          </a:p>
          <a:p>
            <a:pPr algn="ctr"/>
            <a:r>
              <a:rPr lang="en-US" sz="28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Monetary Policy</a:t>
            </a:r>
            <a:r>
              <a:rPr lang="en-US" sz="2800" b="1" dirty="0">
                <a:solidFill>
                  <a:srgbClr val="FFFF00"/>
                </a:solidFill>
                <a:latin typeface="Tahoma" panose="020B0604030504040204" pitchFamily="34" charset="0"/>
                <a:ea typeface="Tahoma" panose="020B0604030504040204" pitchFamily="34" charset="0"/>
                <a:cs typeface="Tahoma" panose="020B0604030504040204" pitchFamily="34" charset="0"/>
              </a:rPr>
              <a:t> </a:t>
            </a:r>
            <a:r>
              <a:rPr lang="en-US" sz="28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Tools</a:t>
            </a: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pPr marL="285750" indent="-285750">
              <a:buFont typeface="Arial" pitchFamily="34" charset="0"/>
              <a:buChar char="•"/>
            </a:pPr>
            <a:r>
              <a:rPr lang="en-GB" sz="2400" dirty="0" smtClean="0">
                <a:solidFill>
                  <a:srgbClr val="FFFF00"/>
                </a:solidFill>
              </a:rPr>
              <a:t>Reserve requirement</a:t>
            </a:r>
            <a:r>
              <a:rPr lang="en-GB" sz="2400" dirty="0">
                <a:solidFill>
                  <a:srgbClr val="FFFF00"/>
                </a:solidFill>
              </a:rPr>
              <a:t>:</a:t>
            </a:r>
            <a:r>
              <a:rPr lang="en-GB" sz="2400" dirty="0" smtClean="0"/>
              <a:t> Portions of deposits that banks must maintain in their vaults. Tells </a:t>
            </a:r>
            <a:r>
              <a:rPr lang="en-GB" sz="2400" dirty="0"/>
              <a:t>banks how much of their money they must have on reserve each night. </a:t>
            </a:r>
            <a:endParaRPr lang="en-GB" sz="2400" dirty="0" smtClean="0"/>
          </a:p>
          <a:p>
            <a:endParaRPr lang="en-GB" sz="2400" dirty="0">
              <a:latin typeface="Tahoma" panose="020B0604030504040204" pitchFamily="34" charset="0"/>
              <a:ea typeface="Tahoma" panose="020B0604030504040204" pitchFamily="34" charset="0"/>
              <a:cs typeface="Tahoma" panose="020B0604030504040204" pitchFamily="34" charset="0"/>
            </a:endParaRPr>
          </a:p>
          <a:p>
            <a:pPr marL="285750" indent="-285750">
              <a:buFont typeface="Arial" pitchFamily="34" charset="0"/>
              <a:buChar char="•"/>
            </a:pPr>
            <a:r>
              <a:rPr lang="en-GB" sz="2400" dirty="0" smtClean="0">
                <a:solidFill>
                  <a:srgbClr val="FFFF00"/>
                </a:solidFill>
                <a:latin typeface="+mj-lt"/>
                <a:ea typeface="Tahoma" panose="020B0604030504040204" pitchFamily="34" charset="0"/>
                <a:cs typeface="Tahoma" panose="020B0604030504040204" pitchFamily="34" charset="0"/>
              </a:rPr>
              <a:t>Open </a:t>
            </a:r>
            <a:r>
              <a:rPr lang="en-GB" sz="2400" dirty="0">
                <a:solidFill>
                  <a:srgbClr val="FFFF00"/>
                </a:solidFill>
                <a:latin typeface="+mj-lt"/>
                <a:ea typeface="Tahoma" panose="020B0604030504040204" pitchFamily="34" charset="0"/>
                <a:cs typeface="Tahoma" panose="020B0604030504040204" pitchFamily="34" charset="0"/>
              </a:rPr>
              <a:t>market </a:t>
            </a:r>
            <a:r>
              <a:rPr lang="en-GB" sz="2400" dirty="0" smtClean="0">
                <a:solidFill>
                  <a:srgbClr val="FFFF00"/>
                </a:solidFill>
                <a:latin typeface="+mj-lt"/>
                <a:ea typeface="Tahoma" panose="020B0604030504040204" pitchFamily="34" charset="0"/>
                <a:cs typeface="Tahoma" panose="020B0604030504040204" pitchFamily="34" charset="0"/>
              </a:rPr>
              <a:t>operations:</a:t>
            </a:r>
            <a:r>
              <a:rPr lang="en-GB" sz="2400" dirty="0" smtClean="0">
                <a:latin typeface="+mj-lt"/>
                <a:ea typeface="Tahoma" panose="020B0604030504040204" pitchFamily="34" charset="0"/>
                <a:cs typeface="Tahoma" panose="020B0604030504040204" pitchFamily="34" charset="0"/>
              </a:rPr>
              <a:t> Primary tool used in influencing the supply of banks. Buying </a:t>
            </a:r>
            <a:r>
              <a:rPr lang="en-GB" sz="2400" dirty="0">
                <a:latin typeface="+mj-lt"/>
                <a:ea typeface="Tahoma" panose="020B0604030504040204" pitchFamily="34" charset="0"/>
                <a:cs typeface="Tahoma" panose="020B0604030504040204" pitchFamily="34" charset="0"/>
              </a:rPr>
              <a:t>and </a:t>
            </a:r>
            <a:r>
              <a:rPr lang="en-GB" sz="2400" dirty="0" smtClean="0">
                <a:latin typeface="+mj-lt"/>
                <a:ea typeface="Tahoma" panose="020B0604030504040204" pitchFamily="34" charset="0"/>
                <a:cs typeface="Tahoma" panose="020B0604030504040204" pitchFamily="34" charset="0"/>
              </a:rPr>
              <a:t>selling of Treasuries </a:t>
            </a:r>
            <a:r>
              <a:rPr lang="en-GB" sz="2400" dirty="0">
                <a:latin typeface="+mj-lt"/>
                <a:ea typeface="Tahoma" panose="020B0604030504040204" pitchFamily="34" charset="0"/>
                <a:cs typeface="Tahoma" panose="020B0604030504040204" pitchFamily="34" charset="0"/>
              </a:rPr>
              <a:t>and other securities from its member banks. This changes the reserve amount that banks have on hand without changing the reserve requirement</a:t>
            </a:r>
            <a:r>
              <a:rPr lang="en-GB" sz="2400" dirty="0" smtClean="0">
                <a:latin typeface="+mj-lt"/>
                <a:ea typeface="Tahoma" panose="020B0604030504040204" pitchFamily="34" charset="0"/>
                <a:cs typeface="Tahoma" panose="020B0604030504040204" pitchFamily="34" charset="0"/>
              </a:rPr>
              <a:t>.</a:t>
            </a:r>
          </a:p>
          <a:p>
            <a:pPr marL="285750" indent="-285750">
              <a:buFont typeface="Arial" pitchFamily="34" charset="0"/>
              <a:buChar char="•"/>
            </a:pPr>
            <a:endParaRPr lang="en-GB" sz="2400" dirty="0">
              <a:latin typeface="+mj-lt"/>
              <a:ea typeface="Tahoma" panose="020B0604030504040204" pitchFamily="34" charset="0"/>
              <a:cs typeface="Tahoma" panose="020B0604030504040204" pitchFamily="34" charset="0"/>
            </a:endParaRPr>
          </a:p>
          <a:p>
            <a:pPr marL="285750" indent="-285750">
              <a:buFont typeface="Arial" pitchFamily="34" charset="0"/>
              <a:buChar char="•"/>
            </a:pPr>
            <a:r>
              <a:rPr lang="en-GB" sz="2400" dirty="0">
                <a:solidFill>
                  <a:srgbClr val="FFFF00"/>
                </a:solidFill>
              </a:rPr>
              <a:t>Discount Rate:</a:t>
            </a:r>
            <a:r>
              <a:rPr lang="en-GB" sz="2400" dirty="0"/>
              <a:t> Interest rate charged by Government Reserve Banks to repository institutions on short term loans. A raised discount rate makes it more expensive for banks to borrow and must be the last resort for a commercial bank.</a:t>
            </a:r>
          </a:p>
          <a:p>
            <a:pPr marL="285750" indent="-285750">
              <a:buFont typeface="Arial" pitchFamily="34" charset="0"/>
              <a:buChar char="•"/>
            </a:pPr>
            <a:endParaRPr lang="en-GB" sz="2400" dirty="0" smtClean="0">
              <a:latin typeface="+mj-lt"/>
              <a:ea typeface="Tahoma" panose="020B0604030504040204" pitchFamily="34" charset="0"/>
              <a:cs typeface="Tahoma" panose="020B0604030504040204" pitchFamily="34" charset="0"/>
            </a:endParaRP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pPr lvl="0"/>
            <a:endParaRPr lang="en-US" sz="2400" dirty="0" smtClean="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7845491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175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2">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idx="1"/>
          </p:nvPr>
        </p:nvSpPr>
        <p:spPr>
          <a:xfrm>
            <a:off x="2054352" y="2008628"/>
            <a:ext cx="7772400" cy="2553136"/>
          </a:xfrm>
        </p:spPr>
        <p:txBody>
          <a:bodyPr>
            <a:normAutofit fontScale="92500" lnSpcReduction="20000"/>
          </a:bodyPr>
          <a:lstStyle/>
          <a:p>
            <a:pPr algn="ctr"/>
            <a:r>
              <a:rPr lang="en-GB" sz="6600" dirty="0" smtClean="0">
                <a:solidFill>
                  <a:srgbClr val="FFFF00"/>
                </a:solidFill>
                <a:latin typeface="Times New Roman" panose="02020603050405020304" pitchFamily="18" charset="0"/>
                <a:cs typeface="Times New Roman" panose="02020603050405020304" pitchFamily="18" charset="0"/>
              </a:rPr>
              <a:t>ANALYSIS OF ECONOMIC </a:t>
            </a:r>
            <a:r>
              <a:rPr lang="en-GB" sz="6600" dirty="0">
                <a:solidFill>
                  <a:srgbClr val="FFFF00"/>
                </a:solidFill>
                <a:latin typeface="Times New Roman" panose="02020603050405020304" pitchFamily="18" charset="0"/>
                <a:cs typeface="Times New Roman" panose="02020603050405020304" pitchFamily="18" charset="0"/>
              </a:rPr>
              <a:t>ENVIRONMENT</a:t>
            </a:r>
          </a:p>
        </p:txBody>
      </p:sp>
    </p:spTree>
    <p:extLst>
      <p:ext uri="{BB962C8B-B14F-4D97-AF65-F5344CB8AC3E}">
        <p14:creationId xmlns:p14="http://schemas.microsoft.com/office/powerpoint/2010/main" val="19894717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508000" y="962385"/>
            <a:ext cx="11379200"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n-US" sz="2800" b="1" i="0" u="none" strike="noStrike" cap="none" normalizeH="0" baseline="0" dirty="0" smtClean="0">
                <a:ln>
                  <a:noFill/>
                </a:ln>
                <a:solidFill>
                  <a:srgbClr val="FFFF00"/>
                </a:solidFill>
                <a:effectLst/>
                <a:latin typeface="Tahoma" panose="020B0604030504040204" pitchFamily="34" charset="0"/>
                <a:ea typeface="Tahoma" panose="020B0604030504040204" pitchFamily="34" charset="0"/>
                <a:cs typeface="Tahoma" panose="020B0604030504040204" pitchFamily="34" charset="0"/>
              </a:rPr>
              <a:t>MARKET STRUCTURES</a:t>
            </a:r>
          </a:p>
          <a:p>
            <a:pPr lvl="0" fontAlgn="base">
              <a:spcBef>
                <a:spcPct val="0"/>
              </a:spcBef>
              <a:spcAft>
                <a:spcPct val="0"/>
              </a:spcAft>
            </a:pPr>
            <a:endParaRPr lang="en-US" sz="2800" b="1" dirty="0" smtClean="0">
              <a:latin typeface="Tahoma" panose="020B0604030504040204" pitchFamily="34" charset="0"/>
              <a:ea typeface="Tahoma" panose="020B0604030504040204" pitchFamily="34" charset="0"/>
              <a:cs typeface="Tahoma" panose="020B0604030504040204" pitchFamily="34" charset="0"/>
            </a:endParaRPr>
          </a:p>
          <a:p>
            <a:pPr lvl="0" fontAlgn="base">
              <a:spcBef>
                <a:spcPct val="0"/>
              </a:spcBef>
              <a:spcAft>
                <a:spcPct val="0"/>
              </a:spcAft>
            </a:pPr>
            <a:r>
              <a:rPr lang="en-US" sz="2800" b="1" dirty="0" smtClean="0">
                <a:latin typeface="Tahoma" panose="020B0604030504040204" pitchFamily="34" charset="0"/>
                <a:ea typeface="Tahoma" panose="020B0604030504040204" pitchFamily="34" charset="0"/>
                <a:cs typeface="Tahoma" panose="020B0604030504040204" pitchFamily="34" charset="0"/>
              </a:rPr>
              <a:t>Definition </a:t>
            </a:r>
            <a:r>
              <a:rPr lang="en-US" sz="2800" b="1" dirty="0">
                <a:latin typeface="Tahoma" panose="020B0604030504040204" pitchFamily="34" charset="0"/>
                <a:ea typeface="Tahoma" panose="020B0604030504040204" pitchFamily="34" charset="0"/>
                <a:cs typeface="Tahoma" panose="020B0604030504040204" pitchFamily="34" charset="0"/>
              </a:rPr>
              <a:t>of market</a:t>
            </a:r>
            <a:r>
              <a:rPr lang="en-US" sz="2800" dirty="0">
                <a:latin typeface="Tahoma" panose="020B0604030504040204" pitchFamily="34" charset="0"/>
                <a:ea typeface="Tahoma" panose="020B0604030504040204" pitchFamily="34" charset="0"/>
                <a:cs typeface="Tahoma" panose="020B0604030504040204" pitchFamily="34" charset="0"/>
              </a:rPr>
              <a:t>: </a:t>
            </a:r>
            <a:endParaRPr lang="en-US" sz="2800" dirty="0" smtClean="0">
              <a:latin typeface="Tahoma" panose="020B0604030504040204" pitchFamily="34" charset="0"/>
              <a:ea typeface="Tahoma" panose="020B0604030504040204" pitchFamily="34" charset="0"/>
              <a:cs typeface="Tahoma" panose="020B0604030504040204" pitchFamily="34" charset="0"/>
            </a:endParaRPr>
          </a:p>
          <a:p>
            <a:pPr lvl="0" fontAlgn="base">
              <a:spcBef>
                <a:spcPct val="0"/>
              </a:spcBef>
              <a:spcAft>
                <a:spcPct val="0"/>
              </a:spcAft>
            </a:pPr>
            <a:r>
              <a:rPr lang="en-US" sz="2800" dirty="0" smtClean="0">
                <a:latin typeface="Tahoma" panose="020B0604030504040204" pitchFamily="34" charset="0"/>
                <a:ea typeface="Tahoma" panose="020B0604030504040204" pitchFamily="34" charset="0"/>
                <a:cs typeface="Tahoma" panose="020B0604030504040204" pitchFamily="34" charset="0"/>
              </a:rPr>
              <a:t>A </a:t>
            </a:r>
            <a:r>
              <a:rPr lang="en-US" sz="2800" dirty="0">
                <a:latin typeface="Tahoma" panose="020B0604030504040204" pitchFamily="34" charset="0"/>
                <a:ea typeface="Tahoma" panose="020B0604030504040204" pitchFamily="34" charset="0"/>
                <a:cs typeface="Tahoma" panose="020B0604030504040204" pitchFamily="34" charset="0"/>
              </a:rPr>
              <a:t>market is a social arrangement that allows buyers and sellers to </a:t>
            </a:r>
            <a:r>
              <a:rPr lang="en-US" sz="2800" dirty="0" smtClean="0">
                <a:latin typeface="Tahoma" panose="020B0604030504040204" pitchFamily="34" charset="0"/>
                <a:ea typeface="Tahoma" panose="020B0604030504040204" pitchFamily="34" charset="0"/>
                <a:cs typeface="Tahoma" panose="020B0604030504040204" pitchFamily="34" charset="0"/>
              </a:rPr>
              <a:t>discover information and </a:t>
            </a:r>
            <a:r>
              <a:rPr lang="en-US" sz="2800" dirty="0">
                <a:latin typeface="Tahoma" panose="020B0604030504040204" pitchFamily="34" charset="0"/>
                <a:ea typeface="Tahoma" panose="020B0604030504040204" pitchFamily="34" charset="0"/>
                <a:cs typeface="Tahoma" panose="020B0604030504040204" pitchFamily="34" charset="0"/>
              </a:rPr>
              <a:t>carry out a voluntary exchange of goods or </a:t>
            </a:r>
            <a:r>
              <a:rPr lang="en-US" sz="2800" dirty="0" smtClean="0">
                <a:latin typeface="Tahoma" panose="020B0604030504040204" pitchFamily="34" charset="0"/>
                <a:ea typeface="Tahoma" panose="020B0604030504040204" pitchFamily="34" charset="0"/>
                <a:cs typeface="Tahoma" panose="020B0604030504040204" pitchFamily="34" charset="0"/>
              </a:rPr>
              <a:t>services.</a:t>
            </a:r>
          </a:p>
          <a:p>
            <a:pPr lvl="0" fontAlgn="base">
              <a:spcBef>
                <a:spcPct val="0"/>
              </a:spcBef>
              <a:spcAft>
                <a:spcPct val="0"/>
              </a:spcAft>
            </a:pPr>
            <a:endParaRPr lang="en-US" sz="2800" dirty="0">
              <a:latin typeface="Tahoma" panose="020B0604030504040204" pitchFamily="34" charset="0"/>
              <a:ea typeface="Tahoma" panose="020B0604030504040204" pitchFamily="34" charset="0"/>
              <a:cs typeface="Tahoma" panose="020B0604030504040204" pitchFamily="34" charset="0"/>
            </a:endParaRPr>
          </a:p>
          <a:p>
            <a:pPr lvl="0" fontAlgn="base">
              <a:spcBef>
                <a:spcPct val="0"/>
              </a:spcBef>
              <a:spcAft>
                <a:spcPct val="0"/>
              </a:spcAft>
            </a:pPr>
            <a:r>
              <a:rPr lang="en-US" sz="2800" dirty="0" smtClean="0">
                <a:latin typeface="Tahoma" panose="020B0604030504040204" pitchFamily="34" charset="0"/>
                <a:ea typeface="Tahoma" panose="020B0604030504040204" pitchFamily="34" charset="0"/>
                <a:cs typeface="Tahoma" panose="020B0604030504040204" pitchFamily="34" charset="0"/>
              </a:rPr>
              <a:t>The </a:t>
            </a:r>
            <a:r>
              <a:rPr lang="en-US" sz="2800" dirty="0">
                <a:latin typeface="Tahoma" panose="020B0604030504040204" pitchFamily="34" charset="0"/>
                <a:ea typeface="Tahoma" panose="020B0604030504040204" pitchFamily="34" charset="0"/>
                <a:cs typeface="Tahoma" panose="020B0604030504040204" pitchFamily="34" charset="0"/>
              </a:rPr>
              <a:t>market structure (also known as market form) describes the state of a market with respect to competition.</a:t>
            </a:r>
            <a:endParaRPr kumimoji="0" lang="en-US" sz="280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6508249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grpId="0" nodeType="clickEffect">
                                  <p:stCondLst>
                                    <p:cond delay="0"/>
                                  </p:stCondLst>
                                  <p:childTnLst>
                                    <p:set>
                                      <p:cBhvr>
                                        <p:cTn id="6" dur="1" fill="hold">
                                          <p:stCondLst>
                                            <p:cond delay="0"/>
                                          </p:stCondLst>
                                        </p:cTn>
                                        <p:tgtEl>
                                          <p:spTgt spid="1025">
                                            <p:txEl>
                                              <p:pRg st="0" end="0"/>
                                            </p:txEl>
                                          </p:spTgt>
                                        </p:tgtEl>
                                        <p:attrNameLst>
                                          <p:attrName>style.visibility</p:attrName>
                                        </p:attrNameLst>
                                      </p:cBhvr>
                                      <p:to>
                                        <p:strVal val="visible"/>
                                      </p:to>
                                    </p:set>
                                    <p:anim calcmode="lin" valueType="num">
                                      <p:cBhvr additive="base">
                                        <p:cTn id="7" dur="2750" fill="hold"/>
                                        <p:tgtEl>
                                          <p:spTgt spid="1025">
                                            <p:txEl>
                                              <p:pRg st="0" end="0"/>
                                            </p:txEl>
                                          </p:spTgt>
                                        </p:tgtEl>
                                        <p:attrNameLst>
                                          <p:attrName>ppt_x</p:attrName>
                                        </p:attrNameLst>
                                      </p:cBhvr>
                                      <p:tavLst>
                                        <p:tav tm="0">
                                          <p:val>
                                            <p:strVal val="0-#ppt_w/2"/>
                                          </p:val>
                                        </p:tav>
                                        <p:tav tm="100000">
                                          <p:val>
                                            <p:strVal val="#ppt_x"/>
                                          </p:val>
                                        </p:tav>
                                      </p:tavLst>
                                    </p:anim>
                                    <p:anim calcmode="lin" valueType="num">
                                      <p:cBhvr additive="base">
                                        <p:cTn id="8" dur="2750" fill="hold"/>
                                        <p:tgtEl>
                                          <p:spTgt spid="102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2" fill="hold" grpId="0" nodeType="clickEffect">
                                  <p:stCondLst>
                                    <p:cond delay="0"/>
                                  </p:stCondLst>
                                  <p:childTnLst>
                                    <p:set>
                                      <p:cBhvr>
                                        <p:cTn id="12" dur="1" fill="hold">
                                          <p:stCondLst>
                                            <p:cond delay="0"/>
                                          </p:stCondLst>
                                        </p:cTn>
                                        <p:tgtEl>
                                          <p:spTgt spid="1025">
                                            <p:txEl>
                                              <p:pRg st="2" end="2"/>
                                            </p:txEl>
                                          </p:spTgt>
                                        </p:tgtEl>
                                        <p:attrNameLst>
                                          <p:attrName>style.visibility</p:attrName>
                                        </p:attrNameLst>
                                      </p:cBhvr>
                                      <p:to>
                                        <p:strVal val="visible"/>
                                      </p:to>
                                    </p:set>
                                    <p:anim calcmode="lin" valueType="num">
                                      <p:cBhvr additive="base">
                                        <p:cTn id="13" dur="2750" fill="hold"/>
                                        <p:tgtEl>
                                          <p:spTgt spid="1025">
                                            <p:txEl>
                                              <p:pRg st="2" end="2"/>
                                            </p:txEl>
                                          </p:spTgt>
                                        </p:tgtEl>
                                        <p:attrNameLst>
                                          <p:attrName>ppt_x</p:attrName>
                                        </p:attrNameLst>
                                      </p:cBhvr>
                                      <p:tavLst>
                                        <p:tav tm="0">
                                          <p:val>
                                            <p:strVal val="0-#ppt_w/2"/>
                                          </p:val>
                                        </p:tav>
                                        <p:tav tm="100000">
                                          <p:val>
                                            <p:strVal val="#ppt_x"/>
                                          </p:val>
                                        </p:tav>
                                      </p:tavLst>
                                    </p:anim>
                                    <p:anim calcmode="lin" valueType="num">
                                      <p:cBhvr additive="base">
                                        <p:cTn id="14" dur="2750" fill="hold"/>
                                        <p:tgtEl>
                                          <p:spTgt spid="102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2" fill="hold" grpId="0" nodeType="clickEffect">
                                  <p:stCondLst>
                                    <p:cond delay="0"/>
                                  </p:stCondLst>
                                  <p:childTnLst>
                                    <p:set>
                                      <p:cBhvr>
                                        <p:cTn id="18" dur="1" fill="hold">
                                          <p:stCondLst>
                                            <p:cond delay="0"/>
                                          </p:stCondLst>
                                        </p:cTn>
                                        <p:tgtEl>
                                          <p:spTgt spid="1025">
                                            <p:txEl>
                                              <p:pRg st="3" end="3"/>
                                            </p:txEl>
                                          </p:spTgt>
                                        </p:tgtEl>
                                        <p:attrNameLst>
                                          <p:attrName>style.visibility</p:attrName>
                                        </p:attrNameLst>
                                      </p:cBhvr>
                                      <p:to>
                                        <p:strVal val="visible"/>
                                      </p:to>
                                    </p:set>
                                    <p:anim calcmode="lin" valueType="num">
                                      <p:cBhvr additive="base">
                                        <p:cTn id="19" dur="2750" fill="hold"/>
                                        <p:tgtEl>
                                          <p:spTgt spid="1025">
                                            <p:txEl>
                                              <p:pRg st="3" end="3"/>
                                            </p:txEl>
                                          </p:spTgt>
                                        </p:tgtEl>
                                        <p:attrNameLst>
                                          <p:attrName>ppt_x</p:attrName>
                                        </p:attrNameLst>
                                      </p:cBhvr>
                                      <p:tavLst>
                                        <p:tav tm="0">
                                          <p:val>
                                            <p:strVal val="0-#ppt_w/2"/>
                                          </p:val>
                                        </p:tav>
                                        <p:tav tm="100000">
                                          <p:val>
                                            <p:strVal val="#ppt_x"/>
                                          </p:val>
                                        </p:tav>
                                      </p:tavLst>
                                    </p:anim>
                                    <p:anim calcmode="lin" valueType="num">
                                      <p:cBhvr additive="base">
                                        <p:cTn id="20" dur="2750" fill="hold"/>
                                        <p:tgtEl>
                                          <p:spTgt spid="102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12" fill="hold" grpId="0" nodeType="clickEffect">
                                  <p:stCondLst>
                                    <p:cond delay="0"/>
                                  </p:stCondLst>
                                  <p:childTnLst>
                                    <p:set>
                                      <p:cBhvr>
                                        <p:cTn id="24" dur="1" fill="hold">
                                          <p:stCondLst>
                                            <p:cond delay="0"/>
                                          </p:stCondLst>
                                        </p:cTn>
                                        <p:tgtEl>
                                          <p:spTgt spid="1025">
                                            <p:txEl>
                                              <p:pRg st="5" end="5"/>
                                            </p:txEl>
                                          </p:spTgt>
                                        </p:tgtEl>
                                        <p:attrNameLst>
                                          <p:attrName>style.visibility</p:attrName>
                                        </p:attrNameLst>
                                      </p:cBhvr>
                                      <p:to>
                                        <p:strVal val="visible"/>
                                      </p:to>
                                    </p:set>
                                    <p:anim calcmode="lin" valueType="num">
                                      <p:cBhvr additive="base">
                                        <p:cTn id="25" dur="2750" fill="hold"/>
                                        <p:tgtEl>
                                          <p:spTgt spid="1025">
                                            <p:txEl>
                                              <p:pRg st="5" end="5"/>
                                            </p:txEl>
                                          </p:spTgt>
                                        </p:tgtEl>
                                        <p:attrNameLst>
                                          <p:attrName>ppt_x</p:attrName>
                                        </p:attrNameLst>
                                      </p:cBhvr>
                                      <p:tavLst>
                                        <p:tav tm="0">
                                          <p:val>
                                            <p:strVal val="0-#ppt_w/2"/>
                                          </p:val>
                                        </p:tav>
                                        <p:tav tm="100000">
                                          <p:val>
                                            <p:strVal val="#ppt_x"/>
                                          </p:val>
                                        </p:tav>
                                      </p:tavLst>
                                    </p:anim>
                                    <p:anim calcmode="lin" valueType="num">
                                      <p:cBhvr additive="base">
                                        <p:cTn id="26" dur="2750" fill="hold"/>
                                        <p:tgtEl>
                                          <p:spTgt spid="102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5"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 </a:t>
            </a:r>
            <a:r>
              <a:rPr lang="en-US" sz="2800" b="1" dirty="0" smtClean="0">
                <a:solidFill>
                  <a:srgbClr val="FFFF00"/>
                </a:solidFill>
              </a:rPr>
              <a:t>TYPES OF MARKET STRUCTURES</a:t>
            </a:r>
            <a:endParaRPr lang="en-US" b="1" dirty="0">
              <a:solidFill>
                <a:srgbClr val="FFFF00"/>
              </a:solidFill>
            </a:endParaRPr>
          </a:p>
        </p:txBody>
      </p:sp>
      <p:sp>
        <p:nvSpPr>
          <p:cNvPr id="5" name="Rectangle 4"/>
          <p:cNvSpPr/>
          <p:nvPr/>
        </p:nvSpPr>
        <p:spPr>
          <a:xfrm>
            <a:off x="1930400" y="1524001"/>
            <a:ext cx="8737600" cy="3046988"/>
          </a:xfrm>
          <a:prstGeom prst="rect">
            <a:avLst/>
          </a:prstGeom>
        </p:spPr>
        <p:txBody>
          <a:bodyPr wrap="square">
            <a:spAutoFit/>
          </a:bodyPr>
          <a:lstStyle/>
          <a:p>
            <a:endParaRPr lang="en-US" sz="2400" dirty="0" smtClean="0"/>
          </a:p>
          <a:p>
            <a:r>
              <a:rPr lang="en-US" sz="2400" dirty="0"/>
              <a:t>F</a:t>
            </a:r>
            <a:r>
              <a:rPr lang="en-US" sz="2400" dirty="0" smtClean="0"/>
              <a:t>our types </a:t>
            </a:r>
            <a:r>
              <a:rPr lang="en-US" sz="2400" dirty="0"/>
              <a:t>of  market </a:t>
            </a:r>
            <a:r>
              <a:rPr lang="en-US" sz="2400" dirty="0" smtClean="0"/>
              <a:t>structures: </a:t>
            </a:r>
            <a:r>
              <a:rPr lang="en-US" sz="2400" b="1" dirty="0" smtClean="0"/>
              <a:t>Perfect </a:t>
            </a:r>
            <a:r>
              <a:rPr lang="en-US" sz="2400" b="1" dirty="0"/>
              <a:t>competition, Monopoly, Monopolistic competition </a:t>
            </a:r>
            <a:r>
              <a:rPr lang="en-US" sz="2400" dirty="0"/>
              <a:t>and </a:t>
            </a:r>
            <a:r>
              <a:rPr lang="en-US" sz="2400" b="1" dirty="0"/>
              <a:t>Oligopoly</a:t>
            </a:r>
            <a:r>
              <a:rPr lang="en-US" sz="2400" dirty="0"/>
              <a:t>.</a:t>
            </a:r>
          </a:p>
          <a:p>
            <a:endParaRPr lang="en-US" sz="2400" dirty="0"/>
          </a:p>
          <a:p>
            <a:r>
              <a:rPr lang="en-US" sz="2400" dirty="0"/>
              <a:t>The differences in the number, type and size of firms in the market, as well as the nature of the product itself is what affects the type of competition and extent to which companies can control price.</a:t>
            </a:r>
            <a:endParaRPr lang="en-US" dirty="0"/>
          </a:p>
        </p:txBody>
      </p:sp>
    </p:spTree>
    <p:extLst>
      <p:ext uri="{BB962C8B-B14F-4D97-AF65-F5344CB8AC3E}">
        <p14:creationId xmlns:p14="http://schemas.microsoft.com/office/powerpoint/2010/main" val="13678728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08000" y="1"/>
            <a:ext cx="11684000" cy="6309420"/>
          </a:xfrm>
          <a:prstGeom prst="rect">
            <a:avLst/>
          </a:prstGeom>
        </p:spPr>
        <p:txBody>
          <a:bodyPr wrap="square">
            <a:spAutoFit/>
          </a:bodyPr>
          <a:lstStyle/>
          <a:p>
            <a:endParaRPr lang="en-US" sz="2000" dirty="0" smtClean="0"/>
          </a:p>
          <a:p>
            <a:endParaRPr lang="en-US" sz="2000" dirty="0" smtClean="0"/>
          </a:p>
          <a:p>
            <a:r>
              <a:rPr lang="en-US" sz="2000" dirty="0" smtClean="0"/>
              <a:t>		</a:t>
            </a:r>
            <a:r>
              <a:rPr lang="en-US" sz="28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PERFECT COMPETITION</a:t>
            </a: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r>
              <a:rPr lang="en-US" sz="2400" dirty="0" smtClean="0">
                <a:latin typeface="Tahoma" panose="020B0604030504040204" pitchFamily="34" charset="0"/>
                <a:ea typeface="Tahoma" panose="020B0604030504040204" pitchFamily="34" charset="0"/>
                <a:cs typeface="Tahoma" panose="020B0604030504040204" pitchFamily="34" charset="0"/>
              </a:rPr>
              <a:t>Perfect competition is a state of affairs where suppliers and consumers essentially have no control over prices. </a:t>
            </a: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r>
              <a:rPr lang="en-US" sz="2400" dirty="0" smtClean="0">
                <a:latin typeface="Tahoma" panose="020B0604030504040204" pitchFamily="34" charset="0"/>
                <a:ea typeface="Tahoma" panose="020B0604030504040204" pitchFamily="34" charset="0"/>
                <a:cs typeface="Tahoma" panose="020B0604030504040204" pitchFamily="34" charset="0"/>
              </a:rPr>
              <a:t>This occurs because there are so many suppliers and consumers, and the market is very competitive.</a:t>
            </a: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r>
              <a:rPr lang="en-US" sz="24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CONDITIONS FOR PERFECT COMPETITION</a:t>
            </a:r>
          </a:p>
          <a:p>
            <a:r>
              <a:rPr lang="en-US" sz="2400" dirty="0" smtClean="0">
                <a:latin typeface="Tahoma" panose="020B0604030504040204" pitchFamily="34" charset="0"/>
                <a:ea typeface="Tahoma" panose="020B0604030504040204" pitchFamily="34" charset="0"/>
                <a:cs typeface="Tahoma" panose="020B0604030504040204" pitchFamily="34" charset="0"/>
              </a:rPr>
              <a:t>The following conditions should apply for perfect competition;</a:t>
            </a: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pPr>
              <a:buFont typeface="Wingdings" pitchFamily="2" charset="2"/>
              <a:buChar char="q"/>
            </a:pPr>
            <a:r>
              <a:rPr lang="en-US" sz="2400" b="1" dirty="0" smtClean="0">
                <a:latin typeface="Tahoma" panose="020B0604030504040204" pitchFamily="34" charset="0"/>
                <a:ea typeface="Tahoma" panose="020B0604030504040204" pitchFamily="34" charset="0"/>
                <a:cs typeface="Tahoma" panose="020B0604030504040204" pitchFamily="34" charset="0"/>
              </a:rPr>
              <a:t>  </a:t>
            </a:r>
            <a:r>
              <a:rPr lang="en-US" sz="24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HOMOGENEUOS PRODUCTS</a:t>
            </a:r>
          </a:p>
          <a:p>
            <a:r>
              <a:rPr lang="en-US" sz="2400" dirty="0" smtClean="0">
                <a:latin typeface="Tahoma" panose="020B0604030504040204" pitchFamily="34" charset="0"/>
                <a:ea typeface="Tahoma" panose="020B0604030504040204" pitchFamily="34" charset="0"/>
                <a:cs typeface="Tahoma" panose="020B0604030504040204" pitchFamily="34" charset="0"/>
              </a:rPr>
              <a:t>     The products in this market are identical in every way. The           buyer is indifferent to which supplier he buys the goods from as long as they conform to any description adopted by and understood in the market.</a:t>
            </a:r>
            <a:endParaRPr lang="en-US" sz="24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0832249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175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 calcmode="lin" valueType="num">
                                      <p:cBhvr additive="base">
                                        <p:cTn id="13" dur="1750" fill="hold"/>
                                        <p:tgtEl>
                                          <p:spTgt spid="2">
                                            <p:txEl>
                                              <p:pRg st="4" end="4"/>
                                            </p:txEl>
                                          </p:spTgt>
                                        </p:tgtEl>
                                        <p:attrNameLst>
                                          <p:attrName>ppt_x</p:attrName>
                                        </p:attrNameLst>
                                      </p:cBhvr>
                                      <p:tavLst>
                                        <p:tav tm="0">
                                          <p:val>
                                            <p:strVal val="0-#ppt_w/2"/>
                                          </p:val>
                                        </p:tav>
                                        <p:tav tm="100000">
                                          <p:val>
                                            <p:strVal val="#ppt_x"/>
                                          </p:val>
                                        </p:tav>
                                      </p:tavLst>
                                    </p:anim>
                                    <p:anim calcmode="lin" valueType="num">
                                      <p:cBhvr additive="base">
                                        <p:cTn id="14" dur="1750" fill="hold"/>
                                        <p:tgtEl>
                                          <p:spTgt spid="2">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anim calcmode="lin" valueType="num">
                                      <p:cBhvr additive="base">
                                        <p:cTn id="19" dur="1750" fill="hold"/>
                                        <p:tgtEl>
                                          <p:spTgt spid="2">
                                            <p:txEl>
                                              <p:pRg st="6" end="6"/>
                                            </p:txEl>
                                          </p:spTgt>
                                        </p:tgtEl>
                                        <p:attrNameLst>
                                          <p:attrName>ppt_x</p:attrName>
                                        </p:attrNameLst>
                                      </p:cBhvr>
                                      <p:tavLst>
                                        <p:tav tm="0">
                                          <p:val>
                                            <p:strVal val="0-#ppt_w/2"/>
                                          </p:val>
                                        </p:tav>
                                        <p:tav tm="100000">
                                          <p:val>
                                            <p:strVal val="#ppt_x"/>
                                          </p:val>
                                        </p:tav>
                                      </p:tavLst>
                                    </p:anim>
                                    <p:anim calcmode="lin" valueType="num">
                                      <p:cBhvr additive="base">
                                        <p:cTn id="20" dur="1750" fill="hold"/>
                                        <p:tgtEl>
                                          <p:spTgt spid="2">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
                                            <p:txEl>
                                              <p:pRg st="8" end="8"/>
                                            </p:txEl>
                                          </p:spTgt>
                                        </p:tgtEl>
                                        <p:attrNameLst>
                                          <p:attrName>style.visibility</p:attrName>
                                        </p:attrNameLst>
                                      </p:cBhvr>
                                      <p:to>
                                        <p:strVal val="visible"/>
                                      </p:to>
                                    </p:set>
                                    <p:anim calcmode="lin" valueType="num">
                                      <p:cBhvr additive="base">
                                        <p:cTn id="25" dur="1750" fill="hold"/>
                                        <p:tgtEl>
                                          <p:spTgt spid="2">
                                            <p:txEl>
                                              <p:pRg st="8" end="8"/>
                                            </p:txEl>
                                          </p:spTgt>
                                        </p:tgtEl>
                                        <p:attrNameLst>
                                          <p:attrName>ppt_x</p:attrName>
                                        </p:attrNameLst>
                                      </p:cBhvr>
                                      <p:tavLst>
                                        <p:tav tm="0">
                                          <p:val>
                                            <p:strVal val="0-#ppt_w/2"/>
                                          </p:val>
                                        </p:tav>
                                        <p:tav tm="100000">
                                          <p:val>
                                            <p:strVal val="#ppt_x"/>
                                          </p:val>
                                        </p:tav>
                                      </p:tavLst>
                                    </p:anim>
                                    <p:anim calcmode="lin" valueType="num">
                                      <p:cBhvr additive="base">
                                        <p:cTn id="26" dur="1750" fill="hold"/>
                                        <p:tgtEl>
                                          <p:spTgt spid="2">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
                                            <p:txEl>
                                              <p:pRg st="9" end="9"/>
                                            </p:txEl>
                                          </p:spTgt>
                                        </p:tgtEl>
                                        <p:attrNameLst>
                                          <p:attrName>style.visibility</p:attrName>
                                        </p:attrNameLst>
                                      </p:cBhvr>
                                      <p:to>
                                        <p:strVal val="visible"/>
                                      </p:to>
                                    </p:set>
                                    <p:anim calcmode="lin" valueType="num">
                                      <p:cBhvr additive="base">
                                        <p:cTn id="31" dur="1750" fill="hold"/>
                                        <p:tgtEl>
                                          <p:spTgt spid="2">
                                            <p:txEl>
                                              <p:pRg st="9" end="9"/>
                                            </p:txEl>
                                          </p:spTgt>
                                        </p:tgtEl>
                                        <p:attrNameLst>
                                          <p:attrName>ppt_x</p:attrName>
                                        </p:attrNameLst>
                                      </p:cBhvr>
                                      <p:tavLst>
                                        <p:tav tm="0">
                                          <p:val>
                                            <p:strVal val="0-#ppt_w/2"/>
                                          </p:val>
                                        </p:tav>
                                        <p:tav tm="100000">
                                          <p:val>
                                            <p:strVal val="#ppt_x"/>
                                          </p:val>
                                        </p:tav>
                                      </p:tavLst>
                                    </p:anim>
                                    <p:anim calcmode="lin" valueType="num">
                                      <p:cBhvr additive="base">
                                        <p:cTn id="32" dur="1750" fill="hold"/>
                                        <p:tgtEl>
                                          <p:spTgt spid="2">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
                                            <p:txEl>
                                              <p:pRg st="11" end="11"/>
                                            </p:txEl>
                                          </p:spTgt>
                                        </p:tgtEl>
                                        <p:attrNameLst>
                                          <p:attrName>style.visibility</p:attrName>
                                        </p:attrNameLst>
                                      </p:cBhvr>
                                      <p:to>
                                        <p:strVal val="visible"/>
                                      </p:to>
                                    </p:set>
                                    <p:anim calcmode="lin" valueType="num">
                                      <p:cBhvr additive="base">
                                        <p:cTn id="37" dur="1750" fill="hold"/>
                                        <p:tgtEl>
                                          <p:spTgt spid="2">
                                            <p:txEl>
                                              <p:pRg st="11" end="11"/>
                                            </p:txEl>
                                          </p:spTgt>
                                        </p:tgtEl>
                                        <p:attrNameLst>
                                          <p:attrName>ppt_x</p:attrName>
                                        </p:attrNameLst>
                                      </p:cBhvr>
                                      <p:tavLst>
                                        <p:tav tm="0">
                                          <p:val>
                                            <p:strVal val="0-#ppt_w/2"/>
                                          </p:val>
                                        </p:tav>
                                        <p:tav tm="100000">
                                          <p:val>
                                            <p:strVal val="#ppt_x"/>
                                          </p:val>
                                        </p:tav>
                                      </p:tavLst>
                                    </p:anim>
                                    <p:anim calcmode="lin" valueType="num">
                                      <p:cBhvr additive="base">
                                        <p:cTn id="38" dur="1750" fill="hold"/>
                                        <p:tgtEl>
                                          <p:spTgt spid="2">
                                            <p:txEl>
                                              <p:pRg st="11" end="11"/>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
                                            <p:txEl>
                                              <p:pRg st="12" end="12"/>
                                            </p:txEl>
                                          </p:spTgt>
                                        </p:tgtEl>
                                        <p:attrNameLst>
                                          <p:attrName>style.visibility</p:attrName>
                                        </p:attrNameLst>
                                      </p:cBhvr>
                                      <p:to>
                                        <p:strVal val="visible"/>
                                      </p:to>
                                    </p:set>
                                    <p:anim calcmode="lin" valueType="num">
                                      <p:cBhvr additive="base">
                                        <p:cTn id="43" dur="1750" fill="hold"/>
                                        <p:tgtEl>
                                          <p:spTgt spid="2">
                                            <p:txEl>
                                              <p:pRg st="12" end="12"/>
                                            </p:txEl>
                                          </p:spTgt>
                                        </p:tgtEl>
                                        <p:attrNameLst>
                                          <p:attrName>ppt_x</p:attrName>
                                        </p:attrNameLst>
                                      </p:cBhvr>
                                      <p:tavLst>
                                        <p:tav tm="0">
                                          <p:val>
                                            <p:strVal val="0-#ppt_w/2"/>
                                          </p:val>
                                        </p:tav>
                                        <p:tav tm="100000">
                                          <p:val>
                                            <p:strVal val="#ppt_x"/>
                                          </p:val>
                                        </p:tav>
                                      </p:tavLst>
                                    </p:anim>
                                    <p:anim calcmode="lin" valueType="num">
                                      <p:cBhvr additive="base">
                                        <p:cTn id="44" dur="1750" fill="hold"/>
                                        <p:tgtEl>
                                          <p:spTgt spid="2">
                                            <p:txEl>
                                              <p:pRg st="12" end="1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186309"/>
          </a:xfrm>
          <a:prstGeom prst="rect">
            <a:avLst/>
          </a:prstGeom>
        </p:spPr>
        <p:txBody>
          <a:bodyPr wrap="square">
            <a:spAutoFit/>
          </a:bodyPr>
          <a:lstStyle/>
          <a:p>
            <a:endParaRPr lang="en-US" sz="2000" dirty="0" smtClean="0">
              <a:latin typeface="+mj-lt"/>
            </a:endParaRPr>
          </a:p>
          <a:p>
            <a:endParaRPr lang="en-US" sz="2000" dirty="0" smtClean="0">
              <a:latin typeface="+mj-lt"/>
            </a:endParaRPr>
          </a:p>
          <a:p>
            <a:endParaRPr lang="en-US" sz="2000" dirty="0" smtClean="0">
              <a:latin typeface="+mj-lt"/>
            </a:endParaRPr>
          </a:p>
          <a:p>
            <a:r>
              <a:rPr lang="en-US" sz="2000" b="1" dirty="0" smtClean="0">
                <a:latin typeface="Tahoma" panose="020B0604030504040204" pitchFamily="34" charset="0"/>
                <a:ea typeface="Tahoma" panose="020B0604030504040204" pitchFamily="34" charset="0"/>
                <a:cs typeface="Tahoma" panose="020B0604030504040204" pitchFamily="34" charset="0"/>
              </a:rPr>
              <a:t>        </a:t>
            </a:r>
            <a:r>
              <a:rPr lang="en-US" sz="24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CONDITIONS </a:t>
            </a:r>
            <a:r>
              <a:rPr lang="en-US" sz="2400" b="1" dirty="0">
                <a:solidFill>
                  <a:srgbClr val="FFFF00"/>
                </a:solidFill>
                <a:latin typeface="Tahoma" panose="020B0604030504040204" pitchFamily="34" charset="0"/>
                <a:ea typeface="Tahoma" panose="020B0604030504040204" pitchFamily="34" charset="0"/>
                <a:cs typeface="Tahoma" panose="020B0604030504040204" pitchFamily="34" charset="0"/>
              </a:rPr>
              <a:t>FOR PERFECT </a:t>
            </a:r>
            <a:r>
              <a:rPr lang="en-US" sz="24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COMPETITION  Cont’d</a:t>
            </a:r>
            <a:endParaRPr lang="en-US" sz="2400" b="1" dirty="0">
              <a:solidFill>
                <a:srgbClr val="FFFF00"/>
              </a:solidFill>
              <a:latin typeface="Tahoma" panose="020B0604030504040204" pitchFamily="34" charset="0"/>
              <a:ea typeface="Tahoma" panose="020B0604030504040204" pitchFamily="34" charset="0"/>
              <a:cs typeface="Tahoma" panose="020B0604030504040204" pitchFamily="34" charset="0"/>
            </a:endParaRP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pPr>
              <a:buFont typeface="Wingdings" pitchFamily="2" charset="2"/>
              <a:buChar char="ü"/>
            </a:pPr>
            <a:r>
              <a:rPr lang="en-US" sz="2400" b="1" dirty="0" smtClean="0">
                <a:latin typeface="Tahoma" panose="020B0604030504040204" pitchFamily="34" charset="0"/>
                <a:ea typeface="Tahoma" panose="020B0604030504040204" pitchFamily="34" charset="0"/>
                <a:cs typeface="Tahoma" panose="020B0604030504040204" pitchFamily="34" charset="0"/>
              </a:rPr>
              <a:t>  </a:t>
            </a:r>
            <a:r>
              <a:rPr lang="en-US" sz="24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PERFECT INFORMATION AND COMMUNICATION</a:t>
            </a:r>
          </a:p>
          <a:p>
            <a:r>
              <a:rPr lang="en-US" sz="2400" dirty="0" smtClean="0">
                <a:latin typeface="Tahoma" panose="020B0604030504040204" pitchFamily="34" charset="0"/>
                <a:ea typeface="Tahoma" panose="020B0604030504040204" pitchFamily="34" charset="0"/>
                <a:cs typeface="Tahoma" panose="020B0604030504040204" pitchFamily="34" charset="0"/>
              </a:rPr>
              <a:t>All consumers in the market must have the same information. Suppliers must have access to the same information about production factors and the technical conditions of production.</a:t>
            </a:r>
          </a:p>
          <a:p>
            <a:r>
              <a:rPr lang="en-US" sz="2400" smtClean="0">
                <a:latin typeface="Tahoma" panose="020B0604030504040204" pitchFamily="34" charset="0"/>
                <a:ea typeface="Tahoma" panose="020B0604030504040204" pitchFamily="34" charset="0"/>
                <a:cs typeface="Tahoma" panose="020B0604030504040204" pitchFamily="34" charset="0"/>
              </a:rPr>
              <a:t>No </a:t>
            </a:r>
            <a:r>
              <a:rPr lang="en-US" sz="2400" dirty="0" smtClean="0">
                <a:latin typeface="Tahoma" panose="020B0604030504040204" pitchFamily="34" charset="0"/>
                <a:ea typeface="Tahoma" panose="020B0604030504040204" pitchFamily="34" charset="0"/>
                <a:cs typeface="Tahoma" panose="020B0604030504040204" pitchFamily="34" charset="0"/>
              </a:rPr>
              <a:t>producer is in a more favored situation than any other.</a:t>
            </a: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pPr>
              <a:buFont typeface="Wingdings" pitchFamily="2" charset="2"/>
              <a:buChar char="ü"/>
            </a:pPr>
            <a:r>
              <a:rPr lang="en-US" sz="2400" b="1" dirty="0" smtClean="0">
                <a:latin typeface="Tahoma" panose="020B0604030504040204" pitchFamily="34" charset="0"/>
                <a:ea typeface="Tahoma" panose="020B0604030504040204" pitchFamily="34" charset="0"/>
                <a:cs typeface="Tahoma" panose="020B0604030504040204" pitchFamily="34" charset="0"/>
              </a:rPr>
              <a:t>  </a:t>
            </a:r>
            <a:r>
              <a:rPr lang="en-US" sz="24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PRICE IS ESTABLISHED BY MARKET FORCES</a:t>
            </a:r>
          </a:p>
          <a:p>
            <a:r>
              <a:rPr lang="en-US" sz="2400" dirty="0" smtClean="0">
                <a:latin typeface="Tahoma" panose="020B0604030504040204" pitchFamily="34" charset="0"/>
                <a:ea typeface="Tahoma" panose="020B0604030504040204" pitchFamily="34" charset="0"/>
                <a:cs typeface="Tahoma" panose="020B0604030504040204" pitchFamily="34" charset="0"/>
              </a:rPr>
              <a:t>No producer or buyer is able to influence the price by his or her own actions, nor by the actions agreed with other producers or buyers.</a:t>
            </a:r>
          </a:p>
          <a:p>
            <a:pPr>
              <a:buFont typeface="Wingdings" pitchFamily="2" charset="2"/>
              <a:buChar char="ü"/>
            </a:pPr>
            <a:r>
              <a:rPr lang="en-US" sz="2400" b="1" dirty="0" smtClean="0">
                <a:latin typeface="Tahoma" panose="020B0604030504040204" pitchFamily="34" charset="0"/>
                <a:ea typeface="Tahoma" panose="020B0604030504040204" pitchFamily="34" charset="0"/>
                <a:cs typeface="Tahoma" panose="020B0604030504040204" pitchFamily="34" charset="0"/>
              </a:rPr>
              <a:t>  </a:t>
            </a:r>
            <a:r>
              <a:rPr lang="en-US" sz="24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EASY ACCESS TO ENTRY AND EXIT</a:t>
            </a:r>
          </a:p>
          <a:p>
            <a:r>
              <a:rPr lang="en-US" sz="2400" dirty="0" smtClean="0">
                <a:latin typeface="Tahoma" panose="020B0604030504040204" pitchFamily="34" charset="0"/>
                <a:ea typeface="Tahoma" panose="020B0604030504040204" pitchFamily="34" charset="0"/>
                <a:cs typeface="Tahoma" panose="020B0604030504040204" pitchFamily="34" charset="0"/>
              </a:rPr>
              <a:t>New firms can enter the market freely. This implies that economies of scale do not exist. Existing firms can just easily stop production and exit the market.</a:t>
            </a:r>
            <a:endParaRPr lang="en-US" sz="24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7194392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additive="base">
                                        <p:cTn id="7" dur="1750" fill="hold"/>
                                        <p:tgtEl>
                                          <p:spTgt spid="2">
                                            <p:txEl>
                                              <p:pRg st="3" end="3"/>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2">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
                                            <p:txEl>
                                              <p:pRg st="5" end="5"/>
                                            </p:txEl>
                                          </p:spTgt>
                                        </p:tgtEl>
                                        <p:attrNameLst>
                                          <p:attrName>style.visibility</p:attrName>
                                        </p:attrNameLst>
                                      </p:cBhvr>
                                      <p:to>
                                        <p:strVal val="visible"/>
                                      </p:to>
                                    </p:set>
                                    <p:anim calcmode="lin" valueType="num">
                                      <p:cBhvr additive="base">
                                        <p:cTn id="13" dur="1750" fill="hold"/>
                                        <p:tgtEl>
                                          <p:spTgt spid="2">
                                            <p:txEl>
                                              <p:pRg st="5" end="5"/>
                                            </p:txEl>
                                          </p:spTgt>
                                        </p:tgtEl>
                                        <p:attrNameLst>
                                          <p:attrName>ppt_x</p:attrName>
                                        </p:attrNameLst>
                                      </p:cBhvr>
                                      <p:tavLst>
                                        <p:tav tm="0">
                                          <p:val>
                                            <p:strVal val="0-#ppt_w/2"/>
                                          </p:val>
                                        </p:tav>
                                        <p:tav tm="100000">
                                          <p:val>
                                            <p:strVal val="#ppt_x"/>
                                          </p:val>
                                        </p:tav>
                                      </p:tavLst>
                                    </p:anim>
                                    <p:anim calcmode="lin" valueType="num">
                                      <p:cBhvr additive="base">
                                        <p:cTn id="14" dur="1750" fill="hold"/>
                                        <p:tgtEl>
                                          <p:spTgt spid="2">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anim calcmode="lin" valueType="num">
                                      <p:cBhvr additive="base">
                                        <p:cTn id="19" dur="1750" fill="hold"/>
                                        <p:tgtEl>
                                          <p:spTgt spid="2">
                                            <p:txEl>
                                              <p:pRg st="6" end="6"/>
                                            </p:txEl>
                                          </p:spTgt>
                                        </p:tgtEl>
                                        <p:attrNameLst>
                                          <p:attrName>ppt_x</p:attrName>
                                        </p:attrNameLst>
                                      </p:cBhvr>
                                      <p:tavLst>
                                        <p:tav tm="0">
                                          <p:val>
                                            <p:strVal val="0-#ppt_w/2"/>
                                          </p:val>
                                        </p:tav>
                                        <p:tav tm="100000">
                                          <p:val>
                                            <p:strVal val="#ppt_x"/>
                                          </p:val>
                                        </p:tav>
                                      </p:tavLst>
                                    </p:anim>
                                    <p:anim calcmode="lin" valueType="num">
                                      <p:cBhvr additive="base">
                                        <p:cTn id="20" dur="1750" fill="hold"/>
                                        <p:tgtEl>
                                          <p:spTgt spid="2">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
                                            <p:txEl>
                                              <p:pRg st="7" end="7"/>
                                            </p:txEl>
                                          </p:spTgt>
                                        </p:tgtEl>
                                        <p:attrNameLst>
                                          <p:attrName>style.visibility</p:attrName>
                                        </p:attrNameLst>
                                      </p:cBhvr>
                                      <p:to>
                                        <p:strVal val="visible"/>
                                      </p:to>
                                    </p:set>
                                    <p:anim calcmode="lin" valueType="num">
                                      <p:cBhvr additive="base">
                                        <p:cTn id="25" dur="1750" fill="hold"/>
                                        <p:tgtEl>
                                          <p:spTgt spid="2">
                                            <p:txEl>
                                              <p:pRg st="7" end="7"/>
                                            </p:txEl>
                                          </p:spTgt>
                                        </p:tgtEl>
                                        <p:attrNameLst>
                                          <p:attrName>ppt_x</p:attrName>
                                        </p:attrNameLst>
                                      </p:cBhvr>
                                      <p:tavLst>
                                        <p:tav tm="0">
                                          <p:val>
                                            <p:strVal val="0-#ppt_w/2"/>
                                          </p:val>
                                        </p:tav>
                                        <p:tav tm="100000">
                                          <p:val>
                                            <p:strVal val="#ppt_x"/>
                                          </p:val>
                                        </p:tav>
                                      </p:tavLst>
                                    </p:anim>
                                    <p:anim calcmode="lin" valueType="num">
                                      <p:cBhvr additive="base">
                                        <p:cTn id="26" dur="1750" fill="hold"/>
                                        <p:tgtEl>
                                          <p:spTgt spid="2">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
                                            <p:txEl>
                                              <p:pRg st="9" end="9"/>
                                            </p:txEl>
                                          </p:spTgt>
                                        </p:tgtEl>
                                        <p:attrNameLst>
                                          <p:attrName>style.visibility</p:attrName>
                                        </p:attrNameLst>
                                      </p:cBhvr>
                                      <p:to>
                                        <p:strVal val="visible"/>
                                      </p:to>
                                    </p:set>
                                    <p:anim calcmode="lin" valueType="num">
                                      <p:cBhvr additive="base">
                                        <p:cTn id="31" dur="1750" fill="hold"/>
                                        <p:tgtEl>
                                          <p:spTgt spid="2">
                                            <p:txEl>
                                              <p:pRg st="9" end="9"/>
                                            </p:txEl>
                                          </p:spTgt>
                                        </p:tgtEl>
                                        <p:attrNameLst>
                                          <p:attrName>ppt_x</p:attrName>
                                        </p:attrNameLst>
                                      </p:cBhvr>
                                      <p:tavLst>
                                        <p:tav tm="0">
                                          <p:val>
                                            <p:strVal val="0-#ppt_w/2"/>
                                          </p:val>
                                        </p:tav>
                                        <p:tav tm="100000">
                                          <p:val>
                                            <p:strVal val="#ppt_x"/>
                                          </p:val>
                                        </p:tav>
                                      </p:tavLst>
                                    </p:anim>
                                    <p:anim calcmode="lin" valueType="num">
                                      <p:cBhvr additive="base">
                                        <p:cTn id="32" dur="1750" fill="hold"/>
                                        <p:tgtEl>
                                          <p:spTgt spid="2">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
                                            <p:txEl>
                                              <p:pRg st="10" end="10"/>
                                            </p:txEl>
                                          </p:spTgt>
                                        </p:tgtEl>
                                        <p:attrNameLst>
                                          <p:attrName>style.visibility</p:attrName>
                                        </p:attrNameLst>
                                      </p:cBhvr>
                                      <p:to>
                                        <p:strVal val="visible"/>
                                      </p:to>
                                    </p:set>
                                    <p:anim calcmode="lin" valueType="num">
                                      <p:cBhvr additive="base">
                                        <p:cTn id="37" dur="1750" fill="hold"/>
                                        <p:tgtEl>
                                          <p:spTgt spid="2">
                                            <p:txEl>
                                              <p:pRg st="10" end="10"/>
                                            </p:txEl>
                                          </p:spTgt>
                                        </p:tgtEl>
                                        <p:attrNameLst>
                                          <p:attrName>ppt_x</p:attrName>
                                        </p:attrNameLst>
                                      </p:cBhvr>
                                      <p:tavLst>
                                        <p:tav tm="0">
                                          <p:val>
                                            <p:strVal val="0-#ppt_w/2"/>
                                          </p:val>
                                        </p:tav>
                                        <p:tav tm="100000">
                                          <p:val>
                                            <p:strVal val="#ppt_x"/>
                                          </p:val>
                                        </p:tav>
                                      </p:tavLst>
                                    </p:anim>
                                    <p:anim calcmode="lin" valueType="num">
                                      <p:cBhvr additive="base">
                                        <p:cTn id="38" dur="1750" fill="hold"/>
                                        <p:tgtEl>
                                          <p:spTgt spid="2">
                                            <p:txEl>
                                              <p:pRg st="10" end="10"/>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
                                            <p:txEl>
                                              <p:pRg st="11" end="11"/>
                                            </p:txEl>
                                          </p:spTgt>
                                        </p:tgtEl>
                                        <p:attrNameLst>
                                          <p:attrName>style.visibility</p:attrName>
                                        </p:attrNameLst>
                                      </p:cBhvr>
                                      <p:to>
                                        <p:strVal val="visible"/>
                                      </p:to>
                                    </p:set>
                                    <p:anim calcmode="lin" valueType="num">
                                      <p:cBhvr additive="base">
                                        <p:cTn id="43" dur="1750" fill="hold"/>
                                        <p:tgtEl>
                                          <p:spTgt spid="2">
                                            <p:txEl>
                                              <p:pRg st="11" end="11"/>
                                            </p:txEl>
                                          </p:spTgt>
                                        </p:tgtEl>
                                        <p:attrNameLst>
                                          <p:attrName>ppt_x</p:attrName>
                                        </p:attrNameLst>
                                      </p:cBhvr>
                                      <p:tavLst>
                                        <p:tav tm="0">
                                          <p:val>
                                            <p:strVal val="0-#ppt_w/2"/>
                                          </p:val>
                                        </p:tav>
                                        <p:tav tm="100000">
                                          <p:val>
                                            <p:strVal val="#ppt_x"/>
                                          </p:val>
                                        </p:tav>
                                      </p:tavLst>
                                    </p:anim>
                                    <p:anim calcmode="lin" valueType="num">
                                      <p:cBhvr additive="base">
                                        <p:cTn id="44" dur="1750" fill="hold"/>
                                        <p:tgtEl>
                                          <p:spTgt spid="2">
                                            <p:txEl>
                                              <p:pRg st="11" end="11"/>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2">
                                            <p:txEl>
                                              <p:pRg st="12" end="12"/>
                                            </p:txEl>
                                          </p:spTgt>
                                        </p:tgtEl>
                                        <p:attrNameLst>
                                          <p:attrName>style.visibility</p:attrName>
                                        </p:attrNameLst>
                                      </p:cBhvr>
                                      <p:to>
                                        <p:strVal val="visible"/>
                                      </p:to>
                                    </p:set>
                                    <p:anim calcmode="lin" valueType="num">
                                      <p:cBhvr additive="base">
                                        <p:cTn id="49" dur="1750" fill="hold"/>
                                        <p:tgtEl>
                                          <p:spTgt spid="2">
                                            <p:txEl>
                                              <p:pRg st="12" end="12"/>
                                            </p:txEl>
                                          </p:spTgt>
                                        </p:tgtEl>
                                        <p:attrNameLst>
                                          <p:attrName>ppt_x</p:attrName>
                                        </p:attrNameLst>
                                      </p:cBhvr>
                                      <p:tavLst>
                                        <p:tav tm="0">
                                          <p:val>
                                            <p:strVal val="0-#ppt_w/2"/>
                                          </p:val>
                                        </p:tav>
                                        <p:tav tm="100000">
                                          <p:val>
                                            <p:strVal val="#ppt_x"/>
                                          </p:val>
                                        </p:tav>
                                      </p:tavLst>
                                    </p:anim>
                                    <p:anim calcmode="lin" valueType="num">
                                      <p:cBhvr additive="base">
                                        <p:cTn id="50" dur="1750" fill="hold"/>
                                        <p:tgtEl>
                                          <p:spTgt spid="2">
                                            <p:txEl>
                                              <p:pRg st="12" end="1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71700" y="562356"/>
            <a:ext cx="7620000" cy="1466088"/>
          </a:xfrm>
        </p:spPr>
        <p:txBody>
          <a:bodyPr>
            <a:normAutofit fontScale="90000"/>
          </a:bodyPr>
          <a:lstStyle/>
          <a:p>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
            </a:r>
            <a:br>
              <a:rPr lang="en-US" b="1" dirty="0" smtClean="0"/>
            </a:br>
            <a:r>
              <a:rPr lang="en-US" b="1" dirty="0" smtClean="0">
                <a:solidFill>
                  <a:srgbClr val="C00000"/>
                </a:solidFill>
                <a:latin typeface="Tahoma" panose="020B0604030504040204" pitchFamily="34" charset="0"/>
                <a:ea typeface="Tahoma" panose="020B0604030504040204" pitchFamily="34" charset="0"/>
                <a:cs typeface="Tahoma" panose="020B0604030504040204" pitchFamily="34" charset="0"/>
              </a:rPr>
              <a:t>International </a:t>
            </a:r>
            <a:r>
              <a:rPr lang="en-US" b="1" dirty="0">
                <a:solidFill>
                  <a:srgbClr val="C00000"/>
                </a:solidFill>
                <a:latin typeface="Tahoma" panose="020B0604030504040204" pitchFamily="34" charset="0"/>
                <a:ea typeface="Tahoma" panose="020B0604030504040204" pitchFamily="34" charset="0"/>
                <a:cs typeface="Tahoma" panose="020B0604030504040204" pitchFamily="34" charset="0"/>
              </a:rPr>
              <a:t>Forces</a:t>
            </a:r>
            <a:r>
              <a:rPr lang="en-US" b="1" dirty="0">
                <a:solidFill>
                  <a:schemeClr val="tx1"/>
                </a:solidFill>
                <a:latin typeface="Tahoma" panose="020B0604030504040204" pitchFamily="34" charset="0"/>
                <a:ea typeface="Tahoma" panose="020B0604030504040204" pitchFamily="34" charset="0"/>
                <a:cs typeface="Tahoma" panose="020B0604030504040204" pitchFamily="34" charset="0"/>
              </a:rPr>
              <a:t/>
            </a:r>
            <a:br>
              <a:rPr lang="en-US" b="1" dirty="0">
                <a:solidFill>
                  <a:schemeClr val="tx1"/>
                </a:solidFill>
                <a:latin typeface="Tahoma" panose="020B0604030504040204" pitchFamily="34" charset="0"/>
                <a:ea typeface="Tahoma" panose="020B0604030504040204" pitchFamily="34" charset="0"/>
                <a:cs typeface="Tahoma" panose="020B0604030504040204" pitchFamily="34" charset="0"/>
              </a:rPr>
            </a:br>
            <a:endParaRPr lang="en-US"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a:xfrm>
            <a:off x="1228299" y="1295400"/>
            <a:ext cx="9894625" cy="5029200"/>
          </a:xfrm>
        </p:spPr>
        <p:txBody>
          <a:bodyPr/>
          <a:lstStyle/>
          <a:p>
            <a:pPr marL="0" indent="0">
              <a:buNone/>
            </a:pPr>
            <a:r>
              <a:rPr lang="en-US" sz="3200" dirty="0" smtClean="0">
                <a:latin typeface="Tahoma" panose="020B0604030504040204" pitchFamily="34" charset="0"/>
                <a:ea typeface="Tahoma" panose="020B0604030504040204" pitchFamily="34" charset="0"/>
                <a:cs typeface="Tahoma" panose="020B0604030504040204" pitchFamily="34" charset="0"/>
              </a:rPr>
              <a:t>Importance of Economic </a:t>
            </a:r>
            <a:r>
              <a:rPr lang="en-US" sz="3200" dirty="0" smtClean="0">
                <a:latin typeface="Tahoma" panose="020B0604030504040204" pitchFamily="34" charset="0"/>
                <a:ea typeface="Tahoma" panose="020B0604030504040204" pitchFamily="34" charset="0"/>
                <a:cs typeface="Tahoma" panose="020B0604030504040204" pitchFamily="34" charset="0"/>
              </a:rPr>
              <a:t>Environment: </a:t>
            </a:r>
            <a:endParaRPr lang="en-US" sz="3200" dirty="0">
              <a:latin typeface="Tahoma" panose="020B0604030504040204" pitchFamily="34" charset="0"/>
              <a:ea typeface="Tahoma" panose="020B0604030504040204" pitchFamily="34" charset="0"/>
              <a:cs typeface="Tahoma" panose="020B0604030504040204" pitchFamily="34" charset="0"/>
            </a:endParaRPr>
          </a:p>
          <a:p>
            <a:pPr lvl="1"/>
            <a:r>
              <a:rPr lang="en-GB" sz="2800" dirty="0"/>
              <a:t>B</a:t>
            </a:r>
            <a:r>
              <a:rPr lang="en-GB" sz="2800" dirty="0" smtClean="0"/>
              <a:t>etter </a:t>
            </a:r>
            <a:r>
              <a:rPr lang="en-GB" sz="2800" dirty="0"/>
              <a:t>investment </a:t>
            </a:r>
            <a:r>
              <a:rPr lang="en-GB" sz="2800" dirty="0" smtClean="0"/>
              <a:t>choices </a:t>
            </a:r>
          </a:p>
          <a:p>
            <a:pPr lvl="1"/>
            <a:r>
              <a:rPr lang="en-GB" sz="2800" dirty="0" smtClean="0"/>
              <a:t>Better competitive strategies</a:t>
            </a:r>
            <a:endParaRPr lang="en-US" dirty="0">
              <a:latin typeface="Tahoma" panose="020B0604030504040204" pitchFamily="34" charset="0"/>
              <a:ea typeface="Tahoma" panose="020B0604030504040204" pitchFamily="34" charset="0"/>
              <a:cs typeface="Tahoma" panose="020B0604030504040204" pitchFamily="34" charset="0"/>
            </a:endParaRPr>
          </a:p>
          <a:p>
            <a:pPr lvl="1"/>
            <a:r>
              <a:rPr lang="en-US" sz="2800" dirty="0" smtClean="0">
                <a:latin typeface="Tahoma" panose="020B0604030504040204" pitchFamily="34" charset="0"/>
                <a:ea typeface="Tahoma" panose="020B0604030504040204" pitchFamily="34" charset="0"/>
                <a:cs typeface="Tahoma" panose="020B0604030504040204" pitchFamily="34" charset="0"/>
              </a:rPr>
              <a:t>Forecasting of marketing trends</a:t>
            </a:r>
          </a:p>
          <a:p>
            <a:pPr lvl="1"/>
            <a:r>
              <a:rPr lang="en-US" sz="2800" dirty="0" smtClean="0">
                <a:latin typeface="Tahoma" panose="020B0604030504040204" pitchFamily="34" charset="0"/>
                <a:ea typeface="Tahoma" panose="020B0604030504040204" pitchFamily="34" charset="0"/>
                <a:cs typeface="Tahoma" panose="020B0604030504040204" pitchFamily="34" charset="0"/>
              </a:rPr>
              <a:t>Adjusting economic analysis and interpretation</a:t>
            </a:r>
          </a:p>
          <a:p>
            <a:pPr lvl="1"/>
            <a:r>
              <a:rPr lang="en-GB" sz="2800" dirty="0" smtClean="0"/>
              <a:t>Help </a:t>
            </a:r>
            <a:r>
              <a:rPr lang="en-GB" sz="2800" dirty="0"/>
              <a:t>managers predict events that might affect </a:t>
            </a:r>
            <a:r>
              <a:rPr lang="en-GB" sz="2800" dirty="0" smtClean="0"/>
              <a:t>company’s </a:t>
            </a:r>
            <a:r>
              <a:rPr lang="en-GB" sz="2800" dirty="0"/>
              <a:t>future performance.</a:t>
            </a:r>
            <a:endParaRPr lang="en-GB" sz="2800" dirty="0" smtClean="0"/>
          </a:p>
        </p:txBody>
      </p:sp>
    </p:spTree>
    <p:extLst>
      <p:ext uri="{BB962C8B-B14F-4D97-AF65-F5344CB8AC3E}">
        <p14:creationId xmlns:p14="http://schemas.microsoft.com/office/powerpoint/2010/main" val="30714178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fltVal val="0"/>
                                          </p:val>
                                        </p:tav>
                                        <p:tav tm="100000">
                                          <p:val>
                                            <p:strVal val="#ppt_w"/>
                                          </p:val>
                                        </p:tav>
                                      </p:tavLst>
                                    </p:anim>
                                    <p:anim calcmode="lin" valueType="num">
                                      <p:cBhvr>
                                        <p:cTn id="8" dur="2000" fill="hold"/>
                                        <p:tgtEl>
                                          <p:spTgt spid="2"/>
                                        </p:tgtEl>
                                        <p:attrNameLst>
                                          <p:attrName>ppt_h</p:attrName>
                                        </p:attrNameLst>
                                      </p:cBhvr>
                                      <p:tavLst>
                                        <p:tav tm="0">
                                          <p:val>
                                            <p:fltVal val="0"/>
                                          </p:val>
                                        </p:tav>
                                        <p:tav tm="100000">
                                          <p:val>
                                            <p:strVal val="#ppt_h"/>
                                          </p:val>
                                        </p:tav>
                                      </p:tavLst>
                                    </p:anim>
                                    <p:anim calcmode="lin" valueType="num">
                                      <p:cBhvr>
                                        <p:cTn id="9" dur="2000" fill="hold"/>
                                        <p:tgtEl>
                                          <p:spTgt spid="2"/>
                                        </p:tgtEl>
                                        <p:attrNameLst>
                                          <p:attrName>style.rotation</p:attrName>
                                        </p:attrNameLst>
                                      </p:cBhvr>
                                      <p:tavLst>
                                        <p:tav tm="0">
                                          <p:val>
                                            <p:fltVal val="90"/>
                                          </p:val>
                                        </p:tav>
                                        <p:tav tm="100000">
                                          <p:val>
                                            <p:fltVal val="0"/>
                                          </p:val>
                                        </p:tav>
                                      </p:tavLst>
                                    </p:anim>
                                    <p:animEffect transition="in" filter="fade">
                                      <p:cBhvr>
                                        <p:cTn id="10" dur="2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additive="base">
                                        <p:cTn id="15"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6" dur="2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
            <a:ext cx="12192000" cy="5632311"/>
          </a:xfrm>
          <a:prstGeom prst="rect">
            <a:avLst/>
          </a:prstGeom>
        </p:spPr>
        <p:txBody>
          <a:bodyPr wrap="square">
            <a:spAutoFit/>
          </a:bodyPr>
          <a:lstStyle/>
          <a:p>
            <a:endParaRPr lang="en-US" sz="2000" dirty="0" smtClean="0">
              <a:latin typeface="+mj-lt"/>
            </a:endParaRPr>
          </a:p>
          <a:p>
            <a:endParaRPr lang="en-US" sz="2000" dirty="0" smtClean="0">
              <a:latin typeface="+mj-lt"/>
            </a:endParaRPr>
          </a:p>
          <a:p>
            <a:endParaRPr lang="en-US" sz="2000" dirty="0" smtClean="0">
              <a:latin typeface="+mj-lt"/>
            </a:endParaRPr>
          </a:p>
          <a:p>
            <a:endParaRPr lang="en-US" sz="2000" dirty="0" smtClean="0">
              <a:latin typeface="+mj-lt"/>
            </a:endParaRPr>
          </a:p>
          <a:p>
            <a:pPr algn="ctr"/>
            <a:r>
              <a:rPr lang="en-US" sz="28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DISADVANTAGES OF PERFECT COMPETITION</a:t>
            </a:r>
          </a:p>
          <a:p>
            <a:endParaRPr lang="en-US" sz="2800" dirty="0" smtClean="0">
              <a:solidFill>
                <a:srgbClr val="FFFF00"/>
              </a:solidFill>
              <a:latin typeface="Tahoma" panose="020B0604030504040204" pitchFamily="34" charset="0"/>
              <a:ea typeface="Tahoma" panose="020B0604030504040204" pitchFamily="34" charset="0"/>
              <a:cs typeface="Tahoma" panose="020B0604030504040204" pitchFamily="34" charset="0"/>
            </a:endParaRPr>
          </a:p>
          <a:p>
            <a:pPr lvl="0">
              <a:buFont typeface="Wingdings" pitchFamily="2" charset="2"/>
              <a:buChar char="ü"/>
            </a:pPr>
            <a:r>
              <a:rPr lang="en-US" sz="2800" dirty="0" smtClean="0">
                <a:latin typeface="Tahoma" panose="020B0604030504040204" pitchFamily="34" charset="0"/>
                <a:ea typeface="Tahoma" panose="020B0604030504040204" pitchFamily="34" charset="0"/>
                <a:cs typeface="Tahoma" panose="020B0604030504040204" pitchFamily="34" charset="0"/>
              </a:rPr>
              <a:t>  It prevents producers from making the profit    necessary to provide funds for investment and research to find better ways of producing goods.</a:t>
            </a:r>
          </a:p>
          <a:p>
            <a:pPr lvl="0"/>
            <a:endParaRPr lang="en-US" sz="2800" dirty="0" smtClean="0">
              <a:latin typeface="Tahoma" panose="020B0604030504040204" pitchFamily="34" charset="0"/>
              <a:ea typeface="Tahoma" panose="020B0604030504040204" pitchFamily="34" charset="0"/>
              <a:cs typeface="Tahoma" panose="020B0604030504040204" pitchFamily="34" charset="0"/>
            </a:endParaRPr>
          </a:p>
          <a:p>
            <a:pPr lvl="0">
              <a:buFont typeface="Wingdings" pitchFamily="2" charset="2"/>
              <a:buChar char="ü"/>
            </a:pPr>
            <a:r>
              <a:rPr lang="en-US" sz="2800" dirty="0" smtClean="0">
                <a:latin typeface="Tahoma" panose="020B0604030504040204" pitchFamily="34" charset="0"/>
                <a:ea typeface="Tahoma" panose="020B0604030504040204" pitchFamily="34" charset="0"/>
                <a:cs typeface="Tahoma" panose="020B0604030504040204" pitchFamily="34" charset="0"/>
              </a:rPr>
              <a:t>  Competition can be wasteful, as the resources of   each of the competitors are doing the same things.</a:t>
            </a:r>
          </a:p>
          <a:p>
            <a:pPr lvl="0"/>
            <a:endParaRPr lang="en-US" sz="2800" dirty="0" smtClean="0">
              <a:latin typeface="Tahoma" panose="020B0604030504040204" pitchFamily="34" charset="0"/>
              <a:ea typeface="Tahoma" panose="020B0604030504040204" pitchFamily="34" charset="0"/>
              <a:cs typeface="Tahoma" panose="020B0604030504040204" pitchFamily="34" charset="0"/>
            </a:endParaRPr>
          </a:p>
          <a:p>
            <a:pPr lvl="0">
              <a:buFont typeface="Wingdings" pitchFamily="2" charset="2"/>
              <a:buChar char="ü"/>
            </a:pPr>
            <a:r>
              <a:rPr lang="en-US" sz="2800" dirty="0" smtClean="0">
                <a:latin typeface="Tahoma" panose="020B0604030504040204" pitchFamily="34" charset="0"/>
                <a:ea typeface="Tahoma" panose="020B0604030504040204" pitchFamily="34" charset="0"/>
                <a:cs typeface="Tahoma" panose="020B0604030504040204" pitchFamily="34" charset="0"/>
              </a:rPr>
              <a:t>  Firms dislike perfect competition because there is no price stability since prices follow changes in demand and supply</a:t>
            </a:r>
            <a:r>
              <a:rPr lang="en-US" sz="2400" dirty="0" smtClean="0">
                <a:latin typeface="Tahoma" panose="020B0604030504040204" pitchFamily="34" charset="0"/>
                <a:ea typeface="Tahoma" panose="020B0604030504040204" pitchFamily="34" charset="0"/>
                <a:cs typeface="Tahoma" panose="020B0604030504040204" pitchFamily="34" charset="0"/>
              </a:rPr>
              <a:t>.</a:t>
            </a:r>
            <a:endParaRPr lang="en-US" sz="24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6245761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anim calcmode="lin" valueType="num">
                                      <p:cBhvr additive="base">
                                        <p:cTn id="7" dur="1750" fill="hold"/>
                                        <p:tgtEl>
                                          <p:spTgt spid="2">
                                            <p:txEl>
                                              <p:pRg st="4" end="4"/>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2">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
                                            <p:txEl>
                                              <p:pRg st="6" end="6"/>
                                            </p:txEl>
                                          </p:spTgt>
                                        </p:tgtEl>
                                        <p:attrNameLst>
                                          <p:attrName>style.visibility</p:attrName>
                                        </p:attrNameLst>
                                      </p:cBhvr>
                                      <p:to>
                                        <p:strVal val="visible"/>
                                      </p:to>
                                    </p:set>
                                    <p:anim calcmode="lin" valueType="num">
                                      <p:cBhvr additive="base">
                                        <p:cTn id="13" dur="1750" fill="hold"/>
                                        <p:tgtEl>
                                          <p:spTgt spid="2">
                                            <p:txEl>
                                              <p:pRg st="6" end="6"/>
                                            </p:txEl>
                                          </p:spTgt>
                                        </p:tgtEl>
                                        <p:attrNameLst>
                                          <p:attrName>ppt_x</p:attrName>
                                        </p:attrNameLst>
                                      </p:cBhvr>
                                      <p:tavLst>
                                        <p:tav tm="0">
                                          <p:val>
                                            <p:strVal val="0-#ppt_w/2"/>
                                          </p:val>
                                        </p:tav>
                                        <p:tav tm="100000">
                                          <p:val>
                                            <p:strVal val="#ppt_x"/>
                                          </p:val>
                                        </p:tav>
                                      </p:tavLst>
                                    </p:anim>
                                    <p:anim calcmode="lin" valueType="num">
                                      <p:cBhvr additive="base">
                                        <p:cTn id="14" dur="1750" fill="hold"/>
                                        <p:tgtEl>
                                          <p:spTgt spid="2">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
                                            <p:txEl>
                                              <p:pRg st="8" end="8"/>
                                            </p:txEl>
                                          </p:spTgt>
                                        </p:tgtEl>
                                        <p:attrNameLst>
                                          <p:attrName>style.visibility</p:attrName>
                                        </p:attrNameLst>
                                      </p:cBhvr>
                                      <p:to>
                                        <p:strVal val="visible"/>
                                      </p:to>
                                    </p:set>
                                    <p:anim calcmode="lin" valueType="num">
                                      <p:cBhvr additive="base">
                                        <p:cTn id="19" dur="1750" fill="hold"/>
                                        <p:tgtEl>
                                          <p:spTgt spid="2">
                                            <p:txEl>
                                              <p:pRg st="8" end="8"/>
                                            </p:txEl>
                                          </p:spTgt>
                                        </p:tgtEl>
                                        <p:attrNameLst>
                                          <p:attrName>ppt_x</p:attrName>
                                        </p:attrNameLst>
                                      </p:cBhvr>
                                      <p:tavLst>
                                        <p:tav tm="0">
                                          <p:val>
                                            <p:strVal val="0-#ppt_w/2"/>
                                          </p:val>
                                        </p:tav>
                                        <p:tav tm="100000">
                                          <p:val>
                                            <p:strVal val="#ppt_x"/>
                                          </p:val>
                                        </p:tav>
                                      </p:tavLst>
                                    </p:anim>
                                    <p:anim calcmode="lin" valueType="num">
                                      <p:cBhvr additive="base">
                                        <p:cTn id="20" dur="1750" fill="hold"/>
                                        <p:tgtEl>
                                          <p:spTgt spid="2">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
                                            <p:txEl>
                                              <p:pRg st="10" end="10"/>
                                            </p:txEl>
                                          </p:spTgt>
                                        </p:tgtEl>
                                        <p:attrNameLst>
                                          <p:attrName>style.visibility</p:attrName>
                                        </p:attrNameLst>
                                      </p:cBhvr>
                                      <p:to>
                                        <p:strVal val="visible"/>
                                      </p:to>
                                    </p:set>
                                    <p:anim calcmode="lin" valueType="num">
                                      <p:cBhvr additive="base">
                                        <p:cTn id="25" dur="1750" fill="hold"/>
                                        <p:tgtEl>
                                          <p:spTgt spid="2">
                                            <p:txEl>
                                              <p:pRg st="10" end="10"/>
                                            </p:txEl>
                                          </p:spTgt>
                                        </p:tgtEl>
                                        <p:attrNameLst>
                                          <p:attrName>ppt_x</p:attrName>
                                        </p:attrNameLst>
                                      </p:cBhvr>
                                      <p:tavLst>
                                        <p:tav tm="0">
                                          <p:val>
                                            <p:strVal val="0-#ppt_w/2"/>
                                          </p:val>
                                        </p:tav>
                                        <p:tav tm="100000">
                                          <p:val>
                                            <p:strVal val="#ppt_x"/>
                                          </p:val>
                                        </p:tav>
                                      </p:tavLst>
                                    </p:anim>
                                    <p:anim calcmode="lin" valueType="num">
                                      <p:cBhvr additive="base">
                                        <p:cTn id="26" dur="1750" fill="hold"/>
                                        <p:tgtEl>
                                          <p:spTgt spid="2">
                                            <p:txEl>
                                              <p:pRg st="10" end="1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381001"/>
            <a:ext cx="11480800" cy="6494085"/>
          </a:xfrm>
          <a:prstGeom prst="rect">
            <a:avLst/>
          </a:prstGeom>
        </p:spPr>
        <p:txBody>
          <a:bodyPr wrap="square">
            <a:spAutoFit/>
          </a:bodyPr>
          <a:lstStyle/>
          <a:p>
            <a:endParaRPr lang="en-US" sz="2000" dirty="0" smtClean="0"/>
          </a:p>
          <a:p>
            <a:endParaRPr lang="en-US" sz="2000" dirty="0" smtClean="0"/>
          </a:p>
          <a:p>
            <a:pPr algn="ctr"/>
            <a:r>
              <a:rPr lang="en-US" sz="24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MONOPOLY</a:t>
            </a: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r>
              <a:rPr lang="en-US" sz="2400" dirty="0" smtClean="0">
                <a:latin typeface="Tahoma" panose="020B0604030504040204" pitchFamily="34" charset="0"/>
                <a:ea typeface="Tahoma" panose="020B0604030504040204" pitchFamily="34" charset="0"/>
                <a:cs typeface="Tahoma" panose="020B0604030504040204" pitchFamily="34" charset="0"/>
              </a:rPr>
              <a:t>Monopoly is the opposite extreme to perfect competition. </a:t>
            </a: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r>
              <a:rPr lang="en-US" sz="2400" dirty="0" smtClean="0">
                <a:latin typeface="Tahoma" panose="020B0604030504040204" pitchFamily="34" charset="0"/>
                <a:ea typeface="Tahoma" panose="020B0604030504040204" pitchFamily="34" charset="0"/>
                <a:cs typeface="Tahoma" panose="020B0604030504040204" pitchFamily="34" charset="0"/>
              </a:rPr>
              <a:t>It exists when there is only one supplier or producer for a particular product and there are no close substitutes for that product.</a:t>
            </a: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r>
              <a:rPr lang="en-US" sz="2400" dirty="0" smtClean="0">
                <a:latin typeface="Tahoma" panose="020B0604030504040204" pitchFamily="34" charset="0"/>
                <a:ea typeface="Tahoma" panose="020B0604030504040204" pitchFamily="34" charset="0"/>
                <a:cs typeface="Tahoma" panose="020B0604030504040204" pitchFamily="34" charset="0"/>
              </a:rPr>
              <a:t> The firm has complete control over prices.</a:t>
            </a: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r>
              <a:rPr lang="en-US" sz="2400" dirty="0" smtClean="0">
                <a:latin typeface="Tahoma" panose="020B0604030504040204" pitchFamily="34" charset="0"/>
                <a:ea typeface="Tahoma" panose="020B0604030504040204" pitchFamily="34" charset="0"/>
                <a:cs typeface="Tahoma" panose="020B0604030504040204" pitchFamily="34" charset="0"/>
              </a:rPr>
              <a:t>Many state owned organizations are monopolies. </a:t>
            </a: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r>
              <a:rPr lang="en-US" sz="2400" dirty="0" smtClean="0">
                <a:latin typeface="Tahoma" panose="020B0604030504040204" pitchFamily="34" charset="0"/>
                <a:ea typeface="Tahoma" panose="020B0604030504040204" pitchFamily="34" charset="0"/>
                <a:cs typeface="Tahoma" panose="020B0604030504040204" pitchFamily="34" charset="0"/>
              </a:rPr>
              <a:t>The amount of power a monopoly has depends on the number of close substitutes that are available.</a:t>
            </a: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endParaRPr lang="en-US" sz="2000" dirty="0" smtClean="0"/>
          </a:p>
          <a:p>
            <a:endParaRPr lang="en-US" sz="2000" dirty="0"/>
          </a:p>
        </p:txBody>
      </p:sp>
    </p:spTree>
    <p:extLst>
      <p:ext uri="{BB962C8B-B14F-4D97-AF65-F5344CB8AC3E}">
        <p14:creationId xmlns:p14="http://schemas.microsoft.com/office/powerpoint/2010/main" val="9718585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175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2">
                                            <p:txEl>
                                              <p:pRg st="2" end="2"/>
                                            </p:txEl>
                                          </p:spTgt>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anim calcmode="lin" valueType="num">
                                      <p:cBhvr additive="base">
                                        <p:cTn id="11" dur="1750" fill="hold"/>
                                        <p:tgtEl>
                                          <p:spTgt spid="2">
                                            <p:txEl>
                                              <p:pRg st="4" end="4"/>
                                            </p:txEl>
                                          </p:spTgt>
                                        </p:tgtEl>
                                        <p:attrNameLst>
                                          <p:attrName>ppt_x</p:attrName>
                                        </p:attrNameLst>
                                      </p:cBhvr>
                                      <p:tavLst>
                                        <p:tav tm="0">
                                          <p:val>
                                            <p:strVal val="0-#ppt_w/2"/>
                                          </p:val>
                                        </p:tav>
                                        <p:tav tm="100000">
                                          <p:val>
                                            <p:strVal val="#ppt_x"/>
                                          </p:val>
                                        </p:tav>
                                      </p:tavLst>
                                    </p:anim>
                                    <p:anim calcmode="lin" valueType="num">
                                      <p:cBhvr additive="base">
                                        <p:cTn id="12" dur="1750" fill="hold"/>
                                        <p:tgtEl>
                                          <p:spTgt spid="2">
                                            <p:txEl>
                                              <p:pRg st="4" end="4"/>
                                            </p:txEl>
                                          </p:spTgt>
                                        </p:tgtEl>
                                        <p:attrNameLst>
                                          <p:attrName>ppt_y</p:attrName>
                                        </p:attrNameLst>
                                      </p:cBhvr>
                                      <p:tavLst>
                                        <p:tav tm="0">
                                          <p:val>
                                            <p:strVal val="#ppt_y"/>
                                          </p:val>
                                        </p:tav>
                                        <p:tav tm="100000">
                                          <p:val>
                                            <p:strVal val="#ppt_y"/>
                                          </p:val>
                                        </p:tav>
                                      </p:tavLst>
                                    </p:anim>
                                  </p:childTnLst>
                                </p:cTn>
                              </p:par>
                              <p:par>
                                <p:cTn id="13" presetID="2" presetClass="entr" presetSubtype="8" fill="hold" nodeType="withEffect">
                                  <p:stCondLst>
                                    <p:cond delay="0"/>
                                  </p:stCondLst>
                                  <p:childTnLst>
                                    <p:set>
                                      <p:cBhvr>
                                        <p:cTn id="14" dur="1" fill="hold">
                                          <p:stCondLst>
                                            <p:cond delay="0"/>
                                          </p:stCondLst>
                                        </p:cTn>
                                        <p:tgtEl>
                                          <p:spTgt spid="2">
                                            <p:txEl>
                                              <p:pRg st="6" end="6"/>
                                            </p:txEl>
                                          </p:spTgt>
                                        </p:tgtEl>
                                        <p:attrNameLst>
                                          <p:attrName>style.visibility</p:attrName>
                                        </p:attrNameLst>
                                      </p:cBhvr>
                                      <p:to>
                                        <p:strVal val="visible"/>
                                      </p:to>
                                    </p:set>
                                    <p:anim calcmode="lin" valueType="num">
                                      <p:cBhvr additive="base">
                                        <p:cTn id="15" dur="1750" fill="hold"/>
                                        <p:tgtEl>
                                          <p:spTgt spid="2">
                                            <p:txEl>
                                              <p:pRg st="6" end="6"/>
                                            </p:txEl>
                                          </p:spTgt>
                                        </p:tgtEl>
                                        <p:attrNameLst>
                                          <p:attrName>ppt_x</p:attrName>
                                        </p:attrNameLst>
                                      </p:cBhvr>
                                      <p:tavLst>
                                        <p:tav tm="0">
                                          <p:val>
                                            <p:strVal val="0-#ppt_w/2"/>
                                          </p:val>
                                        </p:tav>
                                        <p:tav tm="100000">
                                          <p:val>
                                            <p:strVal val="#ppt_x"/>
                                          </p:val>
                                        </p:tav>
                                      </p:tavLst>
                                    </p:anim>
                                    <p:anim calcmode="lin" valueType="num">
                                      <p:cBhvr additive="base">
                                        <p:cTn id="16" dur="1750" fill="hold"/>
                                        <p:tgtEl>
                                          <p:spTgt spid="2">
                                            <p:txEl>
                                              <p:pRg st="6" end="6"/>
                                            </p:txEl>
                                          </p:spTgt>
                                        </p:tgtEl>
                                        <p:attrNameLst>
                                          <p:attrName>ppt_y</p:attrName>
                                        </p:attrNameLst>
                                      </p:cBhvr>
                                      <p:tavLst>
                                        <p:tav tm="0">
                                          <p:val>
                                            <p:strVal val="#ppt_y"/>
                                          </p:val>
                                        </p:tav>
                                        <p:tav tm="100000">
                                          <p:val>
                                            <p:strVal val="#ppt_y"/>
                                          </p:val>
                                        </p:tav>
                                      </p:tavLst>
                                    </p:anim>
                                  </p:childTnLst>
                                </p:cTn>
                              </p:par>
                              <p:par>
                                <p:cTn id="17" presetID="2" presetClass="entr" presetSubtype="8" fill="hold" nodeType="withEffect">
                                  <p:stCondLst>
                                    <p:cond delay="0"/>
                                  </p:stCondLst>
                                  <p:childTnLst>
                                    <p:set>
                                      <p:cBhvr>
                                        <p:cTn id="18" dur="1" fill="hold">
                                          <p:stCondLst>
                                            <p:cond delay="0"/>
                                          </p:stCondLst>
                                        </p:cTn>
                                        <p:tgtEl>
                                          <p:spTgt spid="2">
                                            <p:txEl>
                                              <p:pRg st="8" end="8"/>
                                            </p:txEl>
                                          </p:spTgt>
                                        </p:tgtEl>
                                        <p:attrNameLst>
                                          <p:attrName>style.visibility</p:attrName>
                                        </p:attrNameLst>
                                      </p:cBhvr>
                                      <p:to>
                                        <p:strVal val="visible"/>
                                      </p:to>
                                    </p:set>
                                    <p:anim calcmode="lin" valueType="num">
                                      <p:cBhvr additive="base">
                                        <p:cTn id="19" dur="1750" fill="hold"/>
                                        <p:tgtEl>
                                          <p:spTgt spid="2">
                                            <p:txEl>
                                              <p:pRg st="8" end="8"/>
                                            </p:txEl>
                                          </p:spTgt>
                                        </p:tgtEl>
                                        <p:attrNameLst>
                                          <p:attrName>ppt_x</p:attrName>
                                        </p:attrNameLst>
                                      </p:cBhvr>
                                      <p:tavLst>
                                        <p:tav tm="0">
                                          <p:val>
                                            <p:strVal val="0-#ppt_w/2"/>
                                          </p:val>
                                        </p:tav>
                                        <p:tav tm="100000">
                                          <p:val>
                                            <p:strVal val="#ppt_x"/>
                                          </p:val>
                                        </p:tav>
                                      </p:tavLst>
                                    </p:anim>
                                    <p:anim calcmode="lin" valueType="num">
                                      <p:cBhvr additive="base">
                                        <p:cTn id="20" dur="1750" fill="hold"/>
                                        <p:tgtEl>
                                          <p:spTgt spid="2">
                                            <p:txEl>
                                              <p:pRg st="8" end="8"/>
                                            </p:txEl>
                                          </p:spTgt>
                                        </p:tgtEl>
                                        <p:attrNameLst>
                                          <p:attrName>ppt_y</p:attrName>
                                        </p:attrNameLst>
                                      </p:cBhvr>
                                      <p:tavLst>
                                        <p:tav tm="0">
                                          <p:val>
                                            <p:strVal val="#ppt_y"/>
                                          </p:val>
                                        </p:tav>
                                        <p:tav tm="100000">
                                          <p:val>
                                            <p:strVal val="#ppt_y"/>
                                          </p:val>
                                        </p:tav>
                                      </p:tavLst>
                                    </p:anim>
                                  </p:childTnLst>
                                </p:cTn>
                              </p:par>
                              <p:par>
                                <p:cTn id="21" presetID="2" presetClass="entr" presetSubtype="8" fill="hold" nodeType="withEffect">
                                  <p:stCondLst>
                                    <p:cond delay="0"/>
                                  </p:stCondLst>
                                  <p:childTnLst>
                                    <p:set>
                                      <p:cBhvr>
                                        <p:cTn id="22" dur="1" fill="hold">
                                          <p:stCondLst>
                                            <p:cond delay="0"/>
                                          </p:stCondLst>
                                        </p:cTn>
                                        <p:tgtEl>
                                          <p:spTgt spid="2">
                                            <p:txEl>
                                              <p:pRg st="10" end="10"/>
                                            </p:txEl>
                                          </p:spTgt>
                                        </p:tgtEl>
                                        <p:attrNameLst>
                                          <p:attrName>style.visibility</p:attrName>
                                        </p:attrNameLst>
                                      </p:cBhvr>
                                      <p:to>
                                        <p:strVal val="visible"/>
                                      </p:to>
                                    </p:set>
                                    <p:anim calcmode="lin" valueType="num">
                                      <p:cBhvr additive="base">
                                        <p:cTn id="23" dur="1750" fill="hold"/>
                                        <p:tgtEl>
                                          <p:spTgt spid="2">
                                            <p:txEl>
                                              <p:pRg st="10" end="10"/>
                                            </p:txEl>
                                          </p:spTgt>
                                        </p:tgtEl>
                                        <p:attrNameLst>
                                          <p:attrName>ppt_x</p:attrName>
                                        </p:attrNameLst>
                                      </p:cBhvr>
                                      <p:tavLst>
                                        <p:tav tm="0">
                                          <p:val>
                                            <p:strVal val="0-#ppt_w/2"/>
                                          </p:val>
                                        </p:tav>
                                        <p:tav tm="100000">
                                          <p:val>
                                            <p:strVal val="#ppt_x"/>
                                          </p:val>
                                        </p:tav>
                                      </p:tavLst>
                                    </p:anim>
                                    <p:anim calcmode="lin" valueType="num">
                                      <p:cBhvr additive="base">
                                        <p:cTn id="24" dur="1750" fill="hold"/>
                                        <p:tgtEl>
                                          <p:spTgt spid="2">
                                            <p:txEl>
                                              <p:pRg st="10" end="10"/>
                                            </p:txEl>
                                          </p:spTgt>
                                        </p:tgtEl>
                                        <p:attrNameLst>
                                          <p:attrName>ppt_y</p:attrName>
                                        </p:attrNameLst>
                                      </p:cBhvr>
                                      <p:tavLst>
                                        <p:tav tm="0">
                                          <p:val>
                                            <p:strVal val="#ppt_y"/>
                                          </p:val>
                                        </p:tav>
                                        <p:tav tm="100000">
                                          <p:val>
                                            <p:strVal val="#ppt_y"/>
                                          </p:val>
                                        </p:tav>
                                      </p:tavLst>
                                    </p:anim>
                                  </p:childTnLst>
                                </p:cTn>
                              </p:par>
                              <p:par>
                                <p:cTn id="25" presetID="2" presetClass="entr" presetSubtype="8" fill="hold" nodeType="withEffect">
                                  <p:stCondLst>
                                    <p:cond delay="0"/>
                                  </p:stCondLst>
                                  <p:childTnLst>
                                    <p:set>
                                      <p:cBhvr>
                                        <p:cTn id="26" dur="1" fill="hold">
                                          <p:stCondLst>
                                            <p:cond delay="0"/>
                                          </p:stCondLst>
                                        </p:cTn>
                                        <p:tgtEl>
                                          <p:spTgt spid="2">
                                            <p:txEl>
                                              <p:pRg st="12" end="12"/>
                                            </p:txEl>
                                          </p:spTgt>
                                        </p:tgtEl>
                                        <p:attrNameLst>
                                          <p:attrName>style.visibility</p:attrName>
                                        </p:attrNameLst>
                                      </p:cBhvr>
                                      <p:to>
                                        <p:strVal val="visible"/>
                                      </p:to>
                                    </p:set>
                                    <p:anim calcmode="lin" valueType="num">
                                      <p:cBhvr additive="base">
                                        <p:cTn id="27" dur="1750" fill="hold"/>
                                        <p:tgtEl>
                                          <p:spTgt spid="2">
                                            <p:txEl>
                                              <p:pRg st="12" end="12"/>
                                            </p:txEl>
                                          </p:spTgt>
                                        </p:tgtEl>
                                        <p:attrNameLst>
                                          <p:attrName>ppt_x</p:attrName>
                                        </p:attrNameLst>
                                      </p:cBhvr>
                                      <p:tavLst>
                                        <p:tav tm="0">
                                          <p:val>
                                            <p:strVal val="0-#ppt_w/2"/>
                                          </p:val>
                                        </p:tav>
                                        <p:tav tm="100000">
                                          <p:val>
                                            <p:strVal val="#ppt_x"/>
                                          </p:val>
                                        </p:tav>
                                      </p:tavLst>
                                    </p:anim>
                                    <p:anim calcmode="lin" valueType="num">
                                      <p:cBhvr additive="base">
                                        <p:cTn id="28" dur="1750" fill="hold"/>
                                        <p:tgtEl>
                                          <p:spTgt spid="2">
                                            <p:txEl>
                                              <p:pRg st="12" end="1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06400" y="1"/>
            <a:ext cx="11480800" cy="6309420"/>
          </a:xfrm>
          <a:prstGeom prst="rect">
            <a:avLst/>
          </a:prstGeom>
        </p:spPr>
        <p:txBody>
          <a:bodyPr wrap="square">
            <a:spAutoFit/>
          </a:bodyPr>
          <a:lstStyle/>
          <a:p>
            <a:endParaRPr lang="en-US" sz="2000" dirty="0" smtClean="0">
              <a:latin typeface="+mj-lt"/>
            </a:endParaRPr>
          </a:p>
          <a:p>
            <a:endParaRPr lang="en-US" sz="2000" dirty="0" smtClean="0">
              <a:latin typeface="+mj-lt"/>
            </a:endParaRPr>
          </a:p>
          <a:p>
            <a:pPr algn="ctr"/>
            <a:r>
              <a:rPr lang="en-US" sz="28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SOURCES OF MONOPOLY	</a:t>
            </a: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r>
              <a:rPr lang="en-US" sz="2400" dirty="0" smtClean="0">
                <a:latin typeface="Tahoma" panose="020B0604030504040204" pitchFamily="34" charset="0"/>
                <a:ea typeface="Tahoma" panose="020B0604030504040204" pitchFamily="34" charset="0"/>
                <a:cs typeface="Tahoma" panose="020B0604030504040204" pitchFamily="34" charset="0"/>
              </a:rPr>
              <a:t>Monopoly can arise in three ways;</a:t>
            </a:r>
          </a:p>
          <a:p>
            <a:pPr lvl="0">
              <a:buFont typeface="Wingdings" pitchFamily="2" charset="2"/>
              <a:buChar char="q"/>
            </a:pPr>
            <a:r>
              <a:rPr lang="en-US" sz="2400" b="1" dirty="0" smtClean="0">
                <a:latin typeface="Tahoma" panose="020B0604030504040204" pitchFamily="34" charset="0"/>
                <a:ea typeface="Tahoma" panose="020B0604030504040204" pitchFamily="34" charset="0"/>
                <a:cs typeface="Tahoma" panose="020B0604030504040204" pitchFamily="34" charset="0"/>
              </a:rPr>
              <a:t>  </a:t>
            </a:r>
            <a:r>
              <a:rPr lang="en-US" sz="24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LAW</a:t>
            </a:r>
          </a:p>
          <a:p>
            <a:r>
              <a:rPr lang="en-US" sz="2400" dirty="0" smtClean="0">
                <a:latin typeface="Tahoma" panose="020B0604030504040204" pitchFamily="34" charset="0"/>
                <a:ea typeface="Tahoma" panose="020B0604030504040204" pitchFamily="34" charset="0"/>
                <a:cs typeface="Tahoma" panose="020B0604030504040204" pitchFamily="34" charset="0"/>
              </a:rPr>
              <a:t>Some countries can grant a company the right to be sole supplier of a product or service (i.e. Telephones or communication) in return for some measure of state inspection and control.</a:t>
            </a: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pPr lvl="0">
              <a:buFont typeface="Wingdings" pitchFamily="2" charset="2"/>
              <a:buChar char="q"/>
            </a:pPr>
            <a:r>
              <a:rPr lang="en-US" sz="2400" b="1" dirty="0" smtClean="0">
                <a:latin typeface="Tahoma" panose="020B0604030504040204" pitchFamily="34" charset="0"/>
                <a:ea typeface="Tahoma" panose="020B0604030504040204" pitchFamily="34" charset="0"/>
                <a:cs typeface="Tahoma" panose="020B0604030504040204" pitchFamily="34" charset="0"/>
              </a:rPr>
              <a:t>  </a:t>
            </a:r>
            <a:r>
              <a:rPr lang="en-US" sz="24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POSSESSION OF A UNIQUE FEATURE</a:t>
            </a:r>
          </a:p>
          <a:p>
            <a:r>
              <a:rPr lang="en-US" sz="2400" dirty="0" smtClean="0">
                <a:latin typeface="Tahoma" panose="020B0604030504040204" pitchFamily="34" charset="0"/>
                <a:ea typeface="Tahoma" panose="020B0604030504040204" pitchFamily="34" charset="0"/>
                <a:cs typeface="Tahoma" panose="020B0604030504040204" pitchFamily="34" charset="0"/>
              </a:rPr>
              <a:t>Individuals have monopoly control over the supply of their own skills and this may be a source of considerable profit</a:t>
            </a:r>
          </a:p>
          <a:p>
            <a:endParaRPr lang="en-US" sz="2400" dirty="0" smtClean="0">
              <a:latin typeface="Tahoma" panose="020B0604030504040204" pitchFamily="34" charset="0"/>
              <a:ea typeface="Tahoma" panose="020B0604030504040204" pitchFamily="34" charset="0"/>
              <a:cs typeface="Tahoma" panose="020B0604030504040204" pitchFamily="34" charset="0"/>
            </a:endParaRPr>
          </a:p>
          <a:p>
            <a:pPr lvl="0">
              <a:buFont typeface="Wingdings" pitchFamily="2" charset="2"/>
              <a:buChar char="q"/>
            </a:pPr>
            <a:r>
              <a:rPr lang="en-US" sz="2400" b="1" dirty="0" smtClean="0">
                <a:latin typeface="Tahoma" panose="020B0604030504040204" pitchFamily="34" charset="0"/>
                <a:ea typeface="Tahoma" panose="020B0604030504040204" pitchFamily="34" charset="0"/>
                <a:cs typeface="Tahoma" panose="020B0604030504040204" pitchFamily="34" charset="0"/>
              </a:rPr>
              <a:t>  </a:t>
            </a:r>
            <a:r>
              <a:rPr lang="en-US" sz="24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MARKET CONTROL</a:t>
            </a:r>
          </a:p>
          <a:p>
            <a:r>
              <a:rPr lang="en-US" sz="2400" dirty="0" smtClean="0">
                <a:latin typeface="Tahoma" panose="020B0604030504040204" pitchFamily="34" charset="0"/>
                <a:ea typeface="Tahoma" panose="020B0604030504040204" pitchFamily="34" charset="0"/>
                <a:cs typeface="Tahoma" panose="020B0604030504040204" pitchFamily="34" charset="0"/>
              </a:rPr>
              <a:t>A monopolist’s output is the total market supply and the demand for its product is the total market demand.</a:t>
            </a:r>
            <a:endParaRPr lang="en-US" sz="24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8719680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175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 calcmode="lin" valueType="num">
                                      <p:cBhvr additive="base">
                                        <p:cTn id="13" dur="1750" fill="hold"/>
                                        <p:tgtEl>
                                          <p:spTgt spid="2">
                                            <p:txEl>
                                              <p:pRg st="4" end="4"/>
                                            </p:txEl>
                                          </p:spTgt>
                                        </p:tgtEl>
                                        <p:attrNameLst>
                                          <p:attrName>ppt_x</p:attrName>
                                        </p:attrNameLst>
                                      </p:cBhvr>
                                      <p:tavLst>
                                        <p:tav tm="0">
                                          <p:val>
                                            <p:strVal val="0-#ppt_w/2"/>
                                          </p:val>
                                        </p:tav>
                                        <p:tav tm="100000">
                                          <p:val>
                                            <p:strVal val="#ppt_x"/>
                                          </p:val>
                                        </p:tav>
                                      </p:tavLst>
                                    </p:anim>
                                    <p:anim calcmode="lin" valueType="num">
                                      <p:cBhvr additive="base">
                                        <p:cTn id="14" dur="1750" fill="hold"/>
                                        <p:tgtEl>
                                          <p:spTgt spid="2">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anim calcmode="lin" valueType="num">
                                      <p:cBhvr additive="base">
                                        <p:cTn id="19" dur="1750" fill="hold"/>
                                        <p:tgtEl>
                                          <p:spTgt spid="2">
                                            <p:txEl>
                                              <p:pRg st="5" end="5"/>
                                            </p:txEl>
                                          </p:spTgt>
                                        </p:tgtEl>
                                        <p:attrNameLst>
                                          <p:attrName>ppt_x</p:attrName>
                                        </p:attrNameLst>
                                      </p:cBhvr>
                                      <p:tavLst>
                                        <p:tav tm="0">
                                          <p:val>
                                            <p:strVal val="0-#ppt_w/2"/>
                                          </p:val>
                                        </p:tav>
                                        <p:tav tm="100000">
                                          <p:val>
                                            <p:strVal val="#ppt_x"/>
                                          </p:val>
                                        </p:tav>
                                      </p:tavLst>
                                    </p:anim>
                                    <p:anim calcmode="lin" valueType="num">
                                      <p:cBhvr additive="base">
                                        <p:cTn id="20" dur="1750" fill="hold"/>
                                        <p:tgtEl>
                                          <p:spTgt spid="2">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additive="base">
                                        <p:cTn id="25" dur="1750" fill="hold"/>
                                        <p:tgtEl>
                                          <p:spTgt spid="2">
                                            <p:txEl>
                                              <p:pRg st="6" end="6"/>
                                            </p:txEl>
                                          </p:spTgt>
                                        </p:tgtEl>
                                        <p:attrNameLst>
                                          <p:attrName>ppt_x</p:attrName>
                                        </p:attrNameLst>
                                      </p:cBhvr>
                                      <p:tavLst>
                                        <p:tav tm="0">
                                          <p:val>
                                            <p:strVal val="0-#ppt_w/2"/>
                                          </p:val>
                                        </p:tav>
                                        <p:tav tm="100000">
                                          <p:val>
                                            <p:strVal val="#ppt_x"/>
                                          </p:val>
                                        </p:tav>
                                      </p:tavLst>
                                    </p:anim>
                                    <p:anim calcmode="lin" valueType="num">
                                      <p:cBhvr additive="base">
                                        <p:cTn id="26" dur="1750" fill="hold"/>
                                        <p:tgtEl>
                                          <p:spTgt spid="2">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
                                            <p:txEl>
                                              <p:pRg st="8" end="8"/>
                                            </p:txEl>
                                          </p:spTgt>
                                        </p:tgtEl>
                                        <p:attrNameLst>
                                          <p:attrName>style.visibility</p:attrName>
                                        </p:attrNameLst>
                                      </p:cBhvr>
                                      <p:to>
                                        <p:strVal val="visible"/>
                                      </p:to>
                                    </p:set>
                                    <p:anim calcmode="lin" valueType="num">
                                      <p:cBhvr additive="base">
                                        <p:cTn id="31" dur="1750" fill="hold"/>
                                        <p:tgtEl>
                                          <p:spTgt spid="2">
                                            <p:txEl>
                                              <p:pRg st="8" end="8"/>
                                            </p:txEl>
                                          </p:spTgt>
                                        </p:tgtEl>
                                        <p:attrNameLst>
                                          <p:attrName>ppt_x</p:attrName>
                                        </p:attrNameLst>
                                      </p:cBhvr>
                                      <p:tavLst>
                                        <p:tav tm="0">
                                          <p:val>
                                            <p:strVal val="0-#ppt_w/2"/>
                                          </p:val>
                                        </p:tav>
                                        <p:tav tm="100000">
                                          <p:val>
                                            <p:strVal val="#ppt_x"/>
                                          </p:val>
                                        </p:tav>
                                      </p:tavLst>
                                    </p:anim>
                                    <p:anim calcmode="lin" valueType="num">
                                      <p:cBhvr additive="base">
                                        <p:cTn id="32" dur="1750" fill="hold"/>
                                        <p:tgtEl>
                                          <p:spTgt spid="2">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
                                            <p:txEl>
                                              <p:pRg st="9" end="9"/>
                                            </p:txEl>
                                          </p:spTgt>
                                        </p:tgtEl>
                                        <p:attrNameLst>
                                          <p:attrName>style.visibility</p:attrName>
                                        </p:attrNameLst>
                                      </p:cBhvr>
                                      <p:to>
                                        <p:strVal val="visible"/>
                                      </p:to>
                                    </p:set>
                                    <p:anim calcmode="lin" valueType="num">
                                      <p:cBhvr additive="base">
                                        <p:cTn id="37" dur="1750" fill="hold"/>
                                        <p:tgtEl>
                                          <p:spTgt spid="2">
                                            <p:txEl>
                                              <p:pRg st="9" end="9"/>
                                            </p:txEl>
                                          </p:spTgt>
                                        </p:tgtEl>
                                        <p:attrNameLst>
                                          <p:attrName>ppt_x</p:attrName>
                                        </p:attrNameLst>
                                      </p:cBhvr>
                                      <p:tavLst>
                                        <p:tav tm="0">
                                          <p:val>
                                            <p:strVal val="0-#ppt_w/2"/>
                                          </p:val>
                                        </p:tav>
                                        <p:tav tm="100000">
                                          <p:val>
                                            <p:strVal val="#ppt_x"/>
                                          </p:val>
                                        </p:tav>
                                      </p:tavLst>
                                    </p:anim>
                                    <p:anim calcmode="lin" valueType="num">
                                      <p:cBhvr additive="base">
                                        <p:cTn id="38" dur="1750" fill="hold"/>
                                        <p:tgtEl>
                                          <p:spTgt spid="2">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
                                            <p:txEl>
                                              <p:pRg st="11" end="11"/>
                                            </p:txEl>
                                          </p:spTgt>
                                        </p:tgtEl>
                                        <p:attrNameLst>
                                          <p:attrName>style.visibility</p:attrName>
                                        </p:attrNameLst>
                                      </p:cBhvr>
                                      <p:to>
                                        <p:strVal val="visible"/>
                                      </p:to>
                                    </p:set>
                                    <p:anim calcmode="lin" valueType="num">
                                      <p:cBhvr additive="base">
                                        <p:cTn id="43" dur="1750" fill="hold"/>
                                        <p:tgtEl>
                                          <p:spTgt spid="2">
                                            <p:txEl>
                                              <p:pRg st="11" end="11"/>
                                            </p:txEl>
                                          </p:spTgt>
                                        </p:tgtEl>
                                        <p:attrNameLst>
                                          <p:attrName>ppt_x</p:attrName>
                                        </p:attrNameLst>
                                      </p:cBhvr>
                                      <p:tavLst>
                                        <p:tav tm="0">
                                          <p:val>
                                            <p:strVal val="0-#ppt_w/2"/>
                                          </p:val>
                                        </p:tav>
                                        <p:tav tm="100000">
                                          <p:val>
                                            <p:strVal val="#ppt_x"/>
                                          </p:val>
                                        </p:tav>
                                      </p:tavLst>
                                    </p:anim>
                                    <p:anim calcmode="lin" valueType="num">
                                      <p:cBhvr additive="base">
                                        <p:cTn id="44" dur="1750" fill="hold"/>
                                        <p:tgtEl>
                                          <p:spTgt spid="2">
                                            <p:txEl>
                                              <p:pRg st="11" end="11"/>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2">
                                            <p:txEl>
                                              <p:pRg st="12" end="12"/>
                                            </p:txEl>
                                          </p:spTgt>
                                        </p:tgtEl>
                                        <p:attrNameLst>
                                          <p:attrName>style.visibility</p:attrName>
                                        </p:attrNameLst>
                                      </p:cBhvr>
                                      <p:to>
                                        <p:strVal val="visible"/>
                                      </p:to>
                                    </p:set>
                                    <p:anim calcmode="lin" valueType="num">
                                      <p:cBhvr additive="base">
                                        <p:cTn id="49" dur="1750" fill="hold"/>
                                        <p:tgtEl>
                                          <p:spTgt spid="2">
                                            <p:txEl>
                                              <p:pRg st="12" end="12"/>
                                            </p:txEl>
                                          </p:spTgt>
                                        </p:tgtEl>
                                        <p:attrNameLst>
                                          <p:attrName>ppt_x</p:attrName>
                                        </p:attrNameLst>
                                      </p:cBhvr>
                                      <p:tavLst>
                                        <p:tav tm="0">
                                          <p:val>
                                            <p:strVal val="0-#ppt_w/2"/>
                                          </p:val>
                                        </p:tav>
                                        <p:tav tm="100000">
                                          <p:val>
                                            <p:strVal val="#ppt_x"/>
                                          </p:val>
                                        </p:tav>
                                      </p:tavLst>
                                    </p:anim>
                                    <p:anim calcmode="lin" valueType="num">
                                      <p:cBhvr additive="base">
                                        <p:cTn id="50" dur="1750" fill="hold"/>
                                        <p:tgtEl>
                                          <p:spTgt spid="2">
                                            <p:txEl>
                                              <p:pRg st="12" end="1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215444"/>
            <a:ext cx="12192000" cy="69865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dirty="0" smtClean="0">
              <a:ln>
                <a:noFill/>
              </a:ln>
              <a:solidFill>
                <a:srgbClr val="000000"/>
              </a:solidFill>
              <a:effectLst/>
              <a:latin typeface="+mj-lt"/>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US" sz="2000" b="1" dirty="0" smtClean="0">
              <a:solidFill>
                <a:srgbClr val="000000"/>
              </a:solidFill>
              <a:latin typeface="+mj-lt"/>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dirty="0" smtClean="0">
              <a:ln>
                <a:noFill/>
              </a:ln>
              <a:solidFill>
                <a:srgbClr val="000000"/>
              </a:solidFill>
              <a:effectLst/>
              <a:latin typeface="+mj-lt"/>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lang="en-US" sz="2000" b="1" dirty="0" smtClean="0">
                <a:solidFill>
                  <a:srgbClr val="000000"/>
                </a:solidFill>
                <a:latin typeface="+mj-lt"/>
                <a:ea typeface="Calibri" pitchFamily="34" charset="0"/>
                <a:cs typeface="Times New Roman" pitchFamily="18" charset="0"/>
              </a:rPr>
              <a:t>			</a:t>
            </a:r>
            <a:r>
              <a:rPr kumimoji="0" lang="en-US" sz="2800" b="1" i="0" u="none" strike="noStrike" cap="none" normalizeH="0" baseline="0" dirty="0" smtClean="0">
                <a:ln>
                  <a:noFill/>
                </a:ln>
                <a:solidFill>
                  <a:srgbClr val="FFFF00"/>
                </a:solidFill>
                <a:effectLst/>
                <a:latin typeface="Tahoma" panose="020B0604030504040204" pitchFamily="34" charset="0"/>
                <a:ea typeface="Tahoma" panose="020B0604030504040204" pitchFamily="34" charset="0"/>
                <a:cs typeface="Tahoma" panose="020B0604030504040204" pitchFamily="34" charset="0"/>
              </a:rPr>
              <a:t>Is Monopoly Good?</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Arguments in favor of monopoly are based on the economies of scale in production that very large firms may experience.</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ü"/>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 The monopolist’s size and ability to produce for the whole market enables it to achieve economies of scale.</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ü"/>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 The monopolist employs professional managers who make more efficient use of available resources.</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ü"/>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 Monopolies can grow a market which did not exist previously i.e. the success of Microsoft in standardizing the PC market which allowed for its phenomenal growth from the 1980s.</a:t>
            </a: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ü"/>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 The monopolist does not always maximize profits, but is content with just a satisfactory level of profit</a:t>
            </a:r>
            <a:r>
              <a:rPr kumimoji="0" lang="en-US" sz="1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a:t>
            </a:r>
            <a:endParaRPr kumimoji="0" lang="en-US" sz="20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9711903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025">
                                            <p:txEl>
                                              <p:pRg st="3" end="3"/>
                                            </p:txEl>
                                          </p:spTgt>
                                        </p:tgtEl>
                                        <p:attrNameLst>
                                          <p:attrName>style.visibility</p:attrName>
                                        </p:attrNameLst>
                                      </p:cBhvr>
                                      <p:to>
                                        <p:strVal val="visible"/>
                                      </p:to>
                                    </p:set>
                                    <p:anim calcmode="lin" valueType="num">
                                      <p:cBhvr additive="base">
                                        <p:cTn id="7" dur="1750" fill="hold"/>
                                        <p:tgtEl>
                                          <p:spTgt spid="1025">
                                            <p:txEl>
                                              <p:pRg st="3" end="3"/>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102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025">
                                            <p:txEl>
                                              <p:pRg st="5" end="5"/>
                                            </p:txEl>
                                          </p:spTgt>
                                        </p:tgtEl>
                                        <p:attrNameLst>
                                          <p:attrName>style.visibility</p:attrName>
                                        </p:attrNameLst>
                                      </p:cBhvr>
                                      <p:to>
                                        <p:strVal val="visible"/>
                                      </p:to>
                                    </p:set>
                                    <p:anim calcmode="lin" valueType="num">
                                      <p:cBhvr additive="base">
                                        <p:cTn id="13" dur="1750" fill="hold"/>
                                        <p:tgtEl>
                                          <p:spTgt spid="1025">
                                            <p:txEl>
                                              <p:pRg st="5" end="5"/>
                                            </p:txEl>
                                          </p:spTgt>
                                        </p:tgtEl>
                                        <p:attrNameLst>
                                          <p:attrName>ppt_x</p:attrName>
                                        </p:attrNameLst>
                                      </p:cBhvr>
                                      <p:tavLst>
                                        <p:tav tm="0">
                                          <p:val>
                                            <p:strVal val="0-#ppt_w/2"/>
                                          </p:val>
                                        </p:tav>
                                        <p:tav tm="100000">
                                          <p:val>
                                            <p:strVal val="#ppt_x"/>
                                          </p:val>
                                        </p:tav>
                                      </p:tavLst>
                                    </p:anim>
                                    <p:anim calcmode="lin" valueType="num">
                                      <p:cBhvr additive="base">
                                        <p:cTn id="14" dur="1750" fill="hold"/>
                                        <p:tgtEl>
                                          <p:spTgt spid="1025">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025">
                                            <p:txEl>
                                              <p:pRg st="7" end="7"/>
                                            </p:txEl>
                                          </p:spTgt>
                                        </p:tgtEl>
                                        <p:attrNameLst>
                                          <p:attrName>style.visibility</p:attrName>
                                        </p:attrNameLst>
                                      </p:cBhvr>
                                      <p:to>
                                        <p:strVal val="visible"/>
                                      </p:to>
                                    </p:set>
                                    <p:anim calcmode="lin" valueType="num">
                                      <p:cBhvr additive="base">
                                        <p:cTn id="19" dur="1750" fill="hold"/>
                                        <p:tgtEl>
                                          <p:spTgt spid="1025">
                                            <p:txEl>
                                              <p:pRg st="7" end="7"/>
                                            </p:txEl>
                                          </p:spTgt>
                                        </p:tgtEl>
                                        <p:attrNameLst>
                                          <p:attrName>ppt_x</p:attrName>
                                        </p:attrNameLst>
                                      </p:cBhvr>
                                      <p:tavLst>
                                        <p:tav tm="0">
                                          <p:val>
                                            <p:strVal val="0-#ppt_w/2"/>
                                          </p:val>
                                        </p:tav>
                                        <p:tav tm="100000">
                                          <p:val>
                                            <p:strVal val="#ppt_x"/>
                                          </p:val>
                                        </p:tav>
                                      </p:tavLst>
                                    </p:anim>
                                    <p:anim calcmode="lin" valueType="num">
                                      <p:cBhvr additive="base">
                                        <p:cTn id="20" dur="1750" fill="hold"/>
                                        <p:tgtEl>
                                          <p:spTgt spid="1025">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025">
                                            <p:txEl>
                                              <p:pRg st="9" end="9"/>
                                            </p:txEl>
                                          </p:spTgt>
                                        </p:tgtEl>
                                        <p:attrNameLst>
                                          <p:attrName>style.visibility</p:attrName>
                                        </p:attrNameLst>
                                      </p:cBhvr>
                                      <p:to>
                                        <p:strVal val="visible"/>
                                      </p:to>
                                    </p:set>
                                    <p:anim calcmode="lin" valueType="num">
                                      <p:cBhvr additive="base">
                                        <p:cTn id="25" dur="1750" fill="hold"/>
                                        <p:tgtEl>
                                          <p:spTgt spid="1025">
                                            <p:txEl>
                                              <p:pRg st="9" end="9"/>
                                            </p:txEl>
                                          </p:spTgt>
                                        </p:tgtEl>
                                        <p:attrNameLst>
                                          <p:attrName>ppt_x</p:attrName>
                                        </p:attrNameLst>
                                      </p:cBhvr>
                                      <p:tavLst>
                                        <p:tav tm="0">
                                          <p:val>
                                            <p:strVal val="0-#ppt_w/2"/>
                                          </p:val>
                                        </p:tav>
                                        <p:tav tm="100000">
                                          <p:val>
                                            <p:strVal val="#ppt_x"/>
                                          </p:val>
                                        </p:tav>
                                      </p:tavLst>
                                    </p:anim>
                                    <p:anim calcmode="lin" valueType="num">
                                      <p:cBhvr additive="base">
                                        <p:cTn id="26" dur="1750" fill="hold"/>
                                        <p:tgtEl>
                                          <p:spTgt spid="1025">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025">
                                            <p:txEl>
                                              <p:pRg st="11" end="11"/>
                                            </p:txEl>
                                          </p:spTgt>
                                        </p:tgtEl>
                                        <p:attrNameLst>
                                          <p:attrName>style.visibility</p:attrName>
                                        </p:attrNameLst>
                                      </p:cBhvr>
                                      <p:to>
                                        <p:strVal val="visible"/>
                                      </p:to>
                                    </p:set>
                                    <p:anim calcmode="lin" valueType="num">
                                      <p:cBhvr additive="base">
                                        <p:cTn id="31" dur="1750" fill="hold"/>
                                        <p:tgtEl>
                                          <p:spTgt spid="1025">
                                            <p:txEl>
                                              <p:pRg st="11" end="11"/>
                                            </p:txEl>
                                          </p:spTgt>
                                        </p:tgtEl>
                                        <p:attrNameLst>
                                          <p:attrName>ppt_x</p:attrName>
                                        </p:attrNameLst>
                                      </p:cBhvr>
                                      <p:tavLst>
                                        <p:tav tm="0">
                                          <p:val>
                                            <p:strVal val="0-#ppt_w/2"/>
                                          </p:val>
                                        </p:tav>
                                        <p:tav tm="100000">
                                          <p:val>
                                            <p:strVal val="#ppt_x"/>
                                          </p:val>
                                        </p:tav>
                                      </p:tavLst>
                                    </p:anim>
                                    <p:anim calcmode="lin" valueType="num">
                                      <p:cBhvr additive="base">
                                        <p:cTn id="32" dur="1750" fill="hold"/>
                                        <p:tgtEl>
                                          <p:spTgt spid="1025">
                                            <p:txEl>
                                              <p:pRg st="11" end="11"/>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1025">
                                            <p:txEl>
                                              <p:pRg st="12" end="12"/>
                                            </p:txEl>
                                          </p:spTgt>
                                        </p:tgtEl>
                                        <p:attrNameLst>
                                          <p:attrName>style.visibility</p:attrName>
                                        </p:attrNameLst>
                                      </p:cBhvr>
                                      <p:to>
                                        <p:strVal val="visible"/>
                                      </p:to>
                                    </p:set>
                                    <p:anim calcmode="lin" valueType="num">
                                      <p:cBhvr additive="base">
                                        <p:cTn id="37" dur="1750" fill="hold"/>
                                        <p:tgtEl>
                                          <p:spTgt spid="1025">
                                            <p:txEl>
                                              <p:pRg st="12" end="12"/>
                                            </p:txEl>
                                          </p:spTgt>
                                        </p:tgtEl>
                                        <p:attrNameLst>
                                          <p:attrName>ppt_x</p:attrName>
                                        </p:attrNameLst>
                                      </p:cBhvr>
                                      <p:tavLst>
                                        <p:tav tm="0">
                                          <p:val>
                                            <p:strVal val="0-#ppt_w/2"/>
                                          </p:val>
                                        </p:tav>
                                        <p:tav tm="100000">
                                          <p:val>
                                            <p:strVal val="#ppt_x"/>
                                          </p:val>
                                        </p:tav>
                                      </p:tavLst>
                                    </p:anim>
                                    <p:anim calcmode="lin" valueType="num">
                                      <p:cBhvr additive="base">
                                        <p:cTn id="38" dur="1750" fill="hold"/>
                                        <p:tgtEl>
                                          <p:spTgt spid="1025">
                                            <p:txEl>
                                              <p:pRg st="12" end="1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5"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1"/>
          <p:cNvSpPr>
            <a:spLocks noChangeArrowheads="1"/>
          </p:cNvSpPr>
          <p:nvPr/>
        </p:nvSpPr>
        <p:spPr bwMode="auto">
          <a:xfrm>
            <a:off x="406400" y="353943"/>
            <a:ext cx="11480800" cy="58169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dirty="0" smtClean="0">
              <a:ln>
                <a:noFill/>
              </a:ln>
              <a:solidFill>
                <a:srgbClr val="000000"/>
              </a:solidFill>
              <a:effectLst/>
              <a:latin typeface="+mj-lt"/>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2000" b="1" dirty="0" smtClean="0">
              <a:solidFill>
                <a:srgbClr val="000000"/>
              </a:solidFill>
              <a:latin typeface="+mj-lt"/>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dirty="0" smtClean="0">
              <a:ln>
                <a:noFill/>
              </a:ln>
              <a:solidFill>
                <a:srgbClr val="000000"/>
              </a:solidFill>
              <a:effectLst/>
              <a:latin typeface="+mj-lt"/>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lang="en-US" sz="2000" b="1" dirty="0" smtClean="0">
                <a:solidFill>
                  <a:srgbClr val="000000"/>
                </a:solidFill>
                <a:latin typeface="+mj-lt"/>
                <a:ea typeface="Calibri" pitchFamily="34" charset="0"/>
                <a:cs typeface="Times New Roman" pitchFamily="18" charset="0"/>
              </a:rPr>
              <a:t>	</a:t>
            </a:r>
            <a:r>
              <a:rPr lang="en-US" sz="2000" b="1" dirty="0" smtClean="0">
                <a:solidFill>
                  <a:srgbClr val="FFFF00"/>
                </a:solidFill>
                <a:latin typeface="+mj-lt"/>
                <a:ea typeface="Calibri" pitchFamily="34" charset="0"/>
                <a:cs typeface="Times New Roman" pitchFamily="18" charset="0"/>
              </a:rPr>
              <a:t>	</a:t>
            </a:r>
            <a:r>
              <a:rPr kumimoji="0" lang="en-US" sz="2800" b="1" i="0" u="none" strike="noStrike" cap="none" normalizeH="0" baseline="0" dirty="0" smtClean="0">
                <a:ln>
                  <a:noFill/>
                </a:ln>
                <a:solidFill>
                  <a:srgbClr val="FFFF00"/>
                </a:solidFill>
                <a:effectLst/>
                <a:latin typeface="Tahoma" panose="020B0604030504040204" pitchFamily="34" charset="0"/>
                <a:ea typeface="Tahoma" panose="020B0604030504040204" pitchFamily="34" charset="0"/>
                <a:cs typeface="Tahoma" panose="020B0604030504040204" pitchFamily="34" charset="0"/>
              </a:rPr>
              <a:t>Supernormal Profit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  In perfect competition, firms are restricted in the amount of profit that they can make.</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 In a monopoly there is no competition, allowing the monopolist to set the price and make substantial profits. </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 It may then use those profits for R &amp; D and investment, as mentioned in the last point above, or it may simply take the profits for the benefit of the owners.</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 A monopoly may not have the incentive to be super efficient as is the case with firms in perfect competition who must survive. </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 The monopoly has no competition in the market place, but it can still make substantial profit without operating at high efficiency.</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898916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3009">
                                            <p:txEl>
                                              <p:pRg st="3" end="3"/>
                                            </p:txEl>
                                          </p:spTgt>
                                        </p:tgtEl>
                                        <p:attrNameLst>
                                          <p:attrName>style.visibility</p:attrName>
                                        </p:attrNameLst>
                                      </p:cBhvr>
                                      <p:to>
                                        <p:strVal val="visible"/>
                                      </p:to>
                                    </p:set>
                                    <p:anim calcmode="lin" valueType="num">
                                      <p:cBhvr additive="base">
                                        <p:cTn id="7" dur="1750" fill="hold"/>
                                        <p:tgtEl>
                                          <p:spTgt spid="43009">
                                            <p:txEl>
                                              <p:pRg st="3" end="3"/>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4300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3009">
                                            <p:txEl>
                                              <p:pRg st="5" end="5"/>
                                            </p:txEl>
                                          </p:spTgt>
                                        </p:tgtEl>
                                        <p:attrNameLst>
                                          <p:attrName>style.visibility</p:attrName>
                                        </p:attrNameLst>
                                      </p:cBhvr>
                                      <p:to>
                                        <p:strVal val="visible"/>
                                      </p:to>
                                    </p:set>
                                    <p:anim calcmode="lin" valueType="num">
                                      <p:cBhvr additive="base">
                                        <p:cTn id="13" dur="1750" fill="hold"/>
                                        <p:tgtEl>
                                          <p:spTgt spid="43009">
                                            <p:txEl>
                                              <p:pRg st="5" end="5"/>
                                            </p:txEl>
                                          </p:spTgt>
                                        </p:tgtEl>
                                        <p:attrNameLst>
                                          <p:attrName>ppt_x</p:attrName>
                                        </p:attrNameLst>
                                      </p:cBhvr>
                                      <p:tavLst>
                                        <p:tav tm="0">
                                          <p:val>
                                            <p:strVal val="0-#ppt_w/2"/>
                                          </p:val>
                                        </p:tav>
                                        <p:tav tm="100000">
                                          <p:val>
                                            <p:strVal val="#ppt_x"/>
                                          </p:val>
                                        </p:tav>
                                      </p:tavLst>
                                    </p:anim>
                                    <p:anim calcmode="lin" valueType="num">
                                      <p:cBhvr additive="base">
                                        <p:cTn id="14" dur="1750" fill="hold"/>
                                        <p:tgtEl>
                                          <p:spTgt spid="43009">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3009">
                                            <p:txEl>
                                              <p:pRg st="6" end="6"/>
                                            </p:txEl>
                                          </p:spTgt>
                                        </p:tgtEl>
                                        <p:attrNameLst>
                                          <p:attrName>style.visibility</p:attrName>
                                        </p:attrNameLst>
                                      </p:cBhvr>
                                      <p:to>
                                        <p:strVal val="visible"/>
                                      </p:to>
                                    </p:set>
                                    <p:anim calcmode="lin" valueType="num">
                                      <p:cBhvr additive="base">
                                        <p:cTn id="19" dur="1750" fill="hold"/>
                                        <p:tgtEl>
                                          <p:spTgt spid="43009">
                                            <p:txEl>
                                              <p:pRg st="6" end="6"/>
                                            </p:txEl>
                                          </p:spTgt>
                                        </p:tgtEl>
                                        <p:attrNameLst>
                                          <p:attrName>ppt_x</p:attrName>
                                        </p:attrNameLst>
                                      </p:cBhvr>
                                      <p:tavLst>
                                        <p:tav tm="0">
                                          <p:val>
                                            <p:strVal val="0-#ppt_w/2"/>
                                          </p:val>
                                        </p:tav>
                                        <p:tav tm="100000">
                                          <p:val>
                                            <p:strVal val="#ppt_x"/>
                                          </p:val>
                                        </p:tav>
                                      </p:tavLst>
                                    </p:anim>
                                    <p:anim calcmode="lin" valueType="num">
                                      <p:cBhvr additive="base">
                                        <p:cTn id="20" dur="1750" fill="hold"/>
                                        <p:tgtEl>
                                          <p:spTgt spid="43009">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3009">
                                            <p:txEl>
                                              <p:pRg st="7" end="7"/>
                                            </p:txEl>
                                          </p:spTgt>
                                        </p:tgtEl>
                                        <p:attrNameLst>
                                          <p:attrName>style.visibility</p:attrName>
                                        </p:attrNameLst>
                                      </p:cBhvr>
                                      <p:to>
                                        <p:strVal val="visible"/>
                                      </p:to>
                                    </p:set>
                                    <p:anim calcmode="lin" valueType="num">
                                      <p:cBhvr additive="base">
                                        <p:cTn id="25" dur="1750" fill="hold"/>
                                        <p:tgtEl>
                                          <p:spTgt spid="43009">
                                            <p:txEl>
                                              <p:pRg st="7" end="7"/>
                                            </p:txEl>
                                          </p:spTgt>
                                        </p:tgtEl>
                                        <p:attrNameLst>
                                          <p:attrName>ppt_x</p:attrName>
                                        </p:attrNameLst>
                                      </p:cBhvr>
                                      <p:tavLst>
                                        <p:tav tm="0">
                                          <p:val>
                                            <p:strVal val="0-#ppt_w/2"/>
                                          </p:val>
                                        </p:tav>
                                        <p:tav tm="100000">
                                          <p:val>
                                            <p:strVal val="#ppt_x"/>
                                          </p:val>
                                        </p:tav>
                                      </p:tavLst>
                                    </p:anim>
                                    <p:anim calcmode="lin" valueType="num">
                                      <p:cBhvr additive="base">
                                        <p:cTn id="26" dur="1750" fill="hold"/>
                                        <p:tgtEl>
                                          <p:spTgt spid="43009">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3009">
                                            <p:txEl>
                                              <p:pRg st="8" end="8"/>
                                            </p:txEl>
                                          </p:spTgt>
                                        </p:tgtEl>
                                        <p:attrNameLst>
                                          <p:attrName>style.visibility</p:attrName>
                                        </p:attrNameLst>
                                      </p:cBhvr>
                                      <p:to>
                                        <p:strVal val="visible"/>
                                      </p:to>
                                    </p:set>
                                    <p:anim calcmode="lin" valueType="num">
                                      <p:cBhvr additive="base">
                                        <p:cTn id="31" dur="1750" fill="hold"/>
                                        <p:tgtEl>
                                          <p:spTgt spid="43009">
                                            <p:txEl>
                                              <p:pRg st="8" end="8"/>
                                            </p:txEl>
                                          </p:spTgt>
                                        </p:tgtEl>
                                        <p:attrNameLst>
                                          <p:attrName>ppt_x</p:attrName>
                                        </p:attrNameLst>
                                      </p:cBhvr>
                                      <p:tavLst>
                                        <p:tav tm="0">
                                          <p:val>
                                            <p:strVal val="0-#ppt_w/2"/>
                                          </p:val>
                                        </p:tav>
                                        <p:tav tm="100000">
                                          <p:val>
                                            <p:strVal val="#ppt_x"/>
                                          </p:val>
                                        </p:tav>
                                      </p:tavLst>
                                    </p:anim>
                                    <p:anim calcmode="lin" valueType="num">
                                      <p:cBhvr additive="base">
                                        <p:cTn id="32" dur="1750" fill="hold"/>
                                        <p:tgtEl>
                                          <p:spTgt spid="43009">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3009">
                                            <p:txEl>
                                              <p:pRg st="9" end="9"/>
                                            </p:txEl>
                                          </p:spTgt>
                                        </p:tgtEl>
                                        <p:attrNameLst>
                                          <p:attrName>style.visibility</p:attrName>
                                        </p:attrNameLst>
                                      </p:cBhvr>
                                      <p:to>
                                        <p:strVal val="visible"/>
                                      </p:to>
                                    </p:set>
                                    <p:anim calcmode="lin" valueType="num">
                                      <p:cBhvr additive="base">
                                        <p:cTn id="37" dur="1750" fill="hold"/>
                                        <p:tgtEl>
                                          <p:spTgt spid="43009">
                                            <p:txEl>
                                              <p:pRg st="9" end="9"/>
                                            </p:txEl>
                                          </p:spTgt>
                                        </p:tgtEl>
                                        <p:attrNameLst>
                                          <p:attrName>ppt_x</p:attrName>
                                        </p:attrNameLst>
                                      </p:cBhvr>
                                      <p:tavLst>
                                        <p:tav tm="0">
                                          <p:val>
                                            <p:strVal val="0-#ppt_w/2"/>
                                          </p:val>
                                        </p:tav>
                                        <p:tav tm="100000">
                                          <p:val>
                                            <p:strVal val="#ppt_x"/>
                                          </p:val>
                                        </p:tav>
                                      </p:tavLst>
                                    </p:anim>
                                    <p:anim calcmode="lin" valueType="num">
                                      <p:cBhvr additive="base">
                                        <p:cTn id="38" dur="1750" fill="hold"/>
                                        <p:tgtEl>
                                          <p:spTgt spid="43009">
                                            <p:txEl>
                                              <p:pRg st="9" end="9"/>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09"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1"/>
          <p:cNvSpPr>
            <a:spLocks noChangeArrowheads="1"/>
          </p:cNvSpPr>
          <p:nvPr/>
        </p:nvSpPr>
        <p:spPr bwMode="auto">
          <a:xfrm>
            <a:off x="0" y="-400109"/>
            <a:ext cx="12192000" cy="766363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dirty="0" smtClean="0">
              <a:ln>
                <a:noFill/>
              </a:ln>
              <a:solidFill>
                <a:srgbClr val="000000"/>
              </a:solidFill>
              <a:effectLst/>
              <a:latin typeface="+mj-lt"/>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2000" b="1" dirty="0" smtClean="0">
              <a:solidFill>
                <a:srgbClr val="000000"/>
              </a:solidFill>
              <a:latin typeface="+mj-lt"/>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dirty="0" smtClean="0">
              <a:ln>
                <a:noFill/>
              </a:ln>
              <a:solidFill>
                <a:srgbClr val="000000"/>
              </a:solidFill>
              <a:effectLst/>
              <a:latin typeface="+mj-lt"/>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2000" b="1" dirty="0" smtClean="0">
              <a:solidFill>
                <a:srgbClr val="000000"/>
              </a:solidFill>
              <a:latin typeface="+mj-lt"/>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rgbClr val="000000"/>
                </a:solidFill>
                <a:effectLst/>
                <a:latin typeface="+mj-lt"/>
                <a:ea typeface="Calibri" pitchFamily="34" charset="0"/>
                <a:cs typeface="Times New Roman" pitchFamily="18" charset="0"/>
              </a:rPr>
              <a:t>		</a:t>
            </a:r>
            <a:r>
              <a:rPr kumimoji="0" lang="en-US" sz="2800" b="1" i="0" u="none" strike="noStrike" cap="none" normalizeH="0" baseline="0" dirty="0" smtClean="0">
                <a:ln>
                  <a:noFill/>
                </a:ln>
                <a:solidFill>
                  <a:srgbClr val="FFFF00"/>
                </a:solidFill>
                <a:effectLst/>
                <a:latin typeface="Tahoma" panose="020B0604030504040204" pitchFamily="34" charset="0"/>
                <a:ea typeface="Tahoma" panose="020B0604030504040204" pitchFamily="34" charset="0"/>
                <a:cs typeface="Tahoma" panose="020B0604030504040204" pitchFamily="34" charset="0"/>
              </a:rPr>
              <a:t>The case against monopolies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We can summarize the disadvantages of monopoly as follows: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ü"/>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 Higher prices than in competitive markets due to excess profit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ü"/>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 The cost savings due to economies of scale are outweighed by cost increases due to inefficiency</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ü"/>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 Wasteful expenditure on R &amp; D and low productivity of R &amp; D expenditure due to inefficiency</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ü"/>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 No incentive to innovate because of high monopoly profit and absence of competition from other firms.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ü"/>
              <a:tabLst/>
            </a:pPr>
            <a:r>
              <a:rPr kumimoji="0" lang="en-US"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rPr>
              <a:t> Lack of customer focus –limited choice and poor product quality due to lack of customer focus.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3959594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4033">
                                            <p:txEl>
                                              <p:pRg st="4" end="4"/>
                                            </p:txEl>
                                          </p:spTgt>
                                        </p:tgtEl>
                                        <p:attrNameLst>
                                          <p:attrName>style.visibility</p:attrName>
                                        </p:attrNameLst>
                                      </p:cBhvr>
                                      <p:to>
                                        <p:strVal val="visible"/>
                                      </p:to>
                                    </p:set>
                                    <p:anim calcmode="lin" valueType="num">
                                      <p:cBhvr additive="base">
                                        <p:cTn id="7" dur="1750" fill="hold"/>
                                        <p:tgtEl>
                                          <p:spTgt spid="44033">
                                            <p:txEl>
                                              <p:pRg st="4" end="4"/>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4403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4033">
                                            <p:txEl>
                                              <p:pRg st="5" end="5"/>
                                            </p:txEl>
                                          </p:spTgt>
                                        </p:tgtEl>
                                        <p:attrNameLst>
                                          <p:attrName>style.visibility</p:attrName>
                                        </p:attrNameLst>
                                      </p:cBhvr>
                                      <p:to>
                                        <p:strVal val="visible"/>
                                      </p:to>
                                    </p:set>
                                    <p:anim calcmode="lin" valueType="num">
                                      <p:cBhvr additive="base">
                                        <p:cTn id="13" dur="1750" fill="hold"/>
                                        <p:tgtEl>
                                          <p:spTgt spid="44033">
                                            <p:txEl>
                                              <p:pRg st="5" end="5"/>
                                            </p:txEl>
                                          </p:spTgt>
                                        </p:tgtEl>
                                        <p:attrNameLst>
                                          <p:attrName>ppt_x</p:attrName>
                                        </p:attrNameLst>
                                      </p:cBhvr>
                                      <p:tavLst>
                                        <p:tav tm="0">
                                          <p:val>
                                            <p:strVal val="0-#ppt_w/2"/>
                                          </p:val>
                                        </p:tav>
                                        <p:tav tm="100000">
                                          <p:val>
                                            <p:strVal val="#ppt_x"/>
                                          </p:val>
                                        </p:tav>
                                      </p:tavLst>
                                    </p:anim>
                                    <p:anim calcmode="lin" valueType="num">
                                      <p:cBhvr additive="base">
                                        <p:cTn id="14" dur="1750" fill="hold"/>
                                        <p:tgtEl>
                                          <p:spTgt spid="4403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4033">
                                            <p:txEl>
                                              <p:pRg st="7" end="7"/>
                                            </p:txEl>
                                          </p:spTgt>
                                        </p:tgtEl>
                                        <p:attrNameLst>
                                          <p:attrName>style.visibility</p:attrName>
                                        </p:attrNameLst>
                                      </p:cBhvr>
                                      <p:to>
                                        <p:strVal val="visible"/>
                                      </p:to>
                                    </p:set>
                                    <p:anim calcmode="lin" valueType="num">
                                      <p:cBhvr additive="base">
                                        <p:cTn id="19" dur="1750" fill="hold"/>
                                        <p:tgtEl>
                                          <p:spTgt spid="44033">
                                            <p:txEl>
                                              <p:pRg st="7" end="7"/>
                                            </p:txEl>
                                          </p:spTgt>
                                        </p:tgtEl>
                                        <p:attrNameLst>
                                          <p:attrName>ppt_x</p:attrName>
                                        </p:attrNameLst>
                                      </p:cBhvr>
                                      <p:tavLst>
                                        <p:tav tm="0">
                                          <p:val>
                                            <p:strVal val="0-#ppt_w/2"/>
                                          </p:val>
                                        </p:tav>
                                        <p:tav tm="100000">
                                          <p:val>
                                            <p:strVal val="#ppt_x"/>
                                          </p:val>
                                        </p:tav>
                                      </p:tavLst>
                                    </p:anim>
                                    <p:anim calcmode="lin" valueType="num">
                                      <p:cBhvr additive="base">
                                        <p:cTn id="20" dur="1750" fill="hold"/>
                                        <p:tgtEl>
                                          <p:spTgt spid="44033">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4033">
                                            <p:txEl>
                                              <p:pRg st="9" end="9"/>
                                            </p:txEl>
                                          </p:spTgt>
                                        </p:tgtEl>
                                        <p:attrNameLst>
                                          <p:attrName>style.visibility</p:attrName>
                                        </p:attrNameLst>
                                      </p:cBhvr>
                                      <p:to>
                                        <p:strVal val="visible"/>
                                      </p:to>
                                    </p:set>
                                    <p:anim calcmode="lin" valueType="num">
                                      <p:cBhvr additive="base">
                                        <p:cTn id="25" dur="1750" fill="hold"/>
                                        <p:tgtEl>
                                          <p:spTgt spid="44033">
                                            <p:txEl>
                                              <p:pRg st="9" end="9"/>
                                            </p:txEl>
                                          </p:spTgt>
                                        </p:tgtEl>
                                        <p:attrNameLst>
                                          <p:attrName>ppt_x</p:attrName>
                                        </p:attrNameLst>
                                      </p:cBhvr>
                                      <p:tavLst>
                                        <p:tav tm="0">
                                          <p:val>
                                            <p:strVal val="0-#ppt_w/2"/>
                                          </p:val>
                                        </p:tav>
                                        <p:tav tm="100000">
                                          <p:val>
                                            <p:strVal val="#ppt_x"/>
                                          </p:val>
                                        </p:tav>
                                      </p:tavLst>
                                    </p:anim>
                                    <p:anim calcmode="lin" valueType="num">
                                      <p:cBhvr additive="base">
                                        <p:cTn id="26" dur="1750" fill="hold"/>
                                        <p:tgtEl>
                                          <p:spTgt spid="44033">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4033">
                                            <p:txEl>
                                              <p:pRg st="11" end="11"/>
                                            </p:txEl>
                                          </p:spTgt>
                                        </p:tgtEl>
                                        <p:attrNameLst>
                                          <p:attrName>style.visibility</p:attrName>
                                        </p:attrNameLst>
                                      </p:cBhvr>
                                      <p:to>
                                        <p:strVal val="visible"/>
                                      </p:to>
                                    </p:set>
                                    <p:anim calcmode="lin" valueType="num">
                                      <p:cBhvr additive="base">
                                        <p:cTn id="31" dur="1750" fill="hold"/>
                                        <p:tgtEl>
                                          <p:spTgt spid="44033">
                                            <p:txEl>
                                              <p:pRg st="11" end="11"/>
                                            </p:txEl>
                                          </p:spTgt>
                                        </p:tgtEl>
                                        <p:attrNameLst>
                                          <p:attrName>ppt_x</p:attrName>
                                        </p:attrNameLst>
                                      </p:cBhvr>
                                      <p:tavLst>
                                        <p:tav tm="0">
                                          <p:val>
                                            <p:strVal val="0-#ppt_w/2"/>
                                          </p:val>
                                        </p:tav>
                                        <p:tav tm="100000">
                                          <p:val>
                                            <p:strVal val="#ppt_x"/>
                                          </p:val>
                                        </p:tav>
                                      </p:tavLst>
                                    </p:anim>
                                    <p:anim calcmode="lin" valueType="num">
                                      <p:cBhvr additive="base">
                                        <p:cTn id="32" dur="1750" fill="hold"/>
                                        <p:tgtEl>
                                          <p:spTgt spid="44033">
                                            <p:txEl>
                                              <p:pRg st="11" end="11"/>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4033">
                                            <p:txEl>
                                              <p:pRg st="13" end="13"/>
                                            </p:txEl>
                                          </p:spTgt>
                                        </p:tgtEl>
                                        <p:attrNameLst>
                                          <p:attrName>style.visibility</p:attrName>
                                        </p:attrNameLst>
                                      </p:cBhvr>
                                      <p:to>
                                        <p:strVal val="visible"/>
                                      </p:to>
                                    </p:set>
                                    <p:anim calcmode="lin" valueType="num">
                                      <p:cBhvr additive="base">
                                        <p:cTn id="37" dur="1750" fill="hold"/>
                                        <p:tgtEl>
                                          <p:spTgt spid="44033">
                                            <p:txEl>
                                              <p:pRg st="13" end="13"/>
                                            </p:txEl>
                                          </p:spTgt>
                                        </p:tgtEl>
                                        <p:attrNameLst>
                                          <p:attrName>ppt_x</p:attrName>
                                        </p:attrNameLst>
                                      </p:cBhvr>
                                      <p:tavLst>
                                        <p:tav tm="0">
                                          <p:val>
                                            <p:strVal val="0-#ppt_w/2"/>
                                          </p:val>
                                        </p:tav>
                                        <p:tav tm="100000">
                                          <p:val>
                                            <p:strVal val="#ppt_x"/>
                                          </p:val>
                                        </p:tav>
                                      </p:tavLst>
                                    </p:anim>
                                    <p:anim calcmode="lin" valueType="num">
                                      <p:cBhvr additive="base">
                                        <p:cTn id="38" dur="1750" fill="hold"/>
                                        <p:tgtEl>
                                          <p:spTgt spid="44033">
                                            <p:txEl>
                                              <p:pRg st="13" end="13"/>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4033">
                                            <p:txEl>
                                              <p:pRg st="15" end="15"/>
                                            </p:txEl>
                                          </p:spTgt>
                                        </p:tgtEl>
                                        <p:attrNameLst>
                                          <p:attrName>style.visibility</p:attrName>
                                        </p:attrNameLst>
                                      </p:cBhvr>
                                      <p:to>
                                        <p:strVal val="visible"/>
                                      </p:to>
                                    </p:set>
                                    <p:anim calcmode="lin" valueType="num">
                                      <p:cBhvr additive="base">
                                        <p:cTn id="43" dur="1750" fill="hold"/>
                                        <p:tgtEl>
                                          <p:spTgt spid="44033">
                                            <p:txEl>
                                              <p:pRg st="15" end="15"/>
                                            </p:txEl>
                                          </p:spTgt>
                                        </p:tgtEl>
                                        <p:attrNameLst>
                                          <p:attrName>ppt_x</p:attrName>
                                        </p:attrNameLst>
                                      </p:cBhvr>
                                      <p:tavLst>
                                        <p:tav tm="0">
                                          <p:val>
                                            <p:strVal val="0-#ppt_w/2"/>
                                          </p:val>
                                        </p:tav>
                                        <p:tav tm="100000">
                                          <p:val>
                                            <p:strVal val="#ppt_x"/>
                                          </p:val>
                                        </p:tav>
                                      </p:tavLst>
                                    </p:anim>
                                    <p:anim calcmode="lin" valueType="num">
                                      <p:cBhvr additive="base">
                                        <p:cTn id="44" dur="1750" fill="hold"/>
                                        <p:tgtEl>
                                          <p:spTgt spid="44033">
                                            <p:txEl>
                                              <p:pRg st="15" end="1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1"/>
          <p:cNvSpPr>
            <a:spLocks noChangeArrowheads="1"/>
          </p:cNvSpPr>
          <p:nvPr/>
        </p:nvSpPr>
        <p:spPr bwMode="auto">
          <a:xfrm>
            <a:off x="304800" y="-400110"/>
            <a:ext cx="11582400" cy="61247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US" sz="2000" b="1" dirty="0" smtClean="0">
              <a:solidFill>
                <a:srgbClr val="000000"/>
              </a:solidFill>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US" sz="2000" b="1" dirty="0" smtClean="0">
              <a:solidFill>
                <a:srgbClr val="000000"/>
              </a:solidFill>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en-US" sz="2400" b="1" i="0" u="none" strike="noStrike" cap="none" normalizeH="0" baseline="0" dirty="0" smtClean="0">
                <a:ln>
                  <a:noFill/>
                </a:ln>
                <a:solidFill>
                  <a:srgbClr val="FFFF00"/>
                </a:solidFill>
                <a:effectLst/>
                <a:latin typeface="Tahoma" panose="020B0604030504040204" pitchFamily="34" charset="0"/>
                <a:ea typeface="Tahoma" panose="020B0604030504040204" pitchFamily="34" charset="0"/>
                <a:cs typeface="Tahoma" panose="020B0604030504040204" pitchFamily="34" charset="0"/>
              </a:rPr>
              <a:t>MONOPOLISTIC COMPETITION</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Monopolistic competition has many of the same characteristics as perfect competition:</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 </a:t>
            </a: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unrestricted </a:t>
            </a: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entry to and exit from the market</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 good (but not perfect) communication and transport  </a:t>
            </a:r>
            <a:r>
              <a:rPr kumimoji="0" lang="en-US" sz="2400" b="0" i="0" u="none" strike="noStrike" cap="none" normalizeH="0" dirty="0" smtClean="0">
                <a:ln>
                  <a:noFill/>
                </a:ln>
                <a:effectLst/>
                <a:latin typeface="Tahoma" panose="020B0604030504040204" pitchFamily="34" charset="0"/>
                <a:ea typeface="Tahoma" panose="020B0604030504040204" pitchFamily="34" charset="0"/>
                <a:cs typeface="Tahoma" panose="020B0604030504040204" pitchFamily="34" charset="0"/>
              </a:rPr>
              <a:t>  </a:t>
            </a: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conditions</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 </a:t>
            </a: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motivation </a:t>
            </a: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by economic considerations only</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 </a:t>
            </a: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perception </a:t>
            </a: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by buyers that the products of the various firms are good substitutes for each other.</a:t>
            </a:r>
          </a:p>
        </p:txBody>
      </p:sp>
    </p:spTree>
    <p:extLst>
      <p:ext uri="{BB962C8B-B14F-4D97-AF65-F5344CB8AC3E}">
        <p14:creationId xmlns:p14="http://schemas.microsoft.com/office/powerpoint/2010/main" val="22500289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5057">
                                            <p:txEl>
                                              <p:pRg st="4" end="4"/>
                                            </p:txEl>
                                          </p:spTgt>
                                        </p:tgtEl>
                                        <p:attrNameLst>
                                          <p:attrName>style.visibility</p:attrName>
                                        </p:attrNameLst>
                                      </p:cBhvr>
                                      <p:to>
                                        <p:strVal val="visible"/>
                                      </p:to>
                                    </p:set>
                                    <p:anim calcmode="lin" valueType="num">
                                      <p:cBhvr additive="base">
                                        <p:cTn id="7" dur="1750" fill="hold"/>
                                        <p:tgtEl>
                                          <p:spTgt spid="45057">
                                            <p:txEl>
                                              <p:pRg st="4" end="4"/>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45057">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5057">
                                            <p:txEl>
                                              <p:pRg st="6" end="6"/>
                                            </p:txEl>
                                          </p:spTgt>
                                        </p:tgtEl>
                                        <p:attrNameLst>
                                          <p:attrName>style.visibility</p:attrName>
                                        </p:attrNameLst>
                                      </p:cBhvr>
                                      <p:to>
                                        <p:strVal val="visible"/>
                                      </p:to>
                                    </p:set>
                                    <p:anim calcmode="lin" valueType="num">
                                      <p:cBhvr additive="base">
                                        <p:cTn id="13" dur="1750" fill="hold"/>
                                        <p:tgtEl>
                                          <p:spTgt spid="45057">
                                            <p:txEl>
                                              <p:pRg st="6" end="6"/>
                                            </p:txEl>
                                          </p:spTgt>
                                        </p:tgtEl>
                                        <p:attrNameLst>
                                          <p:attrName>ppt_x</p:attrName>
                                        </p:attrNameLst>
                                      </p:cBhvr>
                                      <p:tavLst>
                                        <p:tav tm="0">
                                          <p:val>
                                            <p:strVal val="0-#ppt_w/2"/>
                                          </p:val>
                                        </p:tav>
                                        <p:tav tm="100000">
                                          <p:val>
                                            <p:strVal val="#ppt_x"/>
                                          </p:val>
                                        </p:tav>
                                      </p:tavLst>
                                    </p:anim>
                                    <p:anim calcmode="lin" valueType="num">
                                      <p:cBhvr additive="base">
                                        <p:cTn id="14" dur="1750" fill="hold"/>
                                        <p:tgtEl>
                                          <p:spTgt spid="45057">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5057">
                                            <p:txEl>
                                              <p:pRg st="8" end="8"/>
                                            </p:txEl>
                                          </p:spTgt>
                                        </p:tgtEl>
                                        <p:attrNameLst>
                                          <p:attrName>style.visibility</p:attrName>
                                        </p:attrNameLst>
                                      </p:cBhvr>
                                      <p:to>
                                        <p:strVal val="visible"/>
                                      </p:to>
                                    </p:set>
                                    <p:anim calcmode="lin" valueType="num">
                                      <p:cBhvr additive="base">
                                        <p:cTn id="19" dur="1750" fill="hold"/>
                                        <p:tgtEl>
                                          <p:spTgt spid="45057">
                                            <p:txEl>
                                              <p:pRg st="8" end="8"/>
                                            </p:txEl>
                                          </p:spTgt>
                                        </p:tgtEl>
                                        <p:attrNameLst>
                                          <p:attrName>ppt_x</p:attrName>
                                        </p:attrNameLst>
                                      </p:cBhvr>
                                      <p:tavLst>
                                        <p:tav tm="0">
                                          <p:val>
                                            <p:strVal val="0-#ppt_w/2"/>
                                          </p:val>
                                        </p:tav>
                                        <p:tav tm="100000">
                                          <p:val>
                                            <p:strVal val="#ppt_x"/>
                                          </p:val>
                                        </p:tav>
                                      </p:tavLst>
                                    </p:anim>
                                    <p:anim calcmode="lin" valueType="num">
                                      <p:cBhvr additive="base">
                                        <p:cTn id="20" dur="1750" fill="hold"/>
                                        <p:tgtEl>
                                          <p:spTgt spid="45057">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5057">
                                            <p:txEl>
                                              <p:pRg st="10" end="10"/>
                                            </p:txEl>
                                          </p:spTgt>
                                        </p:tgtEl>
                                        <p:attrNameLst>
                                          <p:attrName>style.visibility</p:attrName>
                                        </p:attrNameLst>
                                      </p:cBhvr>
                                      <p:to>
                                        <p:strVal val="visible"/>
                                      </p:to>
                                    </p:set>
                                    <p:anim calcmode="lin" valueType="num">
                                      <p:cBhvr additive="base">
                                        <p:cTn id="25" dur="1750" fill="hold"/>
                                        <p:tgtEl>
                                          <p:spTgt spid="45057">
                                            <p:txEl>
                                              <p:pRg st="10" end="10"/>
                                            </p:txEl>
                                          </p:spTgt>
                                        </p:tgtEl>
                                        <p:attrNameLst>
                                          <p:attrName>ppt_x</p:attrName>
                                        </p:attrNameLst>
                                      </p:cBhvr>
                                      <p:tavLst>
                                        <p:tav tm="0">
                                          <p:val>
                                            <p:strVal val="0-#ppt_w/2"/>
                                          </p:val>
                                        </p:tav>
                                        <p:tav tm="100000">
                                          <p:val>
                                            <p:strVal val="#ppt_x"/>
                                          </p:val>
                                        </p:tav>
                                      </p:tavLst>
                                    </p:anim>
                                    <p:anim calcmode="lin" valueType="num">
                                      <p:cBhvr additive="base">
                                        <p:cTn id="26" dur="1750" fill="hold"/>
                                        <p:tgtEl>
                                          <p:spTgt spid="45057">
                                            <p:txEl>
                                              <p:pRg st="10" end="10"/>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5057">
                                            <p:txEl>
                                              <p:pRg st="12" end="12"/>
                                            </p:txEl>
                                          </p:spTgt>
                                        </p:tgtEl>
                                        <p:attrNameLst>
                                          <p:attrName>style.visibility</p:attrName>
                                        </p:attrNameLst>
                                      </p:cBhvr>
                                      <p:to>
                                        <p:strVal val="visible"/>
                                      </p:to>
                                    </p:set>
                                    <p:anim calcmode="lin" valueType="num">
                                      <p:cBhvr additive="base">
                                        <p:cTn id="31" dur="1750" fill="hold"/>
                                        <p:tgtEl>
                                          <p:spTgt spid="45057">
                                            <p:txEl>
                                              <p:pRg st="12" end="12"/>
                                            </p:txEl>
                                          </p:spTgt>
                                        </p:tgtEl>
                                        <p:attrNameLst>
                                          <p:attrName>ppt_x</p:attrName>
                                        </p:attrNameLst>
                                      </p:cBhvr>
                                      <p:tavLst>
                                        <p:tav tm="0">
                                          <p:val>
                                            <p:strVal val="0-#ppt_w/2"/>
                                          </p:val>
                                        </p:tav>
                                        <p:tav tm="100000">
                                          <p:val>
                                            <p:strVal val="#ppt_x"/>
                                          </p:val>
                                        </p:tav>
                                      </p:tavLst>
                                    </p:anim>
                                    <p:anim calcmode="lin" valueType="num">
                                      <p:cBhvr additive="base">
                                        <p:cTn id="32" dur="1750" fill="hold"/>
                                        <p:tgtEl>
                                          <p:spTgt spid="45057">
                                            <p:txEl>
                                              <p:pRg st="12" end="12"/>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5057">
                                            <p:txEl>
                                              <p:pRg st="14" end="14"/>
                                            </p:txEl>
                                          </p:spTgt>
                                        </p:tgtEl>
                                        <p:attrNameLst>
                                          <p:attrName>style.visibility</p:attrName>
                                        </p:attrNameLst>
                                      </p:cBhvr>
                                      <p:to>
                                        <p:strVal val="visible"/>
                                      </p:to>
                                    </p:set>
                                    <p:anim calcmode="lin" valueType="num">
                                      <p:cBhvr additive="base">
                                        <p:cTn id="37" dur="1750" fill="hold"/>
                                        <p:tgtEl>
                                          <p:spTgt spid="45057">
                                            <p:txEl>
                                              <p:pRg st="14" end="14"/>
                                            </p:txEl>
                                          </p:spTgt>
                                        </p:tgtEl>
                                        <p:attrNameLst>
                                          <p:attrName>ppt_x</p:attrName>
                                        </p:attrNameLst>
                                      </p:cBhvr>
                                      <p:tavLst>
                                        <p:tav tm="0">
                                          <p:val>
                                            <p:strVal val="0-#ppt_w/2"/>
                                          </p:val>
                                        </p:tav>
                                        <p:tav tm="100000">
                                          <p:val>
                                            <p:strVal val="#ppt_x"/>
                                          </p:val>
                                        </p:tav>
                                      </p:tavLst>
                                    </p:anim>
                                    <p:anim calcmode="lin" valueType="num">
                                      <p:cBhvr additive="base">
                                        <p:cTn id="38" dur="1750" fill="hold"/>
                                        <p:tgtEl>
                                          <p:spTgt spid="45057">
                                            <p:txEl>
                                              <p:pRg st="14" end="1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7"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1"/>
          <p:cNvSpPr>
            <a:spLocks noChangeArrowheads="1"/>
          </p:cNvSpPr>
          <p:nvPr/>
        </p:nvSpPr>
        <p:spPr bwMode="auto">
          <a:xfrm>
            <a:off x="203200" y="-323165"/>
            <a:ext cx="11684000" cy="738663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1200" dirty="0" smtClean="0">
              <a:solidFill>
                <a:srgbClr val="000000"/>
              </a:solidFill>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1200" dirty="0" smtClean="0">
              <a:solidFill>
                <a:srgbClr val="000000"/>
              </a:solidFill>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lang="en-US" sz="1200" dirty="0" smtClean="0">
              <a:solidFill>
                <a:srgbClr val="000000"/>
              </a:solidFill>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en-US" sz="2800" b="1" i="0" u="none" strike="noStrike" cap="none" normalizeH="0" baseline="0" dirty="0" smtClean="0">
                <a:ln>
                  <a:noFill/>
                </a:ln>
                <a:solidFill>
                  <a:srgbClr val="FFFF00"/>
                </a:solidFill>
                <a:effectLst/>
                <a:latin typeface="Tahoma" panose="020B0604030504040204" pitchFamily="34" charset="0"/>
                <a:ea typeface="Tahoma" panose="020B0604030504040204" pitchFamily="34" charset="0"/>
                <a:cs typeface="Tahoma" panose="020B0604030504040204" pitchFamily="34" charset="0"/>
              </a:rPr>
              <a:t>Characteristics Cont’d</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a:t>
            </a:r>
          </a:p>
          <a:p>
            <a:pPr marL="0" marR="0" lvl="0" indent="0" algn="l" defTabSz="914400" rtl="0" eaLnBrk="1" fontAlgn="base" latinLnBrk="0" hangingPunct="1">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smtClean="0">
                <a:ln>
                  <a:noFill/>
                </a:ln>
                <a:solidFill>
                  <a:srgbClr val="000000"/>
                </a:solidFill>
                <a:effectLst/>
                <a:latin typeface="Tahoma" panose="020B0604030504040204" pitchFamily="34" charset="0"/>
                <a:ea typeface="Tahoma" panose="020B0604030504040204" pitchFamily="34" charset="0"/>
                <a:cs typeface="Tahoma" panose="020B0604030504040204" pitchFamily="34" charset="0"/>
              </a:rPr>
              <a:t>  </a:t>
            </a: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Although the products are considered to be good substitutes, they are not the same (i.e. homogeneous).  </a:t>
            </a:r>
          </a:p>
          <a:p>
            <a:pPr marL="0" marR="0" lvl="0" indent="0" algn="l" defTabSz="914400" rtl="0" eaLnBrk="1" fontAlgn="base" latinLnBrk="0" hangingPunct="1">
              <a:lnSpc>
                <a:spcPct val="100000"/>
              </a:lnSpc>
              <a:spcBef>
                <a:spcPct val="0"/>
              </a:spcBef>
              <a:spcAft>
                <a:spcPct val="0"/>
              </a:spcAft>
              <a:buClrTx/>
              <a:buSzTx/>
              <a:buFontTx/>
              <a:buNone/>
              <a:tabLst/>
            </a:pPr>
            <a:endParaRPr lang="en-US" sz="2400" dirty="0" smtClean="0">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1" fontAlgn="base" latinLnBrk="0" hangingPunct="1">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  Buyers </a:t>
            </a:r>
            <a:r>
              <a:rPr kumimoji="0" lang="en-US" sz="2400" b="0" i="1"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do</a:t>
            </a: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 express preference for one seller's product as opposed to another's.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  It is, therefore, the buyer’s perception of the substitutes that differentiates monopolistic competition from perfect competition.</a:t>
            </a:r>
          </a:p>
          <a:p>
            <a:pPr marL="0" marR="0" lvl="0" indent="0" algn="l" defTabSz="914400" rtl="0" eaLnBrk="0" fontAlgn="base" latinLnBrk="0" hangingPunct="0">
              <a:lnSpc>
                <a:spcPct val="100000"/>
              </a:lnSpc>
              <a:spcBef>
                <a:spcPct val="0"/>
              </a:spcBef>
              <a:spcAft>
                <a:spcPct val="0"/>
              </a:spcAft>
              <a:buClrTx/>
              <a:buSzTx/>
              <a:buFontTx/>
              <a:buNone/>
              <a:tabLst/>
            </a:pPr>
            <a:endParaRPr lang="en-US" sz="2400" dirty="0" smtClean="0">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  Although the product may be effectively the same, it is the branding which alters the buyer’s perception of the substitute as being equivalent.</a:t>
            </a:r>
          </a:p>
          <a:p>
            <a:pPr marL="0" marR="0" lvl="0" indent="0" algn="l" defTabSz="914400" rtl="0" eaLnBrk="0" fontAlgn="base" latinLnBrk="0" hangingPunct="0">
              <a:lnSpc>
                <a:spcPct val="100000"/>
              </a:lnSpc>
              <a:spcBef>
                <a:spcPct val="0"/>
              </a:spcBef>
              <a:spcAft>
                <a:spcPct val="0"/>
              </a:spcAft>
              <a:buClrTx/>
              <a:buSzTx/>
              <a:buFontTx/>
              <a:buNone/>
              <a:tabLst/>
            </a:pPr>
            <a:endParaRPr lang="en-US" sz="2400" dirty="0" smtClean="0">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  Sellers use marketing to increase this preference and grow brand loyalty. </a:t>
            </a:r>
          </a:p>
          <a:p>
            <a:pPr marL="0" marR="0" lvl="0" indent="0" algn="l" defTabSz="914400" rtl="0" eaLnBrk="0" fontAlgn="base" latinLnBrk="0" hangingPunct="0">
              <a:lnSpc>
                <a:spcPct val="100000"/>
              </a:lnSpc>
              <a:spcBef>
                <a:spcPct val="0"/>
              </a:spcBef>
              <a:spcAft>
                <a:spcPct val="0"/>
              </a:spcAft>
              <a:buClrTx/>
              <a:buSzTx/>
              <a:buFontTx/>
              <a:buNone/>
              <a:tabLst/>
            </a:pPr>
            <a:endParaRPr lang="en-US" sz="2400" dirty="0" smtClean="0">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 This enables them to increase the price.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1516217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6081">
                                            <p:txEl>
                                              <p:pRg st="4" end="4"/>
                                            </p:txEl>
                                          </p:spTgt>
                                        </p:tgtEl>
                                        <p:attrNameLst>
                                          <p:attrName>style.visibility</p:attrName>
                                        </p:attrNameLst>
                                      </p:cBhvr>
                                      <p:to>
                                        <p:strVal val="visible"/>
                                      </p:to>
                                    </p:set>
                                    <p:anim calcmode="lin" valueType="num">
                                      <p:cBhvr additive="base">
                                        <p:cTn id="7" dur="1750" fill="hold"/>
                                        <p:tgtEl>
                                          <p:spTgt spid="46081">
                                            <p:txEl>
                                              <p:pRg st="4" end="4"/>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46081">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6081">
                                            <p:txEl>
                                              <p:pRg st="6" end="6"/>
                                            </p:txEl>
                                          </p:spTgt>
                                        </p:tgtEl>
                                        <p:attrNameLst>
                                          <p:attrName>style.visibility</p:attrName>
                                        </p:attrNameLst>
                                      </p:cBhvr>
                                      <p:to>
                                        <p:strVal val="visible"/>
                                      </p:to>
                                    </p:set>
                                    <p:anim calcmode="lin" valueType="num">
                                      <p:cBhvr additive="base">
                                        <p:cTn id="13" dur="1750" fill="hold"/>
                                        <p:tgtEl>
                                          <p:spTgt spid="46081">
                                            <p:txEl>
                                              <p:pRg st="6" end="6"/>
                                            </p:txEl>
                                          </p:spTgt>
                                        </p:tgtEl>
                                        <p:attrNameLst>
                                          <p:attrName>ppt_x</p:attrName>
                                        </p:attrNameLst>
                                      </p:cBhvr>
                                      <p:tavLst>
                                        <p:tav tm="0">
                                          <p:val>
                                            <p:strVal val="0-#ppt_w/2"/>
                                          </p:val>
                                        </p:tav>
                                        <p:tav tm="100000">
                                          <p:val>
                                            <p:strVal val="#ppt_x"/>
                                          </p:val>
                                        </p:tav>
                                      </p:tavLst>
                                    </p:anim>
                                    <p:anim calcmode="lin" valueType="num">
                                      <p:cBhvr additive="base">
                                        <p:cTn id="14" dur="1750" fill="hold"/>
                                        <p:tgtEl>
                                          <p:spTgt spid="46081">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6081">
                                            <p:txEl>
                                              <p:pRg st="7" end="7"/>
                                            </p:txEl>
                                          </p:spTgt>
                                        </p:tgtEl>
                                        <p:attrNameLst>
                                          <p:attrName>style.visibility</p:attrName>
                                        </p:attrNameLst>
                                      </p:cBhvr>
                                      <p:to>
                                        <p:strVal val="visible"/>
                                      </p:to>
                                    </p:set>
                                    <p:anim calcmode="lin" valueType="num">
                                      <p:cBhvr additive="base">
                                        <p:cTn id="19" dur="1750" fill="hold"/>
                                        <p:tgtEl>
                                          <p:spTgt spid="46081">
                                            <p:txEl>
                                              <p:pRg st="7" end="7"/>
                                            </p:txEl>
                                          </p:spTgt>
                                        </p:tgtEl>
                                        <p:attrNameLst>
                                          <p:attrName>ppt_x</p:attrName>
                                        </p:attrNameLst>
                                      </p:cBhvr>
                                      <p:tavLst>
                                        <p:tav tm="0">
                                          <p:val>
                                            <p:strVal val="0-#ppt_w/2"/>
                                          </p:val>
                                        </p:tav>
                                        <p:tav tm="100000">
                                          <p:val>
                                            <p:strVal val="#ppt_x"/>
                                          </p:val>
                                        </p:tav>
                                      </p:tavLst>
                                    </p:anim>
                                    <p:anim calcmode="lin" valueType="num">
                                      <p:cBhvr additive="base">
                                        <p:cTn id="20" dur="1750" fill="hold"/>
                                        <p:tgtEl>
                                          <p:spTgt spid="46081">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6081">
                                            <p:txEl>
                                              <p:pRg st="8" end="8"/>
                                            </p:txEl>
                                          </p:spTgt>
                                        </p:tgtEl>
                                        <p:attrNameLst>
                                          <p:attrName>style.visibility</p:attrName>
                                        </p:attrNameLst>
                                      </p:cBhvr>
                                      <p:to>
                                        <p:strVal val="visible"/>
                                      </p:to>
                                    </p:set>
                                    <p:anim calcmode="lin" valueType="num">
                                      <p:cBhvr additive="base">
                                        <p:cTn id="25" dur="1750" fill="hold"/>
                                        <p:tgtEl>
                                          <p:spTgt spid="46081">
                                            <p:txEl>
                                              <p:pRg st="8" end="8"/>
                                            </p:txEl>
                                          </p:spTgt>
                                        </p:tgtEl>
                                        <p:attrNameLst>
                                          <p:attrName>ppt_x</p:attrName>
                                        </p:attrNameLst>
                                      </p:cBhvr>
                                      <p:tavLst>
                                        <p:tav tm="0">
                                          <p:val>
                                            <p:strVal val="0-#ppt_w/2"/>
                                          </p:val>
                                        </p:tav>
                                        <p:tav tm="100000">
                                          <p:val>
                                            <p:strVal val="#ppt_x"/>
                                          </p:val>
                                        </p:tav>
                                      </p:tavLst>
                                    </p:anim>
                                    <p:anim calcmode="lin" valueType="num">
                                      <p:cBhvr additive="base">
                                        <p:cTn id="26" dur="1750" fill="hold"/>
                                        <p:tgtEl>
                                          <p:spTgt spid="46081">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6081">
                                            <p:txEl>
                                              <p:pRg st="10" end="10"/>
                                            </p:txEl>
                                          </p:spTgt>
                                        </p:tgtEl>
                                        <p:attrNameLst>
                                          <p:attrName>style.visibility</p:attrName>
                                        </p:attrNameLst>
                                      </p:cBhvr>
                                      <p:to>
                                        <p:strVal val="visible"/>
                                      </p:to>
                                    </p:set>
                                    <p:anim calcmode="lin" valueType="num">
                                      <p:cBhvr additive="base">
                                        <p:cTn id="31" dur="1750" fill="hold"/>
                                        <p:tgtEl>
                                          <p:spTgt spid="46081">
                                            <p:txEl>
                                              <p:pRg st="10" end="10"/>
                                            </p:txEl>
                                          </p:spTgt>
                                        </p:tgtEl>
                                        <p:attrNameLst>
                                          <p:attrName>ppt_x</p:attrName>
                                        </p:attrNameLst>
                                      </p:cBhvr>
                                      <p:tavLst>
                                        <p:tav tm="0">
                                          <p:val>
                                            <p:strVal val="0-#ppt_w/2"/>
                                          </p:val>
                                        </p:tav>
                                        <p:tav tm="100000">
                                          <p:val>
                                            <p:strVal val="#ppt_x"/>
                                          </p:val>
                                        </p:tav>
                                      </p:tavLst>
                                    </p:anim>
                                    <p:anim calcmode="lin" valueType="num">
                                      <p:cBhvr additive="base">
                                        <p:cTn id="32" dur="1750" fill="hold"/>
                                        <p:tgtEl>
                                          <p:spTgt spid="46081">
                                            <p:txEl>
                                              <p:pRg st="10" end="10"/>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6081">
                                            <p:txEl>
                                              <p:pRg st="12" end="12"/>
                                            </p:txEl>
                                          </p:spTgt>
                                        </p:tgtEl>
                                        <p:attrNameLst>
                                          <p:attrName>style.visibility</p:attrName>
                                        </p:attrNameLst>
                                      </p:cBhvr>
                                      <p:to>
                                        <p:strVal val="visible"/>
                                      </p:to>
                                    </p:set>
                                    <p:anim calcmode="lin" valueType="num">
                                      <p:cBhvr additive="base">
                                        <p:cTn id="37" dur="1750" fill="hold"/>
                                        <p:tgtEl>
                                          <p:spTgt spid="46081">
                                            <p:txEl>
                                              <p:pRg st="12" end="12"/>
                                            </p:txEl>
                                          </p:spTgt>
                                        </p:tgtEl>
                                        <p:attrNameLst>
                                          <p:attrName>ppt_x</p:attrName>
                                        </p:attrNameLst>
                                      </p:cBhvr>
                                      <p:tavLst>
                                        <p:tav tm="0">
                                          <p:val>
                                            <p:strVal val="0-#ppt_w/2"/>
                                          </p:val>
                                        </p:tav>
                                        <p:tav tm="100000">
                                          <p:val>
                                            <p:strVal val="#ppt_x"/>
                                          </p:val>
                                        </p:tav>
                                      </p:tavLst>
                                    </p:anim>
                                    <p:anim calcmode="lin" valueType="num">
                                      <p:cBhvr additive="base">
                                        <p:cTn id="38" dur="1750" fill="hold"/>
                                        <p:tgtEl>
                                          <p:spTgt spid="46081">
                                            <p:txEl>
                                              <p:pRg st="12" end="12"/>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46081">
                                            <p:txEl>
                                              <p:pRg st="14" end="14"/>
                                            </p:txEl>
                                          </p:spTgt>
                                        </p:tgtEl>
                                        <p:attrNameLst>
                                          <p:attrName>style.visibility</p:attrName>
                                        </p:attrNameLst>
                                      </p:cBhvr>
                                      <p:to>
                                        <p:strVal val="visible"/>
                                      </p:to>
                                    </p:set>
                                    <p:anim calcmode="lin" valueType="num">
                                      <p:cBhvr additive="base">
                                        <p:cTn id="43" dur="1750" fill="hold"/>
                                        <p:tgtEl>
                                          <p:spTgt spid="46081">
                                            <p:txEl>
                                              <p:pRg st="14" end="14"/>
                                            </p:txEl>
                                          </p:spTgt>
                                        </p:tgtEl>
                                        <p:attrNameLst>
                                          <p:attrName>ppt_x</p:attrName>
                                        </p:attrNameLst>
                                      </p:cBhvr>
                                      <p:tavLst>
                                        <p:tav tm="0">
                                          <p:val>
                                            <p:strVal val="0-#ppt_w/2"/>
                                          </p:val>
                                        </p:tav>
                                        <p:tav tm="100000">
                                          <p:val>
                                            <p:strVal val="#ppt_x"/>
                                          </p:val>
                                        </p:tav>
                                      </p:tavLst>
                                    </p:anim>
                                    <p:anim calcmode="lin" valueType="num">
                                      <p:cBhvr additive="base">
                                        <p:cTn id="44" dur="1750" fill="hold"/>
                                        <p:tgtEl>
                                          <p:spTgt spid="46081">
                                            <p:txEl>
                                              <p:pRg st="14" end="14"/>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46081">
                                            <p:txEl>
                                              <p:pRg st="16" end="16"/>
                                            </p:txEl>
                                          </p:spTgt>
                                        </p:tgtEl>
                                        <p:attrNameLst>
                                          <p:attrName>style.visibility</p:attrName>
                                        </p:attrNameLst>
                                      </p:cBhvr>
                                      <p:to>
                                        <p:strVal val="visible"/>
                                      </p:to>
                                    </p:set>
                                    <p:anim calcmode="lin" valueType="num">
                                      <p:cBhvr additive="base">
                                        <p:cTn id="49" dur="1750" fill="hold"/>
                                        <p:tgtEl>
                                          <p:spTgt spid="46081">
                                            <p:txEl>
                                              <p:pRg st="16" end="16"/>
                                            </p:txEl>
                                          </p:spTgt>
                                        </p:tgtEl>
                                        <p:attrNameLst>
                                          <p:attrName>ppt_x</p:attrName>
                                        </p:attrNameLst>
                                      </p:cBhvr>
                                      <p:tavLst>
                                        <p:tav tm="0">
                                          <p:val>
                                            <p:strVal val="0-#ppt_w/2"/>
                                          </p:val>
                                        </p:tav>
                                        <p:tav tm="100000">
                                          <p:val>
                                            <p:strVal val="#ppt_x"/>
                                          </p:val>
                                        </p:tav>
                                      </p:tavLst>
                                    </p:anim>
                                    <p:anim calcmode="lin" valueType="num">
                                      <p:cBhvr additive="base">
                                        <p:cTn id="50" dur="1750" fill="hold"/>
                                        <p:tgtEl>
                                          <p:spTgt spid="46081">
                                            <p:txEl>
                                              <p:pRg st="16" end="16"/>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46081">
                                            <p:txEl>
                                              <p:pRg st="18" end="18"/>
                                            </p:txEl>
                                          </p:spTgt>
                                        </p:tgtEl>
                                        <p:attrNameLst>
                                          <p:attrName>style.visibility</p:attrName>
                                        </p:attrNameLst>
                                      </p:cBhvr>
                                      <p:to>
                                        <p:strVal val="visible"/>
                                      </p:to>
                                    </p:set>
                                    <p:anim calcmode="lin" valueType="num">
                                      <p:cBhvr additive="base">
                                        <p:cTn id="55" dur="1750" fill="hold"/>
                                        <p:tgtEl>
                                          <p:spTgt spid="46081">
                                            <p:txEl>
                                              <p:pRg st="18" end="18"/>
                                            </p:txEl>
                                          </p:spTgt>
                                        </p:tgtEl>
                                        <p:attrNameLst>
                                          <p:attrName>ppt_x</p:attrName>
                                        </p:attrNameLst>
                                      </p:cBhvr>
                                      <p:tavLst>
                                        <p:tav tm="0">
                                          <p:val>
                                            <p:strVal val="0-#ppt_w/2"/>
                                          </p:val>
                                        </p:tav>
                                        <p:tav tm="100000">
                                          <p:val>
                                            <p:strVal val="#ppt_x"/>
                                          </p:val>
                                        </p:tav>
                                      </p:tavLst>
                                    </p:anim>
                                    <p:anim calcmode="lin" valueType="num">
                                      <p:cBhvr additive="base">
                                        <p:cTn id="56" dur="1750" fill="hold"/>
                                        <p:tgtEl>
                                          <p:spTgt spid="46081">
                                            <p:txEl>
                                              <p:pRg st="18" end="1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1"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1"/>
          <p:cNvSpPr>
            <a:spLocks noChangeArrowheads="1"/>
          </p:cNvSpPr>
          <p:nvPr/>
        </p:nvSpPr>
        <p:spPr bwMode="auto">
          <a:xfrm>
            <a:off x="304800" y="92333"/>
            <a:ext cx="11582400" cy="550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rgbClr val="000000"/>
              </a:solidFill>
              <a:effectLst/>
              <a:latin typeface="+mj-lt"/>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US" sz="2000" dirty="0" smtClean="0">
              <a:solidFill>
                <a:srgbClr val="000000"/>
              </a:solidFill>
              <a:latin typeface="+mj-lt"/>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rgbClr val="000000"/>
              </a:solidFill>
              <a:effectLst/>
              <a:latin typeface="+mj-lt"/>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lang="en-US" sz="2800" b="1" smtClean="0">
                <a:solidFill>
                  <a:srgbClr val="FFFF00"/>
                </a:solidFill>
                <a:latin typeface="Tahoma" panose="020B0604030504040204" pitchFamily="34" charset="0"/>
                <a:ea typeface="Tahoma" panose="020B0604030504040204" pitchFamily="34" charset="0"/>
                <a:cs typeface="Tahoma" panose="020B0604030504040204" pitchFamily="34" charset="0"/>
              </a:rPr>
              <a:t>Arguments </a:t>
            </a:r>
            <a:r>
              <a:rPr lang="en-US" sz="2800" b="1" dirty="0" smtClean="0">
                <a:solidFill>
                  <a:srgbClr val="FFFF00"/>
                </a:solidFill>
                <a:latin typeface="Tahoma" panose="020B0604030504040204" pitchFamily="34" charset="0"/>
                <a:ea typeface="Tahoma" panose="020B0604030504040204" pitchFamily="34" charset="0"/>
                <a:cs typeface="Tahoma" panose="020B0604030504040204" pitchFamily="34" charset="0"/>
              </a:rPr>
              <a:t>Against Monopolistic Competition</a:t>
            </a:r>
          </a:p>
          <a:p>
            <a:pPr marL="0" marR="0" lvl="0" indent="0" algn="just" defTabSz="914400" rtl="0" eaLnBrk="1" fontAlgn="base" latinLnBrk="0" hangingPunct="1">
              <a:lnSpc>
                <a:spcPct val="100000"/>
              </a:lnSpc>
              <a:spcBef>
                <a:spcPct val="0"/>
              </a:spcBef>
              <a:spcAft>
                <a:spcPct val="0"/>
              </a:spcAft>
              <a:buClrTx/>
              <a:buSzTx/>
              <a:buFontTx/>
              <a:buNone/>
              <a:tabLst/>
            </a:pPr>
            <a:endParaRPr lang="en-US" sz="2400" dirty="0" smtClean="0">
              <a:solidFill>
                <a:srgbClr val="000000"/>
              </a:solidFill>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The negative perception of monopolistic competition is that it is not really in the best interests of either consumers or business firms:</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 Price is higher and output lower than in</a:t>
            </a:r>
            <a:r>
              <a:rPr kumimoji="0" lang="en-US" sz="2400" b="0" i="0" u="none" strike="noStrike" cap="none" normalizeH="0" dirty="0" smtClean="0">
                <a:ln>
                  <a:noFill/>
                </a:ln>
                <a:effectLst/>
                <a:latin typeface="Tahoma" panose="020B0604030504040204" pitchFamily="34" charset="0"/>
                <a:ea typeface="Tahoma" panose="020B0604030504040204" pitchFamily="34" charset="0"/>
                <a:cs typeface="Tahoma" panose="020B0604030504040204" pitchFamily="34" charset="0"/>
              </a:rPr>
              <a:t> </a:t>
            </a: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perfect competition</a:t>
            </a:r>
          </a:p>
          <a:p>
            <a:pPr marL="0" marR="0" lvl="0" indent="0" algn="just" defTabSz="914400" rtl="0" eaLnBrk="0" fontAlgn="base" latinLnBrk="0" hangingPunct="0">
              <a:lnSpc>
                <a:spcPct val="100000"/>
              </a:lnSpc>
              <a:spcBef>
                <a:spcPct val="0"/>
              </a:spcBef>
              <a:spcAft>
                <a:spcPct val="0"/>
              </a:spcAft>
              <a:buClrTx/>
              <a:buSzTx/>
              <a:tabLst/>
            </a:pPr>
            <a:endPar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 The firm is not efficient (wastes</a:t>
            </a:r>
            <a:r>
              <a:rPr kumimoji="0" lang="en-US" sz="2400" b="0" i="0" u="none" strike="noStrike" cap="none" normalizeH="0" dirty="0" smtClean="0">
                <a:ln>
                  <a:noFill/>
                </a:ln>
                <a:effectLst/>
                <a:latin typeface="Tahoma" panose="020B0604030504040204" pitchFamily="34" charset="0"/>
                <a:ea typeface="Tahoma" panose="020B0604030504040204" pitchFamily="34" charset="0"/>
                <a:cs typeface="Tahoma" panose="020B0604030504040204" pitchFamily="34" charset="0"/>
              </a:rPr>
              <a:t> a lot</a:t>
            </a: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 of resources)</a:t>
            </a:r>
          </a:p>
          <a:p>
            <a:pPr marL="0" marR="0" lvl="0" indent="0" algn="just" defTabSz="914400" rtl="0" eaLnBrk="0" fontAlgn="base" latinLnBrk="0" hangingPunct="0">
              <a:lnSpc>
                <a:spcPct val="100000"/>
              </a:lnSpc>
              <a:spcBef>
                <a:spcPct val="0"/>
              </a:spcBef>
              <a:spcAft>
                <a:spcPct val="0"/>
              </a:spcAft>
              <a:buClrTx/>
              <a:buSzTx/>
              <a:tabLst/>
            </a:pPr>
            <a:endPar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 Profits are confined to the normal minimum to keep firms in the market</a:t>
            </a: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 Firms cannot achieve the profits needed for investment and research or the high output levels necessary for economies of scale.</a:t>
            </a:r>
          </a:p>
        </p:txBody>
      </p:sp>
    </p:spTree>
    <p:extLst>
      <p:ext uri="{BB962C8B-B14F-4D97-AF65-F5344CB8AC3E}">
        <p14:creationId xmlns:p14="http://schemas.microsoft.com/office/powerpoint/2010/main" val="29518768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7105">
                                            <p:txEl>
                                              <p:pRg st="3" end="3"/>
                                            </p:txEl>
                                          </p:spTgt>
                                        </p:tgtEl>
                                        <p:attrNameLst>
                                          <p:attrName>style.visibility</p:attrName>
                                        </p:attrNameLst>
                                      </p:cBhvr>
                                      <p:to>
                                        <p:strVal val="visible"/>
                                      </p:to>
                                    </p:set>
                                    <p:anim calcmode="lin" valueType="num">
                                      <p:cBhvr additive="base">
                                        <p:cTn id="7" dur="1750" fill="hold"/>
                                        <p:tgtEl>
                                          <p:spTgt spid="47105">
                                            <p:txEl>
                                              <p:pRg st="3" end="3"/>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4710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7105">
                                            <p:txEl>
                                              <p:pRg st="5" end="5"/>
                                            </p:txEl>
                                          </p:spTgt>
                                        </p:tgtEl>
                                        <p:attrNameLst>
                                          <p:attrName>style.visibility</p:attrName>
                                        </p:attrNameLst>
                                      </p:cBhvr>
                                      <p:to>
                                        <p:strVal val="visible"/>
                                      </p:to>
                                    </p:set>
                                    <p:anim calcmode="lin" valueType="num">
                                      <p:cBhvr additive="base">
                                        <p:cTn id="13" dur="1750" fill="hold"/>
                                        <p:tgtEl>
                                          <p:spTgt spid="47105">
                                            <p:txEl>
                                              <p:pRg st="5" end="5"/>
                                            </p:txEl>
                                          </p:spTgt>
                                        </p:tgtEl>
                                        <p:attrNameLst>
                                          <p:attrName>ppt_x</p:attrName>
                                        </p:attrNameLst>
                                      </p:cBhvr>
                                      <p:tavLst>
                                        <p:tav tm="0">
                                          <p:val>
                                            <p:strVal val="0-#ppt_w/2"/>
                                          </p:val>
                                        </p:tav>
                                        <p:tav tm="100000">
                                          <p:val>
                                            <p:strVal val="#ppt_x"/>
                                          </p:val>
                                        </p:tav>
                                      </p:tavLst>
                                    </p:anim>
                                    <p:anim calcmode="lin" valueType="num">
                                      <p:cBhvr additive="base">
                                        <p:cTn id="14" dur="1750" fill="hold"/>
                                        <p:tgtEl>
                                          <p:spTgt spid="47105">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7105">
                                            <p:txEl>
                                              <p:pRg st="7" end="7"/>
                                            </p:txEl>
                                          </p:spTgt>
                                        </p:tgtEl>
                                        <p:attrNameLst>
                                          <p:attrName>style.visibility</p:attrName>
                                        </p:attrNameLst>
                                      </p:cBhvr>
                                      <p:to>
                                        <p:strVal val="visible"/>
                                      </p:to>
                                    </p:set>
                                    <p:anim calcmode="lin" valueType="num">
                                      <p:cBhvr additive="base">
                                        <p:cTn id="19" dur="1750" fill="hold"/>
                                        <p:tgtEl>
                                          <p:spTgt spid="47105">
                                            <p:txEl>
                                              <p:pRg st="7" end="7"/>
                                            </p:txEl>
                                          </p:spTgt>
                                        </p:tgtEl>
                                        <p:attrNameLst>
                                          <p:attrName>ppt_x</p:attrName>
                                        </p:attrNameLst>
                                      </p:cBhvr>
                                      <p:tavLst>
                                        <p:tav tm="0">
                                          <p:val>
                                            <p:strVal val="0-#ppt_w/2"/>
                                          </p:val>
                                        </p:tav>
                                        <p:tav tm="100000">
                                          <p:val>
                                            <p:strVal val="#ppt_x"/>
                                          </p:val>
                                        </p:tav>
                                      </p:tavLst>
                                    </p:anim>
                                    <p:anim calcmode="lin" valueType="num">
                                      <p:cBhvr additive="base">
                                        <p:cTn id="20" dur="1750" fill="hold"/>
                                        <p:tgtEl>
                                          <p:spTgt spid="47105">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7105">
                                            <p:txEl>
                                              <p:pRg st="9" end="9"/>
                                            </p:txEl>
                                          </p:spTgt>
                                        </p:tgtEl>
                                        <p:attrNameLst>
                                          <p:attrName>style.visibility</p:attrName>
                                        </p:attrNameLst>
                                      </p:cBhvr>
                                      <p:to>
                                        <p:strVal val="visible"/>
                                      </p:to>
                                    </p:set>
                                    <p:anim calcmode="lin" valueType="num">
                                      <p:cBhvr additive="base">
                                        <p:cTn id="25" dur="1750" fill="hold"/>
                                        <p:tgtEl>
                                          <p:spTgt spid="47105">
                                            <p:txEl>
                                              <p:pRg st="9" end="9"/>
                                            </p:txEl>
                                          </p:spTgt>
                                        </p:tgtEl>
                                        <p:attrNameLst>
                                          <p:attrName>ppt_x</p:attrName>
                                        </p:attrNameLst>
                                      </p:cBhvr>
                                      <p:tavLst>
                                        <p:tav tm="0">
                                          <p:val>
                                            <p:strVal val="0-#ppt_w/2"/>
                                          </p:val>
                                        </p:tav>
                                        <p:tav tm="100000">
                                          <p:val>
                                            <p:strVal val="#ppt_x"/>
                                          </p:val>
                                        </p:tav>
                                      </p:tavLst>
                                    </p:anim>
                                    <p:anim calcmode="lin" valueType="num">
                                      <p:cBhvr additive="base">
                                        <p:cTn id="26" dur="1750" fill="hold"/>
                                        <p:tgtEl>
                                          <p:spTgt spid="47105">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7105">
                                            <p:txEl>
                                              <p:pRg st="11" end="11"/>
                                            </p:txEl>
                                          </p:spTgt>
                                        </p:tgtEl>
                                        <p:attrNameLst>
                                          <p:attrName>style.visibility</p:attrName>
                                        </p:attrNameLst>
                                      </p:cBhvr>
                                      <p:to>
                                        <p:strVal val="visible"/>
                                      </p:to>
                                    </p:set>
                                    <p:anim calcmode="lin" valueType="num">
                                      <p:cBhvr additive="base">
                                        <p:cTn id="31" dur="1750" fill="hold"/>
                                        <p:tgtEl>
                                          <p:spTgt spid="47105">
                                            <p:txEl>
                                              <p:pRg st="11" end="11"/>
                                            </p:txEl>
                                          </p:spTgt>
                                        </p:tgtEl>
                                        <p:attrNameLst>
                                          <p:attrName>ppt_x</p:attrName>
                                        </p:attrNameLst>
                                      </p:cBhvr>
                                      <p:tavLst>
                                        <p:tav tm="0">
                                          <p:val>
                                            <p:strVal val="0-#ppt_w/2"/>
                                          </p:val>
                                        </p:tav>
                                        <p:tav tm="100000">
                                          <p:val>
                                            <p:strVal val="#ppt_x"/>
                                          </p:val>
                                        </p:tav>
                                      </p:tavLst>
                                    </p:anim>
                                    <p:anim calcmode="lin" valueType="num">
                                      <p:cBhvr additive="base">
                                        <p:cTn id="32" dur="1750" fill="hold"/>
                                        <p:tgtEl>
                                          <p:spTgt spid="47105">
                                            <p:txEl>
                                              <p:pRg st="11" end="11"/>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7105">
                                            <p:txEl>
                                              <p:pRg st="12" end="12"/>
                                            </p:txEl>
                                          </p:spTgt>
                                        </p:tgtEl>
                                        <p:attrNameLst>
                                          <p:attrName>style.visibility</p:attrName>
                                        </p:attrNameLst>
                                      </p:cBhvr>
                                      <p:to>
                                        <p:strVal val="visible"/>
                                      </p:to>
                                    </p:set>
                                    <p:anim calcmode="lin" valueType="num">
                                      <p:cBhvr additive="base">
                                        <p:cTn id="37" dur="1750" fill="hold"/>
                                        <p:tgtEl>
                                          <p:spTgt spid="47105">
                                            <p:txEl>
                                              <p:pRg st="12" end="12"/>
                                            </p:txEl>
                                          </p:spTgt>
                                        </p:tgtEl>
                                        <p:attrNameLst>
                                          <p:attrName>ppt_x</p:attrName>
                                        </p:attrNameLst>
                                      </p:cBhvr>
                                      <p:tavLst>
                                        <p:tav tm="0">
                                          <p:val>
                                            <p:strVal val="0-#ppt_w/2"/>
                                          </p:val>
                                        </p:tav>
                                        <p:tav tm="100000">
                                          <p:val>
                                            <p:strVal val="#ppt_x"/>
                                          </p:val>
                                        </p:tav>
                                      </p:tavLst>
                                    </p:anim>
                                    <p:anim calcmode="lin" valueType="num">
                                      <p:cBhvr additive="base">
                                        <p:cTn id="38" dur="1750" fill="hold"/>
                                        <p:tgtEl>
                                          <p:spTgt spid="47105">
                                            <p:txEl>
                                              <p:pRg st="12" end="1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5"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0" y="-30778"/>
            <a:ext cx="12192000" cy="63401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1200" b="1" dirty="0" smtClean="0">
              <a:solidFill>
                <a:srgbClr val="000000"/>
              </a:solidFill>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1200" b="1" dirty="0" smtClean="0">
              <a:solidFill>
                <a:srgbClr val="000000"/>
              </a:solidFill>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rgbClr val="000000"/>
                </a:solidFill>
                <a:effectLst/>
                <a:latin typeface="+mj-lt"/>
                <a:ea typeface="Calibri" pitchFamily="34" charset="0"/>
                <a:cs typeface="Times New Roman" pitchFamily="18" charset="0"/>
              </a:rPr>
              <a:t>			</a:t>
            </a:r>
            <a:r>
              <a:rPr kumimoji="0" lang="en-US" sz="2800" b="1" i="0" u="none" strike="noStrike" cap="none" normalizeH="0" baseline="0" dirty="0" smtClean="0">
                <a:ln>
                  <a:noFill/>
                </a:ln>
                <a:solidFill>
                  <a:srgbClr val="FFFF00"/>
                </a:solidFill>
                <a:effectLst/>
                <a:latin typeface="Tahoma" panose="020B0604030504040204" pitchFamily="34" charset="0"/>
                <a:ea typeface="Tahoma" panose="020B0604030504040204" pitchFamily="34" charset="0"/>
                <a:cs typeface="Tahoma" panose="020B0604030504040204" pitchFamily="34" charset="0"/>
              </a:rPr>
              <a:t>OLIGOPOLY</a:t>
            </a:r>
          </a:p>
          <a:p>
            <a:pPr marL="0" marR="0" lvl="0" indent="0" algn="l" defTabSz="914400" rtl="0" eaLnBrk="1" fontAlgn="base" latinLnBrk="0" hangingPunct="1">
              <a:lnSpc>
                <a:spcPct val="100000"/>
              </a:lnSpc>
              <a:spcBef>
                <a:spcPct val="0"/>
              </a:spcBef>
              <a:spcAft>
                <a:spcPct val="0"/>
              </a:spcAft>
              <a:buClrTx/>
              <a:buSzTx/>
              <a:buFontTx/>
              <a:buNone/>
              <a:tabLst/>
            </a:pPr>
            <a:endParaRPr lang="en-US" sz="2400" b="1" dirty="0" smtClean="0">
              <a:solidFill>
                <a:srgbClr val="000000"/>
              </a:solidFill>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  Oligopoly is the market structure where supply is controlled by a few firms that are large in relation to the market size.</a:t>
            </a:r>
          </a:p>
          <a:p>
            <a:pPr marL="0" marR="0" lvl="0" indent="0" algn="l" defTabSz="914400" rtl="0" eaLnBrk="0" fontAlgn="base" latinLnBrk="0" hangingPunct="0">
              <a:lnSpc>
                <a:spcPct val="100000"/>
              </a:lnSpc>
              <a:spcBef>
                <a:spcPct val="0"/>
              </a:spcBef>
              <a:spcAft>
                <a:spcPct val="0"/>
              </a:spcAft>
              <a:buClrTx/>
              <a:buSzTx/>
              <a:buFontTx/>
              <a:buNone/>
              <a:tabLst/>
            </a:pPr>
            <a:endParaRPr lang="en-US" sz="2400" dirty="0" smtClean="0">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  As a result of their being so few firms they will observe the actions taken by each other very closely and react accordingly to protect their market share.</a:t>
            </a:r>
          </a:p>
          <a:p>
            <a:pPr marL="0" marR="0" lvl="0" indent="0" algn="l" defTabSz="914400" rtl="0" eaLnBrk="0" fontAlgn="base" latinLnBrk="0" hangingPunct="0">
              <a:lnSpc>
                <a:spcPct val="100000"/>
              </a:lnSpc>
              <a:spcBef>
                <a:spcPct val="0"/>
              </a:spcBef>
              <a:spcAft>
                <a:spcPct val="0"/>
              </a:spcAft>
              <a:buClrTx/>
              <a:buSzTx/>
              <a:buFontTx/>
              <a:buNone/>
              <a:tabLst/>
            </a:pPr>
            <a:endParaRPr lang="en-US" sz="2400" dirty="0" smtClean="0">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  Oligopolistic firms are therefore interdependent.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  Very often the firms are also large, by any standards and are likely to be oligopolists in several markets.</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  Oligopoly is common in the advanced industrial countries but there is no single model which can be held to apply under all circumstances.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effectLst/>
              <a:latin typeface="+mj-lt"/>
              <a:cs typeface="Arial" pitchFamily="34" charset="0"/>
            </a:endParaRPr>
          </a:p>
        </p:txBody>
      </p:sp>
    </p:spTree>
    <p:extLst>
      <p:ext uri="{BB962C8B-B14F-4D97-AF65-F5344CB8AC3E}">
        <p14:creationId xmlns:p14="http://schemas.microsoft.com/office/powerpoint/2010/main" val="20533334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025">
                                            <p:txEl>
                                              <p:pRg st="4" end="4"/>
                                            </p:txEl>
                                          </p:spTgt>
                                        </p:tgtEl>
                                        <p:attrNameLst>
                                          <p:attrName>style.visibility</p:attrName>
                                        </p:attrNameLst>
                                      </p:cBhvr>
                                      <p:to>
                                        <p:strVal val="visible"/>
                                      </p:to>
                                    </p:set>
                                    <p:anim calcmode="lin" valueType="num">
                                      <p:cBhvr additive="base">
                                        <p:cTn id="7" dur="1750" fill="hold"/>
                                        <p:tgtEl>
                                          <p:spTgt spid="1025">
                                            <p:txEl>
                                              <p:pRg st="4" end="4"/>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1025">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025">
                                            <p:txEl>
                                              <p:pRg st="6" end="6"/>
                                            </p:txEl>
                                          </p:spTgt>
                                        </p:tgtEl>
                                        <p:attrNameLst>
                                          <p:attrName>style.visibility</p:attrName>
                                        </p:attrNameLst>
                                      </p:cBhvr>
                                      <p:to>
                                        <p:strVal val="visible"/>
                                      </p:to>
                                    </p:set>
                                    <p:anim calcmode="lin" valueType="num">
                                      <p:cBhvr additive="base">
                                        <p:cTn id="13" dur="1750" fill="hold"/>
                                        <p:tgtEl>
                                          <p:spTgt spid="1025">
                                            <p:txEl>
                                              <p:pRg st="6" end="6"/>
                                            </p:txEl>
                                          </p:spTgt>
                                        </p:tgtEl>
                                        <p:attrNameLst>
                                          <p:attrName>ppt_x</p:attrName>
                                        </p:attrNameLst>
                                      </p:cBhvr>
                                      <p:tavLst>
                                        <p:tav tm="0">
                                          <p:val>
                                            <p:strVal val="0-#ppt_w/2"/>
                                          </p:val>
                                        </p:tav>
                                        <p:tav tm="100000">
                                          <p:val>
                                            <p:strVal val="#ppt_x"/>
                                          </p:val>
                                        </p:tav>
                                      </p:tavLst>
                                    </p:anim>
                                    <p:anim calcmode="lin" valueType="num">
                                      <p:cBhvr additive="base">
                                        <p:cTn id="14" dur="1750" fill="hold"/>
                                        <p:tgtEl>
                                          <p:spTgt spid="1025">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025">
                                            <p:txEl>
                                              <p:pRg st="8" end="8"/>
                                            </p:txEl>
                                          </p:spTgt>
                                        </p:tgtEl>
                                        <p:attrNameLst>
                                          <p:attrName>style.visibility</p:attrName>
                                        </p:attrNameLst>
                                      </p:cBhvr>
                                      <p:to>
                                        <p:strVal val="visible"/>
                                      </p:to>
                                    </p:set>
                                    <p:anim calcmode="lin" valueType="num">
                                      <p:cBhvr additive="base">
                                        <p:cTn id="19" dur="1750" fill="hold"/>
                                        <p:tgtEl>
                                          <p:spTgt spid="1025">
                                            <p:txEl>
                                              <p:pRg st="8" end="8"/>
                                            </p:txEl>
                                          </p:spTgt>
                                        </p:tgtEl>
                                        <p:attrNameLst>
                                          <p:attrName>ppt_x</p:attrName>
                                        </p:attrNameLst>
                                      </p:cBhvr>
                                      <p:tavLst>
                                        <p:tav tm="0">
                                          <p:val>
                                            <p:strVal val="0-#ppt_w/2"/>
                                          </p:val>
                                        </p:tav>
                                        <p:tav tm="100000">
                                          <p:val>
                                            <p:strVal val="#ppt_x"/>
                                          </p:val>
                                        </p:tav>
                                      </p:tavLst>
                                    </p:anim>
                                    <p:anim calcmode="lin" valueType="num">
                                      <p:cBhvr additive="base">
                                        <p:cTn id="20" dur="1750" fill="hold"/>
                                        <p:tgtEl>
                                          <p:spTgt spid="1025">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025">
                                            <p:txEl>
                                              <p:pRg st="10" end="10"/>
                                            </p:txEl>
                                          </p:spTgt>
                                        </p:tgtEl>
                                        <p:attrNameLst>
                                          <p:attrName>style.visibility</p:attrName>
                                        </p:attrNameLst>
                                      </p:cBhvr>
                                      <p:to>
                                        <p:strVal val="visible"/>
                                      </p:to>
                                    </p:set>
                                    <p:anim calcmode="lin" valueType="num">
                                      <p:cBhvr additive="base">
                                        <p:cTn id="25" dur="1750" fill="hold"/>
                                        <p:tgtEl>
                                          <p:spTgt spid="1025">
                                            <p:txEl>
                                              <p:pRg st="10" end="10"/>
                                            </p:txEl>
                                          </p:spTgt>
                                        </p:tgtEl>
                                        <p:attrNameLst>
                                          <p:attrName>ppt_x</p:attrName>
                                        </p:attrNameLst>
                                      </p:cBhvr>
                                      <p:tavLst>
                                        <p:tav tm="0">
                                          <p:val>
                                            <p:strVal val="0-#ppt_w/2"/>
                                          </p:val>
                                        </p:tav>
                                        <p:tav tm="100000">
                                          <p:val>
                                            <p:strVal val="#ppt_x"/>
                                          </p:val>
                                        </p:tav>
                                      </p:tavLst>
                                    </p:anim>
                                    <p:anim calcmode="lin" valueType="num">
                                      <p:cBhvr additive="base">
                                        <p:cTn id="26" dur="1750" fill="hold"/>
                                        <p:tgtEl>
                                          <p:spTgt spid="1025">
                                            <p:txEl>
                                              <p:pRg st="10" end="10"/>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025">
                                            <p:txEl>
                                              <p:pRg st="12" end="12"/>
                                            </p:txEl>
                                          </p:spTgt>
                                        </p:tgtEl>
                                        <p:attrNameLst>
                                          <p:attrName>style.visibility</p:attrName>
                                        </p:attrNameLst>
                                      </p:cBhvr>
                                      <p:to>
                                        <p:strVal val="visible"/>
                                      </p:to>
                                    </p:set>
                                    <p:anim calcmode="lin" valueType="num">
                                      <p:cBhvr additive="base">
                                        <p:cTn id="31" dur="1750" fill="hold"/>
                                        <p:tgtEl>
                                          <p:spTgt spid="1025">
                                            <p:txEl>
                                              <p:pRg st="12" end="12"/>
                                            </p:txEl>
                                          </p:spTgt>
                                        </p:tgtEl>
                                        <p:attrNameLst>
                                          <p:attrName>ppt_x</p:attrName>
                                        </p:attrNameLst>
                                      </p:cBhvr>
                                      <p:tavLst>
                                        <p:tav tm="0">
                                          <p:val>
                                            <p:strVal val="0-#ppt_w/2"/>
                                          </p:val>
                                        </p:tav>
                                        <p:tav tm="100000">
                                          <p:val>
                                            <p:strVal val="#ppt_x"/>
                                          </p:val>
                                        </p:tav>
                                      </p:tavLst>
                                    </p:anim>
                                    <p:anim calcmode="lin" valueType="num">
                                      <p:cBhvr additive="base">
                                        <p:cTn id="32" dur="1750" fill="hold"/>
                                        <p:tgtEl>
                                          <p:spTgt spid="1025">
                                            <p:txEl>
                                              <p:pRg st="12" end="12"/>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1025">
                                            <p:txEl>
                                              <p:pRg st="13" end="13"/>
                                            </p:txEl>
                                          </p:spTgt>
                                        </p:tgtEl>
                                        <p:attrNameLst>
                                          <p:attrName>style.visibility</p:attrName>
                                        </p:attrNameLst>
                                      </p:cBhvr>
                                      <p:to>
                                        <p:strVal val="visible"/>
                                      </p:to>
                                    </p:set>
                                    <p:anim calcmode="lin" valueType="num">
                                      <p:cBhvr additive="base">
                                        <p:cTn id="37" dur="1750" fill="hold"/>
                                        <p:tgtEl>
                                          <p:spTgt spid="1025">
                                            <p:txEl>
                                              <p:pRg st="13" end="13"/>
                                            </p:txEl>
                                          </p:spTgt>
                                        </p:tgtEl>
                                        <p:attrNameLst>
                                          <p:attrName>ppt_x</p:attrName>
                                        </p:attrNameLst>
                                      </p:cBhvr>
                                      <p:tavLst>
                                        <p:tav tm="0">
                                          <p:val>
                                            <p:strVal val="0-#ppt_w/2"/>
                                          </p:val>
                                        </p:tav>
                                        <p:tav tm="100000">
                                          <p:val>
                                            <p:strVal val="#ppt_x"/>
                                          </p:val>
                                        </p:tav>
                                      </p:tavLst>
                                    </p:anim>
                                    <p:anim calcmode="lin" valueType="num">
                                      <p:cBhvr additive="base">
                                        <p:cTn id="38" dur="1750" fill="hold"/>
                                        <p:tgtEl>
                                          <p:spTgt spid="1025">
                                            <p:txEl>
                                              <p:pRg st="13" end="1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5"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981200" y="533400"/>
            <a:ext cx="8229600" cy="1313688"/>
          </a:xfrm>
        </p:spPr>
        <p:txBody>
          <a:bodyPr>
            <a:normAutofit fontScale="90000"/>
          </a:bodyPr>
          <a:lstStyle/>
          <a:p>
            <a:pPr algn="ctr"/>
            <a:r>
              <a:rPr lang="en-GB" b="1" dirty="0" smtClean="0">
                <a:solidFill>
                  <a:schemeClr val="tx1"/>
                </a:solidFill>
              </a:rPr>
              <a:t>ELEMENTS IN </a:t>
            </a:r>
            <a:r>
              <a:rPr lang="en-GB" b="1" dirty="0" smtClean="0">
                <a:solidFill>
                  <a:schemeClr val="tx1"/>
                </a:solidFill>
              </a:rPr>
              <a:t>ECONOMIC </a:t>
            </a:r>
            <a:r>
              <a:rPr lang="en-GB" b="1" dirty="0" smtClean="0">
                <a:solidFill>
                  <a:schemeClr val="tx1"/>
                </a:solidFill>
              </a:rPr>
              <a:t>ENVIRONMENT</a:t>
            </a:r>
            <a:endParaRPr lang="en-GB" b="1" dirty="0">
              <a:solidFill>
                <a:schemeClr val="tx1"/>
              </a:solidFill>
            </a:endParaRPr>
          </a:p>
        </p:txBody>
      </p:sp>
      <p:sp>
        <p:nvSpPr>
          <p:cNvPr id="6" name="Content Placeholder 5"/>
          <p:cNvSpPr>
            <a:spLocks noGrp="1"/>
          </p:cNvSpPr>
          <p:nvPr>
            <p:ph idx="1"/>
          </p:nvPr>
        </p:nvSpPr>
        <p:spPr>
          <a:xfrm>
            <a:off x="1076017" y="2115405"/>
            <a:ext cx="9937727" cy="4585646"/>
          </a:xfrm>
        </p:spPr>
        <p:txBody>
          <a:bodyPr>
            <a:normAutofit/>
          </a:bodyPr>
          <a:lstStyle/>
          <a:p>
            <a:pPr algn="just"/>
            <a:r>
              <a:rPr lang="en-GB" sz="3200" dirty="0"/>
              <a:t>GROSS NATIONAL INCOME: </a:t>
            </a:r>
            <a:r>
              <a:rPr lang="en-GB" sz="3200" dirty="0" smtClean="0"/>
              <a:t>income </a:t>
            </a:r>
            <a:r>
              <a:rPr lang="en-GB" sz="3200" dirty="0"/>
              <a:t>generated </a:t>
            </a:r>
            <a:r>
              <a:rPr lang="en-GB" sz="3200" dirty="0" smtClean="0"/>
              <a:t>by </a:t>
            </a:r>
            <a:r>
              <a:rPr lang="en-GB" sz="3200" dirty="0"/>
              <a:t>total domestic </a:t>
            </a:r>
            <a:r>
              <a:rPr lang="en-GB" sz="3200" dirty="0" smtClean="0"/>
              <a:t>production and </a:t>
            </a:r>
            <a:r>
              <a:rPr lang="en-GB" sz="3200" dirty="0"/>
              <a:t>international production activities of national </a:t>
            </a:r>
            <a:r>
              <a:rPr lang="en-GB" sz="3200" dirty="0" smtClean="0"/>
              <a:t>companies.</a:t>
            </a:r>
            <a:endParaRPr lang="en-GB" sz="3200" dirty="0"/>
          </a:p>
          <a:p>
            <a:pPr algn="just"/>
            <a:r>
              <a:rPr lang="en-GB" sz="3200" dirty="0"/>
              <a:t>GROSS DOMESTIC PRODUCT: </a:t>
            </a:r>
            <a:r>
              <a:rPr lang="en-GB" sz="3200" dirty="0" smtClean="0"/>
              <a:t>total </a:t>
            </a:r>
            <a:r>
              <a:rPr lang="en-GB" sz="3200" dirty="0"/>
              <a:t>value of all final goods and services produced in a country in a given year </a:t>
            </a:r>
            <a:r>
              <a:rPr lang="en-GB" sz="3200" dirty="0"/>
              <a:t>(</a:t>
            </a:r>
            <a:r>
              <a:rPr lang="en-GB" sz="3200" dirty="0" smtClean="0"/>
              <a:t>total </a:t>
            </a:r>
            <a:r>
              <a:rPr lang="en-GB" sz="3200" dirty="0"/>
              <a:t>consumer, investment, and government </a:t>
            </a:r>
            <a:r>
              <a:rPr lang="en-GB" sz="3200" dirty="0" smtClean="0"/>
              <a:t>spending, plus value </a:t>
            </a:r>
            <a:r>
              <a:rPr lang="en-GB" sz="3200" dirty="0"/>
              <a:t>of exports, minus the value of </a:t>
            </a:r>
            <a:r>
              <a:rPr lang="en-GB" sz="3200" dirty="0" smtClean="0"/>
              <a:t>imports).</a:t>
            </a:r>
            <a:endParaRPr lang="en-GB" sz="3200" dirty="0" smtClean="0"/>
          </a:p>
          <a:p>
            <a:pPr marL="0" indent="0" algn="just">
              <a:buNone/>
            </a:pPr>
            <a:endParaRPr lang="en-ZA" sz="3200" dirty="0">
              <a:latin typeface="Tahoma" panose="020B0604030504040204" pitchFamily="34" charset="0"/>
              <a:ea typeface="Tahoma" panose="020B0604030504040204" pitchFamily="34" charset="0"/>
              <a:cs typeface="Tahoma" panose="020B0604030504040204" pitchFamily="34" charset="0"/>
            </a:endParaRPr>
          </a:p>
          <a:p>
            <a:endParaRPr lang="en-GB" dirty="0"/>
          </a:p>
        </p:txBody>
      </p:sp>
    </p:spTree>
    <p:extLst>
      <p:ext uri="{BB962C8B-B14F-4D97-AF65-F5344CB8AC3E}">
        <p14:creationId xmlns:p14="http://schemas.microsoft.com/office/powerpoint/2010/main" val="15641426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1"/>
          <p:cNvSpPr>
            <a:spLocks noChangeArrowheads="1"/>
          </p:cNvSpPr>
          <p:nvPr/>
        </p:nvSpPr>
        <p:spPr bwMode="auto">
          <a:xfrm>
            <a:off x="203200" y="-1489"/>
            <a:ext cx="11785600" cy="59400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200" b="1" i="1"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US" sz="1200" b="1" i="1" dirty="0" smtClean="0">
              <a:solidFill>
                <a:srgbClr val="000000"/>
              </a:solidFill>
              <a:latin typeface="Times New Roman" pitchFamily="18" charset="0"/>
              <a:ea typeface="Calibri" pitchFamily="34" charset="0"/>
              <a:cs typeface="Times New Roman" pitchFamily="18" charset="0"/>
            </a:endParaRPr>
          </a:p>
          <a:p>
            <a:pPr marL="0" marR="0" lvl="0" indent="0" defTabSz="914400" rtl="0" eaLnBrk="1" fontAlgn="base" latinLnBrk="0" hangingPunct="1">
              <a:lnSpc>
                <a:spcPct val="100000"/>
              </a:lnSpc>
              <a:spcBef>
                <a:spcPct val="0"/>
              </a:spcBef>
              <a:spcAft>
                <a:spcPct val="0"/>
              </a:spcAft>
              <a:buClrTx/>
              <a:buSzTx/>
              <a:buFontTx/>
              <a:buNone/>
              <a:tabLst/>
            </a:pPr>
            <a:endParaRPr lang="en-US" sz="1200" b="1" i="1" dirty="0">
              <a:solidFill>
                <a:srgbClr val="000000"/>
              </a:solidFill>
              <a:latin typeface="Times New Roman" pitchFamily="18" charset="0"/>
              <a:ea typeface="Tahoma" panose="020B0604030504040204" pitchFamily="34" charset="0"/>
              <a:cs typeface="Times New Roman" pitchFamily="18" charset="0"/>
            </a:endParaRPr>
          </a:p>
          <a:p>
            <a:pPr marL="0" marR="0" lvl="0" indent="0" defTabSz="914400" rtl="0" eaLnBrk="1" fontAlgn="base" latinLnBrk="0" hangingPunct="1">
              <a:lnSpc>
                <a:spcPct val="100000"/>
              </a:lnSpc>
              <a:spcBef>
                <a:spcPct val="0"/>
              </a:spcBef>
              <a:spcAft>
                <a:spcPct val="0"/>
              </a:spcAft>
              <a:buClrTx/>
              <a:buSzTx/>
              <a:buFontTx/>
              <a:buNone/>
              <a:tabLst/>
            </a:pPr>
            <a:r>
              <a:rPr kumimoji="0" lang="en-US" sz="2800" b="1" u="none" strike="noStrike" cap="none" normalizeH="0" baseline="0" dirty="0" smtClean="0">
                <a:ln>
                  <a:noFill/>
                </a:ln>
                <a:solidFill>
                  <a:srgbClr val="FFFF00"/>
                </a:solidFill>
                <a:effectLst/>
                <a:latin typeface="Tahoma" panose="020B0604030504040204" pitchFamily="34" charset="0"/>
                <a:ea typeface="Tahoma" panose="020B0604030504040204" pitchFamily="34" charset="0"/>
                <a:cs typeface="Tahoma" panose="020B0604030504040204" pitchFamily="34" charset="0"/>
              </a:rPr>
              <a:t>Oligopoly and Anti-Competitive Behavior</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800" b="0" u="none" strike="noStrike" cap="none" normalizeH="0" baseline="0" dirty="0" smtClean="0">
              <a:ln>
                <a:noFill/>
              </a:ln>
              <a:solidFill>
                <a:schemeClr val="tx1"/>
              </a:solidFill>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Oligopolistic firms compete with each other for the same customers in trying to increase their market share–through marketing or product development, after sales service and so on.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However, at the same time, they will try to keep the price high and/or hinder entry to their market by new firms.</a:t>
            </a:r>
          </a:p>
          <a:p>
            <a:pPr marL="0" marR="0" lvl="0" indent="0" algn="just" defTabSz="914400" rtl="0" eaLnBrk="0" fontAlgn="base" latinLnBrk="0" hangingPunct="0">
              <a:lnSpc>
                <a:spcPct val="100000"/>
              </a:lnSpc>
              <a:spcBef>
                <a:spcPct val="0"/>
              </a:spcBef>
              <a:spcAft>
                <a:spcPct val="0"/>
              </a:spcAft>
              <a:buClrTx/>
              <a:buSzTx/>
              <a:buFontTx/>
              <a:buNone/>
              <a:tabLst/>
            </a:pPr>
            <a:endParaRPr lang="en-US" sz="2400" dirty="0" smtClean="0">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One means of doing this is by colluding with each other –in effect acting as if they are (together) a monopoly.  </a:t>
            </a:r>
          </a:p>
          <a:p>
            <a:pPr marL="0" marR="0" lvl="0" indent="0" algn="just" defTabSz="914400" rtl="0" eaLnBrk="0" fontAlgn="base" latinLnBrk="0" hangingPunct="0">
              <a:lnSpc>
                <a:spcPct val="100000"/>
              </a:lnSpc>
              <a:spcBef>
                <a:spcPct val="0"/>
              </a:spcBef>
              <a:spcAft>
                <a:spcPct val="0"/>
              </a:spcAft>
              <a:buClrTx/>
              <a:buSzTx/>
              <a:buFontTx/>
              <a:buNone/>
              <a:tabLst/>
            </a:pPr>
            <a:endParaRPr lang="en-US" sz="2400" dirty="0" smtClean="0">
              <a:latin typeface="Tahoma" panose="020B0604030504040204" pitchFamily="34" charset="0"/>
              <a:ea typeface="Tahoma" panose="020B0604030504040204" pitchFamily="34" charset="0"/>
              <a:cs typeface="Tahoma" panose="020B060403050404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This type of action is most commonly called </a:t>
            </a:r>
            <a:r>
              <a:rPr kumimoji="0" lang="en-US" sz="2400" b="1" i="1"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price fixing </a:t>
            </a:r>
            <a:r>
              <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and is illegal in many countries.</a:t>
            </a:r>
            <a:r>
              <a:rPr kumimoji="0" lang="en-US" sz="2400" b="1"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rPr>
              <a:t> </a:t>
            </a:r>
            <a:endParaRPr kumimoji="0" lang="en-US" sz="2400" b="0" i="0" u="none" strike="noStrike" cap="none" normalizeH="0" baseline="0" dirty="0" smtClean="0">
              <a:ln>
                <a:noFill/>
              </a:ln>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3201538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9153">
                                            <p:txEl>
                                              <p:pRg st="3" end="3"/>
                                            </p:txEl>
                                          </p:spTgt>
                                        </p:tgtEl>
                                        <p:attrNameLst>
                                          <p:attrName>style.visibility</p:attrName>
                                        </p:attrNameLst>
                                      </p:cBhvr>
                                      <p:to>
                                        <p:strVal val="visible"/>
                                      </p:to>
                                    </p:set>
                                    <p:anim calcmode="lin" valueType="num">
                                      <p:cBhvr additive="base">
                                        <p:cTn id="7" dur="1750" fill="hold"/>
                                        <p:tgtEl>
                                          <p:spTgt spid="49153">
                                            <p:txEl>
                                              <p:pRg st="3" end="3"/>
                                            </p:txEl>
                                          </p:spTgt>
                                        </p:tgtEl>
                                        <p:attrNameLst>
                                          <p:attrName>ppt_x</p:attrName>
                                        </p:attrNameLst>
                                      </p:cBhvr>
                                      <p:tavLst>
                                        <p:tav tm="0">
                                          <p:val>
                                            <p:strVal val="0-#ppt_w/2"/>
                                          </p:val>
                                        </p:tav>
                                        <p:tav tm="100000">
                                          <p:val>
                                            <p:strVal val="#ppt_x"/>
                                          </p:val>
                                        </p:tav>
                                      </p:tavLst>
                                    </p:anim>
                                    <p:anim calcmode="lin" valueType="num">
                                      <p:cBhvr additive="base">
                                        <p:cTn id="8" dur="1750" fill="hold"/>
                                        <p:tgtEl>
                                          <p:spTgt spid="4915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9153">
                                            <p:txEl>
                                              <p:pRg st="5" end="5"/>
                                            </p:txEl>
                                          </p:spTgt>
                                        </p:tgtEl>
                                        <p:attrNameLst>
                                          <p:attrName>style.visibility</p:attrName>
                                        </p:attrNameLst>
                                      </p:cBhvr>
                                      <p:to>
                                        <p:strVal val="visible"/>
                                      </p:to>
                                    </p:set>
                                    <p:anim calcmode="lin" valueType="num">
                                      <p:cBhvr additive="base">
                                        <p:cTn id="13" dur="1750" fill="hold"/>
                                        <p:tgtEl>
                                          <p:spTgt spid="49153">
                                            <p:txEl>
                                              <p:pRg st="5" end="5"/>
                                            </p:txEl>
                                          </p:spTgt>
                                        </p:tgtEl>
                                        <p:attrNameLst>
                                          <p:attrName>ppt_x</p:attrName>
                                        </p:attrNameLst>
                                      </p:cBhvr>
                                      <p:tavLst>
                                        <p:tav tm="0">
                                          <p:val>
                                            <p:strVal val="0-#ppt_w/2"/>
                                          </p:val>
                                        </p:tav>
                                        <p:tav tm="100000">
                                          <p:val>
                                            <p:strVal val="#ppt_x"/>
                                          </p:val>
                                        </p:tav>
                                      </p:tavLst>
                                    </p:anim>
                                    <p:anim calcmode="lin" valueType="num">
                                      <p:cBhvr additive="base">
                                        <p:cTn id="14" dur="1750" fill="hold"/>
                                        <p:tgtEl>
                                          <p:spTgt spid="4915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9153">
                                            <p:txEl>
                                              <p:pRg st="7" end="7"/>
                                            </p:txEl>
                                          </p:spTgt>
                                        </p:tgtEl>
                                        <p:attrNameLst>
                                          <p:attrName>style.visibility</p:attrName>
                                        </p:attrNameLst>
                                      </p:cBhvr>
                                      <p:to>
                                        <p:strVal val="visible"/>
                                      </p:to>
                                    </p:set>
                                    <p:anim calcmode="lin" valueType="num">
                                      <p:cBhvr additive="base">
                                        <p:cTn id="19" dur="1750" fill="hold"/>
                                        <p:tgtEl>
                                          <p:spTgt spid="49153">
                                            <p:txEl>
                                              <p:pRg st="7" end="7"/>
                                            </p:txEl>
                                          </p:spTgt>
                                        </p:tgtEl>
                                        <p:attrNameLst>
                                          <p:attrName>ppt_x</p:attrName>
                                        </p:attrNameLst>
                                      </p:cBhvr>
                                      <p:tavLst>
                                        <p:tav tm="0">
                                          <p:val>
                                            <p:strVal val="0-#ppt_w/2"/>
                                          </p:val>
                                        </p:tav>
                                        <p:tav tm="100000">
                                          <p:val>
                                            <p:strVal val="#ppt_x"/>
                                          </p:val>
                                        </p:tav>
                                      </p:tavLst>
                                    </p:anim>
                                    <p:anim calcmode="lin" valueType="num">
                                      <p:cBhvr additive="base">
                                        <p:cTn id="20" dur="1750" fill="hold"/>
                                        <p:tgtEl>
                                          <p:spTgt spid="49153">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9153">
                                            <p:txEl>
                                              <p:pRg st="9" end="9"/>
                                            </p:txEl>
                                          </p:spTgt>
                                        </p:tgtEl>
                                        <p:attrNameLst>
                                          <p:attrName>style.visibility</p:attrName>
                                        </p:attrNameLst>
                                      </p:cBhvr>
                                      <p:to>
                                        <p:strVal val="visible"/>
                                      </p:to>
                                    </p:set>
                                    <p:anim calcmode="lin" valueType="num">
                                      <p:cBhvr additive="base">
                                        <p:cTn id="25" dur="1750" fill="hold"/>
                                        <p:tgtEl>
                                          <p:spTgt spid="49153">
                                            <p:txEl>
                                              <p:pRg st="9" end="9"/>
                                            </p:txEl>
                                          </p:spTgt>
                                        </p:tgtEl>
                                        <p:attrNameLst>
                                          <p:attrName>ppt_x</p:attrName>
                                        </p:attrNameLst>
                                      </p:cBhvr>
                                      <p:tavLst>
                                        <p:tav tm="0">
                                          <p:val>
                                            <p:strVal val="0-#ppt_w/2"/>
                                          </p:val>
                                        </p:tav>
                                        <p:tav tm="100000">
                                          <p:val>
                                            <p:strVal val="#ppt_x"/>
                                          </p:val>
                                        </p:tav>
                                      </p:tavLst>
                                    </p:anim>
                                    <p:anim calcmode="lin" valueType="num">
                                      <p:cBhvr additive="base">
                                        <p:cTn id="26" dur="1750" fill="hold"/>
                                        <p:tgtEl>
                                          <p:spTgt spid="49153">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9153">
                                            <p:txEl>
                                              <p:pRg st="11" end="11"/>
                                            </p:txEl>
                                          </p:spTgt>
                                        </p:tgtEl>
                                        <p:attrNameLst>
                                          <p:attrName>style.visibility</p:attrName>
                                        </p:attrNameLst>
                                      </p:cBhvr>
                                      <p:to>
                                        <p:strVal val="visible"/>
                                      </p:to>
                                    </p:set>
                                    <p:anim calcmode="lin" valueType="num">
                                      <p:cBhvr additive="base">
                                        <p:cTn id="31" dur="1750" fill="hold"/>
                                        <p:tgtEl>
                                          <p:spTgt spid="49153">
                                            <p:txEl>
                                              <p:pRg st="11" end="11"/>
                                            </p:txEl>
                                          </p:spTgt>
                                        </p:tgtEl>
                                        <p:attrNameLst>
                                          <p:attrName>ppt_x</p:attrName>
                                        </p:attrNameLst>
                                      </p:cBhvr>
                                      <p:tavLst>
                                        <p:tav tm="0">
                                          <p:val>
                                            <p:strVal val="0-#ppt_w/2"/>
                                          </p:val>
                                        </p:tav>
                                        <p:tav tm="100000">
                                          <p:val>
                                            <p:strVal val="#ppt_x"/>
                                          </p:val>
                                        </p:tav>
                                      </p:tavLst>
                                    </p:anim>
                                    <p:anim calcmode="lin" valueType="num">
                                      <p:cBhvr additive="base">
                                        <p:cTn id="32" dur="1750" fill="hold"/>
                                        <p:tgtEl>
                                          <p:spTgt spid="49153">
                                            <p:txEl>
                                              <p:pRg st="11" end="1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3"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1"/>
          <p:cNvSpPr>
            <a:spLocks noChangeArrowheads="1"/>
          </p:cNvSpPr>
          <p:nvPr/>
        </p:nvSpPr>
        <p:spPr bwMode="auto">
          <a:xfrm>
            <a:off x="609600" y="553998"/>
            <a:ext cx="11176000" cy="569386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2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US" sz="1200" b="1" dirty="0" smtClean="0">
              <a:solidFill>
                <a:srgbClr val="000000"/>
              </a:solidFill>
              <a:latin typeface="Times New Roman" pitchFamily="18"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200" b="1"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rgbClr val="FFFF00"/>
                </a:solidFill>
                <a:effectLst/>
                <a:latin typeface="Times New Roman" pitchFamily="18" charset="0"/>
                <a:ea typeface="Calibri" pitchFamily="34" charset="0"/>
                <a:cs typeface="Times New Roman" pitchFamily="18" charset="0"/>
              </a:rPr>
              <a:t>Collusion and Cartels</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000" b="0" i="0" u="none" strike="noStrike" cap="none" normalizeH="0" baseline="0" dirty="0" smtClean="0">
                <a:ln>
                  <a:noFill/>
                </a:ln>
                <a:effectLst/>
                <a:latin typeface="Times New Roman" pitchFamily="18" charset="0"/>
                <a:ea typeface="Calibri" pitchFamily="34" charset="0"/>
                <a:cs typeface="Times New Roman" pitchFamily="18" charset="0"/>
              </a:rPr>
              <a:t>   Oligopolistic firms that collude in </a:t>
            </a:r>
            <a:r>
              <a:rPr kumimoji="0" lang="en-US" sz="2000" b="1" i="1" u="none" strike="noStrike" cap="none" normalizeH="0" baseline="0" dirty="0" smtClean="0">
                <a:ln>
                  <a:noFill/>
                </a:ln>
                <a:effectLst/>
                <a:latin typeface="Times New Roman" pitchFamily="18" charset="0"/>
                <a:ea typeface="Calibri" pitchFamily="34" charset="0"/>
                <a:cs typeface="Times New Roman" pitchFamily="18" charset="0"/>
              </a:rPr>
              <a:t>formal price fixing</a:t>
            </a:r>
            <a:r>
              <a:rPr kumimoji="0" lang="en-US" sz="2000" b="1" i="0" u="none" strike="noStrike" cap="none" normalizeH="0" baseline="0" dirty="0" smtClean="0">
                <a:ln>
                  <a:noFill/>
                </a:ln>
                <a:effectLst/>
                <a:latin typeface="Times New Roman" pitchFamily="18" charset="0"/>
                <a:ea typeface="Calibri" pitchFamily="34" charset="0"/>
                <a:cs typeface="Times New Roman" pitchFamily="18" charset="0"/>
              </a:rPr>
              <a:t> </a:t>
            </a:r>
            <a:r>
              <a:rPr kumimoji="0" lang="en-US" sz="2000" b="0" i="0" u="none" strike="noStrike" cap="none" normalizeH="0" baseline="0" dirty="0" smtClean="0">
                <a:ln>
                  <a:noFill/>
                </a:ln>
                <a:effectLst/>
                <a:latin typeface="Times New Roman" pitchFamily="18" charset="0"/>
                <a:ea typeface="Calibri" pitchFamily="34" charset="0"/>
                <a:cs typeface="Times New Roman" pitchFamily="18" charset="0"/>
              </a:rPr>
              <a:t>arrangements are said to be part of a </a:t>
            </a:r>
            <a:r>
              <a:rPr kumimoji="0" lang="en-US" sz="2000" b="1" i="0" u="none" strike="noStrike" cap="none" normalizeH="0" baseline="0" dirty="0" smtClean="0">
                <a:ln>
                  <a:noFill/>
                </a:ln>
                <a:effectLst/>
                <a:latin typeface="Times New Roman" pitchFamily="18" charset="0"/>
                <a:ea typeface="Calibri" pitchFamily="34" charset="0"/>
                <a:cs typeface="Times New Roman" pitchFamily="18" charset="0"/>
              </a:rPr>
              <a:t>cartel. </a:t>
            </a:r>
          </a:p>
          <a:p>
            <a:pPr marL="0" marR="0" lvl="0" indent="0" algn="just" defTabSz="914400" rtl="0" eaLnBrk="0" fontAlgn="base" latinLnBrk="0" hangingPunct="0">
              <a:lnSpc>
                <a:spcPct val="100000"/>
              </a:lnSpc>
              <a:spcBef>
                <a:spcPct val="0"/>
              </a:spcBef>
              <a:spcAft>
                <a:spcPct val="0"/>
              </a:spcAft>
              <a:buClrTx/>
              <a:buSzTx/>
              <a:buFontTx/>
              <a:buNone/>
              <a:tabLst/>
            </a:pPr>
            <a:endParaRPr lang="en-US" sz="2000" dirty="0" smtClean="0">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000" b="0" i="0" u="none" strike="noStrike" cap="none" normalizeH="0" baseline="0" dirty="0" smtClean="0">
                <a:ln>
                  <a:noFill/>
                </a:ln>
                <a:effectLst/>
                <a:latin typeface="Times New Roman" pitchFamily="18" charset="0"/>
                <a:ea typeface="Calibri" pitchFamily="34" charset="0"/>
                <a:cs typeface="Times New Roman" pitchFamily="18" charset="0"/>
              </a:rPr>
              <a:t> The oil industry is a very good example of this where OPEC (the Organization of Petroleum Exporting Countries) is the most powerful cartel in modern history. </a:t>
            </a:r>
          </a:p>
          <a:p>
            <a:pPr marL="0" marR="0" lvl="0" indent="0" algn="just" defTabSz="914400" rtl="0" eaLnBrk="0" fontAlgn="base" latinLnBrk="0" hangingPunct="0">
              <a:lnSpc>
                <a:spcPct val="100000"/>
              </a:lnSpc>
              <a:spcBef>
                <a:spcPct val="0"/>
              </a:spcBef>
              <a:spcAft>
                <a:spcPct val="0"/>
              </a:spcAft>
              <a:buClrTx/>
              <a:buSzTx/>
              <a:buFontTx/>
              <a:buNone/>
              <a:tabLst/>
            </a:pPr>
            <a:endParaRPr lang="en-US" sz="2000" dirty="0" smtClean="0">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000" b="0" i="0" u="none" strike="noStrike" cap="none" normalizeH="0" baseline="0" dirty="0" smtClean="0">
                <a:ln>
                  <a:noFill/>
                </a:ln>
                <a:effectLst/>
                <a:latin typeface="Times New Roman" pitchFamily="18" charset="0"/>
                <a:ea typeface="Calibri" pitchFamily="34" charset="0"/>
                <a:cs typeface="Times New Roman" pitchFamily="18" charset="0"/>
              </a:rPr>
              <a:t>  Members of a cartel meet at regular intervals to decide on the price that they will sell their product in the particular market.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000" b="0" i="0" u="none" strike="noStrike" cap="none" normalizeH="0" baseline="0" dirty="0" smtClean="0">
                <a:ln>
                  <a:noFill/>
                </a:ln>
                <a:effectLst/>
                <a:latin typeface="Times New Roman" pitchFamily="18" charset="0"/>
                <a:ea typeface="Calibri" pitchFamily="34" charset="0"/>
                <a:cs typeface="Times New Roman" pitchFamily="18" charset="0"/>
              </a:rPr>
              <a:t> This can be done to regulate supply for the purposes of ironing out fluctuations in price caused by changes in demand and supply.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effectLst/>
              <a:latin typeface="Times New Roman" pitchFamily="18"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000" b="0" i="0" u="none" strike="noStrike" cap="none" normalizeH="0" baseline="0" dirty="0" smtClean="0">
                <a:ln>
                  <a:noFill/>
                </a:ln>
                <a:effectLst/>
                <a:latin typeface="Times New Roman" pitchFamily="18" charset="0"/>
                <a:ea typeface="Calibri" pitchFamily="34" charset="0"/>
                <a:cs typeface="Times New Roman" pitchFamily="18" charset="0"/>
              </a:rPr>
              <a:t>   It may also be seen as a mechanism to conserve the supply of a scarce product.  </a:t>
            </a:r>
          </a:p>
          <a:p>
            <a:pPr marL="0" marR="0" lvl="0" indent="0" algn="just" defTabSz="914400" rtl="0" eaLnBrk="0" fontAlgn="base" latinLnBrk="0" hangingPunct="0">
              <a:lnSpc>
                <a:spcPct val="100000"/>
              </a:lnSpc>
              <a:spcBef>
                <a:spcPct val="0"/>
              </a:spcBef>
              <a:spcAft>
                <a:spcPct val="0"/>
              </a:spcAft>
              <a:buClrTx/>
              <a:buSzTx/>
              <a:buFont typeface="Wingdings" pitchFamily="2" charset="2"/>
              <a:buChar char="q"/>
              <a:tabLst/>
            </a:pPr>
            <a:r>
              <a:rPr kumimoji="0" lang="en-US" sz="2000" b="0" i="0" u="none" strike="noStrike" cap="none" normalizeH="0" baseline="0" dirty="0" smtClean="0">
                <a:ln>
                  <a:noFill/>
                </a:ln>
                <a:effectLst/>
                <a:latin typeface="Times New Roman" pitchFamily="18" charset="0"/>
                <a:ea typeface="Calibri" pitchFamily="34" charset="0"/>
                <a:cs typeface="Times New Roman" pitchFamily="18" charset="0"/>
              </a:rPr>
              <a:t>   However, given this position, a cartel can also operate to charge higher prices than would be possible under competitive conditions.</a:t>
            </a:r>
            <a:endParaRPr kumimoji="0" lang="en-US" sz="2000" b="0" i="0" u="none" strike="noStrike" cap="none" normalizeH="0" baseline="0" dirty="0" smtClean="0">
              <a:ln>
                <a:noFill/>
              </a:ln>
              <a:effectLst/>
              <a:latin typeface="Arial" pitchFamily="34" charset="0"/>
              <a:cs typeface="Arial" pitchFamily="34" charset="0"/>
            </a:endParaRPr>
          </a:p>
        </p:txBody>
      </p:sp>
    </p:spTree>
    <p:extLst>
      <p:ext uri="{BB962C8B-B14F-4D97-AF65-F5344CB8AC3E}">
        <p14:creationId xmlns:p14="http://schemas.microsoft.com/office/powerpoint/2010/main" val="1487065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0" y="0"/>
            <a:ext cx="12192000" cy="64940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1200" dirty="0" smtClean="0">
              <a:solidFill>
                <a:srgbClr val="000000"/>
              </a:solidFill>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1200" dirty="0" smtClean="0">
              <a:solidFill>
                <a:srgbClr val="000000"/>
              </a:solidFill>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lang="en-US" sz="1200" dirty="0" smtClean="0">
                <a:solidFill>
                  <a:srgbClr val="FFFF00"/>
                </a:solidFill>
                <a:latin typeface="Times New Roman" pitchFamily="18" charset="0"/>
                <a:ea typeface="Calibri" pitchFamily="34" charset="0"/>
                <a:cs typeface="Times New Roman" pitchFamily="18" charset="0"/>
              </a:rPr>
              <a:t>	</a:t>
            </a:r>
            <a:r>
              <a:rPr lang="en-US" sz="2400" b="1" dirty="0" smtClean="0">
                <a:solidFill>
                  <a:srgbClr val="FFFF00"/>
                </a:solidFill>
                <a:latin typeface="+mj-lt"/>
                <a:ea typeface="Calibri" pitchFamily="34" charset="0"/>
                <a:cs typeface="Times New Roman" pitchFamily="18" charset="0"/>
              </a:rPr>
              <a:t>Conditions Favoring  Collusions and Cartels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Times New Roman" pitchFamily="18" charset="0"/>
                <a:ea typeface="Calibri" pitchFamily="34" charset="0"/>
                <a:cs typeface="Times New Roman" pitchFamily="18" charset="0"/>
              </a:rPr>
              <a:t> </a:t>
            </a:r>
            <a:r>
              <a:rPr kumimoji="0" lang="en-US" sz="2000" b="0" i="0" u="none" strike="noStrike" cap="none" normalizeH="0" baseline="0" dirty="0" smtClean="0">
                <a:ln>
                  <a:noFill/>
                </a:ln>
                <a:effectLst/>
                <a:latin typeface="+mj-lt"/>
                <a:ea typeface="Calibri" pitchFamily="34" charset="0"/>
                <a:cs typeface="Times New Roman" pitchFamily="18" charset="0"/>
              </a:rPr>
              <a:t>Collusion between firms in a cartel is more likely when:</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ln>
                <a:noFill/>
              </a:ln>
              <a:effectLst/>
              <a:latin typeface="+mj-lt"/>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ü"/>
              <a:tabLst/>
            </a:pPr>
            <a:r>
              <a:rPr kumimoji="0" lang="en-US" sz="2000" b="0" i="0" u="none" strike="noStrike" cap="none" normalizeH="0" baseline="0" dirty="0" smtClean="0">
                <a:ln>
                  <a:noFill/>
                </a:ln>
                <a:effectLst/>
                <a:latin typeface="+mj-lt"/>
                <a:ea typeface="Calibri" pitchFamily="34" charset="0"/>
                <a:cs typeface="Times New Roman" pitchFamily="18" charset="0"/>
              </a:rPr>
              <a:t> There are only a few firms who know each other well</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effectLst/>
              <a:latin typeface="+mj-lt"/>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ü"/>
              <a:tabLst/>
            </a:pPr>
            <a:r>
              <a:rPr kumimoji="0" lang="en-US" sz="2000" b="0" i="0" u="none" strike="noStrike" cap="none" normalizeH="0" baseline="0" dirty="0" smtClean="0">
                <a:ln>
                  <a:noFill/>
                </a:ln>
                <a:effectLst/>
                <a:latin typeface="+mj-lt"/>
                <a:ea typeface="Calibri" pitchFamily="34" charset="0"/>
                <a:cs typeface="Times New Roman" pitchFamily="18" charset="0"/>
              </a:rPr>
              <a:t> Firms are willing to share reliable information on general and production costs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effectLst/>
              <a:latin typeface="+mj-lt"/>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ü"/>
              <a:tabLst/>
            </a:pPr>
            <a:r>
              <a:rPr kumimoji="0" lang="en-US" sz="2000" b="0" i="0" u="none" strike="noStrike" cap="none" normalizeH="0" baseline="0" dirty="0" smtClean="0">
                <a:ln>
                  <a:noFill/>
                </a:ln>
                <a:effectLst/>
                <a:latin typeface="+mj-lt"/>
                <a:ea typeface="Calibri" pitchFamily="34" charset="0"/>
                <a:cs typeface="Times New Roman" pitchFamily="18" charset="0"/>
              </a:rPr>
              <a:t> They produce similar products using closely related processes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effectLst/>
              <a:latin typeface="+mj-lt"/>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ü"/>
              <a:tabLst/>
            </a:pPr>
            <a:r>
              <a:rPr kumimoji="0" lang="en-US" sz="2000" b="0" i="0" u="none" strike="noStrike" cap="none" normalizeH="0" baseline="0" dirty="0" smtClean="0">
                <a:ln>
                  <a:noFill/>
                </a:ln>
                <a:effectLst/>
                <a:latin typeface="+mj-lt"/>
                <a:ea typeface="Calibri" pitchFamily="34" charset="0"/>
                <a:cs typeface="Times New Roman" pitchFamily="18" charset="0"/>
              </a:rPr>
              <a:t> There is a dominant firm in the market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effectLst/>
              <a:latin typeface="+mj-lt"/>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ü"/>
              <a:tabLst/>
            </a:pPr>
            <a:r>
              <a:rPr kumimoji="0" lang="en-US" sz="2000" b="0" i="0" u="none" strike="noStrike" cap="none" normalizeH="0" baseline="0" dirty="0" smtClean="0">
                <a:ln>
                  <a:noFill/>
                </a:ln>
                <a:effectLst/>
                <a:latin typeface="+mj-lt"/>
                <a:ea typeface="Calibri" pitchFamily="34" charset="0"/>
                <a:cs typeface="Times New Roman" pitchFamily="18" charset="0"/>
              </a:rPr>
              <a:t> Barriers to entry are high</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effectLst/>
              <a:latin typeface="+mj-lt"/>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ü"/>
              <a:tabLst/>
            </a:pPr>
            <a:r>
              <a:rPr kumimoji="0" lang="en-US" sz="2000" b="0" i="0" u="none" strike="noStrike" cap="none" normalizeH="0" baseline="0" dirty="0" smtClean="0">
                <a:ln>
                  <a:noFill/>
                </a:ln>
                <a:effectLst/>
                <a:latin typeface="+mj-lt"/>
                <a:ea typeface="Calibri" pitchFamily="34" charset="0"/>
                <a:cs typeface="Times New Roman" pitchFamily="18" charset="0"/>
              </a:rPr>
              <a:t> The market is stable with no huge fluctuations in demand or production costs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effectLst/>
              <a:latin typeface="+mj-lt"/>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ü"/>
              <a:tabLst/>
            </a:pPr>
            <a:r>
              <a:rPr kumimoji="0" lang="en-US" sz="2000" b="0" i="0" u="none" strike="noStrike" cap="none" normalizeH="0" baseline="0" dirty="0" smtClean="0">
                <a:ln>
                  <a:noFill/>
                </a:ln>
                <a:effectLst/>
                <a:latin typeface="+mj-lt"/>
                <a:ea typeface="Calibri" pitchFamily="34" charset="0"/>
                <a:cs typeface="Times New Roman" pitchFamily="18" charset="0"/>
              </a:rPr>
              <a:t> No government measures exist to prevent collusion.</a:t>
            </a:r>
            <a:endParaRPr kumimoji="0" lang="en-US" sz="2000" b="0" i="0" u="none" strike="noStrike" cap="none" normalizeH="0" baseline="0" dirty="0" smtClean="0">
              <a:ln>
                <a:noFill/>
              </a:ln>
              <a:effectLst/>
              <a:latin typeface="+mj-l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mj-lt"/>
              <a:cs typeface="Arial" pitchFamily="34" charset="0"/>
            </a:endParaRPr>
          </a:p>
        </p:txBody>
      </p:sp>
    </p:spTree>
    <p:extLst>
      <p:ext uri="{BB962C8B-B14F-4D97-AF65-F5344CB8AC3E}">
        <p14:creationId xmlns:p14="http://schemas.microsoft.com/office/powerpoint/2010/main" val="30890062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GB" b="1" dirty="0" smtClean="0">
                <a:latin typeface="Times New Roman" panose="02020603050405020304" pitchFamily="18" charset="0"/>
                <a:cs typeface="Times New Roman" panose="02020603050405020304" pitchFamily="18" charset="0"/>
              </a:rPr>
              <a:t>END</a:t>
            </a:r>
            <a:endParaRPr lang="en-GB"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143861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981200" y="533400"/>
            <a:ext cx="8229600" cy="1313688"/>
          </a:xfrm>
        </p:spPr>
        <p:txBody>
          <a:bodyPr>
            <a:normAutofit fontScale="90000"/>
          </a:bodyPr>
          <a:lstStyle/>
          <a:p>
            <a:pPr algn="ctr"/>
            <a:r>
              <a:rPr lang="en-GB" b="1" dirty="0" smtClean="0">
                <a:solidFill>
                  <a:schemeClr val="tx1"/>
                </a:solidFill>
              </a:rPr>
              <a:t>ELEMENTS IN THE ECONOMIC ENVIRONMENT</a:t>
            </a:r>
            <a:endParaRPr lang="en-GB" b="1" dirty="0">
              <a:solidFill>
                <a:schemeClr val="tx1"/>
              </a:solidFill>
            </a:endParaRPr>
          </a:p>
        </p:txBody>
      </p:sp>
      <p:sp>
        <p:nvSpPr>
          <p:cNvPr id="6" name="Content Placeholder 5"/>
          <p:cNvSpPr>
            <a:spLocks noGrp="1"/>
          </p:cNvSpPr>
          <p:nvPr>
            <p:ph idx="1"/>
          </p:nvPr>
        </p:nvSpPr>
        <p:spPr>
          <a:xfrm>
            <a:off x="1076017" y="2115404"/>
            <a:ext cx="9937727" cy="3944201"/>
          </a:xfrm>
        </p:spPr>
        <p:txBody>
          <a:bodyPr>
            <a:normAutofit/>
          </a:bodyPr>
          <a:lstStyle/>
          <a:p>
            <a:pPr marL="0" indent="0" algn="just">
              <a:buNone/>
            </a:pPr>
            <a:r>
              <a:rPr lang="en-GB" sz="3200" b="1" dirty="0" smtClean="0"/>
              <a:t>FOREIGN </a:t>
            </a:r>
            <a:r>
              <a:rPr lang="en-GB" sz="3200" b="1" dirty="0" smtClean="0"/>
              <a:t>EXCHANGE</a:t>
            </a:r>
            <a:endParaRPr lang="en-GB" sz="3200" dirty="0" smtClean="0"/>
          </a:p>
          <a:p>
            <a:pPr algn="just"/>
            <a:r>
              <a:rPr lang="en-GB" sz="3200" dirty="0"/>
              <a:t>Exchange rate tells how many units of currency it takes to buy one US </a:t>
            </a:r>
            <a:r>
              <a:rPr lang="en-GB" sz="3200" dirty="0" smtClean="0"/>
              <a:t>dollar.</a:t>
            </a:r>
            <a:endParaRPr lang="en-GB" dirty="0"/>
          </a:p>
          <a:p>
            <a:pPr algn="just"/>
            <a:r>
              <a:rPr lang="en-GB" sz="3200" dirty="0"/>
              <a:t>Estimating the value of a universal basket of good and services that can be purchased with one unit of a country’s </a:t>
            </a:r>
            <a:r>
              <a:rPr lang="en-GB" sz="3200" dirty="0" smtClean="0"/>
              <a:t>currency.</a:t>
            </a:r>
            <a:endParaRPr lang="en-GB" sz="3200" dirty="0"/>
          </a:p>
        </p:txBody>
      </p:sp>
    </p:spTree>
    <p:extLst>
      <p:ext uri="{BB962C8B-B14F-4D97-AF65-F5344CB8AC3E}">
        <p14:creationId xmlns:p14="http://schemas.microsoft.com/office/powerpoint/2010/main" val="13475539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981200" y="533400"/>
            <a:ext cx="8229600" cy="1313688"/>
          </a:xfrm>
        </p:spPr>
        <p:txBody>
          <a:bodyPr>
            <a:normAutofit fontScale="90000"/>
          </a:bodyPr>
          <a:lstStyle/>
          <a:p>
            <a:pPr algn="ctr"/>
            <a:r>
              <a:rPr lang="en-GB" b="1" dirty="0" smtClean="0">
                <a:solidFill>
                  <a:schemeClr val="tx1"/>
                </a:solidFill>
              </a:rPr>
              <a:t>ELEMENTS IN THE ECONOMIC ENVIRONMENT</a:t>
            </a:r>
            <a:endParaRPr lang="en-GB" b="1" dirty="0">
              <a:solidFill>
                <a:schemeClr val="tx1"/>
              </a:solidFill>
            </a:endParaRPr>
          </a:p>
        </p:txBody>
      </p:sp>
      <p:sp>
        <p:nvSpPr>
          <p:cNvPr id="6" name="Content Placeholder 5"/>
          <p:cNvSpPr>
            <a:spLocks noGrp="1"/>
          </p:cNvSpPr>
          <p:nvPr>
            <p:ph idx="1"/>
          </p:nvPr>
        </p:nvSpPr>
        <p:spPr>
          <a:xfrm>
            <a:off x="1076017" y="2115404"/>
            <a:ext cx="9937727" cy="3944201"/>
          </a:xfrm>
        </p:spPr>
        <p:txBody>
          <a:bodyPr>
            <a:normAutofit/>
          </a:bodyPr>
          <a:lstStyle/>
          <a:p>
            <a:pPr marL="0" indent="0" algn="just">
              <a:buNone/>
            </a:pPr>
            <a:r>
              <a:rPr lang="en-GB" sz="3200" b="1" dirty="0" smtClean="0"/>
              <a:t>INFLATION</a:t>
            </a:r>
            <a:endParaRPr lang="en-GB" sz="3200" dirty="0" smtClean="0"/>
          </a:p>
          <a:p>
            <a:pPr algn="just"/>
            <a:r>
              <a:rPr lang="en-GB" sz="3200" dirty="0" smtClean="0"/>
              <a:t>Rise </a:t>
            </a:r>
            <a:r>
              <a:rPr lang="en-GB" sz="3200" dirty="0"/>
              <a:t>in price measured against a standard level of purchasing power </a:t>
            </a:r>
          </a:p>
          <a:p>
            <a:pPr algn="just"/>
            <a:r>
              <a:rPr lang="en-GB" sz="3200" dirty="0" smtClean="0"/>
              <a:t>It </a:t>
            </a:r>
            <a:r>
              <a:rPr lang="en-GB" sz="3200" dirty="0"/>
              <a:t>results when </a:t>
            </a:r>
            <a:r>
              <a:rPr lang="en-GB" sz="3200" dirty="0" smtClean="0"/>
              <a:t>demand </a:t>
            </a:r>
            <a:r>
              <a:rPr lang="en-GB" sz="3200" dirty="0"/>
              <a:t>grows faster than </a:t>
            </a:r>
            <a:r>
              <a:rPr lang="en-GB" sz="3200" dirty="0" smtClean="0"/>
              <a:t>supply </a:t>
            </a:r>
            <a:endParaRPr lang="en-GB" sz="3200" dirty="0"/>
          </a:p>
          <a:p>
            <a:pPr algn="just"/>
            <a:r>
              <a:rPr lang="en-GB" sz="3200" dirty="0" smtClean="0"/>
              <a:t>It </a:t>
            </a:r>
            <a:r>
              <a:rPr lang="en-GB" sz="3200" dirty="0"/>
              <a:t>affects cost of living, exchange rates, interest rates</a:t>
            </a:r>
          </a:p>
        </p:txBody>
      </p:sp>
    </p:spTree>
    <p:extLst>
      <p:ext uri="{BB962C8B-B14F-4D97-AF65-F5344CB8AC3E}">
        <p14:creationId xmlns:p14="http://schemas.microsoft.com/office/powerpoint/2010/main" val="15954159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981200" y="533400"/>
            <a:ext cx="8229600" cy="1313688"/>
          </a:xfrm>
        </p:spPr>
        <p:txBody>
          <a:bodyPr>
            <a:normAutofit fontScale="90000"/>
          </a:bodyPr>
          <a:lstStyle/>
          <a:p>
            <a:pPr algn="ctr"/>
            <a:r>
              <a:rPr lang="en-GB" b="1" dirty="0" smtClean="0">
                <a:solidFill>
                  <a:schemeClr val="tx1"/>
                </a:solidFill>
              </a:rPr>
              <a:t>ELEMENTS IN THE ECONOMIC ENVIRONMENT</a:t>
            </a:r>
            <a:endParaRPr lang="en-GB" b="1" dirty="0">
              <a:solidFill>
                <a:schemeClr val="tx1"/>
              </a:solidFill>
            </a:endParaRPr>
          </a:p>
        </p:txBody>
      </p:sp>
      <p:sp>
        <p:nvSpPr>
          <p:cNvPr id="6" name="Content Placeholder 5"/>
          <p:cNvSpPr>
            <a:spLocks noGrp="1"/>
          </p:cNvSpPr>
          <p:nvPr>
            <p:ph idx="1"/>
          </p:nvPr>
        </p:nvSpPr>
        <p:spPr>
          <a:xfrm>
            <a:off x="1076017" y="2115404"/>
            <a:ext cx="9937727" cy="4244453"/>
          </a:xfrm>
        </p:spPr>
        <p:txBody>
          <a:bodyPr>
            <a:normAutofit/>
          </a:bodyPr>
          <a:lstStyle/>
          <a:p>
            <a:pPr marL="0" indent="0" algn="just">
              <a:buNone/>
            </a:pPr>
            <a:r>
              <a:rPr lang="en-GB" sz="3200" b="1" dirty="0" smtClean="0"/>
              <a:t>UNEMPLOYMENT</a:t>
            </a:r>
            <a:endParaRPr lang="en-GB" sz="3200" dirty="0" smtClean="0"/>
          </a:p>
          <a:p>
            <a:pPr algn="just"/>
            <a:r>
              <a:rPr lang="en-GB" sz="3200" dirty="0"/>
              <a:t>N</a:t>
            </a:r>
            <a:r>
              <a:rPr lang="en-GB" sz="3200" dirty="0" smtClean="0"/>
              <a:t>umber </a:t>
            </a:r>
            <a:r>
              <a:rPr lang="en-GB" sz="3200" dirty="0"/>
              <a:t>of workers who want to work but do not have </a:t>
            </a:r>
            <a:r>
              <a:rPr lang="en-GB" sz="3200" dirty="0" smtClean="0"/>
              <a:t>jobs</a:t>
            </a:r>
          </a:p>
          <a:p>
            <a:pPr algn="just"/>
            <a:r>
              <a:rPr lang="en-GB" sz="3200" dirty="0"/>
              <a:t>Results in low economic growth, creates social pressures and </a:t>
            </a:r>
            <a:r>
              <a:rPr lang="en-GB" sz="3200" dirty="0" smtClean="0"/>
              <a:t>provokes </a:t>
            </a:r>
            <a:r>
              <a:rPr lang="en-GB" sz="3200" dirty="0"/>
              <a:t>political </a:t>
            </a:r>
            <a:r>
              <a:rPr lang="en-GB" sz="3200" dirty="0" smtClean="0"/>
              <a:t>uncertainty</a:t>
            </a:r>
          </a:p>
          <a:p>
            <a:pPr algn="just"/>
            <a:r>
              <a:rPr lang="en-GB" sz="3200" dirty="0"/>
              <a:t>Companies think twice before they hire new </a:t>
            </a:r>
            <a:r>
              <a:rPr lang="en-GB" sz="3200" dirty="0" smtClean="0"/>
              <a:t>employees.</a:t>
            </a:r>
            <a:endParaRPr lang="en-GB" sz="3200" dirty="0"/>
          </a:p>
        </p:txBody>
      </p:sp>
    </p:spTree>
    <p:extLst>
      <p:ext uri="{BB962C8B-B14F-4D97-AF65-F5344CB8AC3E}">
        <p14:creationId xmlns:p14="http://schemas.microsoft.com/office/powerpoint/2010/main" val="843967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981200" y="533400"/>
            <a:ext cx="8229600" cy="1313688"/>
          </a:xfrm>
        </p:spPr>
        <p:txBody>
          <a:bodyPr>
            <a:normAutofit fontScale="90000"/>
          </a:bodyPr>
          <a:lstStyle/>
          <a:p>
            <a:pPr algn="ctr"/>
            <a:r>
              <a:rPr lang="en-GB" b="1" dirty="0" smtClean="0">
                <a:solidFill>
                  <a:schemeClr val="tx1"/>
                </a:solidFill>
              </a:rPr>
              <a:t>ELEMENTS IN THE ECONOMIC ENVIRONMENT</a:t>
            </a:r>
            <a:endParaRPr lang="en-GB" b="1" dirty="0">
              <a:solidFill>
                <a:schemeClr val="tx1"/>
              </a:solidFill>
            </a:endParaRPr>
          </a:p>
        </p:txBody>
      </p:sp>
      <p:sp>
        <p:nvSpPr>
          <p:cNvPr id="6" name="Content Placeholder 5"/>
          <p:cNvSpPr>
            <a:spLocks noGrp="1"/>
          </p:cNvSpPr>
          <p:nvPr>
            <p:ph idx="1"/>
          </p:nvPr>
        </p:nvSpPr>
        <p:spPr>
          <a:xfrm>
            <a:off x="1048722" y="1828800"/>
            <a:ext cx="9937727" cy="5029199"/>
          </a:xfrm>
        </p:spPr>
        <p:txBody>
          <a:bodyPr>
            <a:normAutofit/>
          </a:bodyPr>
          <a:lstStyle/>
          <a:p>
            <a:pPr marL="0" indent="0" algn="just">
              <a:buNone/>
            </a:pPr>
            <a:r>
              <a:rPr lang="en-GB" sz="3200" b="1" dirty="0" smtClean="0"/>
              <a:t>DEBT</a:t>
            </a:r>
            <a:endParaRPr lang="en-GB" sz="3200" dirty="0" smtClean="0"/>
          </a:p>
          <a:p>
            <a:pPr algn="just"/>
            <a:r>
              <a:rPr lang="en-GB" sz="3200" dirty="0"/>
              <a:t>Sum of borrowing from </a:t>
            </a:r>
            <a:r>
              <a:rPr lang="en-GB" sz="3200" dirty="0" smtClean="0"/>
              <a:t>its’ </a:t>
            </a:r>
            <a:r>
              <a:rPr lang="en-GB" sz="3200" dirty="0"/>
              <a:t>population, foreign </a:t>
            </a:r>
            <a:r>
              <a:rPr lang="en-GB" sz="3200" dirty="0" smtClean="0"/>
              <a:t>organizations </a:t>
            </a:r>
            <a:r>
              <a:rPr lang="en-GB" sz="3200" dirty="0"/>
              <a:t>and </a:t>
            </a:r>
            <a:r>
              <a:rPr lang="en-GB" sz="3200" dirty="0" smtClean="0"/>
              <a:t>government.</a:t>
            </a:r>
            <a:endParaRPr lang="en-GB" sz="3200" dirty="0"/>
          </a:p>
          <a:p>
            <a:pPr algn="just"/>
            <a:r>
              <a:rPr lang="en-GB" sz="3200" dirty="0" smtClean="0"/>
              <a:t>The larger </a:t>
            </a:r>
            <a:r>
              <a:rPr lang="en-GB" sz="3200" dirty="0"/>
              <a:t>the debt, </a:t>
            </a:r>
            <a:r>
              <a:rPr lang="en-GB" sz="3200" dirty="0" smtClean="0"/>
              <a:t>the more uncertain </a:t>
            </a:r>
            <a:r>
              <a:rPr lang="en-GB" sz="3200" dirty="0"/>
              <a:t>country’s </a:t>
            </a:r>
            <a:r>
              <a:rPr lang="en-GB" sz="3200" dirty="0" smtClean="0"/>
              <a:t>economy.</a:t>
            </a:r>
            <a:endParaRPr lang="en-GB" sz="3200" dirty="0" smtClean="0"/>
          </a:p>
          <a:p>
            <a:pPr algn="just"/>
            <a:r>
              <a:rPr lang="en-GB" sz="3200" dirty="0"/>
              <a:t>Internal Debt- When government spends more than it </a:t>
            </a:r>
            <a:r>
              <a:rPr lang="en-GB" sz="3200" dirty="0" smtClean="0"/>
              <a:t>collects. </a:t>
            </a:r>
            <a:endParaRPr lang="en-GB" sz="3200" dirty="0" smtClean="0"/>
          </a:p>
          <a:p>
            <a:pPr algn="just"/>
            <a:r>
              <a:rPr lang="en-GB" sz="3200" dirty="0"/>
              <a:t>External Debt- When government borrows money from foreign </a:t>
            </a:r>
            <a:r>
              <a:rPr lang="en-GB" sz="3200" dirty="0" smtClean="0"/>
              <a:t>lenders.</a:t>
            </a:r>
            <a:endParaRPr lang="en-GB" sz="3200" dirty="0"/>
          </a:p>
        </p:txBody>
      </p:sp>
    </p:spTree>
    <p:extLst>
      <p:ext uri="{BB962C8B-B14F-4D97-AF65-F5344CB8AC3E}">
        <p14:creationId xmlns:p14="http://schemas.microsoft.com/office/powerpoint/2010/main" val="17990634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981200" y="533400"/>
            <a:ext cx="8229600" cy="1313688"/>
          </a:xfrm>
        </p:spPr>
        <p:txBody>
          <a:bodyPr>
            <a:normAutofit fontScale="90000"/>
          </a:bodyPr>
          <a:lstStyle/>
          <a:p>
            <a:pPr algn="ctr"/>
            <a:r>
              <a:rPr lang="en-GB" b="1" dirty="0" smtClean="0">
                <a:solidFill>
                  <a:schemeClr val="tx1"/>
                </a:solidFill>
              </a:rPr>
              <a:t>ELEMENTS IN THE ECONOMIC ENVIRONMENT</a:t>
            </a:r>
            <a:endParaRPr lang="en-GB" b="1" dirty="0">
              <a:solidFill>
                <a:schemeClr val="tx1"/>
              </a:solidFill>
            </a:endParaRPr>
          </a:p>
        </p:txBody>
      </p:sp>
      <p:sp>
        <p:nvSpPr>
          <p:cNvPr id="6" name="Content Placeholder 5"/>
          <p:cNvSpPr>
            <a:spLocks noGrp="1"/>
          </p:cNvSpPr>
          <p:nvPr>
            <p:ph idx="1"/>
          </p:nvPr>
        </p:nvSpPr>
        <p:spPr>
          <a:xfrm>
            <a:off x="1048722" y="1828800"/>
            <a:ext cx="9937727" cy="5029199"/>
          </a:xfrm>
        </p:spPr>
        <p:txBody>
          <a:bodyPr>
            <a:normAutofit/>
          </a:bodyPr>
          <a:lstStyle/>
          <a:p>
            <a:pPr marL="0" indent="0" algn="just">
              <a:buNone/>
            </a:pPr>
            <a:r>
              <a:rPr lang="en-GB" sz="3200" b="1" dirty="0" smtClean="0"/>
              <a:t>POVERTY</a:t>
            </a:r>
            <a:endParaRPr lang="en-GB" sz="3200" dirty="0" smtClean="0"/>
          </a:p>
          <a:p>
            <a:pPr algn="just"/>
            <a:r>
              <a:rPr lang="en-GB" sz="3200" dirty="0" smtClean="0"/>
              <a:t>Condition </a:t>
            </a:r>
            <a:r>
              <a:rPr lang="en-GB" sz="3200" dirty="0" smtClean="0"/>
              <a:t>where person </a:t>
            </a:r>
            <a:r>
              <a:rPr lang="en-GB" sz="3200" dirty="0" smtClean="0"/>
              <a:t>or </a:t>
            </a:r>
            <a:r>
              <a:rPr lang="en-GB" sz="3200" dirty="0" smtClean="0"/>
              <a:t>community lacks essentials </a:t>
            </a:r>
            <a:r>
              <a:rPr lang="en-GB" sz="3200" dirty="0"/>
              <a:t>for minimum standard of well being and life. </a:t>
            </a:r>
            <a:endParaRPr lang="en-GB" sz="3200" dirty="0" smtClean="0"/>
          </a:p>
          <a:p>
            <a:pPr algn="just"/>
            <a:r>
              <a:rPr lang="en-GB" sz="3200" dirty="0"/>
              <a:t>Throughout the world people struggle for basic necessities</a:t>
            </a:r>
            <a:r>
              <a:rPr lang="en-GB" sz="3200" dirty="0" smtClean="0"/>
              <a:t>.</a:t>
            </a:r>
          </a:p>
          <a:p>
            <a:pPr algn="just"/>
            <a:r>
              <a:rPr lang="en-GB" sz="3200" dirty="0"/>
              <a:t>Growth </a:t>
            </a:r>
            <a:r>
              <a:rPr lang="en-GB" sz="3200" dirty="0" smtClean="0"/>
              <a:t>of economy </a:t>
            </a:r>
            <a:r>
              <a:rPr lang="en-GB" sz="3200" dirty="0"/>
              <a:t>of business depends on alleviating poverty.</a:t>
            </a:r>
          </a:p>
        </p:txBody>
      </p:sp>
    </p:spTree>
    <p:extLst>
      <p:ext uri="{BB962C8B-B14F-4D97-AF65-F5344CB8AC3E}">
        <p14:creationId xmlns:p14="http://schemas.microsoft.com/office/powerpoint/2010/main" val="6350150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xmlns=""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Template>
  <TotalTime>187</TotalTime>
  <Words>1661</Words>
  <Application>Microsoft Office PowerPoint</Application>
  <PresentationFormat>Custom</PresentationFormat>
  <Paragraphs>371</Paragraphs>
  <Slides>43</Slides>
  <Notes>1</Notes>
  <HiddenSlides>0</HiddenSlides>
  <MMClips>0</MMClips>
  <ScaleCrop>false</ScaleCrop>
  <HeadingPairs>
    <vt:vector size="4" baseType="variant">
      <vt:variant>
        <vt:lpstr>Theme</vt:lpstr>
      </vt:variant>
      <vt:variant>
        <vt:i4>1</vt:i4>
      </vt:variant>
      <vt:variant>
        <vt:lpstr>Slide Titles</vt:lpstr>
      </vt:variant>
      <vt:variant>
        <vt:i4>43</vt:i4>
      </vt:variant>
    </vt:vector>
  </HeadingPairs>
  <TitlesOfParts>
    <vt:vector size="44" baseType="lpstr">
      <vt:lpstr>Ion</vt:lpstr>
      <vt:lpstr>PowerPoint Presentation</vt:lpstr>
      <vt:lpstr>WHAT IS THE ECONOMIC ENVIRONMENT?</vt:lpstr>
      <vt:lpstr>               International Forces </vt:lpstr>
      <vt:lpstr>ELEMENTS IN ECONOMIC ENVIRONMENT</vt:lpstr>
      <vt:lpstr>ELEMENTS IN THE ECONOMIC ENVIRONMENT</vt:lpstr>
      <vt:lpstr>ELEMENTS IN THE ECONOMIC ENVIRONMENT</vt:lpstr>
      <vt:lpstr>ELEMENTS IN THE ECONOMIC ENVIRONMENT</vt:lpstr>
      <vt:lpstr>ELEMENTS IN THE ECONOMIC ENVIRONMENT</vt:lpstr>
      <vt:lpstr>ELEMENTS IN THE ECONOMIC ENVIRONMENT</vt:lpstr>
      <vt:lpstr>ANALYSING THE ECONOMIC ENVIRONMENT</vt:lpstr>
      <vt:lpstr>Economic Business Cycles</vt:lpstr>
      <vt:lpstr>SOCIETY’S ECONOMIC GOAL</vt:lpstr>
      <vt:lpstr>STAGES OF ECONOMIC BUSINESS CYCLE </vt:lpstr>
      <vt:lpstr>PROSPERITY(EXPANSION)</vt:lpstr>
      <vt:lpstr>PowerPoint Presentation</vt:lpstr>
      <vt:lpstr>RECESSION</vt:lpstr>
      <vt:lpstr>DEPRESSION(TROUGH)</vt:lpstr>
      <vt:lpstr>PowerPoint Presentation</vt:lpstr>
      <vt:lpstr>Recovery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TYPES OF MARKET STRUCTURES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END</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Lusungu Siame</dc:creator>
  <cp:lastModifiedBy>Ms-Chi</cp:lastModifiedBy>
  <cp:revision>47</cp:revision>
  <dcterms:created xsi:type="dcterms:W3CDTF">2018-09-04T15:10:41Z</dcterms:created>
  <dcterms:modified xsi:type="dcterms:W3CDTF">2019-05-13T07:56:59Z</dcterms:modified>
</cp:coreProperties>
</file>