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notesMasterIdLst>
    <p:notesMasterId r:id="rId13"/>
  </p:notesMasterIdLst>
  <p:handoutMasterIdLst>
    <p:handoutMasterId r:id="rId14"/>
  </p:handoutMasterIdLst>
  <p:sldIdLst>
    <p:sldId id="280" r:id="rId2"/>
    <p:sldId id="274" r:id="rId3"/>
    <p:sldId id="281" r:id="rId4"/>
    <p:sldId id="282" r:id="rId5"/>
    <p:sldId id="283" r:id="rId6"/>
    <p:sldId id="284" r:id="rId7"/>
    <p:sldId id="285" r:id="rId8"/>
    <p:sldId id="286" r:id="rId9"/>
    <p:sldId id="287" r:id="rId10"/>
    <p:sldId id="288" r:id="rId11"/>
    <p:sldId id="289" r:id="rId12"/>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660"/>
  </p:normalViewPr>
  <p:slideViewPr>
    <p:cSldViewPr snapToGrid="0">
      <p:cViewPr varScale="1">
        <p:scale>
          <a:sx n="74" d="100"/>
          <a:sy n="74" d="100"/>
        </p:scale>
        <p:origin x="-450"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481B3BE1-16E3-41C7-8D14-41B5B1B827ED}" type="datetimeFigureOut">
              <a:rPr lang="en-GB" smtClean="0"/>
              <a:t>13/05/2019</a:t>
            </a:fld>
            <a:endParaRPr lang="en-GB"/>
          </a:p>
        </p:txBody>
      </p:sp>
      <p:sp>
        <p:nvSpPr>
          <p:cNvPr id="4" name="Footer Placeholder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90CAE00A-F083-40D0-A84B-DF39A116D652}" type="slidenum">
              <a:rPr lang="en-GB" smtClean="0"/>
              <a:t>‹#›</a:t>
            </a:fld>
            <a:endParaRPr lang="en-GB"/>
          </a:p>
        </p:txBody>
      </p:sp>
    </p:spTree>
    <p:extLst>
      <p:ext uri="{BB962C8B-B14F-4D97-AF65-F5344CB8AC3E}">
        <p14:creationId xmlns:p14="http://schemas.microsoft.com/office/powerpoint/2010/main" val="26715418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C78C4D85-4B06-4BA5-A40C-89D331820141}" type="datetimeFigureOut">
              <a:rPr lang="en-US" smtClean="0"/>
              <a:t>5/13/2019</a:t>
            </a:fld>
            <a:endParaRPr lang="en-US"/>
          </a:p>
        </p:txBody>
      </p:sp>
      <p:sp>
        <p:nvSpPr>
          <p:cNvPr id="4" name="Slide Image Placeholder 3"/>
          <p:cNvSpPr>
            <a:spLocks noGrp="1" noRot="1" noChangeAspect="1"/>
          </p:cNvSpPr>
          <p:nvPr>
            <p:ph type="sldImg" idx="2"/>
          </p:nvPr>
        </p:nvSpPr>
        <p:spPr>
          <a:xfrm>
            <a:off x="79375" y="739775"/>
            <a:ext cx="6577013" cy="370046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3100" y="4686300"/>
            <a:ext cx="5389563" cy="44402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B2746400-DC94-47CA-97E6-15F3744AE3DF}" type="slidenum">
              <a:rPr lang="en-US" smtClean="0"/>
              <a:t>‹#›</a:t>
            </a:fld>
            <a:endParaRPr lang="en-US"/>
          </a:p>
        </p:txBody>
      </p:sp>
    </p:spTree>
    <p:extLst>
      <p:ext uri="{BB962C8B-B14F-4D97-AF65-F5344CB8AC3E}">
        <p14:creationId xmlns:p14="http://schemas.microsoft.com/office/powerpoint/2010/main" val="2840074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p:spPr>
        <p:txBody>
          <a:bodyP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93293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07649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354453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3316271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83285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5/13/2019</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999954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5/13/2019</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207586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5/13/2019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16749875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12892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B61BEF0D-F0BB-DE4B-95CE-6DB70DBA9567}" type="datetimeFigureOut">
              <a:rPr lang="en-US" smtClean="0"/>
              <a:pPr/>
              <a:t>5/13/2019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12253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80070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5/13/2019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808855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5/13/2019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74277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B61BEF0D-F0BB-DE4B-95CE-6DB70DBA9567}" type="datetimeFigureOut">
              <a:rPr lang="en-US" smtClean="0"/>
              <a:pPr/>
              <a:t>5/13/2019</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53555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61BEF0D-F0BB-DE4B-95CE-6DB70DBA9567}" type="datetimeFigureOut">
              <a:rPr lang="en-US" smtClean="0"/>
              <a:pPr/>
              <a:t>5/13/2019</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456886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42A54C80-263E-416B-A8E0-580EDEADCBDC}" type="datetimeFigureOut">
              <a:rPr lang="en-US" smtClean="0"/>
              <a:t>5/13/2019</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3565361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47607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61BEF0D-F0BB-DE4B-95CE-6DB70DBA9567}" type="datetimeFigureOut">
              <a:rPr lang="en-US" smtClean="0"/>
              <a:pPr/>
              <a:t>5/13/2019</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26143512"/>
      </p:ext>
    </p:extLst>
  </p:cSld>
  <p:clrMap bg1="dk1" tx1="lt1" bg2="dk2" tx2="lt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 id="214748368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idx="4294967295"/>
          </p:nvPr>
        </p:nvSpPr>
        <p:spPr>
          <a:xfrm>
            <a:off x="0" y="2130426"/>
            <a:ext cx="10363200" cy="1470025"/>
          </a:xfrm>
        </p:spPr>
        <p:txBody>
          <a:bodyPr/>
          <a:lstStyle/>
          <a:p>
            <a:pPr algn="ctr" eaLnBrk="1" hangingPunct="1"/>
            <a:r>
              <a:rPr lang="en-US" altLang="en-US" b="1" dirty="0" smtClean="0"/>
              <a:t>Business and its’ Various Publics</a:t>
            </a:r>
          </a:p>
        </p:txBody>
      </p:sp>
    </p:spTree>
    <p:extLst>
      <p:ext uri="{BB962C8B-B14F-4D97-AF65-F5344CB8AC3E}">
        <p14:creationId xmlns:p14="http://schemas.microsoft.com/office/powerpoint/2010/main" val="28175787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10025010" cy="839373"/>
          </a:xfrm>
        </p:spPr>
        <p:txBody>
          <a:bodyPr/>
          <a:lstStyle/>
          <a:p>
            <a:r>
              <a:rPr lang="en-GB" b="1" dirty="0" smtClean="0">
                <a:latin typeface="Century Gothic" panose="020B0502020202020204" pitchFamily="34" charset="0"/>
              </a:rPr>
              <a:t>Banks</a:t>
            </a:r>
            <a:endParaRPr lang="en-GB" b="1" dirty="0">
              <a:latin typeface="Century Gothic" panose="020B0502020202020204" pitchFamily="34" charset="0"/>
            </a:endParaRPr>
          </a:p>
        </p:txBody>
      </p:sp>
      <p:sp>
        <p:nvSpPr>
          <p:cNvPr id="3" name="Content Placeholder 2"/>
          <p:cNvSpPr>
            <a:spLocks noGrp="1"/>
          </p:cNvSpPr>
          <p:nvPr>
            <p:ph idx="1"/>
          </p:nvPr>
        </p:nvSpPr>
        <p:spPr>
          <a:xfrm>
            <a:off x="677334" y="1448973"/>
            <a:ext cx="9587128" cy="4592390"/>
          </a:xfrm>
        </p:spPr>
        <p:txBody>
          <a:bodyPr>
            <a:normAutofit/>
          </a:bodyPr>
          <a:lstStyle/>
          <a:p>
            <a:endParaRPr lang="en-GB" dirty="0">
              <a:latin typeface="Century Gothic" panose="020B0502020202020204" pitchFamily="34" charset="0"/>
            </a:endParaRPr>
          </a:p>
          <a:p>
            <a:pPr algn="just"/>
            <a:r>
              <a:rPr lang="en-US" sz="2400" dirty="0"/>
              <a:t>Business banking is a company's </a:t>
            </a:r>
            <a:r>
              <a:rPr lang="en-US" sz="2400" b="1" dirty="0"/>
              <a:t>financial</a:t>
            </a:r>
            <a:r>
              <a:rPr lang="en-US" sz="2400" dirty="0"/>
              <a:t> dealings with an institution that provides business loans, credit, and savings and checking accounts specifically designed for companies instead of individuals</a:t>
            </a:r>
            <a:r>
              <a:rPr lang="en-US" sz="2400" dirty="0" smtClean="0"/>
              <a:t>.</a:t>
            </a:r>
          </a:p>
          <a:p>
            <a:pPr algn="just"/>
            <a:r>
              <a:rPr lang="en-US" dirty="0"/>
              <a:t>The right bank can help you address immediate business needs and plan for the </a:t>
            </a:r>
            <a:r>
              <a:rPr lang="en-US" dirty="0" smtClean="0"/>
              <a:t>future as an organization.</a:t>
            </a:r>
          </a:p>
          <a:p>
            <a:pPr algn="just"/>
            <a:r>
              <a:rPr lang="en-US" dirty="0"/>
              <a:t>A good </a:t>
            </a:r>
            <a:r>
              <a:rPr lang="en-US" dirty="0" smtClean="0"/>
              <a:t>bank </a:t>
            </a:r>
            <a:r>
              <a:rPr lang="en-US" dirty="0"/>
              <a:t>can help you identify and pursue important growth opportunities. Involving your </a:t>
            </a:r>
            <a:r>
              <a:rPr lang="en-US" dirty="0" smtClean="0"/>
              <a:t>bank </a:t>
            </a:r>
            <a:r>
              <a:rPr lang="en-US"/>
              <a:t>in a</a:t>
            </a:r>
            <a:r>
              <a:rPr lang="en-US" smtClean="0"/>
              <a:t> </a:t>
            </a:r>
            <a:r>
              <a:rPr lang="en-US" dirty="0"/>
              <a:t>business not only strengthens your relationship with the financial institution, but gives you an important advocate, ally, and representative in your community and beyond.</a:t>
            </a:r>
            <a:endParaRPr lang="en-US" dirty="0" smtClean="0"/>
          </a:p>
        </p:txBody>
      </p:sp>
    </p:spTree>
    <p:extLst>
      <p:ext uri="{BB962C8B-B14F-4D97-AF65-F5344CB8AC3E}">
        <p14:creationId xmlns:p14="http://schemas.microsoft.com/office/powerpoint/2010/main" val="32412475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dirty="0" smtClean="0"/>
              <a:t/>
            </a:r>
            <a:br>
              <a:rPr lang="en-GB" dirty="0" smtClean="0"/>
            </a:br>
            <a:r>
              <a:rPr lang="en-GB" sz="9600" dirty="0">
                <a:latin typeface="Times New Roman" panose="02020603050405020304" pitchFamily="18" charset="0"/>
                <a:cs typeface="Times New Roman" panose="02020603050405020304" pitchFamily="18" charset="0"/>
              </a:rPr>
              <a:t>END</a:t>
            </a:r>
          </a:p>
        </p:txBody>
      </p:sp>
    </p:spTree>
    <p:extLst>
      <p:ext uri="{BB962C8B-B14F-4D97-AF65-F5344CB8AC3E}">
        <p14:creationId xmlns:p14="http://schemas.microsoft.com/office/powerpoint/2010/main" val="27409280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39373"/>
          </a:xfrm>
        </p:spPr>
        <p:txBody>
          <a:bodyPr/>
          <a:lstStyle/>
          <a:p>
            <a:r>
              <a:rPr lang="en-GB" b="1" dirty="0" smtClean="0">
                <a:latin typeface="Century Gothic" panose="020B0502020202020204" pitchFamily="34" charset="0"/>
              </a:rPr>
              <a:t>Employees</a:t>
            </a:r>
            <a:endParaRPr lang="en-GB" b="1" dirty="0">
              <a:latin typeface="Century Gothic" panose="020B0502020202020204" pitchFamily="34" charset="0"/>
            </a:endParaRPr>
          </a:p>
        </p:txBody>
      </p:sp>
      <p:sp>
        <p:nvSpPr>
          <p:cNvPr id="3" name="Content Placeholder 2"/>
          <p:cNvSpPr>
            <a:spLocks noGrp="1"/>
          </p:cNvSpPr>
          <p:nvPr>
            <p:ph idx="1"/>
          </p:nvPr>
        </p:nvSpPr>
        <p:spPr>
          <a:xfrm>
            <a:off x="677334" y="1448973"/>
            <a:ext cx="9587128" cy="4592390"/>
          </a:xfrm>
        </p:spPr>
        <p:txBody>
          <a:bodyPr>
            <a:normAutofit/>
          </a:bodyPr>
          <a:lstStyle/>
          <a:p>
            <a:endParaRPr lang="en-GB" dirty="0">
              <a:latin typeface="Century Gothic" panose="020B0502020202020204" pitchFamily="34" charset="0"/>
            </a:endParaRPr>
          </a:p>
          <a:p>
            <a:pPr algn="just"/>
            <a:r>
              <a:rPr lang="en-US" sz="2400" dirty="0"/>
              <a:t>Employees are a lot like plants: give them a place in the sun, just enough attention, but not too much, and room to grow and they'll thrive. Keep them in the dark, hover over them too much, or neglect them outright, and they'll fail to produce</a:t>
            </a:r>
            <a:r>
              <a:rPr lang="en-US" sz="2400" dirty="0" smtClean="0"/>
              <a:t>.</a:t>
            </a:r>
          </a:p>
          <a:p>
            <a:pPr algn="just"/>
            <a:r>
              <a:rPr lang="en-US" sz="2400" dirty="0" smtClean="0"/>
              <a:t>It </a:t>
            </a:r>
            <a:r>
              <a:rPr lang="en-US" sz="2400" dirty="0"/>
              <a:t>is critical that </a:t>
            </a:r>
            <a:r>
              <a:rPr lang="en-US" sz="2400" dirty="0" smtClean="0"/>
              <a:t>employees </a:t>
            </a:r>
            <a:r>
              <a:rPr lang="en-US" sz="2400" dirty="0"/>
              <a:t>have a good understanding of business roles and responsibilities within the organization. When everyone is aware of an organization’s structure, operations are more </a:t>
            </a:r>
            <a:r>
              <a:rPr lang="en-US" sz="2400" dirty="0" smtClean="0"/>
              <a:t>efficient at every level.</a:t>
            </a:r>
          </a:p>
          <a:p>
            <a:pPr algn="just"/>
            <a:endParaRPr lang="en-GB" dirty="0"/>
          </a:p>
          <a:p>
            <a:endParaRPr lang="en-GB" dirty="0"/>
          </a:p>
        </p:txBody>
      </p:sp>
    </p:spTree>
    <p:extLst>
      <p:ext uri="{BB962C8B-B14F-4D97-AF65-F5344CB8AC3E}">
        <p14:creationId xmlns:p14="http://schemas.microsoft.com/office/powerpoint/2010/main" val="742520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39373"/>
          </a:xfrm>
        </p:spPr>
        <p:txBody>
          <a:bodyPr/>
          <a:lstStyle/>
          <a:p>
            <a:r>
              <a:rPr lang="en-GB" b="1" dirty="0" smtClean="0">
                <a:latin typeface="Century Gothic" panose="020B0502020202020204" pitchFamily="34" charset="0"/>
              </a:rPr>
              <a:t>Employees </a:t>
            </a:r>
            <a:r>
              <a:rPr lang="en-GB" b="1" dirty="0" err="1" smtClean="0">
                <a:latin typeface="Century Gothic" panose="020B0502020202020204" pitchFamily="34" charset="0"/>
              </a:rPr>
              <a:t>cont</a:t>
            </a:r>
            <a:r>
              <a:rPr lang="en-GB" b="1" dirty="0" smtClean="0">
                <a:latin typeface="Century Gothic" panose="020B0502020202020204" pitchFamily="34" charset="0"/>
              </a:rPr>
              <a:t>….</a:t>
            </a:r>
            <a:endParaRPr lang="en-GB" b="1" dirty="0">
              <a:latin typeface="Century Gothic" panose="020B0502020202020204" pitchFamily="34" charset="0"/>
            </a:endParaRPr>
          </a:p>
        </p:txBody>
      </p:sp>
      <p:sp>
        <p:nvSpPr>
          <p:cNvPr id="3" name="Content Placeholder 2"/>
          <p:cNvSpPr>
            <a:spLocks noGrp="1"/>
          </p:cNvSpPr>
          <p:nvPr>
            <p:ph idx="1"/>
          </p:nvPr>
        </p:nvSpPr>
        <p:spPr>
          <a:xfrm>
            <a:off x="677334" y="1448973"/>
            <a:ext cx="9587128" cy="4592390"/>
          </a:xfrm>
        </p:spPr>
        <p:txBody>
          <a:bodyPr>
            <a:normAutofit/>
          </a:bodyPr>
          <a:lstStyle/>
          <a:p>
            <a:endParaRPr lang="en-GB" dirty="0">
              <a:latin typeface="Century Gothic" panose="020B0502020202020204" pitchFamily="34" charset="0"/>
            </a:endParaRPr>
          </a:p>
          <a:p>
            <a:pPr algn="just"/>
            <a:r>
              <a:rPr lang="en-US" sz="2400" dirty="0" smtClean="0"/>
              <a:t>Ways managers can strengthen the relationship between the organization and employees:</a:t>
            </a:r>
          </a:p>
          <a:p>
            <a:pPr algn="just"/>
            <a:r>
              <a:rPr lang="en-US" dirty="0" smtClean="0"/>
              <a:t>Have an open door policy.</a:t>
            </a:r>
          </a:p>
          <a:p>
            <a:pPr algn="just"/>
            <a:r>
              <a:rPr lang="en-US" dirty="0" smtClean="0"/>
              <a:t>Be present (visibility)</a:t>
            </a:r>
          </a:p>
          <a:p>
            <a:pPr algn="just"/>
            <a:r>
              <a:rPr lang="en-US" dirty="0"/>
              <a:t>Be fair</a:t>
            </a:r>
            <a:r>
              <a:rPr lang="en-US" dirty="0" smtClean="0"/>
              <a:t>.</a:t>
            </a:r>
          </a:p>
          <a:p>
            <a:pPr algn="just"/>
            <a:r>
              <a:rPr lang="en-US" dirty="0" smtClean="0"/>
              <a:t>Include employees in important decisions whenever possible.</a:t>
            </a:r>
          </a:p>
          <a:p>
            <a:pPr algn="just"/>
            <a:r>
              <a:rPr lang="en-US" dirty="0"/>
              <a:t>Play by the same rules your employees are expected to play </a:t>
            </a:r>
            <a:r>
              <a:rPr lang="en-US" dirty="0" smtClean="0"/>
              <a:t>by.</a:t>
            </a:r>
          </a:p>
          <a:p>
            <a:pPr algn="just"/>
            <a:r>
              <a:rPr lang="en-US" dirty="0"/>
              <a:t>Remember that honesty is the best policy. </a:t>
            </a:r>
            <a:r>
              <a:rPr lang="en-US" dirty="0" smtClean="0"/>
              <a:t>Lies erode trust.</a:t>
            </a:r>
            <a:endParaRPr lang="en-GB" dirty="0"/>
          </a:p>
          <a:p>
            <a:endParaRPr lang="en-GB" dirty="0"/>
          </a:p>
        </p:txBody>
      </p:sp>
    </p:spTree>
    <p:extLst>
      <p:ext uri="{BB962C8B-B14F-4D97-AF65-F5344CB8AC3E}">
        <p14:creationId xmlns:p14="http://schemas.microsoft.com/office/powerpoint/2010/main" val="38229417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39373"/>
          </a:xfrm>
        </p:spPr>
        <p:txBody>
          <a:bodyPr/>
          <a:lstStyle/>
          <a:p>
            <a:r>
              <a:rPr lang="en-GB" b="1" dirty="0" smtClean="0">
                <a:latin typeface="Century Gothic" panose="020B0502020202020204" pitchFamily="34" charset="0"/>
              </a:rPr>
              <a:t>Labour Unions</a:t>
            </a:r>
            <a:endParaRPr lang="en-GB" b="1" dirty="0">
              <a:latin typeface="Century Gothic" panose="020B0502020202020204" pitchFamily="34" charset="0"/>
            </a:endParaRPr>
          </a:p>
        </p:txBody>
      </p:sp>
      <p:sp>
        <p:nvSpPr>
          <p:cNvPr id="3" name="Content Placeholder 2"/>
          <p:cNvSpPr>
            <a:spLocks noGrp="1"/>
          </p:cNvSpPr>
          <p:nvPr>
            <p:ph idx="1"/>
          </p:nvPr>
        </p:nvSpPr>
        <p:spPr>
          <a:xfrm>
            <a:off x="677334" y="1448973"/>
            <a:ext cx="9587128" cy="4592390"/>
          </a:xfrm>
        </p:spPr>
        <p:txBody>
          <a:bodyPr>
            <a:normAutofit/>
          </a:bodyPr>
          <a:lstStyle/>
          <a:p>
            <a:endParaRPr lang="en-GB" dirty="0">
              <a:latin typeface="Century Gothic" panose="020B0502020202020204" pitchFamily="34" charset="0"/>
            </a:endParaRPr>
          </a:p>
          <a:p>
            <a:pPr algn="just"/>
            <a:r>
              <a:rPr lang="en-US" sz="2400" dirty="0" smtClean="0"/>
              <a:t>Group </a:t>
            </a:r>
            <a:r>
              <a:rPr lang="en-US" sz="2400" dirty="0"/>
              <a:t>of people who represent workers in different occupations, and work to protect the rights of the workers, such as working conditions, and wages</a:t>
            </a:r>
            <a:r>
              <a:rPr lang="en-US" sz="2400" dirty="0" smtClean="0"/>
              <a:t>.</a:t>
            </a:r>
            <a:endParaRPr lang="en-US" sz="2400" dirty="0"/>
          </a:p>
          <a:p>
            <a:pPr algn="just"/>
            <a:r>
              <a:rPr lang="en-US" dirty="0" smtClean="0"/>
              <a:t>Benefits </a:t>
            </a:r>
            <a:r>
              <a:rPr lang="en-US" dirty="0"/>
              <a:t>range from consistency in operations to lower turnover and overall satisfaction among your employees</a:t>
            </a:r>
            <a:r>
              <a:rPr lang="en-US" dirty="0" smtClean="0"/>
              <a:t>.</a:t>
            </a:r>
          </a:p>
          <a:p>
            <a:pPr algn="just"/>
            <a:r>
              <a:rPr lang="en-US" dirty="0"/>
              <a:t>Unions also work to maintain safety standards in a variety of potentially dangerous industries. </a:t>
            </a:r>
            <a:endParaRPr lang="en-US" dirty="0" smtClean="0"/>
          </a:p>
        </p:txBody>
      </p:sp>
    </p:spTree>
    <p:extLst>
      <p:ext uri="{BB962C8B-B14F-4D97-AF65-F5344CB8AC3E}">
        <p14:creationId xmlns:p14="http://schemas.microsoft.com/office/powerpoint/2010/main" val="23810126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39373"/>
          </a:xfrm>
        </p:spPr>
        <p:txBody>
          <a:bodyPr/>
          <a:lstStyle/>
          <a:p>
            <a:r>
              <a:rPr lang="en-GB" b="1" dirty="0" smtClean="0">
                <a:latin typeface="Century Gothic" panose="020B0502020202020204" pitchFamily="34" charset="0"/>
              </a:rPr>
              <a:t>Host Communities</a:t>
            </a:r>
            <a:endParaRPr lang="en-GB" b="1" dirty="0">
              <a:latin typeface="Century Gothic" panose="020B0502020202020204" pitchFamily="34" charset="0"/>
            </a:endParaRPr>
          </a:p>
        </p:txBody>
      </p:sp>
      <p:sp>
        <p:nvSpPr>
          <p:cNvPr id="3" name="Content Placeholder 2"/>
          <p:cNvSpPr>
            <a:spLocks noGrp="1"/>
          </p:cNvSpPr>
          <p:nvPr>
            <p:ph idx="1"/>
          </p:nvPr>
        </p:nvSpPr>
        <p:spPr>
          <a:xfrm>
            <a:off x="677333" y="1236372"/>
            <a:ext cx="9870463" cy="5280337"/>
          </a:xfrm>
        </p:spPr>
        <p:txBody>
          <a:bodyPr>
            <a:normAutofit/>
          </a:bodyPr>
          <a:lstStyle/>
          <a:p>
            <a:endParaRPr lang="en-GB" dirty="0">
              <a:latin typeface="Century Gothic" panose="020B0502020202020204" pitchFamily="34" charset="0"/>
            </a:endParaRPr>
          </a:p>
          <a:p>
            <a:pPr algn="just"/>
            <a:r>
              <a:rPr lang="en-US" sz="2400" b="1" dirty="0"/>
              <a:t>Community</a:t>
            </a:r>
            <a:r>
              <a:rPr lang="en-US" sz="2400" dirty="0"/>
              <a:t> refers to an area that can be influenced by the company or interacted with to achieve mutual goals. Companies and communities are interdependent upon each other as their expectations and successes are intertwined</a:t>
            </a:r>
            <a:r>
              <a:rPr lang="en-US" sz="2400" dirty="0" smtClean="0"/>
              <a:t>. </a:t>
            </a:r>
            <a:r>
              <a:rPr lang="en-US" sz="2400" b="1" dirty="0"/>
              <a:t>Host community </a:t>
            </a:r>
            <a:r>
              <a:rPr lang="en-US" sz="2400" dirty="0"/>
              <a:t>is </a:t>
            </a:r>
            <a:r>
              <a:rPr lang="en-US" sz="2400" dirty="0" smtClean="0"/>
              <a:t>therefore community </a:t>
            </a:r>
            <a:r>
              <a:rPr lang="en-US" sz="2400" dirty="0"/>
              <a:t>in which a business will </a:t>
            </a:r>
            <a:r>
              <a:rPr lang="en-US" sz="2400" dirty="0" smtClean="0"/>
              <a:t>operate or operates in.</a:t>
            </a:r>
            <a:endParaRPr lang="en-US" sz="2400" dirty="0"/>
          </a:p>
          <a:p>
            <a:pPr algn="just"/>
            <a:r>
              <a:rPr lang="en-US" sz="2400" dirty="0" smtClean="0"/>
              <a:t>Business </a:t>
            </a:r>
            <a:r>
              <a:rPr lang="en-US" sz="2400" dirty="0"/>
              <a:t>owners are an integral part of the communities in which they live and </a:t>
            </a:r>
            <a:r>
              <a:rPr lang="en-US" sz="2400" dirty="0" smtClean="0"/>
              <a:t>work. </a:t>
            </a:r>
          </a:p>
          <a:p>
            <a:pPr algn="just"/>
            <a:r>
              <a:rPr lang="en-US" dirty="0" smtClean="0"/>
              <a:t>In </a:t>
            </a:r>
            <a:r>
              <a:rPr lang="en-US" dirty="0"/>
              <a:t>addition to contributing to the local community’s unique identity and being involved locally, </a:t>
            </a:r>
            <a:r>
              <a:rPr lang="en-US" dirty="0" smtClean="0"/>
              <a:t>businesses help </a:t>
            </a:r>
            <a:r>
              <a:rPr lang="en-US" dirty="0"/>
              <a:t>to build a sense of community</a:t>
            </a:r>
            <a:r>
              <a:rPr lang="en-US" dirty="0" smtClean="0"/>
              <a:t>.</a:t>
            </a:r>
          </a:p>
          <a:p>
            <a:pPr algn="just"/>
            <a:r>
              <a:rPr lang="en-US" dirty="0" smtClean="0"/>
              <a:t>Businesses are </a:t>
            </a:r>
            <a:r>
              <a:rPr lang="en-US" dirty="0"/>
              <a:t>more likely to build personal relationships with their </a:t>
            </a:r>
            <a:r>
              <a:rPr lang="en-US" dirty="0" smtClean="0"/>
              <a:t>customers.</a:t>
            </a:r>
          </a:p>
        </p:txBody>
      </p:sp>
    </p:spTree>
    <p:extLst>
      <p:ext uri="{BB962C8B-B14F-4D97-AF65-F5344CB8AC3E}">
        <p14:creationId xmlns:p14="http://schemas.microsoft.com/office/powerpoint/2010/main" val="17494332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39373"/>
          </a:xfrm>
        </p:spPr>
        <p:txBody>
          <a:bodyPr/>
          <a:lstStyle/>
          <a:p>
            <a:r>
              <a:rPr lang="en-GB" b="1" dirty="0" smtClean="0">
                <a:latin typeface="Century Gothic" panose="020B0502020202020204" pitchFamily="34" charset="0"/>
              </a:rPr>
              <a:t>Competitors</a:t>
            </a:r>
            <a:endParaRPr lang="en-GB" b="1" dirty="0">
              <a:latin typeface="Century Gothic" panose="020B0502020202020204" pitchFamily="34" charset="0"/>
            </a:endParaRPr>
          </a:p>
        </p:txBody>
      </p:sp>
      <p:sp>
        <p:nvSpPr>
          <p:cNvPr id="3" name="Content Placeholder 2"/>
          <p:cNvSpPr>
            <a:spLocks noGrp="1"/>
          </p:cNvSpPr>
          <p:nvPr>
            <p:ph idx="1"/>
          </p:nvPr>
        </p:nvSpPr>
        <p:spPr>
          <a:xfrm>
            <a:off x="677334" y="1448973"/>
            <a:ext cx="9587128" cy="4592390"/>
          </a:xfrm>
        </p:spPr>
        <p:txBody>
          <a:bodyPr>
            <a:normAutofit/>
          </a:bodyPr>
          <a:lstStyle/>
          <a:p>
            <a:endParaRPr lang="en-GB" dirty="0">
              <a:latin typeface="Century Gothic" panose="020B0502020202020204" pitchFamily="34" charset="0"/>
            </a:endParaRPr>
          </a:p>
          <a:p>
            <a:pPr algn="just"/>
            <a:r>
              <a:rPr lang="en-US" sz="2400" dirty="0" smtClean="0"/>
              <a:t>In </a:t>
            </a:r>
            <a:r>
              <a:rPr lang="en-US" sz="2400" dirty="0"/>
              <a:t>business, a company in the same industry or a similar industry which offers a similar product or service. The presence of one or more competitors can reduce the prices of goods and services as the companies attempt to gain a larger market share</a:t>
            </a:r>
            <a:r>
              <a:rPr lang="en-US" sz="2400" dirty="0" smtClean="0"/>
              <a:t>.</a:t>
            </a:r>
          </a:p>
          <a:p>
            <a:pPr algn="just"/>
            <a:r>
              <a:rPr lang="en-US" dirty="0"/>
              <a:t>Learning about your business in relation to the competition will broaden your knowledge about your target audience and industry so that you can refine your business strategy</a:t>
            </a:r>
            <a:r>
              <a:rPr lang="en-US" dirty="0" smtClean="0"/>
              <a:t>.</a:t>
            </a:r>
          </a:p>
          <a:p>
            <a:pPr algn="just"/>
            <a:r>
              <a:rPr lang="en-US" dirty="0"/>
              <a:t>The insights you gather on your </a:t>
            </a:r>
            <a:r>
              <a:rPr lang="en-US" dirty="0" smtClean="0"/>
              <a:t>competitors will </a:t>
            </a:r>
            <a:r>
              <a:rPr lang="en-US" dirty="0"/>
              <a:t>help you to improve your marketing strategies and truly stand out to your target audience.</a:t>
            </a:r>
            <a:endParaRPr lang="en-US" dirty="0" smtClean="0"/>
          </a:p>
        </p:txBody>
      </p:sp>
    </p:spTree>
    <p:extLst>
      <p:ext uri="{BB962C8B-B14F-4D97-AF65-F5344CB8AC3E}">
        <p14:creationId xmlns:p14="http://schemas.microsoft.com/office/powerpoint/2010/main" val="7620022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10025010" cy="839373"/>
          </a:xfrm>
        </p:spPr>
        <p:txBody>
          <a:bodyPr/>
          <a:lstStyle/>
          <a:p>
            <a:r>
              <a:rPr lang="en-GB" b="1" dirty="0" smtClean="0">
                <a:latin typeface="Century Gothic" panose="020B0502020202020204" pitchFamily="34" charset="0"/>
              </a:rPr>
              <a:t>Government and Local Authorities</a:t>
            </a:r>
            <a:endParaRPr lang="en-GB" b="1" dirty="0">
              <a:latin typeface="Century Gothic" panose="020B0502020202020204" pitchFamily="34" charset="0"/>
            </a:endParaRPr>
          </a:p>
        </p:txBody>
      </p:sp>
      <p:sp>
        <p:nvSpPr>
          <p:cNvPr id="3" name="Content Placeholder 2"/>
          <p:cNvSpPr>
            <a:spLocks noGrp="1"/>
          </p:cNvSpPr>
          <p:nvPr>
            <p:ph idx="1"/>
          </p:nvPr>
        </p:nvSpPr>
        <p:spPr>
          <a:xfrm>
            <a:off x="677334" y="1448973"/>
            <a:ext cx="9587128" cy="4592390"/>
          </a:xfrm>
        </p:spPr>
        <p:txBody>
          <a:bodyPr>
            <a:normAutofit/>
          </a:bodyPr>
          <a:lstStyle/>
          <a:p>
            <a:endParaRPr lang="en-GB" dirty="0">
              <a:latin typeface="Century Gothic" panose="020B0502020202020204" pitchFamily="34" charset="0"/>
            </a:endParaRPr>
          </a:p>
          <a:p>
            <a:pPr algn="just"/>
            <a:r>
              <a:rPr lang="en-US" sz="2400" dirty="0" smtClean="0"/>
              <a:t>The </a:t>
            </a:r>
            <a:r>
              <a:rPr lang="en-US" sz="2400" dirty="0"/>
              <a:t>local authority is responsible for a range of services that </a:t>
            </a:r>
            <a:r>
              <a:rPr lang="en-US" sz="2400" dirty="0" smtClean="0"/>
              <a:t>the </a:t>
            </a:r>
            <a:r>
              <a:rPr lang="en-US" sz="2400" dirty="0"/>
              <a:t>business may need to use or know about. These include collecting business rates and approving planning applications, enforcing health, safety, environment and trading standards </a:t>
            </a:r>
            <a:r>
              <a:rPr lang="en-US" sz="2400" dirty="0" smtClean="0"/>
              <a:t>requirements.</a:t>
            </a:r>
          </a:p>
          <a:p>
            <a:pPr algn="just"/>
            <a:r>
              <a:rPr lang="en-US" dirty="0" smtClean="0"/>
              <a:t>The government has an obligation to provide </a:t>
            </a:r>
            <a:r>
              <a:rPr lang="en-US" dirty="0"/>
              <a:t>an appropriate and enabling environment where economic activities can take </a:t>
            </a:r>
            <a:r>
              <a:rPr lang="en-US" dirty="0" smtClean="0"/>
              <a:t>place.</a:t>
            </a:r>
          </a:p>
          <a:p>
            <a:pPr algn="just"/>
            <a:r>
              <a:rPr lang="en-US" dirty="0" smtClean="0"/>
              <a:t>Governments can therefore foster long lasting business relationships between themselves and the businesses existing in a particular environment.</a:t>
            </a:r>
          </a:p>
        </p:txBody>
      </p:sp>
    </p:spTree>
    <p:extLst>
      <p:ext uri="{BB962C8B-B14F-4D97-AF65-F5344CB8AC3E}">
        <p14:creationId xmlns:p14="http://schemas.microsoft.com/office/powerpoint/2010/main" val="20035037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10025010" cy="839373"/>
          </a:xfrm>
        </p:spPr>
        <p:txBody>
          <a:bodyPr/>
          <a:lstStyle/>
          <a:p>
            <a:r>
              <a:rPr lang="en-GB" b="1" dirty="0" smtClean="0">
                <a:latin typeface="Century Gothic" panose="020B0502020202020204" pitchFamily="34" charset="0"/>
              </a:rPr>
              <a:t>Consumers</a:t>
            </a:r>
            <a:endParaRPr lang="en-GB" b="1" dirty="0">
              <a:latin typeface="Century Gothic" panose="020B0502020202020204" pitchFamily="34" charset="0"/>
            </a:endParaRPr>
          </a:p>
        </p:txBody>
      </p:sp>
      <p:sp>
        <p:nvSpPr>
          <p:cNvPr id="3" name="Content Placeholder 2"/>
          <p:cNvSpPr>
            <a:spLocks noGrp="1"/>
          </p:cNvSpPr>
          <p:nvPr>
            <p:ph idx="1"/>
          </p:nvPr>
        </p:nvSpPr>
        <p:spPr>
          <a:xfrm>
            <a:off x="677334" y="1448973"/>
            <a:ext cx="9587128" cy="4592390"/>
          </a:xfrm>
        </p:spPr>
        <p:txBody>
          <a:bodyPr>
            <a:normAutofit/>
          </a:bodyPr>
          <a:lstStyle/>
          <a:p>
            <a:endParaRPr lang="en-GB" dirty="0">
              <a:latin typeface="Century Gothic" panose="020B0502020202020204" pitchFamily="34" charset="0"/>
            </a:endParaRPr>
          </a:p>
          <a:p>
            <a:pPr algn="just"/>
            <a:r>
              <a:rPr lang="en-US" sz="2400" dirty="0"/>
              <a:t>Nearly every </a:t>
            </a:r>
            <a:r>
              <a:rPr lang="en-US" sz="2400" dirty="0" smtClean="0"/>
              <a:t>business </a:t>
            </a:r>
            <a:r>
              <a:rPr lang="en-US" sz="2400" dirty="0"/>
              <a:t>must have a client service or customer care process in place to address customer concerns and enhance customer satisfaction</a:t>
            </a:r>
            <a:r>
              <a:rPr lang="en-US" sz="2400" dirty="0" smtClean="0"/>
              <a:t>.</a:t>
            </a:r>
          </a:p>
          <a:p>
            <a:pPr algn="just"/>
            <a:r>
              <a:rPr lang="en-US" dirty="0"/>
              <a:t>Customer concerns may arise due to issues over product </a:t>
            </a:r>
            <a:r>
              <a:rPr lang="en-US" dirty="0" smtClean="0"/>
              <a:t>quality.</a:t>
            </a:r>
          </a:p>
          <a:p>
            <a:pPr algn="just"/>
            <a:r>
              <a:rPr lang="en-US" dirty="0"/>
              <a:t>Corporate responsiveness and sensitivity to customer </a:t>
            </a:r>
            <a:r>
              <a:rPr lang="en-US" dirty="0" smtClean="0"/>
              <a:t>complaints </a:t>
            </a:r>
            <a:r>
              <a:rPr lang="en-US" dirty="0"/>
              <a:t>impact </a:t>
            </a:r>
            <a:r>
              <a:rPr lang="en-US" dirty="0" smtClean="0"/>
              <a:t>brand.</a:t>
            </a:r>
          </a:p>
          <a:p>
            <a:pPr algn="just"/>
            <a:r>
              <a:rPr lang="en-US" dirty="0"/>
              <a:t>Companies that stay ahead </a:t>
            </a:r>
            <a:r>
              <a:rPr lang="en-US" dirty="0" smtClean="0"/>
              <a:t>by </a:t>
            </a:r>
            <a:r>
              <a:rPr lang="en-US" dirty="0"/>
              <a:t>involving consumers in product design; providing transparent information about the social and environmental content of these products, and looking at new models to provide value in new ways will prosper. </a:t>
            </a:r>
            <a:endParaRPr lang="en-US" dirty="0" smtClean="0"/>
          </a:p>
        </p:txBody>
      </p:sp>
    </p:spTree>
    <p:extLst>
      <p:ext uri="{BB962C8B-B14F-4D97-AF65-F5344CB8AC3E}">
        <p14:creationId xmlns:p14="http://schemas.microsoft.com/office/powerpoint/2010/main" val="33906704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10025010" cy="839373"/>
          </a:xfrm>
        </p:spPr>
        <p:txBody>
          <a:bodyPr/>
          <a:lstStyle/>
          <a:p>
            <a:r>
              <a:rPr lang="en-GB" b="1" dirty="0" smtClean="0">
                <a:latin typeface="Century Gothic" panose="020B0502020202020204" pitchFamily="34" charset="0"/>
              </a:rPr>
              <a:t>Suppliers</a:t>
            </a:r>
            <a:endParaRPr lang="en-GB" b="1" dirty="0">
              <a:latin typeface="Century Gothic" panose="020B0502020202020204" pitchFamily="34" charset="0"/>
            </a:endParaRPr>
          </a:p>
        </p:txBody>
      </p:sp>
      <p:sp>
        <p:nvSpPr>
          <p:cNvPr id="3" name="Content Placeholder 2"/>
          <p:cNvSpPr>
            <a:spLocks noGrp="1"/>
          </p:cNvSpPr>
          <p:nvPr>
            <p:ph idx="1"/>
          </p:nvPr>
        </p:nvSpPr>
        <p:spPr>
          <a:xfrm>
            <a:off x="690212" y="1178516"/>
            <a:ext cx="9587128" cy="4861675"/>
          </a:xfrm>
        </p:spPr>
        <p:txBody>
          <a:bodyPr>
            <a:normAutofit/>
          </a:bodyPr>
          <a:lstStyle/>
          <a:p>
            <a:endParaRPr lang="en-GB" dirty="0">
              <a:latin typeface="Century Gothic" panose="020B0502020202020204" pitchFamily="34" charset="0"/>
            </a:endParaRPr>
          </a:p>
          <a:p>
            <a:pPr algn="just"/>
            <a:r>
              <a:rPr lang="en-US" sz="2400" dirty="0" smtClean="0"/>
              <a:t>Every </a:t>
            </a:r>
            <a:r>
              <a:rPr lang="en-US" sz="2400" dirty="0"/>
              <a:t>company has at least one supplier. Suppliers supply or provide the company with materials, products, and services. </a:t>
            </a:r>
            <a:endParaRPr lang="en-US" sz="2400" dirty="0" smtClean="0"/>
          </a:p>
          <a:p>
            <a:pPr algn="just"/>
            <a:r>
              <a:rPr lang="en-US" dirty="0" smtClean="0"/>
              <a:t>To </a:t>
            </a:r>
            <a:r>
              <a:rPr lang="en-US" dirty="0"/>
              <a:t>ensure a productive working relationship, select suppliers who offer a quality service and meet your specific needs</a:t>
            </a:r>
            <a:r>
              <a:rPr lang="en-US" dirty="0" smtClean="0"/>
              <a:t>.</a:t>
            </a:r>
          </a:p>
          <a:p>
            <a:pPr algn="just"/>
            <a:r>
              <a:rPr lang="en-US" dirty="0"/>
              <a:t>It pays to invest time in building good relationships with your key suppliers. If you can save money or improve the quality of the goods or services you buy from your suppliers, your business stands to gain</a:t>
            </a:r>
            <a:r>
              <a:rPr lang="en-US" dirty="0" smtClean="0"/>
              <a:t>.</a:t>
            </a:r>
          </a:p>
          <a:p>
            <a:pPr algn="just"/>
            <a:r>
              <a:rPr lang="en-US" dirty="0"/>
              <a:t>Suppliers exist outside of the business meaning that the company needs to be careful with the information that it provides to the supplier. The business must strike the right balance as the supplier needs to feel like the business values them before they will provide excellent service seamlessly and go above and beyond the normal activities to impress the business.</a:t>
            </a:r>
            <a:endParaRPr lang="en-US" dirty="0" smtClean="0"/>
          </a:p>
        </p:txBody>
      </p:sp>
    </p:spTree>
    <p:extLst>
      <p:ext uri="{BB962C8B-B14F-4D97-AF65-F5344CB8AC3E}">
        <p14:creationId xmlns:p14="http://schemas.microsoft.com/office/powerpoint/2010/main" val="18650002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509</TotalTime>
  <Words>641</Words>
  <Application>Microsoft Office PowerPoint</Application>
  <PresentationFormat>Custom</PresentationFormat>
  <Paragraphs>53</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Ion</vt:lpstr>
      <vt:lpstr>Business and its’ Various Publics</vt:lpstr>
      <vt:lpstr>Employees</vt:lpstr>
      <vt:lpstr>Employees cont….</vt:lpstr>
      <vt:lpstr>Labour Unions</vt:lpstr>
      <vt:lpstr>Host Communities</vt:lpstr>
      <vt:lpstr>Competitors</vt:lpstr>
      <vt:lpstr>Government and Local Authorities</vt:lpstr>
      <vt:lpstr>Consumers</vt:lpstr>
      <vt:lpstr>Suppliers</vt:lpstr>
      <vt:lpstr>Banks</vt:lpstr>
      <vt:lpstr> END</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NATURAL ENVIRONMENT</dc:title>
  <dc:creator>Lusungu Siame</dc:creator>
  <cp:lastModifiedBy>Ms-Chi</cp:lastModifiedBy>
  <cp:revision>81</cp:revision>
  <cp:lastPrinted>2018-05-09T07:13:36Z</cp:lastPrinted>
  <dcterms:created xsi:type="dcterms:W3CDTF">2018-05-08T13:24:11Z</dcterms:created>
  <dcterms:modified xsi:type="dcterms:W3CDTF">2019-05-13T08:26:32Z</dcterms:modified>
</cp:coreProperties>
</file>