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69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61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620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336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1440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234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04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51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544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88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5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339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598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52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22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29F84-6D7E-4340-B09A-C7496578BFA4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74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054352" y="2704664"/>
            <a:ext cx="7772400" cy="2553136"/>
          </a:xfrm>
        </p:spPr>
        <p:txBody>
          <a:bodyPr>
            <a:norm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BUSINESS ENVIRONMENT</a:t>
            </a:r>
          </a:p>
        </p:txBody>
      </p:sp>
    </p:spTree>
    <p:extLst>
      <p:ext uri="{BB962C8B-B14F-4D97-AF65-F5344CB8AC3E}">
        <p14:creationId xmlns:p14="http://schemas.microsoft.com/office/powerpoint/2010/main" val="377888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3.Technological Forces</a:t>
            </a:r>
            <a:endParaRPr lang="en-US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technological environment represents the </a:t>
            </a:r>
            <a:r>
              <a:rPr lang="en-US" dirty="0" smtClean="0"/>
              <a:t>application of </a:t>
            </a:r>
            <a:r>
              <a:rPr lang="en-US" dirty="0"/>
              <a:t>knowledge based </a:t>
            </a:r>
            <a:r>
              <a:rPr lang="en-US" dirty="0" smtClean="0"/>
              <a:t>on discoveries </a:t>
            </a:r>
            <a:r>
              <a:rPr lang="en-US" dirty="0"/>
              <a:t>in science, </a:t>
            </a:r>
            <a:r>
              <a:rPr lang="en-US" dirty="0" smtClean="0"/>
              <a:t>inventions </a:t>
            </a:r>
            <a:r>
              <a:rPr lang="en-US" dirty="0"/>
              <a:t>and innovations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New technology results in new </a:t>
            </a:r>
            <a:r>
              <a:rPr lang="en-US" dirty="0" smtClean="0"/>
              <a:t>products and </a:t>
            </a:r>
            <a:r>
              <a:rPr lang="en-US" dirty="0"/>
              <a:t>services for consumers, improved existing products and often lower prices through </a:t>
            </a:r>
            <a:r>
              <a:rPr lang="en-US" dirty="0" smtClean="0"/>
              <a:t>the development </a:t>
            </a:r>
            <a:r>
              <a:rPr lang="en-US" dirty="0"/>
              <a:t>of more cost-efficient production and distribution methods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Technology affects the types of products that </a:t>
            </a:r>
            <a:r>
              <a:rPr lang="en-US" dirty="0" smtClean="0"/>
              <a:t>organizations </a:t>
            </a:r>
            <a:r>
              <a:rPr lang="en-US" dirty="0"/>
              <a:t>can offer.</a:t>
            </a:r>
          </a:p>
        </p:txBody>
      </p:sp>
    </p:spTree>
    <p:extLst>
      <p:ext uri="{BB962C8B-B14F-4D97-AF65-F5344CB8AC3E}">
        <p14:creationId xmlns:p14="http://schemas.microsoft.com/office/powerpoint/2010/main" val="315935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Monitoring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Technological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Reasons for monitoring the technological environment include;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Adopting technology may be the means by which a firm remains competitive</a:t>
            </a:r>
            <a:r>
              <a:rPr lang="en-US" dirty="0" smtClean="0"/>
              <a:t>.</a:t>
            </a:r>
          </a:p>
          <a:p>
            <a:r>
              <a:rPr lang="en-US" dirty="0"/>
              <a:t>Applying new technology also gives </a:t>
            </a:r>
            <a:r>
              <a:rPr lang="en-US" dirty="0" smtClean="0"/>
              <a:t>organizations </a:t>
            </a:r>
            <a:r>
              <a:rPr lang="en-US" dirty="0"/>
              <a:t>the opportunity to </a:t>
            </a:r>
            <a:r>
              <a:rPr lang="en-US" dirty="0" smtClean="0"/>
              <a:t>improve customer service </a:t>
            </a:r>
            <a:r>
              <a:rPr lang="en-US" dirty="0" err="1" smtClean="0"/>
              <a:t>e.g</a:t>
            </a:r>
            <a:r>
              <a:rPr lang="en-US" dirty="0" smtClean="0"/>
              <a:t> 24 hours banking due to ATMs.</a:t>
            </a:r>
          </a:p>
          <a:p>
            <a:r>
              <a:rPr lang="en-US" dirty="0"/>
              <a:t>New technology can </a:t>
            </a:r>
            <a:r>
              <a:rPr lang="en-US" dirty="0" smtClean="0"/>
              <a:t>lead to increased productivity </a:t>
            </a:r>
            <a:r>
              <a:rPr lang="en-US" dirty="0"/>
              <a:t>and operating </a:t>
            </a:r>
            <a:r>
              <a:rPr lang="en-US" dirty="0" smtClean="0"/>
              <a:t>efficiency e.g. </a:t>
            </a:r>
            <a:r>
              <a:rPr lang="en-US" dirty="0"/>
              <a:t>CAD and CAM speed up the </a:t>
            </a:r>
            <a:r>
              <a:rPr lang="en-US" dirty="0" smtClean="0"/>
              <a:t>production process in manufacturing companies.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9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Social/cultural Environment</a:t>
            </a:r>
            <a:endParaRPr lang="en-US" sz="40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Analysis of the social environment is concerned with understanding the potential impacts of society and social changes on a business, its industry and markets.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may include changes in Tastes, fashion, lifestyle, preferences etc.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60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882" y="833371"/>
            <a:ext cx="9447190" cy="526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36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62356"/>
            <a:ext cx="7620000" cy="14660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</a:t>
            </a:r>
            <a: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95400"/>
            <a:ext cx="8458200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 forces within the international business include 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language differences, 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changing currency exchange rates, 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national laws affecting economic activity, political risks and stability,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tax laws of different nations, and</a:t>
            </a:r>
          </a:p>
          <a:p>
            <a:pPr lvl="1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social/cultural differences between nations.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1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97231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THE TASK ENVIRONMENT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task environment consist of seven dimensions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76400"/>
            <a:ext cx="85344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Competitors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organization's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competitors are other organizations that compete with it for resources.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obvious resources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competitors </a:t>
            </a:r>
            <a:r>
              <a:rPr lang="en-U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are customers. Customers include whomever pays money to acquire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organization's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products or services.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competitors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 those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 produce similar or substitutes products that perform a similar function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solve the problem or eliminate it in a dissimilar way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8528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704088"/>
            <a:ext cx="6858000" cy="5913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 </a:t>
            </a:r>
            <a:r>
              <a:rPr lang="en-US" sz="4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Customers</a:t>
            </a:r>
            <a:endParaRPr lang="en-US" sz="4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77012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Customers can be individuals or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organizations.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Understanding customers is an important factor in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success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any business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Consumers have rights and 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choose freely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–variety of goods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be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informed-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Education on product information.</a:t>
            </a:r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heard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–Express displeasure</a:t>
            </a:r>
          </a:p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right to be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safe-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 safety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926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704088"/>
            <a:ext cx="7010400" cy="5913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Suppliers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478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Suppliers are organizations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individuals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 resources for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organizations.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Suppliers for manufacturing firms include the suppliers of raw materials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those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sell machinery and other equipment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Banks and lending agencies are both suppliers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capital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businesses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suppliers provide human resources for the organization.</a:t>
            </a:r>
          </a:p>
        </p:txBody>
      </p:sp>
    </p:spTree>
    <p:extLst>
      <p:ext uri="{BB962C8B-B14F-4D97-AF65-F5344CB8AC3E}">
        <p14:creationId xmlns:p14="http://schemas.microsoft.com/office/powerpoint/2010/main" val="148067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704088"/>
            <a:ext cx="7162800" cy="6675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Regulators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92252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Regulators are units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have the potential to control, regulate,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influence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organization's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policies and practices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are two important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kinds: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Regulatory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agencies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are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created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government, and 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Interest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formed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 their own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individual members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attempt to influence business.</a:t>
            </a:r>
          </a:p>
        </p:txBody>
      </p:sp>
    </p:spTree>
    <p:extLst>
      <p:ext uri="{BB962C8B-B14F-4D97-AF65-F5344CB8AC3E}">
        <p14:creationId xmlns:p14="http://schemas.microsoft.com/office/powerpoint/2010/main" val="349157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704088"/>
            <a:ext cx="7239000" cy="667512"/>
          </a:xfrm>
        </p:spPr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External </a:t>
            </a:r>
            <a:r>
              <a:rPr lang="en-US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labour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must also concern themselves with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labour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especially when it is organized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into unions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Industrial Relations Act requires organizations to recognize and bargain with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union.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That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union has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be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legally established and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should be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mother body of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organization's employees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725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WHAT IS BUSINESS ENVIRONMENT?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term ‘business environment’ connotes external forces, factors and institutions that are beyond the control of the business and they affect the functioning of a business enterprise.</a:t>
            </a:r>
            <a:endParaRPr lang="en-ZA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ZA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business environment poses threats to a firm or offers immense opportunities for potential market exploitation.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30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704088"/>
            <a:ext cx="6324600" cy="6675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6.Owners</a:t>
            </a:r>
            <a:endParaRPr lang="en-US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92252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Owners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(shareholders)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also becoming a major concern of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managers in many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businesses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Until recently, stockholders of major corporations were generally happy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sit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the sidelines and let top management run their organizations.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Lately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however, more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more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them are taking active roles in Influencing the management of companies they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hold stock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in.</a:t>
            </a:r>
          </a:p>
        </p:txBody>
      </p:sp>
    </p:spTree>
    <p:extLst>
      <p:ext uri="{BB962C8B-B14F-4D97-AF65-F5344CB8AC3E}">
        <p14:creationId xmlns:p14="http://schemas.microsoft.com/office/powerpoint/2010/main" val="9997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704088"/>
            <a:ext cx="7162800" cy="5913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 </a:t>
            </a:r>
            <a:r>
              <a:rPr lang="en-US" sz="4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Strategic Allies</a:t>
            </a:r>
            <a:endParaRPr lang="en-US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8229600" cy="438912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allies are two or more organizations working together in a joint venture or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similar arrangement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alliances help companies get from other companies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expertise 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 lack.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also spread the risk. Managers must be careful, however, not to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give away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sensible competitive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information.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78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INTERNAL ENVIRONMENT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organization's internal environment consists of conditions and forces within </a:t>
            </a:r>
            <a:r>
              <a:rPr lang="en-US" dirty="0" smtClean="0"/>
              <a:t>the organization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Its </a:t>
            </a:r>
            <a:r>
              <a:rPr lang="en-US" dirty="0"/>
              <a:t>major components include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Board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Directors</a:t>
            </a:r>
          </a:p>
          <a:p>
            <a:pPr marL="0" indent="0">
              <a:buNone/>
            </a:pP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2. Employees</a:t>
            </a:r>
          </a:p>
          <a:p>
            <a:pPr marL="0" indent="0">
              <a:buNone/>
            </a:pP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3. Culture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87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704088"/>
            <a:ext cx="7543800" cy="7437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sz="5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Board of Directors</a:t>
            </a:r>
            <a:endParaRPr lang="en-US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922520"/>
          </a:xfrm>
        </p:spPr>
        <p:txBody>
          <a:bodyPr>
            <a:normAutofit/>
          </a:bodyPr>
          <a:lstStyle/>
          <a:p>
            <a:r>
              <a:rPr lang="en-US" dirty="0"/>
              <a:t>A board of directors is elected by the stockholders </a:t>
            </a:r>
            <a:r>
              <a:rPr lang="en-US" dirty="0" smtClean="0"/>
              <a:t>and is </a:t>
            </a:r>
            <a:r>
              <a:rPr lang="en-US" dirty="0"/>
              <a:t>charged with overseeing the general management of the firm to ensure that it is being </a:t>
            </a:r>
            <a:r>
              <a:rPr lang="en-US" dirty="0" smtClean="0"/>
              <a:t>run in </a:t>
            </a:r>
            <a:r>
              <a:rPr lang="en-US" dirty="0"/>
              <a:t>a way that best serves the stockholder's interests.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board plays a major role in </a:t>
            </a:r>
            <a:r>
              <a:rPr lang="en-US" dirty="0" smtClean="0"/>
              <a:t>helping set </a:t>
            </a:r>
            <a:r>
              <a:rPr lang="en-US" dirty="0"/>
              <a:t>corporate strategy and seeing that it is implemented properly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The board also reviews </a:t>
            </a:r>
            <a:r>
              <a:rPr lang="en-US" dirty="0" smtClean="0"/>
              <a:t>all important </a:t>
            </a:r>
            <a:r>
              <a:rPr lang="en-US" dirty="0"/>
              <a:t>decisions made by top management and determines compensation for </a:t>
            </a:r>
            <a:r>
              <a:rPr lang="en-US" dirty="0" smtClean="0"/>
              <a:t>top managers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106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819912"/>
          </a:xfrm>
        </p:spPr>
        <p:txBody>
          <a:bodyPr/>
          <a:lstStyle/>
          <a:p>
            <a:r>
              <a:rPr lang="en-US" b="1" dirty="0" smtClean="0"/>
              <a:t> 		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Employees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524000"/>
            <a:ext cx="8305800" cy="5334000"/>
          </a:xfrm>
        </p:spPr>
        <p:txBody>
          <a:bodyPr>
            <a:no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Employees do exert a lot of influence on organizations by way of demanding for good conditions of service.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employees demand more high pay and other benefits than they produce, an organization will be affected. 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second challenge for business is harnessing human skills and talents for productive work while protecting human dignity and health at the same time.</a:t>
            </a:r>
          </a:p>
        </p:txBody>
      </p:sp>
    </p:spTree>
    <p:extLst>
      <p:ext uri="{BB962C8B-B14F-4D97-AF65-F5344CB8AC3E}">
        <p14:creationId xmlns:p14="http://schemas.microsoft.com/office/powerpoint/2010/main" val="226839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704088"/>
            <a:ext cx="7620000" cy="4389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		 </a:t>
            </a:r>
            <a:r>
              <a:rPr lang="en-US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Culture</a:t>
            </a:r>
            <a:endPara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culture of an organization is the set of values that help its members understand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 stands for, how it does things and what it considers important.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Culture plays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major role in shaping managerial behavior.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successful foreign firms, such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Toyota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known to have strong and clear cultures that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contribute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their effectiveness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a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powerful force in organizations, one that can shape the firm's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overall effectiveness and 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long-term success.</a:t>
            </a:r>
          </a:p>
        </p:txBody>
      </p:sp>
    </p:spTree>
    <p:extLst>
      <p:ext uri="{BB962C8B-B14F-4D97-AF65-F5344CB8AC3E}">
        <p14:creationId xmlns:p14="http://schemas.microsoft.com/office/powerpoint/2010/main" val="3995815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age.slidesharecdn.com/businessenvironment-121212080412-phpapp02/95/business-environment-18-638.jpg?cb=13672931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609601"/>
            <a:ext cx="8835127" cy="6479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905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295400"/>
          </a:xfrm>
        </p:spPr>
        <p:txBody>
          <a:bodyPr>
            <a:normAutofit/>
          </a:bodyPr>
          <a:lstStyle/>
          <a:p>
            <a:r>
              <a:rPr lang="en-GB" dirty="0" smtClean="0"/>
              <a:t>WHY STUDY THE BUSINESS ENVIRONMENT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69392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of broad strategies and long-term policies of the firm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of action plans to deal with technological advancements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Foresee the impact of socio-economic changes at the national and international levels on the firm’s stability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Analysis of competitor’s strategies and formulation of effective counter-measures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Keep business flexible and dynamic</a:t>
            </a:r>
          </a:p>
        </p:txBody>
      </p:sp>
    </p:spTree>
    <p:extLst>
      <p:ext uri="{BB962C8B-B14F-4D97-AF65-F5344CB8AC3E}">
        <p14:creationId xmlns:p14="http://schemas.microsoft.com/office/powerpoint/2010/main" val="32642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MEANINING OF THE EXTERNAL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external environment is everything outside an organization that might affect it. An organization's external environment consists of two layers:</a:t>
            </a:r>
          </a:p>
          <a:p>
            <a:pPr algn="just"/>
            <a:r>
              <a:rPr lang="en-US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general environment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refers to those nonspecific dimensions and forces in an organization's surroundings that might affect its activities. It includes Political, Economic, Social-cultural and Technological (PEST) factors.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task environment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refers to those specific organizations or groups that are likely to influence an organization. It consists of competitors, customers, suppliers, regulators, unions and owners.</a:t>
            </a:r>
          </a:p>
        </p:txBody>
      </p:sp>
    </p:spTree>
    <p:extLst>
      <p:ext uri="{BB962C8B-B14F-4D97-AF65-F5344CB8AC3E}">
        <p14:creationId xmlns:p14="http://schemas.microsoft.com/office/powerpoint/2010/main" val="36035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GENERAL ENVIRONMENT</a:t>
            </a:r>
            <a:endParaRPr lang="en-US" sz="40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The Political/legal Environment</a:t>
            </a:r>
          </a:p>
          <a:p>
            <a:pPr algn="just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political/legal environment consists of the law and interpretation of laws that require firms to comply with.</a:t>
            </a:r>
          </a:p>
          <a:p>
            <a:pPr algn="just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Ignorance or noncompliance with the laws, could result in fines.</a:t>
            </a:r>
          </a:p>
          <a:p>
            <a:pPr algn="just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Operating within the legal framework is both socially responsible and ethical.</a:t>
            </a:r>
          </a:p>
        </p:txBody>
      </p:sp>
    </p:spTree>
    <p:extLst>
      <p:ext uri="{BB962C8B-B14F-4D97-AF65-F5344CB8AC3E}">
        <p14:creationId xmlns:p14="http://schemas.microsoft.com/office/powerpoint/2010/main" val="401060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Political/legal Environment  Cont’d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Organizations must be aware of state and local laws that influence their activities. </a:t>
            </a:r>
          </a:p>
          <a:p>
            <a:pPr marL="0" indent="0">
              <a:buNone/>
            </a:pP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(12/08/2018-GRZ Pronouncements on, 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Tariff on internet phone calls, The Food Reserve (Amendment) Bill, 2018 and Cyber Security and Cybercrime Bill, 2018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central and local government have established regulatory agencies to enforce laws i.e. CCPC, ZRA, NAPSA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61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Economic </a:t>
            </a:r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  <a:endParaRPr lang="en-US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economic and competitive forces in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 influence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business organizations and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customers' decision and activities.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overall state of the economy fluctuates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all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countries.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 of the economy influences how much consumers spend and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Therefore, present-day economic conditions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changes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economy have a broad impact on the success of organization</a:t>
            </a:r>
          </a:p>
        </p:txBody>
      </p:sp>
    </p:spTree>
    <p:extLst>
      <p:ext uri="{BB962C8B-B14F-4D97-AF65-F5344CB8AC3E}">
        <p14:creationId xmlns:p14="http://schemas.microsoft.com/office/powerpoint/2010/main" val="268832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Economic Environment Cont’d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consumption patterns of their potential customers are affected by economic forces such as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rate of inflation,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Interest rests,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availability of credit for consumer purchases   or investment purposes,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rate of unemployment, and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size of disposable personal income.</a:t>
            </a:r>
          </a:p>
        </p:txBody>
      </p:sp>
    </p:spTree>
    <p:extLst>
      <p:ext uri="{BB962C8B-B14F-4D97-AF65-F5344CB8AC3E}">
        <p14:creationId xmlns:p14="http://schemas.microsoft.com/office/powerpoint/2010/main" val="114579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1261</Words>
  <Application>Microsoft Office PowerPoint</Application>
  <PresentationFormat>Widescreen</PresentationFormat>
  <Paragraphs>134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Tahoma</vt:lpstr>
      <vt:lpstr>Times New Roman</vt:lpstr>
      <vt:lpstr>Trebuchet MS</vt:lpstr>
      <vt:lpstr>Wingdings</vt:lpstr>
      <vt:lpstr>Wingdings 3</vt:lpstr>
      <vt:lpstr>Facet</vt:lpstr>
      <vt:lpstr>PowerPoint Presentation</vt:lpstr>
      <vt:lpstr>WHAT IS BUSINESS ENVIRONMENT?</vt:lpstr>
      <vt:lpstr>PowerPoint Presentation</vt:lpstr>
      <vt:lpstr>WHY STUDY THE BUSINESS ENVIRONMENT</vt:lpstr>
      <vt:lpstr>THE MEANINING OF THE EXTERNAL ENVIRONMENT</vt:lpstr>
      <vt:lpstr>THE GENERAL ENVIRONMENT</vt:lpstr>
      <vt:lpstr>The Political/legal Environment  Cont’d</vt:lpstr>
      <vt:lpstr> 2. Economic Environment</vt:lpstr>
      <vt:lpstr>Economic Environment Cont’d</vt:lpstr>
      <vt:lpstr>3.Technological Forces</vt:lpstr>
      <vt:lpstr>Monitoring the Technological environment</vt:lpstr>
      <vt:lpstr>4. Social/cultural Environment</vt:lpstr>
      <vt:lpstr>PowerPoint Presentation</vt:lpstr>
      <vt:lpstr>               International Forces </vt:lpstr>
      <vt:lpstr> THE TASK ENVIRONMENT The task environment consist of seven dimensions</vt:lpstr>
      <vt:lpstr>  2. Customers</vt:lpstr>
      <vt:lpstr> 3. Suppliers</vt:lpstr>
      <vt:lpstr> 4. Regulators</vt:lpstr>
      <vt:lpstr> 5. External labour</vt:lpstr>
      <vt:lpstr> 6.Owners</vt:lpstr>
      <vt:lpstr>  7. Strategic Allies</vt:lpstr>
      <vt:lpstr>THE INTERNAL ENVIRONMENT</vt:lpstr>
      <vt:lpstr> 1. Board of Directors</vt:lpstr>
      <vt:lpstr>   2. Employees</vt:lpstr>
      <vt:lpstr>    3. Culture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Lusungu Siame</dc:creator>
  <cp:lastModifiedBy>Diana Simujika</cp:lastModifiedBy>
  <cp:revision>2</cp:revision>
  <dcterms:created xsi:type="dcterms:W3CDTF">2018-09-04T15:10:41Z</dcterms:created>
  <dcterms:modified xsi:type="dcterms:W3CDTF">2019-05-24T16:15:39Z</dcterms:modified>
</cp:coreProperties>
</file>