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9" r:id="rId2"/>
    <p:sldId id="295" r:id="rId3"/>
    <p:sldId id="280" r:id="rId4"/>
    <p:sldId id="281" r:id="rId5"/>
    <p:sldId id="282" r:id="rId6"/>
    <p:sldId id="283" r:id="rId7"/>
    <p:sldId id="284" r:id="rId8"/>
    <p:sldId id="285" r:id="rId9"/>
    <p:sldId id="286" r:id="rId10"/>
    <p:sldId id="287" r:id="rId11"/>
    <p:sldId id="288" r:id="rId12"/>
    <p:sldId id="289" r:id="rId13"/>
    <p:sldId id="290" r:id="rId14"/>
    <p:sldId id="291" r:id="rId15"/>
    <p:sldId id="292" r:id="rId16"/>
    <p:sldId id="293" r:id="rId17"/>
    <p:sldId id="29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p:cViewPr varScale="1">
        <p:scale>
          <a:sx n="74" d="100"/>
          <a:sy n="74" d="100"/>
        </p:scale>
        <p:origin x="294"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theme" Target="theme/theme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0E90754E-01DA-49E5-9637-D79C099C01AE}" type="datetimeFigureOut">
              <a:rPr lang="en-US" smtClean="0"/>
              <a:pPr/>
              <a:t>2/25/2019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C7D1A296-BC62-47D1-80D7-571E7DE4B7E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slow">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E90754E-01DA-49E5-9637-D79C099C01AE}" type="datetimeFigureOut">
              <a:rPr lang="en-US" smtClean="0"/>
              <a:pPr/>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D1A296-BC62-47D1-80D7-571E7DE4B7E9}" type="slidenum">
              <a:rPr lang="en-US" smtClean="0"/>
              <a:pPr/>
              <a:t>‹#›</a:t>
            </a:fld>
            <a:endParaRPr lang="en-US"/>
          </a:p>
        </p:txBody>
      </p:sp>
    </p:spTree>
  </p:cSld>
  <p:clrMapOvr>
    <a:masterClrMapping/>
  </p:clrMapOvr>
  <p:transition spd="slow">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E90754E-01DA-49E5-9637-D79C099C01AE}" type="datetimeFigureOut">
              <a:rPr lang="en-US" smtClean="0"/>
              <a:pPr/>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D1A296-BC62-47D1-80D7-571E7DE4B7E9}" type="slidenum">
              <a:rPr lang="en-US" smtClean="0"/>
              <a:pPr/>
              <a:t>‹#›</a:t>
            </a:fld>
            <a:endParaRPr lang="en-US"/>
          </a:p>
        </p:txBody>
      </p:sp>
    </p:spTree>
  </p:cSld>
  <p:clrMapOvr>
    <a:masterClrMapping/>
  </p:clrMapOvr>
  <p:transition spd="slow">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E90754E-01DA-49E5-9637-D79C099C01AE}" type="datetimeFigureOut">
              <a:rPr lang="en-US" smtClean="0"/>
              <a:pPr/>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D1A296-BC62-47D1-80D7-571E7DE4B7E9}" type="slidenum">
              <a:rPr lang="en-US" smtClean="0"/>
              <a:pPr/>
              <a:t>‹#›</a:t>
            </a:fld>
            <a:endParaRPr lang="en-US"/>
          </a:p>
        </p:txBody>
      </p:sp>
    </p:spTree>
  </p:cSld>
  <p:clrMapOvr>
    <a:masterClrMapping/>
  </p:clrMapOvr>
  <p:transition spd="slow">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0E90754E-01DA-49E5-9637-D79C099C01AE}" type="datetimeFigureOut">
              <a:rPr lang="en-US" smtClean="0"/>
              <a:pPr/>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D1A296-BC62-47D1-80D7-571E7DE4B7E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slow">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E90754E-01DA-49E5-9637-D79C099C01AE}" type="datetimeFigureOut">
              <a:rPr lang="en-US" smtClean="0"/>
              <a:pPr/>
              <a:t>2/25/2019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D1A296-BC62-47D1-80D7-571E7DE4B7E9}" type="slidenum">
              <a:rPr lang="en-US" smtClean="0"/>
              <a:pPr/>
              <a:t>‹#›</a:t>
            </a:fld>
            <a:endParaRPr lang="en-US"/>
          </a:p>
        </p:txBody>
      </p:sp>
    </p:spTree>
  </p:cSld>
  <p:clrMapOvr>
    <a:masterClrMapping/>
  </p:clrMapOvr>
  <p:transition spd="slow">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0E90754E-01DA-49E5-9637-D79C099C01AE}" type="datetimeFigureOut">
              <a:rPr lang="en-US" smtClean="0"/>
              <a:pPr/>
              <a:t>2/25/2019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D1A296-BC62-47D1-80D7-571E7DE4B7E9}" type="slidenum">
              <a:rPr lang="en-US" smtClean="0"/>
              <a:pPr/>
              <a:t>‹#›</a:t>
            </a:fld>
            <a:endParaRPr lang="en-US"/>
          </a:p>
        </p:txBody>
      </p:sp>
    </p:spTree>
  </p:cSld>
  <p:clrMapOvr>
    <a:masterClrMapping/>
  </p:clrMapOvr>
  <p:transition spd="slow">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0E90754E-01DA-49E5-9637-D79C099C01AE}" type="datetimeFigureOut">
              <a:rPr lang="en-US" smtClean="0"/>
              <a:pPr/>
              <a:t>2/25/2019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D1A296-BC62-47D1-80D7-571E7DE4B7E9}" type="slidenum">
              <a:rPr lang="en-US" smtClean="0"/>
              <a:pPr/>
              <a:t>‹#›</a:t>
            </a:fld>
            <a:endParaRPr lang="en-US"/>
          </a:p>
        </p:txBody>
      </p:sp>
    </p:spTree>
  </p:cSld>
  <p:clrMapOvr>
    <a:masterClrMapping/>
  </p:clrMapOvr>
  <p:transition spd="slow">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90754E-01DA-49E5-9637-D79C099C01AE}" type="datetimeFigureOut">
              <a:rPr lang="en-US" smtClean="0"/>
              <a:pPr/>
              <a:t>2/25/2019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D1A296-BC62-47D1-80D7-571E7DE4B7E9}" type="slidenum">
              <a:rPr lang="en-US" smtClean="0"/>
              <a:pPr/>
              <a:t>‹#›</a:t>
            </a:fld>
            <a:endParaRPr lang="en-US"/>
          </a:p>
        </p:txBody>
      </p:sp>
    </p:spTree>
  </p:cSld>
  <p:clrMapOvr>
    <a:masterClrMapping/>
  </p:clrMapOvr>
  <p:transition spd="slow">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E90754E-01DA-49E5-9637-D79C099C01AE}" type="datetimeFigureOut">
              <a:rPr lang="en-US" smtClean="0"/>
              <a:pPr/>
              <a:t>2/25/2019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D1A296-BC62-47D1-80D7-571E7DE4B7E9}" type="slidenum">
              <a:rPr lang="en-US" smtClean="0"/>
              <a:pPr/>
              <a:t>‹#›</a:t>
            </a:fld>
            <a:endParaRPr lang="en-US"/>
          </a:p>
        </p:txBody>
      </p:sp>
    </p:spTree>
  </p:cSld>
  <p:clrMapOvr>
    <a:masterClrMapping/>
  </p:clrMapOvr>
  <p:transition spd="slow">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E90754E-01DA-49E5-9637-D79C099C01AE}" type="datetimeFigureOut">
              <a:rPr lang="en-US" smtClean="0"/>
              <a:pPr/>
              <a:t>2/25/2019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C7D1A296-BC62-47D1-80D7-571E7DE4B7E9}"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spd="slow">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E90754E-01DA-49E5-9637-D79C099C01AE}" type="datetimeFigureOut">
              <a:rPr lang="en-US" smtClean="0"/>
              <a:pPr/>
              <a:t>2/25/2019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7D1A296-BC62-47D1-80D7-571E7DE4B7E9}"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slow">
    <p:wedge/>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81000" y="1429330"/>
            <a:ext cx="85344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		</a:t>
            </a:r>
            <a:r>
              <a:rPr kumimoji="0" lang="en-US" sz="2800" b="1"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MARKET STRUCTURES</a:t>
            </a:r>
          </a:p>
          <a:p>
            <a:pPr lvl="0" fontAlgn="base">
              <a:spcBef>
                <a:spcPct val="0"/>
              </a:spcBef>
              <a:spcAft>
                <a:spcPct val="0"/>
              </a:spcAft>
            </a:pPr>
            <a:endParaRPr lang="en-US" sz="2800" b="1" dirty="0">
              <a:latin typeface="Tahoma" panose="020B0604030504040204" pitchFamily="34" charset="0"/>
              <a:ea typeface="Tahoma" panose="020B0604030504040204" pitchFamily="34" charset="0"/>
              <a:cs typeface="Tahoma" panose="020B0604030504040204" pitchFamily="34" charset="0"/>
            </a:endParaRPr>
          </a:p>
          <a:p>
            <a:pPr lvl="0" fontAlgn="base">
              <a:spcBef>
                <a:spcPct val="0"/>
              </a:spcBef>
              <a:spcAft>
                <a:spcPct val="0"/>
              </a:spcAft>
            </a:pPr>
            <a:r>
              <a:rPr lang="en-US" sz="2800" b="1" dirty="0">
                <a:latin typeface="Tahoma" panose="020B0604030504040204" pitchFamily="34" charset="0"/>
                <a:ea typeface="Tahoma" panose="020B0604030504040204" pitchFamily="34" charset="0"/>
                <a:cs typeface="Tahoma" panose="020B0604030504040204" pitchFamily="34" charset="0"/>
              </a:rPr>
              <a:t>Definition of market</a:t>
            </a:r>
            <a:r>
              <a:rPr lang="en-US" sz="2800" dirty="0">
                <a:latin typeface="Tahoma" panose="020B0604030504040204" pitchFamily="34" charset="0"/>
                <a:ea typeface="Tahoma" panose="020B0604030504040204" pitchFamily="34" charset="0"/>
                <a:cs typeface="Tahoma" panose="020B0604030504040204" pitchFamily="34" charset="0"/>
              </a:rPr>
              <a:t>: </a:t>
            </a:r>
          </a:p>
          <a:p>
            <a:pPr lvl="0" fontAlgn="base">
              <a:spcBef>
                <a:spcPct val="0"/>
              </a:spcBef>
              <a:spcAft>
                <a:spcPct val="0"/>
              </a:spcAft>
            </a:pPr>
            <a:r>
              <a:rPr lang="en-US" sz="2800" dirty="0">
                <a:latin typeface="Tahoma" panose="020B0604030504040204" pitchFamily="34" charset="0"/>
                <a:ea typeface="Tahoma" panose="020B0604030504040204" pitchFamily="34" charset="0"/>
                <a:cs typeface="Tahoma" panose="020B0604030504040204" pitchFamily="34" charset="0"/>
              </a:rPr>
              <a:t>A market is a social arrangement that allows buyers and sellers to discover information and carry out a voluntary exchange of goods or services.</a:t>
            </a:r>
          </a:p>
          <a:p>
            <a:pPr lvl="0" fontAlgn="base">
              <a:spcBef>
                <a:spcPct val="0"/>
              </a:spcBef>
              <a:spcAft>
                <a:spcPct val="0"/>
              </a:spcAft>
            </a:pPr>
            <a:endParaRPr lang="en-US" sz="2800" dirty="0">
              <a:latin typeface="Tahoma" panose="020B0604030504040204" pitchFamily="34" charset="0"/>
              <a:ea typeface="Tahoma" panose="020B0604030504040204" pitchFamily="34" charset="0"/>
              <a:cs typeface="Tahoma" panose="020B0604030504040204" pitchFamily="34" charset="0"/>
            </a:endParaRPr>
          </a:p>
          <a:p>
            <a:pPr lvl="0" fontAlgn="base">
              <a:spcBef>
                <a:spcPct val="0"/>
              </a:spcBef>
              <a:spcAft>
                <a:spcPct val="0"/>
              </a:spcAft>
            </a:pPr>
            <a:r>
              <a:rPr lang="en-US" sz="2800" dirty="0">
                <a:latin typeface="Tahoma" panose="020B0604030504040204" pitchFamily="34" charset="0"/>
                <a:ea typeface="Tahoma" panose="020B0604030504040204" pitchFamily="34" charset="0"/>
                <a:cs typeface="Tahoma" panose="020B0604030504040204" pitchFamily="34" charset="0"/>
              </a:rPr>
              <a:t>The market structure (also known as market form) describes the state of a market with respect to competition.</a:t>
            </a:r>
            <a:endParaRPr kumimoji="0" lang="en-US" sz="280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1025">
                                            <p:txEl>
                                              <p:pRg st="0" end="0"/>
                                            </p:txEl>
                                          </p:spTgt>
                                        </p:tgtEl>
                                        <p:attrNameLst>
                                          <p:attrName>style.visibility</p:attrName>
                                        </p:attrNameLst>
                                      </p:cBhvr>
                                      <p:to>
                                        <p:strVal val="visible"/>
                                      </p:to>
                                    </p:set>
                                    <p:anim calcmode="lin" valueType="num">
                                      <p:cBhvr additive="base">
                                        <p:cTn id="7" dur="2750" fill="hold"/>
                                        <p:tgtEl>
                                          <p:spTgt spid="1025">
                                            <p:txEl>
                                              <p:pRg st="0" end="0"/>
                                            </p:txEl>
                                          </p:spTgt>
                                        </p:tgtEl>
                                        <p:attrNameLst>
                                          <p:attrName>ppt_x</p:attrName>
                                        </p:attrNameLst>
                                      </p:cBhvr>
                                      <p:tavLst>
                                        <p:tav tm="0">
                                          <p:val>
                                            <p:strVal val="0-#ppt_w/2"/>
                                          </p:val>
                                        </p:tav>
                                        <p:tav tm="100000">
                                          <p:val>
                                            <p:strVal val="#ppt_x"/>
                                          </p:val>
                                        </p:tav>
                                      </p:tavLst>
                                    </p:anim>
                                    <p:anim calcmode="lin" valueType="num">
                                      <p:cBhvr additive="base">
                                        <p:cTn id="8" dur="2750" fill="hold"/>
                                        <p:tgtEl>
                                          <p:spTgt spid="102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1025">
                                            <p:txEl>
                                              <p:pRg st="2" end="2"/>
                                            </p:txEl>
                                          </p:spTgt>
                                        </p:tgtEl>
                                        <p:attrNameLst>
                                          <p:attrName>style.visibility</p:attrName>
                                        </p:attrNameLst>
                                      </p:cBhvr>
                                      <p:to>
                                        <p:strVal val="visible"/>
                                      </p:to>
                                    </p:set>
                                    <p:anim calcmode="lin" valueType="num">
                                      <p:cBhvr additive="base">
                                        <p:cTn id="13" dur="2750" fill="hold"/>
                                        <p:tgtEl>
                                          <p:spTgt spid="1025">
                                            <p:txEl>
                                              <p:pRg st="2" end="2"/>
                                            </p:txEl>
                                          </p:spTgt>
                                        </p:tgtEl>
                                        <p:attrNameLst>
                                          <p:attrName>ppt_x</p:attrName>
                                        </p:attrNameLst>
                                      </p:cBhvr>
                                      <p:tavLst>
                                        <p:tav tm="0">
                                          <p:val>
                                            <p:strVal val="0-#ppt_w/2"/>
                                          </p:val>
                                        </p:tav>
                                        <p:tav tm="100000">
                                          <p:val>
                                            <p:strVal val="#ppt_x"/>
                                          </p:val>
                                        </p:tav>
                                      </p:tavLst>
                                    </p:anim>
                                    <p:anim calcmode="lin" valueType="num">
                                      <p:cBhvr additive="base">
                                        <p:cTn id="14" dur="2750" fill="hold"/>
                                        <p:tgtEl>
                                          <p:spTgt spid="102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1025">
                                            <p:txEl>
                                              <p:pRg st="3" end="3"/>
                                            </p:txEl>
                                          </p:spTgt>
                                        </p:tgtEl>
                                        <p:attrNameLst>
                                          <p:attrName>style.visibility</p:attrName>
                                        </p:attrNameLst>
                                      </p:cBhvr>
                                      <p:to>
                                        <p:strVal val="visible"/>
                                      </p:to>
                                    </p:set>
                                    <p:anim calcmode="lin" valueType="num">
                                      <p:cBhvr additive="base">
                                        <p:cTn id="19" dur="2750" fill="hold"/>
                                        <p:tgtEl>
                                          <p:spTgt spid="1025">
                                            <p:txEl>
                                              <p:pRg st="3" end="3"/>
                                            </p:txEl>
                                          </p:spTgt>
                                        </p:tgtEl>
                                        <p:attrNameLst>
                                          <p:attrName>ppt_x</p:attrName>
                                        </p:attrNameLst>
                                      </p:cBhvr>
                                      <p:tavLst>
                                        <p:tav tm="0">
                                          <p:val>
                                            <p:strVal val="0-#ppt_w/2"/>
                                          </p:val>
                                        </p:tav>
                                        <p:tav tm="100000">
                                          <p:val>
                                            <p:strVal val="#ppt_x"/>
                                          </p:val>
                                        </p:tav>
                                      </p:tavLst>
                                    </p:anim>
                                    <p:anim calcmode="lin" valueType="num">
                                      <p:cBhvr additive="base">
                                        <p:cTn id="20" dur="2750" fill="hold"/>
                                        <p:tgtEl>
                                          <p:spTgt spid="102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2" fill="hold" grpId="0" nodeType="clickEffect">
                                  <p:stCondLst>
                                    <p:cond delay="0"/>
                                  </p:stCondLst>
                                  <p:childTnLst>
                                    <p:set>
                                      <p:cBhvr>
                                        <p:cTn id="24" dur="1" fill="hold">
                                          <p:stCondLst>
                                            <p:cond delay="0"/>
                                          </p:stCondLst>
                                        </p:cTn>
                                        <p:tgtEl>
                                          <p:spTgt spid="1025">
                                            <p:txEl>
                                              <p:pRg st="5" end="5"/>
                                            </p:txEl>
                                          </p:spTgt>
                                        </p:tgtEl>
                                        <p:attrNameLst>
                                          <p:attrName>style.visibility</p:attrName>
                                        </p:attrNameLst>
                                      </p:cBhvr>
                                      <p:to>
                                        <p:strVal val="visible"/>
                                      </p:to>
                                    </p:set>
                                    <p:anim calcmode="lin" valueType="num">
                                      <p:cBhvr additive="base">
                                        <p:cTn id="25" dur="2750" fill="hold"/>
                                        <p:tgtEl>
                                          <p:spTgt spid="1025">
                                            <p:txEl>
                                              <p:pRg st="5" end="5"/>
                                            </p:txEl>
                                          </p:spTgt>
                                        </p:tgtEl>
                                        <p:attrNameLst>
                                          <p:attrName>ppt_x</p:attrName>
                                        </p:attrNameLst>
                                      </p:cBhvr>
                                      <p:tavLst>
                                        <p:tav tm="0">
                                          <p:val>
                                            <p:strVal val="0-#ppt_w/2"/>
                                          </p:val>
                                        </p:tav>
                                        <p:tav tm="100000">
                                          <p:val>
                                            <p:strVal val="#ppt_x"/>
                                          </p:val>
                                        </p:tav>
                                      </p:tavLst>
                                    </p:anim>
                                    <p:anim calcmode="lin" valueType="num">
                                      <p:cBhvr additive="base">
                                        <p:cTn id="26" dur="2750" fill="hold"/>
                                        <p:tgtEl>
                                          <p:spTgt spid="102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0" y="-400109"/>
            <a:ext cx="9144000" cy="766363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a:ln>
                <a:noFill/>
              </a:ln>
              <a:solidFill>
                <a:srgbClr val="000000"/>
              </a:solidFill>
              <a:effectLst/>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2000" b="1" dirty="0">
              <a:solidFill>
                <a:srgbClr val="000000"/>
              </a:solidFill>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a:ln>
                <a:noFill/>
              </a:ln>
              <a:solidFill>
                <a:srgbClr val="000000"/>
              </a:solidFill>
              <a:effectLst/>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2000" b="1" dirty="0">
              <a:solidFill>
                <a:srgbClr val="000000"/>
              </a:solidFill>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000000"/>
                </a:solidFill>
                <a:effectLst/>
                <a:latin typeface="+mj-lt"/>
                <a:ea typeface="Calibri" pitchFamily="34" charset="0"/>
                <a:cs typeface="Times New Roman" pitchFamily="18" charset="0"/>
              </a:rPr>
              <a:t>		</a:t>
            </a:r>
            <a:r>
              <a:rPr kumimoji="0" lang="en-US" sz="2800" b="1"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The case against monopolies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We can summarize the disadvantages of monopoly as follows: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Higher prices than in competitive markets due to excess profit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The cost savings due to economies of scale are outweighed by cost increases due to inefficiency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Wasteful expenditure on R &amp; D and low productivity of R &amp; D expenditure due to inefficiency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No incentive to innovate because of high monopoly profit and absence of competition from other firms.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Lack of customer focus –limited choice and poor product quality due to lack of customer focus.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4033">
                                            <p:txEl>
                                              <p:pRg st="4" end="4"/>
                                            </p:txEl>
                                          </p:spTgt>
                                        </p:tgtEl>
                                        <p:attrNameLst>
                                          <p:attrName>style.visibility</p:attrName>
                                        </p:attrNameLst>
                                      </p:cBhvr>
                                      <p:to>
                                        <p:strVal val="visible"/>
                                      </p:to>
                                    </p:set>
                                    <p:anim calcmode="lin" valueType="num">
                                      <p:cBhvr additive="base">
                                        <p:cTn id="7" dur="1750" fill="hold"/>
                                        <p:tgtEl>
                                          <p:spTgt spid="44033">
                                            <p:txEl>
                                              <p:pRg st="4" end="4"/>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4403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4033">
                                            <p:txEl>
                                              <p:pRg st="5" end="5"/>
                                            </p:txEl>
                                          </p:spTgt>
                                        </p:tgtEl>
                                        <p:attrNameLst>
                                          <p:attrName>style.visibility</p:attrName>
                                        </p:attrNameLst>
                                      </p:cBhvr>
                                      <p:to>
                                        <p:strVal val="visible"/>
                                      </p:to>
                                    </p:set>
                                    <p:anim calcmode="lin" valueType="num">
                                      <p:cBhvr additive="base">
                                        <p:cTn id="13" dur="1750" fill="hold"/>
                                        <p:tgtEl>
                                          <p:spTgt spid="44033">
                                            <p:txEl>
                                              <p:pRg st="5" end="5"/>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4403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4033">
                                            <p:txEl>
                                              <p:pRg st="7" end="7"/>
                                            </p:txEl>
                                          </p:spTgt>
                                        </p:tgtEl>
                                        <p:attrNameLst>
                                          <p:attrName>style.visibility</p:attrName>
                                        </p:attrNameLst>
                                      </p:cBhvr>
                                      <p:to>
                                        <p:strVal val="visible"/>
                                      </p:to>
                                    </p:set>
                                    <p:anim calcmode="lin" valueType="num">
                                      <p:cBhvr additive="base">
                                        <p:cTn id="19" dur="1750" fill="hold"/>
                                        <p:tgtEl>
                                          <p:spTgt spid="44033">
                                            <p:txEl>
                                              <p:pRg st="7" end="7"/>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4403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4033">
                                            <p:txEl>
                                              <p:pRg st="9" end="9"/>
                                            </p:txEl>
                                          </p:spTgt>
                                        </p:tgtEl>
                                        <p:attrNameLst>
                                          <p:attrName>style.visibility</p:attrName>
                                        </p:attrNameLst>
                                      </p:cBhvr>
                                      <p:to>
                                        <p:strVal val="visible"/>
                                      </p:to>
                                    </p:set>
                                    <p:anim calcmode="lin" valueType="num">
                                      <p:cBhvr additive="base">
                                        <p:cTn id="25" dur="1750" fill="hold"/>
                                        <p:tgtEl>
                                          <p:spTgt spid="44033">
                                            <p:txEl>
                                              <p:pRg st="9" end="9"/>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44033">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4033">
                                            <p:txEl>
                                              <p:pRg st="11" end="11"/>
                                            </p:txEl>
                                          </p:spTgt>
                                        </p:tgtEl>
                                        <p:attrNameLst>
                                          <p:attrName>style.visibility</p:attrName>
                                        </p:attrNameLst>
                                      </p:cBhvr>
                                      <p:to>
                                        <p:strVal val="visible"/>
                                      </p:to>
                                    </p:set>
                                    <p:anim calcmode="lin" valueType="num">
                                      <p:cBhvr additive="base">
                                        <p:cTn id="31" dur="1750" fill="hold"/>
                                        <p:tgtEl>
                                          <p:spTgt spid="44033">
                                            <p:txEl>
                                              <p:pRg st="11" end="11"/>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44033">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4033">
                                            <p:txEl>
                                              <p:pRg st="13" end="13"/>
                                            </p:txEl>
                                          </p:spTgt>
                                        </p:tgtEl>
                                        <p:attrNameLst>
                                          <p:attrName>style.visibility</p:attrName>
                                        </p:attrNameLst>
                                      </p:cBhvr>
                                      <p:to>
                                        <p:strVal val="visible"/>
                                      </p:to>
                                    </p:set>
                                    <p:anim calcmode="lin" valueType="num">
                                      <p:cBhvr additive="base">
                                        <p:cTn id="37" dur="1750" fill="hold"/>
                                        <p:tgtEl>
                                          <p:spTgt spid="44033">
                                            <p:txEl>
                                              <p:pRg st="13" end="13"/>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44033">
                                            <p:txEl>
                                              <p:pRg st="13" end="13"/>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4033">
                                            <p:txEl>
                                              <p:pRg st="15" end="15"/>
                                            </p:txEl>
                                          </p:spTgt>
                                        </p:tgtEl>
                                        <p:attrNameLst>
                                          <p:attrName>style.visibility</p:attrName>
                                        </p:attrNameLst>
                                      </p:cBhvr>
                                      <p:to>
                                        <p:strVal val="visible"/>
                                      </p:to>
                                    </p:set>
                                    <p:anim calcmode="lin" valueType="num">
                                      <p:cBhvr additive="base">
                                        <p:cTn id="43" dur="1750" fill="hold"/>
                                        <p:tgtEl>
                                          <p:spTgt spid="44033">
                                            <p:txEl>
                                              <p:pRg st="15" end="15"/>
                                            </p:txEl>
                                          </p:spTgt>
                                        </p:tgtEl>
                                        <p:attrNameLst>
                                          <p:attrName>ppt_x</p:attrName>
                                        </p:attrNameLst>
                                      </p:cBhvr>
                                      <p:tavLst>
                                        <p:tav tm="0">
                                          <p:val>
                                            <p:strVal val="0-#ppt_w/2"/>
                                          </p:val>
                                        </p:tav>
                                        <p:tav tm="100000">
                                          <p:val>
                                            <p:strVal val="#ppt_x"/>
                                          </p:val>
                                        </p:tav>
                                      </p:tavLst>
                                    </p:anim>
                                    <p:anim calcmode="lin" valueType="num">
                                      <p:cBhvr additive="base">
                                        <p:cTn id="44" dur="1750" fill="hold"/>
                                        <p:tgtEl>
                                          <p:spTgt spid="44033">
                                            <p:txEl>
                                              <p:pRg st="15" end="1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228600" y="-584775"/>
            <a:ext cx="8686800"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a:ln>
                <a:noFill/>
              </a:ln>
              <a:solidFill>
                <a:srgbClr val="00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000" b="1" dirty="0">
              <a:solidFill>
                <a:srgbClr val="00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a:ln>
                <a:noFill/>
              </a:ln>
              <a:solidFill>
                <a:srgbClr val="00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000" b="1" dirty="0">
              <a:solidFill>
                <a:srgbClr val="00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MONOPOLISTIC COMPETITION</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Monopolistic competition has many of the same characteristics as perfect competition:</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unrestricted entry to and exit from the market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good (but not perfect) communication and transport  </a:t>
            </a:r>
            <a:r>
              <a:rPr kumimoji="0" lang="en-US" sz="2400" b="0" i="0" u="none" strike="noStrike" cap="none" normalizeH="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conditions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motivation by economic considerations only</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perception by buyers that the products of the various firms are good substitutes for each other.</a:t>
            </a:r>
            <a:endPar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5057">
                                            <p:txEl>
                                              <p:pRg st="4" end="4"/>
                                            </p:txEl>
                                          </p:spTgt>
                                        </p:tgtEl>
                                        <p:attrNameLst>
                                          <p:attrName>style.visibility</p:attrName>
                                        </p:attrNameLst>
                                      </p:cBhvr>
                                      <p:to>
                                        <p:strVal val="visible"/>
                                      </p:to>
                                    </p:set>
                                    <p:anim calcmode="lin" valueType="num">
                                      <p:cBhvr additive="base">
                                        <p:cTn id="7" dur="1750" fill="hold"/>
                                        <p:tgtEl>
                                          <p:spTgt spid="45057">
                                            <p:txEl>
                                              <p:pRg st="4" end="4"/>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4505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5057">
                                            <p:txEl>
                                              <p:pRg st="6" end="6"/>
                                            </p:txEl>
                                          </p:spTgt>
                                        </p:tgtEl>
                                        <p:attrNameLst>
                                          <p:attrName>style.visibility</p:attrName>
                                        </p:attrNameLst>
                                      </p:cBhvr>
                                      <p:to>
                                        <p:strVal val="visible"/>
                                      </p:to>
                                    </p:set>
                                    <p:anim calcmode="lin" valueType="num">
                                      <p:cBhvr additive="base">
                                        <p:cTn id="13" dur="1750" fill="hold"/>
                                        <p:tgtEl>
                                          <p:spTgt spid="45057">
                                            <p:txEl>
                                              <p:pRg st="6" end="6"/>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45057">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5057">
                                            <p:txEl>
                                              <p:pRg st="8" end="8"/>
                                            </p:txEl>
                                          </p:spTgt>
                                        </p:tgtEl>
                                        <p:attrNameLst>
                                          <p:attrName>style.visibility</p:attrName>
                                        </p:attrNameLst>
                                      </p:cBhvr>
                                      <p:to>
                                        <p:strVal val="visible"/>
                                      </p:to>
                                    </p:set>
                                    <p:anim calcmode="lin" valueType="num">
                                      <p:cBhvr additive="base">
                                        <p:cTn id="19" dur="1750" fill="hold"/>
                                        <p:tgtEl>
                                          <p:spTgt spid="45057">
                                            <p:txEl>
                                              <p:pRg st="8" end="8"/>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45057">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5057">
                                            <p:txEl>
                                              <p:pRg st="10" end="10"/>
                                            </p:txEl>
                                          </p:spTgt>
                                        </p:tgtEl>
                                        <p:attrNameLst>
                                          <p:attrName>style.visibility</p:attrName>
                                        </p:attrNameLst>
                                      </p:cBhvr>
                                      <p:to>
                                        <p:strVal val="visible"/>
                                      </p:to>
                                    </p:set>
                                    <p:anim calcmode="lin" valueType="num">
                                      <p:cBhvr additive="base">
                                        <p:cTn id="25" dur="1750" fill="hold"/>
                                        <p:tgtEl>
                                          <p:spTgt spid="45057">
                                            <p:txEl>
                                              <p:pRg st="10" end="10"/>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45057">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5057">
                                            <p:txEl>
                                              <p:pRg st="12" end="12"/>
                                            </p:txEl>
                                          </p:spTgt>
                                        </p:tgtEl>
                                        <p:attrNameLst>
                                          <p:attrName>style.visibility</p:attrName>
                                        </p:attrNameLst>
                                      </p:cBhvr>
                                      <p:to>
                                        <p:strVal val="visible"/>
                                      </p:to>
                                    </p:set>
                                    <p:anim calcmode="lin" valueType="num">
                                      <p:cBhvr additive="base">
                                        <p:cTn id="31" dur="1750" fill="hold"/>
                                        <p:tgtEl>
                                          <p:spTgt spid="45057">
                                            <p:txEl>
                                              <p:pRg st="12" end="12"/>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45057">
                                            <p:txEl>
                                              <p:pRg st="12" end="12"/>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5057">
                                            <p:txEl>
                                              <p:pRg st="14" end="14"/>
                                            </p:txEl>
                                          </p:spTgt>
                                        </p:tgtEl>
                                        <p:attrNameLst>
                                          <p:attrName>style.visibility</p:attrName>
                                        </p:attrNameLst>
                                      </p:cBhvr>
                                      <p:to>
                                        <p:strVal val="visible"/>
                                      </p:to>
                                    </p:set>
                                    <p:anim calcmode="lin" valueType="num">
                                      <p:cBhvr additive="base">
                                        <p:cTn id="37" dur="1750" fill="hold"/>
                                        <p:tgtEl>
                                          <p:spTgt spid="45057">
                                            <p:txEl>
                                              <p:pRg st="14" end="14"/>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45057">
                                            <p:txEl>
                                              <p:pRg st="14" end="1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152400" y="-1061829"/>
            <a:ext cx="8763000" cy="88639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800" b="1"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Characteristics Cont’d</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a:t>
            </a:r>
          </a:p>
          <a:p>
            <a:pPr marL="0" marR="0" lvl="0" indent="0" algn="l" defTabSz="914400" rtl="0" eaLnBrk="1" fontAlgn="base" latinLnBrk="0" hangingPunct="1">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Although the products are considered to be good substitutes, they are not the same (i.e. homogeneous).  </a:t>
            </a:r>
          </a:p>
          <a:p>
            <a:pPr marL="0" marR="0" lvl="0" indent="0" algn="l" defTabSz="914400" rtl="0" eaLnBrk="1" fontAlgn="base" latinLnBrk="0" hangingPunct="1">
              <a:lnSpc>
                <a:spcPct val="100000"/>
              </a:lnSpc>
              <a:spcBef>
                <a:spcPct val="0"/>
              </a:spcBef>
              <a:spcAft>
                <a:spcPct val="0"/>
              </a:spcAft>
              <a:buClrTx/>
              <a:buSzTx/>
              <a:buFontTx/>
              <a:buNone/>
              <a:tabLst/>
            </a:pPr>
            <a:endParaRPr lang="en-US" sz="24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Buyers </a:t>
            </a:r>
            <a:r>
              <a:rPr kumimoji="0" lang="en-US" sz="2400" b="0" i="1"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do</a:t>
            </a: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express preference for one seller's product as opposed to another's.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It is, therefore, the buyer’s perception of the substitutes that differentiates monopolistic competition from perfect competition.</a:t>
            </a: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Although the product may be effectively the same, it is the branding which alters the buyer’s perception of the substitute as being equivalent.</a:t>
            </a: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Sellers use marketing to increase this preference and grow brand loyalty. </a:t>
            </a: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This enables them to increase the price.</a:t>
            </a:r>
            <a:endPar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6081">
                                            <p:txEl>
                                              <p:pRg st="4" end="4"/>
                                            </p:txEl>
                                          </p:spTgt>
                                        </p:tgtEl>
                                        <p:attrNameLst>
                                          <p:attrName>style.visibility</p:attrName>
                                        </p:attrNameLst>
                                      </p:cBhvr>
                                      <p:to>
                                        <p:strVal val="visible"/>
                                      </p:to>
                                    </p:set>
                                    <p:anim calcmode="lin" valueType="num">
                                      <p:cBhvr additive="base">
                                        <p:cTn id="7" dur="1750" fill="hold"/>
                                        <p:tgtEl>
                                          <p:spTgt spid="46081">
                                            <p:txEl>
                                              <p:pRg st="4" end="4"/>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4608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6081">
                                            <p:txEl>
                                              <p:pRg st="6" end="6"/>
                                            </p:txEl>
                                          </p:spTgt>
                                        </p:tgtEl>
                                        <p:attrNameLst>
                                          <p:attrName>style.visibility</p:attrName>
                                        </p:attrNameLst>
                                      </p:cBhvr>
                                      <p:to>
                                        <p:strVal val="visible"/>
                                      </p:to>
                                    </p:set>
                                    <p:anim calcmode="lin" valueType="num">
                                      <p:cBhvr additive="base">
                                        <p:cTn id="13" dur="1750" fill="hold"/>
                                        <p:tgtEl>
                                          <p:spTgt spid="46081">
                                            <p:txEl>
                                              <p:pRg st="6" end="6"/>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46081">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6081">
                                            <p:txEl>
                                              <p:pRg st="7" end="7"/>
                                            </p:txEl>
                                          </p:spTgt>
                                        </p:tgtEl>
                                        <p:attrNameLst>
                                          <p:attrName>style.visibility</p:attrName>
                                        </p:attrNameLst>
                                      </p:cBhvr>
                                      <p:to>
                                        <p:strVal val="visible"/>
                                      </p:to>
                                    </p:set>
                                    <p:anim calcmode="lin" valueType="num">
                                      <p:cBhvr additive="base">
                                        <p:cTn id="19" dur="1750" fill="hold"/>
                                        <p:tgtEl>
                                          <p:spTgt spid="46081">
                                            <p:txEl>
                                              <p:pRg st="7" end="7"/>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46081">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6081">
                                            <p:txEl>
                                              <p:pRg st="8" end="8"/>
                                            </p:txEl>
                                          </p:spTgt>
                                        </p:tgtEl>
                                        <p:attrNameLst>
                                          <p:attrName>style.visibility</p:attrName>
                                        </p:attrNameLst>
                                      </p:cBhvr>
                                      <p:to>
                                        <p:strVal val="visible"/>
                                      </p:to>
                                    </p:set>
                                    <p:anim calcmode="lin" valueType="num">
                                      <p:cBhvr additive="base">
                                        <p:cTn id="25" dur="1750" fill="hold"/>
                                        <p:tgtEl>
                                          <p:spTgt spid="46081">
                                            <p:txEl>
                                              <p:pRg st="8" end="8"/>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46081">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6081">
                                            <p:txEl>
                                              <p:pRg st="10" end="10"/>
                                            </p:txEl>
                                          </p:spTgt>
                                        </p:tgtEl>
                                        <p:attrNameLst>
                                          <p:attrName>style.visibility</p:attrName>
                                        </p:attrNameLst>
                                      </p:cBhvr>
                                      <p:to>
                                        <p:strVal val="visible"/>
                                      </p:to>
                                    </p:set>
                                    <p:anim calcmode="lin" valueType="num">
                                      <p:cBhvr additive="base">
                                        <p:cTn id="31" dur="1750" fill="hold"/>
                                        <p:tgtEl>
                                          <p:spTgt spid="46081">
                                            <p:txEl>
                                              <p:pRg st="10" end="10"/>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46081">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6081">
                                            <p:txEl>
                                              <p:pRg st="12" end="12"/>
                                            </p:txEl>
                                          </p:spTgt>
                                        </p:tgtEl>
                                        <p:attrNameLst>
                                          <p:attrName>style.visibility</p:attrName>
                                        </p:attrNameLst>
                                      </p:cBhvr>
                                      <p:to>
                                        <p:strVal val="visible"/>
                                      </p:to>
                                    </p:set>
                                    <p:anim calcmode="lin" valueType="num">
                                      <p:cBhvr additive="base">
                                        <p:cTn id="37" dur="1750" fill="hold"/>
                                        <p:tgtEl>
                                          <p:spTgt spid="46081">
                                            <p:txEl>
                                              <p:pRg st="12" end="12"/>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46081">
                                            <p:txEl>
                                              <p:pRg st="12" end="12"/>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6081">
                                            <p:txEl>
                                              <p:pRg st="14" end="14"/>
                                            </p:txEl>
                                          </p:spTgt>
                                        </p:tgtEl>
                                        <p:attrNameLst>
                                          <p:attrName>style.visibility</p:attrName>
                                        </p:attrNameLst>
                                      </p:cBhvr>
                                      <p:to>
                                        <p:strVal val="visible"/>
                                      </p:to>
                                    </p:set>
                                    <p:anim calcmode="lin" valueType="num">
                                      <p:cBhvr additive="base">
                                        <p:cTn id="43" dur="1750" fill="hold"/>
                                        <p:tgtEl>
                                          <p:spTgt spid="46081">
                                            <p:txEl>
                                              <p:pRg st="14" end="14"/>
                                            </p:txEl>
                                          </p:spTgt>
                                        </p:tgtEl>
                                        <p:attrNameLst>
                                          <p:attrName>ppt_x</p:attrName>
                                        </p:attrNameLst>
                                      </p:cBhvr>
                                      <p:tavLst>
                                        <p:tav tm="0">
                                          <p:val>
                                            <p:strVal val="0-#ppt_w/2"/>
                                          </p:val>
                                        </p:tav>
                                        <p:tav tm="100000">
                                          <p:val>
                                            <p:strVal val="#ppt_x"/>
                                          </p:val>
                                        </p:tav>
                                      </p:tavLst>
                                    </p:anim>
                                    <p:anim calcmode="lin" valueType="num">
                                      <p:cBhvr additive="base">
                                        <p:cTn id="44" dur="1750" fill="hold"/>
                                        <p:tgtEl>
                                          <p:spTgt spid="46081">
                                            <p:txEl>
                                              <p:pRg st="14" end="14"/>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6081">
                                            <p:txEl>
                                              <p:pRg st="16" end="16"/>
                                            </p:txEl>
                                          </p:spTgt>
                                        </p:tgtEl>
                                        <p:attrNameLst>
                                          <p:attrName>style.visibility</p:attrName>
                                        </p:attrNameLst>
                                      </p:cBhvr>
                                      <p:to>
                                        <p:strVal val="visible"/>
                                      </p:to>
                                    </p:set>
                                    <p:anim calcmode="lin" valueType="num">
                                      <p:cBhvr additive="base">
                                        <p:cTn id="49" dur="1750" fill="hold"/>
                                        <p:tgtEl>
                                          <p:spTgt spid="46081">
                                            <p:txEl>
                                              <p:pRg st="16" end="16"/>
                                            </p:txEl>
                                          </p:spTgt>
                                        </p:tgtEl>
                                        <p:attrNameLst>
                                          <p:attrName>ppt_x</p:attrName>
                                        </p:attrNameLst>
                                      </p:cBhvr>
                                      <p:tavLst>
                                        <p:tav tm="0">
                                          <p:val>
                                            <p:strVal val="0-#ppt_w/2"/>
                                          </p:val>
                                        </p:tav>
                                        <p:tav tm="100000">
                                          <p:val>
                                            <p:strVal val="#ppt_x"/>
                                          </p:val>
                                        </p:tav>
                                      </p:tavLst>
                                    </p:anim>
                                    <p:anim calcmode="lin" valueType="num">
                                      <p:cBhvr additive="base">
                                        <p:cTn id="50" dur="1750" fill="hold"/>
                                        <p:tgtEl>
                                          <p:spTgt spid="46081">
                                            <p:txEl>
                                              <p:pRg st="16" end="16"/>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6081">
                                            <p:txEl>
                                              <p:pRg st="18" end="18"/>
                                            </p:txEl>
                                          </p:spTgt>
                                        </p:tgtEl>
                                        <p:attrNameLst>
                                          <p:attrName>style.visibility</p:attrName>
                                        </p:attrNameLst>
                                      </p:cBhvr>
                                      <p:to>
                                        <p:strVal val="visible"/>
                                      </p:to>
                                    </p:set>
                                    <p:anim calcmode="lin" valueType="num">
                                      <p:cBhvr additive="base">
                                        <p:cTn id="55" dur="1750" fill="hold"/>
                                        <p:tgtEl>
                                          <p:spTgt spid="46081">
                                            <p:txEl>
                                              <p:pRg st="18" end="18"/>
                                            </p:txEl>
                                          </p:spTgt>
                                        </p:tgtEl>
                                        <p:attrNameLst>
                                          <p:attrName>ppt_x</p:attrName>
                                        </p:attrNameLst>
                                      </p:cBhvr>
                                      <p:tavLst>
                                        <p:tav tm="0">
                                          <p:val>
                                            <p:strVal val="0-#ppt_w/2"/>
                                          </p:val>
                                        </p:tav>
                                        <p:tav tm="100000">
                                          <p:val>
                                            <p:strVal val="#ppt_x"/>
                                          </p:val>
                                        </p:tav>
                                      </p:tavLst>
                                    </p:anim>
                                    <p:anim calcmode="lin" valueType="num">
                                      <p:cBhvr additive="base">
                                        <p:cTn id="56" dur="1750" fill="hold"/>
                                        <p:tgtEl>
                                          <p:spTgt spid="46081">
                                            <p:txEl>
                                              <p:pRg st="18" end="1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228600" y="-677108"/>
            <a:ext cx="8686800" cy="70480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rgbClr val="000000"/>
              </a:solidFill>
              <a:effectLst/>
              <a:latin typeface="+mj-lt"/>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000" dirty="0">
              <a:solidFill>
                <a:srgbClr val="000000"/>
              </a:solidFill>
              <a:latin typeface="+mj-lt"/>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rgbClr val="000000"/>
              </a:solidFill>
              <a:effectLst/>
              <a:latin typeface="+mj-lt"/>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lang="en-US" sz="2000" dirty="0">
                <a:solidFill>
                  <a:srgbClr val="000000"/>
                </a:solidFill>
                <a:latin typeface="+mj-lt"/>
                <a:ea typeface="Calibri" pitchFamily="34" charset="0"/>
                <a:cs typeface="Times New Roman" pitchFamily="18" charset="0"/>
              </a:rPr>
              <a:t>	</a:t>
            </a:r>
            <a:r>
              <a:rPr lang="en-US" sz="2800" b="1" dirty="0">
                <a:solidFill>
                  <a:srgbClr val="000000"/>
                </a:solidFill>
                <a:latin typeface="Tahoma" panose="020B0604030504040204" pitchFamily="34" charset="0"/>
                <a:ea typeface="Tahoma" panose="020B0604030504040204" pitchFamily="34" charset="0"/>
                <a:cs typeface="Tahoma" panose="020B0604030504040204" pitchFamily="34" charset="0"/>
              </a:rPr>
              <a:t>Arguments Against Monopolistic Competition</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24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The negative perception of monopolistic competition is that it is not really in the best interests of either consumers or business firms:</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Price is higher and output lower than in</a:t>
            </a:r>
            <a:r>
              <a:rPr kumimoji="0" lang="en-US" sz="2400" b="0" i="0" u="none" strike="noStrike" cap="none" normalizeH="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perfect competition</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The firm is not efficient (wastes</a:t>
            </a:r>
            <a:r>
              <a:rPr kumimoji="0" lang="en-US" sz="2400" b="0" i="0" u="none" strike="noStrike" cap="none" normalizeH="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kumimoji="0" lang="en-US" sz="2400" b="0" i="0" u="none" strike="noStrike" cap="none" normalizeH="0" dirty="0" err="1">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alot</a:t>
            </a: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of resources)</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Profits are confined to the normal minimum to keep firms in the market</a:t>
            </a: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Firms cannot achieve the profits needed for investment and research or the high output levels necessary for economies of scale.</a:t>
            </a:r>
            <a:endPar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7105">
                                            <p:txEl>
                                              <p:pRg st="3" end="3"/>
                                            </p:txEl>
                                          </p:spTgt>
                                        </p:tgtEl>
                                        <p:attrNameLst>
                                          <p:attrName>style.visibility</p:attrName>
                                        </p:attrNameLst>
                                      </p:cBhvr>
                                      <p:to>
                                        <p:strVal val="visible"/>
                                      </p:to>
                                    </p:set>
                                    <p:anim calcmode="lin" valueType="num">
                                      <p:cBhvr additive="base">
                                        <p:cTn id="7" dur="1750" fill="hold"/>
                                        <p:tgtEl>
                                          <p:spTgt spid="47105">
                                            <p:txEl>
                                              <p:pRg st="3" end="3"/>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4710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7105">
                                            <p:txEl>
                                              <p:pRg st="5" end="5"/>
                                            </p:txEl>
                                          </p:spTgt>
                                        </p:tgtEl>
                                        <p:attrNameLst>
                                          <p:attrName>style.visibility</p:attrName>
                                        </p:attrNameLst>
                                      </p:cBhvr>
                                      <p:to>
                                        <p:strVal val="visible"/>
                                      </p:to>
                                    </p:set>
                                    <p:anim calcmode="lin" valueType="num">
                                      <p:cBhvr additive="base">
                                        <p:cTn id="13" dur="1750" fill="hold"/>
                                        <p:tgtEl>
                                          <p:spTgt spid="47105">
                                            <p:txEl>
                                              <p:pRg st="5" end="5"/>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4710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7105">
                                            <p:txEl>
                                              <p:pRg st="7" end="7"/>
                                            </p:txEl>
                                          </p:spTgt>
                                        </p:tgtEl>
                                        <p:attrNameLst>
                                          <p:attrName>style.visibility</p:attrName>
                                        </p:attrNameLst>
                                      </p:cBhvr>
                                      <p:to>
                                        <p:strVal val="visible"/>
                                      </p:to>
                                    </p:set>
                                    <p:anim calcmode="lin" valueType="num">
                                      <p:cBhvr additive="base">
                                        <p:cTn id="19" dur="1750" fill="hold"/>
                                        <p:tgtEl>
                                          <p:spTgt spid="47105">
                                            <p:txEl>
                                              <p:pRg st="7" end="7"/>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47105">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7105">
                                            <p:txEl>
                                              <p:pRg st="9" end="9"/>
                                            </p:txEl>
                                          </p:spTgt>
                                        </p:tgtEl>
                                        <p:attrNameLst>
                                          <p:attrName>style.visibility</p:attrName>
                                        </p:attrNameLst>
                                      </p:cBhvr>
                                      <p:to>
                                        <p:strVal val="visible"/>
                                      </p:to>
                                    </p:set>
                                    <p:anim calcmode="lin" valueType="num">
                                      <p:cBhvr additive="base">
                                        <p:cTn id="25" dur="1750" fill="hold"/>
                                        <p:tgtEl>
                                          <p:spTgt spid="47105">
                                            <p:txEl>
                                              <p:pRg st="9" end="9"/>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47105">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7105">
                                            <p:txEl>
                                              <p:pRg st="11" end="11"/>
                                            </p:txEl>
                                          </p:spTgt>
                                        </p:tgtEl>
                                        <p:attrNameLst>
                                          <p:attrName>style.visibility</p:attrName>
                                        </p:attrNameLst>
                                      </p:cBhvr>
                                      <p:to>
                                        <p:strVal val="visible"/>
                                      </p:to>
                                    </p:set>
                                    <p:anim calcmode="lin" valueType="num">
                                      <p:cBhvr additive="base">
                                        <p:cTn id="31" dur="1750" fill="hold"/>
                                        <p:tgtEl>
                                          <p:spTgt spid="47105">
                                            <p:txEl>
                                              <p:pRg st="11" end="11"/>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47105">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7105">
                                            <p:txEl>
                                              <p:pRg st="12" end="12"/>
                                            </p:txEl>
                                          </p:spTgt>
                                        </p:tgtEl>
                                        <p:attrNameLst>
                                          <p:attrName>style.visibility</p:attrName>
                                        </p:attrNameLst>
                                      </p:cBhvr>
                                      <p:to>
                                        <p:strVal val="visible"/>
                                      </p:to>
                                    </p:set>
                                    <p:anim calcmode="lin" valueType="num">
                                      <p:cBhvr additive="base">
                                        <p:cTn id="37" dur="1750" fill="hold"/>
                                        <p:tgtEl>
                                          <p:spTgt spid="47105">
                                            <p:txEl>
                                              <p:pRg st="12" end="12"/>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47105">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400110"/>
            <a:ext cx="9144000" cy="707886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b="1" dirty="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b="1" dirty="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000000"/>
                </a:solidFill>
                <a:effectLst/>
                <a:latin typeface="+mj-lt"/>
                <a:ea typeface="Calibri" pitchFamily="34" charset="0"/>
                <a:cs typeface="Times New Roman" pitchFamily="18" charset="0"/>
              </a:rPr>
              <a:t>			</a:t>
            </a:r>
            <a:r>
              <a:rPr kumimoji="0" lang="en-US" sz="2800" b="1"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OLIGOPOLY</a:t>
            </a:r>
          </a:p>
          <a:p>
            <a:pPr marL="0" marR="0" lvl="0" indent="0" algn="l" defTabSz="914400" rtl="0" eaLnBrk="1" fontAlgn="base" latinLnBrk="0" hangingPunct="1">
              <a:lnSpc>
                <a:spcPct val="100000"/>
              </a:lnSpc>
              <a:spcBef>
                <a:spcPct val="0"/>
              </a:spcBef>
              <a:spcAft>
                <a:spcPct val="0"/>
              </a:spcAft>
              <a:buClrTx/>
              <a:buSzTx/>
              <a:buFontTx/>
              <a:buNone/>
              <a:tabLst/>
            </a:pPr>
            <a:endParaRPr lang="en-US" sz="2400" b="1"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Oligopoly is the market structure where supply is controlled by a few firms that are large in relation to the market size.</a:t>
            </a: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As a result of their being so few firms they will observe the actions taken by each other very closely and react accordingly to protect their market share.</a:t>
            </a: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Oligopolistic firms are therefore interdependent.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Very often the firms are also large, by any standards and are likely to be oligopolists in several markets.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Oligopoly is common in the advanced industrial countries but there is no single model which can be held to apply under all circumstances.</a:t>
            </a:r>
            <a:endPar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mj-lt"/>
              <a:cs typeface="Arial"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5">
                                            <p:txEl>
                                              <p:pRg st="4" end="4"/>
                                            </p:txEl>
                                          </p:spTgt>
                                        </p:tgtEl>
                                        <p:attrNameLst>
                                          <p:attrName>style.visibility</p:attrName>
                                        </p:attrNameLst>
                                      </p:cBhvr>
                                      <p:to>
                                        <p:strVal val="visible"/>
                                      </p:to>
                                    </p:set>
                                    <p:anim calcmode="lin" valueType="num">
                                      <p:cBhvr additive="base">
                                        <p:cTn id="7" dur="1750" fill="hold"/>
                                        <p:tgtEl>
                                          <p:spTgt spid="1025">
                                            <p:txEl>
                                              <p:pRg st="4" end="4"/>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102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25">
                                            <p:txEl>
                                              <p:pRg st="6" end="6"/>
                                            </p:txEl>
                                          </p:spTgt>
                                        </p:tgtEl>
                                        <p:attrNameLst>
                                          <p:attrName>style.visibility</p:attrName>
                                        </p:attrNameLst>
                                      </p:cBhvr>
                                      <p:to>
                                        <p:strVal val="visible"/>
                                      </p:to>
                                    </p:set>
                                    <p:anim calcmode="lin" valueType="num">
                                      <p:cBhvr additive="base">
                                        <p:cTn id="13" dur="1750" fill="hold"/>
                                        <p:tgtEl>
                                          <p:spTgt spid="1025">
                                            <p:txEl>
                                              <p:pRg st="6" end="6"/>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102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25">
                                            <p:txEl>
                                              <p:pRg st="8" end="8"/>
                                            </p:txEl>
                                          </p:spTgt>
                                        </p:tgtEl>
                                        <p:attrNameLst>
                                          <p:attrName>style.visibility</p:attrName>
                                        </p:attrNameLst>
                                      </p:cBhvr>
                                      <p:to>
                                        <p:strVal val="visible"/>
                                      </p:to>
                                    </p:set>
                                    <p:anim calcmode="lin" valueType="num">
                                      <p:cBhvr additive="base">
                                        <p:cTn id="19" dur="1750" fill="hold"/>
                                        <p:tgtEl>
                                          <p:spTgt spid="1025">
                                            <p:txEl>
                                              <p:pRg st="8" end="8"/>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1025">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025">
                                            <p:txEl>
                                              <p:pRg st="10" end="10"/>
                                            </p:txEl>
                                          </p:spTgt>
                                        </p:tgtEl>
                                        <p:attrNameLst>
                                          <p:attrName>style.visibility</p:attrName>
                                        </p:attrNameLst>
                                      </p:cBhvr>
                                      <p:to>
                                        <p:strVal val="visible"/>
                                      </p:to>
                                    </p:set>
                                    <p:anim calcmode="lin" valueType="num">
                                      <p:cBhvr additive="base">
                                        <p:cTn id="25" dur="1750" fill="hold"/>
                                        <p:tgtEl>
                                          <p:spTgt spid="1025">
                                            <p:txEl>
                                              <p:pRg st="10" end="10"/>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1025">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025">
                                            <p:txEl>
                                              <p:pRg st="12" end="12"/>
                                            </p:txEl>
                                          </p:spTgt>
                                        </p:tgtEl>
                                        <p:attrNameLst>
                                          <p:attrName>style.visibility</p:attrName>
                                        </p:attrNameLst>
                                      </p:cBhvr>
                                      <p:to>
                                        <p:strVal val="visible"/>
                                      </p:to>
                                    </p:set>
                                    <p:anim calcmode="lin" valueType="num">
                                      <p:cBhvr additive="base">
                                        <p:cTn id="31" dur="1750" fill="hold"/>
                                        <p:tgtEl>
                                          <p:spTgt spid="1025">
                                            <p:txEl>
                                              <p:pRg st="12" end="12"/>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1025">
                                            <p:txEl>
                                              <p:pRg st="12" end="12"/>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025">
                                            <p:txEl>
                                              <p:pRg st="13" end="13"/>
                                            </p:txEl>
                                          </p:spTgt>
                                        </p:tgtEl>
                                        <p:attrNameLst>
                                          <p:attrName>style.visibility</p:attrName>
                                        </p:attrNameLst>
                                      </p:cBhvr>
                                      <p:to>
                                        <p:strVal val="visible"/>
                                      </p:to>
                                    </p:set>
                                    <p:anim calcmode="lin" valueType="num">
                                      <p:cBhvr additive="base">
                                        <p:cTn id="37" dur="1750" fill="hold"/>
                                        <p:tgtEl>
                                          <p:spTgt spid="1025">
                                            <p:txEl>
                                              <p:pRg st="13" end="13"/>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1025">
                                            <p:txEl>
                                              <p:pRg st="13" end="1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152400" y="-586264"/>
            <a:ext cx="8839200" cy="71096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200" b="1" i="1" u="none" strike="noStrike" cap="none" normalizeH="0" baseline="0" dirty="0">
              <a:ln>
                <a:noFill/>
              </a:ln>
              <a:solidFill>
                <a:srgbClr val="00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1200" b="1" i="1" dirty="0">
              <a:solidFill>
                <a:srgbClr val="00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200" b="1" i="1" u="none" strike="noStrike" cap="none" normalizeH="0" baseline="0" dirty="0">
              <a:ln>
                <a:noFill/>
              </a:ln>
              <a:solidFill>
                <a:srgbClr val="00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1200" b="1" i="1" dirty="0">
              <a:solidFill>
                <a:srgbClr val="00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200" b="1" i="1" u="none" strike="noStrike" cap="none" normalizeH="0" baseline="0" dirty="0">
              <a:ln>
                <a:noFill/>
              </a:ln>
              <a:solidFill>
                <a:srgbClr val="000000"/>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1" u="none" strike="noStrike" cap="none" normalizeH="0" baseline="0" dirty="0">
                <a:ln>
                  <a:noFill/>
                </a:ln>
                <a:solidFill>
                  <a:srgbClr val="000000"/>
                </a:solidFill>
                <a:effectLst/>
                <a:latin typeface="+mj-lt"/>
                <a:ea typeface="Calibri" pitchFamily="34" charset="0"/>
                <a:cs typeface="Times New Roman" pitchFamily="18" charset="0"/>
              </a:rPr>
              <a:t>		</a:t>
            </a:r>
            <a:r>
              <a:rPr kumimoji="0" lang="en-US" sz="2800" b="1"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Oligopoly and Anti-Competitive Behavior</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800" b="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Oligopolistic firms compete with each other for the same customers in trying to increase their market share–through marketing or product development, after sales service and so on.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However, at the same time, they will try to keep the price high and/or hinder entry to their market by new firms.</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24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One means of doing this is by colluding with each other –in effect acting as if they are (together) a monopoly.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24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This type of action is most commonly called </a:t>
            </a:r>
            <a:r>
              <a:rPr kumimoji="0" lang="en-US" sz="2400" b="1" i="1"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price fixing </a:t>
            </a: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and is illegal in many countries.</a:t>
            </a:r>
            <a:r>
              <a:rPr kumimoji="0" lang="en-US" sz="2400" b="1"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a:t>
            </a:r>
            <a:endPar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9153">
                                            <p:txEl>
                                              <p:pRg st="5" end="5"/>
                                            </p:txEl>
                                          </p:spTgt>
                                        </p:tgtEl>
                                        <p:attrNameLst>
                                          <p:attrName>style.visibility</p:attrName>
                                        </p:attrNameLst>
                                      </p:cBhvr>
                                      <p:to>
                                        <p:strVal val="visible"/>
                                      </p:to>
                                    </p:set>
                                    <p:anim calcmode="lin" valueType="num">
                                      <p:cBhvr additive="base">
                                        <p:cTn id="7" dur="1750" fill="hold"/>
                                        <p:tgtEl>
                                          <p:spTgt spid="49153">
                                            <p:txEl>
                                              <p:pRg st="5" end="5"/>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4915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9153">
                                            <p:txEl>
                                              <p:pRg st="7" end="7"/>
                                            </p:txEl>
                                          </p:spTgt>
                                        </p:tgtEl>
                                        <p:attrNameLst>
                                          <p:attrName>style.visibility</p:attrName>
                                        </p:attrNameLst>
                                      </p:cBhvr>
                                      <p:to>
                                        <p:strVal val="visible"/>
                                      </p:to>
                                    </p:set>
                                    <p:anim calcmode="lin" valueType="num">
                                      <p:cBhvr additive="base">
                                        <p:cTn id="13" dur="1750" fill="hold"/>
                                        <p:tgtEl>
                                          <p:spTgt spid="49153">
                                            <p:txEl>
                                              <p:pRg st="7" end="7"/>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4915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9153">
                                            <p:txEl>
                                              <p:pRg st="9" end="9"/>
                                            </p:txEl>
                                          </p:spTgt>
                                        </p:tgtEl>
                                        <p:attrNameLst>
                                          <p:attrName>style.visibility</p:attrName>
                                        </p:attrNameLst>
                                      </p:cBhvr>
                                      <p:to>
                                        <p:strVal val="visible"/>
                                      </p:to>
                                    </p:set>
                                    <p:anim calcmode="lin" valueType="num">
                                      <p:cBhvr additive="base">
                                        <p:cTn id="19" dur="1750" fill="hold"/>
                                        <p:tgtEl>
                                          <p:spTgt spid="49153">
                                            <p:txEl>
                                              <p:pRg st="9" end="9"/>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49153">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9153">
                                            <p:txEl>
                                              <p:pRg st="11" end="11"/>
                                            </p:txEl>
                                          </p:spTgt>
                                        </p:tgtEl>
                                        <p:attrNameLst>
                                          <p:attrName>style.visibility</p:attrName>
                                        </p:attrNameLst>
                                      </p:cBhvr>
                                      <p:to>
                                        <p:strVal val="visible"/>
                                      </p:to>
                                    </p:set>
                                    <p:anim calcmode="lin" valueType="num">
                                      <p:cBhvr additive="base">
                                        <p:cTn id="25" dur="1750" fill="hold"/>
                                        <p:tgtEl>
                                          <p:spTgt spid="49153">
                                            <p:txEl>
                                              <p:pRg st="11" end="11"/>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49153">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9153">
                                            <p:txEl>
                                              <p:pRg st="13" end="13"/>
                                            </p:txEl>
                                          </p:spTgt>
                                        </p:tgtEl>
                                        <p:attrNameLst>
                                          <p:attrName>style.visibility</p:attrName>
                                        </p:attrNameLst>
                                      </p:cBhvr>
                                      <p:to>
                                        <p:strVal val="visible"/>
                                      </p:to>
                                    </p:set>
                                    <p:anim calcmode="lin" valueType="num">
                                      <p:cBhvr additive="base">
                                        <p:cTn id="31" dur="1750" fill="hold"/>
                                        <p:tgtEl>
                                          <p:spTgt spid="49153">
                                            <p:txEl>
                                              <p:pRg st="13" end="13"/>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49153">
                                            <p:txEl>
                                              <p:pRg st="13" end="1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457200" y="-153888"/>
            <a:ext cx="8382000" cy="71096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a:ln>
                <a:noFill/>
              </a:ln>
              <a:solidFill>
                <a:srgbClr val="00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1200" b="1" dirty="0">
              <a:solidFill>
                <a:srgbClr val="00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a:ln>
                <a:noFill/>
              </a:ln>
              <a:solidFill>
                <a:srgbClr val="00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1200" b="1" dirty="0">
              <a:solidFill>
                <a:srgbClr val="00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a:ln>
                <a:noFill/>
              </a:ln>
              <a:solidFill>
                <a:srgbClr val="00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000" b="1" i="0" u="none" strike="noStrike" cap="none" normalizeH="0" dirty="0">
                <a:ln>
                  <a:noFill/>
                </a:ln>
                <a:solidFill>
                  <a:srgbClr val="000000"/>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Collusion and Cartels</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0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Oligopolistic firms that collude in </a:t>
            </a:r>
            <a:r>
              <a:rPr kumimoji="0" lang="en-US" sz="2000" b="1" i="1"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formal price fixing</a:t>
            </a:r>
            <a:r>
              <a:rPr kumimoji="0" lang="en-US" sz="2000" b="1"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0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arrangements are said to be part of a </a:t>
            </a:r>
            <a:r>
              <a:rPr kumimoji="0" lang="en-US" sz="2000" b="1"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cartel.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2000" dirty="0">
              <a:solidFill>
                <a:srgbClr val="000000"/>
              </a:solidFill>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0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The oil industry is a very good example of this where OPEC (the Organization of Petroleum Exporting Countries) is the most powerful cartel in modern history.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2000" dirty="0">
              <a:solidFill>
                <a:srgbClr val="000000"/>
              </a:solidFill>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0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Members of a cartel meet at regular intervals to decide on the price that they will sell their product in the particular market.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0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This can be done to regulate supply for the purposes of ironing out fluctuations in price caused by changes in demand and supply.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0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It may also be seen as a mechanism to conserve the supply of a scarce product.  </a:t>
            </a: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0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However, given this position, a cartel can also operate to charge higher prices than would be possible under competitive conditions.</a:t>
            </a:r>
            <a:endParaRPr kumimoji="0" lang="en-US" sz="2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wedg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US" sz="1200" dirty="0">
                <a:solidFill>
                  <a:srgbClr val="000000"/>
                </a:solidFill>
                <a:latin typeface="Times New Roman" pitchFamily="18" charset="0"/>
                <a:ea typeface="Calibri" pitchFamily="34" charset="0"/>
                <a:cs typeface="Times New Roman" pitchFamily="18" charset="0"/>
              </a:rPr>
              <a:t>	</a:t>
            </a:r>
            <a:r>
              <a:rPr lang="en-US" sz="2400" b="1" dirty="0">
                <a:solidFill>
                  <a:srgbClr val="000000"/>
                </a:solidFill>
                <a:latin typeface="+mj-lt"/>
                <a:ea typeface="Calibri" pitchFamily="34" charset="0"/>
                <a:cs typeface="Times New Roman" pitchFamily="18" charset="0"/>
              </a:rPr>
              <a:t>Conditions Favoring  Collusions and Cartels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000" b="0" i="0" u="none" strike="noStrike" cap="none" normalizeH="0" baseline="0" dirty="0">
                <a:ln>
                  <a:noFill/>
                </a:ln>
                <a:solidFill>
                  <a:srgbClr val="000000"/>
                </a:solidFill>
                <a:effectLst/>
                <a:latin typeface="+mj-lt"/>
                <a:ea typeface="Calibri" pitchFamily="34" charset="0"/>
                <a:cs typeface="Times New Roman" pitchFamily="18" charset="0"/>
              </a:rPr>
              <a:t>Collusion between firms in a cartel is more likely when: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a:ln>
                  <a:noFill/>
                </a:ln>
                <a:solidFill>
                  <a:srgbClr val="000000"/>
                </a:solidFill>
                <a:effectLst/>
                <a:latin typeface="+mj-lt"/>
                <a:ea typeface="Calibri" pitchFamily="34" charset="0"/>
                <a:cs typeface="Times New Roman" pitchFamily="18" charset="0"/>
              </a:rPr>
              <a:t> There are only a few firms who know each other well</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a:ln>
                  <a:noFill/>
                </a:ln>
                <a:solidFill>
                  <a:srgbClr val="000000"/>
                </a:solidFill>
                <a:effectLst/>
                <a:latin typeface="+mj-lt"/>
                <a:ea typeface="Calibri" pitchFamily="34" charset="0"/>
                <a:cs typeface="Times New Roman" pitchFamily="18" charset="0"/>
              </a:rPr>
              <a:t> Firms are willing to share reliable information on general and production costs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a:ln>
                  <a:noFill/>
                </a:ln>
                <a:solidFill>
                  <a:srgbClr val="000000"/>
                </a:solidFill>
                <a:effectLst/>
                <a:latin typeface="+mj-lt"/>
                <a:ea typeface="Calibri" pitchFamily="34" charset="0"/>
                <a:cs typeface="Times New Roman" pitchFamily="18" charset="0"/>
              </a:rPr>
              <a:t> They produce similar products using closely related processes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a:ln>
                  <a:noFill/>
                </a:ln>
                <a:solidFill>
                  <a:srgbClr val="000000"/>
                </a:solidFill>
                <a:effectLst/>
                <a:latin typeface="+mj-lt"/>
                <a:ea typeface="Calibri" pitchFamily="34" charset="0"/>
                <a:cs typeface="Times New Roman" pitchFamily="18" charset="0"/>
              </a:rPr>
              <a:t> There is a dominant firm in the market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a:ln>
                  <a:noFill/>
                </a:ln>
                <a:solidFill>
                  <a:srgbClr val="000000"/>
                </a:solidFill>
                <a:effectLst/>
                <a:latin typeface="+mj-lt"/>
                <a:ea typeface="Calibri" pitchFamily="34" charset="0"/>
                <a:cs typeface="Times New Roman" pitchFamily="18" charset="0"/>
              </a:rPr>
              <a:t> Barriers to entry are high</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a:ln>
                  <a:noFill/>
                </a:ln>
                <a:solidFill>
                  <a:srgbClr val="000000"/>
                </a:solidFill>
                <a:effectLst/>
                <a:latin typeface="+mj-lt"/>
                <a:ea typeface="Calibri" pitchFamily="34" charset="0"/>
                <a:cs typeface="Times New Roman" pitchFamily="18" charset="0"/>
              </a:rPr>
              <a:t> The market is stable with no huge fluctuations in demand or production costs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a:ln>
                  <a:noFill/>
                </a:ln>
                <a:solidFill>
                  <a:srgbClr val="000000"/>
                </a:solidFill>
                <a:effectLst/>
                <a:latin typeface="+mj-lt"/>
                <a:ea typeface="Calibri" pitchFamily="34" charset="0"/>
                <a:cs typeface="Times New Roman" pitchFamily="18" charset="0"/>
              </a:rPr>
              <a:t> No government measures exist to prevent collusion.</a:t>
            </a:r>
            <a:endParaRPr kumimoji="0" lang="en-US" sz="2000" b="0" i="0" u="none" strike="noStrike" cap="none" normalizeH="0" baseline="0" dirty="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mj-lt"/>
              <a:cs typeface="Arial" pitchFamily="34" charset="0"/>
            </a:endParaRPr>
          </a:p>
        </p:txBody>
      </p:sp>
    </p:spTree>
  </p:cSld>
  <p:clrMapOvr>
    <a:masterClrMapping/>
  </p:clrMapOvr>
  <p:transition spd="slow">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 </a:t>
            </a:r>
            <a:r>
              <a:rPr lang="en-US" sz="2800" b="1" dirty="0">
                <a:solidFill>
                  <a:srgbClr val="002060"/>
                </a:solidFill>
              </a:rPr>
              <a:t>TYPES OF MARKET STRUCTURES</a:t>
            </a:r>
            <a:endParaRPr lang="en-US" b="1" dirty="0">
              <a:solidFill>
                <a:srgbClr val="002060"/>
              </a:solidFill>
            </a:endParaRPr>
          </a:p>
        </p:txBody>
      </p:sp>
      <p:sp>
        <p:nvSpPr>
          <p:cNvPr id="3" name="Content Placeholder 2"/>
          <p:cNvSpPr>
            <a:spLocks noGrp="1"/>
          </p:cNvSpPr>
          <p:nvPr>
            <p:ph idx="1"/>
          </p:nvPr>
        </p:nvSpPr>
        <p:spPr>
          <a:xfrm>
            <a:off x="533400" y="1935480"/>
            <a:ext cx="8153400" cy="4922520"/>
          </a:xfrm>
        </p:spPr>
        <p:txBody>
          <a:bodyPr/>
          <a:lstStyle/>
          <a:p>
            <a:endParaRPr lang="en-US" dirty="0"/>
          </a:p>
        </p:txBody>
      </p:sp>
      <p:sp>
        <p:nvSpPr>
          <p:cNvPr id="4" name="Rectangle 3"/>
          <p:cNvSpPr/>
          <p:nvPr/>
        </p:nvSpPr>
        <p:spPr>
          <a:xfrm>
            <a:off x="462566" y="2057400"/>
            <a:ext cx="6553200" cy="4893647"/>
          </a:xfrm>
          <a:prstGeom prst="rect">
            <a:avLst/>
          </a:prstGeom>
        </p:spPr>
        <p:txBody>
          <a:bodyPr wrap="square">
            <a:spAutoFit/>
          </a:bodyPr>
          <a:lstStyle/>
          <a:p>
            <a:endParaRPr lang="en-US" sz="2400" dirty="0"/>
          </a:p>
          <a:p>
            <a:r>
              <a:rPr lang="en-US" sz="2400" dirty="0"/>
              <a:t>There are four different types of  market structures .</a:t>
            </a:r>
          </a:p>
          <a:p>
            <a:endParaRPr lang="en-US" sz="2400" dirty="0"/>
          </a:p>
          <a:p>
            <a:r>
              <a:rPr lang="en-US" sz="2400" dirty="0"/>
              <a:t>These include;  </a:t>
            </a:r>
            <a:r>
              <a:rPr lang="en-US" sz="2400" b="1" dirty="0"/>
              <a:t>Perfect competition, Monopoly, Monopolistic competition </a:t>
            </a:r>
            <a:r>
              <a:rPr lang="en-US" sz="2400" dirty="0"/>
              <a:t>and </a:t>
            </a:r>
            <a:r>
              <a:rPr lang="en-US" sz="2400" b="1" dirty="0"/>
              <a:t>Oligopoly</a:t>
            </a:r>
            <a:r>
              <a:rPr lang="en-US" sz="2400" dirty="0"/>
              <a:t>.</a:t>
            </a:r>
          </a:p>
          <a:p>
            <a:endParaRPr lang="en-US" sz="2400" dirty="0"/>
          </a:p>
          <a:p>
            <a:r>
              <a:rPr lang="en-US" sz="2400" dirty="0"/>
              <a:t>The differences in the number, type and size of firms in the market, as well as the nature of the product itself is what affects the type of competition and extent to which companies can control price.</a:t>
            </a:r>
            <a:endParaRPr lang="en-US" dirty="0"/>
          </a:p>
        </p:txBody>
      </p:sp>
    </p:spTree>
    <p:extLst>
      <p:ext uri="{BB962C8B-B14F-4D97-AF65-F5344CB8AC3E}">
        <p14:creationId xmlns:p14="http://schemas.microsoft.com/office/powerpoint/2010/main" val="3249808596"/>
      </p:ext>
    </p:extLst>
  </p:cSld>
  <p:clrMapOvr>
    <a:masterClrMapping/>
  </p:clrMapOvr>
  <p:transition spd="slow">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0"/>
            <a:ext cx="8763000" cy="6678751"/>
          </a:xfrm>
          <a:prstGeom prst="rect">
            <a:avLst/>
          </a:prstGeom>
        </p:spPr>
        <p:txBody>
          <a:bodyPr wrap="square">
            <a:spAutoFit/>
          </a:bodyPr>
          <a:lstStyle/>
          <a:p>
            <a:endParaRPr lang="en-US" sz="2000" dirty="0"/>
          </a:p>
          <a:p>
            <a:endParaRPr lang="en-US" sz="2000" dirty="0"/>
          </a:p>
          <a:p>
            <a:r>
              <a:rPr lang="en-US" sz="2000" dirty="0"/>
              <a:t>		</a:t>
            </a:r>
            <a:r>
              <a:rPr lang="en-US" sz="2800" b="1" dirty="0">
                <a:latin typeface="Tahoma" panose="020B0604030504040204" pitchFamily="34" charset="0"/>
                <a:ea typeface="Tahoma" panose="020B0604030504040204" pitchFamily="34" charset="0"/>
                <a:cs typeface="Tahoma" panose="020B0604030504040204" pitchFamily="34" charset="0"/>
              </a:rPr>
              <a:t>PERFECT COMPETITION</a:t>
            </a:r>
          </a:p>
          <a:p>
            <a:endParaRPr lang="en-US" sz="2400" dirty="0">
              <a:latin typeface="Tahoma" panose="020B0604030504040204" pitchFamily="34" charset="0"/>
              <a:ea typeface="Tahoma" panose="020B0604030504040204" pitchFamily="34" charset="0"/>
              <a:cs typeface="Tahoma" panose="020B0604030504040204" pitchFamily="34" charset="0"/>
            </a:endParaRPr>
          </a:p>
          <a:p>
            <a:r>
              <a:rPr lang="en-US" sz="2400" dirty="0">
                <a:latin typeface="Tahoma" panose="020B0604030504040204" pitchFamily="34" charset="0"/>
                <a:ea typeface="Tahoma" panose="020B0604030504040204" pitchFamily="34" charset="0"/>
                <a:cs typeface="Tahoma" panose="020B0604030504040204" pitchFamily="34" charset="0"/>
              </a:rPr>
              <a:t>Perfect competition is a state of affairs where suppliers and consumers essentially have no control over prices. </a:t>
            </a:r>
          </a:p>
          <a:p>
            <a:endParaRPr lang="en-US" sz="2400" dirty="0">
              <a:latin typeface="Tahoma" panose="020B0604030504040204" pitchFamily="34" charset="0"/>
              <a:ea typeface="Tahoma" panose="020B0604030504040204" pitchFamily="34" charset="0"/>
              <a:cs typeface="Tahoma" panose="020B0604030504040204" pitchFamily="34" charset="0"/>
            </a:endParaRPr>
          </a:p>
          <a:p>
            <a:r>
              <a:rPr lang="en-US" sz="2400" dirty="0">
                <a:latin typeface="Tahoma" panose="020B0604030504040204" pitchFamily="34" charset="0"/>
                <a:ea typeface="Tahoma" panose="020B0604030504040204" pitchFamily="34" charset="0"/>
                <a:cs typeface="Tahoma" panose="020B0604030504040204" pitchFamily="34" charset="0"/>
              </a:rPr>
              <a:t>This occurs because there are so many suppliers and consumers, and the market is very competitive.</a:t>
            </a:r>
          </a:p>
          <a:p>
            <a:endParaRPr lang="en-US" sz="2400" dirty="0">
              <a:latin typeface="Tahoma" panose="020B0604030504040204" pitchFamily="34" charset="0"/>
              <a:ea typeface="Tahoma" panose="020B0604030504040204" pitchFamily="34" charset="0"/>
              <a:cs typeface="Tahoma" panose="020B0604030504040204" pitchFamily="34" charset="0"/>
            </a:endParaRPr>
          </a:p>
          <a:p>
            <a:r>
              <a:rPr lang="en-US" sz="2400" b="1" dirty="0">
                <a:latin typeface="Tahoma" panose="020B0604030504040204" pitchFamily="34" charset="0"/>
                <a:ea typeface="Tahoma" panose="020B0604030504040204" pitchFamily="34" charset="0"/>
                <a:cs typeface="Tahoma" panose="020B0604030504040204" pitchFamily="34" charset="0"/>
              </a:rPr>
              <a:t>CONDITIONS FOR PERFECT COMPETITION</a:t>
            </a:r>
          </a:p>
          <a:p>
            <a:r>
              <a:rPr lang="en-US" sz="2400" dirty="0">
                <a:latin typeface="Tahoma" panose="020B0604030504040204" pitchFamily="34" charset="0"/>
                <a:ea typeface="Tahoma" panose="020B0604030504040204" pitchFamily="34" charset="0"/>
                <a:cs typeface="Tahoma" panose="020B0604030504040204" pitchFamily="34" charset="0"/>
              </a:rPr>
              <a:t>The following conditions should apply for perfect competition;</a:t>
            </a:r>
          </a:p>
          <a:p>
            <a:endParaRPr lang="en-US" sz="2400" dirty="0">
              <a:latin typeface="Tahoma" panose="020B0604030504040204" pitchFamily="34" charset="0"/>
              <a:ea typeface="Tahoma" panose="020B0604030504040204" pitchFamily="34" charset="0"/>
              <a:cs typeface="Tahoma" panose="020B0604030504040204" pitchFamily="34" charset="0"/>
            </a:endParaRPr>
          </a:p>
          <a:p>
            <a:pPr>
              <a:buFont typeface="Wingdings" pitchFamily="2" charset="2"/>
              <a:buChar char="q"/>
            </a:pPr>
            <a:r>
              <a:rPr lang="en-US" sz="2400" b="1" dirty="0">
                <a:latin typeface="Tahoma" panose="020B0604030504040204" pitchFamily="34" charset="0"/>
                <a:ea typeface="Tahoma" panose="020B0604030504040204" pitchFamily="34" charset="0"/>
                <a:cs typeface="Tahoma" panose="020B0604030504040204" pitchFamily="34" charset="0"/>
              </a:rPr>
              <a:t>  HOMOGENEUOS PRODUCTS</a:t>
            </a:r>
          </a:p>
          <a:p>
            <a:r>
              <a:rPr lang="en-US" sz="2400" dirty="0">
                <a:latin typeface="Tahoma" panose="020B0604030504040204" pitchFamily="34" charset="0"/>
                <a:ea typeface="Tahoma" panose="020B0604030504040204" pitchFamily="34" charset="0"/>
                <a:cs typeface="Tahoma" panose="020B0604030504040204" pitchFamily="34" charset="0"/>
              </a:rPr>
              <a:t>     The products in this market are identical in every way. The           buyer is indifferent to which supplier he buys the goods from as long as they conform to any description adopted by and understood in the market.</a:t>
            </a: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175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175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additive="base">
                                        <p:cTn id="19" dur="175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
                                            <p:txEl>
                                              <p:pRg st="8" end="8"/>
                                            </p:txEl>
                                          </p:spTgt>
                                        </p:tgtEl>
                                        <p:attrNameLst>
                                          <p:attrName>style.visibility</p:attrName>
                                        </p:attrNameLst>
                                      </p:cBhvr>
                                      <p:to>
                                        <p:strVal val="visible"/>
                                      </p:to>
                                    </p:set>
                                    <p:anim calcmode="lin" valueType="num">
                                      <p:cBhvr additive="base">
                                        <p:cTn id="25" dur="1750" fill="hold"/>
                                        <p:tgtEl>
                                          <p:spTgt spid="2">
                                            <p:txEl>
                                              <p:pRg st="8" end="8"/>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2">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
                                            <p:txEl>
                                              <p:pRg st="9" end="9"/>
                                            </p:txEl>
                                          </p:spTgt>
                                        </p:tgtEl>
                                        <p:attrNameLst>
                                          <p:attrName>style.visibility</p:attrName>
                                        </p:attrNameLst>
                                      </p:cBhvr>
                                      <p:to>
                                        <p:strVal val="visible"/>
                                      </p:to>
                                    </p:set>
                                    <p:anim calcmode="lin" valueType="num">
                                      <p:cBhvr additive="base">
                                        <p:cTn id="31" dur="1750" fill="hold"/>
                                        <p:tgtEl>
                                          <p:spTgt spid="2">
                                            <p:txEl>
                                              <p:pRg st="9" end="9"/>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2">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
                                            <p:txEl>
                                              <p:pRg st="11" end="11"/>
                                            </p:txEl>
                                          </p:spTgt>
                                        </p:tgtEl>
                                        <p:attrNameLst>
                                          <p:attrName>style.visibility</p:attrName>
                                        </p:attrNameLst>
                                      </p:cBhvr>
                                      <p:to>
                                        <p:strVal val="visible"/>
                                      </p:to>
                                    </p:set>
                                    <p:anim calcmode="lin" valueType="num">
                                      <p:cBhvr additive="base">
                                        <p:cTn id="37" dur="1750" fill="hold"/>
                                        <p:tgtEl>
                                          <p:spTgt spid="2">
                                            <p:txEl>
                                              <p:pRg st="11" end="11"/>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2">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
                                            <p:txEl>
                                              <p:pRg st="12" end="12"/>
                                            </p:txEl>
                                          </p:spTgt>
                                        </p:tgtEl>
                                        <p:attrNameLst>
                                          <p:attrName>style.visibility</p:attrName>
                                        </p:attrNameLst>
                                      </p:cBhvr>
                                      <p:to>
                                        <p:strVal val="visible"/>
                                      </p:to>
                                    </p:set>
                                    <p:anim calcmode="lin" valueType="num">
                                      <p:cBhvr additive="base">
                                        <p:cTn id="43" dur="1750" fill="hold"/>
                                        <p:tgtEl>
                                          <p:spTgt spid="2">
                                            <p:txEl>
                                              <p:pRg st="12" end="12"/>
                                            </p:txEl>
                                          </p:spTgt>
                                        </p:tgtEl>
                                        <p:attrNameLst>
                                          <p:attrName>ppt_x</p:attrName>
                                        </p:attrNameLst>
                                      </p:cBhvr>
                                      <p:tavLst>
                                        <p:tav tm="0">
                                          <p:val>
                                            <p:strVal val="0-#ppt_w/2"/>
                                          </p:val>
                                        </p:tav>
                                        <p:tav tm="100000">
                                          <p:val>
                                            <p:strVal val="#ppt_x"/>
                                          </p:val>
                                        </p:tav>
                                      </p:tavLst>
                                    </p:anim>
                                    <p:anim calcmode="lin" valueType="num">
                                      <p:cBhvr additive="base">
                                        <p:cTn id="44" dur="1750" fill="hold"/>
                                        <p:tgtEl>
                                          <p:spTgt spid="2">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924973"/>
          </a:xfrm>
          <a:prstGeom prst="rect">
            <a:avLst/>
          </a:prstGeom>
        </p:spPr>
        <p:txBody>
          <a:bodyPr wrap="square">
            <a:spAutoFit/>
          </a:bodyPr>
          <a:lstStyle/>
          <a:p>
            <a:endParaRPr lang="en-US" sz="2000" dirty="0">
              <a:latin typeface="+mj-lt"/>
            </a:endParaRPr>
          </a:p>
          <a:p>
            <a:endParaRPr lang="en-US" sz="2000" dirty="0">
              <a:latin typeface="+mj-lt"/>
            </a:endParaRPr>
          </a:p>
          <a:p>
            <a:endParaRPr lang="en-US" sz="2000" dirty="0">
              <a:latin typeface="+mj-lt"/>
            </a:endParaRPr>
          </a:p>
          <a:p>
            <a:r>
              <a:rPr lang="en-US" sz="2000" b="1" dirty="0">
                <a:latin typeface="Tahoma" panose="020B0604030504040204" pitchFamily="34" charset="0"/>
                <a:ea typeface="Tahoma" panose="020B0604030504040204" pitchFamily="34" charset="0"/>
                <a:cs typeface="Tahoma" panose="020B0604030504040204" pitchFamily="34" charset="0"/>
              </a:rPr>
              <a:t>        </a:t>
            </a:r>
            <a:r>
              <a:rPr lang="en-US" sz="2400" b="1" dirty="0">
                <a:latin typeface="Tahoma" panose="020B0604030504040204" pitchFamily="34" charset="0"/>
                <a:ea typeface="Tahoma" panose="020B0604030504040204" pitchFamily="34" charset="0"/>
                <a:cs typeface="Tahoma" panose="020B0604030504040204" pitchFamily="34" charset="0"/>
              </a:rPr>
              <a:t>CONDITIONS FOR PERFECT COMPETITION  Cont’d</a:t>
            </a:r>
          </a:p>
          <a:p>
            <a:endParaRPr lang="en-US" sz="2400" dirty="0">
              <a:latin typeface="Tahoma" panose="020B0604030504040204" pitchFamily="34" charset="0"/>
              <a:ea typeface="Tahoma" panose="020B0604030504040204" pitchFamily="34" charset="0"/>
              <a:cs typeface="Tahoma" panose="020B0604030504040204" pitchFamily="34" charset="0"/>
            </a:endParaRPr>
          </a:p>
          <a:p>
            <a:pPr>
              <a:buFont typeface="Wingdings" pitchFamily="2" charset="2"/>
              <a:buChar char="ü"/>
            </a:pPr>
            <a:r>
              <a:rPr lang="en-US" sz="2400" b="1" dirty="0">
                <a:latin typeface="Tahoma" panose="020B0604030504040204" pitchFamily="34" charset="0"/>
                <a:ea typeface="Tahoma" panose="020B0604030504040204" pitchFamily="34" charset="0"/>
                <a:cs typeface="Tahoma" panose="020B0604030504040204" pitchFamily="34" charset="0"/>
              </a:rPr>
              <a:t>  PERFECT INFORMATION AND COMMUNICATION</a:t>
            </a:r>
          </a:p>
          <a:p>
            <a:r>
              <a:rPr lang="en-US" sz="2400" dirty="0">
                <a:latin typeface="Tahoma" panose="020B0604030504040204" pitchFamily="34" charset="0"/>
                <a:ea typeface="Tahoma" panose="020B0604030504040204" pitchFamily="34" charset="0"/>
                <a:cs typeface="Tahoma" panose="020B0604030504040204" pitchFamily="34" charset="0"/>
              </a:rPr>
              <a:t>All consumers in the market must have the same information. Suppliers must have access to the same information about production factors and the technical conditions of production.</a:t>
            </a:r>
          </a:p>
          <a:p>
            <a:r>
              <a:rPr lang="en-US" sz="2400" dirty="0">
                <a:latin typeface="Tahoma" panose="020B0604030504040204" pitchFamily="34" charset="0"/>
                <a:ea typeface="Tahoma" panose="020B0604030504040204" pitchFamily="34" charset="0"/>
                <a:cs typeface="Tahoma" panose="020B0604030504040204" pitchFamily="34" charset="0"/>
              </a:rPr>
              <a:t> No producer is in a more favored situation than any other.</a:t>
            </a:r>
          </a:p>
          <a:p>
            <a:endParaRPr lang="en-US" sz="2400" dirty="0">
              <a:latin typeface="Tahoma" panose="020B0604030504040204" pitchFamily="34" charset="0"/>
              <a:ea typeface="Tahoma" panose="020B0604030504040204" pitchFamily="34" charset="0"/>
              <a:cs typeface="Tahoma" panose="020B0604030504040204" pitchFamily="34" charset="0"/>
            </a:endParaRPr>
          </a:p>
          <a:p>
            <a:pPr>
              <a:buFont typeface="Wingdings" pitchFamily="2" charset="2"/>
              <a:buChar char="ü"/>
            </a:pPr>
            <a:r>
              <a:rPr lang="en-US" sz="2400" b="1" dirty="0">
                <a:latin typeface="Tahoma" panose="020B0604030504040204" pitchFamily="34" charset="0"/>
                <a:ea typeface="Tahoma" panose="020B0604030504040204" pitchFamily="34" charset="0"/>
                <a:cs typeface="Tahoma" panose="020B0604030504040204" pitchFamily="34" charset="0"/>
              </a:rPr>
              <a:t>  PRICE IS ESTABLISHED BY MARKET FORCES</a:t>
            </a:r>
          </a:p>
          <a:p>
            <a:r>
              <a:rPr lang="en-US" sz="2400" dirty="0">
                <a:latin typeface="Tahoma" panose="020B0604030504040204" pitchFamily="34" charset="0"/>
                <a:ea typeface="Tahoma" panose="020B0604030504040204" pitchFamily="34" charset="0"/>
                <a:cs typeface="Tahoma" panose="020B0604030504040204" pitchFamily="34" charset="0"/>
              </a:rPr>
              <a:t>No producer or buyer is able to influence the price by his or her own actions, nor by the actions agreed with other producers or buyers.</a:t>
            </a:r>
          </a:p>
          <a:p>
            <a:pPr>
              <a:buFont typeface="Wingdings" pitchFamily="2" charset="2"/>
              <a:buChar char="ü"/>
            </a:pPr>
            <a:r>
              <a:rPr lang="en-US" sz="2400" b="1" dirty="0">
                <a:latin typeface="Tahoma" panose="020B0604030504040204" pitchFamily="34" charset="0"/>
                <a:ea typeface="Tahoma" panose="020B0604030504040204" pitchFamily="34" charset="0"/>
                <a:cs typeface="Tahoma" panose="020B0604030504040204" pitchFamily="34" charset="0"/>
              </a:rPr>
              <a:t>  EASY ACCESS TO ENTRY AND EXIT</a:t>
            </a:r>
          </a:p>
          <a:p>
            <a:r>
              <a:rPr lang="en-US" sz="2400" dirty="0">
                <a:latin typeface="Tahoma" panose="020B0604030504040204" pitchFamily="34" charset="0"/>
                <a:ea typeface="Tahoma" panose="020B0604030504040204" pitchFamily="34" charset="0"/>
                <a:cs typeface="Tahoma" panose="020B0604030504040204" pitchFamily="34" charset="0"/>
              </a:rPr>
              <a:t>New firms can enter the market freely. This implies that economies of scale do not exist. Existing firms can just easily stop production and exit the market.</a:t>
            </a: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175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anim calcmode="lin" valueType="num">
                                      <p:cBhvr additive="base">
                                        <p:cTn id="13" dur="1750" fill="hold"/>
                                        <p:tgtEl>
                                          <p:spTgt spid="2">
                                            <p:txEl>
                                              <p:pRg st="5" end="5"/>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2">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additive="base">
                                        <p:cTn id="19" dur="175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anim calcmode="lin" valueType="num">
                                      <p:cBhvr additive="base">
                                        <p:cTn id="25" dur="1750" fill="hold"/>
                                        <p:tgtEl>
                                          <p:spTgt spid="2">
                                            <p:txEl>
                                              <p:pRg st="7" end="7"/>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2">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
                                            <p:txEl>
                                              <p:pRg st="9" end="9"/>
                                            </p:txEl>
                                          </p:spTgt>
                                        </p:tgtEl>
                                        <p:attrNameLst>
                                          <p:attrName>style.visibility</p:attrName>
                                        </p:attrNameLst>
                                      </p:cBhvr>
                                      <p:to>
                                        <p:strVal val="visible"/>
                                      </p:to>
                                    </p:set>
                                    <p:anim calcmode="lin" valueType="num">
                                      <p:cBhvr additive="base">
                                        <p:cTn id="31" dur="1750" fill="hold"/>
                                        <p:tgtEl>
                                          <p:spTgt spid="2">
                                            <p:txEl>
                                              <p:pRg st="9" end="9"/>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2">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
                                            <p:txEl>
                                              <p:pRg st="10" end="10"/>
                                            </p:txEl>
                                          </p:spTgt>
                                        </p:tgtEl>
                                        <p:attrNameLst>
                                          <p:attrName>style.visibility</p:attrName>
                                        </p:attrNameLst>
                                      </p:cBhvr>
                                      <p:to>
                                        <p:strVal val="visible"/>
                                      </p:to>
                                    </p:set>
                                    <p:anim calcmode="lin" valueType="num">
                                      <p:cBhvr additive="base">
                                        <p:cTn id="37" dur="1750" fill="hold"/>
                                        <p:tgtEl>
                                          <p:spTgt spid="2">
                                            <p:txEl>
                                              <p:pRg st="10" end="10"/>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2">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
                                            <p:txEl>
                                              <p:pRg st="11" end="11"/>
                                            </p:txEl>
                                          </p:spTgt>
                                        </p:tgtEl>
                                        <p:attrNameLst>
                                          <p:attrName>style.visibility</p:attrName>
                                        </p:attrNameLst>
                                      </p:cBhvr>
                                      <p:to>
                                        <p:strVal val="visible"/>
                                      </p:to>
                                    </p:set>
                                    <p:anim calcmode="lin" valueType="num">
                                      <p:cBhvr additive="base">
                                        <p:cTn id="43" dur="1750" fill="hold"/>
                                        <p:tgtEl>
                                          <p:spTgt spid="2">
                                            <p:txEl>
                                              <p:pRg st="11" end="11"/>
                                            </p:txEl>
                                          </p:spTgt>
                                        </p:tgtEl>
                                        <p:attrNameLst>
                                          <p:attrName>ppt_x</p:attrName>
                                        </p:attrNameLst>
                                      </p:cBhvr>
                                      <p:tavLst>
                                        <p:tav tm="0">
                                          <p:val>
                                            <p:strVal val="0-#ppt_w/2"/>
                                          </p:val>
                                        </p:tav>
                                        <p:tav tm="100000">
                                          <p:val>
                                            <p:strVal val="#ppt_x"/>
                                          </p:val>
                                        </p:tav>
                                      </p:tavLst>
                                    </p:anim>
                                    <p:anim calcmode="lin" valueType="num">
                                      <p:cBhvr additive="base">
                                        <p:cTn id="44" dur="1750" fill="hold"/>
                                        <p:tgtEl>
                                          <p:spTgt spid="2">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
                                            <p:txEl>
                                              <p:pRg st="12" end="12"/>
                                            </p:txEl>
                                          </p:spTgt>
                                        </p:tgtEl>
                                        <p:attrNameLst>
                                          <p:attrName>style.visibility</p:attrName>
                                        </p:attrNameLst>
                                      </p:cBhvr>
                                      <p:to>
                                        <p:strVal val="visible"/>
                                      </p:to>
                                    </p:set>
                                    <p:anim calcmode="lin" valueType="num">
                                      <p:cBhvr additive="base">
                                        <p:cTn id="49" dur="1750" fill="hold"/>
                                        <p:tgtEl>
                                          <p:spTgt spid="2">
                                            <p:txEl>
                                              <p:pRg st="12" end="12"/>
                                            </p:txEl>
                                          </p:spTgt>
                                        </p:tgtEl>
                                        <p:attrNameLst>
                                          <p:attrName>ppt_x</p:attrName>
                                        </p:attrNameLst>
                                      </p:cBhvr>
                                      <p:tavLst>
                                        <p:tav tm="0">
                                          <p:val>
                                            <p:strVal val="0-#ppt_w/2"/>
                                          </p:val>
                                        </p:tav>
                                        <p:tav tm="100000">
                                          <p:val>
                                            <p:strVal val="#ppt_x"/>
                                          </p:val>
                                        </p:tav>
                                      </p:tavLst>
                                    </p:anim>
                                    <p:anim calcmode="lin" valueType="num">
                                      <p:cBhvr additive="base">
                                        <p:cTn id="50" dur="1750" fill="hold"/>
                                        <p:tgtEl>
                                          <p:spTgt spid="2">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924973"/>
          </a:xfrm>
          <a:prstGeom prst="rect">
            <a:avLst/>
          </a:prstGeom>
        </p:spPr>
        <p:txBody>
          <a:bodyPr wrap="square">
            <a:spAutoFit/>
          </a:bodyPr>
          <a:lstStyle/>
          <a:p>
            <a:endParaRPr lang="en-US" sz="2000" dirty="0">
              <a:latin typeface="+mj-lt"/>
            </a:endParaRPr>
          </a:p>
          <a:p>
            <a:endParaRPr lang="en-US" sz="2000" dirty="0">
              <a:latin typeface="+mj-lt"/>
            </a:endParaRPr>
          </a:p>
          <a:p>
            <a:endParaRPr lang="en-US" sz="2000" dirty="0">
              <a:latin typeface="+mj-lt"/>
            </a:endParaRPr>
          </a:p>
          <a:p>
            <a:endParaRPr lang="en-US" sz="2000" dirty="0">
              <a:latin typeface="+mj-lt"/>
            </a:endParaRPr>
          </a:p>
          <a:p>
            <a:pPr algn="ctr"/>
            <a:r>
              <a:rPr lang="en-US" sz="2000" dirty="0">
                <a:latin typeface="+mj-lt"/>
              </a:rPr>
              <a:t>	</a:t>
            </a:r>
            <a:r>
              <a:rPr lang="en-US" sz="2800" b="1" dirty="0">
                <a:latin typeface="Tahoma" panose="020B0604030504040204" pitchFamily="34" charset="0"/>
                <a:ea typeface="Tahoma" panose="020B0604030504040204" pitchFamily="34" charset="0"/>
                <a:cs typeface="Tahoma" panose="020B0604030504040204" pitchFamily="34" charset="0"/>
              </a:rPr>
              <a:t>DISADVANTAGES OF PERFECT COMPETITION</a:t>
            </a:r>
          </a:p>
          <a:p>
            <a:endParaRPr lang="en-US" sz="2800" dirty="0">
              <a:latin typeface="Tahoma" panose="020B0604030504040204" pitchFamily="34" charset="0"/>
              <a:ea typeface="Tahoma" panose="020B0604030504040204" pitchFamily="34" charset="0"/>
              <a:cs typeface="Tahoma" panose="020B0604030504040204" pitchFamily="34" charset="0"/>
            </a:endParaRPr>
          </a:p>
          <a:p>
            <a:pPr lvl="0">
              <a:buFont typeface="Wingdings" pitchFamily="2" charset="2"/>
              <a:buChar char="ü"/>
            </a:pPr>
            <a:r>
              <a:rPr lang="en-US" sz="2800" dirty="0">
                <a:latin typeface="Tahoma" panose="020B0604030504040204" pitchFamily="34" charset="0"/>
                <a:ea typeface="Tahoma" panose="020B0604030504040204" pitchFamily="34" charset="0"/>
                <a:cs typeface="Tahoma" panose="020B0604030504040204" pitchFamily="34" charset="0"/>
              </a:rPr>
              <a:t>  It prevents producers from making the profit    necessary to provide funds for investment and research to find better ways of producing goods.</a:t>
            </a:r>
          </a:p>
          <a:p>
            <a:pPr lvl="0"/>
            <a:endParaRPr lang="en-US" sz="2800" dirty="0">
              <a:latin typeface="Tahoma" panose="020B0604030504040204" pitchFamily="34" charset="0"/>
              <a:ea typeface="Tahoma" panose="020B0604030504040204" pitchFamily="34" charset="0"/>
              <a:cs typeface="Tahoma" panose="020B0604030504040204" pitchFamily="34" charset="0"/>
            </a:endParaRPr>
          </a:p>
          <a:p>
            <a:pPr lvl="0">
              <a:buFont typeface="Wingdings" pitchFamily="2" charset="2"/>
              <a:buChar char="ü"/>
            </a:pPr>
            <a:r>
              <a:rPr lang="en-US" sz="2800" dirty="0">
                <a:latin typeface="Tahoma" panose="020B0604030504040204" pitchFamily="34" charset="0"/>
                <a:ea typeface="Tahoma" panose="020B0604030504040204" pitchFamily="34" charset="0"/>
                <a:cs typeface="Tahoma" panose="020B0604030504040204" pitchFamily="34" charset="0"/>
              </a:rPr>
              <a:t>  Competition can be wasteful, as the resources of   each of the competitors are doing the same things.</a:t>
            </a:r>
          </a:p>
          <a:p>
            <a:pPr lvl="0"/>
            <a:endParaRPr lang="en-US" sz="2800" dirty="0">
              <a:latin typeface="Tahoma" panose="020B0604030504040204" pitchFamily="34" charset="0"/>
              <a:ea typeface="Tahoma" panose="020B0604030504040204" pitchFamily="34" charset="0"/>
              <a:cs typeface="Tahoma" panose="020B0604030504040204" pitchFamily="34" charset="0"/>
            </a:endParaRPr>
          </a:p>
          <a:p>
            <a:pPr lvl="0">
              <a:buFont typeface="Wingdings" pitchFamily="2" charset="2"/>
              <a:buChar char="ü"/>
            </a:pPr>
            <a:r>
              <a:rPr lang="en-US" sz="2800" dirty="0">
                <a:latin typeface="Tahoma" panose="020B0604030504040204" pitchFamily="34" charset="0"/>
                <a:ea typeface="Tahoma" panose="020B0604030504040204" pitchFamily="34" charset="0"/>
                <a:cs typeface="Tahoma" panose="020B0604030504040204" pitchFamily="34" charset="0"/>
              </a:rPr>
              <a:t>  Firms dislike perfect competition because there is no price stability since prices follow changes in demand and supply</a:t>
            </a:r>
            <a:r>
              <a:rPr lang="en-US" sz="2400" dirty="0">
                <a:latin typeface="Tahoma" panose="020B0604030504040204" pitchFamily="34" charset="0"/>
                <a:ea typeface="Tahoma" panose="020B0604030504040204" pitchFamily="34" charset="0"/>
                <a:cs typeface="Tahoma" panose="020B0604030504040204" pitchFamily="34" charset="0"/>
              </a:rPr>
              <a:t>.</a:t>
            </a: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 calcmode="lin" valueType="num">
                                      <p:cBhvr additive="base">
                                        <p:cTn id="7" dur="175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anim calcmode="lin" valueType="num">
                                      <p:cBhvr additive="base">
                                        <p:cTn id="13" dur="175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anim calcmode="lin" valueType="num">
                                      <p:cBhvr additive="base">
                                        <p:cTn id="19" dur="1750" fill="hold"/>
                                        <p:tgtEl>
                                          <p:spTgt spid="2">
                                            <p:txEl>
                                              <p:pRg st="8" end="8"/>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2">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
                                            <p:txEl>
                                              <p:pRg st="10" end="10"/>
                                            </p:txEl>
                                          </p:spTgt>
                                        </p:tgtEl>
                                        <p:attrNameLst>
                                          <p:attrName>style.visibility</p:attrName>
                                        </p:attrNameLst>
                                      </p:cBhvr>
                                      <p:to>
                                        <p:strVal val="visible"/>
                                      </p:to>
                                    </p:set>
                                    <p:anim calcmode="lin" valueType="num">
                                      <p:cBhvr additive="base">
                                        <p:cTn id="25" dur="1750" fill="hold"/>
                                        <p:tgtEl>
                                          <p:spTgt spid="2">
                                            <p:txEl>
                                              <p:pRg st="10" end="10"/>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2">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81000"/>
            <a:ext cx="8610600" cy="7171194"/>
          </a:xfrm>
          <a:prstGeom prst="rect">
            <a:avLst/>
          </a:prstGeom>
        </p:spPr>
        <p:txBody>
          <a:bodyPr wrap="square">
            <a:spAutoFit/>
          </a:bodyPr>
          <a:lstStyle/>
          <a:p>
            <a:endParaRPr lang="en-US" sz="2000" dirty="0"/>
          </a:p>
          <a:p>
            <a:endParaRPr lang="en-US" sz="2000" dirty="0"/>
          </a:p>
          <a:p>
            <a:endParaRPr lang="en-US" sz="2000" dirty="0"/>
          </a:p>
          <a:p>
            <a:r>
              <a:rPr lang="en-US" sz="2000" dirty="0"/>
              <a:t>		</a:t>
            </a:r>
            <a:r>
              <a:rPr lang="en-US" sz="2000" dirty="0">
                <a:latin typeface="Tahoma" panose="020B0604030504040204" pitchFamily="34" charset="0"/>
                <a:ea typeface="Tahoma" panose="020B0604030504040204" pitchFamily="34" charset="0"/>
                <a:cs typeface="Tahoma" panose="020B0604030504040204" pitchFamily="34" charset="0"/>
              </a:rPr>
              <a:t>          </a:t>
            </a:r>
            <a:r>
              <a:rPr lang="en-US" sz="2400" b="1" dirty="0">
                <a:latin typeface="Tahoma" panose="020B0604030504040204" pitchFamily="34" charset="0"/>
                <a:ea typeface="Tahoma" panose="020B0604030504040204" pitchFamily="34" charset="0"/>
                <a:cs typeface="Tahoma" panose="020B0604030504040204" pitchFamily="34" charset="0"/>
              </a:rPr>
              <a:t>MONOPOLY</a:t>
            </a:r>
          </a:p>
          <a:p>
            <a:endParaRPr lang="en-US" sz="2400" dirty="0">
              <a:latin typeface="Tahoma" panose="020B0604030504040204" pitchFamily="34" charset="0"/>
              <a:ea typeface="Tahoma" panose="020B0604030504040204" pitchFamily="34" charset="0"/>
              <a:cs typeface="Tahoma" panose="020B0604030504040204" pitchFamily="34" charset="0"/>
            </a:endParaRPr>
          </a:p>
          <a:p>
            <a:r>
              <a:rPr lang="en-US" sz="2400" dirty="0">
                <a:latin typeface="Tahoma" panose="020B0604030504040204" pitchFamily="34" charset="0"/>
                <a:ea typeface="Tahoma" panose="020B0604030504040204" pitchFamily="34" charset="0"/>
                <a:cs typeface="Tahoma" panose="020B0604030504040204" pitchFamily="34" charset="0"/>
              </a:rPr>
              <a:t>Monopoly is the opposite extreme to perfect competition. </a:t>
            </a:r>
          </a:p>
          <a:p>
            <a:endParaRPr lang="en-US" sz="2400" dirty="0">
              <a:latin typeface="Tahoma" panose="020B0604030504040204" pitchFamily="34" charset="0"/>
              <a:ea typeface="Tahoma" panose="020B0604030504040204" pitchFamily="34" charset="0"/>
              <a:cs typeface="Tahoma" panose="020B0604030504040204" pitchFamily="34" charset="0"/>
            </a:endParaRPr>
          </a:p>
          <a:p>
            <a:r>
              <a:rPr lang="en-US" sz="2400" dirty="0">
                <a:latin typeface="Tahoma" panose="020B0604030504040204" pitchFamily="34" charset="0"/>
                <a:ea typeface="Tahoma" panose="020B0604030504040204" pitchFamily="34" charset="0"/>
                <a:cs typeface="Tahoma" panose="020B0604030504040204" pitchFamily="34" charset="0"/>
              </a:rPr>
              <a:t>It exists when there is only one supplier or producer for a particular product and there are no close substitutes for that product.</a:t>
            </a:r>
          </a:p>
          <a:p>
            <a:endParaRPr lang="en-US" sz="2400" dirty="0">
              <a:latin typeface="Tahoma" panose="020B0604030504040204" pitchFamily="34" charset="0"/>
              <a:ea typeface="Tahoma" panose="020B0604030504040204" pitchFamily="34" charset="0"/>
              <a:cs typeface="Tahoma" panose="020B0604030504040204" pitchFamily="34" charset="0"/>
            </a:endParaRPr>
          </a:p>
          <a:p>
            <a:r>
              <a:rPr lang="en-US" sz="2400" dirty="0">
                <a:latin typeface="Tahoma" panose="020B0604030504040204" pitchFamily="34" charset="0"/>
                <a:ea typeface="Tahoma" panose="020B0604030504040204" pitchFamily="34" charset="0"/>
                <a:cs typeface="Tahoma" panose="020B0604030504040204" pitchFamily="34" charset="0"/>
              </a:rPr>
              <a:t> The firm has complete control over prices.</a:t>
            </a:r>
          </a:p>
          <a:p>
            <a:endParaRPr lang="en-US" sz="2400" dirty="0">
              <a:latin typeface="Tahoma" panose="020B0604030504040204" pitchFamily="34" charset="0"/>
              <a:ea typeface="Tahoma" panose="020B0604030504040204" pitchFamily="34" charset="0"/>
              <a:cs typeface="Tahoma" panose="020B0604030504040204" pitchFamily="34" charset="0"/>
            </a:endParaRPr>
          </a:p>
          <a:p>
            <a:r>
              <a:rPr lang="en-US" sz="2400" dirty="0">
                <a:latin typeface="Tahoma" panose="020B0604030504040204" pitchFamily="34" charset="0"/>
                <a:ea typeface="Tahoma" panose="020B0604030504040204" pitchFamily="34" charset="0"/>
                <a:cs typeface="Tahoma" panose="020B0604030504040204" pitchFamily="34" charset="0"/>
              </a:rPr>
              <a:t>Many state owned organizations are monopolies. </a:t>
            </a:r>
          </a:p>
          <a:p>
            <a:endParaRPr lang="en-US" sz="2400" dirty="0">
              <a:latin typeface="Tahoma" panose="020B0604030504040204" pitchFamily="34" charset="0"/>
              <a:ea typeface="Tahoma" panose="020B0604030504040204" pitchFamily="34" charset="0"/>
              <a:cs typeface="Tahoma" panose="020B0604030504040204" pitchFamily="34" charset="0"/>
            </a:endParaRPr>
          </a:p>
          <a:p>
            <a:r>
              <a:rPr lang="en-US" sz="2400" dirty="0">
                <a:latin typeface="Tahoma" panose="020B0604030504040204" pitchFamily="34" charset="0"/>
                <a:ea typeface="Tahoma" panose="020B0604030504040204" pitchFamily="34" charset="0"/>
                <a:cs typeface="Tahoma" panose="020B0604030504040204" pitchFamily="34" charset="0"/>
              </a:rPr>
              <a:t>The amount of power a monopoly has depends on the number of close substitutes that are available.</a:t>
            </a:r>
          </a:p>
          <a:p>
            <a:endParaRPr lang="en-US" sz="2400" dirty="0">
              <a:latin typeface="Tahoma" panose="020B0604030504040204" pitchFamily="34" charset="0"/>
              <a:ea typeface="Tahoma" panose="020B0604030504040204" pitchFamily="34" charset="0"/>
              <a:cs typeface="Tahoma" panose="020B0604030504040204" pitchFamily="34" charset="0"/>
            </a:endParaRPr>
          </a:p>
          <a:p>
            <a:endParaRPr lang="en-US" sz="2000" dirty="0"/>
          </a:p>
          <a:p>
            <a:endParaRPr lang="en-US" sz="2000" dirty="0"/>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175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3" end="3"/>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anim calcmode="lin" valueType="num">
                                      <p:cBhvr additive="base">
                                        <p:cTn id="11" dur="1750" fill="hold"/>
                                        <p:tgtEl>
                                          <p:spTgt spid="2">
                                            <p:txEl>
                                              <p:pRg st="5" end="5"/>
                                            </p:txEl>
                                          </p:spTgt>
                                        </p:tgtEl>
                                        <p:attrNameLst>
                                          <p:attrName>ppt_x</p:attrName>
                                        </p:attrNameLst>
                                      </p:cBhvr>
                                      <p:tavLst>
                                        <p:tav tm="0">
                                          <p:val>
                                            <p:strVal val="0-#ppt_w/2"/>
                                          </p:val>
                                        </p:tav>
                                        <p:tav tm="100000">
                                          <p:val>
                                            <p:strVal val="#ppt_x"/>
                                          </p:val>
                                        </p:tav>
                                      </p:tavLst>
                                    </p:anim>
                                    <p:anim calcmode="lin" valueType="num">
                                      <p:cBhvr additive="base">
                                        <p:cTn id="12" dur="1750" fill="hold"/>
                                        <p:tgtEl>
                                          <p:spTgt spid="2">
                                            <p:txEl>
                                              <p:pRg st="5" end="5"/>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2">
                                            <p:txEl>
                                              <p:pRg st="7" end="7"/>
                                            </p:txEl>
                                          </p:spTgt>
                                        </p:tgtEl>
                                        <p:attrNameLst>
                                          <p:attrName>style.visibility</p:attrName>
                                        </p:attrNameLst>
                                      </p:cBhvr>
                                      <p:to>
                                        <p:strVal val="visible"/>
                                      </p:to>
                                    </p:set>
                                    <p:anim calcmode="lin" valueType="num">
                                      <p:cBhvr additive="base">
                                        <p:cTn id="15" dur="1750" fill="hold"/>
                                        <p:tgtEl>
                                          <p:spTgt spid="2">
                                            <p:txEl>
                                              <p:pRg st="7" end="7"/>
                                            </p:txEl>
                                          </p:spTgt>
                                        </p:tgtEl>
                                        <p:attrNameLst>
                                          <p:attrName>ppt_x</p:attrName>
                                        </p:attrNameLst>
                                      </p:cBhvr>
                                      <p:tavLst>
                                        <p:tav tm="0">
                                          <p:val>
                                            <p:strVal val="0-#ppt_w/2"/>
                                          </p:val>
                                        </p:tav>
                                        <p:tav tm="100000">
                                          <p:val>
                                            <p:strVal val="#ppt_x"/>
                                          </p:val>
                                        </p:tav>
                                      </p:tavLst>
                                    </p:anim>
                                    <p:anim calcmode="lin" valueType="num">
                                      <p:cBhvr additive="base">
                                        <p:cTn id="16" dur="1750" fill="hold"/>
                                        <p:tgtEl>
                                          <p:spTgt spid="2">
                                            <p:txEl>
                                              <p:pRg st="7" end="7"/>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2">
                                            <p:txEl>
                                              <p:pRg st="9" end="9"/>
                                            </p:txEl>
                                          </p:spTgt>
                                        </p:tgtEl>
                                        <p:attrNameLst>
                                          <p:attrName>style.visibility</p:attrName>
                                        </p:attrNameLst>
                                      </p:cBhvr>
                                      <p:to>
                                        <p:strVal val="visible"/>
                                      </p:to>
                                    </p:set>
                                    <p:anim calcmode="lin" valueType="num">
                                      <p:cBhvr additive="base">
                                        <p:cTn id="19" dur="1750" fill="hold"/>
                                        <p:tgtEl>
                                          <p:spTgt spid="2">
                                            <p:txEl>
                                              <p:pRg st="9" end="9"/>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2">
                                            <p:txEl>
                                              <p:pRg st="9" end="9"/>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2">
                                            <p:txEl>
                                              <p:pRg st="11" end="11"/>
                                            </p:txEl>
                                          </p:spTgt>
                                        </p:tgtEl>
                                        <p:attrNameLst>
                                          <p:attrName>style.visibility</p:attrName>
                                        </p:attrNameLst>
                                      </p:cBhvr>
                                      <p:to>
                                        <p:strVal val="visible"/>
                                      </p:to>
                                    </p:set>
                                    <p:anim calcmode="lin" valueType="num">
                                      <p:cBhvr additive="base">
                                        <p:cTn id="23" dur="1750" fill="hold"/>
                                        <p:tgtEl>
                                          <p:spTgt spid="2">
                                            <p:txEl>
                                              <p:pRg st="11" end="11"/>
                                            </p:txEl>
                                          </p:spTgt>
                                        </p:tgtEl>
                                        <p:attrNameLst>
                                          <p:attrName>ppt_x</p:attrName>
                                        </p:attrNameLst>
                                      </p:cBhvr>
                                      <p:tavLst>
                                        <p:tav tm="0">
                                          <p:val>
                                            <p:strVal val="0-#ppt_w/2"/>
                                          </p:val>
                                        </p:tav>
                                        <p:tav tm="100000">
                                          <p:val>
                                            <p:strVal val="#ppt_x"/>
                                          </p:val>
                                        </p:tav>
                                      </p:tavLst>
                                    </p:anim>
                                    <p:anim calcmode="lin" valueType="num">
                                      <p:cBhvr additive="base">
                                        <p:cTn id="24" dur="1750" fill="hold"/>
                                        <p:tgtEl>
                                          <p:spTgt spid="2">
                                            <p:txEl>
                                              <p:pRg st="11" end="11"/>
                                            </p:txEl>
                                          </p:spTgt>
                                        </p:tgtEl>
                                        <p:attrNameLst>
                                          <p:attrName>ppt_y</p:attrName>
                                        </p:attrNameLst>
                                      </p:cBhvr>
                                      <p:tavLst>
                                        <p:tav tm="0">
                                          <p:val>
                                            <p:strVal val="#ppt_y"/>
                                          </p:val>
                                        </p:tav>
                                        <p:tav tm="100000">
                                          <p:val>
                                            <p:strVal val="#ppt_y"/>
                                          </p:val>
                                        </p:tav>
                                      </p:tavLst>
                                    </p:anim>
                                  </p:childTnLst>
                                </p:cTn>
                              </p:par>
                              <p:par>
                                <p:cTn id="25" presetID="2" presetClass="entr" presetSubtype="8" fill="hold" nodeType="withEffect">
                                  <p:stCondLst>
                                    <p:cond delay="0"/>
                                  </p:stCondLst>
                                  <p:childTnLst>
                                    <p:set>
                                      <p:cBhvr>
                                        <p:cTn id="26" dur="1" fill="hold">
                                          <p:stCondLst>
                                            <p:cond delay="0"/>
                                          </p:stCondLst>
                                        </p:cTn>
                                        <p:tgtEl>
                                          <p:spTgt spid="2">
                                            <p:txEl>
                                              <p:pRg st="13" end="13"/>
                                            </p:txEl>
                                          </p:spTgt>
                                        </p:tgtEl>
                                        <p:attrNameLst>
                                          <p:attrName>style.visibility</p:attrName>
                                        </p:attrNameLst>
                                      </p:cBhvr>
                                      <p:to>
                                        <p:strVal val="visible"/>
                                      </p:to>
                                    </p:set>
                                    <p:anim calcmode="lin" valueType="num">
                                      <p:cBhvr additive="base">
                                        <p:cTn id="27" dur="1750" fill="hold"/>
                                        <p:tgtEl>
                                          <p:spTgt spid="2">
                                            <p:txEl>
                                              <p:pRg st="13" end="13"/>
                                            </p:txEl>
                                          </p:spTgt>
                                        </p:tgtEl>
                                        <p:attrNameLst>
                                          <p:attrName>ppt_x</p:attrName>
                                        </p:attrNameLst>
                                      </p:cBhvr>
                                      <p:tavLst>
                                        <p:tav tm="0">
                                          <p:val>
                                            <p:strVal val="0-#ppt_w/2"/>
                                          </p:val>
                                        </p:tav>
                                        <p:tav tm="100000">
                                          <p:val>
                                            <p:strVal val="#ppt_x"/>
                                          </p:val>
                                        </p:tav>
                                      </p:tavLst>
                                    </p:anim>
                                    <p:anim calcmode="lin" valueType="num">
                                      <p:cBhvr additive="base">
                                        <p:cTn id="28" dur="1750" fill="hold"/>
                                        <p:tgtEl>
                                          <p:spTgt spid="2">
                                            <p:txEl>
                                              <p:pRg st="13" end="1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0"/>
            <a:ext cx="8610600" cy="6986528"/>
          </a:xfrm>
          <a:prstGeom prst="rect">
            <a:avLst/>
          </a:prstGeom>
        </p:spPr>
        <p:txBody>
          <a:bodyPr wrap="square">
            <a:spAutoFit/>
          </a:bodyPr>
          <a:lstStyle/>
          <a:p>
            <a:endParaRPr lang="en-US" sz="2000" dirty="0">
              <a:latin typeface="+mj-lt"/>
            </a:endParaRPr>
          </a:p>
          <a:p>
            <a:endParaRPr lang="en-US" sz="2000" dirty="0">
              <a:latin typeface="+mj-lt"/>
            </a:endParaRPr>
          </a:p>
          <a:p>
            <a:endParaRPr lang="en-US" sz="2000" dirty="0">
              <a:latin typeface="+mj-lt"/>
            </a:endParaRPr>
          </a:p>
          <a:p>
            <a:r>
              <a:rPr lang="en-US" sz="2000" dirty="0">
                <a:latin typeface="+mj-lt"/>
              </a:rPr>
              <a:t>		</a:t>
            </a:r>
            <a:r>
              <a:rPr lang="en-US" sz="2800" b="1" dirty="0">
                <a:latin typeface="Tahoma" panose="020B0604030504040204" pitchFamily="34" charset="0"/>
                <a:ea typeface="Tahoma" panose="020B0604030504040204" pitchFamily="34" charset="0"/>
                <a:cs typeface="Tahoma" panose="020B0604030504040204" pitchFamily="34" charset="0"/>
              </a:rPr>
              <a:t>SOURCES OF MONOPOLY	</a:t>
            </a:r>
          </a:p>
          <a:p>
            <a:endParaRPr lang="en-US" sz="2400" dirty="0">
              <a:latin typeface="Tahoma" panose="020B0604030504040204" pitchFamily="34" charset="0"/>
              <a:ea typeface="Tahoma" panose="020B0604030504040204" pitchFamily="34" charset="0"/>
              <a:cs typeface="Tahoma" panose="020B0604030504040204" pitchFamily="34" charset="0"/>
            </a:endParaRPr>
          </a:p>
          <a:p>
            <a:r>
              <a:rPr lang="en-US" sz="2400" dirty="0">
                <a:latin typeface="Tahoma" panose="020B0604030504040204" pitchFamily="34" charset="0"/>
                <a:ea typeface="Tahoma" panose="020B0604030504040204" pitchFamily="34" charset="0"/>
                <a:cs typeface="Tahoma" panose="020B0604030504040204" pitchFamily="34" charset="0"/>
              </a:rPr>
              <a:t>Monopoly can arise in three ways;</a:t>
            </a:r>
          </a:p>
          <a:p>
            <a:pPr lvl="0">
              <a:buFont typeface="Wingdings" pitchFamily="2" charset="2"/>
              <a:buChar char="q"/>
            </a:pPr>
            <a:r>
              <a:rPr lang="en-US" sz="2400" b="1" dirty="0">
                <a:latin typeface="Tahoma" panose="020B0604030504040204" pitchFamily="34" charset="0"/>
                <a:ea typeface="Tahoma" panose="020B0604030504040204" pitchFamily="34" charset="0"/>
                <a:cs typeface="Tahoma" panose="020B0604030504040204" pitchFamily="34" charset="0"/>
              </a:rPr>
              <a:t>  LAW</a:t>
            </a:r>
          </a:p>
          <a:p>
            <a:r>
              <a:rPr lang="en-US" sz="2400" dirty="0">
                <a:latin typeface="Tahoma" panose="020B0604030504040204" pitchFamily="34" charset="0"/>
                <a:ea typeface="Tahoma" panose="020B0604030504040204" pitchFamily="34" charset="0"/>
                <a:cs typeface="Tahoma" panose="020B0604030504040204" pitchFamily="34" charset="0"/>
              </a:rPr>
              <a:t>Some countries can grant a company the right to be sole supplier of a product or service (i.e. Telephones or communication) in return for some measure of state inspection and control.</a:t>
            </a:r>
          </a:p>
          <a:p>
            <a:endParaRPr lang="en-US" sz="2400" dirty="0">
              <a:latin typeface="Tahoma" panose="020B0604030504040204" pitchFamily="34" charset="0"/>
              <a:ea typeface="Tahoma" panose="020B0604030504040204" pitchFamily="34" charset="0"/>
              <a:cs typeface="Tahoma" panose="020B0604030504040204" pitchFamily="34" charset="0"/>
            </a:endParaRPr>
          </a:p>
          <a:p>
            <a:pPr lvl="0">
              <a:buFont typeface="Wingdings" pitchFamily="2" charset="2"/>
              <a:buChar char="q"/>
            </a:pPr>
            <a:r>
              <a:rPr lang="en-US" sz="2400" b="1" dirty="0">
                <a:latin typeface="Tahoma" panose="020B0604030504040204" pitchFamily="34" charset="0"/>
                <a:ea typeface="Tahoma" panose="020B0604030504040204" pitchFamily="34" charset="0"/>
                <a:cs typeface="Tahoma" panose="020B0604030504040204" pitchFamily="34" charset="0"/>
              </a:rPr>
              <a:t>  POSSESSION OF A UNIQUE FEATURE</a:t>
            </a:r>
          </a:p>
          <a:p>
            <a:r>
              <a:rPr lang="en-US" sz="2400" dirty="0">
                <a:latin typeface="Tahoma" panose="020B0604030504040204" pitchFamily="34" charset="0"/>
                <a:ea typeface="Tahoma" panose="020B0604030504040204" pitchFamily="34" charset="0"/>
                <a:cs typeface="Tahoma" panose="020B0604030504040204" pitchFamily="34" charset="0"/>
              </a:rPr>
              <a:t>Individuals have monopoly control over the supply of their own skills and this may be a source of considerable profit</a:t>
            </a:r>
          </a:p>
          <a:p>
            <a:endParaRPr lang="en-US" sz="2400" dirty="0">
              <a:latin typeface="Tahoma" panose="020B0604030504040204" pitchFamily="34" charset="0"/>
              <a:ea typeface="Tahoma" panose="020B0604030504040204" pitchFamily="34" charset="0"/>
              <a:cs typeface="Tahoma" panose="020B0604030504040204" pitchFamily="34" charset="0"/>
            </a:endParaRPr>
          </a:p>
          <a:p>
            <a:pPr lvl="0">
              <a:buFont typeface="Wingdings" pitchFamily="2" charset="2"/>
              <a:buChar char="q"/>
            </a:pPr>
            <a:r>
              <a:rPr lang="en-US" sz="2400" b="1" dirty="0">
                <a:latin typeface="Tahoma" panose="020B0604030504040204" pitchFamily="34" charset="0"/>
                <a:ea typeface="Tahoma" panose="020B0604030504040204" pitchFamily="34" charset="0"/>
                <a:cs typeface="Tahoma" panose="020B0604030504040204" pitchFamily="34" charset="0"/>
              </a:rPr>
              <a:t>  MARKET CONTROL</a:t>
            </a:r>
          </a:p>
          <a:p>
            <a:r>
              <a:rPr lang="en-US" sz="2400" dirty="0">
                <a:latin typeface="Tahoma" panose="020B0604030504040204" pitchFamily="34" charset="0"/>
                <a:ea typeface="Tahoma" panose="020B0604030504040204" pitchFamily="34" charset="0"/>
                <a:cs typeface="Tahoma" panose="020B0604030504040204" pitchFamily="34" charset="0"/>
              </a:rPr>
              <a:t>A monopolist’s output is the total market supply and the demand for its product is the total market demand.</a:t>
            </a: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175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anim calcmode="lin" valueType="num">
                                      <p:cBhvr additive="base">
                                        <p:cTn id="13" dur="1750" fill="hold"/>
                                        <p:tgtEl>
                                          <p:spTgt spid="2">
                                            <p:txEl>
                                              <p:pRg st="5" end="5"/>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2">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additive="base">
                                        <p:cTn id="19" dur="175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anim calcmode="lin" valueType="num">
                                      <p:cBhvr additive="base">
                                        <p:cTn id="25" dur="1750" fill="hold"/>
                                        <p:tgtEl>
                                          <p:spTgt spid="2">
                                            <p:txEl>
                                              <p:pRg st="7" end="7"/>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2">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
                                            <p:txEl>
                                              <p:pRg st="9" end="9"/>
                                            </p:txEl>
                                          </p:spTgt>
                                        </p:tgtEl>
                                        <p:attrNameLst>
                                          <p:attrName>style.visibility</p:attrName>
                                        </p:attrNameLst>
                                      </p:cBhvr>
                                      <p:to>
                                        <p:strVal val="visible"/>
                                      </p:to>
                                    </p:set>
                                    <p:anim calcmode="lin" valueType="num">
                                      <p:cBhvr additive="base">
                                        <p:cTn id="31" dur="1750" fill="hold"/>
                                        <p:tgtEl>
                                          <p:spTgt spid="2">
                                            <p:txEl>
                                              <p:pRg st="9" end="9"/>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2">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
                                            <p:txEl>
                                              <p:pRg st="10" end="10"/>
                                            </p:txEl>
                                          </p:spTgt>
                                        </p:tgtEl>
                                        <p:attrNameLst>
                                          <p:attrName>style.visibility</p:attrName>
                                        </p:attrNameLst>
                                      </p:cBhvr>
                                      <p:to>
                                        <p:strVal val="visible"/>
                                      </p:to>
                                    </p:set>
                                    <p:anim calcmode="lin" valueType="num">
                                      <p:cBhvr additive="base">
                                        <p:cTn id="37" dur="1750" fill="hold"/>
                                        <p:tgtEl>
                                          <p:spTgt spid="2">
                                            <p:txEl>
                                              <p:pRg st="10" end="10"/>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2">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
                                            <p:txEl>
                                              <p:pRg st="12" end="12"/>
                                            </p:txEl>
                                          </p:spTgt>
                                        </p:tgtEl>
                                        <p:attrNameLst>
                                          <p:attrName>style.visibility</p:attrName>
                                        </p:attrNameLst>
                                      </p:cBhvr>
                                      <p:to>
                                        <p:strVal val="visible"/>
                                      </p:to>
                                    </p:set>
                                    <p:anim calcmode="lin" valueType="num">
                                      <p:cBhvr additive="base">
                                        <p:cTn id="43" dur="1750" fill="hold"/>
                                        <p:tgtEl>
                                          <p:spTgt spid="2">
                                            <p:txEl>
                                              <p:pRg st="12" end="12"/>
                                            </p:txEl>
                                          </p:spTgt>
                                        </p:tgtEl>
                                        <p:attrNameLst>
                                          <p:attrName>ppt_x</p:attrName>
                                        </p:attrNameLst>
                                      </p:cBhvr>
                                      <p:tavLst>
                                        <p:tav tm="0">
                                          <p:val>
                                            <p:strVal val="0-#ppt_w/2"/>
                                          </p:val>
                                        </p:tav>
                                        <p:tav tm="100000">
                                          <p:val>
                                            <p:strVal val="#ppt_x"/>
                                          </p:val>
                                        </p:tav>
                                      </p:tavLst>
                                    </p:anim>
                                    <p:anim calcmode="lin" valueType="num">
                                      <p:cBhvr additive="base">
                                        <p:cTn id="44" dur="1750" fill="hold"/>
                                        <p:tgtEl>
                                          <p:spTgt spid="2">
                                            <p:txEl>
                                              <p:pRg st="12" end="12"/>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
                                            <p:txEl>
                                              <p:pRg st="13" end="13"/>
                                            </p:txEl>
                                          </p:spTgt>
                                        </p:tgtEl>
                                        <p:attrNameLst>
                                          <p:attrName>style.visibility</p:attrName>
                                        </p:attrNameLst>
                                      </p:cBhvr>
                                      <p:to>
                                        <p:strVal val="visible"/>
                                      </p:to>
                                    </p:set>
                                    <p:anim calcmode="lin" valueType="num">
                                      <p:cBhvr additive="base">
                                        <p:cTn id="49" dur="1750" fill="hold"/>
                                        <p:tgtEl>
                                          <p:spTgt spid="2">
                                            <p:txEl>
                                              <p:pRg st="13" end="13"/>
                                            </p:txEl>
                                          </p:spTgt>
                                        </p:tgtEl>
                                        <p:attrNameLst>
                                          <p:attrName>ppt_x</p:attrName>
                                        </p:attrNameLst>
                                      </p:cBhvr>
                                      <p:tavLst>
                                        <p:tav tm="0">
                                          <p:val>
                                            <p:strVal val="0-#ppt_w/2"/>
                                          </p:val>
                                        </p:tav>
                                        <p:tav tm="100000">
                                          <p:val>
                                            <p:strVal val="#ppt_x"/>
                                          </p:val>
                                        </p:tav>
                                      </p:tavLst>
                                    </p:anim>
                                    <p:anim calcmode="lin" valueType="num">
                                      <p:cBhvr additive="base">
                                        <p:cTn id="50" dur="1750" fill="hold"/>
                                        <p:tgtEl>
                                          <p:spTgt spid="2">
                                            <p:txEl>
                                              <p:pRg st="13" end="1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215444"/>
            <a:ext cx="9144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a:ln>
                <a:noFill/>
              </a:ln>
              <a:solidFill>
                <a:srgbClr val="000000"/>
              </a:solidFill>
              <a:effectLst/>
              <a:latin typeface="+mj-lt"/>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000" b="1" dirty="0">
              <a:solidFill>
                <a:srgbClr val="000000"/>
              </a:solidFill>
              <a:latin typeface="+mj-lt"/>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a:ln>
                <a:noFill/>
              </a:ln>
              <a:solidFill>
                <a:srgbClr val="000000"/>
              </a:solidFill>
              <a:effectLst/>
              <a:latin typeface="+mj-lt"/>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lang="en-US" sz="2000" b="1" dirty="0">
                <a:solidFill>
                  <a:srgbClr val="000000"/>
                </a:solidFill>
                <a:latin typeface="+mj-lt"/>
                <a:ea typeface="Calibri" pitchFamily="34" charset="0"/>
                <a:cs typeface="Times New Roman" pitchFamily="18" charset="0"/>
              </a:rPr>
              <a:t>			</a:t>
            </a:r>
            <a:r>
              <a:rPr kumimoji="0" lang="en-US" sz="2800" b="1"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Is Monopoly Good?</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Arguments in favor of monopoly are based on the economies of scale in production that very large firms may experience.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The monopolist’s size and ability to produce for the whole market enables it to achieve economies of scale.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The monopolist employs professional managers who make more efficient use of available resources.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Monopolies can grow a market which did not exist previously i.e. the success of Microsoft in standardizing the PC market which allowed for its phenomenal growth from the 1980s.</a:t>
            </a: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The monopolist does not always maximize profits, but is content with just a satisfactory level of profit</a:t>
            </a:r>
            <a:r>
              <a:rPr kumimoji="0" lang="en-US" sz="1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a:t>
            </a:r>
            <a:endParaRPr kumimoji="0" lang="en-US" sz="20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5">
                                            <p:txEl>
                                              <p:pRg st="3" end="3"/>
                                            </p:txEl>
                                          </p:spTgt>
                                        </p:tgtEl>
                                        <p:attrNameLst>
                                          <p:attrName>style.visibility</p:attrName>
                                        </p:attrNameLst>
                                      </p:cBhvr>
                                      <p:to>
                                        <p:strVal val="visible"/>
                                      </p:to>
                                    </p:set>
                                    <p:anim calcmode="lin" valueType="num">
                                      <p:cBhvr additive="base">
                                        <p:cTn id="7" dur="1750" fill="hold"/>
                                        <p:tgtEl>
                                          <p:spTgt spid="1025">
                                            <p:txEl>
                                              <p:pRg st="3" end="3"/>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102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25">
                                            <p:txEl>
                                              <p:pRg st="5" end="5"/>
                                            </p:txEl>
                                          </p:spTgt>
                                        </p:tgtEl>
                                        <p:attrNameLst>
                                          <p:attrName>style.visibility</p:attrName>
                                        </p:attrNameLst>
                                      </p:cBhvr>
                                      <p:to>
                                        <p:strVal val="visible"/>
                                      </p:to>
                                    </p:set>
                                    <p:anim calcmode="lin" valueType="num">
                                      <p:cBhvr additive="base">
                                        <p:cTn id="13" dur="1750" fill="hold"/>
                                        <p:tgtEl>
                                          <p:spTgt spid="1025">
                                            <p:txEl>
                                              <p:pRg st="5" end="5"/>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102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25">
                                            <p:txEl>
                                              <p:pRg st="7" end="7"/>
                                            </p:txEl>
                                          </p:spTgt>
                                        </p:tgtEl>
                                        <p:attrNameLst>
                                          <p:attrName>style.visibility</p:attrName>
                                        </p:attrNameLst>
                                      </p:cBhvr>
                                      <p:to>
                                        <p:strVal val="visible"/>
                                      </p:to>
                                    </p:set>
                                    <p:anim calcmode="lin" valueType="num">
                                      <p:cBhvr additive="base">
                                        <p:cTn id="19" dur="1750" fill="hold"/>
                                        <p:tgtEl>
                                          <p:spTgt spid="1025">
                                            <p:txEl>
                                              <p:pRg st="7" end="7"/>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1025">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025">
                                            <p:txEl>
                                              <p:pRg st="9" end="9"/>
                                            </p:txEl>
                                          </p:spTgt>
                                        </p:tgtEl>
                                        <p:attrNameLst>
                                          <p:attrName>style.visibility</p:attrName>
                                        </p:attrNameLst>
                                      </p:cBhvr>
                                      <p:to>
                                        <p:strVal val="visible"/>
                                      </p:to>
                                    </p:set>
                                    <p:anim calcmode="lin" valueType="num">
                                      <p:cBhvr additive="base">
                                        <p:cTn id="25" dur="1750" fill="hold"/>
                                        <p:tgtEl>
                                          <p:spTgt spid="1025">
                                            <p:txEl>
                                              <p:pRg st="9" end="9"/>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1025">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025">
                                            <p:txEl>
                                              <p:pRg st="11" end="11"/>
                                            </p:txEl>
                                          </p:spTgt>
                                        </p:tgtEl>
                                        <p:attrNameLst>
                                          <p:attrName>style.visibility</p:attrName>
                                        </p:attrNameLst>
                                      </p:cBhvr>
                                      <p:to>
                                        <p:strVal val="visible"/>
                                      </p:to>
                                    </p:set>
                                    <p:anim calcmode="lin" valueType="num">
                                      <p:cBhvr additive="base">
                                        <p:cTn id="31" dur="1750" fill="hold"/>
                                        <p:tgtEl>
                                          <p:spTgt spid="1025">
                                            <p:txEl>
                                              <p:pRg st="11" end="11"/>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1025">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025">
                                            <p:txEl>
                                              <p:pRg st="12" end="12"/>
                                            </p:txEl>
                                          </p:spTgt>
                                        </p:tgtEl>
                                        <p:attrNameLst>
                                          <p:attrName>style.visibility</p:attrName>
                                        </p:attrNameLst>
                                      </p:cBhvr>
                                      <p:to>
                                        <p:strVal val="visible"/>
                                      </p:to>
                                    </p:set>
                                    <p:anim calcmode="lin" valueType="num">
                                      <p:cBhvr additive="base">
                                        <p:cTn id="37" dur="1750" fill="hold"/>
                                        <p:tgtEl>
                                          <p:spTgt spid="1025">
                                            <p:txEl>
                                              <p:pRg st="12" end="12"/>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1025">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304800" y="-200055"/>
            <a:ext cx="8610600" cy="69249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a:ln>
                <a:noFill/>
              </a:ln>
              <a:solidFill>
                <a:srgbClr val="000000"/>
              </a:solidFill>
              <a:effectLst/>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2000" b="1" dirty="0">
              <a:solidFill>
                <a:srgbClr val="000000"/>
              </a:solidFill>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a:ln>
                <a:noFill/>
              </a:ln>
              <a:solidFill>
                <a:srgbClr val="000000"/>
              </a:solidFill>
              <a:effectLst/>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US" sz="2000" b="1" dirty="0">
                <a:solidFill>
                  <a:srgbClr val="000000"/>
                </a:solidFill>
                <a:latin typeface="+mj-lt"/>
                <a:ea typeface="Calibri" pitchFamily="34" charset="0"/>
                <a:cs typeface="Times New Roman" pitchFamily="18" charset="0"/>
              </a:rPr>
              <a:t>		</a:t>
            </a:r>
            <a:r>
              <a:rPr kumimoji="0" lang="en-US" sz="2800" b="1"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Supernormal Profit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In perfect competition, firms are restricted in the amount of profit that they can make.</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In a monopoly there is no competition, allowing the monopolist to set the price and make substantial profits. </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It may then use those profits for R &amp; D and investment, as mentioned in the last point above, or it may simply take the profits for the benefit of the owners.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A monopoly may not have the incentive to be super efficient as is the case with firms in perfect competition who must survive. </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The monopoly has no competition in the market place, but it can still make substantial profit without operating at high efficiency.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009">
                                            <p:txEl>
                                              <p:pRg st="3" end="3"/>
                                            </p:txEl>
                                          </p:spTgt>
                                        </p:tgtEl>
                                        <p:attrNameLst>
                                          <p:attrName>style.visibility</p:attrName>
                                        </p:attrNameLst>
                                      </p:cBhvr>
                                      <p:to>
                                        <p:strVal val="visible"/>
                                      </p:to>
                                    </p:set>
                                    <p:anim calcmode="lin" valueType="num">
                                      <p:cBhvr additive="base">
                                        <p:cTn id="7" dur="1750" fill="hold"/>
                                        <p:tgtEl>
                                          <p:spTgt spid="43009">
                                            <p:txEl>
                                              <p:pRg st="3" end="3"/>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4300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009">
                                            <p:txEl>
                                              <p:pRg st="5" end="5"/>
                                            </p:txEl>
                                          </p:spTgt>
                                        </p:tgtEl>
                                        <p:attrNameLst>
                                          <p:attrName>style.visibility</p:attrName>
                                        </p:attrNameLst>
                                      </p:cBhvr>
                                      <p:to>
                                        <p:strVal val="visible"/>
                                      </p:to>
                                    </p:set>
                                    <p:anim calcmode="lin" valueType="num">
                                      <p:cBhvr additive="base">
                                        <p:cTn id="13" dur="1750" fill="hold"/>
                                        <p:tgtEl>
                                          <p:spTgt spid="43009">
                                            <p:txEl>
                                              <p:pRg st="5" end="5"/>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43009">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009">
                                            <p:txEl>
                                              <p:pRg st="6" end="6"/>
                                            </p:txEl>
                                          </p:spTgt>
                                        </p:tgtEl>
                                        <p:attrNameLst>
                                          <p:attrName>style.visibility</p:attrName>
                                        </p:attrNameLst>
                                      </p:cBhvr>
                                      <p:to>
                                        <p:strVal val="visible"/>
                                      </p:to>
                                    </p:set>
                                    <p:anim calcmode="lin" valueType="num">
                                      <p:cBhvr additive="base">
                                        <p:cTn id="19" dur="1750" fill="hold"/>
                                        <p:tgtEl>
                                          <p:spTgt spid="43009">
                                            <p:txEl>
                                              <p:pRg st="6" end="6"/>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43009">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009">
                                            <p:txEl>
                                              <p:pRg st="7" end="7"/>
                                            </p:txEl>
                                          </p:spTgt>
                                        </p:tgtEl>
                                        <p:attrNameLst>
                                          <p:attrName>style.visibility</p:attrName>
                                        </p:attrNameLst>
                                      </p:cBhvr>
                                      <p:to>
                                        <p:strVal val="visible"/>
                                      </p:to>
                                    </p:set>
                                    <p:anim calcmode="lin" valueType="num">
                                      <p:cBhvr additive="base">
                                        <p:cTn id="25" dur="1750" fill="hold"/>
                                        <p:tgtEl>
                                          <p:spTgt spid="43009">
                                            <p:txEl>
                                              <p:pRg st="7" end="7"/>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43009">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009">
                                            <p:txEl>
                                              <p:pRg st="8" end="8"/>
                                            </p:txEl>
                                          </p:spTgt>
                                        </p:tgtEl>
                                        <p:attrNameLst>
                                          <p:attrName>style.visibility</p:attrName>
                                        </p:attrNameLst>
                                      </p:cBhvr>
                                      <p:to>
                                        <p:strVal val="visible"/>
                                      </p:to>
                                    </p:set>
                                    <p:anim calcmode="lin" valueType="num">
                                      <p:cBhvr additive="base">
                                        <p:cTn id="31" dur="1750" fill="hold"/>
                                        <p:tgtEl>
                                          <p:spTgt spid="43009">
                                            <p:txEl>
                                              <p:pRg st="8" end="8"/>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43009">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009">
                                            <p:txEl>
                                              <p:pRg st="9" end="9"/>
                                            </p:txEl>
                                          </p:spTgt>
                                        </p:tgtEl>
                                        <p:attrNameLst>
                                          <p:attrName>style.visibility</p:attrName>
                                        </p:attrNameLst>
                                      </p:cBhvr>
                                      <p:to>
                                        <p:strVal val="visible"/>
                                      </p:to>
                                    </p:set>
                                    <p:anim calcmode="lin" valueType="num">
                                      <p:cBhvr additive="base">
                                        <p:cTn id="37" dur="1750" fill="hold"/>
                                        <p:tgtEl>
                                          <p:spTgt spid="43009">
                                            <p:txEl>
                                              <p:pRg st="9" end="9"/>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43009">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09"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797</TotalTime>
  <Words>192</Words>
  <Application>Microsoft Office PowerPoint</Application>
  <PresentationFormat>On-screen Show (4:3)</PresentationFormat>
  <Paragraphs>232</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Flow</vt:lpstr>
      <vt:lpstr>PowerPoint Presentation</vt:lpstr>
      <vt:lpstr> TYPES OF MARKET STRUCTURES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admin</cp:lastModifiedBy>
  <cp:revision>97</cp:revision>
  <dcterms:created xsi:type="dcterms:W3CDTF">2013-08-09T06:52:44Z</dcterms:created>
  <dcterms:modified xsi:type="dcterms:W3CDTF">2019-02-25T11:46:49Z</dcterms:modified>
</cp:coreProperties>
</file>