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9" r:id="rId2"/>
    <p:sldId id="295"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p:cViewPr varScale="1">
        <p:scale>
          <a:sx n="74" d="100"/>
          <a:sy n="74" d="100"/>
        </p:scale>
        <p:origin x="29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E90754E-01DA-49E5-9637-D79C099C01AE}" type="datetimeFigureOut">
              <a:rPr lang="en-US" smtClean="0"/>
              <a:pPr/>
              <a:t>8/27/2018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7D1A296-BC62-47D1-80D7-571E7DE4B7E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90754E-01DA-49E5-9637-D79C099C01AE}"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90754E-01DA-49E5-9637-D79C099C01AE}"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90754E-01DA-49E5-9637-D79C099C01AE}"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90754E-01DA-49E5-9637-D79C099C01AE}"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90754E-01DA-49E5-9637-D79C099C01AE}"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E90754E-01DA-49E5-9637-D79C099C01AE}" type="datetimeFigureOut">
              <a:rPr lang="en-US" smtClean="0"/>
              <a:pPr/>
              <a:t>8/27/2018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90754E-01DA-49E5-9637-D79C099C01AE}" type="datetimeFigureOut">
              <a:rPr lang="en-US" smtClean="0"/>
              <a:pPr/>
              <a:t>8/27/2018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90754E-01DA-49E5-9637-D79C099C01AE}" type="datetimeFigureOut">
              <a:rPr lang="en-US" smtClean="0"/>
              <a:pPr/>
              <a:t>8/27/2018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90754E-01DA-49E5-9637-D79C099C01AE}"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90754E-01DA-49E5-9637-D79C099C01AE}"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7D1A296-BC62-47D1-80D7-571E7DE4B7E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90754E-01DA-49E5-9637-D79C099C01AE}" type="datetimeFigureOut">
              <a:rPr lang="en-US" smtClean="0"/>
              <a:pPr/>
              <a:t>8/27/2018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7D1A296-BC62-47D1-80D7-571E7DE4B7E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wedg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1429330"/>
            <a:ext cx="85344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MARKET </a:t>
            </a:r>
            <a:r>
              <a:rPr kumimoji="0" lang="en-US" sz="2800" b="1"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STRUCTURES</a:t>
            </a:r>
          </a:p>
          <a:p>
            <a:pPr lvl="0" fontAlgn="base">
              <a:spcBef>
                <a:spcPct val="0"/>
              </a:spcBef>
              <a:spcAft>
                <a:spcPct val="0"/>
              </a:spcAft>
            </a:pPr>
            <a:endParaRPr lang="en-US" sz="2800" b="1" dirty="0" smtClean="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b="1" dirty="0" smtClean="0">
                <a:latin typeface="Tahoma" panose="020B0604030504040204" pitchFamily="34" charset="0"/>
                <a:ea typeface="Tahoma" panose="020B0604030504040204" pitchFamily="34" charset="0"/>
                <a:cs typeface="Tahoma" panose="020B0604030504040204" pitchFamily="34" charset="0"/>
              </a:rPr>
              <a:t>Definition </a:t>
            </a:r>
            <a:r>
              <a:rPr lang="en-US" sz="2800" b="1" dirty="0">
                <a:latin typeface="Tahoma" panose="020B0604030504040204" pitchFamily="34" charset="0"/>
                <a:ea typeface="Tahoma" panose="020B0604030504040204" pitchFamily="34" charset="0"/>
                <a:cs typeface="Tahoma" panose="020B0604030504040204" pitchFamily="34" charset="0"/>
              </a:rPr>
              <a:t>of market</a:t>
            </a:r>
            <a:r>
              <a:rPr lang="en-US" sz="2800" dirty="0">
                <a:latin typeface="Tahoma" panose="020B0604030504040204" pitchFamily="34" charset="0"/>
                <a:ea typeface="Tahoma" panose="020B0604030504040204" pitchFamily="34" charset="0"/>
                <a:cs typeface="Tahoma" panose="020B0604030504040204" pitchFamily="34" charset="0"/>
              </a:rPr>
              <a:t>: </a:t>
            </a:r>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smtClean="0">
                <a:latin typeface="Tahoma" panose="020B0604030504040204" pitchFamily="34" charset="0"/>
                <a:ea typeface="Tahoma" panose="020B0604030504040204" pitchFamily="34" charset="0"/>
                <a:cs typeface="Tahoma" panose="020B0604030504040204" pitchFamily="34" charset="0"/>
              </a:rPr>
              <a:t>A </a:t>
            </a:r>
            <a:r>
              <a:rPr lang="en-US" sz="2800" dirty="0">
                <a:latin typeface="Tahoma" panose="020B0604030504040204" pitchFamily="34" charset="0"/>
                <a:ea typeface="Tahoma" panose="020B0604030504040204" pitchFamily="34" charset="0"/>
                <a:cs typeface="Tahoma" panose="020B0604030504040204" pitchFamily="34" charset="0"/>
              </a:rPr>
              <a:t>market is a social arrangement that allows buyers and sellers to </a:t>
            </a:r>
            <a:r>
              <a:rPr lang="en-US" sz="2800" dirty="0" smtClean="0">
                <a:latin typeface="Tahoma" panose="020B0604030504040204" pitchFamily="34" charset="0"/>
                <a:ea typeface="Tahoma" panose="020B0604030504040204" pitchFamily="34" charset="0"/>
                <a:cs typeface="Tahoma" panose="020B0604030504040204" pitchFamily="34" charset="0"/>
              </a:rPr>
              <a:t>discover information and </a:t>
            </a:r>
            <a:r>
              <a:rPr lang="en-US" sz="2800" dirty="0">
                <a:latin typeface="Tahoma" panose="020B0604030504040204" pitchFamily="34" charset="0"/>
                <a:ea typeface="Tahoma" panose="020B0604030504040204" pitchFamily="34" charset="0"/>
                <a:cs typeface="Tahoma" panose="020B0604030504040204" pitchFamily="34" charset="0"/>
              </a:rPr>
              <a:t>carry out a voluntary exchange of goods or </a:t>
            </a:r>
            <a:r>
              <a:rPr lang="en-US" sz="2800" dirty="0" smtClean="0">
                <a:latin typeface="Tahoma" panose="020B0604030504040204" pitchFamily="34" charset="0"/>
                <a:ea typeface="Tahoma" panose="020B0604030504040204" pitchFamily="34" charset="0"/>
                <a:cs typeface="Tahoma" panose="020B0604030504040204" pitchFamily="34" charset="0"/>
              </a:rPr>
              <a:t>services.</a:t>
            </a:r>
          </a:p>
          <a:p>
            <a:pPr lvl="0" fontAlgn="base">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smtClean="0">
                <a:latin typeface="Tahoma" panose="020B0604030504040204" pitchFamily="34" charset="0"/>
                <a:ea typeface="Tahoma" panose="020B0604030504040204" pitchFamily="34" charset="0"/>
                <a:cs typeface="Tahoma" panose="020B0604030504040204" pitchFamily="34" charset="0"/>
              </a:rPr>
              <a:t>The </a:t>
            </a:r>
            <a:r>
              <a:rPr lang="en-US" sz="2800" dirty="0">
                <a:latin typeface="Tahoma" panose="020B0604030504040204" pitchFamily="34" charset="0"/>
                <a:ea typeface="Tahoma" panose="020B0604030504040204" pitchFamily="34" charset="0"/>
                <a:cs typeface="Tahoma" panose="020B0604030504040204" pitchFamily="34" charset="0"/>
              </a:rPr>
              <a:t>market structure (also known as market form) describes the state of a market with respect to competition.</a:t>
            </a:r>
            <a:endParaRPr kumimoji="0" lang="en-US" sz="280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additive="base">
                                        <p:cTn id="7" dur="2750" fill="hold"/>
                                        <p:tgtEl>
                                          <p:spTgt spid="1025">
                                            <p:txEl>
                                              <p:pRg st="0" end="0"/>
                                            </p:txEl>
                                          </p:spTgt>
                                        </p:tgtEl>
                                        <p:attrNameLst>
                                          <p:attrName>ppt_x</p:attrName>
                                        </p:attrNameLst>
                                      </p:cBhvr>
                                      <p:tavLst>
                                        <p:tav tm="0">
                                          <p:val>
                                            <p:strVal val="0-#ppt_w/2"/>
                                          </p:val>
                                        </p:tav>
                                        <p:tav tm="100000">
                                          <p:val>
                                            <p:strVal val="#ppt_x"/>
                                          </p:val>
                                        </p:tav>
                                      </p:tavLst>
                                    </p:anim>
                                    <p:anim calcmode="lin" valueType="num">
                                      <p:cBhvr additive="base">
                                        <p:cTn id="8" dur="2750" fill="hold"/>
                                        <p:tgtEl>
                                          <p:spTgt spid="10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025">
                                            <p:txEl>
                                              <p:pRg st="2" end="2"/>
                                            </p:txEl>
                                          </p:spTgt>
                                        </p:tgtEl>
                                        <p:attrNameLst>
                                          <p:attrName>style.visibility</p:attrName>
                                        </p:attrNameLst>
                                      </p:cBhvr>
                                      <p:to>
                                        <p:strVal val="visible"/>
                                      </p:to>
                                    </p:set>
                                    <p:anim calcmode="lin" valueType="num">
                                      <p:cBhvr additive="base">
                                        <p:cTn id="13" dur="2750" fill="hold"/>
                                        <p:tgtEl>
                                          <p:spTgt spid="1025">
                                            <p:txEl>
                                              <p:pRg st="2" end="2"/>
                                            </p:txEl>
                                          </p:spTgt>
                                        </p:tgtEl>
                                        <p:attrNameLst>
                                          <p:attrName>ppt_x</p:attrName>
                                        </p:attrNameLst>
                                      </p:cBhvr>
                                      <p:tavLst>
                                        <p:tav tm="0">
                                          <p:val>
                                            <p:strVal val="0-#ppt_w/2"/>
                                          </p:val>
                                        </p:tav>
                                        <p:tav tm="100000">
                                          <p:val>
                                            <p:strVal val="#ppt_x"/>
                                          </p:val>
                                        </p:tav>
                                      </p:tavLst>
                                    </p:anim>
                                    <p:anim calcmode="lin" valueType="num">
                                      <p:cBhvr additive="base">
                                        <p:cTn id="14" dur="2750" fill="hold"/>
                                        <p:tgtEl>
                                          <p:spTgt spid="10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025">
                                            <p:txEl>
                                              <p:pRg st="3" end="3"/>
                                            </p:txEl>
                                          </p:spTgt>
                                        </p:tgtEl>
                                        <p:attrNameLst>
                                          <p:attrName>style.visibility</p:attrName>
                                        </p:attrNameLst>
                                      </p:cBhvr>
                                      <p:to>
                                        <p:strVal val="visible"/>
                                      </p:to>
                                    </p:set>
                                    <p:anim calcmode="lin" valueType="num">
                                      <p:cBhvr additive="base">
                                        <p:cTn id="19" dur="2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20" dur="2750" fill="hold"/>
                                        <p:tgtEl>
                                          <p:spTgt spid="10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025">
                                            <p:txEl>
                                              <p:pRg st="5" end="5"/>
                                            </p:txEl>
                                          </p:spTgt>
                                        </p:tgtEl>
                                        <p:attrNameLst>
                                          <p:attrName>style.visibility</p:attrName>
                                        </p:attrNameLst>
                                      </p:cBhvr>
                                      <p:to>
                                        <p:strVal val="visible"/>
                                      </p:to>
                                    </p:set>
                                    <p:anim calcmode="lin" valueType="num">
                                      <p:cBhvr additive="base">
                                        <p:cTn id="25" dur="2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26" dur="2750" fill="hold"/>
                                        <p:tgtEl>
                                          <p:spTgt spid="102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400109"/>
            <a:ext cx="9144000" cy="76636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The case against monopolies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We can summarize the disadvantages of monopoly as follows: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Higher prices than in competitive markets due to excess profit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cost savings due to economies of scale are outweighed by cost increases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Wasteful expenditure on R &amp; D and low productivity of R &amp; D expenditure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No incentive to innovate because of high monopoly profit and absence of competition from other firms.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Lack of customer focus –limited choice and poor product quality due to lack of customer focus.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3">
                                            <p:txEl>
                                              <p:pRg st="4" end="4"/>
                                            </p:txEl>
                                          </p:spTgt>
                                        </p:tgtEl>
                                        <p:attrNameLst>
                                          <p:attrName>style.visibility</p:attrName>
                                        </p:attrNameLst>
                                      </p:cBhvr>
                                      <p:to>
                                        <p:strVal val="visible"/>
                                      </p:to>
                                    </p:set>
                                    <p:anim calcmode="lin" valueType="num">
                                      <p:cBhvr additive="base">
                                        <p:cTn id="7" dur="1750" fill="hold"/>
                                        <p:tgtEl>
                                          <p:spTgt spid="44033">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403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3">
                                            <p:txEl>
                                              <p:pRg st="5" end="5"/>
                                            </p:txEl>
                                          </p:spTgt>
                                        </p:tgtEl>
                                        <p:attrNameLst>
                                          <p:attrName>style.visibility</p:attrName>
                                        </p:attrNameLst>
                                      </p:cBhvr>
                                      <p:to>
                                        <p:strVal val="visible"/>
                                      </p:to>
                                    </p:set>
                                    <p:anim calcmode="lin" valueType="num">
                                      <p:cBhvr additive="base">
                                        <p:cTn id="13" dur="1750" fill="hold"/>
                                        <p:tgtEl>
                                          <p:spTgt spid="44033">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403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3">
                                            <p:txEl>
                                              <p:pRg st="7" end="7"/>
                                            </p:txEl>
                                          </p:spTgt>
                                        </p:tgtEl>
                                        <p:attrNameLst>
                                          <p:attrName>style.visibility</p:attrName>
                                        </p:attrNameLst>
                                      </p:cBhvr>
                                      <p:to>
                                        <p:strVal val="visible"/>
                                      </p:to>
                                    </p:set>
                                    <p:anim calcmode="lin" valueType="num">
                                      <p:cBhvr additive="base">
                                        <p:cTn id="19" dur="1750" fill="hold"/>
                                        <p:tgtEl>
                                          <p:spTgt spid="44033">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403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3">
                                            <p:txEl>
                                              <p:pRg st="9" end="9"/>
                                            </p:txEl>
                                          </p:spTgt>
                                        </p:tgtEl>
                                        <p:attrNameLst>
                                          <p:attrName>style.visibility</p:attrName>
                                        </p:attrNameLst>
                                      </p:cBhvr>
                                      <p:to>
                                        <p:strVal val="visible"/>
                                      </p:to>
                                    </p:set>
                                    <p:anim calcmode="lin" valueType="num">
                                      <p:cBhvr additive="base">
                                        <p:cTn id="25" dur="1750" fill="hold"/>
                                        <p:tgtEl>
                                          <p:spTgt spid="44033">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403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3">
                                            <p:txEl>
                                              <p:pRg st="11" end="11"/>
                                            </p:txEl>
                                          </p:spTgt>
                                        </p:tgtEl>
                                        <p:attrNameLst>
                                          <p:attrName>style.visibility</p:attrName>
                                        </p:attrNameLst>
                                      </p:cBhvr>
                                      <p:to>
                                        <p:strVal val="visible"/>
                                      </p:to>
                                    </p:set>
                                    <p:anim calcmode="lin" valueType="num">
                                      <p:cBhvr additive="base">
                                        <p:cTn id="31" dur="1750" fill="hold"/>
                                        <p:tgtEl>
                                          <p:spTgt spid="44033">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403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033">
                                            <p:txEl>
                                              <p:pRg st="13" end="13"/>
                                            </p:txEl>
                                          </p:spTgt>
                                        </p:tgtEl>
                                        <p:attrNameLst>
                                          <p:attrName>style.visibility</p:attrName>
                                        </p:attrNameLst>
                                      </p:cBhvr>
                                      <p:to>
                                        <p:strVal val="visible"/>
                                      </p:to>
                                    </p:set>
                                    <p:anim calcmode="lin" valueType="num">
                                      <p:cBhvr additive="base">
                                        <p:cTn id="37" dur="1750" fill="hold"/>
                                        <p:tgtEl>
                                          <p:spTgt spid="44033">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4033">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4033">
                                            <p:txEl>
                                              <p:pRg st="15" end="15"/>
                                            </p:txEl>
                                          </p:spTgt>
                                        </p:tgtEl>
                                        <p:attrNameLst>
                                          <p:attrName>style.visibility</p:attrName>
                                        </p:attrNameLst>
                                      </p:cBhvr>
                                      <p:to>
                                        <p:strVal val="visible"/>
                                      </p:to>
                                    </p:set>
                                    <p:anim calcmode="lin" valueType="num">
                                      <p:cBhvr additive="base">
                                        <p:cTn id="43" dur="1750" fill="hold"/>
                                        <p:tgtEl>
                                          <p:spTgt spid="44033">
                                            <p:txEl>
                                              <p:pRg st="15" end="15"/>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4033">
                                            <p:txEl>
                                              <p:pRg st="15" end="1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28600" y="-584775"/>
            <a:ext cx="86868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Monopolistic competition has many of the same characteristics as perfect competition: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unrestricted entry to and exit from the market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good (but not perfect) communication and transport  </a:t>
            </a:r>
            <a:r>
              <a:rPr kumimoji="0" lang="en-US" sz="2400" b="0" i="0" u="none" strike="noStrike" cap="none" normalizeH="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conditions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motivation by economic considerations only</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perception by buyers that the products of the various firms are good substitutes for each other.</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7">
                                            <p:txEl>
                                              <p:pRg st="4" end="4"/>
                                            </p:txEl>
                                          </p:spTgt>
                                        </p:tgtEl>
                                        <p:attrNameLst>
                                          <p:attrName>style.visibility</p:attrName>
                                        </p:attrNameLst>
                                      </p:cBhvr>
                                      <p:to>
                                        <p:strVal val="visible"/>
                                      </p:to>
                                    </p:set>
                                    <p:anim calcmode="lin" valueType="num">
                                      <p:cBhvr additive="base">
                                        <p:cTn id="7" dur="1750" fill="hold"/>
                                        <p:tgtEl>
                                          <p:spTgt spid="45057">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505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7">
                                            <p:txEl>
                                              <p:pRg st="6" end="6"/>
                                            </p:txEl>
                                          </p:spTgt>
                                        </p:tgtEl>
                                        <p:attrNameLst>
                                          <p:attrName>style.visibility</p:attrName>
                                        </p:attrNameLst>
                                      </p:cBhvr>
                                      <p:to>
                                        <p:strVal val="visible"/>
                                      </p:to>
                                    </p:set>
                                    <p:anim calcmode="lin" valueType="num">
                                      <p:cBhvr additive="base">
                                        <p:cTn id="13" dur="1750" fill="hold"/>
                                        <p:tgtEl>
                                          <p:spTgt spid="45057">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505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7">
                                            <p:txEl>
                                              <p:pRg st="8" end="8"/>
                                            </p:txEl>
                                          </p:spTgt>
                                        </p:tgtEl>
                                        <p:attrNameLst>
                                          <p:attrName>style.visibility</p:attrName>
                                        </p:attrNameLst>
                                      </p:cBhvr>
                                      <p:to>
                                        <p:strVal val="visible"/>
                                      </p:to>
                                    </p:set>
                                    <p:anim calcmode="lin" valueType="num">
                                      <p:cBhvr additive="base">
                                        <p:cTn id="19" dur="1750" fill="hold"/>
                                        <p:tgtEl>
                                          <p:spTgt spid="45057">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505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7">
                                            <p:txEl>
                                              <p:pRg st="10" end="10"/>
                                            </p:txEl>
                                          </p:spTgt>
                                        </p:tgtEl>
                                        <p:attrNameLst>
                                          <p:attrName>style.visibility</p:attrName>
                                        </p:attrNameLst>
                                      </p:cBhvr>
                                      <p:to>
                                        <p:strVal val="visible"/>
                                      </p:to>
                                    </p:set>
                                    <p:anim calcmode="lin" valueType="num">
                                      <p:cBhvr additive="base">
                                        <p:cTn id="25" dur="1750" fill="hold"/>
                                        <p:tgtEl>
                                          <p:spTgt spid="45057">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505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7">
                                            <p:txEl>
                                              <p:pRg st="12" end="12"/>
                                            </p:txEl>
                                          </p:spTgt>
                                        </p:tgtEl>
                                        <p:attrNameLst>
                                          <p:attrName>style.visibility</p:attrName>
                                        </p:attrNameLst>
                                      </p:cBhvr>
                                      <p:to>
                                        <p:strVal val="visible"/>
                                      </p:to>
                                    </p:set>
                                    <p:anim calcmode="lin" valueType="num">
                                      <p:cBhvr additive="base">
                                        <p:cTn id="31" dur="1750" fill="hold"/>
                                        <p:tgtEl>
                                          <p:spTgt spid="45057">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5057">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5057">
                                            <p:txEl>
                                              <p:pRg st="14" end="14"/>
                                            </p:txEl>
                                          </p:spTgt>
                                        </p:tgtEl>
                                        <p:attrNameLst>
                                          <p:attrName>style.visibility</p:attrName>
                                        </p:attrNameLst>
                                      </p:cBhvr>
                                      <p:to>
                                        <p:strVal val="visible"/>
                                      </p:to>
                                    </p:set>
                                    <p:anim calcmode="lin" valueType="num">
                                      <p:cBhvr additive="base">
                                        <p:cTn id="37" dur="1750" fill="hold"/>
                                        <p:tgtEl>
                                          <p:spTgt spid="45057">
                                            <p:txEl>
                                              <p:pRg st="14" end="14"/>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5057">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152400" y="-1061829"/>
            <a:ext cx="8763000" cy="88639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Characteristics Cont’d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Although the products are considered to be good substitutes, they are not the same (i.e. homogeneous).  </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Buyers </a:t>
            </a:r>
            <a:r>
              <a:rPr kumimoji="0" lang="en-US" sz="2400" b="0" i="1"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do</a:t>
            </a: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express preference for one seller's product as opposed to another's.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It is, therefore, the buyer’s perception of the substitutes that differentiates monopolistic competition from perfect competition.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Although the product may be effectively the same, it is the branding which alters the buyer’s perception of the substitute as being equivalent.</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Sellers use marketing to increase this preference and grow brand loyalty. </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This enables them to increase the price.</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1">
                                            <p:txEl>
                                              <p:pRg st="4" end="4"/>
                                            </p:txEl>
                                          </p:spTgt>
                                        </p:tgtEl>
                                        <p:attrNameLst>
                                          <p:attrName>style.visibility</p:attrName>
                                        </p:attrNameLst>
                                      </p:cBhvr>
                                      <p:to>
                                        <p:strVal val="visible"/>
                                      </p:to>
                                    </p:set>
                                    <p:anim calcmode="lin" valueType="num">
                                      <p:cBhvr additive="base">
                                        <p:cTn id="7" dur="1750" fill="hold"/>
                                        <p:tgtEl>
                                          <p:spTgt spid="46081">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608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1">
                                            <p:txEl>
                                              <p:pRg st="6" end="6"/>
                                            </p:txEl>
                                          </p:spTgt>
                                        </p:tgtEl>
                                        <p:attrNameLst>
                                          <p:attrName>style.visibility</p:attrName>
                                        </p:attrNameLst>
                                      </p:cBhvr>
                                      <p:to>
                                        <p:strVal val="visible"/>
                                      </p:to>
                                    </p:set>
                                    <p:anim calcmode="lin" valueType="num">
                                      <p:cBhvr additive="base">
                                        <p:cTn id="13" dur="1750" fill="hold"/>
                                        <p:tgtEl>
                                          <p:spTgt spid="46081">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608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1">
                                            <p:txEl>
                                              <p:pRg st="7" end="7"/>
                                            </p:txEl>
                                          </p:spTgt>
                                        </p:tgtEl>
                                        <p:attrNameLst>
                                          <p:attrName>style.visibility</p:attrName>
                                        </p:attrNameLst>
                                      </p:cBhvr>
                                      <p:to>
                                        <p:strVal val="visible"/>
                                      </p:to>
                                    </p:set>
                                    <p:anim calcmode="lin" valueType="num">
                                      <p:cBhvr additive="base">
                                        <p:cTn id="19" dur="1750" fill="hold"/>
                                        <p:tgtEl>
                                          <p:spTgt spid="46081">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608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081">
                                            <p:txEl>
                                              <p:pRg st="8" end="8"/>
                                            </p:txEl>
                                          </p:spTgt>
                                        </p:tgtEl>
                                        <p:attrNameLst>
                                          <p:attrName>style.visibility</p:attrName>
                                        </p:attrNameLst>
                                      </p:cBhvr>
                                      <p:to>
                                        <p:strVal val="visible"/>
                                      </p:to>
                                    </p:set>
                                    <p:anim calcmode="lin" valueType="num">
                                      <p:cBhvr additive="base">
                                        <p:cTn id="25" dur="1750" fill="hold"/>
                                        <p:tgtEl>
                                          <p:spTgt spid="46081">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608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6081">
                                            <p:txEl>
                                              <p:pRg st="10" end="10"/>
                                            </p:txEl>
                                          </p:spTgt>
                                        </p:tgtEl>
                                        <p:attrNameLst>
                                          <p:attrName>style.visibility</p:attrName>
                                        </p:attrNameLst>
                                      </p:cBhvr>
                                      <p:to>
                                        <p:strVal val="visible"/>
                                      </p:to>
                                    </p:set>
                                    <p:anim calcmode="lin" valueType="num">
                                      <p:cBhvr additive="base">
                                        <p:cTn id="31" dur="1750" fill="hold"/>
                                        <p:tgtEl>
                                          <p:spTgt spid="46081">
                                            <p:txEl>
                                              <p:pRg st="10" end="10"/>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6081">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6081">
                                            <p:txEl>
                                              <p:pRg st="12" end="12"/>
                                            </p:txEl>
                                          </p:spTgt>
                                        </p:tgtEl>
                                        <p:attrNameLst>
                                          <p:attrName>style.visibility</p:attrName>
                                        </p:attrNameLst>
                                      </p:cBhvr>
                                      <p:to>
                                        <p:strVal val="visible"/>
                                      </p:to>
                                    </p:set>
                                    <p:anim calcmode="lin" valueType="num">
                                      <p:cBhvr additive="base">
                                        <p:cTn id="37" dur="1750" fill="hold"/>
                                        <p:tgtEl>
                                          <p:spTgt spid="46081">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6081">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6081">
                                            <p:txEl>
                                              <p:pRg st="14" end="14"/>
                                            </p:txEl>
                                          </p:spTgt>
                                        </p:tgtEl>
                                        <p:attrNameLst>
                                          <p:attrName>style.visibility</p:attrName>
                                        </p:attrNameLst>
                                      </p:cBhvr>
                                      <p:to>
                                        <p:strVal val="visible"/>
                                      </p:to>
                                    </p:set>
                                    <p:anim calcmode="lin" valueType="num">
                                      <p:cBhvr additive="base">
                                        <p:cTn id="43" dur="1750" fill="hold"/>
                                        <p:tgtEl>
                                          <p:spTgt spid="46081">
                                            <p:txEl>
                                              <p:pRg st="14" end="14"/>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6081">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6081">
                                            <p:txEl>
                                              <p:pRg st="16" end="16"/>
                                            </p:txEl>
                                          </p:spTgt>
                                        </p:tgtEl>
                                        <p:attrNameLst>
                                          <p:attrName>style.visibility</p:attrName>
                                        </p:attrNameLst>
                                      </p:cBhvr>
                                      <p:to>
                                        <p:strVal val="visible"/>
                                      </p:to>
                                    </p:set>
                                    <p:anim calcmode="lin" valueType="num">
                                      <p:cBhvr additive="base">
                                        <p:cTn id="49" dur="1750" fill="hold"/>
                                        <p:tgtEl>
                                          <p:spTgt spid="46081">
                                            <p:txEl>
                                              <p:pRg st="16" end="16"/>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46081">
                                            <p:txEl>
                                              <p:pRg st="16" end="1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6081">
                                            <p:txEl>
                                              <p:pRg st="18" end="18"/>
                                            </p:txEl>
                                          </p:spTgt>
                                        </p:tgtEl>
                                        <p:attrNameLst>
                                          <p:attrName>style.visibility</p:attrName>
                                        </p:attrNameLst>
                                      </p:cBhvr>
                                      <p:to>
                                        <p:strVal val="visible"/>
                                      </p:to>
                                    </p:set>
                                    <p:anim calcmode="lin" valueType="num">
                                      <p:cBhvr additive="base">
                                        <p:cTn id="55" dur="1750" fill="hold"/>
                                        <p:tgtEl>
                                          <p:spTgt spid="46081">
                                            <p:txEl>
                                              <p:pRg st="18" end="18"/>
                                            </p:txEl>
                                          </p:spTgt>
                                        </p:tgtEl>
                                        <p:attrNameLst>
                                          <p:attrName>ppt_x</p:attrName>
                                        </p:attrNameLst>
                                      </p:cBhvr>
                                      <p:tavLst>
                                        <p:tav tm="0">
                                          <p:val>
                                            <p:strVal val="0-#ppt_w/2"/>
                                          </p:val>
                                        </p:tav>
                                        <p:tav tm="100000">
                                          <p:val>
                                            <p:strVal val="#ppt_x"/>
                                          </p:val>
                                        </p:tav>
                                      </p:tavLst>
                                    </p:anim>
                                    <p:anim calcmode="lin" valueType="num">
                                      <p:cBhvr additive="base">
                                        <p:cTn id="56" dur="1750" fill="hold"/>
                                        <p:tgtEl>
                                          <p:spTgt spid="46081">
                                            <p:txEl>
                                              <p:pRg st="18" end="1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228600" y="-677108"/>
            <a:ext cx="86868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dirty="0" smtClean="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2000" dirty="0" smtClean="0">
                <a:solidFill>
                  <a:srgbClr val="000000"/>
                </a:solidFill>
                <a:latin typeface="+mj-lt"/>
                <a:ea typeface="Calibri" pitchFamily="34" charset="0"/>
                <a:cs typeface="Times New Roman" pitchFamily="18" charset="0"/>
              </a:rPr>
              <a:t>	</a:t>
            </a:r>
            <a:r>
              <a:rPr lang="en-US" sz="2800" b="1" dirty="0" smtClean="0">
                <a:solidFill>
                  <a:srgbClr val="000000"/>
                </a:solidFill>
                <a:latin typeface="Tahoma" panose="020B0604030504040204" pitchFamily="34" charset="0"/>
                <a:ea typeface="Tahoma" panose="020B0604030504040204" pitchFamily="34" charset="0"/>
                <a:cs typeface="Tahoma" panose="020B0604030504040204" pitchFamily="34" charset="0"/>
              </a:rPr>
              <a:t>Arguments Against 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The negative perception of monopolistic competition is that it is not really in the best interests of either consumers or business firms: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Price is higher and output lower than in</a:t>
            </a:r>
            <a:r>
              <a:rPr kumimoji="0" lang="en-US" sz="2400" b="0" i="0" u="none" strike="noStrike" cap="none" normalizeH="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perfect competition</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firm is not efficient (wastes</a:t>
            </a:r>
            <a:r>
              <a:rPr kumimoji="0" lang="en-US" sz="2400" b="0" i="0" u="none" strike="noStrike" cap="none" normalizeH="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dirty="0" err="1"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alot</a:t>
            </a: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of resources)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Profits are confined to the normal minimum to keep firms in the market</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Firms cannot achieve the profits needed for investment and research or the high output levels necessary for economies of scale.</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5">
                                            <p:txEl>
                                              <p:pRg st="3" end="3"/>
                                            </p:txEl>
                                          </p:spTgt>
                                        </p:tgtEl>
                                        <p:attrNameLst>
                                          <p:attrName>style.visibility</p:attrName>
                                        </p:attrNameLst>
                                      </p:cBhvr>
                                      <p:to>
                                        <p:strVal val="visible"/>
                                      </p:to>
                                    </p:set>
                                    <p:anim calcmode="lin" valueType="num">
                                      <p:cBhvr additive="base">
                                        <p:cTn id="7" dur="1750" fill="hold"/>
                                        <p:tgtEl>
                                          <p:spTgt spid="4710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710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5">
                                            <p:txEl>
                                              <p:pRg st="5" end="5"/>
                                            </p:txEl>
                                          </p:spTgt>
                                        </p:tgtEl>
                                        <p:attrNameLst>
                                          <p:attrName>style.visibility</p:attrName>
                                        </p:attrNameLst>
                                      </p:cBhvr>
                                      <p:to>
                                        <p:strVal val="visible"/>
                                      </p:to>
                                    </p:set>
                                    <p:anim calcmode="lin" valueType="num">
                                      <p:cBhvr additive="base">
                                        <p:cTn id="13" dur="1750" fill="hold"/>
                                        <p:tgtEl>
                                          <p:spTgt spid="4710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710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5">
                                            <p:txEl>
                                              <p:pRg st="7" end="7"/>
                                            </p:txEl>
                                          </p:spTgt>
                                        </p:tgtEl>
                                        <p:attrNameLst>
                                          <p:attrName>style.visibility</p:attrName>
                                        </p:attrNameLst>
                                      </p:cBhvr>
                                      <p:to>
                                        <p:strVal val="visible"/>
                                      </p:to>
                                    </p:set>
                                    <p:anim calcmode="lin" valueType="num">
                                      <p:cBhvr additive="base">
                                        <p:cTn id="19" dur="1750" fill="hold"/>
                                        <p:tgtEl>
                                          <p:spTgt spid="4710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710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5">
                                            <p:txEl>
                                              <p:pRg st="9" end="9"/>
                                            </p:txEl>
                                          </p:spTgt>
                                        </p:tgtEl>
                                        <p:attrNameLst>
                                          <p:attrName>style.visibility</p:attrName>
                                        </p:attrNameLst>
                                      </p:cBhvr>
                                      <p:to>
                                        <p:strVal val="visible"/>
                                      </p:to>
                                    </p:set>
                                    <p:anim calcmode="lin" valueType="num">
                                      <p:cBhvr additive="base">
                                        <p:cTn id="25" dur="1750" fill="hold"/>
                                        <p:tgtEl>
                                          <p:spTgt spid="4710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710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05">
                                            <p:txEl>
                                              <p:pRg st="11" end="11"/>
                                            </p:txEl>
                                          </p:spTgt>
                                        </p:tgtEl>
                                        <p:attrNameLst>
                                          <p:attrName>style.visibility</p:attrName>
                                        </p:attrNameLst>
                                      </p:cBhvr>
                                      <p:to>
                                        <p:strVal val="visible"/>
                                      </p:to>
                                    </p:set>
                                    <p:anim calcmode="lin" valueType="num">
                                      <p:cBhvr additive="base">
                                        <p:cTn id="31" dur="1750" fill="hold"/>
                                        <p:tgtEl>
                                          <p:spTgt spid="4710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710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7105">
                                            <p:txEl>
                                              <p:pRg st="12" end="12"/>
                                            </p:txEl>
                                          </p:spTgt>
                                        </p:tgtEl>
                                        <p:attrNameLst>
                                          <p:attrName>style.visibility</p:attrName>
                                        </p:attrNameLst>
                                      </p:cBhvr>
                                      <p:to>
                                        <p:strVal val="visible"/>
                                      </p:to>
                                    </p:set>
                                    <p:anim calcmode="lin" valueType="num">
                                      <p:cBhvr additive="base">
                                        <p:cTn id="37" dur="1750" fill="hold"/>
                                        <p:tgtEl>
                                          <p:spTgt spid="4710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710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00110"/>
            <a:ext cx="9144000" cy="70788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OLIGOPOLY</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b="1"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Oligopoly is the market structure where supply is controlled by a few firms that are large in relation to the market size.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As a result of their being so few firms they will observe the actions taken by each other very closely and react accordingly to protect their market share.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Oligopolistic firms are therefore interdependent.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Very often the firms are also large, by any standards and are likely to be oligopolists in several markets.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Oligopoly is common in the advanced industrial countries but there is no single model which can be held to apply under all circumstances.</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4" end="4"/>
                                            </p:txEl>
                                          </p:spTgt>
                                        </p:tgtEl>
                                        <p:attrNameLst>
                                          <p:attrName>style.visibility</p:attrName>
                                        </p:attrNameLst>
                                      </p:cBhvr>
                                      <p:to>
                                        <p:strVal val="visible"/>
                                      </p:to>
                                    </p:set>
                                    <p:anim calcmode="lin" valueType="num">
                                      <p:cBhvr additive="base">
                                        <p:cTn id="7" dur="1750" fill="hold"/>
                                        <p:tgtEl>
                                          <p:spTgt spid="1025">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6" end="6"/>
                                            </p:txEl>
                                          </p:spTgt>
                                        </p:tgtEl>
                                        <p:attrNameLst>
                                          <p:attrName>style.visibility</p:attrName>
                                        </p:attrNameLst>
                                      </p:cBhvr>
                                      <p:to>
                                        <p:strVal val="visible"/>
                                      </p:to>
                                    </p:set>
                                    <p:anim calcmode="lin" valueType="num">
                                      <p:cBhvr additive="base">
                                        <p:cTn id="13" dur="1750" fill="hold"/>
                                        <p:tgtEl>
                                          <p:spTgt spid="1025">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8" end="8"/>
                                            </p:txEl>
                                          </p:spTgt>
                                        </p:tgtEl>
                                        <p:attrNameLst>
                                          <p:attrName>style.visibility</p:attrName>
                                        </p:attrNameLst>
                                      </p:cBhvr>
                                      <p:to>
                                        <p:strVal val="visible"/>
                                      </p:to>
                                    </p:set>
                                    <p:anim calcmode="lin" valueType="num">
                                      <p:cBhvr additive="base">
                                        <p:cTn id="19" dur="1750" fill="hold"/>
                                        <p:tgtEl>
                                          <p:spTgt spid="1025">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10" end="10"/>
                                            </p:txEl>
                                          </p:spTgt>
                                        </p:tgtEl>
                                        <p:attrNameLst>
                                          <p:attrName>style.visibility</p:attrName>
                                        </p:attrNameLst>
                                      </p:cBhvr>
                                      <p:to>
                                        <p:strVal val="visible"/>
                                      </p:to>
                                    </p:set>
                                    <p:anim calcmode="lin" valueType="num">
                                      <p:cBhvr additive="base">
                                        <p:cTn id="25" dur="1750" fill="hold"/>
                                        <p:tgtEl>
                                          <p:spTgt spid="1025">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2" end="12"/>
                                            </p:txEl>
                                          </p:spTgt>
                                        </p:tgtEl>
                                        <p:attrNameLst>
                                          <p:attrName>style.visibility</p:attrName>
                                        </p:attrNameLst>
                                      </p:cBhvr>
                                      <p:to>
                                        <p:strVal val="visible"/>
                                      </p:to>
                                    </p:set>
                                    <p:anim calcmode="lin" valueType="num">
                                      <p:cBhvr additive="base">
                                        <p:cTn id="31"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3" end="13"/>
                                            </p:txEl>
                                          </p:spTgt>
                                        </p:tgtEl>
                                        <p:attrNameLst>
                                          <p:attrName>style.visibility</p:attrName>
                                        </p:attrNameLst>
                                      </p:cBhvr>
                                      <p:to>
                                        <p:strVal val="visible"/>
                                      </p:to>
                                    </p:set>
                                    <p:anim calcmode="lin" valueType="num">
                                      <p:cBhvr additive="base">
                                        <p:cTn id="37" dur="1750" fill="hold"/>
                                        <p:tgtEl>
                                          <p:spTgt spid="1025">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52400" y="-586264"/>
            <a:ext cx="88392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i="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i="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Oligopoly and Anti-Competitive Behavior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Oligopolistic firms compete with each other for the same customers in trying to increase their market share–through marketing or product development, after sales service and so on.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However, at the same time, they will try to keep the price high and/or hinder entry to their market by new firms.</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One means of doing this is by colluding with each other –in effect acting as if they are (together) a monopoly.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This type of action is most commonly called </a:t>
            </a:r>
            <a:r>
              <a:rPr kumimoji="0" lang="en-US" sz="2400" b="1" i="1"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price fixing </a:t>
            </a: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and is illegal in many countries.</a:t>
            </a:r>
            <a:r>
              <a:rPr kumimoji="0" lang="en-US" sz="24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3">
                                            <p:txEl>
                                              <p:pRg st="5" end="5"/>
                                            </p:txEl>
                                          </p:spTgt>
                                        </p:tgtEl>
                                        <p:attrNameLst>
                                          <p:attrName>style.visibility</p:attrName>
                                        </p:attrNameLst>
                                      </p:cBhvr>
                                      <p:to>
                                        <p:strVal val="visible"/>
                                      </p:to>
                                    </p:set>
                                    <p:anim calcmode="lin" valueType="num">
                                      <p:cBhvr additive="base">
                                        <p:cTn id="7" dur="1750" fill="hold"/>
                                        <p:tgtEl>
                                          <p:spTgt spid="49153">
                                            <p:txEl>
                                              <p:pRg st="5" end="5"/>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915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3">
                                            <p:txEl>
                                              <p:pRg st="7" end="7"/>
                                            </p:txEl>
                                          </p:spTgt>
                                        </p:tgtEl>
                                        <p:attrNameLst>
                                          <p:attrName>style.visibility</p:attrName>
                                        </p:attrNameLst>
                                      </p:cBhvr>
                                      <p:to>
                                        <p:strVal val="visible"/>
                                      </p:to>
                                    </p:set>
                                    <p:anim calcmode="lin" valueType="num">
                                      <p:cBhvr additive="base">
                                        <p:cTn id="13" dur="1750" fill="hold"/>
                                        <p:tgtEl>
                                          <p:spTgt spid="49153">
                                            <p:txEl>
                                              <p:pRg st="7" end="7"/>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915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3">
                                            <p:txEl>
                                              <p:pRg st="9" end="9"/>
                                            </p:txEl>
                                          </p:spTgt>
                                        </p:tgtEl>
                                        <p:attrNameLst>
                                          <p:attrName>style.visibility</p:attrName>
                                        </p:attrNameLst>
                                      </p:cBhvr>
                                      <p:to>
                                        <p:strVal val="visible"/>
                                      </p:to>
                                    </p:set>
                                    <p:anim calcmode="lin" valueType="num">
                                      <p:cBhvr additive="base">
                                        <p:cTn id="19" dur="1750" fill="hold"/>
                                        <p:tgtEl>
                                          <p:spTgt spid="49153">
                                            <p:txEl>
                                              <p:pRg st="9" end="9"/>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915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153">
                                            <p:txEl>
                                              <p:pRg st="11" end="11"/>
                                            </p:txEl>
                                          </p:spTgt>
                                        </p:tgtEl>
                                        <p:attrNameLst>
                                          <p:attrName>style.visibility</p:attrName>
                                        </p:attrNameLst>
                                      </p:cBhvr>
                                      <p:to>
                                        <p:strVal val="visible"/>
                                      </p:to>
                                    </p:set>
                                    <p:anim calcmode="lin" valueType="num">
                                      <p:cBhvr additive="base">
                                        <p:cTn id="25" dur="1750" fill="hold"/>
                                        <p:tgtEl>
                                          <p:spTgt spid="49153">
                                            <p:txEl>
                                              <p:pRg st="11" end="11"/>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915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153">
                                            <p:txEl>
                                              <p:pRg st="13" end="13"/>
                                            </p:txEl>
                                          </p:spTgt>
                                        </p:tgtEl>
                                        <p:attrNameLst>
                                          <p:attrName>style.visibility</p:attrName>
                                        </p:attrNameLst>
                                      </p:cBhvr>
                                      <p:to>
                                        <p:strVal val="visible"/>
                                      </p:to>
                                    </p:set>
                                    <p:anim calcmode="lin" valueType="num">
                                      <p:cBhvr additive="base">
                                        <p:cTn id="31" dur="1750" fill="hold"/>
                                        <p:tgtEl>
                                          <p:spTgt spid="49153">
                                            <p:txEl>
                                              <p:pRg st="13" end="13"/>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9153">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153888"/>
            <a:ext cx="8382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000" b="1"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Collusion and Cartels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Oligopolistic firms that collude in </a:t>
            </a:r>
            <a:r>
              <a:rPr kumimoji="0" lang="en-US" sz="20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formal price fixing</a:t>
            </a: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arrangements are said to be part of a </a:t>
            </a: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cartel.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The oil industry is a very good example of this where OPEC (the Organization of Petroleum Exporting Countries) is the most powerful cartel in modern history.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Members of a cartel meet at regular intervals to decide on the price that they will sell their product in the particular market.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This can be done to regulate supply for the purposes of ironing out fluctuations in price caused by changes in demand and supply.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It may also be seen as a mechanism to conserve the supply of a scarce product.  </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However, given this position, a cartel can also operate to charge higher prices than would be possible under competitive conditions.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200" dirty="0" smtClean="0">
                <a:solidFill>
                  <a:srgbClr val="000000"/>
                </a:solidFill>
                <a:latin typeface="Times New Roman" pitchFamily="18" charset="0"/>
                <a:ea typeface="Calibri" pitchFamily="34" charset="0"/>
                <a:cs typeface="Times New Roman" pitchFamily="18" charset="0"/>
              </a:rPr>
              <a:t>	</a:t>
            </a:r>
            <a:r>
              <a:rPr lang="en-US" sz="2400" b="1" dirty="0" smtClean="0">
                <a:solidFill>
                  <a:srgbClr val="000000"/>
                </a:solidFill>
                <a:latin typeface="+mj-lt"/>
                <a:ea typeface="Calibri" pitchFamily="34" charset="0"/>
                <a:cs typeface="Times New Roman" pitchFamily="18" charset="0"/>
              </a:rPr>
              <a:t>Conditions Favoring  Collusions and Cartels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Collusion between firms in a cartel is more likely when: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There are only a few firms who know each other well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Firms are willing to share reliable information on general and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They produce similar products using closely related processes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There is a dominant firm in the market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Barriers to entry are high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The market is stable with no huge fluctuations in demand or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rPr>
              <a:t> No government measures exist to prevent collusion.</a:t>
            </a:r>
            <a:endParaRPr kumimoji="0" lang="en-US" sz="20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 </a:t>
            </a:r>
            <a:r>
              <a:rPr lang="en-US" sz="2800" b="1" dirty="0" smtClean="0">
                <a:solidFill>
                  <a:srgbClr val="002060"/>
                </a:solidFill>
              </a:rPr>
              <a:t>TYPES OF MARKET STRUCTURES</a:t>
            </a:r>
            <a:endParaRPr lang="en-US" b="1" dirty="0">
              <a:solidFill>
                <a:srgbClr val="002060"/>
              </a:solidFill>
            </a:endParaRPr>
          </a:p>
        </p:txBody>
      </p:sp>
      <p:sp>
        <p:nvSpPr>
          <p:cNvPr id="3" name="Content Placeholder 2"/>
          <p:cNvSpPr>
            <a:spLocks noGrp="1"/>
          </p:cNvSpPr>
          <p:nvPr>
            <p:ph idx="1"/>
          </p:nvPr>
        </p:nvSpPr>
        <p:spPr>
          <a:xfrm>
            <a:off x="533400" y="1935480"/>
            <a:ext cx="8153400" cy="4922520"/>
          </a:xfrm>
        </p:spPr>
        <p:txBody>
          <a:bodyPr/>
          <a:lstStyle/>
          <a:p>
            <a:endParaRPr lang="en-US" dirty="0"/>
          </a:p>
        </p:txBody>
      </p:sp>
      <p:sp>
        <p:nvSpPr>
          <p:cNvPr id="4" name="Rectangle 3"/>
          <p:cNvSpPr/>
          <p:nvPr/>
        </p:nvSpPr>
        <p:spPr>
          <a:xfrm>
            <a:off x="462566" y="2057400"/>
            <a:ext cx="6553200" cy="4893647"/>
          </a:xfrm>
          <a:prstGeom prst="rect">
            <a:avLst/>
          </a:prstGeom>
        </p:spPr>
        <p:txBody>
          <a:bodyPr wrap="square">
            <a:spAutoFit/>
          </a:bodyPr>
          <a:lstStyle/>
          <a:p>
            <a:endParaRPr lang="en-US" sz="2400" dirty="0" smtClean="0"/>
          </a:p>
          <a:p>
            <a:r>
              <a:rPr lang="en-US" sz="2400" dirty="0" smtClean="0"/>
              <a:t>There </a:t>
            </a:r>
            <a:r>
              <a:rPr lang="en-US" sz="2400" dirty="0"/>
              <a:t>are four different types of  market structures .</a:t>
            </a:r>
          </a:p>
          <a:p>
            <a:endParaRPr lang="en-US" sz="2400" dirty="0"/>
          </a:p>
          <a:p>
            <a:r>
              <a:rPr lang="en-US" sz="2400" dirty="0"/>
              <a:t>These include;  </a:t>
            </a:r>
            <a:r>
              <a:rPr lang="en-US" sz="2400" b="1" dirty="0"/>
              <a:t>Perfect competition, Monopoly, Monopolistic competition </a:t>
            </a:r>
            <a:r>
              <a:rPr lang="en-US" sz="2400" dirty="0"/>
              <a:t>and </a:t>
            </a:r>
            <a:r>
              <a:rPr lang="en-US" sz="2400" b="1" dirty="0"/>
              <a:t>Oligopoly</a:t>
            </a:r>
            <a:r>
              <a:rPr lang="en-US" sz="2400" dirty="0"/>
              <a:t>.</a:t>
            </a:r>
          </a:p>
          <a:p>
            <a:endParaRPr lang="en-US" sz="2400" dirty="0"/>
          </a:p>
          <a:p>
            <a:r>
              <a:rPr lang="en-US" sz="2400" dirty="0"/>
              <a:t>The differences in the number, type and size of firms in the market, as well as the nature of the product itself is what affects the type of competition and extent to which companies can control price.</a:t>
            </a:r>
            <a:endParaRPr lang="en-US" dirty="0"/>
          </a:p>
        </p:txBody>
      </p:sp>
    </p:spTree>
    <p:extLst>
      <p:ext uri="{BB962C8B-B14F-4D97-AF65-F5344CB8AC3E}">
        <p14:creationId xmlns:p14="http://schemas.microsoft.com/office/powerpoint/2010/main" val="3249808596"/>
      </p:ext>
    </p:extLst>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0"/>
            <a:ext cx="8763000" cy="6678751"/>
          </a:xfrm>
          <a:prstGeom prst="rect">
            <a:avLst/>
          </a:prstGeom>
        </p:spPr>
        <p:txBody>
          <a:bodyPr wrap="square">
            <a:spAutoFit/>
          </a:bodyPr>
          <a:lstStyle/>
          <a:p>
            <a:endParaRPr lang="en-US" sz="2000" dirty="0" smtClean="0"/>
          </a:p>
          <a:p>
            <a:endParaRPr lang="en-US" sz="2000" dirty="0" smtClean="0"/>
          </a:p>
          <a:p>
            <a:r>
              <a:rPr lang="en-US" sz="2000" dirty="0" smtClean="0"/>
              <a:t>		</a:t>
            </a:r>
            <a:r>
              <a:rPr lang="en-US" sz="2800" b="1" dirty="0" smtClean="0">
                <a:latin typeface="Tahoma" panose="020B0604030504040204" pitchFamily="34" charset="0"/>
                <a:ea typeface="Tahoma" panose="020B0604030504040204" pitchFamily="34" charset="0"/>
                <a:cs typeface="Tahoma" panose="020B0604030504040204" pitchFamily="34" charset="0"/>
              </a:rPr>
              <a:t>PERFECT COMPETITION</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Perfect competition is a state of affairs where suppliers and consumers essentially have no control over prices.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This occurs because there are so many suppliers and consumers, and the market is very competitive.</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b="1" dirty="0" smtClean="0">
                <a:latin typeface="Tahoma" panose="020B0604030504040204" pitchFamily="34" charset="0"/>
                <a:ea typeface="Tahoma" panose="020B0604030504040204" pitchFamily="34" charset="0"/>
                <a:cs typeface="Tahoma" panose="020B0604030504040204" pitchFamily="34" charset="0"/>
              </a:rPr>
              <a:t>CONDITIONS FOR PERFECT COMPETITION</a:t>
            </a:r>
          </a:p>
          <a:p>
            <a:r>
              <a:rPr lang="en-US" sz="2400" dirty="0" smtClean="0">
                <a:latin typeface="Tahoma" panose="020B0604030504040204" pitchFamily="34" charset="0"/>
                <a:ea typeface="Tahoma" panose="020B0604030504040204" pitchFamily="34" charset="0"/>
                <a:cs typeface="Tahoma" panose="020B0604030504040204" pitchFamily="34" charset="0"/>
              </a:rPr>
              <a:t>The following conditions should apply for perfect competition;</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HOMOGENEUOS PRODUCTS</a:t>
            </a:r>
          </a:p>
          <a:p>
            <a:r>
              <a:rPr lang="en-US" sz="2400" dirty="0" smtClean="0">
                <a:latin typeface="Tahoma" panose="020B0604030504040204" pitchFamily="34" charset="0"/>
                <a:ea typeface="Tahoma" panose="020B0604030504040204" pitchFamily="34" charset="0"/>
                <a:cs typeface="Tahoma" panose="020B0604030504040204" pitchFamily="34" charset="0"/>
              </a:rPr>
              <a:t>     The products in this market are identical in every way. The           buyer is indifferent to which supplier he buys the goods from as long as they conform to any description adopted by and understood in the market.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anim calcmode="lin" valueType="num">
                                      <p:cBhvr additive="base">
                                        <p:cTn id="37"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4973"/>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r>
              <a:rPr lang="en-US" sz="20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latin typeface="Tahoma" panose="020B0604030504040204" pitchFamily="34" charset="0"/>
                <a:ea typeface="Tahoma" panose="020B0604030504040204" pitchFamily="34" charset="0"/>
                <a:cs typeface="Tahoma" panose="020B0604030504040204" pitchFamily="34" charset="0"/>
              </a:rPr>
              <a:t>CONDITIONS </a:t>
            </a:r>
            <a:r>
              <a:rPr lang="en-US" sz="2400" b="1" dirty="0">
                <a:latin typeface="Tahoma" panose="020B0604030504040204" pitchFamily="34" charset="0"/>
                <a:ea typeface="Tahoma" panose="020B0604030504040204" pitchFamily="34" charset="0"/>
                <a:cs typeface="Tahoma" panose="020B0604030504040204" pitchFamily="34" charset="0"/>
              </a:rPr>
              <a:t>FOR PERFECT </a:t>
            </a:r>
            <a:r>
              <a:rPr lang="en-US" sz="2400" b="1" dirty="0" smtClean="0">
                <a:latin typeface="Tahoma" panose="020B0604030504040204" pitchFamily="34" charset="0"/>
                <a:ea typeface="Tahoma" panose="020B0604030504040204" pitchFamily="34" charset="0"/>
                <a:cs typeface="Tahoma" panose="020B0604030504040204" pitchFamily="34" charset="0"/>
              </a:rPr>
              <a:t>COMPETITION  Cont’d</a:t>
            </a:r>
            <a:endParaRPr lang="en-US" sz="2400" b="1" dirty="0">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PERFECT INFORMATION AND COMMUNICATION</a:t>
            </a:r>
          </a:p>
          <a:p>
            <a:r>
              <a:rPr lang="en-US" sz="2400" dirty="0" smtClean="0">
                <a:latin typeface="Tahoma" panose="020B0604030504040204" pitchFamily="34" charset="0"/>
                <a:ea typeface="Tahoma" panose="020B0604030504040204" pitchFamily="34" charset="0"/>
                <a:cs typeface="Tahoma" panose="020B0604030504040204" pitchFamily="34" charset="0"/>
              </a:rPr>
              <a:t>All consumers in the market must have the same information. Suppliers must have access to the same information about production factors and the technical conditions of production.</a:t>
            </a:r>
          </a:p>
          <a:p>
            <a:r>
              <a:rPr lang="en-US" sz="2400" dirty="0" smtClean="0">
                <a:latin typeface="Tahoma" panose="020B0604030504040204" pitchFamily="34" charset="0"/>
                <a:ea typeface="Tahoma" panose="020B0604030504040204" pitchFamily="34" charset="0"/>
                <a:cs typeface="Tahoma" panose="020B0604030504040204" pitchFamily="34" charset="0"/>
              </a:rPr>
              <a:t> No producer is in a more favored situation than any other.</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PRICE IS ESTABLISHED BY MARKET FORCES</a:t>
            </a:r>
          </a:p>
          <a:p>
            <a:r>
              <a:rPr lang="en-US" sz="2400" dirty="0" smtClean="0">
                <a:latin typeface="Tahoma" panose="020B0604030504040204" pitchFamily="34" charset="0"/>
                <a:ea typeface="Tahoma" panose="020B0604030504040204" pitchFamily="34" charset="0"/>
                <a:cs typeface="Tahoma" panose="020B0604030504040204" pitchFamily="34" charset="0"/>
              </a:rPr>
              <a:t>No producer or buyer is able to influence the price by his or her own actions, nor by the actions agreed with other producers or buyers.</a:t>
            </a: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EASY ACCESS TO ENTRY AND EXIT</a:t>
            </a:r>
          </a:p>
          <a:p>
            <a:r>
              <a:rPr lang="en-US" sz="2400" dirty="0" smtClean="0">
                <a:latin typeface="Tahoma" panose="020B0604030504040204" pitchFamily="34" charset="0"/>
                <a:ea typeface="Tahoma" panose="020B0604030504040204" pitchFamily="34" charset="0"/>
                <a:cs typeface="Tahoma" panose="020B0604030504040204" pitchFamily="34" charset="0"/>
              </a:rPr>
              <a:t>New firms can enter the market freely. This implies that economies of scale do not exist. Existing firms can just easily stop production and exit the market.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4973"/>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endParaRPr lang="en-US" sz="2000" dirty="0" smtClean="0">
              <a:latin typeface="+mj-lt"/>
            </a:endParaRPr>
          </a:p>
          <a:p>
            <a:pPr algn="ctr"/>
            <a:r>
              <a:rPr lang="en-US" sz="2000" dirty="0" smtClean="0">
                <a:latin typeface="+mj-lt"/>
              </a:rPr>
              <a:t>	</a:t>
            </a:r>
            <a:r>
              <a:rPr lang="en-US" sz="2800" b="1" dirty="0" smtClean="0">
                <a:latin typeface="Tahoma" panose="020B0604030504040204" pitchFamily="34" charset="0"/>
                <a:ea typeface="Tahoma" panose="020B0604030504040204" pitchFamily="34" charset="0"/>
                <a:cs typeface="Tahoma" panose="020B0604030504040204" pitchFamily="34" charset="0"/>
              </a:rPr>
              <a:t>DISADVANTAGES OF PERFECT COMPETITION</a:t>
            </a:r>
          </a:p>
          <a:p>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It prevents producers from making the profit    necessary to provide funds for investment and research to find better ways of producing goods.</a:t>
            </a:r>
          </a:p>
          <a:p>
            <a:pPr lvl="0"/>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Competition can be wasteful, as the resources of   each of the competitors are doing the same things.</a:t>
            </a:r>
          </a:p>
          <a:p>
            <a:pPr lvl="0"/>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Firms dislike perfect competition because there is no price stability since prices follow changes in demand and supply</a:t>
            </a:r>
            <a:r>
              <a:rPr lang="en-US" sz="2400" dirty="0" smtClean="0">
                <a:latin typeface="Tahoma" panose="020B0604030504040204" pitchFamily="34" charset="0"/>
                <a:ea typeface="Tahoma" panose="020B0604030504040204" pitchFamily="34" charset="0"/>
                <a:cs typeface="Tahoma" panose="020B0604030504040204" pitchFamily="34" charset="0"/>
              </a:rPr>
              <a: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10600" cy="7171194"/>
          </a:xfrm>
          <a:prstGeom prst="rect">
            <a:avLst/>
          </a:prstGeom>
        </p:spPr>
        <p:txBody>
          <a:bodyPr wrap="square">
            <a:spAutoFit/>
          </a:bodyPr>
          <a:lstStyle/>
          <a:p>
            <a:endParaRPr lang="en-US" sz="2000" dirty="0" smtClean="0"/>
          </a:p>
          <a:p>
            <a:endParaRPr lang="en-US" sz="2000" dirty="0" smtClean="0"/>
          </a:p>
          <a:p>
            <a:endParaRPr lang="en-US" sz="2000" dirty="0" smtClean="0"/>
          </a:p>
          <a:p>
            <a:r>
              <a:rPr lang="en-US" sz="2000" dirty="0" smtClean="0"/>
              <a:t>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latin typeface="Tahoma" panose="020B0604030504040204" pitchFamily="34" charset="0"/>
                <a:ea typeface="Tahoma" panose="020B0604030504040204" pitchFamily="34" charset="0"/>
                <a:cs typeface="Tahoma" panose="020B0604030504040204" pitchFamily="34" charset="0"/>
              </a:rPr>
              <a:t>MONOPOLY</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Monopoly is the opposite extreme to perfect competition.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It exists when there is only one supplier or producer for a particular product and there are no close substitutes for that product.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 The firm has complete control over prices.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Many state owned organizations are monopolies.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The amount of power a monopoly has depends on the number of close substitutes that are available.</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endParaRPr lang="en-US" sz="2000" dirty="0" smtClean="0"/>
          </a:p>
          <a:p>
            <a:endParaRPr lang="en-US" sz="2000"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anim calcmode="lin" valueType="num">
                                      <p:cBhvr additive="base">
                                        <p:cTn id="11"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2" dur="1750" fill="hold"/>
                                        <p:tgtEl>
                                          <p:spTgt spid="2">
                                            <p:txEl>
                                              <p:pRg st="5" end="5"/>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anim calcmode="lin" valueType="num">
                                      <p:cBhvr additive="base">
                                        <p:cTn id="1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16" dur="1750" fill="hold"/>
                                        <p:tgtEl>
                                          <p:spTgt spid="2">
                                            <p:txEl>
                                              <p:pRg st="7" end="7"/>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anim calcmode="lin" valueType="num">
                                      <p:cBhvr additive="base">
                                        <p:cTn id="19"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9" end="9"/>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anim calcmode="lin" valueType="num">
                                      <p:cBhvr additive="base">
                                        <p:cTn id="2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24" dur="1750" fill="hold"/>
                                        <p:tgtEl>
                                          <p:spTgt spid="2">
                                            <p:txEl>
                                              <p:pRg st="11" end="11"/>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anim calcmode="lin" valueType="num">
                                      <p:cBhvr additive="base">
                                        <p:cTn id="27" dur="1750" fill="hold"/>
                                        <p:tgtEl>
                                          <p:spTgt spid="2">
                                            <p:txEl>
                                              <p:pRg st="13" end="13"/>
                                            </p:txEl>
                                          </p:spTgt>
                                        </p:tgtEl>
                                        <p:attrNameLst>
                                          <p:attrName>ppt_x</p:attrName>
                                        </p:attrNameLst>
                                      </p:cBhvr>
                                      <p:tavLst>
                                        <p:tav tm="0">
                                          <p:val>
                                            <p:strVal val="0-#ppt_w/2"/>
                                          </p:val>
                                        </p:tav>
                                        <p:tav tm="100000">
                                          <p:val>
                                            <p:strVal val="#ppt_x"/>
                                          </p:val>
                                        </p:tav>
                                      </p:tavLst>
                                    </p:anim>
                                    <p:anim calcmode="lin" valueType="num">
                                      <p:cBhvr additive="base">
                                        <p:cTn id="28" dur="1750" fill="hold"/>
                                        <p:tgtEl>
                                          <p:spTgt spid="2">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6986528"/>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r>
              <a:rPr lang="en-US" sz="2000" dirty="0" smtClean="0">
                <a:latin typeface="+mj-lt"/>
              </a:rPr>
              <a:t>		</a:t>
            </a:r>
            <a:r>
              <a:rPr lang="en-US" sz="2800" b="1" dirty="0" smtClean="0">
                <a:latin typeface="Tahoma" panose="020B0604030504040204" pitchFamily="34" charset="0"/>
                <a:ea typeface="Tahoma" panose="020B0604030504040204" pitchFamily="34" charset="0"/>
                <a:cs typeface="Tahoma" panose="020B0604030504040204" pitchFamily="34" charset="0"/>
              </a:rPr>
              <a:t>SOURCES OF MONOPOLY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Monopoly can arise in three ways;</a:t>
            </a: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LAW</a:t>
            </a:r>
          </a:p>
          <a:p>
            <a:r>
              <a:rPr lang="en-US" sz="2400" dirty="0" smtClean="0">
                <a:latin typeface="Tahoma" panose="020B0604030504040204" pitchFamily="34" charset="0"/>
                <a:ea typeface="Tahoma" panose="020B0604030504040204" pitchFamily="34" charset="0"/>
                <a:cs typeface="Tahoma" panose="020B0604030504040204" pitchFamily="34" charset="0"/>
              </a:rPr>
              <a:t>Some countries can grant a company the right to be sole supplier of a product or service (i.e. Telephones or communication) in return for some measure of state inspection and control.</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POSSESSION OF A UNIQUE FEATURE</a:t>
            </a:r>
          </a:p>
          <a:p>
            <a:r>
              <a:rPr lang="en-US" sz="2400" dirty="0" smtClean="0">
                <a:latin typeface="Tahoma" panose="020B0604030504040204" pitchFamily="34" charset="0"/>
                <a:ea typeface="Tahoma" panose="020B0604030504040204" pitchFamily="34" charset="0"/>
                <a:cs typeface="Tahoma" panose="020B0604030504040204" pitchFamily="34" charset="0"/>
              </a:rPr>
              <a:t>Individuals have monopoly control over the supply of their own skills and this may be a source of considerable profit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MARKET CONTROL</a:t>
            </a:r>
          </a:p>
          <a:p>
            <a:r>
              <a:rPr lang="en-US" sz="2400" dirty="0" smtClean="0">
                <a:latin typeface="Tahoma" panose="020B0604030504040204" pitchFamily="34" charset="0"/>
                <a:ea typeface="Tahoma" panose="020B0604030504040204" pitchFamily="34" charset="0"/>
                <a:cs typeface="Tahoma" panose="020B0604030504040204" pitchFamily="34" charset="0"/>
              </a:rPr>
              <a:t>A monopolist’s output is the total market supply and the demand for its product is the total market demand.</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3" end="13"/>
                                            </p:txEl>
                                          </p:spTgt>
                                        </p:tgtEl>
                                        <p:attrNameLst>
                                          <p:attrName>style.visibility</p:attrName>
                                        </p:attrNameLst>
                                      </p:cBhvr>
                                      <p:to>
                                        <p:strVal val="visible"/>
                                      </p:to>
                                    </p:set>
                                    <p:anim calcmode="lin" valueType="num">
                                      <p:cBhvr additive="base">
                                        <p:cTn id="49" dur="1750" fill="hold"/>
                                        <p:tgtEl>
                                          <p:spTgt spid="2">
                                            <p:txEl>
                                              <p:pRg st="13" end="13"/>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15444"/>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US" sz="2000" b="1" dirty="0" smtClean="0">
                <a:solidFill>
                  <a:srgbClr val="000000"/>
                </a:solidFill>
                <a:latin typeface="+mj-lt"/>
                <a:ea typeface="Calibri" pitchFamily="34" charset="0"/>
                <a:cs typeface="Times New Roman" pitchFamily="18" charset="0"/>
              </a:rPr>
              <a:t>			</a:t>
            </a:r>
            <a:r>
              <a:rPr kumimoji="0" lang="en-US" sz="28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Is Monopoly Good?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Arguments in favor of monopoly are based on the economies of scale in production that very large firms may experience.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monopolist’s size and ability to produce for the whole market enables it to achieve economies of scale.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monopolist employs professional managers who make more efficient use of available resources.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Monopolies can grow a market which did not exist previously i.e. the success of Microsoft in standardizing the PC market which allowed for its phenomenal growth from the 1980s.</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The monopolist does not always maximize profits, but is content with just a satisfactory level of profit</a:t>
            </a:r>
            <a:r>
              <a:rPr kumimoji="0" lang="en-US" sz="1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3" end="3"/>
                                            </p:txEl>
                                          </p:spTgt>
                                        </p:tgtEl>
                                        <p:attrNameLst>
                                          <p:attrName>style.visibility</p:attrName>
                                        </p:attrNameLst>
                                      </p:cBhvr>
                                      <p:to>
                                        <p:strVal val="visible"/>
                                      </p:to>
                                    </p:set>
                                    <p:anim calcmode="lin" valueType="num">
                                      <p:cBhvr additive="base">
                                        <p:cTn id="7" dur="1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5" end="5"/>
                                            </p:txEl>
                                          </p:spTgt>
                                        </p:tgtEl>
                                        <p:attrNameLst>
                                          <p:attrName>style.visibility</p:attrName>
                                        </p:attrNameLst>
                                      </p:cBhvr>
                                      <p:to>
                                        <p:strVal val="visible"/>
                                      </p:to>
                                    </p:set>
                                    <p:anim calcmode="lin" valueType="num">
                                      <p:cBhvr additive="base">
                                        <p:cTn id="13" dur="1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7" end="7"/>
                                            </p:txEl>
                                          </p:spTgt>
                                        </p:tgtEl>
                                        <p:attrNameLst>
                                          <p:attrName>style.visibility</p:attrName>
                                        </p:attrNameLst>
                                      </p:cBhvr>
                                      <p:to>
                                        <p:strVal val="visible"/>
                                      </p:to>
                                    </p:set>
                                    <p:anim calcmode="lin" valueType="num">
                                      <p:cBhvr additive="base">
                                        <p:cTn id="19" dur="1750" fill="hold"/>
                                        <p:tgtEl>
                                          <p:spTgt spid="102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9" end="9"/>
                                            </p:txEl>
                                          </p:spTgt>
                                        </p:tgtEl>
                                        <p:attrNameLst>
                                          <p:attrName>style.visibility</p:attrName>
                                        </p:attrNameLst>
                                      </p:cBhvr>
                                      <p:to>
                                        <p:strVal val="visible"/>
                                      </p:to>
                                    </p:set>
                                    <p:anim calcmode="lin" valueType="num">
                                      <p:cBhvr additive="base">
                                        <p:cTn id="25" dur="1750" fill="hold"/>
                                        <p:tgtEl>
                                          <p:spTgt spid="102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1" end="11"/>
                                            </p:txEl>
                                          </p:spTgt>
                                        </p:tgtEl>
                                        <p:attrNameLst>
                                          <p:attrName>style.visibility</p:attrName>
                                        </p:attrNameLst>
                                      </p:cBhvr>
                                      <p:to>
                                        <p:strVal val="visible"/>
                                      </p:to>
                                    </p:set>
                                    <p:anim calcmode="lin" valueType="num">
                                      <p:cBhvr additive="base">
                                        <p:cTn id="31" dur="1750" fill="hold"/>
                                        <p:tgtEl>
                                          <p:spTgt spid="102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2" end="12"/>
                                            </p:txEl>
                                          </p:spTgt>
                                        </p:tgtEl>
                                        <p:attrNameLst>
                                          <p:attrName>style.visibility</p:attrName>
                                        </p:attrNameLst>
                                      </p:cBhvr>
                                      <p:to>
                                        <p:strVal val="visible"/>
                                      </p:to>
                                    </p:set>
                                    <p:anim calcmode="lin" valueType="num">
                                      <p:cBhvr additive="base">
                                        <p:cTn id="37"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04800" y="-200055"/>
            <a:ext cx="86106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2000" b="1" dirty="0" smtClean="0">
                <a:solidFill>
                  <a:srgbClr val="000000"/>
                </a:solidFill>
                <a:latin typeface="+mj-lt"/>
                <a:ea typeface="Calibri" pitchFamily="34" charset="0"/>
                <a:cs typeface="Times New Roman" pitchFamily="18" charset="0"/>
              </a:rPr>
              <a:t>		</a:t>
            </a:r>
            <a:r>
              <a:rPr kumimoji="0" lang="en-US" sz="2800" b="1"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Supernormal Profit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In perfect competition, firms are restricted in the amount of profit that they can make.</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In a monopoly there is no competition, allowing the monopolist to set the price and make substantial profits.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It may then use those profits for R &amp; D and investment, as mentioned in the last point above, or it may simply take the profits for the benefit of the owners.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 monopoly may not have the incentive to be super efficient as is the case with firms in perfect competition who must survive.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monopoly has no competition in the market place, but it can still make substantial profit without operating at high 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9">
                                            <p:txEl>
                                              <p:pRg st="3" end="3"/>
                                            </p:txEl>
                                          </p:spTgt>
                                        </p:tgtEl>
                                        <p:attrNameLst>
                                          <p:attrName>style.visibility</p:attrName>
                                        </p:attrNameLst>
                                      </p:cBhvr>
                                      <p:to>
                                        <p:strVal val="visible"/>
                                      </p:to>
                                    </p:set>
                                    <p:anim calcmode="lin" valueType="num">
                                      <p:cBhvr additive="base">
                                        <p:cTn id="7" dur="1750" fill="hold"/>
                                        <p:tgtEl>
                                          <p:spTgt spid="43009">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300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9">
                                            <p:txEl>
                                              <p:pRg st="5" end="5"/>
                                            </p:txEl>
                                          </p:spTgt>
                                        </p:tgtEl>
                                        <p:attrNameLst>
                                          <p:attrName>style.visibility</p:attrName>
                                        </p:attrNameLst>
                                      </p:cBhvr>
                                      <p:to>
                                        <p:strVal val="visible"/>
                                      </p:to>
                                    </p:set>
                                    <p:anim calcmode="lin" valueType="num">
                                      <p:cBhvr additive="base">
                                        <p:cTn id="13" dur="1750" fill="hold"/>
                                        <p:tgtEl>
                                          <p:spTgt spid="43009">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300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9">
                                            <p:txEl>
                                              <p:pRg st="6" end="6"/>
                                            </p:txEl>
                                          </p:spTgt>
                                        </p:tgtEl>
                                        <p:attrNameLst>
                                          <p:attrName>style.visibility</p:attrName>
                                        </p:attrNameLst>
                                      </p:cBhvr>
                                      <p:to>
                                        <p:strVal val="visible"/>
                                      </p:to>
                                    </p:set>
                                    <p:anim calcmode="lin" valueType="num">
                                      <p:cBhvr additive="base">
                                        <p:cTn id="19" dur="1750" fill="hold"/>
                                        <p:tgtEl>
                                          <p:spTgt spid="43009">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300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9">
                                            <p:txEl>
                                              <p:pRg st="7" end="7"/>
                                            </p:txEl>
                                          </p:spTgt>
                                        </p:tgtEl>
                                        <p:attrNameLst>
                                          <p:attrName>style.visibility</p:attrName>
                                        </p:attrNameLst>
                                      </p:cBhvr>
                                      <p:to>
                                        <p:strVal val="visible"/>
                                      </p:to>
                                    </p:set>
                                    <p:anim calcmode="lin" valueType="num">
                                      <p:cBhvr additive="base">
                                        <p:cTn id="25" dur="1750" fill="hold"/>
                                        <p:tgtEl>
                                          <p:spTgt spid="43009">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300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09">
                                            <p:txEl>
                                              <p:pRg st="8" end="8"/>
                                            </p:txEl>
                                          </p:spTgt>
                                        </p:tgtEl>
                                        <p:attrNameLst>
                                          <p:attrName>style.visibility</p:attrName>
                                        </p:attrNameLst>
                                      </p:cBhvr>
                                      <p:to>
                                        <p:strVal val="visible"/>
                                      </p:to>
                                    </p:set>
                                    <p:anim calcmode="lin" valueType="num">
                                      <p:cBhvr additive="base">
                                        <p:cTn id="31" dur="1750" fill="hold"/>
                                        <p:tgtEl>
                                          <p:spTgt spid="43009">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300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09">
                                            <p:txEl>
                                              <p:pRg st="9" end="9"/>
                                            </p:txEl>
                                          </p:spTgt>
                                        </p:tgtEl>
                                        <p:attrNameLst>
                                          <p:attrName>style.visibility</p:attrName>
                                        </p:attrNameLst>
                                      </p:cBhvr>
                                      <p:to>
                                        <p:strVal val="visible"/>
                                      </p:to>
                                    </p:set>
                                    <p:anim calcmode="lin" valueType="num">
                                      <p:cBhvr additive="base">
                                        <p:cTn id="37" dur="1750" fill="hold"/>
                                        <p:tgtEl>
                                          <p:spTgt spid="43009">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300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797</TotalTime>
  <Words>192</Words>
  <Application>Microsoft Office PowerPoint</Application>
  <PresentationFormat>On-screen Show (4:3)</PresentationFormat>
  <Paragraphs>232</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Constantia</vt:lpstr>
      <vt:lpstr>Tahoma</vt:lpstr>
      <vt:lpstr>Times New Roman</vt:lpstr>
      <vt:lpstr>Wingdings</vt:lpstr>
      <vt:lpstr>Wingdings 2</vt:lpstr>
      <vt:lpstr>Flow</vt:lpstr>
      <vt:lpstr>PowerPoint Presentation</vt:lpstr>
      <vt:lpstr> TYPES OF MARKET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96</cp:revision>
  <dcterms:created xsi:type="dcterms:W3CDTF">2013-08-09T06:52:44Z</dcterms:created>
  <dcterms:modified xsi:type="dcterms:W3CDTF">2018-08-27T09:15:42Z</dcterms:modified>
</cp:coreProperties>
</file>