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7" r:id="rId2"/>
    <p:sldId id="258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82" r:id="rId11"/>
    <p:sldId id="277" r:id="rId12"/>
    <p:sldId id="278" r:id="rId13"/>
    <p:sldId id="279" r:id="rId14"/>
    <p:sldId id="280" r:id="rId15"/>
    <p:sldId id="283" r:id="rId16"/>
    <p:sldId id="284" r:id="rId17"/>
    <p:sldId id="285" r:id="rId18"/>
    <p:sldId id="286" r:id="rId19"/>
    <p:sldId id="287" r:id="rId20"/>
    <p:sldId id="288" r:id="rId21"/>
    <p:sldId id="28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7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82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24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9828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19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93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52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45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87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91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49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49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0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59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908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329F84-6D7E-4340-B09A-C7496578BFA4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695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054352" y="2021507"/>
            <a:ext cx="7772400" cy="255313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sz="6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6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DEMOGRAPHIC ENVIRONMENT &amp; BUSINESS</a:t>
            </a:r>
            <a:endParaRPr lang="en-GB" sz="6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8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Death rate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/>
            <a:r>
              <a:rPr lang="en-GB" sz="2800" dirty="0" smtClean="0"/>
              <a:t>For developed economies death has fallen over time due to:</a:t>
            </a:r>
          </a:p>
          <a:p>
            <a:pPr lvl="2"/>
            <a:r>
              <a:rPr lang="en-GB" sz="2000" dirty="0" smtClean="0"/>
              <a:t>Rising living standards, better housing and sanitation</a:t>
            </a:r>
          </a:p>
          <a:p>
            <a:pPr lvl="2"/>
            <a:r>
              <a:rPr lang="en-GB" sz="2000" dirty="0" smtClean="0"/>
              <a:t>Developments in medical technology</a:t>
            </a:r>
          </a:p>
          <a:p>
            <a:pPr lvl="2"/>
            <a:r>
              <a:rPr lang="en-GB" sz="2000" dirty="0" smtClean="0"/>
              <a:t>Better education</a:t>
            </a:r>
          </a:p>
          <a:p>
            <a:pPr lvl="2"/>
            <a:r>
              <a:rPr lang="en-GB" sz="2000" dirty="0" smtClean="0"/>
              <a:t>Improved working conditions</a:t>
            </a:r>
          </a:p>
          <a:p>
            <a:pPr lvl="1"/>
            <a:r>
              <a:rPr lang="en-GB" sz="2800" dirty="0" smtClean="0"/>
              <a:t>The difference between birth rate and death rate represents the change in the population that is increase or decrease.</a:t>
            </a:r>
          </a:p>
        </p:txBody>
      </p:sp>
    </p:spTree>
    <p:extLst>
      <p:ext uri="{BB962C8B-B14F-4D97-AF65-F5344CB8AC3E}">
        <p14:creationId xmlns:p14="http://schemas.microsoft.com/office/powerpoint/2010/main" val="100993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Household Changes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/>
            <a:r>
              <a:rPr lang="en-GB" sz="2800" dirty="0" smtClean="0"/>
              <a:t>Changes in households bring about different preferences and needs.</a:t>
            </a:r>
          </a:p>
          <a:p>
            <a:pPr lvl="1"/>
            <a:r>
              <a:rPr lang="en-GB" sz="2800" dirty="0" smtClean="0"/>
              <a:t>A larger family size would spend more on goods and services.</a:t>
            </a:r>
          </a:p>
          <a:p>
            <a:pPr lvl="1"/>
            <a:r>
              <a:rPr lang="en-GB" sz="2800" dirty="0" smtClean="0"/>
              <a:t>Due to family composition, the commodities or services sought after from business will differ to cater for the changing needs of the family members.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01718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Migration:</a:t>
            </a:r>
            <a:endParaRPr lang="en-US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Movement of people within a country (internal migration).</a:t>
            </a:r>
          </a:p>
          <a:p>
            <a:pPr lvl="1"/>
            <a:r>
              <a:rPr lang="en-GB" sz="2800" dirty="0" smtClean="0"/>
              <a:t>People may move from one country to another for a variety of reasons.</a:t>
            </a:r>
          </a:p>
          <a:p>
            <a:pPr lvl="1"/>
            <a:r>
              <a:rPr lang="en-GB" sz="2800" dirty="0" smtClean="0"/>
              <a:t>Influences on migration include:</a:t>
            </a:r>
          </a:p>
          <a:p>
            <a:pPr lvl="2"/>
            <a:r>
              <a:rPr lang="en-GB" sz="2000" dirty="0" smtClean="0"/>
              <a:t>Legal barriers (immigration laws)</a:t>
            </a:r>
          </a:p>
          <a:p>
            <a:pPr lvl="2"/>
            <a:r>
              <a:rPr lang="en-GB" sz="2000" dirty="0" smtClean="0"/>
              <a:t>Numbers fleeing persecution</a:t>
            </a:r>
          </a:p>
          <a:p>
            <a:pPr lvl="2"/>
            <a:r>
              <a:rPr lang="en-GB" sz="2000" dirty="0" smtClean="0"/>
              <a:t>Government policy</a:t>
            </a:r>
          </a:p>
          <a:p>
            <a:pPr lvl="2"/>
            <a:r>
              <a:rPr lang="en-GB" sz="2000" dirty="0" smtClean="0"/>
              <a:t>Political developments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78018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Ethnicity:</a:t>
            </a:r>
            <a:endParaRPr lang="en-US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Race, culture, religion  and values are all part of ethnicity.</a:t>
            </a:r>
          </a:p>
          <a:p>
            <a:pPr lvl="1"/>
            <a:r>
              <a:rPr lang="en-GB" sz="2800" dirty="0" smtClean="0"/>
              <a:t>Based on belief or religion, particular customers may want specific products or may not show interest in certain services.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14409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Shifts in markets:</a:t>
            </a:r>
            <a:endParaRPr lang="en-US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Market conditions ae constantly changing.</a:t>
            </a:r>
          </a:p>
          <a:p>
            <a:pPr lvl="1"/>
            <a:r>
              <a:rPr lang="en-GB" sz="2800" dirty="0" smtClean="0"/>
              <a:t>The forces of demand and supply have an impact on the market and businesses in general.</a:t>
            </a:r>
          </a:p>
          <a:p>
            <a:pPr lvl="1"/>
            <a:r>
              <a:rPr lang="en-GB" sz="2800" dirty="0" smtClean="0"/>
              <a:t>Organizations awake to this fact can take advantage of the two forces and reap profits from the same.</a:t>
            </a:r>
          </a:p>
          <a:p>
            <a:pPr lvl="1"/>
            <a:endParaRPr lang="en-GB" sz="2800" dirty="0" smtClean="0"/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88263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emographic Change and Business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Population growth increases demand for types of goods and services.</a:t>
            </a:r>
          </a:p>
          <a:p>
            <a:pPr lvl="1"/>
            <a:r>
              <a:rPr lang="en-GB" sz="2800" dirty="0" smtClean="0"/>
              <a:t>An aging population increases demand for range of goods and services.</a:t>
            </a:r>
          </a:p>
          <a:p>
            <a:pPr lvl="1"/>
            <a:r>
              <a:rPr lang="en-GB" sz="2800" dirty="0" smtClean="0"/>
              <a:t>Changes in ethnic make-up of the population affects the demand for particular products.</a:t>
            </a:r>
          </a:p>
          <a:p>
            <a:pPr lvl="1"/>
            <a:r>
              <a:rPr lang="en-GB" sz="2800" dirty="0" smtClean="0"/>
              <a:t>Regional re-distribution of the population affects the consumption and pricing of goods and services such as housing and health care.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72357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Social Implications of Population Growth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Demographic change can impact on a country’s social structure resulting in demands on a range of organizations.</a:t>
            </a:r>
          </a:p>
          <a:p>
            <a:pPr lvl="1"/>
            <a:r>
              <a:rPr lang="en-GB" sz="2800" dirty="0" smtClean="0"/>
              <a:t>Organizations operate in society and are subject to societal influences that operate both at a general and specific level such as:</a:t>
            </a:r>
          </a:p>
          <a:p>
            <a:pPr lvl="2"/>
            <a:r>
              <a:rPr lang="en-GB" sz="2000" dirty="0" smtClean="0"/>
              <a:t>Social class</a:t>
            </a:r>
          </a:p>
          <a:p>
            <a:pPr lvl="2"/>
            <a:r>
              <a:rPr lang="en-GB" sz="2000" dirty="0" smtClean="0"/>
              <a:t>Social mobility</a:t>
            </a:r>
          </a:p>
          <a:p>
            <a:pPr lvl="2"/>
            <a:r>
              <a:rPr lang="en-GB" sz="2000" dirty="0" smtClean="0"/>
              <a:t>Lifestyle </a:t>
            </a:r>
          </a:p>
          <a:p>
            <a:pPr lvl="2"/>
            <a:r>
              <a:rPr lang="en-GB" sz="2000" dirty="0" smtClean="0"/>
              <a:t>Interactions with reference groups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31106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Political Implications of Population Growth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Governments are not able to finance a growing population.</a:t>
            </a:r>
          </a:p>
          <a:p>
            <a:pPr lvl="1"/>
            <a:r>
              <a:rPr lang="en-GB" sz="2800" dirty="0"/>
              <a:t>Most of the population is made up of young people so the government focuses on policies important to the young.</a:t>
            </a:r>
          </a:p>
          <a:p>
            <a:pPr lvl="1"/>
            <a:r>
              <a:rPr lang="en-GB" sz="2800" dirty="0"/>
              <a:t>F</a:t>
            </a:r>
            <a:r>
              <a:rPr lang="en-GB" sz="2800" dirty="0" smtClean="0"/>
              <a:t>ewer </a:t>
            </a:r>
            <a:r>
              <a:rPr lang="en-GB" sz="2800" dirty="0"/>
              <a:t>older </a:t>
            </a:r>
            <a:r>
              <a:rPr lang="en-GB" sz="2800" dirty="0" smtClean="0"/>
              <a:t>people; pensions </a:t>
            </a:r>
            <a:r>
              <a:rPr lang="en-GB" sz="2800" dirty="0"/>
              <a:t>become less important </a:t>
            </a:r>
            <a:r>
              <a:rPr lang="en-GB" sz="2800" dirty="0" smtClean="0"/>
              <a:t>to </a:t>
            </a:r>
            <a:r>
              <a:rPr lang="en-GB" sz="2800" dirty="0"/>
              <a:t>government</a:t>
            </a:r>
          </a:p>
          <a:p>
            <a:pPr lvl="1"/>
            <a:r>
              <a:rPr lang="en-GB" sz="2800" dirty="0"/>
              <a:t>G</a:t>
            </a:r>
            <a:r>
              <a:rPr lang="en-GB" sz="2800" dirty="0" smtClean="0"/>
              <a:t>overnment </a:t>
            </a:r>
            <a:r>
              <a:rPr lang="en-GB" sz="2800" dirty="0"/>
              <a:t>has to make policies to bring population growth under </a:t>
            </a:r>
            <a:r>
              <a:rPr lang="en-GB" sz="2800" dirty="0" smtClean="0"/>
              <a:t>control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6480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Economic Implications of Population Growth</a:t>
            </a:r>
          </a:p>
          <a:p>
            <a:pPr marL="0" indent="0">
              <a:buNone/>
            </a:pP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There aren’t enough jobs for the number of people in the country so unemployment rises</a:t>
            </a:r>
          </a:p>
          <a:p>
            <a:pPr lvl="1"/>
            <a:r>
              <a:rPr lang="en-GB" sz="2800" dirty="0"/>
              <a:t>There’s increased poverty because more people are born into families that are already poor and have no jobs</a:t>
            </a:r>
          </a:p>
          <a:p>
            <a:pPr lvl="1"/>
            <a:r>
              <a:rPr lang="en-GB" sz="2800" dirty="0"/>
              <a:t>More young people working means staff with short hours</a:t>
            </a:r>
          </a:p>
        </p:txBody>
      </p:sp>
    </p:spTree>
    <p:extLst>
      <p:ext uri="{BB962C8B-B14F-4D97-AF65-F5344CB8AC3E}">
        <p14:creationId xmlns:p14="http://schemas.microsoft.com/office/powerpoint/2010/main" val="167425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Social Implications of Population Decline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A decline </a:t>
            </a:r>
            <a:r>
              <a:rPr lang="en-GB" sz="2800" dirty="0"/>
              <a:t>in population often causes gender </a:t>
            </a:r>
            <a:r>
              <a:rPr lang="en-GB" sz="2800" dirty="0" smtClean="0"/>
              <a:t>inequalities.</a:t>
            </a:r>
          </a:p>
          <a:p>
            <a:pPr lvl="1"/>
            <a:r>
              <a:rPr lang="en-GB" sz="2800" dirty="0"/>
              <a:t>L</a:t>
            </a:r>
            <a:r>
              <a:rPr lang="en-GB" sz="2800" dirty="0" smtClean="0"/>
              <a:t>ack </a:t>
            </a:r>
            <a:r>
              <a:rPr lang="en-GB" sz="2800" dirty="0"/>
              <a:t>of demanding customers. Either customer bases have fled to other, thriving regions, or those that remain are so impoverished they can't </a:t>
            </a:r>
            <a:r>
              <a:rPr lang="en-GB" sz="2800" dirty="0" smtClean="0"/>
              <a:t>afford the products and services. </a:t>
            </a:r>
          </a:p>
        </p:txBody>
      </p:sp>
    </p:spTree>
    <p:extLst>
      <p:ext uri="{BB962C8B-B14F-4D97-AF65-F5344CB8AC3E}">
        <p14:creationId xmlns:p14="http://schemas.microsoft.com/office/powerpoint/2010/main" val="335804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WHAT IS THE DEMOGRAPHIC ENVIRONMENT?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6017" y="2115405"/>
            <a:ext cx="9937727" cy="365759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sz="3200" dirty="0"/>
              <a:t>Refers to the size, distribution, and growth rate of groups of people with different characteristics.</a:t>
            </a:r>
          </a:p>
          <a:p>
            <a:pPr algn="just"/>
            <a:endParaRPr lang="en-GB" sz="3200" dirty="0" smtClean="0"/>
          </a:p>
          <a:p>
            <a:pPr algn="just"/>
            <a:r>
              <a:rPr lang="en-GB" sz="3200" dirty="0" smtClean="0"/>
              <a:t>The </a:t>
            </a:r>
            <a:r>
              <a:rPr lang="en-GB" sz="3200" dirty="0"/>
              <a:t>larges cities and the highest city growth rates are in developing </a:t>
            </a:r>
            <a:r>
              <a:rPr lang="en-GB" sz="3200" dirty="0" smtClean="0"/>
              <a:t>countries.</a:t>
            </a:r>
          </a:p>
          <a:p>
            <a:pPr marL="0" indent="0" algn="just">
              <a:buNone/>
            </a:pPr>
            <a:endParaRPr lang="en-GB" sz="3200" dirty="0"/>
          </a:p>
          <a:p>
            <a:pPr algn="just"/>
            <a:r>
              <a:rPr lang="en-GB" sz="3200" dirty="0"/>
              <a:t>Urban population is growing in many developed countries</a:t>
            </a:r>
            <a:r>
              <a:rPr lang="en-GB" sz="3200" dirty="0" smtClean="0"/>
              <a:t>.</a:t>
            </a:r>
            <a:endParaRPr lang="en-ZA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30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Political Implications of Population Decline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Government's </a:t>
            </a:r>
            <a:r>
              <a:rPr lang="en-GB" sz="2800" dirty="0"/>
              <a:t>interest and involvement in </a:t>
            </a:r>
            <a:r>
              <a:rPr lang="en-GB" sz="2800" dirty="0" smtClean="0"/>
              <a:t>underpopulated regions diminishes, </a:t>
            </a:r>
            <a:r>
              <a:rPr lang="en-GB" sz="2800" dirty="0"/>
              <a:t>the alienation of the people arises in its place. </a:t>
            </a:r>
            <a:endParaRPr lang="en-GB" sz="2800" dirty="0" smtClean="0"/>
          </a:p>
          <a:p>
            <a:pPr lvl="1"/>
            <a:r>
              <a:rPr lang="en-GB" sz="2800" dirty="0" smtClean="0"/>
              <a:t>Citizens </a:t>
            </a:r>
            <a:r>
              <a:rPr lang="en-GB" sz="2800" dirty="0"/>
              <a:t>with no access to public assistance, </a:t>
            </a:r>
            <a:r>
              <a:rPr lang="en-GB" sz="2800" dirty="0" smtClean="0"/>
              <a:t>protection in </a:t>
            </a:r>
            <a:r>
              <a:rPr lang="en-GB" sz="2800" dirty="0"/>
              <a:t>the depopulating rural areas </a:t>
            </a:r>
            <a:r>
              <a:rPr lang="en-GB" sz="2800" dirty="0" smtClean="0"/>
              <a:t>stop </a:t>
            </a:r>
            <a:r>
              <a:rPr lang="en-GB" sz="2800" dirty="0"/>
              <a:t>producing as much as they might for fear that the government </a:t>
            </a:r>
            <a:r>
              <a:rPr lang="en-GB" sz="2800" dirty="0" smtClean="0"/>
              <a:t>will </a:t>
            </a:r>
            <a:r>
              <a:rPr lang="en-GB" sz="2800" dirty="0"/>
              <a:t>reap more benefit from it than they </a:t>
            </a:r>
            <a:r>
              <a:rPr lang="en-GB" sz="2800" dirty="0" smtClean="0"/>
              <a:t>would.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Economic Implications of Population Decline</a:t>
            </a:r>
          </a:p>
          <a:p>
            <a:pPr marL="0" indent="0">
              <a:buNone/>
            </a:pP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F</a:t>
            </a:r>
            <a:r>
              <a:rPr lang="en-GB" sz="2800" dirty="0" smtClean="0"/>
              <a:t>ewer </a:t>
            </a:r>
            <a:r>
              <a:rPr lang="en-GB" sz="2800" dirty="0"/>
              <a:t>qualified participants for the </a:t>
            </a:r>
            <a:r>
              <a:rPr lang="en-GB" sz="2800" dirty="0" smtClean="0"/>
              <a:t>workforce </a:t>
            </a:r>
          </a:p>
          <a:p>
            <a:pPr lvl="1"/>
            <a:r>
              <a:rPr lang="en-GB" sz="2800" dirty="0"/>
              <a:t>I</a:t>
            </a:r>
            <a:r>
              <a:rPr lang="en-GB" sz="2800" dirty="0" smtClean="0"/>
              <a:t>ndustries </a:t>
            </a:r>
            <a:r>
              <a:rPr lang="en-GB" sz="2800" dirty="0"/>
              <a:t>are </a:t>
            </a:r>
            <a:r>
              <a:rPr lang="en-GB" sz="2800" dirty="0" smtClean="0"/>
              <a:t>unable to </a:t>
            </a:r>
            <a:r>
              <a:rPr lang="en-GB" sz="2800" dirty="0"/>
              <a:t>meet levels of output necessary to stay in business</a:t>
            </a:r>
            <a:r>
              <a:rPr lang="en-GB" sz="2800" dirty="0" smtClean="0"/>
              <a:t>.</a:t>
            </a:r>
          </a:p>
          <a:p>
            <a:pPr lvl="1"/>
            <a:r>
              <a:rPr lang="en-GB" sz="2800" dirty="0"/>
              <a:t>When a </a:t>
            </a:r>
            <a:r>
              <a:rPr lang="en-GB" sz="2800" dirty="0" smtClean="0"/>
              <a:t>region </a:t>
            </a:r>
            <a:r>
              <a:rPr lang="en-GB" sz="2800" dirty="0"/>
              <a:t>suffers from depopulation, and brain-drain, it effectively loses its edge over </a:t>
            </a:r>
            <a:r>
              <a:rPr lang="en-GB" sz="2800" dirty="0" smtClean="0"/>
              <a:t>other regions.</a:t>
            </a:r>
          </a:p>
          <a:p>
            <a:pPr lvl="1"/>
            <a:r>
              <a:rPr lang="en-GB" sz="2800" dirty="0"/>
              <a:t>H</a:t>
            </a:r>
            <a:r>
              <a:rPr lang="en-GB" sz="2800" dirty="0" smtClean="0"/>
              <a:t>igher </a:t>
            </a:r>
            <a:r>
              <a:rPr lang="en-GB" sz="2800" dirty="0"/>
              <a:t>cost of living (and quality of life) </a:t>
            </a:r>
            <a:r>
              <a:rPr lang="en-GB" sz="2800" dirty="0" smtClean="0"/>
              <a:t>for the eligible.</a:t>
            </a:r>
            <a:r>
              <a:rPr lang="en-GB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07827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Importance of Demographic Environment: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When a company looks at its demographic environment, it focuses attention on the people who are most likely to buy a product or service</a:t>
            </a:r>
            <a:r>
              <a:rPr lang="en-GB" sz="2800" dirty="0" smtClean="0"/>
              <a:t>.</a:t>
            </a:r>
          </a:p>
          <a:p>
            <a:pPr lvl="1"/>
            <a:endParaRPr lang="en-GB" sz="2800" dirty="0" smtClean="0"/>
          </a:p>
          <a:p>
            <a:pPr lvl="1"/>
            <a:r>
              <a:rPr lang="en-GB" sz="2800" dirty="0" smtClean="0"/>
              <a:t>Companies </a:t>
            </a:r>
            <a:r>
              <a:rPr lang="en-GB" sz="2800" dirty="0"/>
              <a:t>use demographics such as age or gender to identify target markets for specific products or services. </a:t>
            </a:r>
            <a:endParaRPr lang="en-GB" sz="2800" dirty="0" smtClean="0"/>
          </a:p>
          <a:p>
            <a:pPr lvl="1"/>
            <a:endParaRPr lang="en-GB" sz="2800" dirty="0" smtClean="0"/>
          </a:p>
          <a:p>
            <a:pPr lvl="1"/>
            <a:r>
              <a:rPr lang="en-GB" sz="2800" dirty="0"/>
              <a:t>D</a:t>
            </a:r>
            <a:r>
              <a:rPr lang="en-GB" sz="2800" dirty="0" smtClean="0"/>
              <a:t>emographics </a:t>
            </a:r>
            <a:r>
              <a:rPr lang="en-GB" sz="2800" dirty="0"/>
              <a:t>tells companies exactly how to market and develop their brands so people in the demographic environment will respond.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07141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Importance of Demographic Environment: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When a company looks at its demographic environment, it focuses attention on the people who are most likely to buy a product or service</a:t>
            </a:r>
            <a:r>
              <a:rPr lang="en-GB" sz="2800" dirty="0" smtClean="0"/>
              <a:t>.</a:t>
            </a:r>
          </a:p>
          <a:p>
            <a:pPr lvl="1"/>
            <a:endParaRPr lang="en-GB" sz="2800" dirty="0" smtClean="0"/>
          </a:p>
          <a:p>
            <a:pPr lvl="1"/>
            <a:r>
              <a:rPr lang="en-GB" sz="2800" dirty="0" smtClean="0"/>
              <a:t>Companies </a:t>
            </a:r>
            <a:r>
              <a:rPr lang="en-GB" sz="2800" dirty="0"/>
              <a:t>use demographics such as age or gender to identify target markets for specific products or services. </a:t>
            </a:r>
            <a:endParaRPr lang="en-GB" sz="2800" dirty="0" smtClean="0"/>
          </a:p>
          <a:p>
            <a:pPr lvl="1"/>
            <a:endParaRPr lang="en-GB" sz="2800" dirty="0" smtClean="0"/>
          </a:p>
          <a:p>
            <a:pPr lvl="1"/>
            <a:r>
              <a:rPr lang="en-GB" sz="2800" dirty="0"/>
              <a:t>D</a:t>
            </a:r>
            <a:r>
              <a:rPr lang="en-GB" sz="2800" dirty="0" smtClean="0"/>
              <a:t>emographics </a:t>
            </a:r>
            <a:r>
              <a:rPr lang="en-GB" sz="2800" dirty="0"/>
              <a:t>tells companies exactly how to market and develop their brands so people in the demographic environment will </a:t>
            </a:r>
            <a:r>
              <a:rPr lang="en-GB" sz="2800" dirty="0" smtClean="0"/>
              <a:t>respond positively.</a:t>
            </a:r>
          </a:p>
        </p:txBody>
      </p:sp>
    </p:spTree>
    <p:extLst>
      <p:ext uri="{BB962C8B-B14F-4D97-AF65-F5344CB8AC3E}">
        <p14:creationId xmlns:p14="http://schemas.microsoft.com/office/powerpoint/2010/main" val="116965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Importance of Demographic Environment: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By collecting demographic data over extended periods of time and comparing information from different points, companies can identify trends within the </a:t>
            </a:r>
            <a:r>
              <a:rPr lang="en-GB" sz="2800" dirty="0" smtClean="0"/>
              <a:t>population. </a:t>
            </a:r>
          </a:p>
          <a:p>
            <a:pPr lvl="1"/>
            <a:endParaRPr lang="en-GB" sz="2800" dirty="0"/>
          </a:p>
          <a:p>
            <a:pPr lvl="1"/>
            <a:r>
              <a:rPr lang="en-GB" sz="2800" dirty="0" smtClean="0"/>
              <a:t>It cannot be over-emphasized, the demographic environment cannot and should never be ignored by organisations operating in the business environment.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65493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Demographic variables that affect business: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/>
              <a:t>Population size and growth</a:t>
            </a:r>
          </a:p>
          <a:p>
            <a:pPr lvl="1"/>
            <a:r>
              <a:rPr lang="en-GB" sz="2800" dirty="0" smtClean="0"/>
              <a:t>Age distribution</a:t>
            </a:r>
          </a:p>
          <a:p>
            <a:pPr lvl="1"/>
            <a:r>
              <a:rPr lang="en-GB" sz="2800" dirty="0" smtClean="0"/>
              <a:t>Birth rate &amp; Death </a:t>
            </a:r>
            <a:r>
              <a:rPr lang="en-GB" sz="2800" dirty="0"/>
              <a:t>rate</a:t>
            </a:r>
          </a:p>
          <a:p>
            <a:pPr lvl="1"/>
            <a:r>
              <a:rPr lang="en-GB" sz="2800" dirty="0" smtClean="0"/>
              <a:t>Household </a:t>
            </a:r>
            <a:r>
              <a:rPr lang="en-GB" sz="2800" dirty="0"/>
              <a:t>changes – i.e. trends in the size of the family</a:t>
            </a:r>
          </a:p>
          <a:p>
            <a:pPr lvl="1"/>
            <a:r>
              <a:rPr lang="en-GB" sz="2800" dirty="0" smtClean="0"/>
              <a:t>Mobility </a:t>
            </a:r>
            <a:r>
              <a:rPr lang="en-GB" sz="2800" dirty="0"/>
              <a:t>- migration, proportion of the workforce and its mobility</a:t>
            </a:r>
          </a:p>
          <a:p>
            <a:pPr lvl="1"/>
            <a:r>
              <a:rPr lang="en-GB" sz="2800" dirty="0" smtClean="0"/>
              <a:t>Ethnicity</a:t>
            </a:r>
            <a:endParaRPr lang="en-GB" sz="2800" dirty="0"/>
          </a:p>
          <a:p>
            <a:pPr lvl="1"/>
            <a:r>
              <a:rPr lang="en-GB" sz="2800" dirty="0" smtClean="0"/>
              <a:t>Shifts </a:t>
            </a:r>
            <a:r>
              <a:rPr lang="en-GB" sz="2800" dirty="0"/>
              <a:t>in markets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63984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Population size and growth: 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800" dirty="0" smtClean="0"/>
              <a:t>Population can change in both size and growth</a:t>
            </a:r>
          </a:p>
          <a:p>
            <a:pPr lvl="1"/>
            <a:r>
              <a:rPr lang="en-GB" sz="2800" dirty="0" smtClean="0"/>
              <a:t>Size and structure of a population depend on a number of variables.</a:t>
            </a:r>
          </a:p>
          <a:p>
            <a:pPr lvl="1"/>
            <a:r>
              <a:rPr lang="en-GB" sz="2800" dirty="0" smtClean="0"/>
              <a:t>A </a:t>
            </a:r>
            <a:r>
              <a:rPr lang="en-GB" sz="2800" dirty="0"/>
              <a:t>growing population means greater demand, but it also means greater </a:t>
            </a:r>
            <a:r>
              <a:rPr lang="en-GB" sz="2800" dirty="0" smtClean="0"/>
              <a:t>supply.</a:t>
            </a:r>
          </a:p>
          <a:p>
            <a:pPr lvl="1"/>
            <a:r>
              <a:rPr lang="en-GB" sz="2800" dirty="0" smtClean="0"/>
              <a:t>Population </a:t>
            </a:r>
            <a:r>
              <a:rPr lang="en-GB" sz="2800" dirty="0"/>
              <a:t>growth means steady flows of new </a:t>
            </a:r>
            <a:r>
              <a:rPr lang="en-GB" sz="2800" dirty="0" smtClean="0"/>
              <a:t>customers.</a:t>
            </a:r>
          </a:p>
          <a:p>
            <a:pPr lvl="1"/>
            <a:r>
              <a:rPr lang="en-GB" sz="2800" dirty="0"/>
              <a:t>Growing populations can be a challenge and a boon.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63655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 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distribution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/>
            <a:r>
              <a:rPr lang="en-GB" sz="2800" dirty="0" smtClean="0"/>
              <a:t>Age affects consumer behaviour</a:t>
            </a:r>
          </a:p>
          <a:p>
            <a:pPr lvl="1"/>
            <a:r>
              <a:rPr lang="en-GB" sz="2800" dirty="0"/>
              <a:t>As people grow, their needs change. Similar changes come to their buying decision making patterns</a:t>
            </a:r>
            <a:r>
              <a:rPr lang="en-GB" sz="2800" dirty="0" smtClean="0"/>
              <a:t>.</a:t>
            </a:r>
          </a:p>
          <a:p>
            <a:pPr lvl="1"/>
            <a:r>
              <a:rPr lang="en-GB" sz="2800" dirty="0" smtClean="0"/>
              <a:t>Organizations </a:t>
            </a:r>
            <a:r>
              <a:rPr lang="en-GB" sz="2800" dirty="0"/>
              <a:t>segment their target market on the basis of age. </a:t>
            </a:r>
            <a:endParaRPr lang="en-GB" sz="2800" dirty="0" smtClean="0"/>
          </a:p>
          <a:p>
            <a:pPr lvl="1"/>
            <a:r>
              <a:rPr lang="en-GB" sz="2800" dirty="0"/>
              <a:t>A company's products and services are more likely to appeal to certain age groups</a:t>
            </a:r>
            <a:r>
              <a:rPr lang="en-GB" sz="2800" dirty="0" smtClean="0"/>
              <a:t>.</a:t>
            </a:r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72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9" y="668740"/>
            <a:ext cx="9894625" cy="5655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Birth rate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/>
            <a:r>
              <a:rPr lang="en-GB" sz="2800" dirty="0" smtClean="0"/>
              <a:t>The number of live births per thousand of the population in a given year</a:t>
            </a:r>
          </a:p>
          <a:p>
            <a:pPr lvl="1"/>
            <a:r>
              <a:rPr lang="en-GB" sz="2800" dirty="0" smtClean="0"/>
              <a:t>In many countries, birth rate has fallen steadily over a long period of time due to:</a:t>
            </a:r>
          </a:p>
          <a:p>
            <a:pPr lvl="2"/>
            <a:r>
              <a:rPr lang="en-GB" sz="2000" dirty="0" smtClean="0"/>
              <a:t>Increased availability of contraception</a:t>
            </a:r>
          </a:p>
          <a:p>
            <a:pPr lvl="2"/>
            <a:r>
              <a:rPr lang="en-GB" sz="2000" dirty="0" smtClean="0"/>
              <a:t>Declining fertility rates</a:t>
            </a:r>
          </a:p>
          <a:p>
            <a:pPr lvl="2"/>
            <a:r>
              <a:rPr lang="en-GB" sz="2000" dirty="0" smtClean="0"/>
              <a:t>Trends towards later marriages and child bearing</a:t>
            </a:r>
          </a:p>
          <a:p>
            <a:pPr lvl="2"/>
            <a:r>
              <a:rPr lang="en-GB" sz="2000" dirty="0" smtClean="0"/>
              <a:t>Trends towards smaller families</a:t>
            </a:r>
          </a:p>
          <a:p>
            <a:pPr lvl="2"/>
            <a:r>
              <a:rPr lang="en-GB" sz="2000" dirty="0" smtClean="0"/>
              <a:t>Changing attitudes towards women and work</a:t>
            </a:r>
            <a:endParaRPr lang="en-GB" sz="2600" dirty="0" smtClean="0"/>
          </a:p>
          <a:p>
            <a:pPr lvl="1"/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41957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402</TotalTime>
  <Words>52</Words>
  <Application>Microsoft Office PowerPoint</Application>
  <PresentationFormat>Custom</PresentationFormat>
  <Paragraphs>129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Ion</vt:lpstr>
      <vt:lpstr>PowerPoint Presentation</vt:lpstr>
      <vt:lpstr>WHAT IS THE DEMOGRAPHIC ENVIRONMENT?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  <vt:lpstr>               International Forces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Lusungu Siame</dc:creator>
  <cp:lastModifiedBy>Windows User</cp:lastModifiedBy>
  <cp:revision>63</cp:revision>
  <dcterms:created xsi:type="dcterms:W3CDTF">2018-09-04T15:10:41Z</dcterms:created>
  <dcterms:modified xsi:type="dcterms:W3CDTF">2019-04-06T21:10:47Z</dcterms:modified>
</cp:coreProperties>
</file>