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257" r:id="rId3"/>
    <p:sldId id="296" r:id="rId4"/>
    <p:sldId id="297" r:id="rId5"/>
    <p:sldId id="298" r:id="rId6"/>
    <p:sldId id="262" r:id="rId7"/>
    <p:sldId id="263" r:id="rId8"/>
    <p:sldId id="264" r:id="rId9"/>
    <p:sldId id="265" r:id="rId10"/>
    <p:sldId id="313" r:id="rId11"/>
    <p:sldId id="344" r:id="rId12"/>
    <p:sldId id="345" r:id="rId13"/>
    <p:sldId id="346" r:id="rId14"/>
    <p:sldId id="347" r:id="rId15"/>
    <p:sldId id="324" r:id="rId16"/>
    <p:sldId id="325" r:id="rId17"/>
    <p:sldId id="326" r:id="rId18"/>
    <p:sldId id="312" r:id="rId19"/>
    <p:sldId id="327" r:id="rId20"/>
    <p:sldId id="328" r:id="rId21"/>
    <p:sldId id="329" r:id="rId22"/>
    <p:sldId id="330" r:id="rId23"/>
    <p:sldId id="331" r:id="rId24"/>
    <p:sldId id="333" r:id="rId25"/>
    <p:sldId id="336" r:id="rId26"/>
    <p:sldId id="338" r:id="rId27"/>
    <p:sldId id="340" r:id="rId28"/>
    <p:sldId id="34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0" autoAdjust="0"/>
    <p:restoredTop sz="94660"/>
  </p:normalViewPr>
  <p:slideViewPr>
    <p:cSldViewPr snapToGrid="0">
      <p:cViewPr varScale="1">
        <p:scale>
          <a:sx n="74" d="100"/>
          <a:sy n="74" d="100"/>
        </p:scale>
        <p:origin x="-37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014E1D-5888-4717-86D7-4D3E97D47E78}" type="datetimeFigureOut">
              <a:rPr lang="en-ZA" smtClean="0"/>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2BF539-DB50-47E8-B780-FCC9B4B3CABE}" type="slidenum">
              <a:rPr lang="en-ZA" smtClean="0"/>
            </a:fld>
            <a:endParaRPr lang="en-Z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348C3C5-FFE0-4A3B-8C96-35239372AEEC}" type="datetime1">
              <a:rPr lang="en-US" smtClean="0">
                <a:solidFill>
                  <a:prstClr val="black"/>
                </a:solidFill>
              </a:rPr>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8E9A09ED-3BF6-4970-9B43-63D92649CA5E}" type="datetime1">
              <a:rPr lang="en-US" smtClean="0">
                <a:solidFill>
                  <a:prstClr val="black"/>
                </a:solidFill>
              </a:rPr>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861A0C1D-0995-4A5B-B6C5-1B765292352D}" type="datetime1">
              <a:rPr lang="en-US" smtClean="0">
                <a:solidFill>
                  <a:prstClr val="black"/>
                </a:solidFill>
              </a:rPr>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endParaRPr lang="en-US" smtClean="0"/>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CDB064D3-BF8F-4FE2-8EF0-54D7A2B854E1}" type="datetime1">
              <a:rPr lang="en-US" smtClean="0">
                <a:solidFill>
                  <a:prstClr val="black"/>
                </a:solidFill>
              </a:rPr>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lvl="0"/>
            <a:r>
              <a:rPr lang="en-US" dirty="0"/>
              <a:t>“</a:t>
            </a:r>
            <a:endParaRPr lang="en-US" dirty="0"/>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lvl="0"/>
            <a:r>
              <a:rPr lang="en-US" dirty="0"/>
              <a:t>”</a:t>
            </a:r>
            <a:endParaRPr lang="en-US" dirty="0"/>
          </a:p>
        </p:txBody>
      </p:sp>
    </p:spTree>
  </p:cSld>
  <p:clrMapOvr>
    <a:masterClrMapping/>
  </p:clrMapOvr>
  <p:transition spd="slow">
    <p:wipe dir="r"/>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BBBD1CA4-3AC2-41AD-A53B-DDD6415E34AB}" type="datetime1">
              <a:rPr lang="en-US" smtClean="0">
                <a:solidFill>
                  <a:prstClr val="black"/>
                </a:solidFill>
              </a:rPr>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E9A09ED-3BF6-4970-9B43-63D92649CA5E}" type="datetime1">
              <a:rPr lang="en-US" smtClean="0">
                <a:solidFill>
                  <a:prstClr val="black"/>
                </a:solidFill>
              </a:rPr>
            </a:fld>
            <a:endParaRPr lang="en-US">
              <a:solidFill>
                <a:prstClr val="black"/>
              </a:solidFill>
            </a:endParaRPr>
          </a:p>
        </p:txBody>
      </p:sp>
      <p:sp>
        <p:nvSpPr>
          <p:cNvPr id="4"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E9A09ED-3BF6-4970-9B43-63D92649CA5E}" type="datetime1">
              <a:rPr lang="en-US" smtClean="0">
                <a:solidFill>
                  <a:prstClr val="black"/>
                </a:solidFill>
              </a:rPr>
            </a:fld>
            <a:endParaRPr lang="en-US">
              <a:solidFill>
                <a:prstClr val="black"/>
              </a:solidFill>
            </a:endParaRPr>
          </a:p>
        </p:txBody>
      </p:sp>
      <p:sp>
        <p:nvSpPr>
          <p:cNvPr id="4"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0966FC1C-31B6-4129-A54F-CAE819180C90}" type="datetime1">
              <a:rPr lang="en-US" smtClean="0">
                <a:solidFill>
                  <a:prstClr val="black"/>
                </a:solidFill>
              </a:rPr>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98EFE31F-4DB6-435D-9526-05A04D29D3A0}" type="datetime1">
              <a:rPr lang="en-US" smtClean="0">
                <a:solidFill>
                  <a:prstClr val="black"/>
                </a:solidFill>
              </a:rPr>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3"/>
          <p:cNvSpPr>
            <a:spLocks noGrp="1"/>
          </p:cNvSpPr>
          <p:nvPr>
            <p:ph type="dt" sz="half" idx="10"/>
          </p:nvPr>
        </p:nvSpPr>
        <p:spPr/>
        <p:txBody>
          <a:bodyPr/>
          <a:lstStyle/>
          <a:p>
            <a:fld id="{0E5DB98D-A809-46BC-AA4B-EA813748DFB8}" type="datetime1">
              <a:rPr lang="en-US" smtClean="0">
                <a:solidFill>
                  <a:prstClr val="black"/>
                </a:solidFill>
              </a:rPr>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27968FF4-F3DF-4E9E-8A63-4E9FB7D0A22C}" type="datetime1">
              <a:rPr lang="en-US" smtClean="0">
                <a:solidFill>
                  <a:prstClr val="black"/>
                </a:solidFill>
              </a:rPr>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72DE3EFE-BC24-4436-9FEB-5C45A6FAE4EC}" type="datetime1">
              <a:rPr lang="en-US" smtClean="0">
                <a:solidFill>
                  <a:prstClr val="black"/>
                </a:solidFill>
              </a:rPr>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ECA9D6D7-0D36-4CEA-B907-683DEF4A5977}" type="datetime1">
              <a:rPr lang="en-US" smtClean="0">
                <a:solidFill>
                  <a:prstClr val="black"/>
                </a:solidFill>
              </a:rPr>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51D20676-19D2-4E32-89D4-FF5F79771623}" type="datetime1">
              <a:rPr lang="en-US" smtClean="0">
                <a:solidFill>
                  <a:prstClr val="black"/>
                </a:solidFill>
              </a:rPr>
            </a:fld>
            <a:endParaRPr lang="en-US">
              <a:solidFill>
                <a:prstClr val="black"/>
              </a:solidFill>
            </a:endParaRPr>
          </a:p>
        </p:txBody>
      </p:sp>
      <p:sp>
        <p:nvSpPr>
          <p:cNvPr id="5" name="Footer Placeholder 3"/>
          <p:cNvSpPr>
            <a:spLocks noGrp="1"/>
          </p:cNvSpPr>
          <p:nvPr>
            <p:ph type="ftr" sz="quarter" idx="11"/>
          </p:nvPr>
        </p:nvSpPr>
        <p:spPr/>
        <p:txBody>
          <a:bodyPr/>
          <a:lstStyle/>
          <a:p>
            <a:endParaRPr lang="en-US">
              <a:solidFill>
                <a:prstClr val="black"/>
              </a:solidFill>
            </a:endParaRPr>
          </a:p>
        </p:txBody>
      </p:sp>
      <p:sp>
        <p:nvSpPr>
          <p:cNvPr id="6" name="Slide Number Placeholder 4"/>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95CD49A-D0F2-46A3-AF3D-6C6A3CA85DC0}" type="datetime1">
              <a:rPr lang="en-US" smtClean="0">
                <a:solidFill>
                  <a:prstClr val="black"/>
                </a:solidFill>
              </a:rPr>
            </a:fld>
            <a:endParaRPr lang="en-US">
              <a:solidFill>
                <a:prstClr val="black"/>
              </a:solidFill>
            </a:endParaRPr>
          </a:p>
        </p:txBody>
      </p:sp>
      <p:sp>
        <p:nvSpPr>
          <p:cNvPr id="5" name="Footer Placeholder 2"/>
          <p:cNvSpPr>
            <a:spLocks noGrp="1"/>
          </p:cNvSpPr>
          <p:nvPr>
            <p:ph type="ftr" sz="quarter" idx="11"/>
          </p:nvPr>
        </p:nvSpPr>
        <p:spPr/>
        <p:txBody>
          <a:bodyPr/>
          <a:lstStyle/>
          <a:p>
            <a:endParaRPr lang="en-US">
              <a:solidFill>
                <a:prstClr val="black"/>
              </a:solidFill>
            </a:endParaRPr>
          </a:p>
        </p:txBody>
      </p:sp>
      <p:sp>
        <p:nvSpPr>
          <p:cNvPr id="6" name="Slide Number Placeholder 3"/>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7" name="Date Placeholder 4"/>
          <p:cNvSpPr>
            <a:spLocks noGrp="1"/>
          </p:cNvSpPr>
          <p:nvPr>
            <p:ph type="dt" sz="half" idx="10"/>
          </p:nvPr>
        </p:nvSpPr>
        <p:spPr/>
        <p:txBody>
          <a:bodyPr/>
          <a:lstStyle/>
          <a:p>
            <a:fld id="{4E0CE69A-59D4-4291-83CB-5D7B0A0CE7D8}" type="datetime1">
              <a:rPr lang="en-US" smtClean="0">
                <a:solidFill>
                  <a:prstClr val="black"/>
                </a:solidFill>
              </a:rPr>
            </a:fld>
            <a:endParaRPr lang="en-US">
              <a:solidFill>
                <a:prstClr val="black"/>
              </a:solidFill>
            </a:endParaRPr>
          </a:p>
        </p:txBody>
      </p:sp>
      <p:sp>
        <p:nvSpPr>
          <p:cNvPr id="5" name="Footer Placeholder 5"/>
          <p:cNvSpPr>
            <a:spLocks noGrp="1"/>
          </p:cNvSpPr>
          <p:nvPr>
            <p:ph type="ftr" sz="quarter" idx="11"/>
          </p:nvPr>
        </p:nvSpPr>
        <p:spPr/>
        <p:txBody>
          <a:bodyPr/>
          <a:lstStyle/>
          <a:p>
            <a:endParaRPr lang="en-US">
              <a:solidFill>
                <a:prstClr val="black"/>
              </a:solidFill>
            </a:endParaRPr>
          </a:p>
        </p:txBody>
      </p:sp>
      <p:sp>
        <p:nvSpPr>
          <p:cNvPr id="6" name="Slide Number Placeholder 6"/>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AF0B14FC-9023-478F-AB1F-D6C578FF3EBF}" type="datetime1">
              <a:rPr lang="en-US" smtClean="0">
                <a:solidFill>
                  <a:prstClr val="black"/>
                </a:solidFill>
              </a:rPr>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2" Type="http://schemas.openxmlformats.org/officeDocument/2006/relationships/theme" Target="../theme/theme1.xml"/><Relationship Id="rId21" Type="http://schemas.openxmlformats.org/officeDocument/2006/relationships/image" Target="../media/image4.png"/><Relationship Id="rId20" Type="http://schemas.openxmlformats.org/officeDocument/2006/relationships/image" Target="../media/image3.png"/><Relationship Id="rId2" Type="http://schemas.openxmlformats.org/officeDocument/2006/relationships/slideLayout" Target="../slideLayouts/slideLayout2.xml"/><Relationship Id="rId19" Type="http://schemas.openxmlformats.org/officeDocument/2006/relationships/image" Target="../media/image2.png"/><Relationship Id="rId18" Type="http://schemas.openxmlformats.org/officeDocument/2006/relationships/image" Target="../media/image1.pn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8">
            <a:extLst>
              <a:ext uri="{28A0092B-C50C-407E-A947-70E740481C1C}">
                <a14:useLocalDpi xmlns:a14="http://schemas.microsoft.com/office/drawing/2010/main" val="0"/>
              </a:ext>
            </a:extLst>
          </a:blip>
          <a:srcRect l="3613"/>
          <a:stretch>
            <a:fillRect/>
          </a:stretch>
        </p:blipFill>
        <p:spPr>
          <a:xfrm>
            <a:off x="0" y="2669685"/>
            <a:ext cx="4037012" cy="4188315"/>
          </a:xfrm>
          <a:prstGeom prst="rect">
            <a:avLst/>
          </a:prstGeom>
        </p:spPr>
      </p:pic>
      <p:pic>
        <p:nvPicPr>
          <p:cNvPr id="7" name="Picture 6"/>
          <p:cNvPicPr>
            <a:picLocks noChangeAspect="1"/>
          </p:cNvPicPr>
          <p:nvPr/>
        </p:nvPicPr>
        <p:blipFill rotWithShape="1">
          <a:blip r:embed="rId19">
            <a:extLst>
              <a:ext uri="{28A0092B-C50C-407E-A947-70E740481C1C}">
                <a14:useLocalDpi xmlns:a14="http://schemas.microsoft.com/office/drawing/2010/main" val="0"/>
              </a:ext>
            </a:extLst>
          </a:blip>
          <a:srcRect l="35640"/>
          <a:stretch>
            <a:fillRect/>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0">
            <a:extLst>
              <a:ext uri="{28A0092B-C50C-407E-A947-70E740481C1C}">
                <a14:useLocalDpi xmlns:a14="http://schemas.microsoft.com/office/drawing/2010/main" val="0"/>
              </a:ext>
            </a:extLst>
          </a:blip>
          <a:srcRect t="28813"/>
          <a:stretch>
            <a:fillRect/>
          </a:stretch>
        </p:blipFill>
        <p:spPr>
          <a:xfrm>
            <a:off x="7999412" y="0"/>
            <a:ext cx="1603387" cy="1141407"/>
          </a:xfrm>
          <a:prstGeom prst="rect">
            <a:avLst/>
          </a:prstGeom>
        </p:spPr>
      </p:pic>
      <p:pic>
        <p:nvPicPr>
          <p:cNvPr id="10" name="Picture 9"/>
          <p:cNvPicPr>
            <a:picLocks noChangeAspect="1"/>
          </p:cNvPicPr>
          <p:nvPr/>
        </p:nvPicPr>
        <p:blipFill rotWithShape="1">
          <a:blip r:embed="rId21">
            <a:extLst>
              <a:ext uri="{28A0092B-C50C-407E-A947-70E740481C1C}">
                <a14:useLocalDpi xmlns:a14="http://schemas.microsoft.com/office/drawing/2010/main" val="0"/>
              </a:ext>
            </a:extLst>
          </a:blip>
          <a:srcRect b="23320"/>
          <a:stretch>
            <a:fillRect/>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E9A09ED-3BF6-4970-9B43-63D92649CA5E}" type="datetime1">
              <a:rPr lang="en-US" smtClean="0">
                <a:solidFill>
                  <a:prstClr val="black"/>
                </a:solidFill>
              </a:rPr>
            </a:fld>
            <a:endParaRPr lang="en-US">
              <a:solidFill>
                <a:prstClr val="black"/>
              </a:solidFill>
            </a:endParaRP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solidFill>
                <a:prstClr val="black"/>
              </a:solidFill>
            </a:endParaRP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1482C3B-659D-4C8E-A6EA-735CBB7EE2F0}" type="slidenum">
              <a:rPr lang="en-US" smtClean="0">
                <a:solidFill>
                  <a:prstClr val="black"/>
                </a:solidFill>
              </a:rPr>
            </a:fld>
            <a:endParaRPr lang="en-US">
              <a:solidFill>
                <a:prstClr val="black"/>
              </a:solidFill>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ransition spd="slow">
    <p:wipe dir="r"/>
  </p:transition>
  <p:timing>
    <p:tnLst>
      <p:par>
        <p:cTn id="1" dur="indefinite" restart="never" nodeType="tmRoot"/>
      </p:par>
    </p:tnLst>
  </p:timing>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571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BBA140%202015%20semester%202%20Final%20%20exam.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04088"/>
            <a:ext cx="8229600" cy="1886712"/>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 </a:t>
            </a:r>
            <a:r>
              <a:rPr lang="en-US" sz="4000" b="1"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BUSINESS ENVIRONMENT</a:t>
            </a:r>
            <a:endParaRPr lang="en-US" sz="40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Content Placeholder 2"/>
          <p:cNvSpPr>
            <a:spLocks noGrp="1"/>
          </p:cNvSpPr>
          <p:nvPr>
            <p:ph idx="1"/>
          </p:nvPr>
        </p:nvSpPr>
        <p:spPr>
          <a:xfrm>
            <a:off x="1828800" y="1524000"/>
            <a:ext cx="8382000" cy="4800600"/>
          </a:xfrm>
        </p:spPr>
        <p:txBody>
          <a:bodyPr>
            <a:normAutofit/>
          </a:bodyPr>
          <a:lstStyle/>
          <a:p>
            <a:pPr marL="0" indent="0" algn="ctr">
              <a:buNone/>
            </a:pPr>
            <a:endParaRPr lang="en-US" sz="3600" b="1" dirty="0">
              <a:latin typeface="Tahoma" panose="020B0604030504040204" pitchFamily="34" charset="0"/>
              <a:ea typeface="Tahoma" panose="020B0604030504040204" pitchFamily="34" charset="0"/>
              <a:cs typeface="Tahoma" panose="020B0604030504040204" pitchFamily="34" charset="0"/>
            </a:endParaRPr>
          </a:p>
          <a:p>
            <a:pPr marL="0" indent="0" algn="ctr">
              <a:buNone/>
            </a:pPr>
            <a:endParaRPr lang="en-US" sz="3600" b="1" dirty="0">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US" sz="4400" b="1" dirty="0" smtClean="0">
                <a:latin typeface="Times New Roman" panose="02020603050405020304" pitchFamily="18" charset="0"/>
                <a:cs typeface="Times New Roman" panose="02020603050405020304" pitchFamily="18" charset="0"/>
              </a:rPr>
              <a:t>INTERNAL AND EXTERNAL</a:t>
            </a:r>
            <a:endParaRPr lang="en-US" sz="4400" b="1" dirty="0" smtClean="0">
              <a:latin typeface="Times New Roman" panose="02020603050405020304" pitchFamily="18" charset="0"/>
              <a:cs typeface="Times New Roman" panose="02020603050405020304" pitchFamily="18" charset="0"/>
            </a:endParaRPr>
          </a:p>
          <a:p>
            <a:pPr marL="0" indent="0" algn="ctr">
              <a:buNone/>
            </a:pPr>
            <a:r>
              <a:rPr lang="en-US" sz="4400" b="1" dirty="0" smtClean="0">
                <a:latin typeface="Times New Roman" panose="02020603050405020304" pitchFamily="18" charset="0"/>
                <a:cs typeface="Times New Roman" panose="02020603050405020304" pitchFamily="18" charset="0"/>
              </a:rPr>
              <a:t>ENVIRONMENTAL ANALYSIS TOOLS</a:t>
            </a:r>
            <a:endParaRPr lang="en-US" sz="44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33777"/>
            <a:ext cx="9404723" cy="1400530"/>
          </a:xfrm>
        </p:spPr>
        <p:txBody>
          <a:bodyPr/>
          <a:lstStyle/>
          <a:p>
            <a:r>
              <a:rPr lang="en-GB" b="1" dirty="0" smtClean="0">
                <a:solidFill>
                  <a:schemeClr val="tx1"/>
                </a:solidFill>
                <a:latin typeface="Times New Roman" panose="02020603050405020304" pitchFamily="18" charset="0"/>
                <a:cs typeface="Times New Roman" panose="02020603050405020304" pitchFamily="18" charset="0"/>
              </a:rPr>
              <a:t>PROTECTING MARKET SHARE</a:t>
            </a:r>
            <a:endParaRPr lang="en-GB"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03312" y="1326524"/>
            <a:ext cx="8946541" cy="5306096"/>
          </a:xfrm>
        </p:spPr>
        <p:txBody>
          <a:bodyPr>
            <a:normAutofit/>
          </a:bodyPr>
          <a:lstStyle/>
          <a:p>
            <a:pPr>
              <a:lnSpc>
                <a:spcPct val="80000"/>
              </a:lnSpc>
            </a:pPr>
            <a:r>
              <a:rPr lang="en-US" altLang="en-US" sz="2400" b="1" dirty="0">
                <a:latin typeface="Times New Roman" panose="02020603050405020304" pitchFamily="18" charset="0"/>
                <a:cs typeface="Times New Roman" panose="02020603050405020304" pitchFamily="18" charset="0"/>
              </a:rPr>
              <a:t>POSITION DEFENSE</a:t>
            </a:r>
            <a:r>
              <a:rPr lang="en-US" altLang="en-US" sz="2400" dirty="0">
                <a:latin typeface="Times New Roman" panose="02020603050405020304" pitchFamily="18" charset="0"/>
                <a:cs typeface="Times New Roman" panose="02020603050405020304" pitchFamily="18" charset="0"/>
              </a:rPr>
              <a:t> – Build fortifications around its current position. </a:t>
            </a:r>
            <a:endParaRPr lang="en-US" altLang="en-US" sz="2400" b="1" dirty="0">
              <a:latin typeface="Times New Roman" panose="02020603050405020304" pitchFamily="18" charset="0"/>
              <a:cs typeface="Times New Roman" panose="02020603050405020304" pitchFamily="18" charset="0"/>
            </a:endParaRPr>
          </a:p>
          <a:p>
            <a:pPr>
              <a:lnSpc>
                <a:spcPct val="80000"/>
              </a:lnSpc>
            </a:pPr>
            <a:endParaRPr lang="en-US" altLang="en-US" sz="2400" b="1" dirty="0" smtClean="0">
              <a:latin typeface="Times New Roman" panose="02020603050405020304" pitchFamily="18" charset="0"/>
              <a:cs typeface="Times New Roman" panose="02020603050405020304" pitchFamily="18" charset="0"/>
            </a:endParaRPr>
          </a:p>
          <a:p>
            <a:pPr>
              <a:lnSpc>
                <a:spcPct val="80000"/>
              </a:lnSpc>
            </a:pPr>
            <a:r>
              <a:rPr lang="en-US" altLang="en-US" sz="2400" b="1" dirty="0" smtClean="0">
                <a:latin typeface="Times New Roman" panose="02020603050405020304" pitchFamily="18" charset="0"/>
                <a:cs typeface="Times New Roman" panose="02020603050405020304" pitchFamily="18" charset="0"/>
              </a:rPr>
              <a:t>FLANKING </a:t>
            </a:r>
            <a:r>
              <a:rPr lang="en-US" altLang="en-US" sz="2400" b="1" dirty="0">
                <a:latin typeface="Times New Roman" panose="02020603050405020304" pitchFamily="18" charset="0"/>
                <a:cs typeface="Times New Roman" panose="02020603050405020304" pitchFamily="18" charset="0"/>
              </a:rPr>
              <a:t>DEFENSE</a:t>
            </a:r>
            <a:r>
              <a:rPr lang="en-US" altLang="en-US" sz="2400" dirty="0">
                <a:latin typeface="Times New Roman" panose="02020603050405020304" pitchFamily="18" charset="0"/>
                <a:cs typeface="Times New Roman" panose="02020603050405020304" pitchFamily="18" charset="0"/>
              </a:rPr>
              <a:t> – Check all flanks and protect the weaker ones.</a:t>
            </a:r>
            <a:endParaRPr lang="en-US" altLang="en-US" sz="2400" b="1" dirty="0">
              <a:latin typeface="Times New Roman" panose="02020603050405020304" pitchFamily="18" charset="0"/>
              <a:cs typeface="Times New Roman" panose="02020603050405020304" pitchFamily="18" charset="0"/>
            </a:endParaRPr>
          </a:p>
          <a:p>
            <a:pPr>
              <a:lnSpc>
                <a:spcPct val="80000"/>
              </a:lnSpc>
            </a:pPr>
            <a:endParaRPr lang="en-US" altLang="en-US" sz="2400" b="1" dirty="0" smtClean="0">
              <a:latin typeface="Times New Roman" panose="02020603050405020304" pitchFamily="18" charset="0"/>
              <a:cs typeface="Times New Roman" panose="02020603050405020304" pitchFamily="18" charset="0"/>
            </a:endParaRPr>
          </a:p>
          <a:p>
            <a:pPr>
              <a:lnSpc>
                <a:spcPct val="80000"/>
              </a:lnSpc>
            </a:pPr>
            <a:r>
              <a:rPr lang="en-US" altLang="en-US" sz="2400" b="1" dirty="0" smtClean="0">
                <a:latin typeface="Times New Roman" panose="02020603050405020304" pitchFamily="18" charset="0"/>
                <a:cs typeface="Times New Roman" panose="02020603050405020304" pitchFamily="18" charset="0"/>
              </a:rPr>
              <a:t>PRE-EMPTIVE </a:t>
            </a:r>
            <a:r>
              <a:rPr lang="en-US" altLang="en-US" sz="2400" b="1" dirty="0">
                <a:latin typeface="Times New Roman" panose="02020603050405020304" pitchFamily="18" charset="0"/>
                <a:cs typeface="Times New Roman" panose="02020603050405020304" pitchFamily="18" charset="0"/>
              </a:rPr>
              <a:t>DEFENSE</a:t>
            </a:r>
            <a:r>
              <a:rPr lang="en-US" altLang="en-US" sz="2400" dirty="0">
                <a:latin typeface="Times New Roman" panose="02020603050405020304" pitchFamily="18" charset="0"/>
                <a:cs typeface="Times New Roman" panose="02020603050405020304" pitchFamily="18" charset="0"/>
              </a:rPr>
              <a:t> – striking competitors before they can move against the company.</a:t>
            </a:r>
            <a:endParaRPr lang="en-US" altLang="en-US" sz="2400" b="1" dirty="0">
              <a:latin typeface="Times New Roman" panose="02020603050405020304" pitchFamily="18" charset="0"/>
              <a:cs typeface="Times New Roman" panose="02020603050405020304" pitchFamily="18" charset="0"/>
            </a:endParaRPr>
          </a:p>
          <a:p>
            <a:pPr>
              <a:lnSpc>
                <a:spcPct val="80000"/>
              </a:lnSpc>
            </a:pPr>
            <a:endParaRPr lang="en-US" altLang="en-US" sz="2400" b="1" dirty="0" smtClean="0">
              <a:latin typeface="Times New Roman" panose="02020603050405020304" pitchFamily="18" charset="0"/>
              <a:cs typeface="Times New Roman" panose="02020603050405020304" pitchFamily="18" charset="0"/>
            </a:endParaRPr>
          </a:p>
          <a:p>
            <a:pPr>
              <a:lnSpc>
                <a:spcPct val="80000"/>
              </a:lnSpc>
            </a:pPr>
            <a:r>
              <a:rPr lang="en-US" altLang="en-US" sz="2400" b="1" dirty="0" smtClean="0">
                <a:latin typeface="Times New Roman" panose="02020603050405020304" pitchFamily="18" charset="0"/>
                <a:cs typeface="Times New Roman" panose="02020603050405020304" pitchFamily="18" charset="0"/>
              </a:rPr>
              <a:t>COUNTER </a:t>
            </a:r>
            <a:r>
              <a:rPr lang="en-US" altLang="en-US" sz="2400" b="1" dirty="0">
                <a:latin typeface="Times New Roman" panose="02020603050405020304" pitchFamily="18" charset="0"/>
                <a:cs typeface="Times New Roman" panose="02020603050405020304" pitchFamily="18" charset="0"/>
              </a:rPr>
              <a:t>OFFENSIVE DEFENSE</a:t>
            </a:r>
            <a:r>
              <a:rPr lang="en-US" altLang="en-US" sz="2400" dirty="0">
                <a:latin typeface="Times New Roman" panose="02020603050405020304" pitchFamily="18" charset="0"/>
                <a:cs typeface="Times New Roman" panose="02020603050405020304" pitchFamily="18" charset="0"/>
              </a:rPr>
              <a:t> – When attacked despite its flanking or pre-emptive efforts.</a:t>
            </a:r>
            <a:endParaRPr lang="en-US" altLang="en-US" sz="2400" b="1" dirty="0">
              <a:latin typeface="Times New Roman" panose="02020603050405020304" pitchFamily="18" charset="0"/>
              <a:cs typeface="Times New Roman" panose="02020603050405020304" pitchFamily="18" charset="0"/>
            </a:endParaRPr>
          </a:p>
          <a:p>
            <a:pPr>
              <a:lnSpc>
                <a:spcPct val="80000"/>
              </a:lnSpc>
            </a:pPr>
            <a:endParaRPr lang="en-US" altLang="en-US" sz="2400" b="1" dirty="0" smtClean="0">
              <a:latin typeface="Times New Roman" panose="02020603050405020304" pitchFamily="18" charset="0"/>
              <a:cs typeface="Times New Roman" panose="02020603050405020304" pitchFamily="18" charset="0"/>
            </a:endParaRPr>
          </a:p>
          <a:p>
            <a:pPr>
              <a:lnSpc>
                <a:spcPct val="80000"/>
              </a:lnSpc>
            </a:pPr>
            <a:r>
              <a:rPr lang="en-US" altLang="en-US" sz="2400" b="1" dirty="0" smtClean="0">
                <a:latin typeface="Times New Roman" panose="02020603050405020304" pitchFamily="18" charset="0"/>
                <a:cs typeface="Times New Roman" panose="02020603050405020304" pitchFamily="18" charset="0"/>
              </a:rPr>
              <a:t>CONTRACTION </a:t>
            </a:r>
            <a:r>
              <a:rPr lang="en-US" altLang="en-US" sz="2400" b="1" dirty="0">
                <a:latin typeface="Times New Roman" panose="02020603050405020304" pitchFamily="18" charset="0"/>
                <a:cs typeface="Times New Roman" panose="02020603050405020304" pitchFamily="18" charset="0"/>
              </a:rPr>
              <a:t>DEFENSE</a:t>
            </a:r>
            <a:r>
              <a:rPr lang="en-US" altLang="en-US" sz="2400" dirty="0">
                <a:latin typeface="Times New Roman" panose="02020603050405020304" pitchFamily="18" charset="0"/>
                <a:cs typeface="Times New Roman" panose="02020603050405020304" pitchFamily="18" charset="0"/>
              </a:rPr>
              <a:t> – when resources are spread too thinly and competitors are nibbling away on several fronts.</a:t>
            </a:r>
            <a:endParaRPr lang="en-US" altLang="en-US" sz="2400" dirty="0">
              <a:latin typeface="Times New Roman" panose="02020603050405020304" pitchFamily="18" charset="0"/>
              <a:cs typeface="Times New Roman" panose="02020603050405020304" pitchFamily="18" charset="0"/>
            </a:endParaRPr>
          </a:p>
          <a:p>
            <a:endParaRPr lang="en-GB" sz="2400" dirty="0"/>
          </a:p>
        </p:txBody>
      </p:sp>
    </p:spTree>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682580" y="266700"/>
            <a:ext cx="8922913" cy="685800"/>
          </a:xfrm>
        </p:spPr>
        <p:txBody>
          <a:bodyPr/>
          <a:lstStyle/>
          <a:p>
            <a:r>
              <a:rPr lang="en-US" altLang="en-US" sz="3600" b="1" dirty="0">
                <a:solidFill>
                  <a:schemeClr val="tx1"/>
                </a:solidFill>
                <a:latin typeface="Times New Roman" panose="02020603050405020304" pitchFamily="18" charset="0"/>
                <a:cs typeface="Times New Roman" panose="02020603050405020304" pitchFamily="18" charset="0"/>
              </a:rPr>
              <a:t>CHOOSING AN ATTACK STRATEGY</a:t>
            </a:r>
            <a:endParaRPr lang="en-US" altLang="en-US" sz="3600" b="1" dirty="0">
              <a:solidFill>
                <a:schemeClr val="tx1"/>
              </a:solidFill>
              <a:latin typeface="Times New Roman" panose="02020603050405020304" pitchFamily="18" charset="0"/>
              <a:cs typeface="Times New Roman" panose="02020603050405020304" pitchFamily="18" charset="0"/>
            </a:endParaRPr>
          </a:p>
        </p:txBody>
      </p:sp>
      <p:sp>
        <p:nvSpPr>
          <p:cNvPr id="102403" name="Rectangle 3"/>
          <p:cNvSpPr>
            <a:spLocks noGrp="1" noChangeArrowheads="1"/>
          </p:cNvSpPr>
          <p:nvPr>
            <p:ph type="body" idx="1"/>
          </p:nvPr>
        </p:nvSpPr>
        <p:spPr>
          <a:xfrm>
            <a:off x="321972" y="1197734"/>
            <a:ext cx="11127346" cy="5507865"/>
          </a:xfrm>
        </p:spPr>
        <p:txBody>
          <a:bodyPr/>
          <a:lstStyle/>
          <a:p>
            <a:pPr>
              <a:lnSpc>
                <a:spcPct val="80000"/>
              </a:lnSpc>
            </a:pPr>
            <a:endParaRPr lang="en-US" altLang="en-US" dirty="0"/>
          </a:p>
          <a:p>
            <a:pPr algn="just">
              <a:lnSpc>
                <a:spcPct val="80000"/>
              </a:lnSpc>
              <a:buFontTx/>
              <a:buNone/>
            </a:pPr>
            <a:r>
              <a:rPr lang="en-US" altLang="en-US" sz="2800" dirty="0">
                <a:latin typeface="Times New Roman" panose="02020603050405020304" pitchFamily="18" charset="0"/>
                <a:cs typeface="Times New Roman" panose="02020603050405020304" pitchFamily="18" charset="0"/>
              </a:rPr>
              <a:t>How can the market challenger best attack the chosen competitor and achieve its strategic objective? </a:t>
            </a:r>
            <a:endParaRPr lang="en-US" altLang="en-US" sz="2800" dirty="0">
              <a:latin typeface="Times New Roman" panose="02020603050405020304" pitchFamily="18" charset="0"/>
              <a:cs typeface="Times New Roman" panose="02020603050405020304" pitchFamily="18" charset="0"/>
            </a:endParaRPr>
          </a:p>
          <a:p>
            <a:pPr algn="just">
              <a:lnSpc>
                <a:spcPct val="80000"/>
              </a:lnSpc>
              <a:buFontTx/>
              <a:buNone/>
            </a:pPr>
            <a:endParaRPr lang="en-US" altLang="en-US" sz="2800" b="1" dirty="0" smtClean="0">
              <a:latin typeface="Times New Roman" panose="02020603050405020304" pitchFamily="18" charset="0"/>
              <a:cs typeface="Times New Roman" panose="02020603050405020304" pitchFamily="18" charset="0"/>
            </a:endParaRPr>
          </a:p>
          <a:p>
            <a:pPr algn="just">
              <a:lnSpc>
                <a:spcPct val="80000"/>
              </a:lnSpc>
              <a:buFontTx/>
              <a:buNone/>
            </a:pPr>
            <a:r>
              <a:rPr lang="en-US" altLang="en-US" sz="2800" b="1" dirty="0" smtClean="0">
                <a:latin typeface="Times New Roman" panose="02020603050405020304" pitchFamily="18" charset="0"/>
                <a:cs typeface="Times New Roman" panose="02020603050405020304" pitchFamily="18" charset="0"/>
              </a:rPr>
              <a:t>1.FRONTAL  ATTACK</a:t>
            </a:r>
            <a:endParaRPr lang="en-US" altLang="en-US" sz="2800" dirty="0">
              <a:latin typeface="Times New Roman" panose="02020603050405020304" pitchFamily="18" charset="0"/>
              <a:cs typeface="Times New Roman" panose="02020603050405020304" pitchFamily="18" charset="0"/>
            </a:endParaRPr>
          </a:p>
          <a:p>
            <a:pPr algn="just">
              <a:lnSpc>
                <a:spcPct val="80000"/>
              </a:lnSpc>
            </a:pPr>
            <a:r>
              <a:rPr lang="en-US" altLang="en-US" sz="2800" dirty="0">
                <a:latin typeface="Times New Roman" panose="02020603050405020304" pitchFamily="18" charset="0"/>
                <a:cs typeface="Times New Roman" panose="02020603050405020304" pitchFamily="18" charset="0"/>
              </a:rPr>
              <a:t>The Challenger </a:t>
            </a:r>
            <a:r>
              <a:rPr lang="en-US" altLang="en-US" sz="2800" dirty="0" smtClean="0">
                <a:latin typeface="Times New Roman" panose="02020603050405020304" pitchFamily="18" charset="0"/>
                <a:cs typeface="Times New Roman" panose="02020603050405020304" pitchFamily="18" charset="0"/>
              </a:rPr>
              <a:t>matches </a:t>
            </a:r>
            <a:r>
              <a:rPr lang="en-US" altLang="en-US" sz="2800" dirty="0">
                <a:latin typeface="Times New Roman" panose="02020603050405020304" pitchFamily="18" charset="0"/>
                <a:cs typeface="Times New Roman" panose="02020603050405020304" pitchFamily="18" charset="0"/>
              </a:rPr>
              <a:t>the competitor’s product; advertising, price and distribution efforts. It attacks competitor’s strengths rather than weaknesses.  </a:t>
            </a:r>
            <a:endParaRPr lang="en-US" altLang="en-US" sz="2800" dirty="0" smtClean="0">
              <a:latin typeface="Times New Roman" panose="02020603050405020304" pitchFamily="18" charset="0"/>
              <a:cs typeface="Times New Roman" panose="02020603050405020304" pitchFamily="18" charset="0"/>
            </a:endParaRPr>
          </a:p>
          <a:p>
            <a:pPr algn="just">
              <a:lnSpc>
                <a:spcPct val="80000"/>
              </a:lnSpc>
            </a:pPr>
            <a:endParaRPr lang="en-US" altLang="en-US" sz="2800" dirty="0" smtClean="0">
              <a:latin typeface="Times New Roman" panose="02020603050405020304" pitchFamily="18" charset="0"/>
              <a:cs typeface="Times New Roman" panose="02020603050405020304" pitchFamily="18" charset="0"/>
            </a:endParaRPr>
          </a:p>
          <a:p>
            <a:pPr algn="just">
              <a:lnSpc>
                <a:spcPct val="80000"/>
              </a:lnSpc>
            </a:pPr>
            <a:r>
              <a:rPr lang="en-US" altLang="en-US" sz="2800" dirty="0" smtClean="0">
                <a:latin typeface="Times New Roman" panose="02020603050405020304" pitchFamily="18" charset="0"/>
                <a:cs typeface="Times New Roman" panose="02020603050405020304" pitchFamily="18" charset="0"/>
              </a:rPr>
              <a:t>The </a:t>
            </a:r>
            <a:r>
              <a:rPr lang="en-US" altLang="en-US" sz="2800" dirty="0">
                <a:latin typeface="Times New Roman" panose="02020603050405020304" pitchFamily="18" charset="0"/>
                <a:cs typeface="Times New Roman" panose="02020603050405020304" pitchFamily="18" charset="0"/>
              </a:rPr>
              <a:t>outcome depends on who has the greater strength and endurance.  If the market challenger has fewer resources than the competitors, a frontal attack makes little sense.  Even great size and strength may not  be enough to challenge a firmly entrenched, resourceful competitor successfully.</a:t>
            </a:r>
            <a:endParaRPr lang="en-US" altLang="en-US" sz="2800" dirty="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ltLang="en-US" b="1" dirty="0">
                <a:solidFill>
                  <a:schemeClr val="tx1"/>
                </a:solidFill>
                <a:latin typeface="Times New Roman" panose="02020603050405020304" pitchFamily="18" charset="0"/>
                <a:cs typeface="Times New Roman" panose="02020603050405020304" pitchFamily="18" charset="0"/>
              </a:rPr>
              <a:t>2</a:t>
            </a:r>
            <a:r>
              <a:rPr lang="en-US" altLang="en-US" b="1" dirty="0" smtClean="0">
                <a:solidFill>
                  <a:schemeClr val="tx1"/>
                </a:solidFill>
                <a:latin typeface="Times New Roman" panose="02020603050405020304" pitchFamily="18" charset="0"/>
                <a:cs typeface="Times New Roman" panose="02020603050405020304" pitchFamily="18" charset="0"/>
              </a:rPr>
              <a:t>. FLANKING </a:t>
            </a:r>
            <a:r>
              <a:rPr lang="en-US" altLang="en-US" b="1" dirty="0">
                <a:solidFill>
                  <a:schemeClr val="tx1"/>
                </a:solidFill>
                <a:latin typeface="Times New Roman" panose="02020603050405020304" pitchFamily="18" charset="0"/>
                <a:cs typeface="Times New Roman" panose="02020603050405020304" pitchFamily="18" charset="0"/>
              </a:rPr>
              <a:t>ATTACK</a:t>
            </a:r>
            <a:endParaRPr lang="en-US" altLang="en-US" b="1" dirty="0">
              <a:solidFill>
                <a:schemeClr val="tx1"/>
              </a:solidFill>
              <a:latin typeface="Times New Roman" panose="02020603050405020304" pitchFamily="18" charset="0"/>
              <a:cs typeface="Times New Roman" panose="02020603050405020304" pitchFamily="18" charset="0"/>
            </a:endParaRPr>
          </a:p>
        </p:txBody>
      </p:sp>
      <p:sp>
        <p:nvSpPr>
          <p:cNvPr id="103427" name="Rectangle 3"/>
          <p:cNvSpPr>
            <a:spLocks noGrp="1" noChangeArrowheads="1"/>
          </p:cNvSpPr>
          <p:nvPr>
            <p:ph type="body" idx="1"/>
          </p:nvPr>
        </p:nvSpPr>
        <p:spPr>
          <a:xfrm>
            <a:off x="744829" y="1337256"/>
            <a:ext cx="10949188" cy="4973392"/>
          </a:xfrm>
        </p:spPr>
        <p:txBody>
          <a:bodyPr/>
          <a:lstStyle/>
          <a:p>
            <a:endParaRPr lang="en-US" altLang="en-US" dirty="0"/>
          </a:p>
          <a:p>
            <a:pPr algn="just"/>
            <a:r>
              <a:rPr lang="en-US" altLang="en-US" sz="4000" dirty="0">
                <a:latin typeface="Times New Roman" panose="02020603050405020304" pitchFamily="18" charset="0"/>
                <a:cs typeface="Times New Roman" panose="02020603050405020304" pitchFamily="18" charset="0"/>
              </a:rPr>
              <a:t>Rather than attacking head on, the challenger can concentrate its strength against the competitor’s weaker flanks or on gaps in the </a:t>
            </a:r>
            <a:r>
              <a:rPr lang="en-US" altLang="en-US" sz="4000" dirty="0" smtClean="0">
                <a:latin typeface="Times New Roman" panose="02020603050405020304" pitchFamily="18" charset="0"/>
                <a:cs typeface="Times New Roman" panose="02020603050405020304" pitchFamily="18" charset="0"/>
              </a:rPr>
              <a:t>competitor’s </a:t>
            </a:r>
            <a:r>
              <a:rPr lang="en-US" altLang="en-US" sz="4000" dirty="0">
                <a:latin typeface="Times New Roman" panose="02020603050405020304" pitchFamily="18" charset="0"/>
                <a:cs typeface="Times New Roman" panose="02020603050405020304" pitchFamily="18" charset="0"/>
              </a:rPr>
              <a:t>market coverage .  </a:t>
            </a:r>
            <a:endParaRPr lang="en-US" altLang="en-US" sz="4000" dirty="0" smtClean="0">
              <a:latin typeface="Times New Roman" panose="02020603050405020304" pitchFamily="18" charset="0"/>
              <a:cs typeface="Times New Roman" panose="02020603050405020304" pitchFamily="18" charset="0"/>
            </a:endParaRPr>
          </a:p>
          <a:p>
            <a:pPr algn="just"/>
            <a:r>
              <a:rPr lang="en-US" altLang="en-US" sz="4000" dirty="0" smtClean="0">
                <a:latin typeface="Times New Roman" panose="02020603050405020304" pitchFamily="18" charset="0"/>
                <a:cs typeface="Times New Roman" panose="02020603050405020304" pitchFamily="18" charset="0"/>
              </a:rPr>
              <a:t>Flank </a:t>
            </a:r>
            <a:r>
              <a:rPr lang="en-US" altLang="en-US" sz="4000" dirty="0">
                <a:latin typeface="Times New Roman" panose="02020603050405020304" pitchFamily="18" charset="0"/>
                <a:cs typeface="Times New Roman" panose="02020603050405020304" pitchFamily="18" charset="0"/>
              </a:rPr>
              <a:t>attacks make good sense when the company has fewer resources than the competitor.</a:t>
            </a:r>
            <a:endParaRPr lang="en-US" altLang="en-US" sz="4000" dirty="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ltLang="en-US" b="1" dirty="0">
                <a:solidFill>
                  <a:schemeClr val="tx1"/>
                </a:solidFill>
                <a:latin typeface="Times New Roman" panose="02020603050405020304" pitchFamily="18" charset="0"/>
                <a:cs typeface="Times New Roman" panose="02020603050405020304" pitchFamily="18" charset="0"/>
              </a:rPr>
              <a:t>3</a:t>
            </a:r>
            <a:r>
              <a:rPr lang="en-US" altLang="en-US" b="1" dirty="0" smtClean="0">
                <a:solidFill>
                  <a:schemeClr val="tx1"/>
                </a:solidFill>
                <a:latin typeface="Times New Roman" panose="02020603050405020304" pitchFamily="18" charset="0"/>
                <a:cs typeface="Times New Roman" panose="02020603050405020304" pitchFamily="18" charset="0"/>
              </a:rPr>
              <a:t>. ENCIRCLEMENT </a:t>
            </a:r>
            <a:r>
              <a:rPr lang="en-US" altLang="en-US" b="1" dirty="0">
                <a:solidFill>
                  <a:schemeClr val="tx1"/>
                </a:solidFill>
                <a:latin typeface="Times New Roman" panose="02020603050405020304" pitchFamily="18" charset="0"/>
                <a:cs typeface="Times New Roman" panose="02020603050405020304" pitchFamily="18" charset="0"/>
              </a:rPr>
              <a:t>ATTACK</a:t>
            </a:r>
            <a:endParaRPr lang="en-US" altLang="en-US" b="1" dirty="0">
              <a:solidFill>
                <a:schemeClr val="tx1"/>
              </a:solidFill>
              <a:latin typeface="Times New Roman" panose="02020603050405020304" pitchFamily="18" charset="0"/>
              <a:cs typeface="Times New Roman" panose="02020603050405020304" pitchFamily="18" charset="0"/>
            </a:endParaRPr>
          </a:p>
        </p:txBody>
      </p:sp>
      <p:sp>
        <p:nvSpPr>
          <p:cNvPr id="104451" name="Rectangle 3"/>
          <p:cNvSpPr>
            <a:spLocks noGrp="1" noChangeArrowheads="1"/>
          </p:cNvSpPr>
          <p:nvPr>
            <p:ph type="body" idx="1"/>
          </p:nvPr>
        </p:nvSpPr>
        <p:spPr>
          <a:xfrm>
            <a:off x="566670" y="1477852"/>
            <a:ext cx="10787130" cy="4983163"/>
          </a:xfrm>
        </p:spPr>
        <p:txBody>
          <a:bodyPr>
            <a:normAutofit/>
          </a:bodyPr>
          <a:lstStyle/>
          <a:p>
            <a:r>
              <a:rPr lang="en-US" altLang="en-US" sz="4400" dirty="0">
                <a:latin typeface="Times New Roman" panose="02020603050405020304" pitchFamily="18" charset="0"/>
                <a:cs typeface="Times New Roman" panose="02020603050405020304" pitchFamily="18" charset="0"/>
              </a:rPr>
              <a:t>This involves attacking from the front, sides and rear at the same time. </a:t>
            </a:r>
            <a:endParaRPr lang="en-US" altLang="en-US" sz="4400" dirty="0" smtClean="0">
              <a:latin typeface="Times New Roman" panose="02020603050405020304" pitchFamily="18" charset="0"/>
              <a:cs typeface="Times New Roman" panose="02020603050405020304" pitchFamily="18" charset="0"/>
            </a:endParaRPr>
          </a:p>
          <a:p>
            <a:r>
              <a:rPr lang="en-US" altLang="en-US" sz="4400" dirty="0" smtClean="0">
                <a:latin typeface="Times New Roman" panose="02020603050405020304" pitchFamily="18" charset="0"/>
                <a:cs typeface="Times New Roman" panose="02020603050405020304" pitchFamily="18" charset="0"/>
              </a:rPr>
              <a:t> Makes sense </a:t>
            </a:r>
            <a:r>
              <a:rPr lang="en-US" altLang="en-US" sz="4400" dirty="0">
                <a:latin typeface="Times New Roman" panose="02020603050405020304" pitchFamily="18" charset="0"/>
                <a:cs typeface="Times New Roman" panose="02020603050405020304" pitchFamily="18" charset="0"/>
              </a:rPr>
              <a:t>when Challenger has superior resources and believes that </a:t>
            </a:r>
            <a:r>
              <a:rPr lang="en-US" altLang="en-US" sz="4400" dirty="0" smtClean="0">
                <a:latin typeface="Times New Roman" panose="02020603050405020304" pitchFamily="18" charset="0"/>
                <a:cs typeface="Times New Roman" panose="02020603050405020304" pitchFamily="18" charset="0"/>
              </a:rPr>
              <a:t>can break </a:t>
            </a:r>
            <a:r>
              <a:rPr lang="en-US" altLang="en-US" sz="4400" dirty="0">
                <a:latin typeface="Times New Roman" panose="02020603050405020304" pitchFamily="18" charset="0"/>
                <a:cs typeface="Times New Roman" panose="02020603050405020304" pitchFamily="18" charset="0"/>
              </a:rPr>
              <a:t>competitor’s hold </a:t>
            </a:r>
            <a:r>
              <a:rPr lang="en-US" altLang="en-US" sz="4400" dirty="0" smtClean="0">
                <a:latin typeface="Times New Roman" panose="02020603050405020304" pitchFamily="18" charset="0"/>
                <a:cs typeface="Times New Roman" panose="02020603050405020304" pitchFamily="18" charset="0"/>
              </a:rPr>
              <a:t>on </a:t>
            </a:r>
            <a:r>
              <a:rPr lang="en-US" altLang="en-US" sz="4400" dirty="0">
                <a:latin typeface="Times New Roman" panose="02020603050405020304" pitchFamily="18" charset="0"/>
                <a:cs typeface="Times New Roman" panose="02020603050405020304" pitchFamily="18" charset="0"/>
              </a:rPr>
              <a:t>market quickly.</a:t>
            </a:r>
            <a:endParaRPr lang="en-US" altLang="en-US" sz="4400" dirty="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838200" y="365125"/>
            <a:ext cx="10515600" cy="930275"/>
          </a:xfrm>
        </p:spPr>
        <p:txBody>
          <a:bodyPr/>
          <a:lstStyle/>
          <a:p>
            <a:r>
              <a:rPr lang="en-US" altLang="en-US" b="1" dirty="0">
                <a:solidFill>
                  <a:schemeClr val="tx1"/>
                </a:solidFill>
                <a:latin typeface="Times New Roman" panose="02020603050405020304" pitchFamily="18" charset="0"/>
                <a:cs typeface="Times New Roman" panose="02020603050405020304" pitchFamily="18" charset="0"/>
              </a:rPr>
              <a:t>4</a:t>
            </a:r>
            <a:r>
              <a:rPr lang="en-US" altLang="en-US" b="1" dirty="0" smtClean="0">
                <a:solidFill>
                  <a:schemeClr val="tx1"/>
                </a:solidFill>
                <a:latin typeface="Times New Roman" panose="02020603050405020304" pitchFamily="18" charset="0"/>
                <a:cs typeface="Times New Roman" panose="02020603050405020304" pitchFamily="18" charset="0"/>
              </a:rPr>
              <a:t>. BYPASS </a:t>
            </a:r>
            <a:r>
              <a:rPr lang="en-US" altLang="en-US" b="1" dirty="0">
                <a:solidFill>
                  <a:schemeClr val="tx1"/>
                </a:solidFill>
                <a:latin typeface="Times New Roman" panose="02020603050405020304" pitchFamily="18" charset="0"/>
                <a:cs typeface="Times New Roman" panose="02020603050405020304" pitchFamily="18" charset="0"/>
              </a:rPr>
              <a:t>ATTACK</a:t>
            </a:r>
            <a:endParaRPr lang="en-US" altLang="en-US" b="1" dirty="0">
              <a:solidFill>
                <a:schemeClr val="tx1"/>
              </a:solidFill>
              <a:latin typeface="Times New Roman" panose="02020603050405020304" pitchFamily="18" charset="0"/>
              <a:cs typeface="Times New Roman" panose="02020603050405020304" pitchFamily="18" charset="0"/>
            </a:endParaRPr>
          </a:p>
        </p:txBody>
      </p:sp>
      <p:sp>
        <p:nvSpPr>
          <p:cNvPr id="105475" name="Rectangle 3"/>
          <p:cNvSpPr>
            <a:spLocks noGrp="1" noChangeArrowheads="1"/>
          </p:cNvSpPr>
          <p:nvPr>
            <p:ph type="body" idx="1"/>
          </p:nvPr>
        </p:nvSpPr>
        <p:spPr>
          <a:xfrm>
            <a:off x="502277" y="1295400"/>
            <a:ext cx="11165982" cy="5562600"/>
          </a:xfrm>
        </p:spPr>
        <p:txBody>
          <a:bodyPr>
            <a:normAutofit/>
          </a:bodyPr>
          <a:lstStyle/>
          <a:p>
            <a:r>
              <a:rPr lang="en-US" altLang="en-US" sz="3600" dirty="0">
                <a:latin typeface="Times New Roman" panose="02020603050405020304" pitchFamily="18" charset="0"/>
                <a:cs typeface="Times New Roman" panose="02020603050405020304" pitchFamily="18" charset="0"/>
              </a:rPr>
              <a:t>C</a:t>
            </a:r>
            <a:r>
              <a:rPr lang="en-US" altLang="en-US" sz="3600" dirty="0" smtClean="0">
                <a:latin typeface="Times New Roman" panose="02020603050405020304" pitchFamily="18" charset="0"/>
                <a:cs typeface="Times New Roman" panose="02020603050405020304" pitchFamily="18" charset="0"/>
              </a:rPr>
              <a:t>hallenger </a:t>
            </a:r>
            <a:r>
              <a:rPr lang="en-US" altLang="en-US" sz="3600" dirty="0">
                <a:latin typeface="Times New Roman" panose="02020603050405020304" pitchFamily="18" charset="0"/>
                <a:cs typeface="Times New Roman" panose="02020603050405020304" pitchFamily="18" charset="0"/>
              </a:rPr>
              <a:t>bypasses </a:t>
            </a:r>
            <a:r>
              <a:rPr lang="en-US" altLang="en-US" sz="3600" dirty="0" smtClean="0">
                <a:latin typeface="Times New Roman" panose="02020603050405020304" pitchFamily="18" charset="0"/>
                <a:cs typeface="Times New Roman" panose="02020603050405020304" pitchFamily="18" charset="0"/>
              </a:rPr>
              <a:t>competitor </a:t>
            </a:r>
            <a:r>
              <a:rPr lang="en-US" altLang="en-US" sz="3600" dirty="0">
                <a:latin typeface="Times New Roman" panose="02020603050405020304" pitchFamily="18" charset="0"/>
                <a:cs typeface="Times New Roman" panose="02020603050405020304" pitchFamily="18" charset="0"/>
              </a:rPr>
              <a:t>and targets easier markets.  It might diversify into un related products, move into new geographic markets, or leapfrog into new technologies to replace existing products. </a:t>
            </a:r>
            <a:endParaRPr lang="en-US" altLang="en-US" sz="3600" dirty="0" smtClean="0">
              <a:latin typeface="Times New Roman" panose="02020603050405020304" pitchFamily="18" charset="0"/>
              <a:cs typeface="Times New Roman" panose="02020603050405020304" pitchFamily="18" charset="0"/>
            </a:endParaRPr>
          </a:p>
          <a:p>
            <a:r>
              <a:rPr lang="en-US" altLang="en-US" sz="3600" dirty="0" smtClean="0">
                <a:latin typeface="Times New Roman" panose="02020603050405020304" pitchFamily="18" charset="0"/>
                <a:cs typeface="Times New Roman" panose="02020603050405020304" pitchFamily="18" charset="0"/>
              </a:rPr>
              <a:t>With </a:t>
            </a:r>
            <a:r>
              <a:rPr lang="en-US" altLang="en-US" sz="3600" dirty="0">
                <a:latin typeface="Times New Roman" panose="02020603050405020304" pitchFamily="18" charset="0"/>
                <a:cs typeface="Times New Roman" panose="02020603050405020304" pitchFamily="18" charset="0"/>
              </a:rPr>
              <a:t>technological leap-frogging, instead of copying the competitors products and mounting a costly frontal attack, the challenger passes by the competitor with the next technology.</a:t>
            </a:r>
            <a:endParaRPr lang="en-US" altLang="en-US" sz="3600" dirty="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ltLang="en-US" b="1" dirty="0" smtClean="0">
                <a:solidFill>
                  <a:schemeClr val="tx1"/>
                </a:solidFill>
                <a:latin typeface="Times New Roman" panose="02020603050405020304" pitchFamily="18" charset="0"/>
                <a:cs typeface="Times New Roman" panose="02020603050405020304" pitchFamily="18" charset="0"/>
              </a:rPr>
              <a:t>5. GUERRILLA </a:t>
            </a:r>
            <a:r>
              <a:rPr lang="en-US" altLang="en-US" b="1" dirty="0">
                <a:solidFill>
                  <a:schemeClr val="tx1"/>
                </a:solidFill>
                <a:latin typeface="Times New Roman" panose="02020603050405020304" pitchFamily="18" charset="0"/>
                <a:cs typeface="Times New Roman" panose="02020603050405020304" pitchFamily="18" charset="0"/>
              </a:rPr>
              <a:t>ATTACKS</a:t>
            </a:r>
            <a:endParaRPr lang="en-US" altLang="en-US" b="1" dirty="0">
              <a:solidFill>
                <a:schemeClr val="tx1"/>
              </a:solidFill>
              <a:latin typeface="Times New Roman" panose="02020603050405020304" pitchFamily="18" charset="0"/>
              <a:cs typeface="Times New Roman" panose="02020603050405020304" pitchFamily="18" charset="0"/>
            </a:endParaRPr>
          </a:p>
        </p:txBody>
      </p:sp>
      <p:sp>
        <p:nvSpPr>
          <p:cNvPr id="106499" name="Rectangle 3"/>
          <p:cNvSpPr>
            <a:spLocks noGrp="1" noChangeArrowheads="1"/>
          </p:cNvSpPr>
          <p:nvPr>
            <p:ph type="body" idx="1"/>
          </p:nvPr>
        </p:nvSpPr>
        <p:spPr>
          <a:xfrm>
            <a:off x="360608" y="1529366"/>
            <a:ext cx="10294513" cy="4768403"/>
          </a:xfrm>
        </p:spPr>
        <p:txBody>
          <a:bodyPr>
            <a:normAutofit lnSpcReduction="10000"/>
          </a:bodyPr>
          <a:lstStyle/>
          <a:p>
            <a:endParaRPr lang="en-US" altLang="en-US" dirty="0" smtClean="0"/>
          </a:p>
          <a:p>
            <a:pPr algn="just"/>
            <a:r>
              <a:rPr lang="en-US" altLang="en-US" sz="2800" dirty="0" smtClean="0">
                <a:latin typeface="Times New Roman" panose="02020603050405020304" pitchFamily="18" charset="0"/>
                <a:cs typeface="Times New Roman" panose="02020603050405020304" pitchFamily="18" charset="0"/>
              </a:rPr>
              <a:t>For </a:t>
            </a:r>
            <a:r>
              <a:rPr lang="en-US" altLang="en-US" sz="2800" dirty="0">
                <a:latin typeface="Times New Roman" panose="02020603050405020304" pitchFamily="18" charset="0"/>
                <a:cs typeface="Times New Roman" panose="02020603050405020304" pitchFamily="18" charset="0"/>
              </a:rPr>
              <a:t>smaller or poorly financed challengers, this attack is ideal. These are small, periodic attacks to harass and demoralize the competitor, with the goal of eventually establishing permanent footholds.  </a:t>
            </a:r>
            <a:endParaRPr lang="en-US" altLang="en-US" sz="2800" dirty="0" smtClean="0">
              <a:latin typeface="Times New Roman" panose="02020603050405020304" pitchFamily="18" charset="0"/>
              <a:cs typeface="Times New Roman" panose="02020603050405020304" pitchFamily="18" charset="0"/>
            </a:endParaRPr>
          </a:p>
          <a:p>
            <a:pPr algn="just"/>
            <a:endParaRPr lang="en-US" altLang="en-US" sz="2800" dirty="0" smtClean="0">
              <a:latin typeface="Times New Roman" panose="02020603050405020304" pitchFamily="18" charset="0"/>
              <a:cs typeface="Times New Roman" panose="02020603050405020304" pitchFamily="18" charset="0"/>
            </a:endParaRPr>
          </a:p>
          <a:p>
            <a:pPr algn="just"/>
            <a:r>
              <a:rPr lang="en-US" altLang="en-US" sz="2800" dirty="0" smtClean="0">
                <a:latin typeface="Times New Roman" panose="02020603050405020304" pitchFamily="18" charset="0"/>
                <a:cs typeface="Times New Roman" panose="02020603050405020304" pitchFamily="18" charset="0"/>
              </a:rPr>
              <a:t>Challenger </a:t>
            </a:r>
            <a:r>
              <a:rPr lang="en-US" altLang="en-US" sz="2800" dirty="0">
                <a:latin typeface="Times New Roman" panose="02020603050405020304" pitchFamily="18" charset="0"/>
                <a:cs typeface="Times New Roman" panose="02020603050405020304" pitchFamily="18" charset="0"/>
              </a:rPr>
              <a:t>might use selective promotional out bursts, or assorted legal actions.  Specific guerrilla actions can be cheap, but continuous guerilla campaigns can be expensive. And they eventually must be followed up by stronger attacks if the challenger wishes to gain ground against competitors.</a:t>
            </a:r>
            <a:endParaRPr lang="en-US" altLang="en-US" sz="2800" dirty="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262130" y="239221"/>
            <a:ext cx="8807002" cy="563562"/>
          </a:xfrm>
        </p:spPr>
        <p:txBody>
          <a:bodyPr>
            <a:normAutofit fontScale="90000"/>
          </a:bodyPr>
          <a:lstStyle/>
          <a:p>
            <a:r>
              <a:rPr lang="en-US" altLang="en-US" sz="4000" b="1" dirty="0" smtClean="0">
                <a:solidFill>
                  <a:schemeClr val="tx1"/>
                </a:solidFill>
                <a:latin typeface="Times New Roman" panose="02020603050405020304" pitchFamily="18" charset="0"/>
                <a:cs typeface="Times New Roman" panose="02020603050405020304" pitchFamily="18" charset="0"/>
              </a:rPr>
              <a:t>CONCLUSION</a:t>
            </a:r>
            <a:br>
              <a:rPr lang="en-US" altLang="en-US" sz="4000" dirty="0">
                <a:solidFill>
                  <a:schemeClr val="tx1"/>
                </a:solidFill>
              </a:rPr>
            </a:br>
            <a:endParaRPr lang="en-US" altLang="en-US" sz="4000" dirty="0">
              <a:solidFill>
                <a:schemeClr val="tx1"/>
              </a:solidFill>
            </a:endParaRPr>
          </a:p>
        </p:txBody>
      </p:sp>
      <p:sp>
        <p:nvSpPr>
          <p:cNvPr id="91139" name="Rectangle 3"/>
          <p:cNvSpPr>
            <a:spLocks noGrp="1" noChangeArrowheads="1"/>
          </p:cNvSpPr>
          <p:nvPr>
            <p:ph type="body" idx="1"/>
          </p:nvPr>
        </p:nvSpPr>
        <p:spPr>
          <a:xfrm>
            <a:off x="1459607" y="1043189"/>
            <a:ext cx="9144000" cy="6626180"/>
          </a:xfrm>
        </p:spPr>
        <p:txBody>
          <a:bodyPr>
            <a:normAutofit/>
          </a:bodyPr>
          <a:lstStyle/>
          <a:p>
            <a:pPr>
              <a:lnSpc>
                <a:spcPct val="90000"/>
              </a:lnSpc>
            </a:pPr>
            <a:r>
              <a:rPr lang="en-US" altLang="en-US" sz="2600" dirty="0">
                <a:latin typeface="Times New Roman" panose="02020603050405020304" pitchFamily="18" charset="0"/>
                <a:cs typeface="Times New Roman" panose="02020603050405020304" pitchFamily="18" charset="0"/>
              </a:rPr>
              <a:t>For an organization to maintain market leadership, it needs to:-</a:t>
            </a:r>
            <a:endParaRPr lang="en-US" altLang="en-US" sz="2600" dirty="0">
              <a:latin typeface="Times New Roman" panose="02020603050405020304" pitchFamily="18" charset="0"/>
              <a:cs typeface="Times New Roman" panose="02020603050405020304" pitchFamily="18" charset="0"/>
            </a:endParaRPr>
          </a:p>
          <a:p>
            <a:pPr>
              <a:lnSpc>
                <a:spcPct val="90000"/>
              </a:lnSpc>
              <a:buFont typeface="Wingdings" panose="05000000000000000000" pitchFamily="2" charset="2"/>
              <a:buChar char="Ø"/>
            </a:pPr>
            <a:r>
              <a:rPr lang="en-US" altLang="en-US" sz="2600" dirty="0">
                <a:latin typeface="Times New Roman" panose="02020603050405020304" pitchFamily="18" charset="0"/>
                <a:cs typeface="Times New Roman" panose="02020603050405020304" pitchFamily="18" charset="0"/>
              </a:rPr>
              <a:t>Prevent or fix </a:t>
            </a:r>
            <a:r>
              <a:rPr lang="en-US" altLang="en-US" sz="2600" dirty="0" smtClean="0">
                <a:latin typeface="Times New Roman" panose="02020603050405020304" pitchFamily="18" charset="0"/>
                <a:cs typeface="Times New Roman" panose="02020603050405020304" pitchFamily="18" charset="0"/>
              </a:rPr>
              <a:t>weaknesses </a:t>
            </a:r>
            <a:r>
              <a:rPr lang="en-US" altLang="en-US" sz="2600" dirty="0">
                <a:latin typeface="Times New Roman" panose="02020603050405020304" pitchFamily="18" charset="0"/>
                <a:cs typeface="Times New Roman" panose="02020603050405020304" pitchFamily="18" charset="0"/>
              </a:rPr>
              <a:t>that provide opportunities for competitors</a:t>
            </a:r>
            <a:endParaRPr lang="en-US" altLang="en-US" sz="2600" dirty="0">
              <a:latin typeface="Times New Roman" panose="02020603050405020304" pitchFamily="18" charset="0"/>
              <a:cs typeface="Times New Roman" panose="02020603050405020304" pitchFamily="18" charset="0"/>
            </a:endParaRPr>
          </a:p>
          <a:p>
            <a:pPr>
              <a:lnSpc>
                <a:spcPct val="90000"/>
              </a:lnSpc>
              <a:buFont typeface="Wingdings" panose="05000000000000000000" pitchFamily="2" charset="2"/>
              <a:buChar char="Ø"/>
            </a:pPr>
            <a:r>
              <a:rPr lang="en-US" altLang="en-US" sz="2600" dirty="0">
                <a:latin typeface="Times New Roman" panose="02020603050405020304" pitchFamily="18" charset="0"/>
                <a:cs typeface="Times New Roman" panose="02020603050405020304" pitchFamily="18" charset="0"/>
              </a:rPr>
              <a:t>Keep Costs down</a:t>
            </a:r>
            <a:endParaRPr lang="en-US" altLang="en-US" sz="2600" dirty="0">
              <a:latin typeface="Times New Roman" panose="02020603050405020304" pitchFamily="18" charset="0"/>
              <a:cs typeface="Times New Roman" panose="02020603050405020304" pitchFamily="18" charset="0"/>
            </a:endParaRPr>
          </a:p>
          <a:p>
            <a:pPr>
              <a:lnSpc>
                <a:spcPct val="90000"/>
              </a:lnSpc>
              <a:buFont typeface="Wingdings" panose="05000000000000000000" pitchFamily="2" charset="2"/>
              <a:buChar char="Ø"/>
            </a:pPr>
            <a:r>
              <a:rPr lang="en-US" altLang="en-US" sz="2600" dirty="0">
                <a:latin typeface="Times New Roman" panose="02020603050405020304" pitchFamily="18" charset="0"/>
                <a:cs typeface="Times New Roman" panose="02020603050405020304" pitchFamily="18" charset="0"/>
              </a:rPr>
              <a:t>Keep its prices in line with the value the customers see in their brands</a:t>
            </a:r>
            <a:endParaRPr lang="en-US" altLang="en-US" sz="2600" dirty="0">
              <a:latin typeface="Times New Roman" panose="02020603050405020304" pitchFamily="18" charset="0"/>
              <a:cs typeface="Times New Roman" panose="02020603050405020304" pitchFamily="18" charset="0"/>
            </a:endParaRPr>
          </a:p>
          <a:p>
            <a:pPr>
              <a:lnSpc>
                <a:spcPct val="90000"/>
              </a:lnSpc>
              <a:buFont typeface="Wingdings" panose="05000000000000000000" pitchFamily="2" charset="2"/>
              <a:buChar char="Ø"/>
            </a:pPr>
            <a:r>
              <a:rPr lang="en-US" altLang="en-US" sz="2600" dirty="0" smtClean="0">
                <a:latin typeface="Times New Roman" panose="02020603050405020304" pitchFamily="18" charset="0"/>
                <a:cs typeface="Times New Roman" panose="02020603050405020304" pitchFamily="18" charset="0"/>
              </a:rPr>
              <a:t>Leaders </a:t>
            </a:r>
            <a:r>
              <a:rPr lang="en-US" altLang="en-US" sz="2600" dirty="0">
                <a:latin typeface="Times New Roman" panose="02020603050405020304" pitchFamily="18" charset="0"/>
                <a:cs typeface="Times New Roman" panose="02020603050405020304" pitchFamily="18" charset="0"/>
              </a:rPr>
              <a:t>should “plug holes” so that competitors do not jump in</a:t>
            </a:r>
            <a:endParaRPr lang="en-US" altLang="en-US" sz="2600" dirty="0">
              <a:latin typeface="Times New Roman" panose="02020603050405020304" pitchFamily="18" charset="0"/>
              <a:cs typeface="Times New Roman" panose="02020603050405020304" pitchFamily="18" charset="0"/>
            </a:endParaRPr>
          </a:p>
          <a:p>
            <a:pPr>
              <a:lnSpc>
                <a:spcPct val="90000"/>
              </a:lnSpc>
              <a:buFont typeface="Wingdings" panose="05000000000000000000" pitchFamily="2" charset="2"/>
              <a:buChar char="Ø"/>
            </a:pPr>
            <a:r>
              <a:rPr lang="en-US" altLang="en-US" sz="2600" dirty="0" smtClean="0">
                <a:latin typeface="Times New Roman" panose="02020603050405020304" pitchFamily="18" charset="0"/>
                <a:cs typeface="Times New Roman" panose="02020603050405020304" pitchFamily="18" charset="0"/>
              </a:rPr>
              <a:t>Best </a:t>
            </a:r>
            <a:r>
              <a:rPr lang="en-US" altLang="en-US" sz="2600" dirty="0">
                <a:latin typeface="Times New Roman" panose="02020603050405020304" pitchFamily="18" charset="0"/>
                <a:cs typeface="Times New Roman" panose="02020603050405020304" pitchFamily="18" charset="0"/>
              </a:rPr>
              <a:t>response is continuous innovation</a:t>
            </a:r>
            <a:endParaRPr lang="en-US" altLang="en-US" sz="2600" dirty="0">
              <a:latin typeface="Times New Roman" panose="02020603050405020304" pitchFamily="18" charset="0"/>
              <a:cs typeface="Times New Roman" panose="02020603050405020304" pitchFamily="18" charset="0"/>
            </a:endParaRPr>
          </a:p>
          <a:p>
            <a:pPr>
              <a:lnSpc>
                <a:spcPct val="90000"/>
              </a:lnSpc>
              <a:buFont typeface="Wingdings" panose="05000000000000000000" pitchFamily="2" charset="2"/>
              <a:buChar char="Ø"/>
            </a:pPr>
            <a:r>
              <a:rPr lang="en-US" altLang="en-US" sz="2600" dirty="0">
                <a:latin typeface="Times New Roman" panose="02020603050405020304" pitchFamily="18" charset="0"/>
                <a:cs typeface="Times New Roman" panose="02020603050405020304" pitchFamily="18" charset="0"/>
              </a:rPr>
              <a:t>L</a:t>
            </a:r>
            <a:r>
              <a:rPr lang="en-US" altLang="en-US" sz="2600" dirty="0" smtClean="0">
                <a:latin typeface="Times New Roman" panose="02020603050405020304" pitchFamily="18" charset="0"/>
                <a:cs typeface="Times New Roman" panose="02020603050405020304" pitchFamily="18" charset="0"/>
              </a:rPr>
              <a:t>eader </a:t>
            </a:r>
            <a:r>
              <a:rPr lang="en-US" altLang="en-US" sz="2600" dirty="0">
                <a:latin typeface="Times New Roman" panose="02020603050405020304" pitchFamily="18" charset="0"/>
                <a:cs typeface="Times New Roman" panose="02020603050405020304" pitchFamily="18" charset="0"/>
              </a:rPr>
              <a:t>should refuse to be content with status quo and always </a:t>
            </a:r>
            <a:r>
              <a:rPr lang="en-US" altLang="en-US" sz="2600" dirty="0" smtClean="0">
                <a:latin typeface="Times New Roman" panose="02020603050405020304" pitchFamily="18" charset="0"/>
                <a:cs typeface="Times New Roman" panose="02020603050405020304" pitchFamily="18" charset="0"/>
              </a:rPr>
              <a:t>lead </a:t>
            </a:r>
            <a:r>
              <a:rPr lang="en-US" altLang="en-US" sz="2600" dirty="0">
                <a:latin typeface="Times New Roman" panose="02020603050405020304" pitchFamily="18" charset="0"/>
                <a:cs typeface="Times New Roman" panose="02020603050405020304" pitchFamily="18" charset="0"/>
              </a:rPr>
              <a:t>in new </a:t>
            </a:r>
            <a:r>
              <a:rPr lang="en-US" altLang="en-US" sz="2600" dirty="0" smtClean="0">
                <a:latin typeface="Times New Roman" panose="02020603050405020304" pitchFamily="18" charset="0"/>
                <a:cs typeface="Times New Roman" panose="02020603050405020304" pitchFamily="18" charset="0"/>
              </a:rPr>
              <a:t>products, </a:t>
            </a:r>
            <a:r>
              <a:rPr lang="en-US" altLang="en-US" sz="2600" dirty="0">
                <a:latin typeface="Times New Roman" panose="02020603050405020304" pitchFamily="18" charset="0"/>
                <a:cs typeface="Times New Roman" panose="02020603050405020304" pitchFamily="18" charset="0"/>
              </a:rPr>
              <a:t>customer </a:t>
            </a:r>
            <a:r>
              <a:rPr lang="en-US" altLang="en-US" sz="2600" dirty="0" smtClean="0">
                <a:latin typeface="Times New Roman" panose="02020603050405020304" pitchFamily="18" charset="0"/>
                <a:cs typeface="Times New Roman" panose="02020603050405020304" pitchFamily="18" charset="0"/>
              </a:rPr>
              <a:t>service and distribution effectiveness</a:t>
            </a:r>
            <a:r>
              <a:rPr lang="en-US" altLang="en-US" dirty="0" smtClean="0">
                <a:latin typeface="Times New Roman" panose="02020603050405020304" pitchFamily="18" charset="0"/>
                <a:cs typeface="Times New Roman" panose="02020603050405020304" pitchFamily="18" charset="0"/>
              </a:rPr>
              <a:t>.</a:t>
            </a:r>
            <a:endParaRPr lang="en-US" altLang="en-US" dirty="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99764" y="1882215"/>
            <a:ext cx="9144000" cy="2387600"/>
          </a:xfrm>
        </p:spPr>
        <p:txBody>
          <a:bodyPr>
            <a:normAutofit fontScale="90000"/>
          </a:bodyPr>
          <a:lstStyle/>
          <a:p>
            <a:br>
              <a:rPr lang="en-GB" dirty="0" smtClean="0"/>
            </a:br>
            <a:br>
              <a:rPr lang="en-GB" dirty="0"/>
            </a:br>
            <a:r>
              <a:rPr lang="en-GB" b="1" dirty="0" smtClean="0">
                <a:solidFill>
                  <a:schemeClr val="tx1"/>
                </a:solidFill>
                <a:latin typeface="Times New Roman" panose="02020603050405020304" pitchFamily="18" charset="0"/>
                <a:cs typeface="Times New Roman" panose="02020603050405020304" pitchFamily="18" charset="0"/>
              </a:rPr>
              <a:t>COMPETITIVE ANALYSIS TOOL-</a:t>
            </a:r>
            <a:r>
              <a:rPr lang="en-GB" sz="4400" b="1" i="1" dirty="0" smtClean="0">
                <a:solidFill>
                  <a:schemeClr val="tx1"/>
                </a:solidFill>
                <a:latin typeface="Times New Roman" panose="02020603050405020304" pitchFamily="18" charset="0"/>
                <a:cs typeface="Times New Roman" panose="02020603050405020304" pitchFamily="18" charset="0"/>
              </a:rPr>
              <a:t>PORTER’S FIVE FORCES</a:t>
            </a:r>
            <a:endParaRPr lang="en-GB" sz="4400" b="1" i="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0157" y="-257576"/>
            <a:ext cx="10001518" cy="1525116"/>
          </a:xfrm>
        </p:spPr>
        <p:txBody>
          <a:bodyPr>
            <a:normAutofit fontScale="90000"/>
          </a:bodyPr>
          <a:lstStyle/>
          <a:p>
            <a:br>
              <a:rPr lang="en-US" altLang="en-US" sz="5400" b="1" dirty="0">
                <a:effectLst>
                  <a:outerShdw blurRad="38100" dist="38100" dir="2700000" algn="tl">
                    <a:srgbClr val="000000"/>
                  </a:outerShdw>
                </a:effectLst>
              </a:rPr>
            </a:br>
            <a:r>
              <a:rPr lang="en-US" altLang="en-US" sz="5400" b="1" dirty="0" smtClean="0">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Michael </a:t>
            </a:r>
            <a:r>
              <a:rPr lang="en-US" altLang="en-US" sz="5400" b="1" dirty="0">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Porter’s Five </a:t>
            </a:r>
            <a:r>
              <a:rPr lang="en-US" altLang="en-US" sz="5400" b="1" dirty="0" smtClean="0">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Forces</a:t>
            </a:r>
            <a:endParaRPr lang="en-GB" dirty="0">
              <a:solidFill>
                <a:schemeClr val="tx1"/>
              </a:solidFill>
            </a:endParaRPr>
          </a:p>
        </p:txBody>
      </p:sp>
      <p:sp>
        <p:nvSpPr>
          <p:cNvPr id="3" name="Content Placeholder 2"/>
          <p:cNvSpPr>
            <a:spLocks noGrp="1"/>
          </p:cNvSpPr>
          <p:nvPr>
            <p:ph idx="1"/>
          </p:nvPr>
        </p:nvSpPr>
        <p:spPr>
          <a:xfrm>
            <a:off x="1000281" y="1537763"/>
            <a:ext cx="9663426" cy="4953189"/>
          </a:xfrm>
        </p:spPr>
        <p:txBody>
          <a:bodyPr>
            <a:normAutofit/>
          </a:bodyPr>
          <a:lstStyle/>
          <a:p>
            <a:r>
              <a:rPr lang="en-GB" sz="2400" dirty="0" smtClean="0">
                <a:latin typeface="Times New Roman" panose="02020603050405020304" pitchFamily="18" charset="0"/>
                <a:cs typeface="Times New Roman" panose="02020603050405020304" pitchFamily="18" charset="0"/>
              </a:rPr>
              <a:t>Competitive  Analysis tool developed by Michael Porter in 1979</a:t>
            </a:r>
            <a:endParaRPr lang="en-GB" sz="2400" dirty="0" smtClean="0">
              <a:latin typeface="Times New Roman" panose="02020603050405020304" pitchFamily="18" charset="0"/>
              <a:cs typeface="Times New Roman" panose="02020603050405020304" pitchFamily="18" charset="0"/>
            </a:endParaRPr>
          </a:p>
          <a:p>
            <a:endParaRPr lang="en-GB" sz="2400" dirty="0" smtClean="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Theory </a:t>
            </a:r>
            <a:r>
              <a:rPr lang="en-GB" sz="2400" dirty="0">
                <a:latin typeface="Times New Roman" panose="02020603050405020304" pitchFamily="18" charset="0"/>
                <a:cs typeface="Times New Roman" panose="02020603050405020304" pitchFamily="18" charset="0"/>
              </a:rPr>
              <a:t>is based on </a:t>
            </a:r>
            <a:r>
              <a:rPr lang="en-GB" sz="2400" dirty="0" smtClean="0">
                <a:latin typeface="Times New Roman" panose="02020603050405020304" pitchFamily="18" charset="0"/>
                <a:cs typeface="Times New Roman" panose="02020603050405020304" pitchFamily="18" charset="0"/>
              </a:rPr>
              <a:t>concept </a:t>
            </a:r>
            <a:r>
              <a:rPr lang="en-GB" sz="2400" dirty="0">
                <a:latin typeface="Times New Roman" panose="02020603050405020304" pitchFamily="18" charset="0"/>
                <a:cs typeface="Times New Roman" panose="02020603050405020304" pitchFamily="18" charset="0"/>
              </a:rPr>
              <a:t>that there are five forces that </a:t>
            </a:r>
            <a:r>
              <a:rPr lang="en-GB" sz="2400" dirty="0" smtClean="0">
                <a:latin typeface="Times New Roman" panose="02020603050405020304" pitchFamily="18" charset="0"/>
                <a:cs typeface="Times New Roman" panose="02020603050405020304" pitchFamily="18" charset="0"/>
              </a:rPr>
              <a:t>determine;</a:t>
            </a:r>
            <a:endParaRPr lang="en-GB" sz="2400" dirty="0" smtClean="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 Competitive </a:t>
            </a:r>
            <a:r>
              <a:rPr lang="en-GB" sz="2800" dirty="0">
                <a:latin typeface="Times New Roman" panose="02020603050405020304" pitchFamily="18" charset="0"/>
                <a:cs typeface="Times New Roman" panose="02020603050405020304" pitchFamily="18" charset="0"/>
              </a:rPr>
              <a:t>intensity and attractiveness of a </a:t>
            </a:r>
            <a:r>
              <a:rPr lang="en-GB" sz="2800" dirty="0" smtClean="0">
                <a:latin typeface="Times New Roman" panose="02020603050405020304" pitchFamily="18" charset="0"/>
                <a:cs typeface="Times New Roman" panose="02020603050405020304" pitchFamily="18" charset="0"/>
              </a:rPr>
              <a:t>market,</a:t>
            </a:r>
            <a:endParaRPr lang="en-GB" sz="2800" dirty="0" smtClean="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Where </a:t>
            </a:r>
            <a:r>
              <a:rPr lang="en-GB" sz="2800" dirty="0">
                <a:latin typeface="Times New Roman" panose="02020603050405020304" pitchFamily="18" charset="0"/>
                <a:cs typeface="Times New Roman" panose="02020603050405020304" pitchFamily="18" charset="0"/>
              </a:rPr>
              <a:t>power lies in a business </a:t>
            </a:r>
            <a:r>
              <a:rPr lang="en-GB" sz="2800" dirty="0" smtClean="0">
                <a:latin typeface="Times New Roman" panose="02020603050405020304" pitchFamily="18" charset="0"/>
                <a:cs typeface="Times New Roman" panose="02020603050405020304" pitchFamily="18" charset="0"/>
              </a:rPr>
              <a:t>situation, </a:t>
            </a:r>
            <a:endParaRPr lang="en-GB" sz="2800" dirty="0" smtClean="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Whether </a:t>
            </a:r>
            <a:r>
              <a:rPr lang="en-GB" sz="2800" dirty="0">
                <a:latin typeface="Times New Roman" panose="02020603050405020304" pitchFamily="18" charset="0"/>
                <a:cs typeface="Times New Roman" panose="02020603050405020304" pitchFamily="18" charset="0"/>
              </a:rPr>
              <a:t>or not a </a:t>
            </a:r>
            <a:r>
              <a:rPr lang="en-GB" sz="2800" dirty="0" smtClean="0">
                <a:latin typeface="Times New Roman" panose="02020603050405020304" pitchFamily="18" charset="0"/>
                <a:cs typeface="Times New Roman" panose="02020603050405020304" pitchFamily="18" charset="0"/>
              </a:rPr>
              <a:t>business </a:t>
            </a:r>
            <a:r>
              <a:rPr lang="en-GB" sz="2800" dirty="0">
                <a:latin typeface="Times New Roman" panose="02020603050405020304" pitchFamily="18" charset="0"/>
                <a:cs typeface="Times New Roman" panose="02020603050405020304" pitchFamily="18" charset="0"/>
              </a:rPr>
              <a:t>can be profitable, based on other businesses in the industry</a:t>
            </a:r>
            <a:r>
              <a:rPr lang="en-GB" sz="2800" dirty="0" smtClean="0">
                <a:latin typeface="Times New Roman" panose="02020603050405020304" pitchFamily="18" charset="0"/>
                <a:cs typeface="Times New Roman" panose="02020603050405020304" pitchFamily="18" charset="0"/>
              </a:rPr>
              <a:t>.</a:t>
            </a:r>
            <a:endParaRPr lang="en-GB" sz="2800" dirty="0" smtClean="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Competitive </a:t>
            </a:r>
            <a:r>
              <a:rPr lang="en-GB" sz="2800" dirty="0">
                <a:latin typeface="Times New Roman" panose="02020603050405020304" pitchFamily="18" charset="0"/>
                <a:cs typeface="Times New Roman" panose="02020603050405020304" pitchFamily="18" charset="0"/>
              </a:rPr>
              <a:t>strength and position of </a:t>
            </a:r>
            <a:r>
              <a:rPr lang="en-GB" sz="2800" dirty="0" smtClean="0">
                <a:latin typeface="Times New Roman" panose="02020603050405020304" pitchFamily="18" charset="0"/>
                <a:cs typeface="Times New Roman" panose="02020603050405020304" pitchFamily="18" charset="0"/>
              </a:rPr>
              <a:t>business organisations</a:t>
            </a:r>
            <a:endParaRPr lang="en-GB" sz="2800" dirty="0" smtClean="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Whether new products or services are potentially profitable.</a:t>
            </a:r>
            <a:endParaRPr lang="en-GB" sz="2800" dirty="0">
              <a:latin typeface="Times New Roman" panose="02020603050405020304" pitchFamily="18" charset="0"/>
              <a:cs typeface="Times New Roman" panose="02020603050405020304" pitchFamily="18" charset="0"/>
            </a:endParaRPr>
          </a:p>
          <a:p>
            <a:endParaRPr lang="en-GB" u="sng"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1"/>
                </a:solidFill>
                <a:latin typeface="Times New Roman" panose="02020603050405020304" pitchFamily="18" charset="0"/>
                <a:cs typeface="Times New Roman" panose="02020603050405020304" pitchFamily="18" charset="0"/>
              </a:rPr>
              <a:t>APPLICATION OF PORTERS’ FIVE FORCE THEORY</a:t>
            </a:r>
            <a:endParaRPr lang="en-GB" b="1"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nvPr>
        </p:nvGraphicFramePr>
        <p:xfrm>
          <a:off x="760926" y="2173355"/>
          <a:ext cx="10515600" cy="4351338"/>
        </p:xfrm>
        <a:graphic>
          <a:graphicData uri="http://schemas.openxmlformats.org/drawingml/2006/table">
            <a:tbl>
              <a:tblPr/>
              <a:tblGrid>
                <a:gridCol w="5257800"/>
                <a:gridCol w="5257800"/>
              </a:tblGrid>
              <a:tr h="546342">
                <a:tc>
                  <a:txBody>
                    <a:bodyPr/>
                    <a:lstStyle/>
                    <a:p>
                      <a:pPr algn="ctr"/>
                      <a:r>
                        <a:rPr lang="en-GB" sz="2400" b="1" dirty="0" smtClean="0">
                          <a:solidFill>
                            <a:srgbClr val="FFFFFF"/>
                          </a:solidFill>
                          <a:effectLst/>
                        </a:rPr>
                        <a:t>Actions to take / Dos</a:t>
                      </a:r>
                      <a:endParaRPr lang="en-GB" sz="2400" dirty="0">
                        <a:effectLst/>
                      </a:endParaRPr>
                    </a:p>
                  </a:txBody>
                  <a:tcPr marL="40410" marR="40410" marT="40410" marB="40410" anchor="ctr">
                    <a:lnL>
                      <a:noFill/>
                    </a:lnL>
                    <a:lnR>
                      <a:noFill/>
                    </a:lnR>
                    <a:lnT>
                      <a:noFill/>
                    </a:lnT>
                    <a:lnB>
                      <a:noFill/>
                    </a:lnB>
                    <a:solidFill>
                      <a:srgbClr val="008DD0"/>
                    </a:solidFill>
                  </a:tcPr>
                </a:tc>
                <a:tc>
                  <a:txBody>
                    <a:bodyPr/>
                    <a:lstStyle/>
                    <a:p>
                      <a:pPr algn="ctr"/>
                      <a:r>
                        <a:rPr lang="en-GB" sz="2400" b="1" dirty="0">
                          <a:solidFill>
                            <a:srgbClr val="FFFFFF"/>
                          </a:solidFill>
                          <a:effectLst/>
                        </a:rPr>
                        <a:t>Actions to Avoid / Don'ts</a:t>
                      </a:r>
                      <a:endParaRPr lang="en-GB" sz="2400" dirty="0">
                        <a:effectLst/>
                      </a:endParaRPr>
                    </a:p>
                  </a:txBody>
                  <a:tcPr marL="40410" marR="40410" marT="40410" marB="40410" anchor="ctr">
                    <a:lnL>
                      <a:noFill/>
                    </a:lnL>
                    <a:lnR>
                      <a:noFill/>
                    </a:lnR>
                    <a:lnT>
                      <a:noFill/>
                    </a:lnT>
                    <a:lnB>
                      <a:noFill/>
                    </a:lnB>
                    <a:solidFill>
                      <a:srgbClr val="F04E61"/>
                    </a:solidFill>
                  </a:tcPr>
                </a:tc>
              </a:tr>
              <a:tr h="3804996">
                <a:tc>
                  <a:txBody>
                    <a:bodyPr/>
                    <a:lstStyle/>
                    <a:p>
                      <a:pPr marL="342900" indent="-342900">
                        <a:buFont typeface="Wingdings" panose="05000000000000000000" pitchFamily="2" charset="2"/>
                        <a:buChar char="Ø"/>
                      </a:pPr>
                      <a:r>
                        <a:rPr lang="en-GB" sz="2000" b="1" dirty="0">
                          <a:effectLst/>
                          <a:latin typeface="Century Gothic" panose="020B0502020202020204" pitchFamily="34" charset="0"/>
                        </a:rPr>
                        <a:t>Use this model where there are at least three competitors in the </a:t>
                      </a:r>
                      <a:r>
                        <a:rPr lang="en-GB" sz="2000" b="1" dirty="0" smtClean="0">
                          <a:effectLst/>
                          <a:latin typeface="Century Gothic" panose="020B0502020202020204" pitchFamily="34" charset="0"/>
                        </a:rPr>
                        <a:t>market</a:t>
                      </a:r>
                      <a:endParaRPr lang="en-GB" sz="2000" b="1" dirty="0" smtClean="0">
                        <a:effectLst/>
                        <a:latin typeface="Century Gothic" panose="020B0502020202020204" pitchFamily="34" charset="0"/>
                      </a:endParaRPr>
                    </a:p>
                    <a:p>
                      <a:pPr marL="342900" indent="-342900">
                        <a:buFont typeface="Wingdings" panose="05000000000000000000" pitchFamily="2" charset="2"/>
                        <a:buChar char="Ø"/>
                      </a:pPr>
                      <a:endParaRPr lang="en-GB" sz="2000" b="1" dirty="0">
                        <a:effectLst/>
                        <a:latin typeface="Century Gothic" panose="020B0502020202020204" pitchFamily="34" charset="0"/>
                      </a:endParaRPr>
                    </a:p>
                    <a:p>
                      <a:pPr marL="342900" indent="-342900">
                        <a:buFont typeface="Wingdings" panose="05000000000000000000" pitchFamily="2" charset="2"/>
                        <a:buChar char="Ø"/>
                      </a:pPr>
                      <a:r>
                        <a:rPr lang="en-GB" sz="2000" b="1" dirty="0">
                          <a:effectLst/>
                          <a:latin typeface="Century Gothic" panose="020B0502020202020204" pitchFamily="34" charset="0"/>
                        </a:rPr>
                        <a:t>Consider the impact that government has or may have on the </a:t>
                      </a:r>
                      <a:r>
                        <a:rPr lang="en-GB" sz="2000" b="1" dirty="0" smtClean="0">
                          <a:effectLst/>
                          <a:latin typeface="Century Gothic" panose="020B0502020202020204" pitchFamily="34" charset="0"/>
                        </a:rPr>
                        <a:t>industry</a:t>
                      </a:r>
                      <a:endParaRPr lang="en-GB" sz="2000" b="1" dirty="0" smtClean="0">
                        <a:effectLst/>
                        <a:latin typeface="Century Gothic" panose="020B0502020202020204" pitchFamily="34" charset="0"/>
                      </a:endParaRPr>
                    </a:p>
                    <a:p>
                      <a:pPr marL="342900" indent="-342900">
                        <a:buFont typeface="Wingdings" panose="05000000000000000000" pitchFamily="2" charset="2"/>
                        <a:buChar char="Ø"/>
                      </a:pPr>
                      <a:endParaRPr lang="en-GB" sz="2000" b="1" dirty="0">
                        <a:effectLst/>
                        <a:latin typeface="Century Gothic" panose="020B0502020202020204" pitchFamily="34" charset="0"/>
                      </a:endParaRPr>
                    </a:p>
                    <a:p>
                      <a:pPr marL="342900" indent="-342900">
                        <a:buFont typeface="Wingdings" panose="05000000000000000000" pitchFamily="2" charset="2"/>
                        <a:buChar char="Ø"/>
                      </a:pPr>
                      <a:r>
                        <a:rPr lang="en-GB" sz="2000" b="1" dirty="0">
                          <a:effectLst/>
                          <a:latin typeface="Century Gothic" panose="020B0502020202020204" pitchFamily="34" charset="0"/>
                        </a:rPr>
                        <a:t>Consider the industry lifecycle stage – earlier stages will be more </a:t>
                      </a:r>
                      <a:r>
                        <a:rPr lang="en-GB" sz="2000" b="1" dirty="0" smtClean="0">
                          <a:effectLst/>
                          <a:latin typeface="Century Gothic" panose="020B0502020202020204" pitchFamily="34" charset="0"/>
                        </a:rPr>
                        <a:t>turbulent</a:t>
                      </a:r>
                      <a:endParaRPr lang="en-GB" sz="2000" b="1" dirty="0" smtClean="0">
                        <a:effectLst/>
                        <a:latin typeface="Century Gothic" panose="020B0502020202020204" pitchFamily="34" charset="0"/>
                      </a:endParaRPr>
                    </a:p>
                    <a:p>
                      <a:pPr marL="342900" indent="-342900">
                        <a:buFont typeface="Wingdings" panose="05000000000000000000" pitchFamily="2" charset="2"/>
                        <a:buChar char="Ø"/>
                      </a:pPr>
                      <a:endParaRPr lang="en-GB" sz="2000" b="1" dirty="0">
                        <a:effectLst/>
                        <a:latin typeface="Century Gothic" panose="020B0502020202020204" pitchFamily="34" charset="0"/>
                      </a:endParaRPr>
                    </a:p>
                    <a:p>
                      <a:pPr marL="342900" indent="-342900">
                        <a:buFont typeface="Wingdings" panose="05000000000000000000" pitchFamily="2" charset="2"/>
                        <a:buChar char="Ø"/>
                      </a:pPr>
                      <a:r>
                        <a:rPr lang="en-GB" sz="2000" b="1" dirty="0">
                          <a:effectLst/>
                          <a:latin typeface="Century Gothic" panose="020B0502020202020204" pitchFamily="34" charset="0"/>
                        </a:rPr>
                        <a:t>Consider the dynamic/changing characteristics of the industry</a:t>
                      </a:r>
                      <a:r>
                        <a:rPr lang="en-GB" sz="2000" b="1" dirty="0">
                          <a:effectLst/>
                          <a:latin typeface="Century Gothic" panose="020B0502020202020204" pitchFamily="34" charset="0"/>
                          <a:hlinkClick r:id="rId1" tooltip="" action="ppaction://hlinkfile"/>
                        </a:rPr>
                        <a:t>BBA140 2015 semester 2 Final  exam.pdf</a:t>
                      </a:r>
                      <a:endParaRPr lang="en-GB" sz="2000" b="1" dirty="0">
                        <a:effectLst/>
                        <a:latin typeface="Century Gothic" panose="020B0502020202020204" pitchFamily="34" charset="0"/>
                      </a:endParaRPr>
                    </a:p>
                  </a:txBody>
                  <a:tcPr marL="40410" marR="40410" marT="40410" marB="40410">
                    <a:lnL>
                      <a:noFill/>
                    </a:lnL>
                    <a:lnR>
                      <a:noFill/>
                    </a:lnR>
                    <a:lnT>
                      <a:noFill/>
                    </a:lnT>
                    <a:lnB>
                      <a:noFill/>
                    </a:lnB>
                    <a:solidFill>
                      <a:schemeClr val="bg1">
                        <a:lumMod val="95000"/>
                        <a:lumOff val="5000"/>
                      </a:schemeClr>
                    </a:solidFill>
                  </a:tcPr>
                </a:tc>
                <a:tc>
                  <a:txBody>
                    <a:bodyPr/>
                    <a:lstStyle/>
                    <a:p>
                      <a:pPr marL="342900" indent="-342900">
                        <a:buFont typeface="Wingdings" panose="05000000000000000000" pitchFamily="2" charset="2"/>
                        <a:buChar char="Ø"/>
                      </a:pPr>
                      <a:r>
                        <a:rPr lang="en-GB" sz="2400" b="1" dirty="0">
                          <a:effectLst/>
                          <a:latin typeface="Times New Roman" panose="02020603050405020304" pitchFamily="18" charset="0"/>
                          <a:cs typeface="Times New Roman" panose="02020603050405020304" pitchFamily="18" charset="0"/>
                        </a:rPr>
                        <a:t>Avoid using the model for an individual firm; it is designed for use on an industry basis</a:t>
                      </a:r>
                      <a:endParaRPr lang="en-GB" sz="2400" b="1" dirty="0">
                        <a:effectLst/>
                        <a:latin typeface="Times New Roman" panose="02020603050405020304" pitchFamily="18" charset="0"/>
                        <a:cs typeface="Times New Roman" panose="02020603050405020304" pitchFamily="18" charset="0"/>
                      </a:endParaRPr>
                    </a:p>
                  </a:txBody>
                  <a:tcPr marL="40410" marR="40410" marT="40410" marB="40410">
                    <a:lnL>
                      <a:noFill/>
                    </a:lnL>
                    <a:lnR>
                      <a:noFill/>
                    </a:lnR>
                    <a:lnT>
                      <a:noFill/>
                    </a:lnT>
                    <a:lnB>
                      <a:noFill/>
                    </a:lnB>
                    <a:solidFill>
                      <a:schemeClr val="accent1"/>
                    </a:solidFill>
                  </a:tcPr>
                </a:tc>
              </a:tr>
            </a:tbl>
          </a:graphicData>
        </a:graphic>
      </p:graphicFrame>
    </p:spTree>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002" y="107324"/>
            <a:ext cx="8943184" cy="1320800"/>
          </a:xfrm>
        </p:spPr>
        <p:txBody>
          <a:bodyPr/>
          <a:lstStyle/>
          <a:p>
            <a:r>
              <a:rPr lang="en-GB" dirty="0" smtClean="0">
                <a:solidFill>
                  <a:schemeClr val="tx1"/>
                </a:solidFill>
              </a:rPr>
              <a:t>SWOT ANALYSIS </a:t>
            </a:r>
            <a:endParaRPr lang="en-GB" dirty="0">
              <a:solidFill>
                <a:schemeClr val="tx1"/>
              </a:solidFill>
            </a:endParaRPr>
          </a:p>
        </p:txBody>
      </p:sp>
      <p:sp>
        <p:nvSpPr>
          <p:cNvPr id="3" name="Content Placeholder 2"/>
          <p:cNvSpPr>
            <a:spLocks noGrp="1"/>
          </p:cNvSpPr>
          <p:nvPr>
            <p:ph idx="1"/>
          </p:nvPr>
        </p:nvSpPr>
        <p:spPr>
          <a:xfrm>
            <a:off x="677334" y="1287887"/>
            <a:ext cx="9084852" cy="4753475"/>
          </a:xfrm>
        </p:spPr>
        <p:txBody>
          <a:bodyPr>
            <a:normAutofit/>
          </a:bodyPr>
          <a:lstStyle/>
          <a:p>
            <a:endParaRPr lang="en-GB" sz="2000" dirty="0" smtClean="0">
              <a:latin typeface="Times New Roman" panose="02020603050405020304" pitchFamily="18" charset="0"/>
              <a:cs typeface="Times New Roman" panose="02020603050405020304" pitchFamily="18" charset="0"/>
            </a:endParaRPr>
          </a:p>
          <a:p>
            <a:pPr algn="just"/>
            <a:r>
              <a:rPr lang="en-GB" sz="2800" dirty="0" smtClean="0">
                <a:solidFill>
                  <a:schemeClr val="tx1"/>
                </a:solidFill>
                <a:latin typeface="Times New Roman" panose="02020603050405020304" pitchFamily="18" charset="0"/>
                <a:cs typeface="Times New Roman" panose="02020603050405020304" pitchFamily="18" charset="0"/>
              </a:rPr>
              <a:t>SWOT is an acronym which stands for </a:t>
            </a:r>
            <a:r>
              <a:rPr lang="en-GB" sz="2800" b="1" dirty="0" smtClean="0">
                <a:solidFill>
                  <a:schemeClr val="tx1"/>
                </a:solidFill>
                <a:latin typeface="Times New Roman" panose="02020603050405020304" pitchFamily="18" charset="0"/>
                <a:cs typeface="Times New Roman" panose="02020603050405020304" pitchFamily="18" charset="0"/>
              </a:rPr>
              <a:t>Strengths, Weaknesses, Opportunities and Threats</a:t>
            </a:r>
            <a:r>
              <a:rPr lang="en-GB" sz="2800" dirty="0" smtClean="0">
                <a:solidFill>
                  <a:schemeClr val="tx1"/>
                </a:solidFill>
                <a:latin typeface="Times New Roman" panose="02020603050405020304" pitchFamily="18" charset="0"/>
                <a:cs typeface="Times New Roman" panose="02020603050405020304" pitchFamily="18" charset="0"/>
              </a:rPr>
              <a:t>. It is used to analyse both the internal and external environment</a:t>
            </a:r>
            <a:endParaRPr lang="en-GB" sz="2800" dirty="0" smtClean="0">
              <a:solidFill>
                <a:schemeClr val="tx1"/>
              </a:solidFill>
              <a:latin typeface="Times New Roman" panose="02020603050405020304" pitchFamily="18" charset="0"/>
              <a:cs typeface="Times New Roman" panose="02020603050405020304" pitchFamily="18" charset="0"/>
            </a:endParaRPr>
          </a:p>
          <a:p>
            <a:pPr algn="just"/>
            <a:r>
              <a:rPr lang="en-GB" sz="2800" dirty="0">
                <a:solidFill>
                  <a:schemeClr val="tx1"/>
                </a:solidFill>
                <a:latin typeface="Times New Roman" panose="02020603050405020304" pitchFamily="18" charset="0"/>
                <a:cs typeface="Times New Roman" panose="02020603050405020304" pitchFamily="18" charset="0"/>
              </a:rPr>
              <a:t>Strengths and weaknesses are internal to the company, meaning they’re things that you as a business owner have the power to change. </a:t>
            </a:r>
            <a:endParaRPr lang="en-GB" sz="2800" dirty="0" smtClean="0">
              <a:solidFill>
                <a:schemeClr val="tx1"/>
              </a:solidFill>
              <a:latin typeface="Times New Roman" panose="02020603050405020304" pitchFamily="18" charset="0"/>
              <a:cs typeface="Times New Roman" panose="02020603050405020304" pitchFamily="18" charset="0"/>
            </a:endParaRPr>
          </a:p>
          <a:p>
            <a:pPr algn="just"/>
            <a:r>
              <a:rPr lang="en-GB" sz="2800" dirty="0" smtClean="0">
                <a:solidFill>
                  <a:schemeClr val="tx1"/>
                </a:solidFill>
                <a:latin typeface="Times New Roman" panose="02020603050405020304" pitchFamily="18" charset="0"/>
                <a:cs typeface="Times New Roman" panose="02020603050405020304" pitchFamily="18" charset="0"/>
              </a:rPr>
              <a:t>Opportunities </a:t>
            </a:r>
            <a:r>
              <a:rPr lang="en-GB" sz="2800" dirty="0">
                <a:solidFill>
                  <a:schemeClr val="tx1"/>
                </a:solidFill>
                <a:latin typeface="Times New Roman" panose="02020603050405020304" pitchFamily="18" charset="0"/>
                <a:cs typeface="Times New Roman" panose="02020603050405020304" pitchFamily="18" charset="0"/>
              </a:rPr>
              <a:t>and threats are external issues that are outside the scope of your control but which can impact your operation for better or worse</a:t>
            </a:r>
            <a:r>
              <a:rPr lang="en-GB" sz="2800" dirty="0" smtClean="0">
                <a:solidFill>
                  <a:schemeClr val="tx1"/>
                </a:solidFill>
                <a:latin typeface="Times New Roman" panose="02020603050405020304" pitchFamily="18" charset="0"/>
                <a:cs typeface="Times New Roman" panose="02020603050405020304" pitchFamily="18" charset="0"/>
              </a:rPr>
              <a:t>.</a:t>
            </a:r>
            <a:endParaRPr lang="en-US" altLang="zh-CN" sz="2800" dirty="0">
              <a:solidFill>
                <a:schemeClr val="tx1"/>
              </a:solidFill>
              <a:effectLst>
                <a:outerShdw blurRad="38100" dist="38100" dir="2700000" algn="tl">
                  <a:srgbClr val="C0C0C0"/>
                </a:outerShdw>
              </a:effectLst>
              <a:latin typeface="Times New Roman" panose="02020603050405020304" pitchFamily="18" charset="0"/>
              <a:ea typeface="Tahoma" panose="020B060403050404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1993900" y="2984500"/>
            <a:ext cx="1955800" cy="1041400"/>
          </a:xfrm>
          <a:prstGeom prst="rect">
            <a:avLst/>
          </a:prstGeom>
          <a:solidFill>
            <a:schemeClr val="accent1"/>
          </a:solidFill>
          <a:ln w="25400">
            <a:solidFill>
              <a:schemeClr val="tx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55" name="Rectangle 3"/>
          <p:cNvSpPr>
            <a:spLocks noChangeArrowheads="1"/>
          </p:cNvSpPr>
          <p:nvPr/>
        </p:nvSpPr>
        <p:spPr bwMode="auto">
          <a:xfrm>
            <a:off x="5118100" y="1308100"/>
            <a:ext cx="1955800" cy="1041400"/>
          </a:xfrm>
          <a:prstGeom prst="rect">
            <a:avLst/>
          </a:prstGeom>
          <a:solidFill>
            <a:schemeClr val="accent1"/>
          </a:solidFill>
          <a:ln w="25400">
            <a:solidFill>
              <a:schemeClr val="tx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56" name="Rectangle 4"/>
          <p:cNvSpPr>
            <a:spLocks noChangeArrowheads="1"/>
          </p:cNvSpPr>
          <p:nvPr/>
        </p:nvSpPr>
        <p:spPr bwMode="auto">
          <a:xfrm>
            <a:off x="8242300" y="2984500"/>
            <a:ext cx="1955800" cy="1041400"/>
          </a:xfrm>
          <a:prstGeom prst="rect">
            <a:avLst/>
          </a:prstGeom>
          <a:solidFill>
            <a:schemeClr val="accent1"/>
          </a:solidFill>
          <a:ln w="25400">
            <a:solidFill>
              <a:schemeClr val="tx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57" name="Rectangle 5"/>
          <p:cNvSpPr>
            <a:spLocks noChangeArrowheads="1"/>
          </p:cNvSpPr>
          <p:nvPr/>
        </p:nvSpPr>
        <p:spPr bwMode="auto">
          <a:xfrm>
            <a:off x="5118100" y="4737100"/>
            <a:ext cx="1955800" cy="1041400"/>
          </a:xfrm>
          <a:prstGeom prst="rect">
            <a:avLst/>
          </a:prstGeom>
          <a:solidFill>
            <a:schemeClr val="accent1"/>
          </a:solidFill>
          <a:ln w="25400">
            <a:solidFill>
              <a:schemeClr val="tx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0246" name="Rectangle 6"/>
          <p:cNvSpPr>
            <a:spLocks noChangeArrowheads="1"/>
          </p:cNvSpPr>
          <p:nvPr/>
        </p:nvSpPr>
        <p:spPr bwMode="auto">
          <a:xfrm>
            <a:off x="2286000" y="762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altLang="en-US" sz="4800" b="1" dirty="0">
                <a:effectLst>
                  <a:outerShdw blurRad="38100" dist="38100" dir="2700000" algn="tl">
                    <a:srgbClr val="000000"/>
                  </a:outerShdw>
                </a:effectLst>
              </a:rPr>
              <a:t>Porter Competitive Model</a:t>
            </a:r>
            <a:endParaRPr lang="en-US" altLang="en-US" sz="4800" b="1" dirty="0">
              <a:effectLst>
                <a:outerShdw blurRad="38100" dist="38100" dir="2700000" algn="tl">
                  <a:srgbClr val="000000"/>
                </a:outerShdw>
              </a:effectLst>
            </a:endParaRPr>
          </a:p>
        </p:txBody>
      </p:sp>
      <p:sp>
        <p:nvSpPr>
          <p:cNvPr id="23559" name="Rectangle 7"/>
          <p:cNvSpPr>
            <a:spLocks noChangeArrowheads="1"/>
          </p:cNvSpPr>
          <p:nvPr/>
        </p:nvSpPr>
        <p:spPr bwMode="auto">
          <a:xfrm>
            <a:off x="4533901" y="2971800"/>
            <a:ext cx="3154363" cy="1136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t>Intra-Industry </a:t>
            </a:r>
            <a:endParaRPr lang="en-US" altLang="en-US" b="1"/>
          </a:p>
          <a:p>
            <a:pPr algn="ctr"/>
            <a:r>
              <a:rPr lang="en-US" altLang="en-US" b="1"/>
              <a:t>Rivalry</a:t>
            </a:r>
            <a:endParaRPr lang="en-US" altLang="en-US" b="1"/>
          </a:p>
          <a:p>
            <a:pPr algn="ctr"/>
            <a:r>
              <a:rPr lang="en-US" altLang="en-US" sz="2000" b="1"/>
              <a:t>Strategic Business Unit</a:t>
            </a:r>
            <a:endParaRPr lang="en-US" altLang="en-US" sz="2000" b="1"/>
          </a:p>
        </p:txBody>
      </p:sp>
      <p:sp>
        <p:nvSpPr>
          <p:cNvPr id="23560" name="Rectangle 8"/>
          <p:cNvSpPr>
            <a:spLocks noChangeArrowheads="1"/>
          </p:cNvSpPr>
          <p:nvPr/>
        </p:nvSpPr>
        <p:spPr bwMode="auto">
          <a:xfrm>
            <a:off x="8573632" y="3003550"/>
            <a:ext cx="1407438" cy="1505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dirty="0"/>
              <a:t>Bargaining</a:t>
            </a:r>
            <a:endParaRPr lang="en-US" altLang="en-US" sz="2000" b="1" dirty="0"/>
          </a:p>
          <a:p>
            <a:pPr algn="ctr"/>
            <a:r>
              <a:rPr lang="en-US" altLang="en-US" sz="2000" b="1" dirty="0"/>
              <a:t>Power </a:t>
            </a:r>
            <a:endParaRPr lang="en-US" altLang="en-US" sz="2000" b="1" dirty="0"/>
          </a:p>
          <a:p>
            <a:pPr algn="ctr"/>
            <a:r>
              <a:rPr lang="en-US" altLang="en-US" sz="2000" b="1" dirty="0"/>
              <a:t>of  Buyers</a:t>
            </a:r>
            <a:endParaRPr lang="en-US" altLang="en-US" sz="2000" b="1" dirty="0"/>
          </a:p>
          <a:p>
            <a:pPr algn="ctr"/>
            <a:endParaRPr lang="en-US" altLang="en-US" sz="1600" dirty="0"/>
          </a:p>
          <a:p>
            <a:pPr algn="ctr" latinLnBrk="1"/>
            <a:endParaRPr lang="en-US" altLang="en-US" sz="1600" dirty="0"/>
          </a:p>
        </p:txBody>
      </p:sp>
      <p:sp>
        <p:nvSpPr>
          <p:cNvPr id="23561" name="Rectangle 9"/>
          <p:cNvSpPr>
            <a:spLocks noChangeArrowheads="1"/>
          </p:cNvSpPr>
          <p:nvPr/>
        </p:nvSpPr>
        <p:spPr bwMode="auto">
          <a:xfrm>
            <a:off x="2155826" y="2997200"/>
            <a:ext cx="1560513" cy="150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dirty="0"/>
              <a:t>Bargaining</a:t>
            </a:r>
            <a:endParaRPr lang="en-US" altLang="en-US" sz="2000" b="1" dirty="0"/>
          </a:p>
          <a:p>
            <a:pPr algn="ctr"/>
            <a:r>
              <a:rPr lang="en-US" altLang="en-US" sz="2000" b="1" dirty="0"/>
              <a:t> Power</a:t>
            </a:r>
            <a:endParaRPr lang="en-US" altLang="en-US" sz="2000" b="1" dirty="0"/>
          </a:p>
          <a:p>
            <a:pPr algn="ctr"/>
            <a:r>
              <a:rPr lang="en-US" altLang="en-US" sz="2000" b="1" dirty="0"/>
              <a:t> of Suppliers</a:t>
            </a:r>
            <a:endParaRPr lang="en-US" altLang="en-US" sz="2000" b="1" dirty="0"/>
          </a:p>
          <a:p>
            <a:pPr algn="ctr"/>
            <a:endParaRPr lang="en-US" altLang="en-US" sz="1600" dirty="0"/>
          </a:p>
          <a:p>
            <a:pPr algn="ctr" latinLnBrk="1"/>
            <a:endParaRPr lang="en-US" altLang="en-US" sz="1600" dirty="0"/>
          </a:p>
        </p:txBody>
      </p:sp>
      <p:sp>
        <p:nvSpPr>
          <p:cNvPr id="23562" name="Rectangle 10"/>
          <p:cNvSpPr>
            <a:spLocks noChangeArrowheads="1"/>
          </p:cNvSpPr>
          <p:nvPr/>
        </p:nvSpPr>
        <p:spPr bwMode="auto">
          <a:xfrm>
            <a:off x="5275263" y="4749800"/>
            <a:ext cx="1617662"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dirty="0"/>
              <a:t>Substitute </a:t>
            </a:r>
            <a:endParaRPr lang="en-US" altLang="en-US" sz="2000" b="1" dirty="0"/>
          </a:p>
          <a:p>
            <a:pPr algn="ctr"/>
            <a:r>
              <a:rPr lang="en-US" altLang="en-US" sz="2000" b="1" dirty="0"/>
              <a:t>Products</a:t>
            </a:r>
            <a:endParaRPr lang="en-US" altLang="en-US" sz="2000" b="1" dirty="0"/>
          </a:p>
          <a:p>
            <a:pPr algn="ctr"/>
            <a:r>
              <a:rPr lang="en-US" altLang="en-US" sz="2000" b="1" dirty="0"/>
              <a:t> and Services</a:t>
            </a:r>
            <a:endParaRPr lang="en-US" altLang="en-US" sz="2000" dirty="0"/>
          </a:p>
          <a:p>
            <a:pPr algn="ctr" latinLnBrk="1"/>
            <a:endParaRPr lang="en-US" altLang="en-US" sz="2000" dirty="0">
              <a:solidFill>
                <a:srgbClr val="FFFF00"/>
              </a:solidFill>
            </a:endParaRPr>
          </a:p>
        </p:txBody>
      </p:sp>
      <p:sp>
        <p:nvSpPr>
          <p:cNvPr id="23563" name="Rectangle 11"/>
          <p:cNvSpPr>
            <a:spLocks noChangeArrowheads="1"/>
          </p:cNvSpPr>
          <p:nvPr/>
        </p:nvSpPr>
        <p:spPr bwMode="auto">
          <a:xfrm>
            <a:off x="5248275" y="1138238"/>
            <a:ext cx="1697038"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sz="2000" b="1" dirty="0"/>
          </a:p>
          <a:p>
            <a:pPr algn="ctr"/>
            <a:r>
              <a:rPr lang="en-US" altLang="en-US" sz="2000" b="1" dirty="0"/>
              <a:t>Potential</a:t>
            </a:r>
            <a:endParaRPr lang="en-US" altLang="en-US" sz="2000" b="1" dirty="0"/>
          </a:p>
          <a:p>
            <a:pPr algn="ctr"/>
            <a:r>
              <a:rPr lang="en-US" altLang="en-US" sz="2000" b="1" dirty="0"/>
              <a:t>New Entrants</a:t>
            </a:r>
            <a:endParaRPr lang="en-US" altLang="en-US" sz="2000" b="1" dirty="0"/>
          </a:p>
          <a:p>
            <a:pPr algn="ctr" latinLnBrk="1"/>
            <a:endParaRPr lang="en-US" altLang="en-US" sz="2000" b="1" dirty="0"/>
          </a:p>
        </p:txBody>
      </p:sp>
      <p:sp>
        <p:nvSpPr>
          <p:cNvPr id="23564" name="AutoShape 12"/>
          <p:cNvSpPr>
            <a:spLocks noChangeArrowheads="1"/>
          </p:cNvSpPr>
          <p:nvPr/>
        </p:nvSpPr>
        <p:spPr bwMode="auto">
          <a:xfrm rot="-5400000">
            <a:off x="5911850" y="3968750"/>
            <a:ext cx="368300" cy="749300"/>
          </a:xfrm>
          <a:prstGeom prst="rightArrow">
            <a:avLst>
              <a:gd name="adj1" fmla="val 75000"/>
              <a:gd name="adj2" fmla="val 50005"/>
            </a:avLst>
          </a:prstGeom>
          <a:solidFill>
            <a:schemeClr val="accent1"/>
          </a:solidFill>
          <a:ln w="12700">
            <a:solidFill>
              <a:schemeClr val="tx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65" name="AutoShape 13"/>
          <p:cNvSpPr>
            <a:spLocks noChangeArrowheads="1"/>
          </p:cNvSpPr>
          <p:nvPr/>
        </p:nvSpPr>
        <p:spPr bwMode="auto">
          <a:xfrm flipH="1">
            <a:off x="7626350" y="3130550"/>
            <a:ext cx="368300" cy="749300"/>
          </a:xfrm>
          <a:prstGeom prst="rightArrow">
            <a:avLst>
              <a:gd name="adj1" fmla="val 75000"/>
              <a:gd name="adj2" fmla="val 50005"/>
            </a:avLst>
          </a:prstGeom>
          <a:solidFill>
            <a:schemeClr val="accent1"/>
          </a:solidFill>
          <a:ln w="12700">
            <a:solidFill>
              <a:schemeClr val="tx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66" name="AutoShape 14"/>
          <p:cNvSpPr>
            <a:spLocks noChangeArrowheads="1"/>
          </p:cNvSpPr>
          <p:nvPr/>
        </p:nvSpPr>
        <p:spPr bwMode="auto">
          <a:xfrm rot="16200000" flipH="1">
            <a:off x="5911850" y="2368550"/>
            <a:ext cx="368300" cy="749300"/>
          </a:xfrm>
          <a:prstGeom prst="rightArrow">
            <a:avLst>
              <a:gd name="adj1" fmla="val 75000"/>
              <a:gd name="adj2" fmla="val 50005"/>
            </a:avLst>
          </a:prstGeom>
          <a:solidFill>
            <a:schemeClr val="accent1"/>
          </a:solidFill>
          <a:ln w="12700">
            <a:solidFill>
              <a:schemeClr val="tx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67" name="AutoShape 15"/>
          <p:cNvSpPr>
            <a:spLocks noChangeArrowheads="1"/>
          </p:cNvSpPr>
          <p:nvPr/>
        </p:nvSpPr>
        <p:spPr bwMode="auto">
          <a:xfrm>
            <a:off x="4197350" y="3130550"/>
            <a:ext cx="368300" cy="749300"/>
          </a:xfrm>
          <a:prstGeom prst="rightArrow">
            <a:avLst>
              <a:gd name="adj1" fmla="val 75000"/>
              <a:gd name="adj2" fmla="val 50005"/>
            </a:avLst>
          </a:prstGeom>
          <a:solidFill>
            <a:schemeClr val="accent1"/>
          </a:solidFill>
          <a:ln w="12700">
            <a:solidFill>
              <a:schemeClr val="tx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69" name="Rectangle 17"/>
          <p:cNvSpPr>
            <a:spLocks noChangeArrowheads="1"/>
          </p:cNvSpPr>
          <p:nvPr/>
        </p:nvSpPr>
        <p:spPr bwMode="auto">
          <a:xfrm>
            <a:off x="10554" y="6070600"/>
            <a:ext cx="4302918" cy="736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b="1" dirty="0"/>
              <a:t>Source: Michael E. Porter</a:t>
            </a:r>
            <a:endParaRPr lang="en-US" altLang="en-US" sz="1400" b="1" dirty="0"/>
          </a:p>
          <a:p>
            <a:r>
              <a:rPr lang="en-US" altLang="en-US" sz="1400" b="1" dirty="0"/>
              <a:t>“Forces Governing Competition in Industry</a:t>
            </a:r>
            <a:endParaRPr lang="en-US" altLang="en-US" sz="1400" b="1" dirty="0"/>
          </a:p>
          <a:p>
            <a:r>
              <a:rPr lang="en-US" altLang="en-US" sz="1400" b="1" i="1" dirty="0"/>
              <a:t>Harvard Business Review, </a:t>
            </a:r>
            <a:r>
              <a:rPr lang="en-US" altLang="en-US" sz="1400" b="1" dirty="0"/>
              <a:t>Mar.-Apr. 1979</a:t>
            </a:r>
            <a:endParaRPr lang="en-US" altLang="en-US" sz="1400" b="1" dirty="0"/>
          </a:p>
        </p:txBody>
      </p:sp>
    </p:spTree>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1"/>
                </a:solidFill>
                <a:latin typeface="Times New Roman" panose="02020603050405020304" pitchFamily="18" charset="0"/>
                <a:cs typeface="Times New Roman" panose="02020603050405020304" pitchFamily="18" charset="0"/>
              </a:rPr>
              <a:t>THREAT OF NEW ENTRANTS</a:t>
            </a:r>
            <a:endParaRPr lang="en-GB"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62130"/>
            <a:ext cx="10515600" cy="5215943"/>
          </a:xfrm>
        </p:spPr>
        <p:txBody>
          <a:bodyPr>
            <a:normAutofit/>
          </a:bodyPr>
          <a:lstStyle/>
          <a:p>
            <a:pPr algn="just"/>
            <a:endParaRPr lang="en-GB" sz="4000" dirty="0" smtClean="0">
              <a:latin typeface="Times New Roman" panose="02020603050405020304" pitchFamily="18" charset="0"/>
              <a:cs typeface="Times New Roman" panose="02020603050405020304" pitchFamily="18" charset="0"/>
            </a:endParaRPr>
          </a:p>
          <a:p>
            <a:pPr algn="just"/>
            <a:r>
              <a:rPr lang="en-GB" sz="4000" dirty="0" smtClean="0">
                <a:latin typeface="Times New Roman" panose="02020603050405020304" pitchFamily="18" charset="0"/>
                <a:cs typeface="Times New Roman" panose="02020603050405020304" pitchFamily="18" charset="0"/>
              </a:rPr>
              <a:t>Examines </a:t>
            </a:r>
            <a:r>
              <a:rPr lang="en-GB" sz="4000" dirty="0">
                <a:latin typeface="Times New Roman" panose="02020603050405020304" pitchFamily="18" charset="0"/>
                <a:cs typeface="Times New Roman" panose="02020603050405020304" pitchFamily="18" charset="0"/>
              </a:rPr>
              <a:t>how easy or difficult it is for competitors to join the marketplace in the industry being examined. </a:t>
            </a:r>
            <a:endParaRPr lang="en-GB" sz="4000" dirty="0" smtClean="0">
              <a:latin typeface="Times New Roman" panose="02020603050405020304" pitchFamily="18" charset="0"/>
              <a:cs typeface="Times New Roman" panose="02020603050405020304" pitchFamily="18" charset="0"/>
            </a:endParaRPr>
          </a:p>
          <a:p>
            <a:pPr algn="just"/>
            <a:r>
              <a:rPr lang="en-GB" sz="4000" dirty="0" smtClean="0">
                <a:latin typeface="Times New Roman" panose="02020603050405020304" pitchFamily="18" charset="0"/>
                <a:cs typeface="Times New Roman" panose="02020603050405020304" pitchFamily="18" charset="0"/>
              </a:rPr>
              <a:t>The </a:t>
            </a:r>
            <a:r>
              <a:rPr lang="en-GB" sz="4000" dirty="0">
                <a:latin typeface="Times New Roman" panose="02020603050405020304" pitchFamily="18" charset="0"/>
                <a:cs typeface="Times New Roman" panose="02020603050405020304" pitchFamily="18" charset="0"/>
              </a:rPr>
              <a:t>easier it is for a competitor to join the marketplace, the greater the </a:t>
            </a:r>
            <a:r>
              <a:rPr lang="en-GB" sz="4000" b="1" dirty="0">
                <a:latin typeface="Times New Roman" panose="02020603050405020304" pitchFamily="18" charset="0"/>
                <a:cs typeface="Times New Roman" panose="02020603050405020304" pitchFamily="18" charset="0"/>
              </a:rPr>
              <a:t>risk</a:t>
            </a:r>
            <a:r>
              <a:rPr lang="en-GB" sz="4000" dirty="0">
                <a:latin typeface="Times New Roman" panose="02020603050405020304" pitchFamily="18" charset="0"/>
                <a:cs typeface="Times New Roman" panose="02020603050405020304" pitchFamily="18" charset="0"/>
              </a:rPr>
              <a:t> of a business's </a:t>
            </a:r>
            <a:r>
              <a:rPr lang="en-GB" sz="4000" b="1" dirty="0">
                <a:latin typeface="Times New Roman" panose="02020603050405020304" pitchFamily="18" charset="0"/>
                <a:cs typeface="Times New Roman" panose="02020603050405020304" pitchFamily="18" charset="0"/>
              </a:rPr>
              <a:t>market share </a:t>
            </a:r>
            <a:r>
              <a:rPr lang="en-GB" sz="4000" dirty="0">
                <a:latin typeface="Times New Roman" panose="02020603050405020304" pitchFamily="18" charset="0"/>
                <a:cs typeface="Times New Roman" panose="02020603050405020304" pitchFamily="18" charset="0"/>
              </a:rPr>
              <a:t>being </a:t>
            </a:r>
            <a:r>
              <a:rPr lang="en-GB" sz="4000" b="1" dirty="0">
                <a:latin typeface="Times New Roman" panose="02020603050405020304" pitchFamily="18" charset="0"/>
                <a:cs typeface="Times New Roman" panose="02020603050405020304" pitchFamily="18" charset="0"/>
              </a:rPr>
              <a:t>depleted</a:t>
            </a:r>
            <a:r>
              <a:rPr lang="en-GB" sz="4000" dirty="0">
                <a:latin typeface="Times New Roman" panose="02020603050405020304" pitchFamily="18" charset="0"/>
                <a:cs typeface="Times New Roman" panose="02020603050405020304" pitchFamily="18" charset="0"/>
              </a:rPr>
              <a:t>. </a:t>
            </a:r>
            <a:endParaRPr lang="en-GB" sz="4000" dirty="0" smtClean="0">
              <a:latin typeface="Times New Roman" panose="02020603050405020304" pitchFamily="18" charset="0"/>
              <a:cs typeface="Times New Roman" panose="02020603050405020304" pitchFamily="18" charset="0"/>
            </a:endParaRPr>
          </a:p>
          <a:p>
            <a:pPr algn="just"/>
            <a:endParaRPr lang="en-GB" dirty="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31065" y="499099"/>
            <a:ext cx="11062952" cy="6030490"/>
          </a:xfrm>
        </p:spPr>
        <p:txBody>
          <a:bodyPr>
            <a:normAutofit lnSpcReduction="10000"/>
          </a:bodyPr>
          <a:lstStyle/>
          <a:p>
            <a:r>
              <a:rPr lang="en-GB" sz="4000" dirty="0" smtClean="0">
                <a:latin typeface="Times New Roman" panose="02020603050405020304" pitchFamily="18" charset="0"/>
                <a:cs typeface="Times New Roman" panose="02020603050405020304" pitchFamily="18" charset="0"/>
              </a:rPr>
              <a:t>Profitable markets attract new entrants, which erodes profitability.</a:t>
            </a:r>
            <a:endParaRPr lang="en-GB" sz="4000" dirty="0" smtClean="0">
              <a:latin typeface="Times New Roman" panose="02020603050405020304" pitchFamily="18" charset="0"/>
              <a:cs typeface="Times New Roman" panose="02020603050405020304" pitchFamily="18" charset="0"/>
            </a:endParaRPr>
          </a:p>
          <a:p>
            <a:r>
              <a:rPr lang="en-GB" sz="4000" dirty="0" smtClean="0">
                <a:latin typeface="Times New Roman" panose="02020603050405020304" pitchFamily="18" charset="0"/>
                <a:cs typeface="Times New Roman" panose="02020603050405020304" pitchFamily="18" charset="0"/>
              </a:rPr>
              <a:t>Unless incumbents have strong and durable barriers to entry, for example;</a:t>
            </a:r>
            <a:endParaRPr lang="en-GB" sz="4000" dirty="0" smtClean="0">
              <a:latin typeface="Times New Roman" panose="02020603050405020304" pitchFamily="18" charset="0"/>
              <a:cs typeface="Times New Roman" panose="02020603050405020304" pitchFamily="18" charset="0"/>
            </a:endParaRPr>
          </a:p>
          <a:p>
            <a:pPr lvl="4">
              <a:buFont typeface="Wingdings" panose="05000000000000000000" pitchFamily="2" charset="2"/>
              <a:buChar char="Ø"/>
            </a:pPr>
            <a:r>
              <a:rPr lang="en-GB" sz="4000" dirty="0" smtClean="0">
                <a:latin typeface="Times New Roman" panose="02020603050405020304" pitchFamily="18" charset="0"/>
                <a:cs typeface="Times New Roman" panose="02020603050405020304" pitchFamily="18" charset="0"/>
              </a:rPr>
              <a:t> patents</a:t>
            </a:r>
            <a:endParaRPr lang="en-GB" sz="4000" dirty="0" smtClean="0">
              <a:latin typeface="Times New Roman" panose="02020603050405020304" pitchFamily="18" charset="0"/>
              <a:cs typeface="Times New Roman" panose="02020603050405020304" pitchFamily="18" charset="0"/>
            </a:endParaRPr>
          </a:p>
          <a:p>
            <a:pPr lvl="4">
              <a:buFont typeface="Wingdings" panose="05000000000000000000" pitchFamily="2" charset="2"/>
              <a:buChar char="Ø"/>
            </a:pPr>
            <a:r>
              <a:rPr lang="en-GB" sz="4000" dirty="0" smtClean="0">
                <a:latin typeface="Times New Roman" panose="02020603050405020304" pitchFamily="18" charset="0"/>
                <a:cs typeface="Times New Roman" panose="02020603050405020304" pitchFamily="18" charset="0"/>
              </a:rPr>
              <a:t>economies of scale </a:t>
            </a:r>
            <a:endParaRPr lang="en-GB" sz="4000" dirty="0" smtClean="0">
              <a:latin typeface="Times New Roman" panose="02020603050405020304" pitchFamily="18" charset="0"/>
              <a:cs typeface="Times New Roman" panose="02020603050405020304" pitchFamily="18" charset="0"/>
            </a:endParaRPr>
          </a:p>
          <a:p>
            <a:pPr lvl="4">
              <a:buFont typeface="Wingdings" panose="05000000000000000000" pitchFamily="2" charset="2"/>
              <a:buChar char="Ø"/>
            </a:pPr>
            <a:r>
              <a:rPr lang="en-GB" sz="4000" dirty="0" smtClean="0">
                <a:latin typeface="Times New Roman" panose="02020603050405020304" pitchFamily="18" charset="0"/>
                <a:cs typeface="Times New Roman" panose="02020603050405020304" pitchFamily="18" charset="0"/>
              </a:rPr>
              <a:t>capital requirements </a:t>
            </a:r>
            <a:endParaRPr lang="en-GB" sz="4000" dirty="0" smtClean="0">
              <a:latin typeface="Times New Roman" panose="02020603050405020304" pitchFamily="18" charset="0"/>
              <a:cs typeface="Times New Roman" panose="02020603050405020304" pitchFamily="18" charset="0"/>
            </a:endParaRPr>
          </a:p>
          <a:p>
            <a:pPr lvl="4">
              <a:buFont typeface="Wingdings" panose="05000000000000000000" pitchFamily="2" charset="2"/>
              <a:buChar char="Ø"/>
            </a:pPr>
            <a:r>
              <a:rPr lang="en-GB" sz="4000" dirty="0">
                <a:latin typeface="Times New Roman" panose="02020603050405020304" pitchFamily="18" charset="0"/>
                <a:cs typeface="Times New Roman" panose="02020603050405020304" pitchFamily="18" charset="0"/>
              </a:rPr>
              <a:t>access to inputs</a:t>
            </a:r>
            <a:endParaRPr lang="en-GB" sz="4000" dirty="0" smtClean="0">
              <a:latin typeface="Times New Roman" panose="02020603050405020304" pitchFamily="18" charset="0"/>
              <a:cs typeface="Times New Roman" panose="02020603050405020304" pitchFamily="18" charset="0"/>
            </a:endParaRPr>
          </a:p>
          <a:p>
            <a:pPr lvl="4">
              <a:buFont typeface="Wingdings" panose="05000000000000000000" pitchFamily="2" charset="2"/>
              <a:buChar char="Ø"/>
            </a:pPr>
            <a:r>
              <a:rPr lang="en-GB" sz="4000" dirty="0" smtClean="0">
                <a:latin typeface="Times New Roman" panose="02020603050405020304" pitchFamily="18" charset="0"/>
                <a:cs typeface="Times New Roman" panose="02020603050405020304" pitchFamily="18" charset="0"/>
              </a:rPr>
              <a:t>government policies </a:t>
            </a:r>
            <a:endParaRPr lang="en-GB" sz="4000" dirty="0" smtClean="0">
              <a:latin typeface="Times New Roman" panose="02020603050405020304" pitchFamily="18" charset="0"/>
              <a:cs typeface="Times New Roman" panose="02020603050405020304" pitchFamily="18" charset="0"/>
            </a:endParaRPr>
          </a:p>
          <a:p>
            <a:endParaRPr lang="en-GB" dirty="0"/>
          </a:p>
        </p:txBody>
      </p:sp>
    </p:spTree>
  </p:cSld>
  <p:clrMapOvr>
    <a:masterClrMapping/>
  </p:clrMapOvr>
  <p:transition spd="slow">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tx1"/>
                </a:solidFill>
                <a:latin typeface="Times New Roman" panose="02020603050405020304" pitchFamily="18" charset="0"/>
                <a:cs typeface="Times New Roman" panose="02020603050405020304" pitchFamily="18" charset="0"/>
              </a:rPr>
              <a:t>Threat of substitute products</a:t>
            </a:r>
            <a:br>
              <a:rPr lang="en-GB" b="1" dirty="0"/>
            </a:br>
            <a:endParaRPr lang="en-GB" dirty="0"/>
          </a:p>
        </p:txBody>
      </p:sp>
      <p:sp>
        <p:nvSpPr>
          <p:cNvPr id="3" name="Content Placeholder 2"/>
          <p:cNvSpPr>
            <a:spLocks noGrp="1"/>
          </p:cNvSpPr>
          <p:nvPr>
            <p:ph idx="1"/>
          </p:nvPr>
        </p:nvSpPr>
        <p:spPr>
          <a:xfrm>
            <a:off x="838200" y="1081825"/>
            <a:ext cx="10515600" cy="5095138"/>
          </a:xfrm>
        </p:spPr>
        <p:txBody>
          <a:bodyPr>
            <a:normAutofit fontScale="92500"/>
          </a:bodyPr>
          <a:lstStyle/>
          <a:p>
            <a:pPr algn="just"/>
            <a:endParaRPr lang="en-GB" dirty="0" smtClean="0">
              <a:latin typeface="Times New Roman" panose="02020603050405020304" pitchFamily="18" charset="0"/>
              <a:cs typeface="Times New Roman" panose="02020603050405020304" pitchFamily="18" charset="0"/>
            </a:endParaRPr>
          </a:p>
          <a:p>
            <a:pPr algn="just"/>
            <a:r>
              <a:rPr lang="en-GB" sz="2800" dirty="0" smtClean="0">
                <a:latin typeface="Times New Roman" panose="02020603050405020304" pitchFamily="18" charset="0"/>
                <a:cs typeface="Times New Roman" panose="02020603050405020304" pitchFamily="18" charset="0"/>
              </a:rPr>
              <a:t>A </a:t>
            </a:r>
            <a:r>
              <a:rPr lang="en-GB" sz="2800" dirty="0">
                <a:latin typeface="Times New Roman" panose="02020603050405020304" pitchFamily="18" charset="0"/>
                <a:cs typeface="Times New Roman" panose="02020603050405020304" pitchFamily="18" charset="0"/>
              </a:rPr>
              <a:t>substitute good is a good that can be used in place of another</a:t>
            </a:r>
            <a:r>
              <a:rPr lang="en-GB" sz="2800" dirty="0" smtClean="0">
                <a:latin typeface="Times New Roman" panose="02020603050405020304" pitchFamily="18" charset="0"/>
                <a:cs typeface="Times New Roman" panose="02020603050405020304" pitchFamily="18" charset="0"/>
              </a:rPr>
              <a:t>.</a:t>
            </a:r>
            <a:endParaRPr lang="en-GB" sz="2800" dirty="0" smtClean="0">
              <a:latin typeface="Times New Roman" panose="02020603050405020304" pitchFamily="18" charset="0"/>
              <a:cs typeface="Times New Roman" panose="02020603050405020304" pitchFamily="18" charset="0"/>
            </a:endParaRPr>
          </a:p>
          <a:p>
            <a:pPr algn="just"/>
            <a:r>
              <a:rPr lang="en-GB" sz="2800" dirty="0" smtClean="0">
                <a:latin typeface="Times New Roman" panose="02020603050405020304" pitchFamily="18" charset="0"/>
                <a:cs typeface="Times New Roman" panose="02020603050405020304" pitchFamily="18" charset="0"/>
              </a:rPr>
              <a:t>Consumer </a:t>
            </a:r>
            <a:r>
              <a:rPr lang="en-GB" sz="2800" dirty="0">
                <a:latin typeface="Times New Roman" panose="02020603050405020304" pitchFamily="18" charset="0"/>
                <a:cs typeface="Times New Roman" panose="02020603050405020304" pitchFamily="18" charset="0"/>
              </a:rPr>
              <a:t>perceives </a:t>
            </a:r>
            <a:r>
              <a:rPr lang="en-GB" sz="2800" dirty="0" smtClean="0">
                <a:latin typeface="Times New Roman" panose="02020603050405020304" pitchFamily="18" charset="0"/>
                <a:cs typeface="Times New Roman" panose="02020603050405020304" pitchFamily="18" charset="0"/>
              </a:rPr>
              <a:t>substitutes as </a:t>
            </a:r>
            <a:r>
              <a:rPr lang="en-GB" sz="2800" dirty="0">
                <a:latin typeface="Times New Roman" panose="02020603050405020304" pitchFamily="18" charset="0"/>
                <a:cs typeface="Times New Roman" panose="02020603050405020304" pitchFamily="18" charset="0"/>
              </a:rPr>
              <a:t>similar or comparable, so that having more of one product makes them desire less of the other </a:t>
            </a:r>
            <a:r>
              <a:rPr lang="en-GB" sz="2800" dirty="0" smtClean="0">
                <a:latin typeface="Times New Roman" panose="02020603050405020304" pitchFamily="18" charset="0"/>
                <a:cs typeface="Times New Roman" panose="02020603050405020304" pitchFamily="18" charset="0"/>
              </a:rPr>
              <a:t>product.</a:t>
            </a:r>
            <a:endParaRPr lang="en-GB" sz="2800" dirty="0">
              <a:latin typeface="Times New Roman" panose="02020603050405020304" pitchFamily="18" charset="0"/>
              <a:cs typeface="Times New Roman" panose="02020603050405020304" pitchFamily="18" charset="0"/>
            </a:endParaRPr>
          </a:p>
          <a:p>
            <a:pPr algn="just"/>
            <a:r>
              <a:rPr lang="en-GB" sz="2800" dirty="0" smtClean="0">
                <a:latin typeface="Times New Roman" panose="02020603050405020304" pitchFamily="18" charset="0"/>
                <a:cs typeface="Times New Roman" panose="02020603050405020304" pitchFamily="18" charset="0"/>
              </a:rPr>
              <a:t>Examines how </a:t>
            </a:r>
            <a:r>
              <a:rPr lang="en-GB" sz="2800" dirty="0">
                <a:latin typeface="Times New Roman" panose="02020603050405020304" pitchFamily="18" charset="0"/>
                <a:cs typeface="Times New Roman" panose="02020603050405020304" pitchFamily="18" charset="0"/>
              </a:rPr>
              <a:t>easy </a:t>
            </a:r>
            <a:r>
              <a:rPr lang="en-GB" sz="2800" dirty="0" smtClean="0">
                <a:latin typeface="Times New Roman" panose="02020603050405020304" pitchFamily="18" charset="0"/>
                <a:cs typeface="Times New Roman" panose="02020603050405020304" pitchFamily="18" charset="0"/>
              </a:rPr>
              <a:t>it is </a:t>
            </a:r>
            <a:r>
              <a:rPr lang="en-GB" sz="2800" dirty="0">
                <a:latin typeface="Times New Roman" panose="02020603050405020304" pitchFamily="18" charset="0"/>
                <a:cs typeface="Times New Roman" panose="02020603050405020304" pitchFamily="18" charset="0"/>
              </a:rPr>
              <a:t>for consumers to switch from a business's product or service to that of a competitor</a:t>
            </a:r>
            <a:r>
              <a:rPr lang="en-GB" sz="2800" dirty="0" smtClean="0">
                <a:latin typeface="Times New Roman" panose="02020603050405020304" pitchFamily="18" charset="0"/>
                <a:cs typeface="Times New Roman" panose="02020603050405020304" pitchFamily="18" charset="0"/>
              </a:rPr>
              <a:t>.</a:t>
            </a:r>
            <a:endParaRPr lang="en-GB" sz="2800" dirty="0" smtClean="0">
              <a:latin typeface="Times New Roman" panose="02020603050405020304" pitchFamily="18" charset="0"/>
              <a:cs typeface="Times New Roman" panose="02020603050405020304" pitchFamily="18" charset="0"/>
            </a:endParaRPr>
          </a:p>
          <a:p>
            <a:pPr algn="just"/>
            <a:r>
              <a:rPr lang="en-GB" sz="2800" dirty="0">
                <a:latin typeface="Times New Roman" panose="02020603050405020304" pitchFamily="18" charset="0"/>
                <a:cs typeface="Times New Roman" panose="02020603050405020304" pitchFamily="18" charset="0"/>
              </a:rPr>
              <a:t>Where close substitute products exist in a market, it increases the likelihood of customers switching to alternatives in response to price increases. </a:t>
            </a:r>
            <a:endParaRPr lang="en-GB" sz="2800" dirty="0" smtClean="0">
              <a:latin typeface="Times New Roman" panose="02020603050405020304" pitchFamily="18" charset="0"/>
              <a:cs typeface="Times New Roman" panose="02020603050405020304" pitchFamily="18" charset="0"/>
            </a:endParaRPr>
          </a:p>
          <a:p>
            <a:pPr algn="just"/>
            <a:r>
              <a:rPr lang="en-GB" sz="2800" dirty="0">
                <a:latin typeface="Times New Roman" panose="02020603050405020304" pitchFamily="18" charset="0"/>
                <a:cs typeface="Times New Roman" panose="02020603050405020304" pitchFamily="18" charset="0"/>
              </a:rPr>
              <a:t>This reduces both the power of suppliers and the attractiveness of the market.</a:t>
            </a:r>
            <a:endParaRPr lang="en-GB" sz="2800" dirty="0">
              <a:latin typeface="Times New Roman" panose="02020603050405020304" pitchFamily="18" charset="0"/>
              <a:cs typeface="Times New Roman" panose="02020603050405020304" pitchFamily="18" charset="0"/>
            </a:endParaRPr>
          </a:p>
          <a:p>
            <a:pPr marL="0" indent="0" algn="just">
              <a:buNone/>
            </a:pPr>
            <a:endParaRPr lang="en-GB" sz="2800" dirty="0">
              <a:latin typeface="Times New Roman" panose="02020603050405020304" pitchFamily="18" charset="0"/>
              <a:cs typeface="Times New Roman" panose="02020603050405020304" pitchFamily="18" charset="0"/>
            </a:endParaRPr>
          </a:p>
          <a:p>
            <a:pPr algn="just"/>
            <a:endParaRPr lang="en-GB" sz="2800" dirty="0" smtClean="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004" y="249216"/>
            <a:ext cx="10812887" cy="922762"/>
          </a:xfrm>
        </p:spPr>
        <p:txBody>
          <a:bodyPr/>
          <a:lstStyle/>
          <a:p>
            <a:r>
              <a:rPr lang="en-GB" b="1" dirty="0">
                <a:solidFill>
                  <a:schemeClr val="tx1"/>
                </a:solidFill>
                <a:latin typeface="Times New Roman" panose="02020603050405020304" pitchFamily="18" charset="0"/>
                <a:cs typeface="Times New Roman" panose="02020603050405020304" pitchFamily="18" charset="0"/>
              </a:rPr>
              <a:t>Bargaining power of </a:t>
            </a:r>
            <a:r>
              <a:rPr lang="en-GB" b="1" dirty="0" smtClean="0">
                <a:solidFill>
                  <a:schemeClr val="tx1"/>
                </a:solidFill>
                <a:latin typeface="Times New Roman" panose="02020603050405020304" pitchFamily="18" charset="0"/>
                <a:cs typeface="Times New Roman" panose="02020603050405020304" pitchFamily="18" charset="0"/>
              </a:rPr>
              <a:t>Buyers</a:t>
            </a:r>
            <a:endParaRPr lang="en-GB"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12126" y="1171978"/>
            <a:ext cx="10928796" cy="5223926"/>
          </a:xfrm>
        </p:spPr>
        <p:txBody>
          <a:bodyPr>
            <a:normAutofit fontScale="92500"/>
          </a:bodyPr>
          <a:lstStyle/>
          <a:p>
            <a:pPr algn="just"/>
            <a:r>
              <a:rPr lang="en-GB" sz="3600" dirty="0" smtClean="0">
                <a:latin typeface="Times New Roman" panose="02020603050405020304" pitchFamily="18" charset="0"/>
                <a:cs typeface="Times New Roman" panose="02020603050405020304" pitchFamily="18" charset="0"/>
              </a:rPr>
              <a:t>Analyses the </a:t>
            </a:r>
            <a:r>
              <a:rPr lang="en-GB" sz="3600" dirty="0">
                <a:latin typeface="Times New Roman" panose="02020603050405020304" pitchFamily="18" charset="0"/>
                <a:cs typeface="Times New Roman" panose="02020603050405020304" pitchFamily="18" charset="0"/>
              </a:rPr>
              <a:t>power of the consumer to affect pricing and </a:t>
            </a:r>
            <a:r>
              <a:rPr lang="en-GB" sz="3600" dirty="0" smtClean="0">
                <a:latin typeface="Times New Roman" panose="02020603050405020304" pitchFamily="18" charset="0"/>
                <a:cs typeface="Times New Roman" panose="02020603050405020304" pitchFamily="18" charset="0"/>
              </a:rPr>
              <a:t>quality, how easy is it to drive down prices.</a:t>
            </a:r>
            <a:endParaRPr lang="en-GB" sz="3600" dirty="0" smtClean="0">
              <a:latin typeface="Times New Roman" panose="02020603050405020304" pitchFamily="18" charset="0"/>
              <a:cs typeface="Times New Roman" panose="02020603050405020304" pitchFamily="18" charset="0"/>
            </a:endParaRPr>
          </a:p>
          <a:p>
            <a:pPr algn="just"/>
            <a:r>
              <a:rPr lang="en-GB" sz="3600" dirty="0" smtClean="0">
                <a:latin typeface="Times New Roman" panose="02020603050405020304" pitchFamily="18" charset="0"/>
                <a:cs typeface="Times New Roman" panose="02020603050405020304" pitchFamily="18" charset="0"/>
              </a:rPr>
              <a:t>Consumers </a:t>
            </a:r>
            <a:r>
              <a:rPr lang="en-GB" sz="3600" dirty="0">
                <a:latin typeface="Times New Roman" panose="02020603050405020304" pitchFamily="18" charset="0"/>
                <a:cs typeface="Times New Roman" panose="02020603050405020304" pitchFamily="18" charset="0"/>
              </a:rPr>
              <a:t>have power when there </a:t>
            </a:r>
            <a:r>
              <a:rPr lang="en-GB" sz="3600" dirty="0" smtClean="0">
                <a:latin typeface="Times New Roman" panose="02020603050405020304" pitchFamily="18" charset="0"/>
                <a:cs typeface="Times New Roman" panose="02020603050405020304" pitchFamily="18" charset="0"/>
              </a:rPr>
              <a:t>are not </a:t>
            </a:r>
            <a:r>
              <a:rPr lang="en-GB" sz="3600" dirty="0">
                <a:latin typeface="Times New Roman" panose="02020603050405020304" pitchFamily="18" charset="0"/>
                <a:cs typeface="Times New Roman" panose="02020603050405020304" pitchFamily="18" charset="0"/>
              </a:rPr>
              <a:t>many of them, but lots of sellers, as well as when it is easy to switch from one business's products or services to another</a:t>
            </a:r>
            <a:r>
              <a:rPr lang="en-GB" sz="3600" dirty="0" smtClean="0">
                <a:latin typeface="Times New Roman" panose="02020603050405020304" pitchFamily="18" charset="0"/>
                <a:cs typeface="Times New Roman" panose="02020603050405020304" pitchFamily="18" charset="0"/>
              </a:rPr>
              <a:t>.</a:t>
            </a:r>
            <a:endParaRPr lang="en-GB" sz="3600" dirty="0" smtClean="0">
              <a:latin typeface="Times New Roman" panose="02020603050405020304" pitchFamily="18" charset="0"/>
              <a:cs typeface="Times New Roman" panose="02020603050405020304" pitchFamily="18" charset="0"/>
            </a:endParaRPr>
          </a:p>
          <a:p>
            <a:pPr algn="just"/>
            <a:r>
              <a:rPr lang="en-GB" sz="3600" dirty="0" smtClean="0">
                <a:latin typeface="Times New Roman" panose="02020603050405020304" pitchFamily="18" charset="0"/>
                <a:cs typeface="Times New Roman" panose="02020603050405020304" pitchFamily="18" charset="0"/>
              </a:rPr>
              <a:t>Buying </a:t>
            </a:r>
            <a:r>
              <a:rPr lang="en-GB" sz="3600" dirty="0">
                <a:latin typeface="Times New Roman" panose="02020603050405020304" pitchFamily="18" charset="0"/>
                <a:cs typeface="Times New Roman" panose="02020603050405020304" pitchFamily="18" charset="0"/>
              </a:rPr>
              <a:t>power is low when consumers purchase products in small </a:t>
            </a:r>
            <a:r>
              <a:rPr lang="en-GB" sz="3600" dirty="0" smtClean="0">
                <a:latin typeface="Times New Roman" panose="02020603050405020304" pitchFamily="18" charset="0"/>
                <a:cs typeface="Times New Roman" panose="02020603050405020304" pitchFamily="18" charset="0"/>
              </a:rPr>
              <a:t>amounts.</a:t>
            </a:r>
            <a:endParaRPr lang="en-GB" sz="3600" dirty="0" smtClean="0">
              <a:latin typeface="Times New Roman" panose="02020603050405020304" pitchFamily="18" charset="0"/>
              <a:cs typeface="Times New Roman" panose="02020603050405020304" pitchFamily="18" charset="0"/>
            </a:endParaRPr>
          </a:p>
          <a:p>
            <a:pPr algn="just"/>
            <a:r>
              <a:rPr lang="en-GB" sz="3600" dirty="0" smtClean="0">
                <a:latin typeface="Times New Roman" panose="02020603050405020304" pitchFamily="18" charset="0"/>
                <a:cs typeface="Times New Roman" panose="02020603050405020304" pitchFamily="18" charset="0"/>
              </a:rPr>
              <a:t>If </a:t>
            </a:r>
            <a:r>
              <a:rPr lang="en-GB" sz="3600" dirty="0">
                <a:latin typeface="Times New Roman" panose="02020603050405020304" pitchFamily="18" charset="0"/>
                <a:cs typeface="Times New Roman" panose="02020603050405020304" pitchFamily="18" charset="0"/>
              </a:rPr>
              <a:t>a business has just a few powerful buyers, they are often able to dictate terms.</a:t>
            </a:r>
            <a:endParaRPr lang="en-GB" sz="3600" dirty="0">
              <a:latin typeface="Times New Roman" panose="02020603050405020304" pitchFamily="18" charset="0"/>
              <a:cs typeface="Times New Roman" panose="02020603050405020304" pitchFamily="18" charset="0"/>
            </a:endParaRPr>
          </a:p>
          <a:p>
            <a:endParaRPr lang="en-GB" dirty="0"/>
          </a:p>
        </p:txBody>
      </p:sp>
    </p:spTree>
  </p:cSld>
  <p:clrMapOvr>
    <a:masterClrMapping/>
  </p:clrMapOvr>
  <p:transition spd="slow">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tx1"/>
                </a:solidFill>
                <a:latin typeface="Times New Roman" panose="02020603050405020304" pitchFamily="18" charset="0"/>
                <a:cs typeface="Times New Roman" panose="02020603050405020304" pitchFamily="18" charset="0"/>
              </a:rPr>
              <a:t>Bargaining power of suppliers</a:t>
            </a:r>
            <a:br>
              <a:rPr lang="en-GB" b="1" dirty="0">
                <a:solidFill>
                  <a:schemeClr val="tx1"/>
                </a:solidFill>
              </a:rPr>
            </a:br>
            <a:endParaRPr lang="en-GB" dirty="0">
              <a:solidFill>
                <a:schemeClr val="tx1"/>
              </a:solidFill>
            </a:endParaRPr>
          </a:p>
        </p:txBody>
      </p:sp>
      <p:sp>
        <p:nvSpPr>
          <p:cNvPr id="3" name="Content Placeholder 2"/>
          <p:cNvSpPr>
            <a:spLocks noGrp="1"/>
          </p:cNvSpPr>
          <p:nvPr>
            <p:ph idx="1"/>
          </p:nvPr>
        </p:nvSpPr>
        <p:spPr>
          <a:xfrm>
            <a:off x="774879" y="1323349"/>
            <a:ext cx="10515600" cy="5335028"/>
          </a:xfrm>
        </p:spPr>
        <p:txBody>
          <a:bodyPr>
            <a:normAutofit/>
          </a:bodyPr>
          <a:lstStyle/>
          <a:p>
            <a:endParaRPr lang="en-GB" dirty="0" smtClean="0"/>
          </a:p>
          <a:p>
            <a:pPr algn="just"/>
            <a:r>
              <a:rPr lang="en-GB" sz="3600" dirty="0" smtClean="0">
                <a:latin typeface="Times New Roman" panose="02020603050405020304" pitchFamily="18" charset="0"/>
                <a:cs typeface="Times New Roman" panose="02020603050405020304" pitchFamily="18" charset="0"/>
              </a:rPr>
              <a:t>Analyses </a:t>
            </a:r>
            <a:r>
              <a:rPr lang="en-GB" sz="3600" dirty="0">
                <a:latin typeface="Times New Roman" panose="02020603050405020304" pitchFamily="18" charset="0"/>
                <a:cs typeface="Times New Roman" panose="02020603050405020304" pitchFamily="18" charset="0"/>
              </a:rPr>
              <a:t>how much power a business's supplier has and how much control it has over the potential to raise its prices, which, in turn, would lower a business's profitability</a:t>
            </a:r>
            <a:r>
              <a:rPr lang="en-GB" sz="3600" dirty="0" smtClean="0">
                <a:latin typeface="Times New Roman" panose="02020603050405020304" pitchFamily="18" charset="0"/>
                <a:cs typeface="Times New Roman" panose="02020603050405020304" pitchFamily="18" charset="0"/>
              </a:rPr>
              <a:t>.</a:t>
            </a:r>
            <a:endParaRPr lang="en-GB" sz="3600" dirty="0" smtClean="0">
              <a:latin typeface="Times New Roman" panose="02020603050405020304" pitchFamily="18" charset="0"/>
              <a:cs typeface="Times New Roman" panose="02020603050405020304" pitchFamily="18" charset="0"/>
            </a:endParaRPr>
          </a:p>
          <a:p>
            <a:pPr algn="just"/>
            <a:r>
              <a:rPr lang="en-GB" sz="3600" dirty="0" smtClean="0">
                <a:latin typeface="Times New Roman" panose="02020603050405020304" pitchFamily="18" charset="0"/>
                <a:cs typeface="Times New Roman" panose="02020603050405020304" pitchFamily="18" charset="0"/>
              </a:rPr>
              <a:t>The </a:t>
            </a:r>
            <a:r>
              <a:rPr lang="en-GB" sz="3600" dirty="0">
                <a:latin typeface="Times New Roman" panose="02020603050405020304" pitchFamily="18" charset="0"/>
                <a:cs typeface="Times New Roman" panose="02020603050405020304" pitchFamily="18" charset="0"/>
              </a:rPr>
              <a:t>fewer </a:t>
            </a:r>
            <a:r>
              <a:rPr lang="en-GB" sz="3600" dirty="0" smtClean="0">
                <a:latin typeface="Times New Roman" panose="02020603050405020304" pitchFamily="18" charset="0"/>
                <a:cs typeface="Times New Roman" panose="02020603050405020304" pitchFamily="18" charset="0"/>
              </a:rPr>
              <a:t>the suppliers , </a:t>
            </a:r>
            <a:r>
              <a:rPr lang="en-GB" sz="3600" dirty="0">
                <a:latin typeface="Times New Roman" panose="02020603050405020304" pitchFamily="18" charset="0"/>
                <a:cs typeface="Times New Roman" panose="02020603050405020304" pitchFamily="18" charset="0"/>
              </a:rPr>
              <a:t>the more power they have. </a:t>
            </a:r>
            <a:endParaRPr lang="en-GB" sz="3600" dirty="0" smtClean="0">
              <a:latin typeface="Times New Roman" panose="02020603050405020304" pitchFamily="18" charset="0"/>
              <a:cs typeface="Times New Roman" panose="02020603050405020304" pitchFamily="18" charset="0"/>
            </a:endParaRPr>
          </a:p>
          <a:p>
            <a:pPr algn="just"/>
            <a:r>
              <a:rPr lang="en-GB" sz="3600" dirty="0" smtClean="0">
                <a:latin typeface="Times New Roman" panose="02020603050405020304" pitchFamily="18" charset="0"/>
                <a:cs typeface="Times New Roman" panose="02020603050405020304" pitchFamily="18" charset="0"/>
              </a:rPr>
              <a:t>Businesses </a:t>
            </a:r>
            <a:r>
              <a:rPr lang="en-GB" sz="3600" dirty="0">
                <a:latin typeface="Times New Roman" panose="02020603050405020304" pitchFamily="18" charset="0"/>
                <a:cs typeface="Times New Roman" panose="02020603050405020304" pitchFamily="18" charset="0"/>
              </a:rPr>
              <a:t>are in a better position when there are a multitude of suppliers</a:t>
            </a:r>
            <a:r>
              <a:rPr lang="en-GB" sz="3600" dirty="0" smtClean="0">
                <a:latin typeface="Times New Roman" panose="02020603050405020304" pitchFamily="18" charset="0"/>
                <a:cs typeface="Times New Roman" panose="02020603050405020304" pitchFamily="18" charset="0"/>
              </a:rPr>
              <a:t>.</a:t>
            </a:r>
            <a:endParaRPr lang="en-GB" sz="3600" dirty="0" smtClean="0">
              <a:latin typeface="Times New Roman" panose="02020603050405020304" pitchFamily="18" charset="0"/>
              <a:cs typeface="Times New Roman" panose="02020603050405020304" pitchFamily="18" charset="0"/>
            </a:endParaRPr>
          </a:p>
          <a:p>
            <a:endParaRPr lang="en-GB" dirty="0"/>
          </a:p>
        </p:txBody>
      </p:sp>
    </p:spTree>
  </p:cSld>
  <p:clrMapOvr>
    <a:masterClrMapping/>
  </p:clrMapOvr>
  <p:transition spd="slow">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2914"/>
          </a:xfrm>
        </p:spPr>
        <p:txBody>
          <a:bodyPr/>
          <a:lstStyle/>
          <a:p>
            <a:r>
              <a:rPr lang="en-GB" b="1" dirty="0" smtClean="0">
                <a:solidFill>
                  <a:schemeClr val="tx1"/>
                </a:solidFill>
                <a:latin typeface="Times New Roman" panose="02020603050405020304" pitchFamily="18" charset="0"/>
                <a:cs typeface="Times New Roman" panose="02020603050405020304" pitchFamily="18" charset="0"/>
              </a:rPr>
              <a:t>Competitive Rivalry</a:t>
            </a:r>
            <a:endParaRPr lang="en-GB"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78039"/>
            <a:ext cx="10515600" cy="4798924"/>
          </a:xfrm>
        </p:spPr>
        <p:txBody>
          <a:bodyPr>
            <a:normAutofit lnSpcReduction="10000"/>
          </a:bodyPr>
          <a:lstStyle/>
          <a:p>
            <a:r>
              <a:rPr lang="en-GB" sz="4400" dirty="0" smtClean="0">
                <a:latin typeface="Times New Roman" panose="02020603050405020304" pitchFamily="18" charset="0"/>
                <a:cs typeface="Times New Roman" panose="02020603050405020304" pitchFamily="18" charset="0"/>
              </a:rPr>
              <a:t>Examines how intense the competition is in the market</a:t>
            </a:r>
            <a:endParaRPr lang="en-GB" sz="4400" dirty="0" smtClean="0">
              <a:latin typeface="Times New Roman" panose="02020603050405020304" pitchFamily="18" charset="0"/>
              <a:cs typeface="Times New Roman" panose="02020603050405020304" pitchFamily="18" charset="0"/>
            </a:endParaRPr>
          </a:p>
          <a:p>
            <a:r>
              <a:rPr lang="en-GB" sz="4400" dirty="0" smtClean="0">
                <a:latin typeface="Times New Roman" panose="02020603050405020304" pitchFamily="18" charset="0"/>
                <a:cs typeface="Times New Roman" panose="02020603050405020304" pitchFamily="18" charset="0"/>
              </a:rPr>
              <a:t>Main driver is the number and capability of competitors in the market.</a:t>
            </a:r>
            <a:endParaRPr lang="en-GB" sz="4400" dirty="0" smtClean="0">
              <a:latin typeface="Times New Roman" panose="02020603050405020304" pitchFamily="18" charset="0"/>
              <a:cs typeface="Times New Roman" panose="02020603050405020304" pitchFamily="18" charset="0"/>
            </a:endParaRPr>
          </a:p>
          <a:p>
            <a:r>
              <a:rPr lang="en-GB" sz="4400" dirty="0" smtClean="0">
                <a:latin typeface="Times New Roman" panose="02020603050405020304" pitchFamily="18" charset="0"/>
                <a:cs typeface="Times New Roman" panose="02020603050405020304" pitchFamily="18" charset="0"/>
              </a:rPr>
              <a:t>Many competitors, offering undifferentiated products and services, will reduce market attractiveness.</a:t>
            </a:r>
            <a:endParaRPr lang="en-GB" sz="4400" dirty="0" smtClean="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b="1" dirty="0" smtClean="0">
                <a:latin typeface="Times New Roman" panose="02020603050405020304" pitchFamily="18" charset="0"/>
                <a:cs typeface="Times New Roman" panose="02020603050405020304" pitchFamily="18" charset="0"/>
              </a:rPr>
              <a:t>END</a:t>
            </a:r>
            <a:endParaRPr lang="en-GB" b="1" dirty="0">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089" y="296214"/>
            <a:ext cx="8995913" cy="973786"/>
          </a:xfrm>
        </p:spPr>
        <p:txBody>
          <a:bodyPr/>
          <a:lstStyle/>
          <a:p>
            <a:r>
              <a:rPr lang="en-GB" dirty="0" smtClean="0">
                <a:solidFill>
                  <a:schemeClr val="tx1"/>
                </a:solidFill>
              </a:rPr>
              <a:t>APPLICATION OF SWOT ANALYSIS</a:t>
            </a:r>
            <a:endParaRPr lang="en-GB" dirty="0">
              <a:solidFill>
                <a:schemeClr val="tx1"/>
              </a:solidFill>
            </a:endParaRPr>
          </a:p>
        </p:txBody>
      </p:sp>
      <p:sp>
        <p:nvSpPr>
          <p:cNvPr id="3" name="Content Placeholder 2"/>
          <p:cNvSpPr>
            <a:spLocks noGrp="1"/>
          </p:cNvSpPr>
          <p:nvPr>
            <p:ph idx="1"/>
          </p:nvPr>
        </p:nvSpPr>
        <p:spPr>
          <a:xfrm>
            <a:off x="278089" y="1269999"/>
            <a:ext cx="10733348" cy="5465651"/>
          </a:xfrm>
        </p:spPr>
        <p:txBody>
          <a:bodyPr>
            <a:normAutofit/>
          </a:bodyPr>
          <a:lstStyle/>
          <a:p>
            <a:pPr algn="just">
              <a:defRPr/>
            </a:pPr>
            <a:r>
              <a:rPr lang="en-US" altLang="zh-CN" sz="2800" dirty="0">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H</a:t>
            </a:r>
            <a:r>
              <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elps </a:t>
            </a:r>
            <a:r>
              <a:rPr lang="en-US" altLang="zh-CN" sz="2800" dirty="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to conduct </a:t>
            </a:r>
            <a:r>
              <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quick </a:t>
            </a:r>
            <a:r>
              <a:rPr lang="en-US" altLang="zh-CN" sz="2800" dirty="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analysis of a business’s current </a:t>
            </a:r>
            <a:r>
              <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position in the market.</a:t>
            </a:r>
            <a:endPar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endParaRPr>
          </a:p>
          <a:p>
            <a:pPr algn="just">
              <a:defRPr/>
            </a:pPr>
            <a:r>
              <a:rPr lang="en-US" altLang="zh-CN" sz="2800" dirty="0">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U</a:t>
            </a:r>
            <a:r>
              <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sed </a:t>
            </a:r>
            <a:r>
              <a:rPr lang="en-US" altLang="zh-CN" sz="2800" dirty="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to </a:t>
            </a:r>
            <a:r>
              <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analyze </a:t>
            </a:r>
            <a:r>
              <a:rPr lang="en-US" altLang="zh-CN" sz="2800" dirty="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possible internal advantages and problems </a:t>
            </a:r>
            <a:r>
              <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that </a:t>
            </a:r>
            <a:r>
              <a:rPr lang="en-US" altLang="zh-CN" sz="2800" dirty="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business </a:t>
            </a:r>
            <a:r>
              <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has.</a:t>
            </a:r>
            <a:endPar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endParaRPr>
          </a:p>
          <a:p>
            <a:pPr algn="just">
              <a:defRPr/>
            </a:pPr>
            <a:r>
              <a:rPr lang="en-US" altLang="zh-CN" sz="2800" dirty="0">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H</a:t>
            </a:r>
            <a:r>
              <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elps </a:t>
            </a:r>
            <a:r>
              <a:rPr lang="en-US" altLang="zh-CN" sz="2800" dirty="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determine the external factors of the business which may affect its </a:t>
            </a:r>
            <a:r>
              <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strategy.</a:t>
            </a:r>
            <a:endParaRPr lang="en-US" altLang="zh-CN" sz="28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endParaRPr>
          </a:p>
          <a:p>
            <a:pPr marL="0" indent="0">
              <a:lnSpc>
                <a:spcPct val="70000"/>
              </a:lnSpc>
              <a:buNone/>
              <a:defRPr/>
            </a:pPr>
            <a:endParaRPr lang="en-US" altLang="zh-CN" sz="2800" dirty="0">
              <a:latin typeface="Times New Roman" panose="02020603050405020304" pitchFamily="18" charset="0"/>
              <a:ea typeface="Tahoma" panose="020B0604030504040204" pitchFamily="34" charset="0"/>
              <a:cs typeface="Times New Roman" panose="02020603050405020304" pitchFamily="18" charset="0"/>
            </a:endParaRPr>
          </a:p>
          <a:p>
            <a:pPr marL="0" indent="0">
              <a:lnSpc>
                <a:spcPct val="70000"/>
              </a:lnSpc>
              <a:buNone/>
              <a:defRPr/>
            </a:pPr>
            <a:endParaRPr lang="en-US" altLang="zh-CN" dirty="0">
              <a:latin typeface="Times New Roman" panose="02020603050405020304" pitchFamily="18" charset="0"/>
              <a:ea typeface="Tahoma" panose="020B0604030504040204" pitchFamily="34" charset="0"/>
              <a:cs typeface="Times New Roman" panose="02020603050405020304" pitchFamily="18" charset="0"/>
            </a:endParaRPr>
          </a:p>
          <a:p>
            <a:endParaRPr lang="en-GB" dirty="0"/>
          </a:p>
        </p:txBody>
      </p:sp>
    </p:spTree>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2834"/>
          </a:xfrm>
        </p:spPr>
        <p:txBody>
          <a:bodyPr/>
          <a:lstStyle/>
          <a:p>
            <a:r>
              <a:rPr lang="en-GB" dirty="0" smtClean="0">
                <a:solidFill>
                  <a:schemeClr val="tx1"/>
                </a:solidFill>
              </a:rPr>
              <a:t>SWOT Analysis</a:t>
            </a:r>
            <a:endParaRPr lang="en-GB" dirty="0">
              <a:solidFill>
                <a:schemeClr val="tx1"/>
              </a:solidFill>
            </a:endParaRPr>
          </a:p>
        </p:txBody>
      </p:sp>
      <p:sp>
        <p:nvSpPr>
          <p:cNvPr id="3" name="Content Placeholder 2"/>
          <p:cNvSpPr>
            <a:spLocks noGrp="1"/>
          </p:cNvSpPr>
          <p:nvPr>
            <p:ph idx="1"/>
          </p:nvPr>
        </p:nvSpPr>
        <p:spPr>
          <a:xfrm>
            <a:off x="677334" y="1442435"/>
            <a:ext cx="8596668" cy="4598928"/>
          </a:xfrm>
        </p:spPr>
        <p:txBody>
          <a:bodyPr>
            <a:normAutofit/>
          </a:bodyPr>
          <a:lstStyle/>
          <a:p>
            <a:pPr fontAlgn="base"/>
            <a:r>
              <a:rPr lang="en-GB" sz="2800" b="1" dirty="0" smtClean="0">
                <a:latin typeface="Times New Roman" panose="02020603050405020304" pitchFamily="18" charset="0"/>
                <a:cs typeface="Times New Roman" panose="02020603050405020304" pitchFamily="18" charset="0"/>
              </a:rPr>
              <a:t>Strengths: </a:t>
            </a:r>
            <a:r>
              <a:rPr lang="en-GB" sz="2800" dirty="0" smtClean="0">
                <a:latin typeface="Times New Roman" panose="02020603050405020304" pitchFamily="18" charset="0"/>
                <a:cs typeface="Times New Roman" panose="02020603050405020304" pitchFamily="18" charset="0"/>
              </a:rPr>
              <a:t>Internal </a:t>
            </a:r>
            <a:r>
              <a:rPr lang="en-GB" sz="2800" dirty="0">
                <a:latin typeface="Times New Roman" panose="02020603050405020304" pitchFamily="18" charset="0"/>
                <a:cs typeface="Times New Roman" panose="02020603050405020304" pitchFamily="18" charset="0"/>
              </a:rPr>
              <a:t>attributes and resources that support a successful </a:t>
            </a:r>
            <a:r>
              <a:rPr lang="en-GB" sz="2800" dirty="0" smtClean="0">
                <a:latin typeface="Times New Roman" panose="02020603050405020304" pitchFamily="18" charset="0"/>
                <a:cs typeface="Times New Roman" panose="02020603050405020304" pitchFamily="18" charset="0"/>
              </a:rPr>
              <a:t>outcome.</a:t>
            </a:r>
            <a:endParaRPr lang="en-GB" sz="2800" dirty="0" smtClean="0">
              <a:latin typeface="Times New Roman" panose="02020603050405020304" pitchFamily="18" charset="0"/>
              <a:cs typeface="Times New Roman" panose="02020603050405020304" pitchFamily="18" charset="0"/>
            </a:endParaRPr>
          </a:p>
          <a:p>
            <a:pPr fontAlgn="base"/>
            <a:r>
              <a:rPr lang="en-GB" sz="2800" b="1" dirty="0" smtClean="0">
                <a:latin typeface="Times New Roman" panose="02020603050405020304" pitchFamily="18" charset="0"/>
                <a:cs typeface="Times New Roman" panose="02020603050405020304" pitchFamily="18" charset="0"/>
              </a:rPr>
              <a:t>Weaknesses: </a:t>
            </a:r>
            <a:r>
              <a:rPr lang="en-GB" sz="2800" dirty="0">
                <a:latin typeface="Times New Roman" panose="02020603050405020304" pitchFamily="18" charset="0"/>
                <a:cs typeface="Times New Roman" panose="02020603050405020304" pitchFamily="18" charset="0"/>
              </a:rPr>
              <a:t>Internal attributes and resources that work against a successful </a:t>
            </a:r>
            <a:r>
              <a:rPr lang="en-GB" sz="2800" dirty="0" smtClean="0">
                <a:latin typeface="Times New Roman" panose="02020603050405020304" pitchFamily="18" charset="0"/>
                <a:cs typeface="Times New Roman" panose="02020603050405020304" pitchFamily="18" charset="0"/>
              </a:rPr>
              <a:t>outcome.</a:t>
            </a:r>
            <a:endParaRPr lang="en-GB" sz="2800" dirty="0">
              <a:latin typeface="Times New Roman" panose="02020603050405020304" pitchFamily="18" charset="0"/>
              <a:cs typeface="Times New Roman" panose="02020603050405020304" pitchFamily="18" charset="0"/>
            </a:endParaRPr>
          </a:p>
          <a:p>
            <a:pPr fontAlgn="base"/>
            <a:r>
              <a:rPr lang="en-GB" sz="2800" b="1" dirty="0" smtClean="0">
                <a:latin typeface="Times New Roman" panose="02020603050405020304" pitchFamily="18" charset="0"/>
                <a:cs typeface="Times New Roman" panose="02020603050405020304" pitchFamily="18" charset="0"/>
              </a:rPr>
              <a:t>Opportunities</a:t>
            </a:r>
            <a:r>
              <a:rPr lang="en-GB" sz="2800" b="1" dirty="0">
                <a:latin typeface="Times New Roman" panose="02020603050405020304" pitchFamily="18" charset="0"/>
                <a:cs typeface="Times New Roman" panose="02020603050405020304" pitchFamily="18" charset="0"/>
              </a:rPr>
              <a:t>: </a:t>
            </a:r>
            <a:r>
              <a:rPr lang="en-GB" sz="2800" dirty="0">
                <a:latin typeface="Times New Roman" panose="02020603050405020304" pitchFamily="18" charset="0"/>
                <a:cs typeface="Times New Roman" panose="02020603050405020304" pitchFamily="18" charset="0"/>
              </a:rPr>
              <a:t>External factors that the entity can capitalize on or use to its </a:t>
            </a:r>
            <a:r>
              <a:rPr lang="en-GB" sz="2800" dirty="0" smtClean="0">
                <a:latin typeface="Times New Roman" panose="02020603050405020304" pitchFamily="18" charset="0"/>
                <a:cs typeface="Times New Roman" panose="02020603050405020304" pitchFamily="18" charset="0"/>
              </a:rPr>
              <a:t>advantage.</a:t>
            </a:r>
            <a:endParaRPr lang="en-GB" sz="2800" dirty="0" smtClean="0">
              <a:latin typeface="Times New Roman" panose="02020603050405020304" pitchFamily="18" charset="0"/>
              <a:cs typeface="Times New Roman" panose="02020603050405020304" pitchFamily="18" charset="0"/>
            </a:endParaRPr>
          </a:p>
          <a:p>
            <a:pPr fontAlgn="base"/>
            <a:r>
              <a:rPr lang="en-GB" sz="2800" b="1" dirty="0" smtClean="0">
                <a:latin typeface="Times New Roman" panose="02020603050405020304" pitchFamily="18" charset="0"/>
                <a:cs typeface="Times New Roman" panose="02020603050405020304" pitchFamily="18" charset="0"/>
              </a:rPr>
              <a:t>Threats: </a:t>
            </a:r>
            <a:r>
              <a:rPr lang="en-GB" sz="2800" dirty="0">
                <a:latin typeface="Times New Roman" panose="02020603050405020304" pitchFamily="18" charset="0"/>
                <a:cs typeface="Times New Roman" panose="02020603050405020304" pitchFamily="18" charset="0"/>
              </a:rPr>
              <a:t>External factors that could jeopardize the entity's </a:t>
            </a:r>
            <a:r>
              <a:rPr lang="en-GB" sz="2800" dirty="0" smtClean="0">
                <a:latin typeface="Times New Roman" panose="02020603050405020304" pitchFamily="18" charset="0"/>
                <a:cs typeface="Times New Roman" panose="02020603050405020304" pitchFamily="18" charset="0"/>
              </a:rPr>
              <a:t>success.</a:t>
            </a:r>
            <a:endParaRPr lang="en-GB" sz="2800" dirty="0">
              <a:latin typeface="Times New Roman" panose="02020603050405020304" pitchFamily="18" charset="0"/>
              <a:cs typeface="Times New Roman" panose="02020603050405020304" pitchFamily="18" charset="0"/>
            </a:endParaRPr>
          </a:p>
          <a:p>
            <a:pPr marL="0" indent="0" fontAlgn="base">
              <a:buNone/>
            </a:pPr>
            <a:endParaRPr lang="en-GB" sz="2800" b="1" dirty="0">
              <a:latin typeface="Times New Roman" panose="02020603050405020304" pitchFamily="18" charset="0"/>
              <a:cs typeface="Times New Roman" panose="02020603050405020304" pitchFamily="18" charset="0"/>
            </a:endParaRPr>
          </a:p>
          <a:p>
            <a:pPr fontAlgn="base"/>
            <a:endParaRPr lang="en-GB" sz="2800" b="1" dirty="0" smtClean="0">
              <a:latin typeface="Times New Roman" panose="02020603050405020304" pitchFamily="18" charset="0"/>
              <a:cs typeface="Times New Roman" panose="02020603050405020304" pitchFamily="18" charset="0"/>
            </a:endParaRPr>
          </a:p>
          <a:p>
            <a:pPr marL="0" indent="0" fontAlgn="base">
              <a:buNone/>
            </a:pPr>
            <a:endParaRPr lang="en-GB" sz="2800" b="1" dirty="0" smtClean="0">
              <a:latin typeface="Times New Roman" panose="02020603050405020304" pitchFamily="18" charset="0"/>
              <a:cs typeface="Times New Roman" panose="02020603050405020304" pitchFamily="18" charset="0"/>
            </a:endParaRPr>
          </a:p>
          <a:p>
            <a:pPr marL="0" indent="0" fontAlgn="base">
              <a:buNone/>
            </a:pPr>
            <a:endParaRPr lang="en-GB" sz="2800" b="1"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967" name="Rectangle 7"/>
          <p:cNvSpPr>
            <a:spLocks noGrp="1" noChangeArrowheads="1"/>
          </p:cNvSpPr>
          <p:nvPr>
            <p:ph type="title"/>
          </p:nvPr>
        </p:nvSpPr>
        <p:spPr>
          <a:xfrm>
            <a:off x="901521" y="838200"/>
            <a:ext cx="9309279" cy="1143000"/>
          </a:xfrm>
        </p:spPr>
        <p:txBody>
          <a:bodyPr rtlCol="0">
            <a:normAutofit/>
          </a:bodyPr>
          <a:lstStyle/>
          <a:p>
            <a:pPr>
              <a:defRPr/>
            </a:pPr>
            <a:br>
              <a:rPr lang="en-US" altLang="zh-CN" sz="3200" b="1" dirty="0" smtClean="0">
                <a:solidFill>
                  <a:schemeClr val="tx1"/>
                </a:solidFill>
                <a:ea typeface="SimSun" panose="02010600030101010101" pitchFamily="2" charset="-122"/>
              </a:rPr>
            </a:br>
            <a:r>
              <a:rPr lang="en-US" altLang="zh-CN" sz="3200" b="1" dirty="0" smtClean="0">
                <a:solidFill>
                  <a:schemeClr val="tx1"/>
                </a:solidFill>
                <a:ea typeface="SimSun" panose="02010600030101010101" pitchFamily="2" charset="-122"/>
              </a:rPr>
              <a:t>-Illustration </a:t>
            </a:r>
            <a:r>
              <a:rPr lang="en-US" altLang="zh-CN" sz="3200" b="1" dirty="0">
                <a:solidFill>
                  <a:schemeClr val="tx1"/>
                </a:solidFill>
                <a:ea typeface="SimSun" panose="02010600030101010101" pitchFamily="2" charset="-122"/>
              </a:rPr>
              <a:t>for SWOT Analysis Models</a:t>
            </a:r>
            <a:endParaRPr lang="en-US" altLang="zh-CN" sz="3200" b="1" dirty="0">
              <a:solidFill>
                <a:schemeClr val="tx1"/>
              </a:solidFill>
              <a:ea typeface="SimSun" panose="02010600030101010101" pitchFamily="2" charset="-122"/>
            </a:endParaRPr>
          </a:p>
        </p:txBody>
      </p:sp>
      <p:sp>
        <p:nvSpPr>
          <p:cNvPr id="9220" name="Rectangle 4"/>
          <p:cNvSpPr>
            <a:spLocks noGrp="1" noChangeArrowheads="1"/>
          </p:cNvSpPr>
          <p:nvPr>
            <p:ph idx="1"/>
          </p:nvPr>
        </p:nvSpPr>
        <p:spPr>
          <a:xfrm>
            <a:off x="5867400" y="2468564"/>
            <a:ext cx="4267200" cy="3794124"/>
          </a:xfrm>
          <a:solidFill>
            <a:schemeClr val="bg1">
              <a:alpha val="50195"/>
            </a:schemeClr>
          </a:solidFill>
          <a:ln cap="flat">
            <a:solidFill>
              <a:srgbClr val="FFFFCC"/>
            </a:solidFill>
          </a:ln>
        </p:spPr>
        <p:txBody>
          <a:bodyPr rtlCol="0">
            <a:noAutofit/>
          </a:bodyPr>
          <a:lstStyle/>
          <a:p>
            <a:pPr>
              <a:spcAft>
                <a:spcPts val="0"/>
              </a:spcAft>
              <a:buFont typeface="Wingdings 3" charset="2"/>
              <a:buChar char=""/>
              <a:defRPr/>
            </a:pPr>
            <a:r>
              <a:rPr lang="en-US" altLang="zh-CN" sz="1800" b="1" dirty="0">
                <a:latin typeface="Tahoma" panose="020B0604030504040204" pitchFamily="34" charset="0"/>
                <a:ea typeface="Tahoma" panose="020B0604030504040204" pitchFamily="34" charset="0"/>
                <a:cs typeface="Tahoma" panose="020B0604030504040204" pitchFamily="34" charset="0"/>
              </a:rPr>
              <a:t>Good brand image</a:t>
            </a:r>
            <a:endParaRPr lang="en-US" altLang="zh-CN" sz="1800" b="1" dirty="0">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latin typeface="Tahoma" panose="020B0604030504040204" pitchFamily="34" charset="0"/>
                <a:ea typeface="Tahoma" panose="020B0604030504040204" pitchFamily="34" charset="0"/>
                <a:cs typeface="Tahoma" panose="020B0604030504040204" pitchFamily="34" charset="0"/>
              </a:rPr>
              <a:t>Well-known name</a:t>
            </a:r>
            <a:endParaRPr lang="en-US" altLang="zh-CN" sz="1800" b="1" dirty="0">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latin typeface="Tahoma" panose="020B0604030504040204" pitchFamily="34" charset="0"/>
                <a:ea typeface="Tahoma" panose="020B0604030504040204" pitchFamily="34" charset="0"/>
                <a:cs typeface="Tahoma" panose="020B0604030504040204" pitchFamily="34" charset="0"/>
              </a:rPr>
              <a:t>Good reputation</a:t>
            </a:r>
            <a:endParaRPr lang="en-US" altLang="zh-CN" sz="1800" b="1" dirty="0">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latin typeface="Tahoma" panose="020B0604030504040204" pitchFamily="34" charset="0"/>
                <a:ea typeface="Tahoma" panose="020B0604030504040204" pitchFamily="34" charset="0"/>
                <a:cs typeface="Tahoma" panose="020B0604030504040204" pitchFamily="34" charset="0"/>
              </a:rPr>
              <a:t>Cost advantage in production </a:t>
            </a:r>
            <a:endParaRPr lang="en-US" altLang="zh-CN" sz="1800" b="1" dirty="0">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latin typeface="Tahoma" panose="020B0604030504040204" pitchFamily="34" charset="0"/>
                <a:ea typeface="Tahoma" panose="020B0604030504040204" pitchFamily="34" charset="0"/>
                <a:cs typeface="Tahoma" panose="020B0604030504040204" pitchFamily="34" charset="0"/>
              </a:rPr>
              <a:t>High market share</a:t>
            </a:r>
            <a:endParaRPr lang="en-US" altLang="zh-CN" sz="1800" b="1" dirty="0">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latin typeface="Tahoma" panose="020B0604030504040204" pitchFamily="34" charset="0"/>
                <a:ea typeface="Tahoma" panose="020B0604030504040204" pitchFamily="34" charset="0"/>
                <a:cs typeface="Tahoma" panose="020B0604030504040204" pitchFamily="34" charset="0"/>
              </a:rPr>
              <a:t>Confidence in the market </a:t>
            </a:r>
            <a:endParaRPr lang="en-US" altLang="zh-CN" sz="1800" b="1" dirty="0">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latin typeface="Tahoma" panose="020B0604030504040204" pitchFamily="34" charset="0"/>
                <a:ea typeface="Tahoma" panose="020B0604030504040204" pitchFamily="34" charset="0"/>
                <a:cs typeface="Tahoma" panose="020B0604030504040204" pitchFamily="34" charset="0"/>
              </a:rPr>
              <a:t>Customer loyalty or repeat business </a:t>
            </a:r>
            <a:endParaRPr lang="en-US" altLang="zh-CN" sz="1800" b="1" dirty="0">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latin typeface="Tahoma" panose="020B0604030504040204" pitchFamily="34" charset="0"/>
                <a:ea typeface="Tahoma" panose="020B0604030504040204" pitchFamily="34" charset="0"/>
                <a:cs typeface="Tahoma" panose="020B0604030504040204" pitchFamily="34" charset="0"/>
              </a:rPr>
              <a:t>More advanced technology and R &amp; D</a:t>
            </a:r>
            <a:endParaRPr lang="en-US" altLang="zh-CN" sz="1800" b="1" dirty="0">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
        <p:nvSpPr>
          <p:cNvPr id="25606" name="AutoShape 5"/>
          <p:cNvSpPr>
            <a:spLocks noChangeArrowheads="1"/>
          </p:cNvSpPr>
          <p:nvPr/>
        </p:nvSpPr>
        <p:spPr bwMode="auto">
          <a:xfrm>
            <a:off x="2011251" y="3048000"/>
            <a:ext cx="3581400" cy="762000"/>
          </a:xfrm>
          <a:prstGeom prst="roundRect">
            <a:avLst>
              <a:gd name="adj" fmla="val 16667"/>
            </a:avLst>
          </a:prstGeom>
          <a:solidFill>
            <a:schemeClr val="accent1">
              <a:lumMod val="60000"/>
              <a:lumOff val="40000"/>
            </a:schemeClr>
          </a:solidFill>
          <a:ln w="9525">
            <a:solidFill>
              <a:schemeClr val="tx1"/>
            </a:solidFill>
            <a:round/>
          </a:ln>
          <a:effectLst/>
        </p:spPr>
        <p:txBody>
          <a:bodyPr wrap="none" anchor="ctr"/>
          <a:lstStyle>
            <a:lvl1pPr>
              <a:spcBef>
                <a:spcPts val="1000"/>
              </a:spcBef>
              <a:buClr>
                <a:schemeClr val="accent1"/>
              </a:buClr>
              <a:buFont typeface="Wingdings 3"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zh-CN" sz="2800" b="1" dirty="0">
                <a:solidFill>
                  <a:schemeClr val="tx1"/>
                </a:solidFill>
                <a:latin typeface="Arial" panose="020B0604020202020204" pitchFamily="34" charset="0"/>
                <a:ea typeface="SimSun" panose="02010600030101010101" pitchFamily="2" charset="-122"/>
              </a:rPr>
              <a:t>Strengths</a:t>
            </a:r>
            <a:r>
              <a:rPr lang="en-US" altLang="zh-CN" sz="2800" b="1" dirty="0">
                <a:solidFill>
                  <a:prstClr val="black"/>
                </a:solidFill>
                <a:latin typeface="Arial" panose="020B0604020202020204" pitchFamily="34" charset="0"/>
                <a:ea typeface="SimSun" panose="02010600030101010101" pitchFamily="2" charset="-122"/>
              </a:rPr>
              <a:t> </a:t>
            </a:r>
            <a:endParaRPr lang="en-US" altLang="zh-CN" sz="2800" b="1" dirty="0">
              <a:solidFill>
                <a:prstClr val="black"/>
              </a:solidFill>
              <a:latin typeface="Arial" panose="020B0604020202020204" pitchFamily="34" charset="0"/>
              <a:ea typeface="SimSun" panose="02010600030101010101" pitchFamily="2" charset="-122"/>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20">
                                            <p:bg/>
                                          </p:spTgt>
                                        </p:tgtEl>
                                        <p:attrNameLst>
                                          <p:attrName>style.visibility</p:attrName>
                                        </p:attrNameLst>
                                      </p:cBhvr>
                                      <p:to>
                                        <p:strVal val="visible"/>
                                      </p:to>
                                    </p:set>
                                    <p:anim calcmode="lin" valueType="num">
                                      <p:cBhvr additive="base">
                                        <p:cTn id="7" dur="2000" fill="hold"/>
                                        <p:tgtEl>
                                          <p:spTgt spid="9220">
                                            <p:bg/>
                                          </p:spTgt>
                                        </p:tgtEl>
                                        <p:attrNameLst>
                                          <p:attrName>ppt_x</p:attrName>
                                        </p:attrNameLst>
                                      </p:cBhvr>
                                      <p:tavLst>
                                        <p:tav tm="0">
                                          <p:val>
                                            <p:strVal val="0-#ppt_w/2"/>
                                          </p:val>
                                        </p:tav>
                                        <p:tav tm="100000">
                                          <p:val>
                                            <p:strVal val="#ppt_x"/>
                                          </p:val>
                                        </p:tav>
                                      </p:tavLst>
                                    </p:anim>
                                    <p:anim calcmode="lin" valueType="num">
                                      <p:cBhvr additive="base">
                                        <p:cTn id="8" dur="2000" fill="hold"/>
                                        <p:tgtEl>
                                          <p:spTgt spid="9220">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20">
                                            <p:txEl>
                                              <p:pRg st="0" end="0"/>
                                            </p:txEl>
                                          </p:spTgt>
                                        </p:tgtEl>
                                        <p:attrNameLst>
                                          <p:attrName>style.visibility</p:attrName>
                                        </p:attrNameLst>
                                      </p:cBhvr>
                                      <p:to>
                                        <p:strVal val="visible"/>
                                      </p:to>
                                    </p:set>
                                    <p:anim calcmode="lin" valueType="num">
                                      <p:cBhvr additive="base">
                                        <p:cTn id="13" dur="2000" fill="hold"/>
                                        <p:tgtEl>
                                          <p:spTgt spid="9220">
                                            <p:txEl>
                                              <p:pRg st="0" end="0"/>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922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20">
                                            <p:txEl>
                                              <p:pRg st="1" end="1"/>
                                            </p:txEl>
                                          </p:spTgt>
                                        </p:tgtEl>
                                        <p:attrNameLst>
                                          <p:attrName>style.visibility</p:attrName>
                                        </p:attrNameLst>
                                      </p:cBhvr>
                                      <p:to>
                                        <p:strVal val="visible"/>
                                      </p:to>
                                    </p:set>
                                    <p:anim calcmode="lin" valueType="num">
                                      <p:cBhvr additive="base">
                                        <p:cTn id="19" dur="2000" fill="hold"/>
                                        <p:tgtEl>
                                          <p:spTgt spid="9220">
                                            <p:txEl>
                                              <p:pRg st="1" end="1"/>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922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20">
                                            <p:txEl>
                                              <p:pRg st="2" end="2"/>
                                            </p:txEl>
                                          </p:spTgt>
                                        </p:tgtEl>
                                        <p:attrNameLst>
                                          <p:attrName>style.visibility</p:attrName>
                                        </p:attrNameLst>
                                      </p:cBhvr>
                                      <p:to>
                                        <p:strVal val="visible"/>
                                      </p:to>
                                    </p:set>
                                    <p:anim calcmode="lin" valueType="num">
                                      <p:cBhvr additive="base">
                                        <p:cTn id="25" dur="2000" fill="hold"/>
                                        <p:tgtEl>
                                          <p:spTgt spid="9220">
                                            <p:txEl>
                                              <p:pRg st="2" end="2"/>
                                            </p:txEl>
                                          </p:spTgt>
                                        </p:tgtEl>
                                        <p:attrNameLst>
                                          <p:attrName>ppt_x</p:attrName>
                                        </p:attrNameLst>
                                      </p:cBhvr>
                                      <p:tavLst>
                                        <p:tav tm="0">
                                          <p:val>
                                            <p:strVal val="0-#ppt_w/2"/>
                                          </p:val>
                                        </p:tav>
                                        <p:tav tm="100000">
                                          <p:val>
                                            <p:strVal val="#ppt_x"/>
                                          </p:val>
                                        </p:tav>
                                      </p:tavLst>
                                    </p:anim>
                                    <p:anim calcmode="lin" valueType="num">
                                      <p:cBhvr additive="base">
                                        <p:cTn id="26" dur="2000" fill="hold"/>
                                        <p:tgtEl>
                                          <p:spTgt spid="922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220">
                                            <p:txEl>
                                              <p:pRg st="3" end="3"/>
                                            </p:txEl>
                                          </p:spTgt>
                                        </p:tgtEl>
                                        <p:attrNameLst>
                                          <p:attrName>style.visibility</p:attrName>
                                        </p:attrNameLst>
                                      </p:cBhvr>
                                      <p:to>
                                        <p:strVal val="visible"/>
                                      </p:to>
                                    </p:set>
                                    <p:anim calcmode="lin" valueType="num">
                                      <p:cBhvr additive="base">
                                        <p:cTn id="31" dur="2000" fill="hold"/>
                                        <p:tgtEl>
                                          <p:spTgt spid="9220">
                                            <p:txEl>
                                              <p:pRg st="3" end="3"/>
                                            </p:txEl>
                                          </p:spTgt>
                                        </p:tgtEl>
                                        <p:attrNameLst>
                                          <p:attrName>ppt_x</p:attrName>
                                        </p:attrNameLst>
                                      </p:cBhvr>
                                      <p:tavLst>
                                        <p:tav tm="0">
                                          <p:val>
                                            <p:strVal val="0-#ppt_w/2"/>
                                          </p:val>
                                        </p:tav>
                                        <p:tav tm="100000">
                                          <p:val>
                                            <p:strVal val="#ppt_x"/>
                                          </p:val>
                                        </p:tav>
                                      </p:tavLst>
                                    </p:anim>
                                    <p:anim calcmode="lin" valueType="num">
                                      <p:cBhvr additive="base">
                                        <p:cTn id="32" dur="2000" fill="hold"/>
                                        <p:tgtEl>
                                          <p:spTgt spid="922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220">
                                            <p:txEl>
                                              <p:pRg st="4" end="4"/>
                                            </p:txEl>
                                          </p:spTgt>
                                        </p:tgtEl>
                                        <p:attrNameLst>
                                          <p:attrName>style.visibility</p:attrName>
                                        </p:attrNameLst>
                                      </p:cBhvr>
                                      <p:to>
                                        <p:strVal val="visible"/>
                                      </p:to>
                                    </p:set>
                                    <p:anim calcmode="lin" valueType="num">
                                      <p:cBhvr additive="base">
                                        <p:cTn id="37" dur="2000" fill="hold"/>
                                        <p:tgtEl>
                                          <p:spTgt spid="9220">
                                            <p:txEl>
                                              <p:pRg st="4" end="4"/>
                                            </p:txEl>
                                          </p:spTgt>
                                        </p:tgtEl>
                                        <p:attrNameLst>
                                          <p:attrName>ppt_x</p:attrName>
                                        </p:attrNameLst>
                                      </p:cBhvr>
                                      <p:tavLst>
                                        <p:tav tm="0">
                                          <p:val>
                                            <p:strVal val="0-#ppt_w/2"/>
                                          </p:val>
                                        </p:tav>
                                        <p:tav tm="100000">
                                          <p:val>
                                            <p:strVal val="#ppt_x"/>
                                          </p:val>
                                        </p:tav>
                                      </p:tavLst>
                                    </p:anim>
                                    <p:anim calcmode="lin" valueType="num">
                                      <p:cBhvr additive="base">
                                        <p:cTn id="38" dur="2000" fill="hold"/>
                                        <p:tgtEl>
                                          <p:spTgt spid="922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220">
                                            <p:txEl>
                                              <p:pRg st="5" end="5"/>
                                            </p:txEl>
                                          </p:spTgt>
                                        </p:tgtEl>
                                        <p:attrNameLst>
                                          <p:attrName>style.visibility</p:attrName>
                                        </p:attrNameLst>
                                      </p:cBhvr>
                                      <p:to>
                                        <p:strVal val="visible"/>
                                      </p:to>
                                    </p:set>
                                    <p:anim calcmode="lin" valueType="num">
                                      <p:cBhvr additive="base">
                                        <p:cTn id="43" dur="2000" fill="hold"/>
                                        <p:tgtEl>
                                          <p:spTgt spid="9220">
                                            <p:txEl>
                                              <p:pRg st="5" end="5"/>
                                            </p:txEl>
                                          </p:spTgt>
                                        </p:tgtEl>
                                        <p:attrNameLst>
                                          <p:attrName>ppt_x</p:attrName>
                                        </p:attrNameLst>
                                      </p:cBhvr>
                                      <p:tavLst>
                                        <p:tav tm="0">
                                          <p:val>
                                            <p:strVal val="0-#ppt_w/2"/>
                                          </p:val>
                                        </p:tav>
                                        <p:tav tm="100000">
                                          <p:val>
                                            <p:strVal val="#ppt_x"/>
                                          </p:val>
                                        </p:tav>
                                      </p:tavLst>
                                    </p:anim>
                                    <p:anim calcmode="lin" valueType="num">
                                      <p:cBhvr additive="base">
                                        <p:cTn id="44" dur="2000" fill="hold"/>
                                        <p:tgtEl>
                                          <p:spTgt spid="922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9220">
                                            <p:txEl>
                                              <p:pRg st="6" end="6"/>
                                            </p:txEl>
                                          </p:spTgt>
                                        </p:tgtEl>
                                        <p:attrNameLst>
                                          <p:attrName>style.visibility</p:attrName>
                                        </p:attrNameLst>
                                      </p:cBhvr>
                                      <p:to>
                                        <p:strVal val="visible"/>
                                      </p:to>
                                    </p:set>
                                    <p:anim calcmode="lin" valueType="num">
                                      <p:cBhvr additive="base">
                                        <p:cTn id="49" dur="2000" fill="hold"/>
                                        <p:tgtEl>
                                          <p:spTgt spid="9220">
                                            <p:txEl>
                                              <p:pRg st="6" end="6"/>
                                            </p:txEl>
                                          </p:spTgt>
                                        </p:tgtEl>
                                        <p:attrNameLst>
                                          <p:attrName>ppt_x</p:attrName>
                                        </p:attrNameLst>
                                      </p:cBhvr>
                                      <p:tavLst>
                                        <p:tav tm="0">
                                          <p:val>
                                            <p:strVal val="0-#ppt_w/2"/>
                                          </p:val>
                                        </p:tav>
                                        <p:tav tm="100000">
                                          <p:val>
                                            <p:strVal val="#ppt_x"/>
                                          </p:val>
                                        </p:tav>
                                      </p:tavLst>
                                    </p:anim>
                                    <p:anim calcmode="lin" valueType="num">
                                      <p:cBhvr additive="base">
                                        <p:cTn id="50" dur="2000" fill="hold"/>
                                        <p:tgtEl>
                                          <p:spTgt spid="9220">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9220">
                                            <p:txEl>
                                              <p:pRg st="7" end="7"/>
                                            </p:txEl>
                                          </p:spTgt>
                                        </p:tgtEl>
                                        <p:attrNameLst>
                                          <p:attrName>style.visibility</p:attrName>
                                        </p:attrNameLst>
                                      </p:cBhvr>
                                      <p:to>
                                        <p:strVal val="visible"/>
                                      </p:to>
                                    </p:set>
                                    <p:anim calcmode="lin" valueType="num">
                                      <p:cBhvr additive="base">
                                        <p:cTn id="55" dur="2000" fill="hold"/>
                                        <p:tgtEl>
                                          <p:spTgt spid="9220">
                                            <p:txEl>
                                              <p:pRg st="7" end="7"/>
                                            </p:txEl>
                                          </p:spTgt>
                                        </p:tgtEl>
                                        <p:attrNameLst>
                                          <p:attrName>ppt_x</p:attrName>
                                        </p:attrNameLst>
                                      </p:cBhvr>
                                      <p:tavLst>
                                        <p:tav tm="0">
                                          <p:val>
                                            <p:strVal val="0-#ppt_w/2"/>
                                          </p:val>
                                        </p:tav>
                                        <p:tav tm="100000">
                                          <p:val>
                                            <p:strVal val="#ppt_x"/>
                                          </p:val>
                                        </p:tav>
                                      </p:tavLst>
                                    </p:anim>
                                    <p:anim calcmode="lin" valueType="num">
                                      <p:cBhvr additive="base">
                                        <p:cTn id="56" dur="2000" fill="hold"/>
                                        <p:tgtEl>
                                          <p:spTgt spid="9220">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92" name="Rectangle 8"/>
          <p:cNvSpPr>
            <a:spLocks noGrp="1" noChangeArrowheads="1"/>
          </p:cNvSpPr>
          <p:nvPr>
            <p:ph type="title"/>
          </p:nvPr>
        </p:nvSpPr>
        <p:spPr>
          <a:xfrm>
            <a:off x="1043189" y="847289"/>
            <a:ext cx="9749307" cy="1143000"/>
          </a:xfrm>
        </p:spPr>
        <p:txBody>
          <a:bodyPr rtlCol="0">
            <a:normAutofit/>
          </a:bodyPr>
          <a:lstStyle/>
          <a:p>
            <a:pPr>
              <a:defRPr/>
            </a:pPr>
            <a:br>
              <a:rPr lang="en-US" altLang="zh-CN" sz="3200" b="1" dirty="0">
                <a:solidFill>
                  <a:schemeClr val="tx1"/>
                </a:solidFill>
                <a:ea typeface="SimSun" panose="02010600030101010101" pitchFamily="2" charset="-122"/>
              </a:rPr>
            </a:br>
            <a:r>
              <a:rPr lang="en-US" altLang="zh-CN" sz="3200" b="1" dirty="0" smtClean="0">
                <a:solidFill>
                  <a:schemeClr val="tx1"/>
                </a:solidFill>
                <a:ea typeface="SimSun" panose="02010600030101010101" pitchFamily="2" charset="-122"/>
              </a:rPr>
              <a:t>-Illustrations </a:t>
            </a:r>
            <a:r>
              <a:rPr lang="en-US" altLang="zh-CN" sz="3200" b="1" dirty="0">
                <a:solidFill>
                  <a:schemeClr val="tx1"/>
                </a:solidFill>
                <a:ea typeface="SimSun" panose="02010600030101010101" pitchFamily="2" charset="-122"/>
              </a:rPr>
              <a:t>for SWOT Analysis Models</a:t>
            </a:r>
            <a:endParaRPr lang="en-US" altLang="zh-CN" sz="3200" b="1" dirty="0">
              <a:solidFill>
                <a:schemeClr val="tx1"/>
              </a:solidFill>
              <a:ea typeface="SimSun" panose="02010600030101010101" pitchFamily="2" charset="-122"/>
            </a:endParaRPr>
          </a:p>
        </p:txBody>
      </p:sp>
      <p:sp>
        <p:nvSpPr>
          <p:cNvPr id="10244" name="Rectangle 4"/>
          <p:cNvSpPr>
            <a:spLocks noGrp="1" noChangeArrowheads="1"/>
          </p:cNvSpPr>
          <p:nvPr>
            <p:ph idx="1"/>
          </p:nvPr>
        </p:nvSpPr>
        <p:spPr>
          <a:xfrm>
            <a:off x="5664201" y="2342860"/>
            <a:ext cx="4402137" cy="4151313"/>
          </a:xfrm>
          <a:solidFill>
            <a:schemeClr val="bg1">
              <a:alpha val="50195"/>
            </a:schemeClr>
          </a:solidFill>
          <a:ln cap="flat">
            <a:solidFill>
              <a:srgbClr val="FFFFCC"/>
            </a:solidFill>
          </a:ln>
        </p:spPr>
        <p:txBody>
          <a:bodyPr rtlCol="0">
            <a:normAutofit fontScale="92500" lnSpcReduction="20000"/>
          </a:bodyPr>
          <a:lstStyle/>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Ineffective in production </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Falling profit </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Falling sales of the product</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Declining age of the life cycle of a product</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Poor reputation</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Lack of innovation and change</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Lack of adequate capital or having some financial problems</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Customers’ losing confidence or increasing complaints on the business</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Poor management or inefficient organizational structure</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
        <p:nvSpPr>
          <p:cNvPr id="26631" name="AutoShape 6"/>
          <p:cNvSpPr>
            <a:spLocks noChangeArrowheads="1"/>
          </p:cNvSpPr>
          <p:nvPr/>
        </p:nvSpPr>
        <p:spPr bwMode="auto">
          <a:xfrm>
            <a:off x="1799465" y="3048000"/>
            <a:ext cx="3581400" cy="762000"/>
          </a:xfrm>
          <a:prstGeom prst="roundRect">
            <a:avLst>
              <a:gd name="adj" fmla="val 16667"/>
            </a:avLst>
          </a:prstGeom>
          <a:solidFill>
            <a:schemeClr val="accent1">
              <a:lumMod val="60000"/>
              <a:lumOff val="40000"/>
            </a:schemeClr>
          </a:solidFill>
          <a:ln w="9525">
            <a:solidFill>
              <a:schemeClr val="tx1"/>
            </a:solidFill>
            <a:round/>
          </a:ln>
          <a:effectLst>
            <a:outerShdw blurRad="44450" dist="27940" dir="5400000" algn="ctr">
              <a:srgbClr val="000000">
                <a:alpha val="32000"/>
              </a:srgbClr>
            </a:outerShdw>
          </a:effectLst>
        </p:spPr>
        <p:txBody>
          <a:bodyPr wrap="none" anchor="ctr"/>
          <a:lstStyle>
            <a:lvl1pPr>
              <a:spcBef>
                <a:spcPts val="1000"/>
              </a:spcBef>
              <a:buClr>
                <a:schemeClr val="accent1"/>
              </a:buClr>
              <a:buFont typeface="Wingdings 3"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zh-CN" sz="2400" b="1" dirty="0">
                <a:solidFill>
                  <a:schemeClr val="tx1"/>
                </a:solidFill>
                <a:latin typeface="Arial" panose="020B0604020202020204" pitchFamily="34" charset="0"/>
                <a:ea typeface="SimSun" panose="02010600030101010101" pitchFamily="2" charset="-122"/>
              </a:rPr>
              <a:t>Weaknesses</a:t>
            </a:r>
            <a:endParaRPr lang="en-US" altLang="zh-CN" sz="2400" b="1" dirty="0">
              <a:solidFill>
                <a:schemeClr val="tx1"/>
              </a:solidFill>
              <a:latin typeface="Arial" panose="020B0604020202020204" pitchFamily="34" charset="0"/>
              <a:ea typeface="SimSun" panose="02010600030101010101" pitchFamily="2" charset="-122"/>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4">
                                            <p:bg/>
                                          </p:spTgt>
                                        </p:tgtEl>
                                        <p:attrNameLst>
                                          <p:attrName>style.visibility</p:attrName>
                                        </p:attrNameLst>
                                      </p:cBhvr>
                                      <p:to>
                                        <p:strVal val="visible"/>
                                      </p:to>
                                    </p:set>
                                    <p:anim calcmode="lin" valueType="num">
                                      <p:cBhvr additive="base">
                                        <p:cTn id="7" dur="2250" fill="hold"/>
                                        <p:tgtEl>
                                          <p:spTgt spid="10244">
                                            <p:bg/>
                                          </p:spTgt>
                                        </p:tgtEl>
                                        <p:attrNameLst>
                                          <p:attrName>ppt_x</p:attrName>
                                        </p:attrNameLst>
                                      </p:cBhvr>
                                      <p:tavLst>
                                        <p:tav tm="0">
                                          <p:val>
                                            <p:strVal val="0-#ppt_w/2"/>
                                          </p:val>
                                        </p:tav>
                                        <p:tav tm="100000">
                                          <p:val>
                                            <p:strVal val="#ppt_x"/>
                                          </p:val>
                                        </p:tav>
                                      </p:tavLst>
                                    </p:anim>
                                    <p:anim calcmode="lin" valueType="num">
                                      <p:cBhvr additive="base">
                                        <p:cTn id="8" dur="2250" fill="hold"/>
                                        <p:tgtEl>
                                          <p:spTgt spid="10244">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44">
                                            <p:txEl>
                                              <p:pRg st="0" end="0"/>
                                            </p:txEl>
                                          </p:spTgt>
                                        </p:tgtEl>
                                        <p:attrNameLst>
                                          <p:attrName>style.visibility</p:attrName>
                                        </p:attrNameLst>
                                      </p:cBhvr>
                                      <p:to>
                                        <p:strVal val="visible"/>
                                      </p:to>
                                    </p:set>
                                    <p:anim calcmode="lin" valueType="num">
                                      <p:cBhvr additive="base">
                                        <p:cTn id="13" dur="2250" fill="hold"/>
                                        <p:tgtEl>
                                          <p:spTgt spid="10244">
                                            <p:txEl>
                                              <p:pRg st="0" end="0"/>
                                            </p:txEl>
                                          </p:spTgt>
                                        </p:tgtEl>
                                        <p:attrNameLst>
                                          <p:attrName>ppt_x</p:attrName>
                                        </p:attrNameLst>
                                      </p:cBhvr>
                                      <p:tavLst>
                                        <p:tav tm="0">
                                          <p:val>
                                            <p:strVal val="0-#ppt_w/2"/>
                                          </p:val>
                                        </p:tav>
                                        <p:tav tm="100000">
                                          <p:val>
                                            <p:strVal val="#ppt_x"/>
                                          </p:val>
                                        </p:tav>
                                      </p:tavLst>
                                    </p:anim>
                                    <p:anim calcmode="lin" valueType="num">
                                      <p:cBhvr additive="base">
                                        <p:cTn id="14" dur="2250" fill="hold"/>
                                        <p:tgtEl>
                                          <p:spTgt spid="1024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44">
                                            <p:txEl>
                                              <p:pRg st="1" end="1"/>
                                            </p:txEl>
                                          </p:spTgt>
                                        </p:tgtEl>
                                        <p:attrNameLst>
                                          <p:attrName>style.visibility</p:attrName>
                                        </p:attrNameLst>
                                      </p:cBhvr>
                                      <p:to>
                                        <p:strVal val="visible"/>
                                      </p:to>
                                    </p:set>
                                    <p:anim calcmode="lin" valueType="num">
                                      <p:cBhvr additive="base">
                                        <p:cTn id="19" dur="2250" fill="hold"/>
                                        <p:tgtEl>
                                          <p:spTgt spid="10244">
                                            <p:txEl>
                                              <p:pRg st="1" end="1"/>
                                            </p:txEl>
                                          </p:spTgt>
                                        </p:tgtEl>
                                        <p:attrNameLst>
                                          <p:attrName>ppt_x</p:attrName>
                                        </p:attrNameLst>
                                      </p:cBhvr>
                                      <p:tavLst>
                                        <p:tav tm="0">
                                          <p:val>
                                            <p:strVal val="0-#ppt_w/2"/>
                                          </p:val>
                                        </p:tav>
                                        <p:tav tm="100000">
                                          <p:val>
                                            <p:strVal val="#ppt_x"/>
                                          </p:val>
                                        </p:tav>
                                      </p:tavLst>
                                    </p:anim>
                                    <p:anim calcmode="lin" valueType="num">
                                      <p:cBhvr additive="base">
                                        <p:cTn id="20" dur="2250" fill="hold"/>
                                        <p:tgtEl>
                                          <p:spTgt spid="1024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44">
                                            <p:txEl>
                                              <p:pRg st="2" end="2"/>
                                            </p:txEl>
                                          </p:spTgt>
                                        </p:tgtEl>
                                        <p:attrNameLst>
                                          <p:attrName>style.visibility</p:attrName>
                                        </p:attrNameLst>
                                      </p:cBhvr>
                                      <p:to>
                                        <p:strVal val="visible"/>
                                      </p:to>
                                    </p:set>
                                    <p:anim calcmode="lin" valueType="num">
                                      <p:cBhvr additive="base">
                                        <p:cTn id="25" dur="2250" fill="hold"/>
                                        <p:tgtEl>
                                          <p:spTgt spid="10244">
                                            <p:txEl>
                                              <p:pRg st="2" end="2"/>
                                            </p:txEl>
                                          </p:spTgt>
                                        </p:tgtEl>
                                        <p:attrNameLst>
                                          <p:attrName>ppt_x</p:attrName>
                                        </p:attrNameLst>
                                      </p:cBhvr>
                                      <p:tavLst>
                                        <p:tav tm="0">
                                          <p:val>
                                            <p:strVal val="0-#ppt_w/2"/>
                                          </p:val>
                                        </p:tav>
                                        <p:tav tm="100000">
                                          <p:val>
                                            <p:strVal val="#ppt_x"/>
                                          </p:val>
                                        </p:tav>
                                      </p:tavLst>
                                    </p:anim>
                                    <p:anim calcmode="lin" valueType="num">
                                      <p:cBhvr additive="base">
                                        <p:cTn id="26" dur="2250" fill="hold"/>
                                        <p:tgtEl>
                                          <p:spTgt spid="1024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44">
                                            <p:txEl>
                                              <p:pRg st="3" end="3"/>
                                            </p:txEl>
                                          </p:spTgt>
                                        </p:tgtEl>
                                        <p:attrNameLst>
                                          <p:attrName>style.visibility</p:attrName>
                                        </p:attrNameLst>
                                      </p:cBhvr>
                                      <p:to>
                                        <p:strVal val="visible"/>
                                      </p:to>
                                    </p:set>
                                    <p:anim calcmode="lin" valueType="num">
                                      <p:cBhvr additive="base">
                                        <p:cTn id="31" dur="2250" fill="hold"/>
                                        <p:tgtEl>
                                          <p:spTgt spid="10244">
                                            <p:txEl>
                                              <p:pRg st="3" end="3"/>
                                            </p:txEl>
                                          </p:spTgt>
                                        </p:tgtEl>
                                        <p:attrNameLst>
                                          <p:attrName>ppt_x</p:attrName>
                                        </p:attrNameLst>
                                      </p:cBhvr>
                                      <p:tavLst>
                                        <p:tav tm="0">
                                          <p:val>
                                            <p:strVal val="0-#ppt_w/2"/>
                                          </p:val>
                                        </p:tav>
                                        <p:tav tm="100000">
                                          <p:val>
                                            <p:strVal val="#ppt_x"/>
                                          </p:val>
                                        </p:tav>
                                      </p:tavLst>
                                    </p:anim>
                                    <p:anim calcmode="lin" valueType="num">
                                      <p:cBhvr additive="base">
                                        <p:cTn id="32" dur="2250" fill="hold"/>
                                        <p:tgtEl>
                                          <p:spTgt spid="1024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44">
                                            <p:txEl>
                                              <p:pRg st="4" end="4"/>
                                            </p:txEl>
                                          </p:spTgt>
                                        </p:tgtEl>
                                        <p:attrNameLst>
                                          <p:attrName>style.visibility</p:attrName>
                                        </p:attrNameLst>
                                      </p:cBhvr>
                                      <p:to>
                                        <p:strVal val="visible"/>
                                      </p:to>
                                    </p:set>
                                    <p:anim calcmode="lin" valueType="num">
                                      <p:cBhvr additive="base">
                                        <p:cTn id="37" dur="2250" fill="hold"/>
                                        <p:tgtEl>
                                          <p:spTgt spid="10244">
                                            <p:txEl>
                                              <p:pRg st="4" end="4"/>
                                            </p:txEl>
                                          </p:spTgt>
                                        </p:tgtEl>
                                        <p:attrNameLst>
                                          <p:attrName>ppt_x</p:attrName>
                                        </p:attrNameLst>
                                      </p:cBhvr>
                                      <p:tavLst>
                                        <p:tav tm="0">
                                          <p:val>
                                            <p:strVal val="0-#ppt_w/2"/>
                                          </p:val>
                                        </p:tav>
                                        <p:tav tm="100000">
                                          <p:val>
                                            <p:strVal val="#ppt_x"/>
                                          </p:val>
                                        </p:tav>
                                      </p:tavLst>
                                    </p:anim>
                                    <p:anim calcmode="lin" valueType="num">
                                      <p:cBhvr additive="base">
                                        <p:cTn id="38" dur="2250" fill="hold"/>
                                        <p:tgtEl>
                                          <p:spTgt spid="1024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0244">
                                            <p:txEl>
                                              <p:pRg st="5" end="5"/>
                                            </p:txEl>
                                          </p:spTgt>
                                        </p:tgtEl>
                                        <p:attrNameLst>
                                          <p:attrName>style.visibility</p:attrName>
                                        </p:attrNameLst>
                                      </p:cBhvr>
                                      <p:to>
                                        <p:strVal val="visible"/>
                                      </p:to>
                                    </p:set>
                                    <p:anim calcmode="lin" valueType="num">
                                      <p:cBhvr additive="base">
                                        <p:cTn id="43" dur="2250" fill="hold"/>
                                        <p:tgtEl>
                                          <p:spTgt spid="10244">
                                            <p:txEl>
                                              <p:pRg st="5" end="5"/>
                                            </p:txEl>
                                          </p:spTgt>
                                        </p:tgtEl>
                                        <p:attrNameLst>
                                          <p:attrName>ppt_x</p:attrName>
                                        </p:attrNameLst>
                                      </p:cBhvr>
                                      <p:tavLst>
                                        <p:tav tm="0">
                                          <p:val>
                                            <p:strVal val="0-#ppt_w/2"/>
                                          </p:val>
                                        </p:tav>
                                        <p:tav tm="100000">
                                          <p:val>
                                            <p:strVal val="#ppt_x"/>
                                          </p:val>
                                        </p:tav>
                                      </p:tavLst>
                                    </p:anim>
                                    <p:anim calcmode="lin" valueType="num">
                                      <p:cBhvr additive="base">
                                        <p:cTn id="44" dur="2250" fill="hold"/>
                                        <p:tgtEl>
                                          <p:spTgt spid="1024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0244">
                                            <p:txEl>
                                              <p:pRg st="6" end="6"/>
                                            </p:txEl>
                                          </p:spTgt>
                                        </p:tgtEl>
                                        <p:attrNameLst>
                                          <p:attrName>style.visibility</p:attrName>
                                        </p:attrNameLst>
                                      </p:cBhvr>
                                      <p:to>
                                        <p:strVal val="visible"/>
                                      </p:to>
                                    </p:set>
                                    <p:anim calcmode="lin" valueType="num">
                                      <p:cBhvr additive="base">
                                        <p:cTn id="49" dur="2250" fill="hold"/>
                                        <p:tgtEl>
                                          <p:spTgt spid="10244">
                                            <p:txEl>
                                              <p:pRg st="6" end="6"/>
                                            </p:txEl>
                                          </p:spTgt>
                                        </p:tgtEl>
                                        <p:attrNameLst>
                                          <p:attrName>ppt_x</p:attrName>
                                        </p:attrNameLst>
                                      </p:cBhvr>
                                      <p:tavLst>
                                        <p:tav tm="0">
                                          <p:val>
                                            <p:strVal val="0-#ppt_w/2"/>
                                          </p:val>
                                        </p:tav>
                                        <p:tav tm="100000">
                                          <p:val>
                                            <p:strVal val="#ppt_x"/>
                                          </p:val>
                                        </p:tav>
                                      </p:tavLst>
                                    </p:anim>
                                    <p:anim calcmode="lin" valueType="num">
                                      <p:cBhvr additive="base">
                                        <p:cTn id="50" dur="2250" fill="hold"/>
                                        <p:tgtEl>
                                          <p:spTgt spid="1024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0244">
                                            <p:txEl>
                                              <p:pRg st="7" end="7"/>
                                            </p:txEl>
                                          </p:spTgt>
                                        </p:tgtEl>
                                        <p:attrNameLst>
                                          <p:attrName>style.visibility</p:attrName>
                                        </p:attrNameLst>
                                      </p:cBhvr>
                                      <p:to>
                                        <p:strVal val="visible"/>
                                      </p:to>
                                    </p:set>
                                    <p:anim calcmode="lin" valueType="num">
                                      <p:cBhvr additive="base">
                                        <p:cTn id="55" dur="2250" fill="hold"/>
                                        <p:tgtEl>
                                          <p:spTgt spid="10244">
                                            <p:txEl>
                                              <p:pRg st="7" end="7"/>
                                            </p:txEl>
                                          </p:spTgt>
                                        </p:tgtEl>
                                        <p:attrNameLst>
                                          <p:attrName>ppt_x</p:attrName>
                                        </p:attrNameLst>
                                      </p:cBhvr>
                                      <p:tavLst>
                                        <p:tav tm="0">
                                          <p:val>
                                            <p:strVal val="0-#ppt_w/2"/>
                                          </p:val>
                                        </p:tav>
                                        <p:tav tm="100000">
                                          <p:val>
                                            <p:strVal val="#ppt_x"/>
                                          </p:val>
                                        </p:tav>
                                      </p:tavLst>
                                    </p:anim>
                                    <p:anim calcmode="lin" valueType="num">
                                      <p:cBhvr additive="base">
                                        <p:cTn id="56" dur="2250" fill="hold"/>
                                        <p:tgtEl>
                                          <p:spTgt spid="1024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0244">
                                            <p:txEl>
                                              <p:pRg st="8" end="8"/>
                                            </p:txEl>
                                          </p:spTgt>
                                        </p:tgtEl>
                                        <p:attrNameLst>
                                          <p:attrName>style.visibility</p:attrName>
                                        </p:attrNameLst>
                                      </p:cBhvr>
                                      <p:to>
                                        <p:strVal val="visible"/>
                                      </p:to>
                                    </p:set>
                                    <p:anim calcmode="lin" valueType="num">
                                      <p:cBhvr additive="base">
                                        <p:cTn id="61" dur="2250" fill="hold"/>
                                        <p:tgtEl>
                                          <p:spTgt spid="10244">
                                            <p:txEl>
                                              <p:pRg st="8" end="8"/>
                                            </p:txEl>
                                          </p:spTgt>
                                        </p:tgtEl>
                                        <p:attrNameLst>
                                          <p:attrName>ppt_x</p:attrName>
                                        </p:attrNameLst>
                                      </p:cBhvr>
                                      <p:tavLst>
                                        <p:tav tm="0">
                                          <p:val>
                                            <p:strVal val="0-#ppt_w/2"/>
                                          </p:val>
                                        </p:tav>
                                        <p:tav tm="100000">
                                          <p:val>
                                            <p:strVal val="#ppt_x"/>
                                          </p:val>
                                        </p:tav>
                                      </p:tavLst>
                                    </p:anim>
                                    <p:anim calcmode="lin" valueType="num">
                                      <p:cBhvr additive="base">
                                        <p:cTn id="62" dur="2250" fill="hold"/>
                                        <p:tgtEl>
                                          <p:spTgt spid="10244">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nimBg="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64" name="Rectangle 8"/>
          <p:cNvSpPr>
            <a:spLocks noGrp="1" noChangeArrowheads="1"/>
          </p:cNvSpPr>
          <p:nvPr>
            <p:ph type="title"/>
          </p:nvPr>
        </p:nvSpPr>
        <p:spPr>
          <a:xfrm>
            <a:off x="822101" y="533400"/>
            <a:ext cx="9699938" cy="1143000"/>
          </a:xfrm>
        </p:spPr>
        <p:txBody>
          <a:bodyPr rtlCol="0">
            <a:normAutofit/>
          </a:bodyPr>
          <a:lstStyle/>
          <a:p>
            <a:pPr>
              <a:defRPr/>
            </a:pPr>
            <a:br>
              <a:rPr lang="en-US" altLang="zh-CN" sz="3200" b="1" dirty="0">
                <a:solidFill>
                  <a:schemeClr val="tx1"/>
                </a:solidFill>
                <a:ea typeface="SimSun" panose="02010600030101010101" pitchFamily="2" charset="-122"/>
              </a:rPr>
            </a:br>
            <a:r>
              <a:rPr lang="en-US" altLang="zh-CN" sz="3200" b="1" dirty="0" smtClean="0">
                <a:solidFill>
                  <a:schemeClr val="tx1"/>
                </a:solidFill>
                <a:ea typeface="SimSun" panose="02010600030101010101" pitchFamily="2" charset="-122"/>
              </a:rPr>
              <a:t>-Illustrations </a:t>
            </a:r>
            <a:r>
              <a:rPr lang="en-US" altLang="zh-CN" sz="3200" b="1" dirty="0">
                <a:solidFill>
                  <a:schemeClr val="tx1"/>
                </a:solidFill>
                <a:ea typeface="SimSun" panose="02010600030101010101" pitchFamily="2" charset="-122"/>
              </a:rPr>
              <a:t>for SWOT Analysis Models</a:t>
            </a:r>
            <a:endParaRPr lang="en-US" altLang="zh-CN" sz="3200" b="1" dirty="0">
              <a:solidFill>
                <a:schemeClr val="tx1"/>
              </a:solidFill>
              <a:ea typeface="SimSun" panose="02010600030101010101" pitchFamily="2" charset="-122"/>
            </a:endParaRPr>
          </a:p>
        </p:txBody>
      </p:sp>
      <p:sp>
        <p:nvSpPr>
          <p:cNvPr id="11268" name="Rectangle 4"/>
          <p:cNvSpPr>
            <a:spLocks noGrp="1" noChangeArrowheads="1"/>
          </p:cNvSpPr>
          <p:nvPr>
            <p:ph idx="1"/>
          </p:nvPr>
        </p:nvSpPr>
        <p:spPr>
          <a:xfrm>
            <a:off x="5519738" y="2438401"/>
            <a:ext cx="4462462" cy="3824288"/>
          </a:xfrm>
          <a:solidFill>
            <a:schemeClr val="bg1">
              <a:alpha val="50195"/>
            </a:schemeClr>
          </a:solidFill>
          <a:ln cap="flat">
            <a:solidFill>
              <a:srgbClr val="FFFFCC"/>
            </a:solidFill>
          </a:ln>
        </p:spPr>
        <p:txBody>
          <a:bodyPr rtlCol="0">
            <a:normAutofit lnSpcReduction="10000"/>
          </a:bodyPr>
          <a:lstStyle/>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Possible development of new products</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Expansion into new markets</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Development of a global brand </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Joint –development with other companies </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Possible growing demand for a product in the market</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Possible government policies encouraging the growth of the business and its certain products</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New sources of profit or income</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
        <p:nvSpPr>
          <p:cNvPr id="27657" name="AutoShape 9"/>
          <p:cNvSpPr>
            <a:spLocks noChangeArrowheads="1"/>
          </p:cNvSpPr>
          <p:nvPr/>
        </p:nvSpPr>
        <p:spPr bwMode="auto">
          <a:xfrm>
            <a:off x="2057400" y="3048000"/>
            <a:ext cx="3214688" cy="762000"/>
          </a:xfrm>
          <a:prstGeom prst="roundRect">
            <a:avLst>
              <a:gd name="adj" fmla="val 16667"/>
            </a:avLst>
          </a:prstGeom>
          <a:solidFill>
            <a:schemeClr val="accent1">
              <a:lumMod val="60000"/>
              <a:lumOff val="40000"/>
            </a:schemeClr>
          </a:solidFill>
          <a:ln w="9525">
            <a:solidFill>
              <a:schemeClr val="tx1"/>
            </a:solidFill>
            <a:round/>
          </a:ln>
          <a:effectLst/>
        </p:spPr>
        <p:txBody>
          <a:bodyPr wrap="none" anchor="ctr"/>
          <a:lstStyle>
            <a:lvl1pPr>
              <a:spcBef>
                <a:spcPts val="1000"/>
              </a:spcBef>
              <a:buClr>
                <a:schemeClr val="accent1"/>
              </a:buClr>
              <a:buFont typeface="Wingdings 3"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zh-CN" sz="2400" b="1" dirty="0">
                <a:solidFill>
                  <a:schemeClr val="tx1"/>
                </a:solidFill>
                <a:latin typeface="Arial" panose="020B0604020202020204" pitchFamily="34" charset="0"/>
                <a:ea typeface="SimSun" panose="02010600030101010101" pitchFamily="2" charset="-122"/>
              </a:rPr>
              <a:t>Opportunities</a:t>
            </a:r>
            <a:r>
              <a:rPr lang="en-US" altLang="zh-CN" sz="2400" b="1" dirty="0">
                <a:solidFill>
                  <a:prstClr val="black"/>
                </a:solidFill>
                <a:latin typeface="Arial" panose="020B0604020202020204" pitchFamily="34" charset="0"/>
                <a:ea typeface="SimSun" panose="02010600030101010101" pitchFamily="2" charset="-122"/>
              </a:rPr>
              <a:t> </a:t>
            </a:r>
            <a:endParaRPr lang="en-US" altLang="zh-CN" sz="2400" b="1" dirty="0">
              <a:solidFill>
                <a:prstClr val="black"/>
              </a:solidFill>
              <a:latin typeface="Arial" panose="020B0604020202020204" pitchFamily="34" charset="0"/>
              <a:ea typeface="SimSun" panose="02010600030101010101" pitchFamily="2" charset="-122"/>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268">
                                            <p:txEl>
                                              <p:pRg st="0" end="0"/>
                                            </p:txEl>
                                          </p:spTgt>
                                        </p:tgtEl>
                                        <p:attrNameLst>
                                          <p:attrName>style.visibility</p:attrName>
                                        </p:attrNameLst>
                                      </p:cBhvr>
                                      <p:to>
                                        <p:strVal val="visible"/>
                                      </p:to>
                                    </p:set>
                                    <p:anim calcmode="lin" valueType="num">
                                      <p:cBhvr additive="base">
                                        <p:cTn id="7" dur="2000" fill="hold"/>
                                        <p:tgtEl>
                                          <p:spTgt spid="11268">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11268">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1268">
                                            <p:txEl>
                                              <p:pRg st="1" end="1"/>
                                            </p:txEl>
                                          </p:spTgt>
                                        </p:tgtEl>
                                        <p:attrNameLst>
                                          <p:attrName>style.visibility</p:attrName>
                                        </p:attrNameLst>
                                      </p:cBhvr>
                                      <p:to>
                                        <p:strVal val="visible"/>
                                      </p:to>
                                    </p:set>
                                    <p:anim calcmode="lin" valueType="num">
                                      <p:cBhvr additive="base">
                                        <p:cTn id="11" dur="2000" fill="hold"/>
                                        <p:tgtEl>
                                          <p:spTgt spid="11268">
                                            <p:txEl>
                                              <p:pRg st="1" end="1"/>
                                            </p:txEl>
                                          </p:spTgt>
                                        </p:tgtEl>
                                        <p:attrNameLst>
                                          <p:attrName>ppt_x</p:attrName>
                                        </p:attrNameLst>
                                      </p:cBhvr>
                                      <p:tavLst>
                                        <p:tav tm="0">
                                          <p:val>
                                            <p:strVal val="0-#ppt_w/2"/>
                                          </p:val>
                                        </p:tav>
                                        <p:tav tm="100000">
                                          <p:val>
                                            <p:strVal val="#ppt_x"/>
                                          </p:val>
                                        </p:tav>
                                      </p:tavLst>
                                    </p:anim>
                                    <p:anim calcmode="lin" valueType="num">
                                      <p:cBhvr additive="base">
                                        <p:cTn id="12" dur="2000" fill="hold"/>
                                        <p:tgtEl>
                                          <p:spTgt spid="11268">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11268">
                                            <p:txEl>
                                              <p:pRg st="2" end="2"/>
                                            </p:txEl>
                                          </p:spTgt>
                                        </p:tgtEl>
                                        <p:attrNameLst>
                                          <p:attrName>style.visibility</p:attrName>
                                        </p:attrNameLst>
                                      </p:cBhvr>
                                      <p:to>
                                        <p:strVal val="visible"/>
                                      </p:to>
                                    </p:set>
                                    <p:anim calcmode="lin" valueType="num">
                                      <p:cBhvr additive="base">
                                        <p:cTn id="15" dur="2000" fill="hold"/>
                                        <p:tgtEl>
                                          <p:spTgt spid="11268">
                                            <p:txEl>
                                              <p:pRg st="2" end="2"/>
                                            </p:txEl>
                                          </p:spTgt>
                                        </p:tgtEl>
                                        <p:attrNameLst>
                                          <p:attrName>ppt_x</p:attrName>
                                        </p:attrNameLst>
                                      </p:cBhvr>
                                      <p:tavLst>
                                        <p:tav tm="0">
                                          <p:val>
                                            <p:strVal val="0-#ppt_w/2"/>
                                          </p:val>
                                        </p:tav>
                                        <p:tav tm="100000">
                                          <p:val>
                                            <p:strVal val="#ppt_x"/>
                                          </p:val>
                                        </p:tav>
                                      </p:tavLst>
                                    </p:anim>
                                    <p:anim calcmode="lin" valueType="num">
                                      <p:cBhvr additive="base">
                                        <p:cTn id="16" dur="2000" fill="hold"/>
                                        <p:tgtEl>
                                          <p:spTgt spid="11268">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11268">
                                            <p:txEl>
                                              <p:pRg st="3" end="3"/>
                                            </p:txEl>
                                          </p:spTgt>
                                        </p:tgtEl>
                                        <p:attrNameLst>
                                          <p:attrName>style.visibility</p:attrName>
                                        </p:attrNameLst>
                                      </p:cBhvr>
                                      <p:to>
                                        <p:strVal val="visible"/>
                                      </p:to>
                                    </p:set>
                                    <p:anim calcmode="lin" valueType="num">
                                      <p:cBhvr additive="base">
                                        <p:cTn id="19" dur="2000" fill="hold"/>
                                        <p:tgtEl>
                                          <p:spTgt spid="11268">
                                            <p:txEl>
                                              <p:pRg st="3" end="3"/>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11268">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1268">
                                            <p:txEl>
                                              <p:pRg st="4" end="4"/>
                                            </p:txEl>
                                          </p:spTgt>
                                        </p:tgtEl>
                                        <p:attrNameLst>
                                          <p:attrName>style.visibility</p:attrName>
                                        </p:attrNameLst>
                                      </p:cBhvr>
                                      <p:to>
                                        <p:strVal val="visible"/>
                                      </p:to>
                                    </p:set>
                                    <p:anim calcmode="lin" valueType="num">
                                      <p:cBhvr additive="base">
                                        <p:cTn id="23" dur="2000" fill="hold"/>
                                        <p:tgtEl>
                                          <p:spTgt spid="11268">
                                            <p:txEl>
                                              <p:pRg st="4" end="4"/>
                                            </p:txEl>
                                          </p:spTgt>
                                        </p:tgtEl>
                                        <p:attrNameLst>
                                          <p:attrName>ppt_x</p:attrName>
                                        </p:attrNameLst>
                                      </p:cBhvr>
                                      <p:tavLst>
                                        <p:tav tm="0">
                                          <p:val>
                                            <p:strVal val="0-#ppt_w/2"/>
                                          </p:val>
                                        </p:tav>
                                        <p:tav tm="100000">
                                          <p:val>
                                            <p:strVal val="#ppt_x"/>
                                          </p:val>
                                        </p:tav>
                                      </p:tavLst>
                                    </p:anim>
                                    <p:anim calcmode="lin" valueType="num">
                                      <p:cBhvr additive="base">
                                        <p:cTn id="24" dur="2000" fill="hold"/>
                                        <p:tgtEl>
                                          <p:spTgt spid="11268">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11268">
                                            <p:txEl>
                                              <p:pRg st="5" end="5"/>
                                            </p:txEl>
                                          </p:spTgt>
                                        </p:tgtEl>
                                        <p:attrNameLst>
                                          <p:attrName>style.visibility</p:attrName>
                                        </p:attrNameLst>
                                      </p:cBhvr>
                                      <p:to>
                                        <p:strVal val="visible"/>
                                      </p:to>
                                    </p:set>
                                    <p:anim calcmode="lin" valueType="num">
                                      <p:cBhvr additive="base">
                                        <p:cTn id="27" dur="2000" fill="hold"/>
                                        <p:tgtEl>
                                          <p:spTgt spid="11268">
                                            <p:txEl>
                                              <p:pRg st="5" end="5"/>
                                            </p:txEl>
                                          </p:spTgt>
                                        </p:tgtEl>
                                        <p:attrNameLst>
                                          <p:attrName>ppt_x</p:attrName>
                                        </p:attrNameLst>
                                      </p:cBhvr>
                                      <p:tavLst>
                                        <p:tav tm="0">
                                          <p:val>
                                            <p:strVal val="0-#ppt_w/2"/>
                                          </p:val>
                                        </p:tav>
                                        <p:tav tm="100000">
                                          <p:val>
                                            <p:strVal val="#ppt_x"/>
                                          </p:val>
                                        </p:tav>
                                      </p:tavLst>
                                    </p:anim>
                                    <p:anim calcmode="lin" valueType="num">
                                      <p:cBhvr additive="base">
                                        <p:cTn id="28" dur="2000" fill="hold"/>
                                        <p:tgtEl>
                                          <p:spTgt spid="11268">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0"/>
                                  </p:stCondLst>
                                  <p:childTnLst>
                                    <p:set>
                                      <p:cBhvr>
                                        <p:cTn id="30" dur="1" fill="hold">
                                          <p:stCondLst>
                                            <p:cond delay="0"/>
                                          </p:stCondLst>
                                        </p:cTn>
                                        <p:tgtEl>
                                          <p:spTgt spid="11268">
                                            <p:txEl>
                                              <p:pRg st="6" end="6"/>
                                            </p:txEl>
                                          </p:spTgt>
                                        </p:tgtEl>
                                        <p:attrNameLst>
                                          <p:attrName>style.visibility</p:attrName>
                                        </p:attrNameLst>
                                      </p:cBhvr>
                                      <p:to>
                                        <p:strVal val="visible"/>
                                      </p:to>
                                    </p:set>
                                    <p:anim calcmode="lin" valueType="num">
                                      <p:cBhvr additive="base">
                                        <p:cTn id="31" dur="2000" fill="hold"/>
                                        <p:tgtEl>
                                          <p:spTgt spid="11268">
                                            <p:txEl>
                                              <p:pRg st="6" end="6"/>
                                            </p:txEl>
                                          </p:spTgt>
                                        </p:tgtEl>
                                        <p:attrNameLst>
                                          <p:attrName>ppt_x</p:attrName>
                                        </p:attrNameLst>
                                      </p:cBhvr>
                                      <p:tavLst>
                                        <p:tav tm="0">
                                          <p:val>
                                            <p:strVal val="0-#ppt_w/2"/>
                                          </p:val>
                                        </p:tav>
                                        <p:tav tm="100000">
                                          <p:val>
                                            <p:strVal val="#ppt_x"/>
                                          </p:val>
                                        </p:tav>
                                      </p:tavLst>
                                    </p:anim>
                                    <p:anim calcmode="lin" valueType="num">
                                      <p:cBhvr additive="base">
                                        <p:cTn id="32" dur="2000" fill="hold"/>
                                        <p:tgtEl>
                                          <p:spTgt spid="1126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42" name="Rectangle 10"/>
          <p:cNvSpPr>
            <a:spLocks noGrp="1" noChangeArrowheads="1"/>
          </p:cNvSpPr>
          <p:nvPr>
            <p:ph type="title"/>
          </p:nvPr>
        </p:nvSpPr>
        <p:spPr>
          <a:xfrm>
            <a:off x="822102" y="696533"/>
            <a:ext cx="9210541" cy="1143000"/>
          </a:xfrm>
        </p:spPr>
        <p:txBody>
          <a:bodyPr rtlCol="0">
            <a:normAutofit/>
          </a:bodyPr>
          <a:lstStyle/>
          <a:p>
            <a:pPr>
              <a:defRPr/>
            </a:pPr>
            <a:br>
              <a:rPr lang="en-US" altLang="zh-CN" sz="3200" b="1" dirty="0">
                <a:solidFill>
                  <a:schemeClr val="tx1"/>
                </a:solidFill>
                <a:ea typeface="SimSun" panose="02010600030101010101" pitchFamily="2" charset="-122"/>
              </a:rPr>
            </a:br>
            <a:r>
              <a:rPr lang="en-US" altLang="zh-CN" sz="3200" b="1" dirty="0" smtClean="0">
                <a:solidFill>
                  <a:schemeClr val="tx1"/>
                </a:solidFill>
                <a:ea typeface="SimSun" panose="02010600030101010101" pitchFamily="2" charset="-122"/>
              </a:rPr>
              <a:t>-Illustrations </a:t>
            </a:r>
            <a:r>
              <a:rPr lang="en-US" altLang="zh-CN" sz="3200" b="1" dirty="0">
                <a:solidFill>
                  <a:schemeClr val="tx1"/>
                </a:solidFill>
                <a:ea typeface="SimSun" panose="02010600030101010101" pitchFamily="2" charset="-122"/>
              </a:rPr>
              <a:t>for SWOT Analysis Models</a:t>
            </a:r>
            <a:endParaRPr lang="en-US" altLang="zh-CN" sz="3200" b="1" dirty="0">
              <a:solidFill>
                <a:schemeClr val="tx1"/>
              </a:solidFill>
              <a:ea typeface="SimSun" panose="02010600030101010101" pitchFamily="2" charset="-122"/>
            </a:endParaRPr>
          </a:p>
        </p:txBody>
      </p:sp>
      <p:sp>
        <p:nvSpPr>
          <p:cNvPr id="12292" name="Rectangle 4"/>
          <p:cNvSpPr>
            <a:spLocks noGrp="1" noChangeArrowheads="1"/>
          </p:cNvSpPr>
          <p:nvPr>
            <p:ph idx="1"/>
          </p:nvPr>
        </p:nvSpPr>
        <p:spPr>
          <a:xfrm>
            <a:off x="5347842" y="2438401"/>
            <a:ext cx="4606925" cy="3824287"/>
          </a:xfrm>
          <a:solidFill>
            <a:schemeClr val="bg1">
              <a:alpha val="50195"/>
            </a:schemeClr>
          </a:solidFill>
          <a:ln cap="flat">
            <a:solidFill>
              <a:srgbClr val="FFFFCC"/>
            </a:solidFill>
          </a:ln>
        </p:spPr>
        <p:txBody>
          <a:bodyPr rtlCol="0">
            <a:noAutofit/>
          </a:bodyPr>
          <a:lstStyle/>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Changes in law or regulations</a:t>
            </a:r>
            <a:r>
              <a:rPr lang="en-US" altLang="zh-CN" sz="1800" b="1"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Growing competition from local companies </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Increasing competition from foreign </a:t>
            </a:r>
            <a:r>
              <a:rPr lang="en-US" altLang="zh-CN" sz="1800" b="1"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competitors</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New products developed by other companies which may replace the product of the </a:t>
            </a:r>
            <a:r>
              <a:rPr lang="en-US" altLang="zh-CN" sz="1800" b="1"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business</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spcAft>
                <a:spcPts val="0"/>
              </a:spcAft>
              <a:buFont typeface="Wingdings 3" charset="2"/>
              <a:buChar char=""/>
              <a:defRPr/>
            </a:pPr>
            <a:r>
              <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Marketing activities or strategies which will be implemented by competitors</a:t>
            </a:r>
            <a:endParaRPr lang="en-US" altLang="zh-CN"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fld>
            <a:endParaRPr lang="en-US">
              <a:solidFill>
                <a:prstClr val="black"/>
              </a:solidFill>
            </a:endParaRPr>
          </a:p>
        </p:txBody>
      </p:sp>
      <p:sp>
        <p:nvSpPr>
          <p:cNvPr id="28681" name="AutoShape 8"/>
          <p:cNvSpPr>
            <a:spLocks noChangeArrowheads="1"/>
          </p:cNvSpPr>
          <p:nvPr/>
        </p:nvSpPr>
        <p:spPr bwMode="auto">
          <a:xfrm>
            <a:off x="1839532" y="3048000"/>
            <a:ext cx="3227388" cy="762000"/>
          </a:xfrm>
          <a:prstGeom prst="roundRect">
            <a:avLst>
              <a:gd name="adj" fmla="val 16667"/>
            </a:avLst>
          </a:prstGeom>
          <a:solidFill>
            <a:schemeClr val="accent1">
              <a:lumMod val="60000"/>
              <a:lumOff val="40000"/>
            </a:schemeClr>
          </a:solidFill>
          <a:ln w="9525">
            <a:solidFill>
              <a:schemeClr val="tx1"/>
            </a:solidFill>
            <a:round/>
          </a:ln>
          <a:effectLst/>
        </p:spPr>
        <p:txBody>
          <a:bodyPr wrap="none" anchor="ctr"/>
          <a:lstStyle>
            <a:lvl1pPr>
              <a:spcBef>
                <a:spcPts val="1000"/>
              </a:spcBef>
              <a:buClr>
                <a:schemeClr val="accent1"/>
              </a:buClr>
              <a:buFont typeface="Wingdings 3"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zh-CN" sz="2400" b="1" dirty="0">
                <a:solidFill>
                  <a:schemeClr val="tx1"/>
                </a:solidFill>
                <a:latin typeface="Arial" panose="020B0604020202020204" pitchFamily="34" charset="0"/>
                <a:ea typeface="SimSun" panose="02010600030101010101" pitchFamily="2" charset="-122"/>
              </a:rPr>
              <a:t>Threats</a:t>
            </a:r>
            <a:r>
              <a:rPr lang="en-US" altLang="zh-CN" sz="2400" b="1" dirty="0">
                <a:solidFill>
                  <a:prstClr val="black"/>
                </a:solidFill>
                <a:latin typeface="Arial" panose="020B0604020202020204" pitchFamily="34" charset="0"/>
                <a:ea typeface="SimSun" panose="02010600030101010101" pitchFamily="2" charset="-122"/>
              </a:rPr>
              <a:t> </a:t>
            </a:r>
            <a:endParaRPr lang="en-US" altLang="zh-CN" sz="2400" b="1" dirty="0">
              <a:solidFill>
                <a:prstClr val="black"/>
              </a:solidFill>
              <a:latin typeface="Arial" panose="020B0604020202020204" pitchFamily="34" charset="0"/>
              <a:ea typeface="SimSun" panose="02010600030101010101" pitchFamily="2" charset="-122"/>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anim calcmode="lin" valueType="num">
                                      <p:cBhvr additive="base">
                                        <p:cTn id="7" dur="2000" fill="hold"/>
                                        <p:tgtEl>
                                          <p:spTgt spid="12292">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1229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2292">
                                            <p:txEl>
                                              <p:pRg st="1" end="1"/>
                                            </p:txEl>
                                          </p:spTgt>
                                        </p:tgtEl>
                                        <p:attrNameLst>
                                          <p:attrName>style.visibility</p:attrName>
                                        </p:attrNameLst>
                                      </p:cBhvr>
                                      <p:to>
                                        <p:strVal val="visible"/>
                                      </p:to>
                                    </p:set>
                                    <p:anim calcmode="lin" valueType="num">
                                      <p:cBhvr additive="base">
                                        <p:cTn id="11" dur="2000" fill="hold"/>
                                        <p:tgtEl>
                                          <p:spTgt spid="12292">
                                            <p:txEl>
                                              <p:pRg st="1" end="1"/>
                                            </p:txEl>
                                          </p:spTgt>
                                        </p:tgtEl>
                                        <p:attrNameLst>
                                          <p:attrName>ppt_x</p:attrName>
                                        </p:attrNameLst>
                                      </p:cBhvr>
                                      <p:tavLst>
                                        <p:tav tm="0">
                                          <p:val>
                                            <p:strVal val="0-#ppt_w/2"/>
                                          </p:val>
                                        </p:tav>
                                        <p:tav tm="100000">
                                          <p:val>
                                            <p:strVal val="#ppt_x"/>
                                          </p:val>
                                        </p:tav>
                                      </p:tavLst>
                                    </p:anim>
                                    <p:anim calcmode="lin" valueType="num">
                                      <p:cBhvr additive="base">
                                        <p:cTn id="12" dur="2000" fill="hold"/>
                                        <p:tgtEl>
                                          <p:spTgt spid="1229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12292">
                                            <p:txEl>
                                              <p:pRg st="2" end="2"/>
                                            </p:txEl>
                                          </p:spTgt>
                                        </p:tgtEl>
                                        <p:attrNameLst>
                                          <p:attrName>style.visibility</p:attrName>
                                        </p:attrNameLst>
                                      </p:cBhvr>
                                      <p:to>
                                        <p:strVal val="visible"/>
                                      </p:to>
                                    </p:set>
                                    <p:anim calcmode="lin" valueType="num">
                                      <p:cBhvr additive="base">
                                        <p:cTn id="15" dur="2000" fill="hold"/>
                                        <p:tgtEl>
                                          <p:spTgt spid="12292">
                                            <p:txEl>
                                              <p:pRg st="2" end="2"/>
                                            </p:txEl>
                                          </p:spTgt>
                                        </p:tgtEl>
                                        <p:attrNameLst>
                                          <p:attrName>ppt_x</p:attrName>
                                        </p:attrNameLst>
                                      </p:cBhvr>
                                      <p:tavLst>
                                        <p:tav tm="0">
                                          <p:val>
                                            <p:strVal val="0-#ppt_w/2"/>
                                          </p:val>
                                        </p:tav>
                                        <p:tav tm="100000">
                                          <p:val>
                                            <p:strVal val="#ppt_x"/>
                                          </p:val>
                                        </p:tav>
                                      </p:tavLst>
                                    </p:anim>
                                    <p:anim calcmode="lin" valueType="num">
                                      <p:cBhvr additive="base">
                                        <p:cTn id="16" dur="2000" fill="hold"/>
                                        <p:tgtEl>
                                          <p:spTgt spid="1229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12292">
                                            <p:txEl>
                                              <p:pRg st="3" end="3"/>
                                            </p:txEl>
                                          </p:spTgt>
                                        </p:tgtEl>
                                        <p:attrNameLst>
                                          <p:attrName>style.visibility</p:attrName>
                                        </p:attrNameLst>
                                      </p:cBhvr>
                                      <p:to>
                                        <p:strVal val="visible"/>
                                      </p:to>
                                    </p:set>
                                    <p:anim calcmode="lin" valueType="num">
                                      <p:cBhvr additive="base">
                                        <p:cTn id="19" dur="2000" fill="hold"/>
                                        <p:tgtEl>
                                          <p:spTgt spid="12292">
                                            <p:txEl>
                                              <p:pRg st="3" end="3"/>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1229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2292">
                                            <p:txEl>
                                              <p:pRg st="4" end="4"/>
                                            </p:txEl>
                                          </p:spTgt>
                                        </p:tgtEl>
                                        <p:attrNameLst>
                                          <p:attrName>style.visibility</p:attrName>
                                        </p:attrNameLst>
                                      </p:cBhvr>
                                      <p:to>
                                        <p:strVal val="visible"/>
                                      </p:to>
                                    </p:set>
                                    <p:anim calcmode="lin" valueType="num">
                                      <p:cBhvr additive="base">
                                        <p:cTn id="23" dur="2000" fill="hold"/>
                                        <p:tgtEl>
                                          <p:spTgt spid="12292">
                                            <p:txEl>
                                              <p:pRg st="4" end="4"/>
                                            </p:txEl>
                                          </p:spTgt>
                                        </p:tgtEl>
                                        <p:attrNameLst>
                                          <p:attrName>ppt_x</p:attrName>
                                        </p:attrNameLst>
                                      </p:cBhvr>
                                      <p:tavLst>
                                        <p:tav tm="0">
                                          <p:val>
                                            <p:strVal val="0-#ppt_w/2"/>
                                          </p:val>
                                        </p:tav>
                                        <p:tav tm="100000">
                                          <p:val>
                                            <p:strVal val="#ppt_x"/>
                                          </p:val>
                                        </p:tav>
                                      </p:tavLst>
                                    </p:anim>
                                    <p:anim calcmode="lin" valueType="num">
                                      <p:cBhvr additive="base">
                                        <p:cTn id="24" dur="2000" fill="hold"/>
                                        <p:tgtEl>
                                          <p:spTgt spid="1229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3232597"/>
            <a:ext cx="10515600" cy="2852737"/>
          </a:xfrm>
        </p:spPr>
        <p:txBody>
          <a:bodyPr>
            <a:normAutofit/>
          </a:bodyPr>
          <a:lstStyle/>
          <a:p>
            <a:r>
              <a:rPr lang="en-GB" sz="4800" b="1" i="1" dirty="0" smtClean="0">
                <a:solidFill>
                  <a:schemeClr val="tx1"/>
                </a:solidFill>
                <a:latin typeface="Times New Roman" panose="02020603050405020304" pitchFamily="18" charset="0"/>
                <a:cs typeface="Times New Roman" panose="02020603050405020304" pitchFamily="18" charset="0"/>
              </a:rPr>
              <a:t>IS COMPETITION GOOD OR BAD? </a:t>
            </a:r>
            <a:endParaRPr lang="en-GB" sz="4800" b="1" i="1" dirty="0">
              <a:solidFill>
                <a:schemeClr val="tx1"/>
              </a:solidFill>
              <a:latin typeface="Times New Roman" panose="02020603050405020304" pitchFamily="18" charset="0"/>
              <a:cs typeface="Times New Roman" panose="02020603050405020304" pitchFamily="18" charset="0"/>
            </a:endParaRPr>
          </a:p>
        </p:txBody>
      </p:sp>
      <p:pic>
        <p:nvPicPr>
          <p:cNvPr id="2050" name="Picture 2" descr="Image result for funny images on competition"/>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481848" y="0"/>
            <a:ext cx="7173531" cy="40182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8711</Words>
  <Application>WPS Presentation</Application>
  <PresentationFormat>Custom</PresentationFormat>
  <Paragraphs>260</Paragraphs>
  <Slides>27</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27</vt:i4>
      </vt:variant>
    </vt:vector>
  </HeadingPairs>
  <TitlesOfParts>
    <vt:vector size="41" baseType="lpstr">
      <vt:lpstr>Arial</vt:lpstr>
      <vt:lpstr>SimSun</vt:lpstr>
      <vt:lpstr>Wingdings</vt:lpstr>
      <vt:lpstr>Wingdings 3</vt:lpstr>
      <vt:lpstr>Arial</vt:lpstr>
      <vt:lpstr>Times New Roman</vt:lpstr>
      <vt:lpstr>Tahoma</vt:lpstr>
      <vt:lpstr>Symbol</vt:lpstr>
      <vt:lpstr>Century Gothic</vt:lpstr>
      <vt:lpstr>Yu Gothic UI</vt:lpstr>
      <vt:lpstr>Microsoft YaHei</vt:lpstr>
      <vt:lpstr>Arial Unicode MS</vt:lpstr>
      <vt:lpstr>Calibri</vt:lpstr>
      <vt:lpstr>Ion</vt:lpstr>
      <vt:lpstr> BUSINESS ENVIRONMENT</vt:lpstr>
      <vt:lpstr>SWOT ANALYSIS </vt:lpstr>
      <vt:lpstr>APPLICATION OF SWOT ANALYSIS</vt:lpstr>
      <vt:lpstr>SWOT Analysis</vt:lpstr>
      <vt:lpstr> -Illustration for SWOT Analysis Models</vt:lpstr>
      <vt:lpstr> -Illustrations for SWOT Analysis Models</vt:lpstr>
      <vt:lpstr> -Illustrations for SWOT Analysis Models</vt:lpstr>
      <vt:lpstr> -Illustrations for SWOT Analysis Models</vt:lpstr>
      <vt:lpstr>IS COMPETITION GOOD OR BAD? </vt:lpstr>
      <vt:lpstr>PROTECTING MARKET SHARE</vt:lpstr>
      <vt:lpstr>CHOOSING AN ATTACK STRATEGY</vt:lpstr>
      <vt:lpstr>2. FLANKING ATTACK</vt:lpstr>
      <vt:lpstr>3. ENCIRCLEMENT ATTACK</vt:lpstr>
      <vt:lpstr>4. BYPASS ATTACK</vt:lpstr>
      <vt:lpstr>5. GUERRILLA ATTACKS</vt:lpstr>
      <vt:lpstr>CONCLUSION </vt:lpstr>
      <vt:lpstr>  COMPETITIVE ANALYSIS TOOL-PORTER’S FIVE FORCES</vt:lpstr>
      <vt:lpstr> Michael Porter’s Five Forces</vt:lpstr>
      <vt:lpstr>APPLICATION OF PORTERS’ FIVE FORCE THEORY</vt:lpstr>
      <vt:lpstr>PowerPoint 演示文稿</vt:lpstr>
      <vt:lpstr>THREAT OF NEW ENTRANTS</vt:lpstr>
      <vt:lpstr>PowerPoint 演示文稿</vt:lpstr>
      <vt:lpstr>Threat of substitute products </vt:lpstr>
      <vt:lpstr>Bargaining power of Buyers</vt:lpstr>
      <vt:lpstr>Bargaining power of suppliers </vt:lpstr>
      <vt:lpstr>Competitive Rivalry</vt:lpstr>
      <vt:lpstr>END</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Faith M. Simwami</dc:creator>
  <cp:lastModifiedBy>Beenzu Beauty Mwiya</cp:lastModifiedBy>
  <cp:revision>74</cp:revision>
  <dcterms:created xsi:type="dcterms:W3CDTF">2018-03-26T14:28:00Z</dcterms:created>
  <dcterms:modified xsi:type="dcterms:W3CDTF">2019-10-05T14:54:58Z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1033-11.2.0.8893</vt:lpwstr>
  </property>
</Properties>
</file>