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3" r:id="rId2"/>
  </p:sldMasterIdLst>
  <p:notesMasterIdLst>
    <p:notesMasterId r:id="rId65"/>
  </p:notesMasterIdLst>
  <p:sldIdLst>
    <p:sldId id="257" r:id="rId3"/>
    <p:sldId id="296" r:id="rId4"/>
    <p:sldId id="297" r:id="rId5"/>
    <p:sldId id="298" r:id="rId6"/>
    <p:sldId id="299" r:id="rId7"/>
    <p:sldId id="300" r:id="rId8"/>
    <p:sldId id="301" r:id="rId9"/>
    <p:sldId id="261" r:id="rId10"/>
    <p:sldId id="262" r:id="rId11"/>
    <p:sldId id="263" r:id="rId12"/>
    <p:sldId id="264" r:id="rId13"/>
    <p:sldId id="265" r:id="rId14"/>
    <p:sldId id="266" r:id="rId15"/>
    <p:sldId id="293" r:id="rId16"/>
    <p:sldId id="302" r:id="rId17"/>
    <p:sldId id="304" r:id="rId18"/>
    <p:sldId id="294"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12"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295" r:id="rId52"/>
    <p:sldId id="281" r:id="rId53"/>
    <p:sldId id="282" r:id="rId54"/>
    <p:sldId id="283" r:id="rId55"/>
    <p:sldId id="284" r:id="rId56"/>
    <p:sldId id="311" r:id="rId57"/>
    <p:sldId id="305" r:id="rId58"/>
    <p:sldId id="306" r:id="rId59"/>
    <p:sldId id="307" r:id="rId60"/>
    <p:sldId id="308" r:id="rId61"/>
    <p:sldId id="309" r:id="rId62"/>
    <p:sldId id="310" r:id="rId63"/>
    <p:sldId id="28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660"/>
  </p:normalViewPr>
  <p:slideViewPr>
    <p:cSldViewPr snapToGrid="0">
      <p:cViewPr varScale="1">
        <p:scale>
          <a:sx n="74" d="100"/>
          <a:sy n="74" d="100"/>
        </p:scale>
        <p:origin x="-3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4E1D-5888-4717-86D7-4D3E97D47E78}" type="datetimeFigureOut">
              <a:rPr lang="en-ZA" smtClean="0"/>
              <a:t>2019/04/06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F539-DB50-47E8-B780-FCC9B4B3CABE}" type="slidenum">
              <a:rPr lang="en-ZA" smtClean="0"/>
              <a:t>‹#›</a:t>
            </a:fld>
            <a:endParaRPr lang="en-ZA"/>
          </a:p>
        </p:txBody>
      </p:sp>
    </p:spTree>
    <p:extLst>
      <p:ext uri="{BB962C8B-B14F-4D97-AF65-F5344CB8AC3E}">
        <p14:creationId xmlns:p14="http://schemas.microsoft.com/office/powerpoint/2010/main" val="414414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48C3C5-FFE0-4A3B-8C96-35239372AEEC}"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1672082"/>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A09ED-3BF6-4970-9B43-63D92649CA5E}"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29548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A0C1D-0995-4A5B-B6C5-1B765292352D}"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283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064D3-BF8F-4FE2-8EF0-54D7A2B854E1}"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5159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D1CA4-3AC2-41AD-A53B-DDD6415E34AB}"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56091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A09ED-3BF6-4970-9B43-63D92649CA5E}" type="datetime1">
              <a:rPr lang="en-US" smtClean="0">
                <a:solidFill>
                  <a:prstClr val="black"/>
                </a:solidFill>
              </a:rPr>
              <a:pPr/>
              <a:t>4/6/2019</a:t>
            </a:fld>
            <a:endParaRPr lang="en-US">
              <a:solidFill>
                <a:prstClr val="black"/>
              </a:solidFill>
            </a:endParaRPr>
          </a:p>
        </p:txBody>
      </p:sp>
      <p:sp>
        <p:nvSpPr>
          <p:cNvPr id="4"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92158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A09ED-3BF6-4970-9B43-63D92649CA5E}" type="datetime1">
              <a:rPr lang="en-US" smtClean="0">
                <a:solidFill>
                  <a:prstClr val="black"/>
                </a:solidFill>
              </a:rPr>
              <a:pPr/>
              <a:t>4/6/2019</a:t>
            </a:fld>
            <a:endParaRPr lang="en-US">
              <a:solidFill>
                <a:prstClr val="black"/>
              </a:solidFill>
            </a:endParaRPr>
          </a:p>
        </p:txBody>
      </p:sp>
      <p:sp>
        <p:nvSpPr>
          <p:cNvPr id="4"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5550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6FC1C-31B6-4129-A54F-CAE819180C90}"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1478564"/>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EFE31F-4DB6-435D-9526-05A04D29D3A0}"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1064570"/>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48C3C5-FFE0-4A3B-8C96-35239372AEEC}"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837546"/>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5DB98D-A809-46BC-AA4B-EA813748DFB8}"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982650"/>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E5DB98D-A809-46BC-AA4B-EA813748DFB8}"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5615181"/>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68FF4-F3DF-4E9E-8A63-4E9FB7D0A22C}"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693499"/>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DE3EFE-BC24-4436-9FEB-5C45A6FAE4EC}"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0767915"/>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A9D6D7-0D36-4CEA-B907-683DEF4A5977}" type="datetime1">
              <a:rPr lang="en-US" smtClean="0">
                <a:solidFill>
                  <a:prstClr val="black"/>
                </a:solidFill>
              </a:rPr>
              <a:pPr/>
              <a:t>4/6/2019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4679861"/>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D20676-19D2-4E32-89D4-FF5F79771623}" type="datetime1">
              <a:rPr lang="en-US" smtClean="0">
                <a:solidFill>
                  <a:prstClr val="black"/>
                </a:solidFill>
              </a:rPr>
              <a:pPr/>
              <a:t>4/6/2019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1141550"/>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CD49A-D0F2-46A3-AF3D-6C6A3CA85DC0}" type="datetime1">
              <a:rPr lang="en-US" smtClean="0">
                <a:solidFill>
                  <a:prstClr val="black"/>
                </a:solidFill>
              </a:rPr>
              <a:pPr/>
              <a:t>4/6/2019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0372073"/>
      </p:ext>
    </p:extLst>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CE69A-59D4-4291-83CB-5D7B0A0CE7D8}"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2042137"/>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B14FC-9023-478F-AB1F-D6C578FF3EBF}"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2882874"/>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6FC1C-31B6-4129-A54F-CAE819180C90}"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3743779"/>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FE31F-4DB6-435D-9526-05A04D29D3A0}"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930511"/>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68FF4-F3DF-4E9E-8A63-4E9FB7D0A22C}"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097736"/>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E3EFE-BC24-4436-9FEB-5C45A6FAE4EC}"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6069306"/>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9D6D7-0D36-4CEA-B907-683DEF4A5977}" type="datetime1">
              <a:rPr lang="en-US" smtClean="0">
                <a:solidFill>
                  <a:prstClr val="black"/>
                </a:solidFill>
              </a:rPr>
              <a:pPr/>
              <a:t>4/6/2019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411869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1D20676-19D2-4E32-89D4-FF5F79771623}" type="datetime1">
              <a:rPr lang="en-US" smtClean="0">
                <a:solidFill>
                  <a:prstClr val="black"/>
                </a:solidFill>
              </a:rPr>
              <a:pPr/>
              <a:t>4/6/2019</a:t>
            </a:fld>
            <a:endParaRPr lang="en-US">
              <a:solidFill>
                <a:prstClr val="black"/>
              </a:solidFill>
            </a:endParaRPr>
          </a:p>
        </p:txBody>
      </p:sp>
      <p:sp>
        <p:nvSpPr>
          <p:cNvPr id="5"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4"/>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8874054"/>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5CD49A-D0F2-46A3-AF3D-6C6A3CA85DC0}" type="datetime1">
              <a:rPr lang="en-US" smtClean="0">
                <a:solidFill>
                  <a:prstClr val="black"/>
                </a:solidFill>
              </a:rPr>
              <a:pPr/>
              <a:t>4/6/2019</a:t>
            </a:fld>
            <a:endParaRPr lang="en-US">
              <a:solidFill>
                <a:prstClr val="black"/>
              </a:solidFill>
            </a:endParaRPr>
          </a:p>
        </p:txBody>
      </p:sp>
      <p:sp>
        <p:nvSpPr>
          <p:cNvPr id="5" name="Footer Placeholder 2"/>
          <p:cNvSpPr>
            <a:spLocks noGrp="1"/>
          </p:cNvSpPr>
          <p:nvPr>
            <p:ph type="ftr" sz="quarter" idx="11"/>
          </p:nvPr>
        </p:nvSpPr>
        <p:spPr/>
        <p:txBody>
          <a:bodyPr/>
          <a:lstStyle/>
          <a:p>
            <a:endParaRPr lang="en-US">
              <a:solidFill>
                <a:prstClr val="black"/>
              </a:solidFill>
            </a:endParaRPr>
          </a:p>
        </p:txBody>
      </p:sp>
      <p:sp>
        <p:nvSpPr>
          <p:cNvPr id="6"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9148954"/>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E0CE69A-59D4-4291-83CB-5D7B0A0CE7D8}" type="datetime1">
              <a:rPr lang="en-US" smtClean="0">
                <a:solidFill>
                  <a:prstClr val="black"/>
                </a:solidFill>
              </a:rPr>
              <a:pPr/>
              <a:t>4/6/2019</a:t>
            </a:fld>
            <a:endParaRPr lang="en-US">
              <a:solidFill>
                <a:prstClr val="black"/>
              </a:solidFill>
            </a:endParaRPr>
          </a:p>
        </p:txBody>
      </p:sp>
      <p:sp>
        <p:nvSpPr>
          <p:cNvPr id="5" name="Footer Placeholder 5"/>
          <p:cNvSpPr>
            <a:spLocks noGrp="1"/>
          </p:cNvSpPr>
          <p:nvPr>
            <p:ph type="ftr" sz="quarter" idx="11"/>
          </p:nvPr>
        </p:nvSpPr>
        <p:spPr/>
        <p:txBody>
          <a:bodyPr/>
          <a:lstStyle/>
          <a:p>
            <a:endParaRPr lang="en-US">
              <a:solidFill>
                <a:prstClr val="black"/>
              </a:solidFill>
            </a:endParaRPr>
          </a:p>
        </p:txBody>
      </p:sp>
      <p:sp>
        <p:nvSpPr>
          <p:cNvPr id="6"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4223259"/>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B14FC-9023-478F-AB1F-D6C578FF3EBF}" type="datetime1">
              <a:rPr lang="en-US" smtClean="0">
                <a:solidFill>
                  <a:prstClr val="black"/>
                </a:solidFill>
              </a:rPr>
              <a:pPr/>
              <a:t>4/6/2019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5675211"/>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9A09ED-3BF6-4970-9B43-63D92649CA5E}"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720842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spd="slow">
    <p:wipe dir="r"/>
  </p:transition>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A09ED-3BF6-4970-9B43-63D92649CA5E}" type="datetime1">
              <a:rPr lang="en-US" smtClean="0">
                <a:solidFill>
                  <a:prstClr val="black"/>
                </a:solidFill>
              </a:rPr>
              <a:pPr/>
              <a:t>4/6/2019</a:t>
            </a:fld>
            <a:endParaRPr lang="en-US">
              <a:solidFill>
                <a:prstClr val="black"/>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83849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1886712"/>
          </a:xfrm>
        </p:spPr>
        <p:txBody>
          <a:bodyPr>
            <a:normAutofit/>
          </a:bodyPr>
          <a:lstStyle/>
          <a:p>
            <a:pPr algn="ctr"/>
            <a:r>
              <a:rPr lang="en-US" sz="4000" dirty="0" smtClean="0">
                <a:latin typeface="Times New Roman" panose="02020603050405020304" pitchFamily="18" charset="0"/>
                <a:cs typeface="Times New Roman" panose="02020603050405020304" pitchFamily="18" charset="0"/>
              </a:rPr>
              <a:t> </a:t>
            </a:r>
            <a:r>
              <a:rPr lang="en-US" sz="4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BUSINESS ENVIRONMENT</a:t>
            </a:r>
            <a:endParaRPr lang="en-US"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828800" y="1524000"/>
            <a:ext cx="8382000" cy="4800600"/>
          </a:xfrm>
        </p:spPr>
        <p:txBody>
          <a:bodyPr>
            <a:normAutofit/>
          </a:bodyPr>
          <a:lstStyle/>
          <a:p>
            <a:pPr marL="0" indent="0" algn="ctr">
              <a:buNone/>
            </a:pPr>
            <a:endParaRPr lang="en-US" sz="36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6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b="1" dirty="0" smtClean="0">
                <a:latin typeface="Times New Roman" panose="02020603050405020304" pitchFamily="18" charset="0"/>
                <a:cs typeface="Times New Roman" panose="02020603050405020304" pitchFamily="18" charset="0"/>
              </a:rPr>
              <a:t>INTERNAL AND EXTERNAL</a:t>
            </a:r>
          </a:p>
          <a:p>
            <a:pPr marL="0" indent="0" algn="ctr">
              <a:buNone/>
            </a:pPr>
            <a:r>
              <a:rPr lang="en-US" sz="4400" b="1" dirty="0" smtClean="0">
                <a:latin typeface="Times New Roman" panose="02020603050405020304" pitchFamily="18" charset="0"/>
                <a:cs typeface="Times New Roman" panose="02020603050405020304" pitchFamily="18" charset="0"/>
              </a:rPr>
              <a:t>ENVIRONMENTAL ANALYSIS TOOLS</a:t>
            </a:r>
            <a:endParaRPr lang="en-US" sz="4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9925098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92" name="Rectangle 8"/>
          <p:cNvSpPr>
            <a:spLocks noGrp="1" noChangeArrowheads="1"/>
          </p:cNvSpPr>
          <p:nvPr>
            <p:ph type="title"/>
          </p:nvPr>
        </p:nvSpPr>
        <p:spPr>
          <a:xfrm>
            <a:off x="1043189" y="847289"/>
            <a:ext cx="9749307"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0244" name="Rectangle 4"/>
          <p:cNvSpPr>
            <a:spLocks noGrp="1" noChangeArrowheads="1"/>
          </p:cNvSpPr>
          <p:nvPr>
            <p:ph idx="1"/>
          </p:nvPr>
        </p:nvSpPr>
        <p:spPr>
          <a:xfrm>
            <a:off x="5664201" y="2342860"/>
            <a:ext cx="4402137" cy="4151313"/>
          </a:xfrm>
          <a:solidFill>
            <a:schemeClr val="bg1">
              <a:alpha val="50195"/>
            </a:schemeClr>
          </a:solidFill>
          <a:ln cap="flat">
            <a:solidFill>
              <a:srgbClr val="FFFFCC"/>
            </a:solidFill>
          </a:ln>
        </p:spPr>
        <p:txBody>
          <a:bodyPr rtlCol="0">
            <a:normAutofit fontScale="92500" lnSpcReduction="20000"/>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Ineffective in production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Falling profit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Falling sales of the product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Declining age of the life cycle of a product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Poor reputation</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Lack of innovation and change</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Lack of adequate capital or having some financial problems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Customers’ losing confidence or increasing complaints on the business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Poor management or inefficient organizational structure</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10</a:t>
            </a:fld>
            <a:endParaRPr lang="en-US">
              <a:solidFill>
                <a:prstClr val="black"/>
              </a:solidFill>
            </a:endParaRPr>
          </a:p>
        </p:txBody>
      </p:sp>
      <p:sp>
        <p:nvSpPr>
          <p:cNvPr id="26631" name="AutoShape 6"/>
          <p:cNvSpPr>
            <a:spLocks noChangeArrowheads="1"/>
          </p:cNvSpPr>
          <p:nvPr/>
        </p:nvSpPr>
        <p:spPr bwMode="auto">
          <a:xfrm>
            <a:off x="1799465" y="3048000"/>
            <a:ext cx="3581400" cy="762000"/>
          </a:xfrm>
          <a:prstGeom prst="roundRect">
            <a:avLst>
              <a:gd name="adj" fmla="val 16667"/>
            </a:avLst>
          </a:prstGeom>
          <a:solidFill>
            <a:schemeClr val="accent1">
              <a:lumMod val="60000"/>
              <a:lumOff val="40000"/>
            </a:schemeClr>
          </a:solidFill>
          <a:ln w="9525">
            <a:solidFill>
              <a:schemeClr val="tx1"/>
            </a:solidFill>
            <a:round/>
            <a:headEnd/>
            <a:tailEnd/>
          </a:ln>
          <a:effectLst>
            <a:outerShdw blurRad="44450" dist="27940" dir="5400000" algn="ctr">
              <a:srgbClr val="000000">
                <a:alpha val="32000"/>
              </a:srgbClr>
            </a:outerShdw>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Weaknesses</a:t>
            </a:r>
          </a:p>
        </p:txBody>
      </p:sp>
    </p:spTree>
    <p:extLst>
      <p:ext uri="{BB962C8B-B14F-4D97-AF65-F5344CB8AC3E}">
        <p14:creationId xmlns:p14="http://schemas.microsoft.com/office/powerpoint/2010/main" val="6197864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 calcmode="lin" valueType="num">
                                      <p:cBhvr additive="base">
                                        <p:cTn id="7" dur="2250" fill="hold"/>
                                        <p:tgtEl>
                                          <p:spTgt spid="10244">
                                            <p:bg/>
                                          </p:spTgt>
                                        </p:tgtEl>
                                        <p:attrNameLst>
                                          <p:attrName>ppt_x</p:attrName>
                                        </p:attrNameLst>
                                      </p:cBhvr>
                                      <p:tavLst>
                                        <p:tav tm="0">
                                          <p:val>
                                            <p:strVal val="0-#ppt_w/2"/>
                                          </p:val>
                                        </p:tav>
                                        <p:tav tm="100000">
                                          <p:val>
                                            <p:strVal val="#ppt_x"/>
                                          </p:val>
                                        </p:tav>
                                      </p:tavLst>
                                    </p:anim>
                                    <p:anim calcmode="lin" valueType="num">
                                      <p:cBhvr additive="base">
                                        <p:cTn id="8" dur="2250" fill="hold"/>
                                        <p:tgtEl>
                                          <p:spTgt spid="1024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 calcmode="lin" valueType="num">
                                      <p:cBhvr additive="base">
                                        <p:cTn id="13" dur="225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14" dur="225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1" end="1"/>
                                            </p:txEl>
                                          </p:spTgt>
                                        </p:tgtEl>
                                        <p:attrNameLst>
                                          <p:attrName>style.visibility</p:attrName>
                                        </p:attrNameLst>
                                      </p:cBhvr>
                                      <p:to>
                                        <p:strVal val="visible"/>
                                      </p:to>
                                    </p:set>
                                    <p:anim calcmode="lin" valueType="num">
                                      <p:cBhvr additive="base">
                                        <p:cTn id="19" dur="225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20" dur="225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2" end="2"/>
                                            </p:txEl>
                                          </p:spTgt>
                                        </p:tgtEl>
                                        <p:attrNameLst>
                                          <p:attrName>style.visibility</p:attrName>
                                        </p:attrNameLst>
                                      </p:cBhvr>
                                      <p:to>
                                        <p:strVal val="visible"/>
                                      </p:to>
                                    </p:set>
                                    <p:anim calcmode="lin" valueType="num">
                                      <p:cBhvr additive="base">
                                        <p:cTn id="25" dur="225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6" dur="225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3" end="3"/>
                                            </p:txEl>
                                          </p:spTgt>
                                        </p:tgtEl>
                                        <p:attrNameLst>
                                          <p:attrName>style.visibility</p:attrName>
                                        </p:attrNameLst>
                                      </p:cBhvr>
                                      <p:to>
                                        <p:strVal val="visible"/>
                                      </p:to>
                                    </p:set>
                                    <p:anim calcmode="lin" valueType="num">
                                      <p:cBhvr additive="base">
                                        <p:cTn id="31" dur="225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32" dur="225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4">
                                            <p:txEl>
                                              <p:pRg st="4" end="4"/>
                                            </p:txEl>
                                          </p:spTgt>
                                        </p:tgtEl>
                                        <p:attrNameLst>
                                          <p:attrName>style.visibility</p:attrName>
                                        </p:attrNameLst>
                                      </p:cBhvr>
                                      <p:to>
                                        <p:strVal val="visible"/>
                                      </p:to>
                                    </p:set>
                                    <p:anim calcmode="lin" valueType="num">
                                      <p:cBhvr additive="base">
                                        <p:cTn id="37" dur="225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38" dur="225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4">
                                            <p:txEl>
                                              <p:pRg st="5" end="5"/>
                                            </p:txEl>
                                          </p:spTgt>
                                        </p:tgtEl>
                                        <p:attrNameLst>
                                          <p:attrName>style.visibility</p:attrName>
                                        </p:attrNameLst>
                                      </p:cBhvr>
                                      <p:to>
                                        <p:strVal val="visible"/>
                                      </p:to>
                                    </p:set>
                                    <p:anim calcmode="lin" valueType="num">
                                      <p:cBhvr additive="base">
                                        <p:cTn id="43" dur="225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44" dur="225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4">
                                            <p:txEl>
                                              <p:pRg st="6" end="6"/>
                                            </p:txEl>
                                          </p:spTgt>
                                        </p:tgtEl>
                                        <p:attrNameLst>
                                          <p:attrName>style.visibility</p:attrName>
                                        </p:attrNameLst>
                                      </p:cBhvr>
                                      <p:to>
                                        <p:strVal val="visible"/>
                                      </p:to>
                                    </p:set>
                                    <p:anim calcmode="lin" valueType="num">
                                      <p:cBhvr additive="base">
                                        <p:cTn id="49" dur="225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50" dur="225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4">
                                            <p:txEl>
                                              <p:pRg st="7" end="7"/>
                                            </p:txEl>
                                          </p:spTgt>
                                        </p:tgtEl>
                                        <p:attrNameLst>
                                          <p:attrName>style.visibility</p:attrName>
                                        </p:attrNameLst>
                                      </p:cBhvr>
                                      <p:to>
                                        <p:strVal val="visible"/>
                                      </p:to>
                                    </p:set>
                                    <p:anim calcmode="lin" valueType="num">
                                      <p:cBhvr additive="base">
                                        <p:cTn id="55" dur="2250" fill="hold"/>
                                        <p:tgtEl>
                                          <p:spTgt spid="10244">
                                            <p:txEl>
                                              <p:pRg st="7" end="7"/>
                                            </p:txEl>
                                          </p:spTgt>
                                        </p:tgtEl>
                                        <p:attrNameLst>
                                          <p:attrName>ppt_x</p:attrName>
                                        </p:attrNameLst>
                                      </p:cBhvr>
                                      <p:tavLst>
                                        <p:tav tm="0">
                                          <p:val>
                                            <p:strVal val="0-#ppt_w/2"/>
                                          </p:val>
                                        </p:tav>
                                        <p:tav tm="100000">
                                          <p:val>
                                            <p:strVal val="#ppt_x"/>
                                          </p:val>
                                        </p:tav>
                                      </p:tavLst>
                                    </p:anim>
                                    <p:anim calcmode="lin" valueType="num">
                                      <p:cBhvr additive="base">
                                        <p:cTn id="56" dur="2250" fill="hold"/>
                                        <p:tgtEl>
                                          <p:spTgt spid="1024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4">
                                            <p:txEl>
                                              <p:pRg st="8" end="8"/>
                                            </p:txEl>
                                          </p:spTgt>
                                        </p:tgtEl>
                                        <p:attrNameLst>
                                          <p:attrName>style.visibility</p:attrName>
                                        </p:attrNameLst>
                                      </p:cBhvr>
                                      <p:to>
                                        <p:strVal val="visible"/>
                                      </p:to>
                                    </p:set>
                                    <p:anim calcmode="lin" valueType="num">
                                      <p:cBhvr additive="base">
                                        <p:cTn id="61" dur="2250" fill="hold"/>
                                        <p:tgtEl>
                                          <p:spTgt spid="10244">
                                            <p:txEl>
                                              <p:pRg st="8" end="8"/>
                                            </p:txEl>
                                          </p:spTgt>
                                        </p:tgtEl>
                                        <p:attrNameLst>
                                          <p:attrName>ppt_x</p:attrName>
                                        </p:attrNameLst>
                                      </p:cBhvr>
                                      <p:tavLst>
                                        <p:tav tm="0">
                                          <p:val>
                                            <p:strVal val="0-#ppt_w/2"/>
                                          </p:val>
                                        </p:tav>
                                        <p:tav tm="100000">
                                          <p:val>
                                            <p:strVal val="#ppt_x"/>
                                          </p:val>
                                        </p:tav>
                                      </p:tavLst>
                                    </p:anim>
                                    <p:anim calcmode="lin" valueType="num">
                                      <p:cBhvr additive="base">
                                        <p:cTn id="62" dur="2250" fill="hold"/>
                                        <p:tgtEl>
                                          <p:spTgt spid="1024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4" name="Rectangle 8"/>
          <p:cNvSpPr>
            <a:spLocks noGrp="1" noChangeArrowheads="1"/>
          </p:cNvSpPr>
          <p:nvPr>
            <p:ph type="title"/>
          </p:nvPr>
        </p:nvSpPr>
        <p:spPr>
          <a:xfrm>
            <a:off x="822101" y="533400"/>
            <a:ext cx="9699938" cy="1143000"/>
          </a:xfrm>
        </p:spPr>
        <p:txBody>
          <a:bodyPr rtlCol="0">
            <a:normAutofit fontScale="90000"/>
          </a:bodyPr>
          <a:lstStyle/>
          <a:p>
            <a:pPr>
              <a:defRPr/>
            </a:pPr>
            <a:r>
              <a:rPr lang="en-US" altLang="zh-CN" sz="3200" b="1" dirty="0">
                <a:ea typeface="SimSun" panose="02010600030101010101" pitchFamily="2" charset="-122"/>
              </a:rPr>
              <a:t/>
            </a:r>
            <a:br>
              <a:rPr lang="en-US" altLang="zh-CN" sz="3200" b="1" dirty="0">
                <a:ea typeface="SimSun" panose="02010600030101010101" pitchFamily="2" charset="-122"/>
              </a:rPr>
            </a:b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1268" name="Rectangle 4"/>
          <p:cNvSpPr>
            <a:spLocks noGrp="1" noChangeArrowheads="1"/>
          </p:cNvSpPr>
          <p:nvPr>
            <p:ph idx="1"/>
          </p:nvPr>
        </p:nvSpPr>
        <p:spPr>
          <a:xfrm>
            <a:off x="5519738" y="2438401"/>
            <a:ext cx="4462462" cy="3824288"/>
          </a:xfrm>
          <a:solidFill>
            <a:schemeClr val="bg1">
              <a:alpha val="50195"/>
            </a:schemeClr>
          </a:solidFill>
          <a:ln cap="flat">
            <a:solidFill>
              <a:srgbClr val="FFFFCC"/>
            </a:solidFill>
          </a:ln>
        </p:spPr>
        <p:txBody>
          <a:bodyPr rtlCol="0">
            <a:normAutofit lnSpcReduction="10000"/>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development of new products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Expansion into new markets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Development of a global brand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Joint –development with other companies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growing demand for a product in the market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government policies encouraging the growth of the business and its certain products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New sources of profit or income</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11</a:t>
            </a:fld>
            <a:endParaRPr lang="en-US">
              <a:solidFill>
                <a:prstClr val="black"/>
              </a:solidFill>
            </a:endParaRPr>
          </a:p>
        </p:txBody>
      </p:sp>
      <p:sp>
        <p:nvSpPr>
          <p:cNvPr id="27657" name="AutoShape 9"/>
          <p:cNvSpPr>
            <a:spLocks noChangeArrowheads="1"/>
          </p:cNvSpPr>
          <p:nvPr/>
        </p:nvSpPr>
        <p:spPr bwMode="auto">
          <a:xfrm>
            <a:off x="2057400" y="3048000"/>
            <a:ext cx="3214688"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Opportunities</a:t>
            </a:r>
            <a:r>
              <a:rPr lang="en-US" altLang="zh-CN" sz="24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21371202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20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26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 calcmode="lin" valueType="num">
                                      <p:cBhvr additive="base">
                                        <p:cTn id="11" dur="20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126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calcmode="lin" valueType="num">
                                      <p:cBhvr additive="base">
                                        <p:cTn id="15" dur="20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126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 calcmode="lin" valueType="num">
                                      <p:cBhvr additive="base">
                                        <p:cTn id="19" dur="20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126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anim calcmode="lin" valueType="num">
                                      <p:cBhvr additive="base">
                                        <p:cTn id="23" dur="2000" fill="hold"/>
                                        <p:tgtEl>
                                          <p:spTgt spid="11268">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126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268">
                                            <p:txEl>
                                              <p:pRg st="5" end="5"/>
                                            </p:txEl>
                                          </p:spTgt>
                                        </p:tgtEl>
                                        <p:attrNameLst>
                                          <p:attrName>style.visibility</p:attrName>
                                        </p:attrNameLst>
                                      </p:cBhvr>
                                      <p:to>
                                        <p:strVal val="visible"/>
                                      </p:to>
                                    </p:set>
                                    <p:anim calcmode="lin" valueType="num">
                                      <p:cBhvr additive="base">
                                        <p:cTn id="27" dur="2000" fill="hold"/>
                                        <p:tgtEl>
                                          <p:spTgt spid="11268">
                                            <p:txEl>
                                              <p:pRg st="5" end="5"/>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126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268">
                                            <p:txEl>
                                              <p:pRg st="6" end="6"/>
                                            </p:txEl>
                                          </p:spTgt>
                                        </p:tgtEl>
                                        <p:attrNameLst>
                                          <p:attrName>style.visibility</p:attrName>
                                        </p:attrNameLst>
                                      </p:cBhvr>
                                      <p:to>
                                        <p:strVal val="visible"/>
                                      </p:to>
                                    </p:set>
                                    <p:anim calcmode="lin" valueType="num">
                                      <p:cBhvr additive="base">
                                        <p:cTn id="31" dur="2000" fill="hold"/>
                                        <p:tgtEl>
                                          <p:spTgt spid="11268">
                                            <p:txEl>
                                              <p:pRg st="6" end="6"/>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126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42" name="Rectangle 10"/>
          <p:cNvSpPr>
            <a:spLocks noGrp="1" noChangeArrowheads="1"/>
          </p:cNvSpPr>
          <p:nvPr>
            <p:ph type="title"/>
          </p:nvPr>
        </p:nvSpPr>
        <p:spPr>
          <a:xfrm>
            <a:off x="822102" y="1005626"/>
            <a:ext cx="9210541"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2292" name="Rectangle 4"/>
          <p:cNvSpPr>
            <a:spLocks noGrp="1" noChangeArrowheads="1"/>
          </p:cNvSpPr>
          <p:nvPr>
            <p:ph idx="1"/>
          </p:nvPr>
        </p:nvSpPr>
        <p:spPr>
          <a:xfrm>
            <a:off x="5347842" y="2438401"/>
            <a:ext cx="4606925" cy="3824287"/>
          </a:xfrm>
          <a:solidFill>
            <a:schemeClr val="bg1">
              <a:alpha val="50195"/>
            </a:schemeClr>
          </a:solidFill>
          <a:ln cap="flat">
            <a:solidFill>
              <a:srgbClr val="FFFFCC"/>
            </a:solidFill>
          </a:ln>
        </p:spPr>
        <p:txBody>
          <a:bodyPr rtlCol="0">
            <a:noAutofit/>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Changes in law or regulations</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Growing competition from local companies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Increasing competition from foreign </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competitors</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New products developed by other companies which may replace the product of the </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business</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Marketing activities or strategies which will be implemented by competitors</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12</a:t>
            </a:fld>
            <a:endParaRPr lang="en-US">
              <a:solidFill>
                <a:prstClr val="black"/>
              </a:solidFill>
            </a:endParaRPr>
          </a:p>
        </p:txBody>
      </p:sp>
      <p:sp>
        <p:nvSpPr>
          <p:cNvPr id="28681" name="AutoShape 8"/>
          <p:cNvSpPr>
            <a:spLocks noChangeArrowheads="1"/>
          </p:cNvSpPr>
          <p:nvPr/>
        </p:nvSpPr>
        <p:spPr bwMode="auto">
          <a:xfrm>
            <a:off x="1839532" y="3048000"/>
            <a:ext cx="3227388"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Threats</a:t>
            </a:r>
            <a:r>
              <a:rPr lang="en-US" altLang="zh-CN" sz="24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133605334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20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22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 calcmode="lin" valueType="num">
                                      <p:cBhvr additive="base">
                                        <p:cTn id="11" dur="20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229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 calcmode="lin" valueType="num">
                                      <p:cBhvr additive="base">
                                        <p:cTn id="15" dur="20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229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anim calcmode="lin" valueType="num">
                                      <p:cBhvr additive="base">
                                        <p:cTn id="19" dur="20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229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anim calcmode="lin" valueType="num">
                                      <p:cBhvr additive="base">
                                        <p:cTn id="23" dur="20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700" name="Rectangle 5"/>
          <p:cNvSpPr>
            <a:spLocks noGrp="1" noChangeArrowheads="1"/>
          </p:cNvSpPr>
          <p:nvPr>
            <p:ph type="title"/>
          </p:nvPr>
        </p:nvSpPr>
        <p:spPr>
          <a:xfrm>
            <a:off x="2036763" y="381000"/>
            <a:ext cx="7772400" cy="1143000"/>
          </a:xfrm>
        </p:spPr>
        <p:txBody>
          <a:bodyPr/>
          <a:lstStyle/>
          <a:p>
            <a:pPr algn="ctr"/>
            <a:r>
              <a:rPr lang="en-US" altLang="zh-CN" sz="3200" dirty="0">
                <a:ea typeface="宋体" panose="02010600030101010101" pitchFamily="2" charset="-122"/>
              </a:rPr>
              <a:t/>
            </a:r>
            <a:br>
              <a:rPr lang="en-US" altLang="zh-CN" sz="3200" dirty="0">
                <a:ea typeface="宋体" panose="02010600030101010101" pitchFamily="2" charset="-122"/>
              </a:rPr>
            </a:br>
            <a:endParaRPr lang="en-US" altLang="zh-CN" sz="3200" dirty="0">
              <a:ea typeface="宋体" panose="02010600030101010101" pitchFamily="2" charset="-122"/>
            </a:endParaRPr>
          </a:p>
        </p:txBody>
      </p:sp>
      <p:sp>
        <p:nvSpPr>
          <p:cNvPr id="29701" name="Rectangle 4"/>
          <p:cNvSpPr>
            <a:spLocks noGrp="1" noChangeArrowheads="1"/>
          </p:cNvSpPr>
          <p:nvPr>
            <p:ph idx="1"/>
          </p:nvPr>
        </p:nvSpPr>
        <p:spPr>
          <a:xfrm>
            <a:off x="1774826" y="2590801"/>
            <a:ext cx="8283575" cy="3717925"/>
          </a:xfrm>
          <a:ln w="3175" cap="flat">
            <a:solidFill>
              <a:schemeClr val="tx1"/>
            </a:solidFill>
            <a:miter lim="800000"/>
            <a:headEnd/>
            <a:tailEnd/>
          </a:ln>
        </p:spPr>
        <p:txBody>
          <a:bodyPr/>
          <a:lstStyle/>
          <a:p>
            <a:pPr algn="just">
              <a:spcBef>
                <a:spcPct val="0"/>
              </a:spcBef>
              <a:buClrTx/>
              <a:buFont typeface="Wingdings" panose="05000000000000000000" pitchFamily="2" charset="2"/>
              <a:buChar char="ü"/>
            </a:pPr>
            <a:r>
              <a:rPr lang="en-US" altLang="zh-CN" sz="3200" b="1" dirty="0">
                <a:latin typeface="Tahoma" panose="020B0604030504040204" pitchFamily="34" charset="0"/>
                <a:ea typeface="Tahoma" panose="020B0604030504040204" pitchFamily="34" charset="0"/>
                <a:cs typeface="Tahoma" panose="020B0604030504040204" pitchFamily="34" charset="0"/>
              </a:rPr>
              <a:t>Question for your critical thinking: </a:t>
            </a:r>
          </a:p>
          <a:p>
            <a:pPr algn="just">
              <a:spcBef>
                <a:spcPct val="0"/>
              </a:spcBef>
              <a:buClrTx/>
              <a:buFont typeface="Wingdings" panose="05000000000000000000" pitchFamily="2" charset="2"/>
              <a:buNone/>
            </a:pPr>
            <a:endParaRPr lang="en-US" altLang="zh-CN" sz="3200" b="1" dirty="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r>
              <a:rPr lang="en-US" altLang="zh-CN" dirty="0" smtClean="0">
                <a:latin typeface="Tahoma" panose="020B0604030504040204" pitchFamily="34" charset="0"/>
                <a:ea typeface="Tahoma" panose="020B0604030504040204" pitchFamily="34" charset="0"/>
                <a:cs typeface="Tahoma" panose="020B0604030504040204" pitchFamily="34" charset="0"/>
              </a:rPr>
              <a:t>   </a:t>
            </a:r>
            <a:r>
              <a:rPr lang="en-US" altLang="zh-CN" b="1" dirty="0" smtClean="0">
                <a:latin typeface="Tahoma" panose="020B0604030504040204" pitchFamily="34" charset="0"/>
                <a:ea typeface="Tahoma" panose="020B0604030504040204" pitchFamily="34" charset="0"/>
                <a:cs typeface="Tahoma" panose="020B0604030504040204" pitchFamily="34" charset="0"/>
              </a:rPr>
              <a:t>Based on the Analysis Model discussed, in 10 minutes, Conduct a brief SWOT analysis on yourself.</a:t>
            </a: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13</a:t>
            </a:fld>
            <a:endParaRPr lang="en-US">
              <a:solidFill>
                <a:prstClr val="black"/>
              </a:solidFill>
            </a:endParaRPr>
          </a:p>
        </p:txBody>
      </p:sp>
      <p:sp>
        <p:nvSpPr>
          <p:cNvPr id="688134" name="Rectangle 6"/>
          <p:cNvSpPr>
            <a:spLocks noChangeArrowheads="1"/>
          </p:cNvSpPr>
          <p:nvPr/>
        </p:nvSpPr>
        <p:spPr bwMode="auto">
          <a:xfrm>
            <a:off x="1774827" y="733962"/>
            <a:ext cx="84820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4000" b="1" dirty="0" smtClean="0">
                <a:solidFill>
                  <a:srgbClr val="FFFF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PERSONAL ASSESSMENT USING SWOT</a:t>
            </a:r>
            <a:endParaRPr lang="en-US" altLang="zh-CN" sz="4000" b="1" dirty="0">
              <a:solidFill>
                <a:srgbClr val="FFFF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31315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radekings.co.zm/wp-content/uploads/2015/04/histor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93" y="1810980"/>
            <a:ext cx="7620000" cy="38004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69825" y="236113"/>
            <a:ext cx="8596668" cy="1320800"/>
          </a:xfrm>
        </p:spPr>
        <p:txBody>
          <a:bodyPr/>
          <a:lstStyle/>
          <a:p>
            <a:r>
              <a:rPr lang="en-GB" dirty="0" smtClean="0">
                <a:solidFill>
                  <a:schemeClr val="tx1"/>
                </a:solidFill>
              </a:rPr>
              <a:t>TRADE KINGS STORY</a:t>
            </a:r>
            <a:endParaRPr lang="en-GB" dirty="0">
              <a:solidFill>
                <a:schemeClr val="tx1"/>
              </a:solidFill>
            </a:endParaRPr>
          </a:p>
        </p:txBody>
      </p:sp>
    </p:spTree>
    <p:extLst>
      <p:ext uri="{BB962C8B-B14F-4D97-AF65-F5344CB8AC3E}">
        <p14:creationId xmlns:p14="http://schemas.microsoft.com/office/powerpoint/2010/main" val="426086639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CLASS EXERCISE</a:t>
            </a:r>
            <a:endParaRPr lang="en-GB" dirty="0">
              <a:solidFill>
                <a:schemeClr val="tx1"/>
              </a:solidFill>
            </a:endParaRPr>
          </a:p>
        </p:txBody>
      </p:sp>
      <p:sp>
        <p:nvSpPr>
          <p:cNvPr id="3" name="Slide Number Placeholder 2"/>
          <p:cNvSpPr>
            <a:spLocks noGrp="1"/>
          </p:cNvSpPr>
          <p:nvPr>
            <p:ph type="sldNum" sz="quarter" idx="12"/>
          </p:nvPr>
        </p:nvSpPr>
        <p:spPr/>
        <p:txBody>
          <a:bodyPr/>
          <a:lstStyle/>
          <a:p>
            <a:fld id="{51482C3B-659D-4C8E-A6EA-735CBB7EE2F0}" type="slidenum">
              <a:rPr lang="en-US" smtClean="0">
                <a:solidFill>
                  <a:prstClr val="black"/>
                </a:solidFill>
              </a:rPr>
              <a:pPr/>
              <a:t>15</a:t>
            </a:fld>
            <a:endParaRPr lang="en-US">
              <a:solidFill>
                <a:prstClr val="black"/>
              </a:solidFill>
            </a:endParaRPr>
          </a:p>
        </p:txBody>
      </p:sp>
      <p:sp>
        <p:nvSpPr>
          <p:cNvPr id="4" name="Rectangle 4"/>
          <p:cNvSpPr txBox="1">
            <a:spLocks noChangeArrowheads="1"/>
          </p:cNvSpPr>
          <p:nvPr/>
        </p:nvSpPr>
        <p:spPr>
          <a:xfrm>
            <a:off x="677334" y="1648497"/>
            <a:ext cx="8596668" cy="4392866"/>
          </a:xfrm>
          <a:prstGeom prst="rect">
            <a:avLst/>
          </a:prstGeom>
          <a:ln w="3175" cap="flat">
            <a:solidFill>
              <a:schemeClr val="tx1"/>
            </a:solidFill>
            <a:miter lim="800000"/>
            <a:headEnd/>
            <a:tailEnd/>
          </a:ln>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3" charset="2"/>
              <a:buNone/>
            </a:pPr>
            <a:r>
              <a:rPr lang="en-GB" sz="2400" dirty="0" smtClean="0">
                <a:latin typeface="Century Gothic" panose="020B0502020202020204" pitchFamily="34" charset="0"/>
              </a:rPr>
              <a:t>Trade Kings Zambia, has recruited you as a management trainee. The Business Development Manager working with Production Department is thinking of introducing a new product on to the market. As the newly recruited management trainee, under his jurisdiction, he has tasked you with the responsibility of conducting a SWOT analysis to ascertain the organisation’s readiness for this new product and how this new product will impact on the business performance.</a:t>
            </a:r>
          </a:p>
          <a:p>
            <a:pPr algn="just">
              <a:spcBef>
                <a:spcPct val="0"/>
              </a:spcBef>
              <a:buClrTx/>
              <a:buFont typeface="Wingdings" panose="05000000000000000000" pitchFamily="2" charset="2"/>
              <a:buNone/>
            </a:pPr>
            <a:endParaRPr lang="en-US" altLang="zh-CN"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5022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GROUP EXERCISE</a:t>
            </a:r>
            <a:endParaRPr lang="en-GB" dirty="0"/>
          </a:p>
        </p:txBody>
      </p:sp>
      <p:sp>
        <p:nvSpPr>
          <p:cNvPr id="5" name="Content Placeholder 4"/>
          <p:cNvSpPr>
            <a:spLocks noGrp="1"/>
          </p:cNvSpPr>
          <p:nvPr>
            <p:ph idx="1"/>
          </p:nvPr>
        </p:nvSpPr>
        <p:spPr/>
        <p:txBody>
          <a:bodyPr/>
          <a:lstStyle/>
          <a:p>
            <a:r>
              <a:rPr lang="en-GB" dirty="0" smtClean="0"/>
              <a:t>In smaller groups of six conduct a swot analysis on the following companies;</a:t>
            </a:r>
          </a:p>
          <a:p>
            <a:r>
              <a:rPr lang="en-GB" dirty="0" smtClean="0"/>
              <a:t>Shoprite</a:t>
            </a:r>
          </a:p>
          <a:p>
            <a:r>
              <a:rPr lang="en-GB" dirty="0" smtClean="0"/>
              <a:t>Lafarge</a:t>
            </a:r>
          </a:p>
          <a:p>
            <a:r>
              <a:rPr lang="en-GB" dirty="0" smtClean="0"/>
              <a:t>ZNBC</a:t>
            </a:r>
          </a:p>
          <a:p>
            <a:r>
              <a:rPr lang="en-GB" dirty="0" err="1" smtClean="0"/>
              <a:t>Zambeef</a:t>
            </a:r>
            <a:endParaRPr lang="en-GB" dirty="0" smtClean="0"/>
          </a:p>
          <a:p>
            <a:r>
              <a:rPr lang="en-GB" dirty="0" err="1" smtClean="0"/>
              <a:t>Protea</a:t>
            </a:r>
            <a:r>
              <a:rPr lang="en-GB" dirty="0" smtClean="0"/>
              <a:t> Hotels</a:t>
            </a:r>
          </a:p>
          <a:p>
            <a:r>
              <a:rPr lang="en-GB" dirty="0" smtClean="0"/>
              <a:t>UTH</a:t>
            </a:r>
          </a:p>
          <a:p>
            <a:r>
              <a:rPr lang="en-GB" dirty="0" smtClean="0"/>
              <a:t>Small grocery store outside </a:t>
            </a:r>
            <a:r>
              <a:rPr lang="en-GB" dirty="0" err="1" smtClean="0"/>
              <a:t>Unilus</a:t>
            </a:r>
            <a:r>
              <a:rPr lang="en-GB" dirty="0" smtClean="0"/>
              <a:t> gate</a:t>
            </a:r>
          </a:p>
          <a:p>
            <a:r>
              <a:rPr lang="en-GB" dirty="0" smtClean="0"/>
              <a:t>Airtel</a:t>
            </a:r>
          </a:p>
          <a:p>
            <a:endParaRPr lang="en-GB" dirty="0" smtClean="0"/>
          </a:p>
          <a:p>
            <a:endParaRPr lang="en-GB" dirty="0"/>
          </a:p>
        </p:txBody>
      </p:sp>
      <p:sp>
        <p:nvSpPr>
          <p:cNvPr id="3" name="Slide Number Placeholder 2"/>
          <p:cNvSpPr>
            <a:spLocks noGrp="1"/>
          </p:cNvSpPr>
          <p:nvPr>
            <p:ph type="sldNum" sz="quarter" idx="12"/>
          </p:nvPr>
        </p:nvSpPr>
        <p:spPr/>
        <p:txBody>
          <a:bodyPr/>
          <a:lstStyle/>
          <a:p>
            <a:fld id="{51482C3B-659D-4C8E-A6EA-735CBB7EE2F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531833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286000" y="3680103"/>
            <a:ext cx="7772400" cy="3693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a:solidFill>
                <a:schemeClr val="tx1"/>
              </a:solidFill>
              <a:latin typeface="Times New Roman" panose="02020603050405020304" pitchFamily="18" charset="0"/>
            </a:endParaRPr>
          </a:p>
        </p:txBody>
      </p:sp>
      <p:sp>
        <p:nvSpPr>
          <p:cNvPr id="29700" name="Rectangle 5"/>
          <p:cNvSpPr>
            <a:spLocks noGrp="1" noChangeArrowheads="1"/>
          </p:cNvSpPr>
          <p:nvPr>
            <p:ph type="title"/>
          </p:nvPr>
        </p:nvSpPr>
        <p:spPr/>
        <p:txBody>
          <a:bodyPr/>
          <a:lstStyle/>
          <a:p>
            <a:pPr algn="ctr"/>
            <a:r>
              <a:rPr lang="en-US" altLang="zh-CN" sz="3200" dirty="0">
                <a:ea typeface="宋体" panose="02010600030101010101" pitchFamily="2" charset="-122"/>
              </a:rPr>
              <a:t/>
            </a:r>
            <a:br>
              <a:rPr lang="en-US" altLang="zh-CN" sz="3200" dirty="0">
                <a:ea typeface="宋体" panose="02010600030101010101" pitchFamily="2" charset="-122"/>
              </a:rPr>
            </a:br>
            <a:endParaRPr lang="en-US" altLang="zh-CN" sz="3200" dirty="0">
              <a:ea typeface="宋体" panose="02010600030101010101" pitchFamily="2" charset="-122"/>
            </a:endParaRPr>
          </a:p>
        </p:txBody>
      </p:sp>
      <p:sp>
        <p:nvSpPr>
          <p:cNvPr id="2" name="Content Placeholder 1"/>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sz="6000" b="1" dirty="0" smtClean="0"/>
              <a:t>END</a:t>
            </a:r>
            <a:endParaRPr lang="en-GB" sz="6000" b="1" dirty="0"/>
          </a:p>
        </p:txBody>
      </p:sp>
    </p:spTree>
    <p:extLst>
      <p:ext uri="{BB962C8B-B14F-4D97-AF65-F5344CB8AC3E}">
        <p14:creationId xmlns:p14="http://schemas.microsoft.com/office/powerpoint/2010/main" val="194172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232597"/>
            <a:ext cx="10515600" cy="2852737"/>
          </a:xfrm>
        </p:spPr>
        <p:txBody>
          <a:bodyPr>
            <a:normAutofit/>
          </a:bodyPr>
          <a:lstStyle/>
          <a:p>
            <a:r>
              <a:rPr lang="en-GB" sz="4800" b="1" i="1" dirty="0" smtClean="0">
                <a:solidFill>
                  <a:srgbClr val="92D050"/>
                </a:solidFill>
                <a:latin typeface="Times New Roman" panose="02020603050405020304" pitchFamily="18" charset="0"/>
                <a:cs typeface="Times New Roman" panose="02020603050405020304" pitchFamily="18" charset="0"/>
              </a:rPr>
              <a:t/>
            </a:r>
            <a:br>
              <a:rPr lang="en-GB" sz="4800" b="1" i="1" dirty="0" smtClean="0">
                <a:solidFill>
                  <a:srgbClr val="92D050"/>
                </a:solidFill>
                <a:latin typeface="Times New Roman" panose="02020603050405020304" pitchFamily="18" charset="0"/>
                <a:cs typeface="Times New Roman" panose="02020603050405020304" pitchFamily="18" charset="0"/>
              </a:rPr>
            </a:br>
            <a:r>
              <a:rPr lang="en-GB" sz="4800" b="1" i="1" dirty="0">
                <a:solidFill>
                  <a:srgbClr val="92D050"/>
                </a:solidFill>
                <a:latin typeface="Times New Roman" panose="02020603050405020304" pitchFamily="18" charset="0"/>
                <a:cs typeface="Times New Roman" panose="02020603050405020304" pitchFamily="18" charset="0"/>
              </a:rPr>
              <a:t/>
            </a:r>
            <a:br>
              <a:rPr lang="en-GB" sz="4800" b="1" i="1" dirty="0">
                <a:solidFill>
                  <a:srgbClr val="92D050"/>
                </a:solidFill>
                <a:latin typeface="Times New Roman" panose="02020603050405020304" pitchFamily="18" charset="0"/>
                <a:cs typeface="Times New Roman" panose="02020603050405020304" pitchFamily="18" charset="0"/>
              </a:rPr>
            </a:br>
            <a:r>
              <a:rPr lang="en-GB" sz="4800" b="1" i="1" dirty="0" smtClean="0">
                <a:solidFill>
                  <a:schemeClr val="tx1"/>
                </a:solidFill>
                <a:latin typeface="Times New Roman" panose="02020603050405020304" pitchFamily="18" charset="0"/>
                <a:cs typeface="Times New Roman" panose="02020603050405020304" pitchFamily="18" charset="0"/>
              </a:rPr>
              <a:t>IS COMPETITION GOOD OR BAD? </a:t>
            </a:r>
            <a:endParaRPr lang="en-GB" sz="4800" b="1" i="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Image result for funny images on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848" y="0"/>
            <a:ext cx="7173531" cy="401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8377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4729" y="360609"/>
            <a:ext cx="10515600" cy="4691265"/>
          </a:xfrm>
        </p:spPr>
        <p:txBody>
          <a:bodyPr>
            <a:normAutofit/>
          </a:bodyPr>
          <a:lstStyle/>
          <a:p>
            <a:r>
              <a:rPr lang="en-GB" dirty="0" smtClean="0"/>
              <a:t/>
            </a:r>
            <a:br>
              <a:rPr lang="en-GB" dirty="0" smtClean="0"/>
            </a:br>
            <a:r>
              <a:rPr lang="en-GB" dirty="0"/>
              <a:t/>
            </a:r>
            <a:br>
              <a:rPr lang="en-GB" dirty="0"/>
            </a:br>
            <a:r>
              <a:rPr lang="en-GB" b="1" i="1" dirty="0" smtClean="0">
                <a:solidFill>
                  <a:schemeClr val="tx1"/>
                </a:solidFill>
                <a:latin typeface="Times New Roman" panose="02020603050405020304" pitchFamily="18" charset="0"/>
                <a:cs typeface="Times New Roman" panose="02020603050405020304" pitchFamily="18" charset="0"/>
              </a:rPr>
              <a:t>The </a:t>
            </a:r>
            <a:r>
              <a:rPr lang="en-GB" b="1" i="1" dirty="0">
                <a:solidFill>
                  <a:schemeClr val="tx1"/>
                </a:solidFill>
                <a:latin typeface="Times New Roman" panose="02020603050405020304" pitchFamily="18" charset="0"/>
                <a:cs typeface="Times New Roman" panose="02020603050405020304" pitchFamily="18" charset="0"/>
              </a:rPr>
              <a:t>competitor to be feared is one who never bothers about you at all, but goes on making his own business better all the time. Henry Ford</a:t>
            </a:r>
            <a:r>
              <a:rPr lang="en-GB" b="1" dirty="0"/>
              <a:t/>
            </a:r>
            <a:br>
              <a:rPr lang="en-GB" b="1" dirty="0"/>
            </a:br>
            <a:endParaRPr lang="en-GB" b="1" dirty="0"/>
          </a:p>
        </p:txBody>
      </p:sp>
    </p:spTree>
    <p:extLst>
      <p:ext uri="{BB962C8B-B14F-4D97-AF65-F5344CB8AC3E}">
        <p14:creationId xmlns:p14="http://schemas.microsoft.com/office/powerpoint/2010/main" val="260105907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002" y="107324"/>
            <a:ext cx="8943184" cy="1320800"/>
          </a:xfrm>
        </p:spPr>
        <p:txBody>
          <a:bodyPr/>
          <a:lstStyle/>
          <a:p>
            <a:r>
              <a:rPr lang="en-GB" dirty="0" smtClean="0">
                <a:solidFill>
                  <a:schemeClr val="tx1"/>
                </a:solidFill>
              </a:rPr>
              <a:t>SWOT ANALYSIS </a:t>
            </a:r>
            <a:endParaRPr lang="en-GB" dirty="0">
              <a:solidFill>
                <a:schemeClr val="tx1"/>
              </a:solidFill>
            </a:endParaRPr>
          </a:p>
        </p:txBody>
      </p:sp>
      <p:sp>
        <p:nvSpPr>
          <p:cNvPr id="3" name="Content Placeholder 2"/>
          <p:cNvSpPr>
            <a:spLocks noGrp="1"/>
          </p:cNvSpPr>
          <p:nvPr>
            <p:ph idx="1"/>
          </p:nvPr>
        </p:nvSpPr>
        <p:spPr>
          <a:xfrm>
            <a:off x="677334" y="1287887"/>
            <a:ext cx="9084852" cy="4753475"/>
          </a:xfrm>
        </p:spPr>
        <p:txBody>
          <a:bodyPr>
            <a:normAutofit/>
          </a:bodyPr>
          <a:lstStyle/>
          <a:p>
            <a:endParaRPr lang="en-GB" sz="2000" dirty="0" smtClean="0">
              <a:latin typeface="Times New Roman" panose="02020603050405020304" pitchFamily="18" charset="0"/>
              <a:cs typeface="Times New Roman" panose="02020603050405020304" pitchFamily="18" charset="0"/>
            </a:endParaRPr>
          </a:p>
          <a:p>
            <a:pPr algn="just"/>
            <a:r>
              <a:rPr lang="en-GB" sz="2800" dirty="0" smtClean="0">
                <a:solidFill>
                  <a:schemeClr val="tx1"/>
                </a:solidFill>
                <a:latin typeface="Times New Roman" panose="02020603050405020304" pitchFamily="18" charset="0"/>
                <a:cs typeface="Times New Roman" panose="02020603050405020304" pitchFamily="18" charset="0"/>
              </a:rPr>
              <a:t>SWOT is an acronym which stands for </a:t>
            </a:r>
            <a:r>
              <a:rPr lang="en-GB" sz="2800" b="1" dirty="0" smtClean="0">
                <a:solidFill>
                  <a:schemeClr val="tx1"/>
                </a:solidFill>
                <a:latin typeface="Times New Roman" panose="02020603050405020304" pitchFamily="18" charset="0"/>
                <a:cs typeface="Times New Roman" panose="02020603050405020304" pitchFamily="18" charset="0"/>
              </a:rPr>
              <a:t>Strengths, Weaknesses, Opportunities and Threats</a:t>
            </a:r>
            <a:r>
              <a:rPr lang="en-GB" sz="2800" dirty="0" smtClean="0">
                <a:solidFill>
                  <a:schemeClr val="tx1"/>
                </a:solidFill>
                <a:latin typeface="Times New Roman" panose="02020603050405020304" pitchFamily="18" charset="0"/>
                <a:cs typeface="Times New Roman" panose="02020603050405020304" pitchFamily="18" charset="0"/>
              </a:rPr>
              <a:t>. It is used to analyse both the internal and external environment</a:t>
            </a:r>
          </a:p>
          <a:p>
            <a:pPr algn="just"/>
            <a:r>
              <a:rPr lang="en-GB" sz="2800" dirty="0">
                <a:solidFill>
                  <a:schemeClr val="tx1"/>
                </a:solidFill>
                <a:latin typeface="Times New Roman" panose="02020603050405020304" pitchFamily="18" charset="0"/>
                <a:cs typeface="Times New Roman" panose="02020603050405020304" pitchFamily="18" charset="0"/>
              </a:rPr>
              <a:t>Strengths and weaknesses are internal to the company, meaning they’re things that you as a business owner have the power to change. </a:t>
            </a:r>
            <a:endParaRPr lang="en-GB" sz="2800" dirty="0" smtClean="0">
              <a:solidFill>
                <a:schemeClr val="tx1"/>
              </a:solidFill>
              <a:latin typeface="Times New Roman" panose="02020603050405020304" pitchFamily="18" charset="0"/>
              <a:cs typeface="Times New Roman" panose="02020603050405020304" pitchFamily="18" charset="0"/>
            </a:endParaRPr>
          </a:p>
          <a:p>
            <a:pPr algn="just"/>
            <a:r>
              <a:rPr lang="en-GB" sz="2800" dirty="0" smtClean="0">
                <a:solidFill>
                  <a:schemeClr val="tx1"/>
                </a:solidFill>
                <a:latin typeface="Times New Roman" panose="02020603050405020304" pitchFamily="18" charset="0"/>
                <a:cs typeface="Times New Roman" panose="02020603050405020304" pitchFamily="18" charset="0"/>
              </a:rPr>
              <a:t>Opportunities </a:t>
            </a:r>
            <a:r>
              <a:rPr lang="en-GB" sz="2800" dirty="0">
                <a:solidFill>
                  <a:schemeClr val="tx1"/>
                </a:solidFill>
                <a:latin typeface="Times New Roman" panose="02020603050405020304" pitchFamily="18" charset="0"/>
                <a:cs typeface="Times New Roman" panose="02020603050405020304" pitchFamily="18" charset="0"/>
              </a:rPr>
              <a:t>and threats are external issues that are outside the scope of your control but which can impact your operation for better or worse</a:t>
            </a:r>
            <a:r>
              <a:rPr lang="en-GB" sz="2800" dirty="0" smtClean="0">
                <a:solidFill>
                  <a:schemeClr val="tx1"/>
                </a:solidFill>
                <a:latin typeface="Times New Roman" panose="02020603050405020304" pitchFamily="18" charset="0"/>
                <a:cs typeface="Times New Roman" panose="02020603050405020304" pitchFamily="18" charset="0"/>
              </a:rPr>
              <a:t>.</a:t>
            </a:r>
            <a:endParaRPr lang="en-US" altLang="zh-CN" sz="2800" dirty="0">
              <a:solidFill>
                <a:schemeClr val="tx1"/>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1152432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1065" y="718042"/>
            <a:ext cx="10515600" cy="5528212"/>
          </a:xfrm>
        </p:spPr>
        <p:txBody>
          <a:bodyPr>
            <a:normAutofit lnSpcReduction="10000"/>
          </a:bodyPr>
          <a:lstStyle/>
          <a:p>
            <a:r>
              <a:rPr lang="en-GB" sz="4400" dirty="0" smtClean="0">
                <a:latin typeface="Times New Roman" panose="02020603050405020304" pitchFamily="18" charset="0"/>
                <a:cs typeface="Times New Roman" panose="02020603050405020304" pitchFamily="18" charset="0"/>
              </a:rPr>
              <a:t>Competition is all around and affects virtually all businesses as well as individuals;</a:t>
            </a:r>
          </a:p>
          <a:p>
            <a:pPr lvl="6"/>
            <a:r>
              <a:rPr lang="en-GB" sz="7200" dirty="0" smtClean="0">
                <a:latin typeface="Times New Roman" panose="02020603050405020304" pitchFamily="18" charset="0"/>
                <a:cs typeface="Times New Roman" panose="02020603050405020304" pitchFamily="18" charset="0"/>
              </a:rPr>
              <a:t>Interviews</a:t>
            </a:r>
          </a:p>
          <a:p>
            <a:pPr lvl="6"/>
            <a:r>
              <a:rPr lang="en-GB" sz="7200" dirty="0" smtClean="0">
                <a:latin typeface="Times New Roman" panose="02020603050405020304" pitchFamily="18" charset="0"/>
                <a:cs typeface="Times New Roman" panose="02020603050405020304" pitchFamily="18" charset="0"/>
              </a:rPr>
              <a:t>Promotion</a:t>
            </a:r>
          </a:p>
          <a:p>
            <a:pPr lvl="6"/>
            <a:r>
              <a:rPr lang="en-GB" sz="7200" dirty="0" smtClean="0">
                <a:latin typeface="Times New Roman" panose="02020603050405020304" pitchFamily="18" charset="0"/>
                <a:cs typeface="Times New Roman" panose="02020603050405020304" pitchFamily="18" charset="0"/>
              </a:rPr>
              <a:t>Awards </a:t>
            </a:r>
            <a:endParaRPr lang="en-GB"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83337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365126"/>
            <a:ext cx="10696977" cy="94852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Competitive Analysis</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442" y="1519707"/>
            <a:ext cx="10515600" cy="4863318"/>
          </a:xfrm>
        </p:spPr>
        <p:txBody>
          <a:bodyPr>
            <a:normAutofit fontScale="92500" lnSpcReduction="20000"/>
          </a:bodyPr>
          <a:lstStyle/>
          <a:p>
            <a:pPr algn="just"/>
            <a:r>
              <a:rPr lang="en-GB" sz="3600" dirty="0">
                <a:latin typeface="Times New Roman" panose="02020603050405020304" pitchFamily="18" charset="0"/>
                <a:cs typeface="Times New Roman" panose="02020603050405020304" pitchFamily="18" charset="0"/>
              </a:rPr>
              <a:t>C</a:t>
            </a:r>
            <a:r>
              <a:rPr lang="en-GB" sz="3600" dirty="0" smtClean="0">
                <a:latin typeface="Times New Roman" panose="02020603050405020304" pitchFamily="18" charset="0"/>
                <a:cs typeface="Times New Roman" panose="02020603050405020304" pitchFamily="18" charset="0"/>
              </a:rPr>
              <a:t>ompetition is one of the biggest threats to businesses be it a start up or established. </a:t>
            </a: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Who </a:t>
            </a:r>
            <a:r>
              <a:rPr lang="en-GB" sz="3600" dirty="0">
                <a:latin typeface="Times New Roman" panose="02020603050405020304" pitchFamily="18" charset="0"/>
                <a:cs typeface="Times New Roman" panose="02020603050405020304" pitchFamily="18" charset="0"/>
              </a:rPr>
              <a:t>is your competition? </a:t>
            </a:r>
            <a:endParaRPr lang="en-GB" sz="3600" dirty="0" smtClean="0">
              <a:latin typeface="Times New Roman" panose="02020603050405020304" pitchFamily="18" charset="0"/>
              <a:cs typeface="Times New Roman" panose="02020603050405020304" pitchFamily="18" charset="0"/>
            </a:endParaRP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How </a:t>
            </a:r>
            <a:r>
              <a:rPr lang="en-GB" sz="3600" dirty="0">
                <a:latin typeface="Times New Roman" panose="02020603050405020304" pitchFamily="18" charset="0"/>
                <a:cs typeface="Times New Roman" panose="02020603050405020304" pitchFamily="18" charset="0"/>
              </a:rPr>
              <a:t>are their actions in the marketplace going to affect your current bottom line and future planning</a:t>
            </a:r>
            <a:r>
              <a:rPr lang="en-GB" sz="3600" dirty="0" smtClean="0">
                <a:latin typeface="Times New Roman" panose="02020603050405020304" pitchFamily="18" charset="0"/>
                <a:cs typeface="Times New Roman" panose="02020603050405020304" pitchFamily="18" charset="0"/>
              </a:rPr>
              <a:t>?</a:t>
            </a: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How do you as a business counter your competitors move?</a:t>
            </a:r>
            <a:endParaRPr lang="en-GB" sz="36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8892873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0505" y="0"/>
            <a:ext cx="9404723" cy="1400530"/>
          </a:xfrm>
        </p:spPr>
        <p:txBody>
          <a:bodyPr/>
          <a:lstStyle/>
          <a:p>
            <a:r>
              <a:rPr lang="en-GB" b="1" i="1" dirty="0" smtClean="0">
                <a:solidFill>
                  <a:schemeClr val="tx1"/>
                </a:solidFill>
                <a:latin typeface="Times New Roman" panose="02020603050405020304" pitchFamily="18" charset="0"/>
                <a:cs typeface="Times New Roman" panose="02020603050405020304" pitchFamily="18" charset="0"/>
              </a:rPr>
              <a:t>REMEMBER…….</a:t>
            </a:r>
            <a:endParaRPr lang="en-GB" b="1" i="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38955" y="875764"/>
            <a:ext cx="10515600" cy="5621628"/>
          </a:xfrm>
        </p:spPr>
        <p:txBody>
          <a:bodyPr>
            <a:normAutofit fontScale="25000" lnSpcReduction="20000"/>
          </a:bodyPr>
          <a:lstStyle/>
          <a:p>
            <a:endParaRPr lang="en-US" altLang="en-US" dirty="0" smtClean="0">
              <a:latin typeface="Times New Roman" panose="02020603050405020304" pitchFamily="18" charset="0"/>
              <a:cs typeface="Times New Roman" panose="02020603050405020304" pitchFamily="18" charset="0"/>
            </a:endParaRPr>
          </a:p>
          <a:p>
            <a:pPr algn="just">
              <a:lnSpc>
                <a:spcPct val="120000"/>
              </a:lnSpc>
            </a:pPr>
            <a:r>
              <a:rPr lang="en-US" altLang="en-US" sz="9200" dirty="0" smtClean="0">
                <a:latin typeface="Times New Roman" panose="02020603050405020304" pitchFamily="18" charset="0"/>
                <a:cs typeface="Times New Roman" panose="02020603050405020304" pitchFamily="18" charset="0"/>
              </a:rPr>
              <a:t>No </a:t>
            </a:r>
            <a:r>
              <a:rPr lang="en-US" altLang="en-US" sz="9200" dirty="0">
                <a:latin typeface="Times New Roman" panose="02020603050405020304" pitchFamily="18" charset="0"/>
                <a:cs typeface="Times New Roman" panose="02020603050405020304" pitchFamily="18" charset="0"/>
              </a:rPr>
              <a:t>one strategy is best for all companies – each company must determine what makes the most sense given its position in the industry and its objectives, opportunities, and resources</a:t>
            </a:r>
            <a:r>
              <a:rPr lang="en-US" altLang="en-US" sz="9200" dirty="0" smtClean="0">
                <a:latin typeface="Times New Roman" panose="02020603050405020304" pitchFamily="18" charset="0"/>
                <a:cs typeface="Times New Roman" panose="02020603050405020304" pitchFamily="18" charset="0"/>
              </a:rPr>
              <a:t>.</a:t>
            </a:r>
          </a:p>
          <a:p>
            <a:pPr algn="just">
              <a:lnSpc>
                <a:spcPct val="120000"/>
              </a:lnSpc>
            </a:pPr>
            <a:r>
              <a:rPr lang="en-US" altLang="en-US" sz="9200" dirty="0" smtClean="0">
                <a:latin typeface="Times New Roman" panose="02020603050405020304" pitchFamily="18" charset="0"/>
                <a:cs typeface="Times New Roman" panose="02020603050405020304" pitchFamily="18" charset="0"/>
              </a:rPr>
              <a:t>In a market there will be the following;</a:t>
            </a:r>
          </a:p>
          <a:p>
            <a:pPr algn="just">
              <a:lnSpc>
                <a:spcPct val="120000"/>
              </a:lnSpc>
            </a:pPr>
            <a:endParaRPr lang="en-US" altLang="en-US" sz="9200" dirty="0">
              <a:latin typeface="Times New Roman" panose="02020603050405020304" pitchFamily="18" charset="0"/>
              <a:cs typeface="Times New Roman" panose="02020603050405020304" pitchFamily="18" charset="0"/>
            </a:endParaRPr>
          </a:p>
          <a:p>
            <a:pPr lvl="3" algn="just">
              <a:lnSpc>
                <a:spcPct val="120000"/>
              </a:lnSpc>
              <a:buFont typeface="Wingdings" panose="05000000000000000000" pitchFamily="2" charset="2"/>
              <a:buChar char="Ø"/>
            </a:pPr>
            <a:r>
              <a:rPr lang="en-US" altLang="en-US" sz="9200" b="1" dirty="0">
                <a:latin typeface="Times New Roman" panose="02020603050405020304" pitchFamily="18" charset="0"/>
                <a:cs typeface="Times New Roman" panose="02020603050405020304" pitchFamily="18" charset="0"/>
              </a:rPr>
              <a:t>Market </a:t>
            </a:r>
            <a:r>
              <a:rPr lang="en-US" altLang="en-US" sz="9200" b="1" dirty="0" smtClean="0">
                <a:latin typeface="Times New Roman" panose="02020603050405020304" pitchFamily="18" charset="0"/>
                <a:cs typeface="Times New Roman" panose="02020603050405020304" pitchFamily="18" charset="0"/>
              </a:rPr>
              <a:t>leader- </a:t>
            </a:r>
            <a:r>
              <a:rPr lang="en-US" altLang="en-US" sz="9200" dirty="0">
                <a:latin typeface="Times New Roman" panose="02020603050405020304" pitchFamily="18" charset="0"/>
                <a:cs typeface="Times New Roman" panose="02020603050405020304" pitchFamily="18" charset="0"/>
              </a:rPr>
              <a:t>this is the firm with the biggest market </a:t>
            </a:r>
            <a:r>
              <a:rPr lang="en-US" altLang="en-US" sz="9200" dirty="0" smtClean="0">
                <a:latin typeface="Times New Roman" panose="02020603050405020304" pitchFamily="18" charset="0"/>
                <a:cs typeface="Times New Roman" panose="02020603050405020304" pitchFamily="18" charset="0"/>
              </a:rPr>
              <a:t>share in an industry.</a:t>
            </a:r>
          </a:p>
          <a:p>
            <a:pPr lvl="3" algn="just">
              <a:lnSpc>
                <a:spcPct val="120000"/>
              </a:lnSpc>
              <a:buFont typeface="Wingdings" panose="05000000000000000000" pitchFamily="2" charset="2"/>
              <a:buChar char="Ø"/>
            </a:pPr>
            <a:r>
              <a:rPr lang="en-US" altLang="en-US" sz="9200" b="1" dirty="0" smtClean="0">
                <a:latin typeface="Times New Roman" panose="02020603050405020304" pitchFamily="18" charset="0"/>
                <a:cs typeface="Times New Roman" panose="02020603050405020304" pitchFamily="18" charset="0"/>
              </a:rPr>
              <a:t>Market </a:t>
            </a:r>
            <a:r>
              <a:rPr lang="en-US" altLang="en-US" sz="9200" b="1" dirty="0">
                <a:latin typeface="Times New Roman" panose="02020603050405020304" pitchFamily="18" charset="0"/>
                <a:cs typeface="Times New Roman" panose="02020603050405020304" pitchFamily="18" charset="0"/>
              </a:rPr>
              <a:t>challengers </a:t>
            </a:r>
            <a:r>
              <a:rPr lang="en-US" altLang="en-US" sz="9200" dirty="0">
                <a:latin typeface="Times New Roman" panose="02020603050405020304" pitchFamily="18" charset="0"/>
                <a:cs typeface="Times New Roman" panose="02020603050405020304" pitchFamily="18" charset="0"/>
              </a:rPr>
              <a:t>– a runner-up firm in an industry that is fighting hard to increase its market share</a:t>
            </a:r>
            <a:r>
              <a:rPr lang="en-US" altLang="en-US" sz="9200" dirty="0" smtClean="0">
                <a:latin typeface="Times New Roman" panose="02020603050405020304" pitchFamily="18" charset="0"/>
                <a:cs typeface="Times New Roman" panose="02020603050405020304" pitchFamily="18" charset="0"/>
              </a:rPr>
              <a:t>.</a:t>
            </a:r>
          </a:p>
          <a:p>
            <a:pPr lvl="3" algn="just">
              <a:lnSpc>
                <a:spcPct val="120000"/>
              </a:lnSpc>
              <a:buFont typeface="Wingdings" panose="05000000000000000000" pitchFamily="2" charset="2"/>
              <a:buChar char="Ø"/>
            </a:pPr>
            <a:r>
              <a:rPr lang="en-US" altLang="en-US" sz="9200" b="1" dirty="0" smtClean="0">
                <a:latin typeface="Times New Roman" panose="02020603050405020304" pitchFamily="18" charset="0"/>
                <a:cs typeface="Times New Roman" panose="02020603050405020304" pitchFamily="18" charset="0"/>
              </a:rPr>
              <a:t>Market </a:t>
            </a:r>
            <a:r>
              <a:rPr lang="en-US" altLang="en-US" sz="9200" b="1" dirty="0">
                <a:latin typeface="Times New Roman" panose="02020603050405020304" pitchFamily="18" charset="0"/>
                <a:cs typeface="Times New Roman" panose="02020603050405020304" pitchFamily="18" charset="0"/>
              </a:rPr>
              <a:t>follower </a:t>
            </a:r>
            <a:r>
              <a:rPr lang="en-US" altLang="en-US" sz="9200" dirty="0">
                <a:latin typeface="Times New Roman" panose="02020603050405020304" pitchFamily="18" charset="0"/>
                <a:cs typeface="Times New Roman" panose="02020603050405020304" pitchFamily="18" charset="0"/>
              </a:rPr>
              <a:t>– a runner-up firm in an industry that wants to hold its share without rocking the boat.</a:t>
            </a:r>
          </a:p>
          <a:p>
            <a:pPr lvl="3" algn="just">
              <a:lnSpc>
                <a:spcPct val="120000"/>
              </a:lnSpc>
              <a:buFont typeface="Wingdings" panose="05000000000000000000" pitchFamily="2" charset="2"/>
              <a:buChar char="Ø"/>
            </a:pPr>
            <a:r>
              <a:rPr lang="en-US" altLang="en-US" sz="9200" b="1" dirty="0">
                <a:latin typeface="Times New Roman" panose="02020603050405020304" pitchFamily="18" charset="0"/>
                <a:cs typeface="Times New Roman" panose="02020603050405020304" pitchFamily="18" charset="0"/>
              </a:rPr>
              <a:t>Market </a:t>
            </a:r>
            <a:r>
              <a:rPr lang="en-US" altLang="en-US" sz="9200" b="1" dirty="0" smtClean="0">
                <a:latin typeface="Times New Roman" panose="02020603050405020304" pitchFamily="18" charset="0"/>
                <a:cs typeface="Times New Roman" panose="02020603050405020304" pitchFamily="18" charset="0"/>
              </a:rPr>
              <a:t>nicher </a:t>
            </a:r>
            <a:r>
              <a:rPr lang="en-US" altLang="en-US" sz="9200" dirty="0">
                <a:latin typeface="Times New Roman" panose="02020603050405020304" pitchFamily="18" charset="0"/>
                <a:cs typeface="Times New Roman" panose="02020603050405020304" pitchFamily="18" charset="0"/>
              </a:rPr>
              <a:t>– A firm in an Industry that serves small segments that  the other firms over look or ignore.</a:t>
            </a:r>
          </a:p>
          <a:p>
            <a:pPr>
              <a:lnSpc>
                <a:spcPct val="120000"/>
              </a:lnSpc>
            </a:pPr>
            <a:endParaRPr lang="en-GB" dirty="0"/>
          </a:p>
        </p:txBody>
      </p:sp>
    </p:spTree>
    <p:extLst>
      <p:ext uri="{BB962C8B-B14F-4D97-AF65-F5344CB8AC3E}">
        <p14:creationId xmlns:p14="http://schemas.microsoft.com/office/powerpoint/2010/main" val="260886780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3777"/>
            <a:ext cx="9404723" cy="140053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PROTECTING MARKET SHARE</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326524"/>
            <a:ext cx="8946541" cy="5306096"/>
          </a:xfrm>
        </p:spPr>
        <p:txBody>
          <a:bodyPr>
            <a:normAutofit/>
          </a:bodyPr>
          <a:lstStyle/>
          <a:p>
            <a:pPr>
              <a:lnSpc>
                <a:spcPct val="80000"/>
              </a:lnSpc>
            </a:pPr>
            <a:r>
              <a:rPr lang="en-US" altLang="en-US" sz="2400" b="1" dirty="0">
                <a:latin typeface="Times New Roman" panose="02020603050405020304" pitchFamily="18" charset="0"/>
                <a:cs typeface="Times New Roman" panose="02020603050405020304" pitchFamily="18" charset="0"/>
              </a:rPr>
              <a:t>POSITION DEFENSE</a:t>
            </a:r>
            <a:r>
              <a:rPr lang="en-US" altLang="en-US" sz="2400" dirty="0">
                <a:latin typeface="Times New Roman" panose="02020603050405020304" pitchFamily="18" charset="0"/>
                <a:cs typeface="Times New Roman" panose="02020603050405020304" pitchFamily="18" charset="0"/>
              </a:rPr>
              <a:t> – Build fortifications around its current position. (rarely works)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FLANKING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Check all flanks and protect the weaker ones.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PRE-EMPTIVE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striking competitors before they can move against the company.</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COUNTER </a:t>
            </a:r>
            <a:r>
              <a:rPr lang="en-US" altLang="en-US" sz="2400" b="1" dirty="0">
                <a:latin typeface="Times New Roman" panose="02020603050405020304" pitchFamily="18" charset="0"/>
                <a:cs typeface="Times New Roman" panose="02020603050405020304" pitchFamily="18" charset="0"/>
              </a:rPr>
              <a:t>OFFENSIVE DEFENSE</a:t>
            </a:r>
            <a:r>
              <a:rPr lang="en-US" altLang="en-US" sz="2400" dirty="0">
                <a:latin typeface="Times New Roman" panose="02020603050405020304" pitchFamily="18" charset="0"/>
                <a:cs typeface="Times New Roman" panose="02020603050405020304" pitchFamily="18" charset="0"/>
              </a:rPr>
              <a:t> – When attacked despite its flanking or pre-emptive efforts.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CONTRACTION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when resources are spread too thinly and competitors are nibbling away on several fronts.</a:t>
            </a:r>
          </a:p>
          <a:p>
            <a:endParaRPr lang="en-GB" sz="2400" dirty="0"/>
          </a:p>
        </p:txBody>
      </p:sp>
    </p:spTree>
    <p:extLst>
      <p:ext uri="{BB962C8B-B14F-4D97-AF65-F5344CB8AC3E}">
        <p14:creationId xmlns:p14="http://schemas.microsoft.com/office/powerpoint/2010/main" val="3222892395"/>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funny images on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48" y="515155"/>
            <a:ext cx="5821250" cy="4074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1154955" y="4957685"/>
            <a:ext cx="10062544" cy="860400"/>
          </a:xfrm>
        </p:spPr>
        <p:txBody>
          <a:bodyPr>
            <a:normAutofit fontScale="47500" lnSpcReduction="20000"/>
          </a:bodyPr>
          <a:lstStyle/>
          <a:p>
            <a:r>
              <a:rPr lang="en-GB" sz="6000" b="1" dirty="0" smtClean="0">
                <a:solidFill>
                  <a:schemeClr val="tx1"/>
                </a:solidFill>
                <a:latin typeface="Times New Roman" panose="02020603050405020304" pitchFamily="18" charset="0"/>
                <a:cs typeface="Times New Roman" panose="02020603050405020304" pitchFamily="18" charset="0"/>
              </a:rPr>
              <a:t>What strategies should this little boy use to win the fight?</a:t>
            </a:r>
            <a:endParaRPr lang="en-GB" sz="6000" dirty="0">
              <a:solidFill>
                <a:schemeClr val="tx1"/>
              </a:solidFill>
            </a:endParaRPr>
          </a:p>
        </p:txBody>
      </p:sp>
    </p:spTree>
    <p:extLst>
      <p:ext uri="{BB962C8B-B14F-4D97-AF65-F5344CB8AC3E}">
        <p14:creationId xmlns:p14="http://schemas.microsoft.com/office/powerpoint/2010/main" val="83537262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95211" y="285621"/>
            <a:ext cx="9144000" cy="304800"/>
          </a:xfrm>
        </p:spPr>
        <p:txBody>
          <a:bodyPr>
            <a:normAutofit fontScale="90000"/>
          </a:bodyPr>
          <a:lstStyle/>
          <a:p>
            <a:r>
              <a:rPr lang="en-US" altLang="en-US" sz="3600" b="1" dirty="0" smtClean="0">
                <a:solidFill>
                  <a:schemeClr val="tx1"/>
                </a:solidFill>
                <a:latin typeface="Times New Roman" panose="02020603050405020304" pitchFamily="18" charset="0"/>
                <a:cs typeface="Times New Roman" panose="02020603050405020304" pitchFamily="18" charset="0"/>
              </a:rPr>
              <a:t>Competitor </a:t>
            </a:r>
            <a:r>
              <a:rPr lang="en-US" altLang="en-US" sz="3600" b="1" dirty="0">
                <a:solidFill>
                  <a:schemeClr val="tx1"/>
                </a:solidFill>
                <a:latin typeface="Times New Roman" panose="02020603050405020304" pitchFamily="18" charset="0"/>
                <a:cs typeface="Times New Roman" panose="02020603050405020304" pitchFamily="18" charset="0"/>
              </a:rPr>
              <a:t>attack strategies</a:t>
            </a:r>
          </a:p>
        </p:txBody>
      </p:sp>
      <p:sp>
        <p:nvSpPr>
          <p:cNvPr id="108547" name="Rectangle 3"/>
          <p:cNvSpPr>
            <a:spLocks noGrp="1" noChangeArrowheads="1"/>
          </p:cNvSpPr>
          <p:nvPr>
            <p:ph type="body" idx="1"/>
          </p:nvPr>
        </p:nvSpPr>
        <p:spPr>
          <a:xfrm>
            <a:off x="9753600" y="0"/>
            <a:ext cx="914400" cy="76200"/>
          </a:xfrm>
        </p:spPr>
        <p:txBody>
          <a:bodyPr>
            <a:normAutofit fontScale="25000" lnSpcReduction="20000"/>
          </a:bodyPr>
          <a:lstStyle/>
          <a:p>
            <a:pPr>
              <a:lnSpc>
                <a:spcPct val="80000"/>
              </a:lnSpc>
              <a:buFontTx/>
              <a:buNone/>
            </a:pPr>
            <a:endParaRPr lang="en-US" altLang="en-US" sz="800"/>
          </a:p>
        </p:txBody>
      </p:sp>
      <p:grpSp>
        <p:nvGrpSpPr>
          <p:cNvPr id="108548" name="Group 4"/>
          <p:cNvGrpSpPr>
            <a:grpSpLocks noChangeAspect="1"/>
          </p:cNvGrpSpPr>
          <p:nvPr/>
        </p:nvGrpSpPr>
        <p:grpSpPr bwMode="auto">
          <a:xfrm>
            <a:off x="1524000" y="381000"/>
            <a:ext cx="9144000" cy="6477000"/>
            <a:chOff x="4320" y="-1954"/>
            <a:chExt cx="7200" cy="6167"/>
          </a:xfrm>
        </p:grpSpPr>
        <p:sp>
          <p:nvSpPr>
            <p:cNvPr id="108549" name="AutoShape 5"/>
            <p:cNvSpPr>
              <a:spLocks noChangeAspect="1" noChangeArrowheads="1"/>
            </p:cNvSpPr>
            <p:nvPr/>
          </p:nvSpPr>
          <p:spPr bwMode="auto">
            <a:xfrm>
              <a:off x="4320" y="-1954"/>
              <a:ext cx="7200" cy="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8550" name="Text Box 6"/>
            <p:cNvSpPr txBox="1">
              <a:spLocks noChangeArrowheads="1"/>
            </p:cNvSpPr>
            <p:nvPr/>
          </p:nvSpPr>
          <p:spPr bwMode="auto">
            <a:xfrm>
              <a:off x="5020" y="557"/>
              <a:ext cx="800" cy="2813"/>
            </a:xfrm>
            <a:prstGeom prst="rect">
              <a:avLst/>
            </a:prstGeom>
            <a:solidFill>
              <a:srgbClr val="FFFFFF"/>
            </a:solidFill>
            <a:ln w="9525">
              <a:solidFill>
                <a:srgbClr val="000000"/>
              </a:solidFill>
              <a:miter lim="800000"/>
              <a:headEnd/>
              <a:tailEnd/>
            </a:ln>
          </p:spPr>
          <p:txBody>
            <a:bodyPr/>
            <a:lstStyle/>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r>
                <a:rPr lang="en-US" altLang="en-US" sz="1200" b="1" dirty="0">
                  <a:solidFill>
                    <a:schemeClr val="bg1"/>
                  </a:solidFill>
                </a:rPr>
                <a:t>      C</a:t>
              </a:r>
            </a:p>
            <a:p>
              <a:r>
                <a:rPr lang="en-US" altLang="en-US" sz="1200" b="1" dirty="0">
                  <a:solidFill>
                    <a:schemeClr val="bg1"/>
                  </a:solidFill>
                </a:rPr>
                <a:t>      O </a:t>
              </a:r>
            </a:p>
            <a:p>
              <a:r>
                <a:rPr lang="en-US" altLang="en-US" sz="1200" b="1" dirty="0">
                  <a:solidFill>
                    <a:schemeClr val="bg1"/>
                  </a:solidFill>
                </a:rPr>
                <a:t>      M </a:t>
              </a:r>
            </a:p>
            <a:p>
              <a:r>
                <a:rPr lang="en-US" altLang="en-US" sz="1200" b="1" dirty="0">
                  <a:solidFill>
                    <a:schemeClr val="bg1"/>
                  </a:solidFill>
                </a:rPr>
                <a:t>      P</a:t>
              </a:r>
            </a:p>
            <a:p>
              <a:r>
                <a:rPr lang="en-US" altLang="en-US" sz="1200" b="1" dirty="0">
                  <a:solidFill>
                    <a:schemeClr val="bg1"/>
                  </a:solidFill>
                </a:rPr>
                <a:t>      A</a:t>
              </a:r>
            </a:p>
            <a:p>
              <a:r>
                <a:rPr lang="en-US" altLang="en-US" sz="1200" b="1" dirty="0">
                  <a:solidFill>
                    <a:schemeClr val="bg1"/>
                  </a:solidFill>
                </a:rPr>
                <a:t>      N</a:t>
              </a:r>
            </a:p>
            <a:p>
              <a:r>
                <a:rPr lang="en-US" altLang="en-US" sz="1200" b="1" dirty="0">
                  <a:solidFill>
                    <a:schemeClr val="bg1"/>
                  </a:solidFill>
                </a:rPr>
                <a:t>      Y</a:t>
              </a:r>
              <a:endParaRPr lang="en-US" altLang="en-US" dirty="0">
                <a:solidFill>
                  <a:schemeClr val="bg1"/>
                </a:solidFill>
              </a:endParaRPr>
            </a:p>
          </p:txBody>
        </p:sp>
        <p:sp>
          <p:nvSpPr>
            <p:cNvPr id="108551" name="Text Box 7"/>
            <p:cNvSpPr txBox="1">
              <a:spLocks noChangeArrowheads="1"/>
            </p:cNvSpPr>
            <p:nvPr/>
          </p:nvSpPr>
          <p:spPr bwMode="auto">
            <a:xfrm>
              <a:off x="6420" y="1360"/>
              <a:ext cx="1200" cy="602"/>
            </a:xfrm>
            <a:prstGeom prst="rect">
              <a:avLst/>
            </a:prstGeom>
            <a:solidFill>
              <a:srgbClr val="FFFFFF"/>
            </a:solidFill>
            <a:ln w="9525">
              <a:solidFill>
                <a:srgbClr val="000000"/>
              </a:solidFill>
              <a:miter lim="800000"/>
              <a:headEnd/>
              <a:tailEnd/>
            </a:ln>
          </p:spPr>
          <p:txBody>
            <a:bodyPr/>
            <a:lstStyle/>
            <a:p>
              <a:endParaRPr lang="en-US" altLang="en-US" sz="1200" dirty="0"/>
            </a:p>
            <a:p>
              <a:r>
                <a:rPr lang="en-US" altLang="en-US" sz="1200" dirty="0">
                  <a:solidFill>
                    <a:schemeClr val="bg1"/>
                  </a:solidFill>
                </a:rPr>
                <a:t>1  Frontal attack</a:t>
              </a:r>
              <a:endParaRPr lang="en-US" altLang="en-US" dirty="0">
                <a:solidFill>
                  <a:schemeClr val="bg1"/>
                </a:solidFill>
              </a:endParaRPr>
            </a:p>
          </p:txBody>
        </p:sp>
        <p:sp>
          <p:nvSpPr>
            <p:cNvPr id="108552" name="Text Box 8"/>
            <p:cNvSpPr txBox="1">
              <a:spLocks noChangeArrowheads="1"/>
            </p:cNvSpPr>
            <p:nvPr/>
          </p:nvSpPr>
          <p:spPr bwMode="auto">
            <a:xfrm>
              <a:off x="6320" y="2667"/>
              <a:ext cx="1300" cy="602"/>
            </a:xfrm>
            <a:prstGeom prst="rect">
              <a:avLst/>
            </a:prstGeom>
            <a:solidFill>
              <a:srgbClr val="FFFFFF"/>
            </a:solidFill>
            <a:ln w="9525">
              <a:solidFill>
                <a:srgbClr val="000000"/>
              </a:solidFill>
              <a:miter lim="800000"/>
              <a:headEnd/>
              <a:tailEnd/>
            </a:ln>
          </p:spPr>
          <p:txBody>
            <a:bodyPr/>
            <a:lstStyle/>
            <a:p>
              <a:endParaRPr lang="en-US" altLang="en-US" sz="1200" dirty="0"/>
            </a:p>
            <a:p>
              <a:r>
                <a:rPr lang="en-US" altLang="en-US" sz="1200" dirty="0">
                  <a:solidFill>
                    <a:schemeClr val="bg1"/>
                  </a:solidFill>
                </a:rPr>
                <a:t>3 </a:t>
              </a:r>
              <a:r>
                <a:rPr lang="en-US" altLang="en-US" sz="1200" dirty="0"/>
                <a:t> </a:t>
              </a:r>
              <a:r>
                <a:rPr lang="en-US" altLang="en-US" sz="1200" dirty="0">
                  <a:solidFill>
                    <a:schemeClr val="bg1"/>
                  </a:solidFill>
                </a:rPr>
                <a:t>Encirclement </a:t>
              </a:r>
            </a:p>
            <a:p>
              <a:r>
                <a:rPr lang="en-US" altLang="en-US" sz="1200" dirty="0">
                  <a:solidFill>
                    <a:schemeClr val="bg1"/>
                  </a:solidFill>
                </a:rPr>
                <a:t>    attack</a:t>
              </a:r>
              <a:endParaRPr lang="en-US" altLang="en-US" dirty="0">
                <a:solidFill>
                  <a:schemeClr val="bg1"/>
                </a:solidFill>
              </a:endParaRPr>
            </a:p>
          </p:txBody>
        </p:sp>
        <p:sp>
          <p:nvSpPr>
            <p:cNvPr id="108553" name="Text Box 9"/>
            <p:cNvSpPr txBox="1">
              <a:spLocks noChangeArrowheads="1"/>
            </p:cNvSpPr>
            <p:nvPr/>
          </p:nvSpPr>
          <p:spPr bwMode="auto">
            <a:xfrm>
              <a:off x="8320" y="557"/>
              <a:ext cx="800" cy="2813"/>
            </a:xfrm>
            <a:prstGeom prst="rect">
              <a:avLst/>
            </a:prstGeom>
            <a:solidFill>
              <a:srgbClr val="FFFFFF"/>
            </a:solidFill>
            <a:ln w="9525">
              <a:solidFill>
                <a:srgbClr val="000000"/>
              </a:solidFill>
              <a:miter lim="800000"/>
              <a:headEnd/>
              <a:tailEnd/>
            </a:ln>
          </p:spPr>
          <p:txBody>
            <a:bodyPr/>
            <a:lstStyle/>
            <a:p>
              <a:r>
                <a:rPr lang="en-US" altLang="en-US" sz="1200" dirty="0"/>
                <a:t>     </a:t>
              </a:r>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r>
                <a:rPr lang="en-US" altLang="en-US" sz="1200" b="1" dirty="0">
                  <a:solidFill>
                    <a:schemeClr val="bg1"/>
                  </a:solidFill>
                </a:rPr>
                <a:t>      C</a:t>
              </a:r>
            </a:p>
            <a:p>
              <a:r>
                <a:rPr lang="en-US" altLang="en-US" sz="1200" b="1" dirty="0">
                  <a:solidFill>
                    <a:schemeClr val="bg1"/>
                  </a:solidFill>
                </a:rPr>
                <a:t>      O</a:t>
              </a:r>
            </a:p>
            <a:p>
              <a:r>
                <a:rPr lang="en-US" altLang="en-US" sz="1200" b="1" dirty="0">
                  <a:solidFill>
                    <a:schemeClr val="bg1"/>
                  </a:solidFill>
                </a:rPr>
                <a:t>      M </a:t>
              </a:r>
            </a:p>
            <a:p>
              <a:r>
                <a:rPr lang="en-US" altLang="en-US" sz="1200" b="1" dirty="0">
                  <a:solidFill>
                    <a:schemeClr val="bg1"/>
                  </a:solidFill>
                </a:rPr>
                <a:t>      P</a:t>
              </a:r>
            </a:p>
            <a:p>
              <a:r>
                <a:rPr lang="en-US" altLang="en-US" sz="1200" b="1" dirty="0">
                  <a:solidFill>
                    <a:schemeClr val="bg1"/>
                  </a:solidFill>
                </a:rPr>
                <a:t>      E </a:t>
              </a:r>
            </a:p>
            <a:p>
              <a:r>
                <a:rPr lang="en-US" altLang="en-US" sz="1200" b="1" dirty="0">
                  <a:solidFill>
                    <a:schemeClr val="bg1"/>
                  </a:solidFill>
                </a:rPr>
                <a:t>      T </a:t>
              </a:r>
            </a:p>
            <a:p>
              <a:r>
                <a:rPr lang="en-US" altLang="en-US" sz="1200" b="1" dirty="0">
                  <a:solidFill>
                    <a:schemeClr val="bg1"/>
                  </a:solidFill>
                </a:rPr>
                <a:t>       I </a:t>
              </a:r>
            </a:p>
            <a:p>
              <a:r>
                <a:rPr lang="en-US" altLang="en-US" sz="1200" b="1" dirty="0">
                  <a:solidFill>
                    <a:schemeClr val="bg1"/>
                  </a:solidFill>
                </a:rPr>
                <a:t>      T </a:t>
              </a:r>
            </a:p>
            <a:p>
              <a:r>
                <a:rPr lang="en-US" altLang="en-US" sz="1200" b="1" dirty="0">
                  <a:solidFill>
                    <a:schemeClr val="bg1"/>
                  </a:solidFill>
                </a:rPr>
                <a:t>      O </a:t>
              </a:r>
            </a:p>
            <a:p>
              <a:r>
                <a:rPr lang="en-US" altLang="en-US" sz="1200" b="1" dirty="0">
                  <a:solidFill>
                    <a:schemeClr val="bg1"/>
                  </a:solidFill>
                </a:rPr>
                <a:t>      R</a:t>
              </a:r>
              <a:endParaRPr lang="en-US" altLang="en-US" dirty="0">
                <a:solidFill>
                  <a:schemeClr val="bg1"/>
                </a:solidFill>
              </a:endParaRPr>
            </a:p>
          </p:txBody>
        </p:sp>
        <p:sp>
          <p:nvSpPr>
            <p:cNvPr id="108554" name="Text Box 10"/>
            <p:cNvSpPr txBox="1">
              <a:spLocks noChangeArrowheads="1"/>
            </p:cNvSpPr>
            <p:nvPr/>
          </p:nvSpPr>
          <p:spPr bwMode="auto">
            <a:xfrm>
              <a:off x="9520" y="1863"/>
              <a:ext cx="1500" cy="603"/>
            </a:xfrm>
            <a:prstGeom prst="rect">
              <a:avLst/>
            </a:prstGeom>
            <a:solidFill>
              <a:srgbClr val="FFFFFF"/>
            </a:solidFill>
            <a:ln w="9525">
              <a:solidFill>
                <a:srgbClr val="000000"/>
              </a:solidFill>
              <a:miter lim="800000"/>
              <a:headEnd/>
              <a:tailEnd/>
            </a:ln>
          </p:spPr>
          <p:txBody>
            <a:bodyPr/>
            <a:lstStyle/>
            <a:p>
              <a:r>
                <a:rPr lang="en-US" altLang="en-US" sz="1200" dirty="0"/>
                <a:t>              5</a:t>
              </a:r>
            </a:p>
            <a:p>
              <a:r>
                <a:rPr lang="en-US" altLang="en-US" sz="1200" dirty="0">
                  <a:solidFill>
                    <a:schemeClr val="bg1"/>
                  </a:solidFill>
                </a:rPr>
                <a:t>Guerilla attack</a:t>
              </a:r>
              <a:endParaRPr lang="en-US" altLang="en-US" dirty="0">
                <a:solidFill>
                  <a:schemeClr val="bg1"/>
                </a:solidFill>
              </a:endParaRPr>
            </a:p>
          </p:txBody>
        </p:sp>
        <p:sp>
          <p:nvSpPr>
            <p:cNvPr id="108555" name="Text Box 11"/>
            <p:cNvSpPr txBox="1">
              <a:spLocks noChangeArrowheads="1"/>
            </p:cNvSpPr>
            <p:nvPr/>
          </p:nvSpPr>
          <p:spPr bwMode="auto">
            <a:xfrm>
              <a:off x="6420" y="-1151"/>
              <a:ext cx="1200" cy="403"/>
            </a:xfrm>
            <a:prstGeom prst="rect">
              <a:avLst/>
            </a:prstGeom>
            <a:solidFill>
              <a:srgbClr val="FFFFFF"/>
            </a:solidFill>
            <a:ln w="9525">
              <a:solidFill>
                <a:srgbClr val="000000"/>
              </a:solidFill>
              <a:miter lim="800000"/>
              <a:headEnd/>
              <a:tailEnd/>
            </a:ln>
          </p:spPr>
          <p:txBody>
            <a:bodyPr/>
            <a:lstStyle/>
            <a:p>
              <a:r>
                <a:rPr lang="en-US" altLang="en-US" sz="1200" dirty="0">
                  <a:solidFill>
                    <a:schemeClr val="bg1"/>
                  </a:solidFill>
                </a:rPr>
                <a:t>4 Bypass attack</a:t>
              </a:r>
              <a:endParaRPr lang="en-US" altLang="en-US" dirty="0">
                <a:solidFill>
                  <a:schemeClr val="bg1"/>
                </a:solidFill>
              </a:endParaRPr>
            </a:p>
          </p:txBody>
        </p:sp>
        <p:sp>
          <p:nvSpPr>
            <p:cNvPr id="108556" name="Text Box 12"/>
            <p:cNvSpPr txBox="1">
              <a:spLocks noChangeArrowheads="1"/>
            </p:cNvSpPr>
            <p:nvPr/>
          </p:nvSpPr>
          <p:spPr bwMode="auto">
            <a:xfrm>
              <a:off x="6420" y="-347"/>
              <a:ext cx="1200" cy="402"/>
            </a:xfrm>
            <a:prstGeom prst="rect">
              <a:avLst/>
            </a:prstGeom>
            <a:solidFill>
              <a:srgbClr val="FFFFFF"/>
            </a:solidFill>
            <a:ln w="9525">
              <a:solidFill>
                <a:srgbClr val="000000"/>
              </a:solidFill>
              <a:miter lim="800000"/>
              <a:headEnd/>
              <a:tailEnd/>
            </a:ln>
          </p:spPr>
          <p:txBody>
            <a:bodyPr/>
            <a:lstStyle/>
            <a:p>
              <a:endParaRPr lang="en-US" altLang="en-US" sz="1200" dirty="0">
                <a:solidFill>
                  <a:schemeClr val="bg1"/>
                </a:solidFill>
              </a:endParaRPr>
            </a:p>
            <a:p>
              <a:r>
                <a:rPr lang="en-US" altLang="en-US" sz="1200" dirty="0">
                  <a:solidFill>
                    <a:schemeClr val="bg1"/>
                  </a:solidFill>
                </a:rPr>
                <a:t>2 Flanking attack</a:t>
              </a:r>
            </a:p>
            <a:p>
              <a:r>
                <a:rPr lang="en-US" altLang="en-US" sz="1200" dirty="0"/>
                <a:t>    </a:t>
              </a:r>
              <a:endParaRPr lang="en-US" altLang="en-US" dirty="0"/>
            </a:p>
          </p:txBody>
        </p:sp>
        <p:sp>
          <p:nvSpPr>
            <p:cNvPr id="108557" name="Line 13"/>
            <p:cNvSpPr>
              <a:spLocks noChangeShapeType="1"/>
            </p:cNvSpPr>
            <p:nvPr/>
          </p:nvSpPr>
          <p:spPr bwMode="auto">
            <a:xfrm flipV="1">
              <a:off x="5420" y="-950"/>
              <a:ext cx="1" cy="15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8" name="Line 14"/>
            <p:cNvSpPr>
              <a:spLocks noChangeShapeType="1"/>
            </p:cNvSpPr>
            <p:nvPr/>
          </p:nvSpPr>
          <p:spPr bwMode="auto">
            <a:xfrm>
              <a:off x="5420" y="-950"/>
              <a:ext cx="10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59" name="Line 15"/>
            <p:cNvSpPr>
              <a:spLocks noChangeShapeType="1"/>
            </p:cNvSpPr>
            <p:nvPr/>
          </p:nvSpPr>
          <p:spPr bwMode="auto">
            <a:xfrm>
              <a:off x="7620" y="-950"/>
              <a:ext cx="36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0" name="Line 16"/>
            <p:cNvSpPr>
              <a:spLocks noChangeShapeType="1"/>
            </p:cNvSpPr>
            <p:nvPr/>
          </p:nvSpPr>
          <p:spPr bwMode="auto">
            <a:xfrm flipV="1">
              <a:off x="5620" y="-548"/>
              <a:ext cx="0" cy="1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1" name="Line 17"/>
            <p:cNvSpPr>
              <a:spLocks noChangeShapeType="1"/>
            </p:cNvSpPr>
            <p:nvPr/>
          </p:nvSpPr>
          <p:spPr bwMode="auto">
            <a:xfrm>
              <a:off x="5620" y="-548"/>
              <a:ext cx="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2" name="Line 18"/>
            <p:cNvSpPr>
              <a:spLocks noChangeShapeType="1"/>
            </p:cNvSpPr>
            <p:nvPr/>
          </p:nvSpPr>
          <p:spPr bwMode="auto">
            <a:xfrm>
              <a:off x="7020" y="-548"/>
              <a:ext cx="0" cy="2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3" name="Line 19"/>
            <p:cNvSpPr>
              <a:spLocks noChangeShapeType="1"/>
            </p:cNvSpPr>
            <p:nvPr/>
          </p:nvSpPr>
          <p:spPr bwMode="auto">
            <a:xfrm>
              <a:off x="7620" y="-146"/>
              <a:ext cx="1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4" name="Line 20"/>
            <p:cNvSpPr>
              <a:spLocks noChangeShapeType="1"/>
            </p:cNvSpPr>
            <p:nvPr/>
          </p:nvSpPr>
          <p:spPr bwMode="auto">
            <a:xfrm>
              <a:off x="8720" y="-146"/>
              <a:ext cx="0" cy="7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5" name="Line 21"/>
            <p:cNvSpPr>
              <a:spLocks noChangeShapeType="1"/>
            </p:cNvSpPr>
            <p:nvPr/>
          </p:nvSpPr>
          <p:spPr bwMode="auto">
            <a:xfrm flipV="1">
              <a:off x="7620" y="959"/>
              <a:ext cx="700" cy="5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6" name="Line 22"/>
            <p:cNvSpPr>
              <a:spLocks noChangeShapeType="1"/>
            </p:cNvSpPr>
            <p:nvPr/>
          </p:nvSpPr>
          <p:spPr bwMode="auto">
            <a:xfrm flipV="1">
              <a:off x="7620" y="1260"/>
              <a:ext cx="700" cy="2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7" name="Line 23"/>
            <p:cNvSpPr>
              <a:spLocks noChangeShapeType="1"/>
            </p:cNvSpPr>
            <p:nvPr/>
          </p:nvSpPr>
          <p:spPr bwMode="auto">
            <a:xfrm>
              <a:off x="7620" y="1461"/>
              <a:ext cx="7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8" name="Line 24"/>
            <p:cNvSpPr>
              <a:spLocks noChangeShapeType="1"/>
            </p:cNvSpPr>
            <p:nvPr/>
          </p:nvSpPr>
          <p:spPr bwMode="auto">
            <a:xfrm>
              <a:off x="7620" y="1461"/>
              <a:ext cx="700" cy="3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9" name="Line 25"/>
            <p:cNvSpPr>
              <a:spLocks noChangeShapeType="1"/>
            </p:cNvSpPr>
            <p:nvPr/>
          </p:nvSpPr>
          <p:spPr bwMode="auto">
            <a:xfrm>
              <a:off x="7620" y="1461"/>
              <a:ext cx="700" cy="7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0" name="Line 26"/>
            <p:cNvSpPr>
              <a:spLocks noChangeShapeType="1"/>
            </p:cNvSpPr>
            <p:nvPr/>
          </p:nvSpPr>
          <p:spPr bwMode="auto">
            <a:xfrm>
              <a:off x="7620" y="1461"/>
              <a:ext cx="700"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1" name="AutoShape 27"/>
            <p:cNvSpPr>
              <a:spLocks noChangeArrowheads="1"/>
            </p:cNvSpPr>
            <p:nvPr/>
          </p:nvSpPr>
          <p:spPr bwMode="auto">
            <a:xfrm>
              <a:off x="7620" y="2667"/>
              <a:ext cx="700" cy="1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n-GB"/>
            </a:p>
          </p:txBody>
        </p:sp>
        <p:sp>
          <p:nvSpPr>
            <p:cNvPr id="108572" name="AutoShape 28"/>
            <p:cNvSpPr>
              <a:spLocks noChangeArrowheads="1"/>
            </p:cNvSpPr>
            <p:nvPr/>
          </p:nvSpPr>
          <p:spPr bwMode="auto">
            <a:xfrm>
              <a:off x="7620" y="3269"/>
              <a:ext cx="700" cy="30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n-GB"/>
            </a:p>
          </p:txBody>
        </p:sp>
        <p:sp>
          <p:nvSpPr>
            <p:cNvPr id="108573" name="Line 29"/>
            <p:cNvSpPr>
              <a:spLocks noChangeShapeType="1"/>
            </p:cNvSpPr>
            <p:nvPr/>
          </p:nvSpPr>
          <p:spPr bwMode="auto">
            <a:xfrm flipV="1">
              <a:off x="10260" y="1461"/>
              <a:ext cx="0" cy="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74" name="Line 30"/>
            <p:cNvSpPr>
              <a:spLocks noChangeShapeType="1"/>
            </p:cNvSpPr>
            <p:nvPr/>
          </p:nvSpPr>
          <p:spPr bwMode="auto">
            <a:xfrm flipH="1">
              <a:off x="9160" y="1461"/>
              <a:ext cx="11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5" name="Line 31"/>
            <p:cNvSpPr>
              <a:spLocks noChangeShapeType="1"/>
            </p:cNvSpPr>
            <p:nvPr/>
          </p:nvSpPr>
          <p:spPr bwMode="auto">
            <a:xfrm flipH="1">
              <a:off x="9160" y="2164"/>
              <a:ext cx="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78813658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2580" y="266700"/>
            <a:ext cx="8922913" cy="685800"/>
          </a:xfrm>
        </p:spPr>
        <p:txBody>
          <a:bodyPr/>
          <a:lstStyle/>
          <a:p>
            <a:r>
              <a:rPr lang="en-US" altLang="en-US" sz="3600" b="1" dirty="0">
                <a:solidFill>
                  <a:schemeClr val="tx1"/>
                </a:solidFill>
                <a:latin typeface="Times New Roman" panose="02020603050405020304" pitchFamily="18" charset="0"/>
                <a:cs typeface="Times New Roman" panose="02020603050405020304" pitchFamily="18" charset="0"/>
              </a:rPr>
              <a:t>CHOOSING AN ATTACK STRATEGY</a:t>
            </a:r>
          </a:p>
        </p:txBody>
      </p:sp>
      <p:sp>
        <p:nvSpPr>
          <p:cNvPr id="102403" name="Rectangle 3"/>
          <p:cNvSpPr>
            <a:spLocks noGrp="1" noChangeArrowheads="1"/>
          </p:cNvSpPr>
          <p:nvPr>
            <p:ph type="body" idx="1"/>
          </p:nvPr>
        </p:nvSpPr>
        <p:spPr>
          <a:xfrm>
            <a:off x="321972" y="1197734"/>
            <a:ext cx="11127346" cy="5507865"/>
          </a:xfrm>
        </p:spPr>
        <p:txBody>
          <a:bodyPr/>
          <a:lstStyle/>
          <a:p>
            <a:pPr>
              <a:lnSpc>
                <a:spcPct val="80000"/>
              </a:lnSpc>
            </a:pPr>
            <a:endParaRPr lang="en-US" altLang="en-US" dirty="0"/>
          </a:p>
          <a:p>
            <a:pPr algn="just">
              <a:lnSpc>
                <a:spcPct val="80000"/>
              </a:lnSpc>
              <a:buFontTx/>
              <a:buNone/>
            </a:pPr>
            <a:r>
              <a:rPr lang="en-US" altLang="en-US" sz="2800" dirty="0">
                <a:latin typeface="Times New Roman" panose="02020603050405020304" pitchFamily="18" charset="0"/>
                <a:cs typeface="Times New Roman" panose="02020603050405020304" pitchFamily="18" charset="0"/>
              </a:rPr>
              <a:t>How can the market challenger best attack the chosen competitor and achieve its strategic objective? </a:t>
            </a:r>
          </a:p>
          <a:p>
            <a:pPr algn="just">
              <a:lnSpc>
                <a:spcPct val="80000"/>
              </a:lnSpc>
              <a:buFontTx/>
              <a:buNone/>
            </a:pPr>
            <a:endParaRPr lang="en-US" altLang="en-US" sz="2800" b="1" dirty="0" smtClean="0">
              <a:latin typeface="Times New Roman" panose="02020603050405020304" pitchFamily="18" charset="0"/>
              <a:cs typeface="Times New Roman" panose="02020603050405020304" pitchFamily="18" charset="0"/>
            </a:endParaRPr>
          </a:p>
          <a:p>
            <a:pPr algn="just">
              <a:lnSpc>
                <a:spcPct val="80000"/>
              </a:lnSpc>
              <a:buFontTx/>
              <a:buNone/>
            </a:pPr>
            <a:r>
              <a:rPr lang="en-US" altLang="en-US" sz="2800" b="1" dirty="0" smtClean="0">
                <a:latin typeface="Times New Roman" panose="02020603050405020304" pitchFamily="18" charset="0"/>
                <a:cs typeface="Times New Roman" panose="02020603050405020304" pitchFamily="18" charset="0"/>
              </a:rPr>
              <a:t>1.FRONTAL  ATTACK</a:t>
            </a:r>
            <a:endParaRPr lang="en-US" altLang="en-US" sz="2800" dirty="0">
              <a:latin typeface="Times New Roman" panose="02020603050405020304" pitchFamily="18" charset="0"/>
              <a:cs typeface="Times New Roman" panose="02020603050405020304" pitchFamily="18" charset="0"/>
            </a:endParaRPr>
          </a:p>
          <a:p>
            <a:pPr algn="just">
              <a:lnSpc>
                <a:spcPct val="80000"/>
              </a:lnSpc>
            </a:pPr>
            <a:r>
              <a:rPr lang="en-US" altLang="en-US" sz="2800" dirty="0">
                <a:latin typeface="Times New Roman" panose="02020603050405020304" pitchFamily="18" charset="0"/>
                <a:cs typeface="Times New Roman" panose="02020603050405020304" pitchFamily="18" charset="0"/>
              </a:rPr>
              <a:t>The Challenger </a:t>
            </a:r>
            <a:r>
              <a:rPr lang="en-US" altLang="en-US" sz="2800" dirty="0" smtClean="0">
                <a:latin typeface="Times New Roman" panose="02020603050405020304" pitchFamily="18" charset="0"/>
                <a:cs typeface="Times New Roman" panose="02020603050405020304" pitchFamily="18" charset="0"/>
              </a:rPr>
              <a:t>matches </a:t>
            </a:r>
            <a:r>
              <a:rPr lang="en-US" altLang="en-US" sz="2800" dirty="0">
                <a:latin typeface="Times New Roman" panose="02020603050405020304" pitchFamily="18" charset="0"/>
                <a:cs typeface="Times New Roman" panose="02020603050405020304" pitchFamily="18" charset="0"/>
              </a:rPr>
              <a:t>the competitor’s product; advertising, price and distribution efforts. It attacks competitor’s strengths rather than weaknesses.  </a:t>
            </a:r>
            <a:endParaRPr lang="en-US" altLang="en-US" sz="2800" dirty="0" smtClean="0">
              <a:latin typeface="Times New Roman" panose="02020603050405020304" pitchFamily="18" charset="0"/>
              <a:cs typeface="Times New Roman" panose="02020603050405020304" pitchFamily="18" charset="0"/>
            </a:endParaRPr>
          </a:p>
          <a:p>
            <a:pPr algn="just">
              <a:lnSpc>
                <a:spcPct val="80000"/>
              </a:lnSpc>
            </a:pPr>
            <a:endParaRPr lang="en-US" altLang="en-US" sz="2800" dirty="0" smtClean="0">
              <a:latin typeface="Times New Roman" panose="02020603050405020304" pitchFamily="18" charset="0"/>
              <a:cs typeface="Times New Roman" panose="02020603050405020304" pitchFamily="18" charset="0"/>
            </a:endParaRPr>
          </a:p>
          <a:p>
            <a:pPr algn="just">
              <a:lnSpc>
                <a:spcPct val="80000"/>
              </a:lnSpc>
            </a:pPr>
            <a:r>
              <a:rPr lang="en-US" altLang="en-US" sz="2800" dirty="0" smtClean="0">
                <a:latin typeface="Times New Roman" panose="02020603050405020304" pitchFamily="18" charset="0"/>
                <a:cs typeface="Times New Roman" panose="02020603050405020304" pitchFamily="18" charset="0"/>
              </a:rPr>
              <a:t>The </a:t>
            </a:r>
            <a:r>
              <a:rPr lang="en-US" altLang="en-US" sz="2800" dirty="0">
                <a:latin typeface="Times New Roman" panose="02020603050405020304" pitchFamily="18" charset="0"/>
                <a:cs typeface="Times New Roman" panose="02020603050405020304" pitchFamily="18" charset="0"/>
              </a:rPr>
              <a:t>outcome depends on who has the greater strength and endurance.  If the market challenger has fewer resources than the competitors, a frontal attack makes little sense.  Even great size and strength may not  be enough to challenge a firmly entrenched, resourceful competitor successfully.</a:t>
            </a:r>
          </a:p>
        </p:txBody>
      </p:sp>
    </p:spTree>
    <p:extLst>
      <p:ext uri="{BB962C8B-B14F-4D97-AF65-F5344CB8AC3E}">
        <p14:creationId xmlns:p14="http://schemas.microsoft.com/office/powerpoint/2010/main" val="316497938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2</a:t>
            </a:r>
            <a:r>
              <a:rPr lang="en-US" altLang="en-US" b="1" dirty="0" smtClean="0">
                <a:solidFill>
                  <a:schemeClr val="tx1"/>
                </a:solidFill>
                <a:latin typeface="Times New Roman" panose="02020603050405020304" pitchFamily="18" charset="0"/>
                <a:cs typeface="Times New Roman" panose="02020603050405020304" pitchFamily="18" charset="0"/>
              </a:rPr>
              <a:t>. FLANKING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3427" name="Rectangle 3"/>
          <p:cNvSpPr>
            <a:spLocks noGrp="1" noChangeArrowheads="1"/>
          </p:cNvSpPr>
          <p:nvPr>
            <p:ph type="body" idx="1"/>
          </p:nvPr>
        </p:nvSpPr>
        <p:spPr>
          <a:xfrm>
            <a:off x="744829" y="1337256"/>
            <a:ext cx="10949188" cy="4973392"/>
          </a:xfrm>
        </p:spPr>
        <p:txBody>
          <a:bodyPr/>
          <a:lstStyle/>
          <a:p>
            <a:endParaRPr lang="en-US" altLang="en-US" dirty="0"/>
          </a:p>
          <a:p>
            <a:pPr algn="just"/>
            <a:r>
              <a:rPr lang="en-US" altLang="en-US" sz="4000" dirty="0">
                <a:latin typeface="Times New Roman" panose="02020603050405020304" pitchFamily="18" charset="0"/>
                <a:cs typeface="Times New Roman" panose="02020603050405020304" pitchFamily="18" charset="0"/>
              </a:rPr>
              <a:t>Rather than attacking head on, the challenger can concentrate its strength against the competitor’s weaker flanks or on gaps in the </a:t>
            </a:r>
            <a:r>
              <a:rPr lang="en-US" altLang="en-US" sz="4000" dirty="0" smtClean="0">
                <a:latin typeface="Times New Roman" panose="02020603050405020304" pitchFamily="18" charset="0"/>
                <a:cs typeface="Times New Roman" panose="02020603050405020304" pitchFamily="18" charset="0"/>
              </a:rPr>
              <a:t>competitor’s </a:t>
            </a:r>
            <a:r>
              <a:rPr lang="en-US" altLang="en-US" sz="4000" dirty="0">
                <a:latin typeface="Times New Roman" panose="02020603050405020304" pitchFamily="18" charset="0"/>
                <a:cs typeface="Times New Roman" panose="02020603050405020304" pitchFamily="18" charset="0"/>
              </a:rPr>
              <a:t>market coverage .  </a:t>
            </a:r>
            <a:endParaRPr lang="en-US" altLang="en-US" sz="4000" dirty="0" smtClean="0">
              <a:latin typeface="Times New Roman" panose="02020603050405020304" pitchFamily="18" charset="0"/>
              <a:cs typeface="Times New Roman" panose="02020603050405020304" pitchFamily="18" charset="0"/>
            </a:endParaRPr>
          </a:p>
          <a:p>
            <a:pPr algn="just"/>
            <a:r>
              <a:rPr lang="en-US" altLang="en-US" sz="4000" dirty="0" smtClean="0">
                <a:latin typeface="Times New Roman" panose="02020603050405020304" pitchFamily="18" charset="0"/>
                <a:cs typeface="Times New Roman" panose="02020603050405020304" pitchFamily="18" charset="0"/>
              </a:rPr>
              <a:t>Flank </a:t>
            </a:r>
            <a:r>
              <a:rPr lang="en-US" altLang="en-US" sz="4000" dirty="0">
                <a:latin typeface="Times New Roman" panose="02020603050405020304" pitchFamily="18" charset="0"/>
                <a:cs typeface="Times New Roman" panose="02020603050405020304" pitchFamily="18" charset="0"/>
              </a:rPr>
              <a:t>attacks make good sense when the company has fewer resources than the competitor.</a:t>
            </a:r>
          </a:p>
        </p:txBody>
      </p:sp>
    </p:spTree>
    <p:extLst>
      <p:ext uri="{BB962C8B-B14F-4D97-AF65-F5344CB8AC3E}">
        <p14:creationId xmlns:p14="http://schemas.microsoft.com/office/powerpoint/2010/main" val="152060131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3</a:t>
            </a:r>
            <a:r>
              <a:rPr lang="en-US" altLang="en-US" b="1" dirty="0" smtClean="0">
                <a:solidFill>
                  <a:schemeClr val="tx1"/>
                </a:solidFill>
                <a:latin typeface="Times New Roman" panose="02020603050405020304" pitchFamily="18" charset="0"/>
                <a:cs typeface="Times New Roman" panose="02020603050405020304" pitchFamily="18" charset="0"/>
              </a:rPr>
              <a:t>. ENCIRCLEMENT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4451" name="Rectangle 3"/>
          <p:cNvSpPr>
            <a:spLocks noGrp="1" noChangeArrowheads="1"/>
          </p:cNvSpPr>
          <p:nvPr>
            <p:ph type="body" idx="1"/>
          </p:nvPr>
        </p:nvSpPr>
        <p:spPr>
          <a:xfrm>
            <a:off x="566670" y="1477852"/>
            <a:ext cx="10787130" cy="4983163"/>
          </a:xfrm>
        </p:spPr>
        <p:txBody>
          <a:bodyPr>
            <a:normAutofit/>
          </a:bodyPr>
          <a:lstStyle/>
          <a:p>
            <a:r>
              <a:rPr lang="en-US" altLang="en-US" sz="4400" dirty="0">
                <a:latin typeface="Times New Roman" panose="02020603050405020304" pitchFamily="18" charset="0"/>
                <a:cs typeface="Times New Roman" panose="02020603050405020304" pitchFamily="18" charset="0"/>
              </a:rPr>
              <a:t>This involves attacking from the front, sides and rear at the same time. </a:t>
            </a:r>
            <a:endParaRPr lang="en-US" altLang="en-US" sz="4400" dirty="0" smtClean="0">
              <a:latin typeface="Times New Roman" panose="02020603050405020304" pitchFamily="18" charset="0"/>
              <a:cs typeface="Times New Roman" panose="02020603050405020304" pitchFamily="18" charset="0"/>
            </a:endParaRPr>
          </a:p>
          <a:p>
            <a:r>
              <a:rPr lang="en-US" altLang="en-US" sz="4400" dirty="0" smtClean="0">
                <a:latin typeface="Times New Roman" panose="02020603050405020304" pitchFamily="18" charset="0"/>
                <a:cs typeface="Times New Roman" panose="02020603050405020304" pitchFamily="18" charset="0"/>
              </a:rPr>
              <a:t> </a:t>
            </a:r>
            <a:r>
              <a:rPr lang="en-US" altLang="en-US" sz="4400" dirty="0">
                <a:latin typeface="Times New Roman" panose="02020603050405020304" pitchFamily="18" charset="0"/>
                <a:cs typeface="Times New Roman" panose="02020603050405020304" pitchFamily="18" charset="0"/>
              </a:rPr>
              <a:t>The encirclement strategy makes sense when Challenger has superior resources and believes that it can break the competitor’s hold on the market quickly.</a:t>
            </a:r>
          </a:p>
        </p:txBody>
      </p:sp>
    </p:spTree>
    <p:extLst>
      <p:ext uri="{BB962C8B-B14F-4D97-AF65-F5344CB8AC3E}">
        <p14:creationId xmlns:p14="http://schemas.microsoft.com/office/powerpoint/2010/main" val="484836516"/>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38200" y="365125"/>
            <a:ext cx="10515600" cy="930275"/>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4</a:t>
            </a:r>
            <a:r>
              <a:rPr lang="en-US" altLang="en-US" b="1" dirty="0" smtClean="0">
                <a:solidFill>
                  <a:schemeClr val="tx1"/>
                </a:solidFill>
                <a:latin typeface="Times New Roman" panose="02020603050405020304" pitchFamily="18" charset="0"/>
                <a:cs typeface="Times New Roman" panose="02020603050405020304" pitchFamily="18" charset="0"/>
              </a:rPr>
              <a:t>. BYPASS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5475" name="Rectangle 3"/>
          <p:cNvSpPr>
            <a:spLocks noGrp="1" noChangeArrowheads="1"/>
          </p:cNvSpPr>
          <p:nvPr>
            <p:ph type="body" idx="1"/>
          </p:nvPr>
        </p:nvSpPr>
        <p:spPr>
          <a:xfrm>
            <a:off x="502277" y="1295400"/>
            <a:ext cx="11165982" cy="5562600"/>
          </a:xfrm>
        </p:spPr>
        <p:txBody>
          <a:bodyPr>
            <a:normAutofit/>
          </a:bodyPr>
          <a:lstStyle/>
          <a:p>
            <a:r>
              <a:rPr lang="en-US" altLang="en-US" sz="3600" dirty="0">
                <a:latin typeface="Times New Roman" panose="02020603050405020304" pitchFamily="18" charset="0"/>
                <a:cs typeface="Times New Roman" panose="02020603050405020304" pitchFamily="18" charset="0"/>
              </a:rPr>
              <a:t>Here, the challenger bypasses the competitor and targets easier markets.  It might diversify into un related products, move into new geographic markets, or leapfrog into new technologies to replace existing products. </a:t>
            </a:r>
            <a:endParaRPr lang="en-US" altLang="en-US" sz="3600" dirty="0" smtClean="0">
              <a:latin typeface="Times New Roman" panose="02020603050405020304" pitchFamily="18" charset="0"/>
              <a:cs typeface="Times New Roman" panose="02020603050405020304" pitchFamily="18" charset="0"/>
            </a:endParaRPr>
          </a:p>
          <a:p>
            <a:r>
              <a:rPr lang="en-US" altLang="en-US" sz="3600" dirty="0" smtClean="0">
                <a:latin typeface="Times New Roman" panose="02020603050405020304" pitchFamily="18" charset="0"/>
                <a:cs typeface="Times New Roman" panose="02020603050405020304" pitchFamily="18" charset="0"/>
              </a:rPr>
              <a:t>With </a:t>
            </a:r>
            <a:r>
              <a:rPr lang="en-US" altLang="en-US" sz="3600" dirty="0">
                <a:latin typeface="Times New Roman" panose="02020603050405020304" pitchFamily="18" charset="0"/>
                <a:cs typeface="Times New Roman" panose="02020603050405020304" pitchFamily="18" charset="0"/>
              </a:rPr>
              <a:t>technological leap-frogging, instead of copying the competitors products and mounting a costly frontal attack, the challenger passes by the competitor with the next technology.</a:t>
            </a:r>
          </a:p>
        </p:txBody>
      </p:sp>
    </p:spTree>
    <p:extLst>
      <p:ext uri="{BB962C8B-B14F-4D97-AF65-F5344CB8AC3E}">
        <p14:creationId xmlns:p14="http://schemas.microsoft.com/office/powerpoint/2010/main" val="247069734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89" y="296214"/>
            <a:ext cx="8995913" cy="973786"/>
          </a:xfrm>
        </p:spPr>
        <p:txBody>
          <a:bodyPr/>
          <a:lstStyle/>
          <a:p>
            <a:r>
              <a:rPr lang="en-GB" dirty="0" smtClean="0">
                <a:solidFill>
                  <a:schemeClr val="tx1"/>
                </a:solidFill>
              </a:rPr>
              <a:t>APPLICATION OF SWOT ANALYSIS</a:t>
            </a:r>
            <a:endParaRPr lang="en-GB" dirty="0">
              <a:solidFill>
                <a:schemeClr val="tx1"/>
              </a:solidFill>
            </a:endParaRPr>
          </a:p>
        </p:txBody>
      </p:sp>
      <p:sp>
        <p:nvSpPr>
          <p:cNvPr id="3" name="Content Placeholder 2"/>
          <p:cNvSpPr>
            <a:spLocks noGrp="1"/>
          </p:cNvSpPr>
          <p:nvPr>
            <p:ph idx="1"/>
          </p:nvPr>
        </p:nvSpPr>
        <p:spPr>
          <a:xfrm>
            <a:off x="278089" y="1269999"/>
            <a:ext cx="10733348" cy="5465651"/>
          </a:xfrm>
        </p:spPr>
        <p:txBody>
          <a:bodyPr>
            <a:normAutofit/>
          </a:bodyPr>
          <a:lstStyle/>
          <a:p>
            <a:pPr algn="just">
              <a:defRPr/>
            </a:pPr>
            <a:r>
              <a:rPr lang="en-US" altLang="zh-CN" sz="2800" dirty="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 SWOT analysis helps to conduct a quick analysis of a business’s current position so that it can help the business to develop or plan a direction of development or a proper strategy in future. </a:t>
            </a:r>
            <a:endPar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70000"/>
              </a:lnSpc>
              <a:defRPr/>
            </a:pPr>
            <a:endPar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a:defRPr/>
            </a:pPr>
            <a:r>
              <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It </a:t>
            </a:r>
            <a:r>
              <a:rPr lang="en-US" altLang="zh-CN" sz="2800" dirty="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is used to analyze the possible internal advantages and problems that a business has, and helps determine the external factors of the business which may affect its </a:t>
            </a:r>
            <a:r>
              <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strategy</a:t>
            </a:r>
          </a:p>
          <a:p>
            <a:pPr lvl="1" algn="just">
              <a:defRPr/>
            </a:pPr>
            <a:r>
              <a:rPr lang="en-US" altLang="zh-CN" sz="26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Complete an objective analysis</a:t>
            </a:r>
          </a:p>
          <a:p>
            <a:pPr lvl="1" algn="just">
              <a:defRPr/>
            </a:pPr>
            <a:r>
              <a:rPr lang="en-GB" sz="2600" dirty="0">
                <a:solidFill>
                  <a:schemeClr val="tx1"/>
                </a:solidFill>
                <a:latin typeface="Times New Roman" panose="02020603050405020304" pitchFamily="18" charset="0"/>
                <a:cs typeface="Times New Roman" panose="02020603050405020304" pitchFamily="18" charset="0"/>
              </a:rPr>
              <a:t>Allows business owners to evaluate their position in the </a:t>
            </a:r>
            <a:r>
              <a:rPr lang="en-GB" sz="2600" dirty="0" smtClean="0">
                <a:solidFill>
                  <a:schemeClr val="tx1"/>
                </a:solidFill>
                <a:latin typeface="Times New Roman" panose="02020603050405020304" pitchFamily="18" charset="0"/>
                <a:cs typeface="Times New Roman" panose="02020603050405020304" pitchFamily="18" charset="0"/>
              </a:rPr>
              <a:t>marketplace</a:t>
            </a:r>
            <a:endParaRPr lang="en-US" altLang="zh-CN" sz="2600" dirty="0" smtClean="0">
              <a:solidFill>
                <a:schemeClr val="tx1"/>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a:p>
            <a:pPr lvl="1" algn="just">
              <a:defRPr/>
            </a:pPr>
            <a:r>
              <a:rPr lang="en-US" altLang="zh-CN" sz="2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Identify sources of competitive advantage as well as potential liabilities</a:t>
            </a:r>
          </a:p>
          <a:p>
            <a:pPr lvl="1" algn="just">
              <a:defRPr/>
            </a:pPr>
            <a:r>
              <a:rPr lang="en-US" altLang="zh-CN" sz="2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Evaluate investment worthiness of the company</a:t>
            </a:r>
          </a:p>
          <a:p>
            <a:pPr marL="0" indent="0">
              <a:lnSpc>
                <a:spcPct val="70000"/>
              </a:lnSpc>
              <a:buNone/>
              <a:defRPr/>
            </a:pPr>
            <a:endParaRPr lang="en-US" altLang="zh-CN" sz="2800" dirty="0">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70000"/>
              </a:lnSpc>
              <a:buNone/>
              <a:defRPr/>
            </a:pP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8301769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b="1" dirty="0" smtClean="0">
                <a:solidFill>
                  <a:schemeClr val="tx1"/>
                </a:solidFill>
                <a:latin typeface="Times New Roman" panose="02020603050405020304" pitchFamily="18" charset="0"/>
                <a:cs typeface="Times New Roman" panose="02020603050405020304" pitchFamily="18" charset="0"/>
              </a:rPr>
              <a:t>5. GUERRILLA </a:t>
            </a:r>
            <a:r>
              <a:rPr lang="en-US" altLang="en-US" b="1" dirty="0">
                <a:solidFill>
                  <a:schemeClr val="tx1"/>
                </a:solidFill>
                <a:latin typeface="Times New Roman" panose="02020603050405020304" pitchFamily="18" charset="0"/>
                <a:cs typeface="Times New Roman" panose="02020603050405020304" pitchFamily="18" charset="0"/>
              </a:rPr>
              <a:t>ATTACKS</a:t>
            </a:r>
          </a:p>
        </p:txBody>
      </p:sp>
      <p:sp>
        <p:nvSpPr>
          <p:cNvPr id="106499" name="Rectangle 3"/>
          <p:cNvSpPr>
            <a:spLocks noGrp="1" noChangeArrowheads="1"/>
          </p:cNvSpPr>
          <p:nvPr>
            <p:ph type="body" idx="1"/>
          </p:nvPr>
        </p:nvSpPr>
        <p:spPr>
          <a:xfrm>
            <a:off x="360608" y="1529366"/>
            <a:ext cx="10294513" cy="4768403"/>
          </a:xfrm>
        </p:spPr>
        <p:txBody>
          <a:bodyPr>
            <a:normAutofit lnSpcReduction="10000"/>
          </a:bodyPr>
          <a:lstStyle/>
          <a:p>
            <a:endParaRPr lang="en-US" altLang="en-US" dirty="0" smtClean="0"/>
          </a:p>
          <a:p>
            <a:pPr algn="just"/>
            <a:r>
              <a:rPr lang="en-US" altLang="en-US" sz="2800" dirty="0" smtClean="0">
                <a:latin typeface="Times New Roman" panose="02020603050405020304" pitchFamily="18" charset="0"/>
                <a:cs typeface="Times New Roman" panose="02020603050405020304" pitchFamily="18" charset="0"/>
              </a:rPr>
              <a:t>For </a:t>
            </a:r>
            <a:r>
              <a:rPr lang="en-US" altLang="en-US" sz="2800" dirty="0">
                <a:latin typeface="Times New Roman" panose="02020603050405020304" pitchFamily="18" charset="0"/>
                <a:cs typeface="Times New Roman" panose="02020603050405020304" pitchFamily="18" charset="0"/>
              </a:rPr>
              <a:t>smaller or poorly financed challengers, this attack is ideal. These are small, periodic attacks to harass and demoralize the competitor, with the goal of eventually establishing permanent footholds.  </a:t>
            </a:r>
            <a:endParaRPr lang="en-US" altLang="en-US" sz="2800" dirty="0" smtClean="0">
              <a:latin typeface="Times New Roman" panose="02020603050405020304" pitchFamily="18" charset="0"/>
              <a:cs typeface="Times New Roman" panose="02020603050405020304" pitchFamily="18" charset="0"/>
            </a:endParaRPr>
          </a:p>
          <a:p>
            <a:pPr algn="just"/>
            <a:endParaRPr lang="en-US" altLang="en-US" sz="2800" dirty="0" smtClean="0">
              <a:latin typeface="Times New Roman" panose="02020603050405020304" pitchFamily="18" charset="0"/>
              <a:cs typeface="Times New Roman" panose="02020603050405020304" pitchFamily="18" charset="0"/>
            </a:endParaRPr>
          </a:p>
          <a:p>
            <a:pPr algn="just"/>
            <a:r>
              <a:rPr lang="en-US" altLang="en-US" sz="2800" dirty="0" smtClean="0">
                <a:latin typeface="Times New Roman" panose="02020603050405020304" pitchFamily="18" charset="0"/>
                <a:cs typeface="Times New Roman" panose="02020603050405020304" pitchFamily="18" charset="0"/>
              </a:rPr>
              <a:t>The </a:t>
            </a:r>
            <a:r>
              <a:rPr lang="en-US" altLang="en-US" sz="2800" dirty="0">
                <a:latin typeface="Times New Roman" panose="02020603050405020304" pitchFamily="18" charset="0"/>
                <a:cs typeface="Times New Roman" panose="02020603050405020304" pitchFamily="18" charset="0"/>
              </a:rPr>
              <a:t>Challenger might use selective promotional out bursts, or assorted legal actions.  Specific guerrilla actions can be cheap, but continuous guerilla campaigns can be expensive. And they eventually must be followed up by stronger attacks if the challenger wishes to gain ground against competitors.</a:t>
            </a:r>
          </a:p>
        </p:txBody>
      </p:sp>
    </p:spTree>
    <p:extLst>
      <p:ext uri="{BB962C8B-B14F-4D97-AF65-F5344CB8AC3E}">
        <p14:creationId xmlns:p14="http://schemas.microsoft.com/office/powerpoint/2010/main" val="958232155"/>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62130" y="239221"/>
            <a:ext cx="8807002" cy="563562"/>
          </a:xfrm>
        </p:spPr>
        <p:txBody>
          <a:bodyPr>
            <a:normAutofit fontScale="90000"/>
          </a:bodyPr>
          <a:lstStyle/>
          <a:p>
            <a:r>
              <a:rPr lang="en-US" altLang="en-US" sz="4000" b="1" dirty="0" smtClean="0">
                <a:solidFill>
                  <a:schemeClr val="tx1"/>
                </a:solidFill>
                <a:latin typeface="Times New Roman" panose="02020603050405020304" pitchFamily="18" charset="0"/>
                <a:cs typeface="Times New Roman" panose="02020603050405020304" pitchFamily="18" charset="0"/>
              </a:rPr>
              <a:t>CONCLUSION</a:t>
            </a:r>
            <a:r>
              <a:rPr lang="en-US" altLang="en-US" sz="4000" dirty="0">
                <a:solidFill>
                  <a:schemeClr val="tx1"/>
                </a:solidFill>
              </a:rPr>
              <a:t/>
            </a:r>
            <a:br>
              <a:rPr lang="en-US" altLang="en-US" sz="4000" dirty="0">
                <a:solidFill>
                  <a:schemeClr val="tx1"/>
                </a:solidFill>
              </a:rPr>
            </a:br>
            <a:endParaRPr lang="en-US" altLang="en-US" sz="4000" dirty="0">
              <a:solidFill>
                <a:schemeClr val="tx1"/>
              </a:solidFill>
            </a:endParaRPr>
          </a:p>
        </p:txBody>
      </p:sp>
      <p:sp>
        <p:nvSpPr>
          <p:cNvPr id="91139" name="Rectangle 3"/>
          <p:cNvSpPr>
            <a:spLocks noGrp="1" noChangeArrowheads="1"/>
          </p:cNvSpPr>
          <p:nvPr>
            <p:ph type="body" idx="1"/>
          </p:nvPr>
        </p:nvSpPr>
        <p:spPr>
          <a:xfrm>
            <a:off x="1459607" y="1043189"/>
            <a:ext cx="9144000" cy="6626180"/>
          </a:xfrm>
        </p:spPr>
        <p:txBody>
          <a:bodyPr>
            <a:normAutofit/>
          </a:bodyPr>
          <a:lstStyle/>
          <a:p>
            <a:pPr>
              <a:lnSpc>
                <a:spcPct val="90000"/>
              </a:lnSpc>
            </a:pPr>
            <a:r>
              <a:rPr lang="en-US" altLang="en-US" sz="2600" dirty="0">
                <a:latin typeface="Times New Roman" panose="02020603050405020304" pitchFamily="18" charset="0"/>
                <a:cs typeface="Times New Roman" panose="02020603050405020304" pitchFamily="18" charset="0"/>
              </a:rPr>
              <a:t>For an organization to maintain market leadership, it needs to:-</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Prevent or fix </a:t>
            </a:r>
            <a:r>
              <a:rPr lang="en-US" altLang="en-US" sz="2600" dirty="0" smtClean="0">
                <a:latin typeface="Times New Roman" panose="02020603050405020304" pitchFamily="18" charset="0"/>
                <a:cs typeface="Times New Roman" panose="02020603050405020304" pitchFamily="18" charset="0"/>
              </a:rPr>
              <a:t>weaknesses </a:t>
            </a:r>
            <a:r>
              <a:rPr lang="en-US" altLang="en-US" sz="2600" dirty="0">
                <a:latin typeface="Times New Roman" panose="02020603050405020304" pitchFamily="18" charset="0"/>
                <a:cs typeface="Times New Roman" panose="02020603050405020304" pitchFamily="18" charset="0"/>
              </a:rPr>
              <a:t>that provide opportunities for competitors</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Keep Costs down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Keep its prices in line with the value the customers see in their brands</a:t>
            </a:r>
          </a:p>
          <a:p>
            <a:pPr>
              <a:lnSpc>
                <a:spcPct val="90000"/>
              </a:lnSpc>
              <a:buFont typeface="Wingdings" panose="05000000000000000000" pitchFamily="2" charset="2"/>
              <a:buChar char="Ø"/>
            </a:pPr>
            <a:r>
              <a:rPr lang="en-US" altLang="en-US" sz="2600" dirty="0" smtClean="0">
                <a:latin typeface="Times New Roman" panose="02020603050405020304" pitchFamily="18" charset="0"/>
                <a:cs typeface="Times New Roman" panose="02020603050405020304" pitchFamily="18" charset="0"/>
              </a:rPr>
              <a:t>Leaders </a:t>
            </a:r>
            <a:r>
              <a:rPr lang="en-US" altLang="en-US" sz="2600" dirty="0">
                <a:latin typeface="Times New Roman" panose="02020603050405020304" pitchFamily="18" charset="0"/>
                <a:cs typeface="Times New Roman" panose="02020603050405020304" pitchFamily="18" charset="0"/>
              </a:rPr>
              <a:t>should “plug holes” so that competitors do not jump in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Best defense is a good offense</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Best response is continuous innovation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The leader should refuse to be content with status quo and always </a:t>
            </a:r>
            <a:r>
              <a:rPr lang="en-US" altLang="en-US" sz="2600" dirty="0" smtClean="0">
                <a:latin typeface="Times New Roman" panose="02020603050405020304" pitchFamily="18" charset="0"/>
                <a:cs typeface="Times New Roman" panose="02020603050405020304" pitchFamily="18" charset="0"/>
              </a:rPr>
              <a:t>lead </a:t>
            </a:r>
            <a:r>
              <a:rPr lang="en-US" altLang="en-US" sz="2600" dirty="0">
                <a:latin typeface="Times New Roman" panose="02020603050405020304" pitchFamily="18" charset="0"/>
                <a:cs typeface="Times New Roman" panose="02020603050405020304" pitchFamily="18" charset="0"/>
              </a:rPr>
              <a:t>in new </a:t>
            </a:r>
            <a:r>
              <a:rPr lang="en-US" altLang="en-US" sz="2600" dirty="0" smtClean="0">
                <a:latin typeface="Times New Roman" panose="02020603050405020304" pitchFamily="18" charset="0"/>
                <a:cs typeface="Times New Roman" panose="02020603050405020304" pitchFamily="18" charset="0"/>
              </a:rPr>
              <a:t>products, </a:t>
            </a:r>
            <a:r>
              <a:rPr lang="en-US" altLang="en-US" sz="2600" dirty="0">
                <a:latin typeface="Times New Roman" panose="02020603050405020304" pitchFamily="18" charset="0"/>
                <a:cs typeface="Times New Roman" panose="02020603050405020304" pitchFamily="18" charset="0"/>
              </a:rPr>
              <a:t>customer </a:t>
            </a:r>
            <a:r>
              <a:rPr lang="en-US" altLang="en-US" sz="2600" smtClean="0">
                <a:latin typeface="Times New Roman" panose="02020603050405020304" pitchFamily="18" charset="0"/>
                <a:cs typeface="Times New Roman" panose="02020603050405020304" pitchFamily="18" charset="0"/>
              </a:rPr>
              <a:t>service and distribution </a:t>
            </a:r>
            <a:r>
              <a:rPr lang="en-US" altLang="en-US" sz="2600" dirty="0" smtClean="0">
                <a:latin typeface="Times New Roman" panose="02020603050405020304" pitchFamily="18" charset="0"/>
                <a:cs typeface="Times New Roman" panose="02020603050405020304" pitchFamily="18" charset="0"/>
              </a:rPr>
              <a:t>effectiveness</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201316"/>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9764" y="1882215"/>
            <a:ext cx="9144000" cy="2387600"/>
          </a:xfrm>
        </p:spPr>
        <p:txBody>
          <a:bodyPr>
            <a:normAutofit fontScale="90000"/>
          </a:bodyPr>
          <a:lstStyle/>
          <a:p>
            <a:r>
              <a:rPr lang="en-GB" dirty="0" smtClean="0"/>
              <a:t/>
            </a:r>
            <a:br>
              <a:rPr lang="en-GB" dirty="0" smtClean="0"/>
            </a:br>
            <a:r>
              <a:rPr lang="en-GB" dirty="0"/>
              <a:t/>
            </a:r>
            <a:br>
              <a:rPr lang="en-GB" dirty="0"/>
            </a:br>
            <a:r>
              <a:rPr lang="en-GB" b="1" dirty="0" smtClean="0">
                <a:solidFill>
                  <a:schemeClr val="tx1"/>
                </a:solidFill>
                <a:latin typeface="Times New Roman" panose="02020603050405020304" pitchFamily="18" charset="0"/>
                <a:cs typeface="Times New Roman" panose="02020603050405020304" pitchFamily="18" charset="0"/>
              </a:rPr>
              <a:t>COMPETITIVE ANALYSIS TOOL-</a:t>
            </a:r>
            <a:r>
              <a:rPr lang="en-GB" sz="4400" b="1" i="1" dirty="0" smtClean="0">
                <a:solidFill>
                  <a:schemeClr val="tx1"/>
                </a:solidFill>
                <a:latin typeface="Times New Roman" panose="02020603050405020304" pitchFamily="18" charset="0"/>
                <a:cs typeface="Times New Roman" panose="02020603050405020304" pitchFamily="18" charset="0"/>
              </a:rPr>
              <a:t>PORTER’S FIVE FORCES</a:t>
            </a:r>
            <a:endParaRPr lang="en-GB" sz="4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858409"/>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7" y="-257576"/>
            <a:ext cx="10001518" cy="1525116"/>
          </a:xfrm>
        </p:spPr>
        <p:txBody>
          <a:bodyPr>
            <a:normAutofit fontScale="90000"/>
          </a:bodyPr>
          <a:lstStyle/>
          <a:p>
            <a:r>
              <a:rPr lang="en-US" altLang="en-US" sz="5400" b="1" dirty="0">
                <a:effectLst>
                  <a:outerShdw blurRad="38100" dist="38100" dir="2700000" algn="tl">
                    <a:srgbClr val="000000"/>
                  </a:outerShdw>
                </a:effectLst>
              </a:rPr>
              <a:t/>
            </a:r>
            <a:br>
              <a:rPr lang="en-US" altLang="en-US" sz="5400" b="1" dirty="0">
                <a:effectLst>
                  <a:outerShdw blurRad="38100" dist="38100" dir="2700000" algn="tl">
                    <a:srgbClr val="000000"/>
                  </a:outerShdw>
                </a:effectLst>
              </a:rPr>
            </a:br>
            <a:r>
              <a:rPr lang="en-US" altLang="en-US" sz="54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Michael </a:t>
            </a:r>
            <a:r>
              <a:rPr lang="en-US" altLang="en-US" sz="54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Porter’s Five </a:t>
            </a:r>
            <a:r>
              <a:rPr lang="en-US" altLang="en-US" sz="54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Forces</a:t>
            </a:r>
            <a:endParaRPr lang="en-GB" dirty="0">
              <a:solidFill>
                <a:schemeClr val="tx1"/>
              </a:solidFill>
            </a:endParaRPr>
          </a:p>
        </p:txBody>
      </p:sp>
      <p:sp>
        <p:nvSpPr>
          <p:cNvPr id="3" name="Content Placeholder 2"/>
          <p:cNvSpPr>
            <a:spLocks noGrp="1"/>
          </p:cNvSpPr>
          <p:nvPr>
            <p:ph idx="1"/>
          </p:nvPr>
        </p:nvSpPr>
        <p:spPr>
          <a:xfrm>
            <a:off x="1000281" y="1537763"/>
            <a:ext cx="9663426" cy="4953189"/>
          </a:xfrm>
        </p:spPr>
        <p:txBody>
          <a:bodyPr>
            <a:normAutofit lnSpcReduction="10000"/>
          </a:bodyPr>
          <a:lstStyle/>
          <a:p>
            <a:r>
              <a:rPr lang="en-GB" sz="2400" dirty="0" smtClean="0">
                <a:latin typeface="Times New Roman" panose="02020603050405020304" pitchFamily="18" charset="0"/>
                <a:cs typeface="Times New Roman" panose="02020603050405020304" pitchFamily="18" charset="0"/>
              </a:rPr>
              <a:t>Competitive  Analysis tool developed by Michael Porter in 1979</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This </a:t>
            </a:r>
            <a:r>
              <a:rPr lang="en-GB" sz="2400" dirty="0">
                <a:latin typeface="Times New Roman" panose="02020603050405020304" pitchFamily="18" charset="0"/>
                <a:cs typeface="Times New Roman" panose="02020603050405020304" pitchFamily="18" charset="0"/>
              </a:rPr>
              <a:t>theory is based on the concept that there are five forces that </a:t>
            </a:r>
            <a:r>
              <a:rPr lang="en-GB" sz="2400" dirty="0" smtClean="0">
                <a:latin typeface="Times New Roman" panose="02020603050405020304" pitchFamily="18" charset="0"/>
                <a:cs typeface="Times New Roman" panose="02020603050405020304" pitchFamily="18" charset="0"/>
              </a:rPr>
              <a:t>determine;</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Competitive </a:t>
            </a:r>
            <a:r>
              <a:rPr lang="en-GB" sz="2800" dirty="0">
                <a:latin typeface="Times New Roman" panose="02020603050405020304" pitchFamily="18" charset="0"/>
                <a:cs typeface="Times New Roman" panose="02020603050405020304" pitchFamily="18" charset="0"/>
              </a:rPr>
              <a:t>intensity and attractiveness of a </a:t>
            </a:r>
            <a:r>
              <a:rPr lang="en-GB" sz="2800" dirty="0" smtClean="0">
                <a:latin typeface="Times New Roman" panose="02020603050405020304" pitchFamily="18" charset="0"/>
                <a:cs typeface="Times New Roman" panose="02020603050405020304" pitchFamily="18" charset="0"/>
              </a:rPr>
              <a:t>market,</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Where </a:t>
            </a:r>
            <a:r>
              <a:rPr lang="en-GB" sz="2800" dirty="0">
                <a:latin typeface="Times New Roman" panose="02020603050405020304" pitchFamily="18" charset="0"/>
                <a:cs typeface="Times New Roman" panose="02020603050405020304" pitchFamily="18" charset="0"/>
              </a:rPr>
              <a:t>power lies in a business </a:t>
            </a:r>
            <a:r>
              <a:rPr lang="en-GB" sz="2800" dirty="0" smtClean="0">
                <a:latin typeface="Times New Roman" panose="02020603050405020304" pitchFamily="18" charset="0"/>
                <a:cs typeface="Times New Roman" panose="02020603050405020304" pitchFamily="18" charset="0"/>
              </a:rPr>
              <a:t>situation, </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Whether </a:t>
            </a:r>
            <a:r>
              <a:rPr lang="en-GB" sz="2800" dirty="0">
                <a:latin typeface="Times New Roman" panose="02020603050405020304" pitchFamily="18" charset="0"/>
                <a:cs typeface="Times New Roman" panose="02020603050405020304" pitchFamily="18" charset="0"/>
              </a:rPr>
              <a:t>or not a </a:t>
            </a:r>
            <a:r>
              <a:rPr lang="en-GB" sz="2800" dirty="0" smtClean="0">
                <a:latin typeface="Times New Roman" panose="02020603050405020304" pitchFamily="18" charset="0"/>
                <a:cs typeface="Times New Roman" panose="02020603050405020304" pitchFamily="18" charset="0"/>
              </a:rPr>
              <a:t>business </a:t>
            </a:r>
            <a:r>
              <a:rPr lang="en-GB" sz="2800" dirty="0">
                <a:latin typeface="Times New Roman" panose="02020603050405020304" pitchFamily="18" charset="0"/>
                <a:cs typeface="Times New Roman" panose="02020603050405020304" pitchFamily="18" charset="0"/>
              </a:rPr>
              <a:t>can be profitable, based on other businesses in the industry</a:t>
            </a:r>
            <a:r>
              <a:rPr lang="en-GB" sz="28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Competitive </a:t>
            </a:r>
            <a:r>
              <a:rPr lang="en-GB" sz="2800" dirty="0">
                <a:latin typeface="Times New Roman" panose="02020603050405020304" pitchFamily="18" charset="0"/>
                <a:cs typeface="Times New Roman" panose="02020603050405020304" pitchFamily="18" charset="0"/>
              </a:rPr>
              <a:t>strength and position of </a:t>
            </a:r>
            <a:r>
              <a:rPr lang="en-GB" sz="2800" dirty="0" smtClean="0">
                <a:latin typeface="Times New Roman" panose="02020603050405020304" pitchFamily="18" charset="0"/>
                <a:cs typeface="Times New Roman" panose="02020603050405020304" pitchFamily="18" charset="0"/>
              </a:rPr>
              <a:t>business organisations</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Whether new products or services are potentially profitable.</a:t>
            </a:r>
            <a:endParaRPr lang="en-GB" sz="2800" dirty="0">
              <a:latin typeface="Times New Roman" panose="02020603050405020304" pitchFamily="18" charset="0"/>
              <a:cs typeface="Times New Roman" panose="02020603050405020304" pitchFamily="18" charset="0"/>
            </a:endParaRPr>
          </a:p>
          <a:p>
            <a:endParaRPr lang="en-GB" u="sng" dirty="0"/>
          </a:p>
        </p:txBody>
      </p:sp>
    </p:spTree>
    <p:extLst>
      <p:ext uri="{BB962C8B-B14F-4D97-AF65-F5344CB8AC3E}">
        <p14:creationId xmlns:p14="http://schemas.microsoft.com/office/powerpoint/2010/main" val="365660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APPLICATION OF PORTERS’ FIVE FORCE THEORY</a:t>
            </a:r>
            <a:endParaRPr lang="en-GB"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338221"/>
              </p:ext>
            </p:extLst>
          </p:nvPr>
        </p:nvGraphicFramePr>
        <p:xfrm>
          <a:off x="760926" y="2173355"/>
          <a:ext cx="10515600" cy="4351338"/>
        </p:xfrm>
        <a:graphic>
          <a:graphicData uri="http://schemas.openxmlformats.org/drawingml/2006/table">
            <a:tbl>
              <a:tblPr/>
              <a:tblGrid>
                <a:gridCol w="5257800"/>
                <a:gridCol w="5257800"/>
              </a:tblGrid>
              <a:tr h="546342">
                <a:tc>
                  <a:txBody>
                    <a:bodyPr/>
                    <a:lstStyle/>
                    <a:p>
                      <a:pPr algn="ctr"/>
                      <a:r>
                        <a:rPr lang="en-GB" sz="2400" b="1" dirty="0" smtClean="0">
                          <a:solidFill>
                            <a:srgbClr val="FFFFFF"/>
                          </a:solidFill>
                          <a:effectLst/>
                        </a:rPr>
                        <a:t>Actions to take / Dos</a:t>
                      </a:r>
                      <a:endParaRPr lang="en-GB" sz="2400" dirty="0">
                        <a:effectLst/>
                      </a:endParaRPr>
                    </a:p>
                  </a:txBody>
                  <a:tcPr marL="40410" marR="40410" marT="40410" marB="40410" anchor="ctr">
                    <a:lnL>
                      <a:noFill/>
                    </a:lnL>
                    <a:lnR>
                      <a:noFill/>
                    </a:lnR>
                    <a:lnT>
                      <a:noFill/>
                    </a:lnT>
                    <a:lnB>
                      <a:noFill/>
                    </a:lnB>
                    <a:solidFill>
                      <a:srgbClr val="008DD0"/>
                    </a:solidFill>
                  </a:tcPr>
                </a:tc>
                <a:tc>
                  <a:txBody>
                    <a:bodyPr/>
                    <a:lstStyle/>
                    <a:p>
                      <a:pPr algn="ctr"/>
                      <a:r>
                        <a:rPr lang="en-GB" sz="2400" b="1" dirty="0">
                          <a:solidFill>
                            <a:srgbClr val="FFFFFF"/>
                          </a:solidFill>
                          <a:effectLst/>
                        </a:rPr>
                        <a:t>Actions to Avoid / Don'ts</a:t>
                      </a:r>
                      <a:endParaRPr lang="en-GB" sz="2400" dirty="0">
                        <a:effectLst/>
                      </a:endParaRPr>
                    </a:p>
                  </a:txBody>
                  <a:tcPr marL="40410" marR="40410" marT="40410" marB="40410" anchor="ctr">
                    <a:lnL>
                      <a:noFill/>
                    </a:lnL>
                    <a:lnR>
                      <a:noFill/>
                    </a:lnR>
                    <a:lnT>
                      <a:noFill/>
                    </a:lnT>
                    <a:lnB>
                      <a:noFill/>
                    </a:lnB>
                    <a:solidFill>
                      <a:srgbClr val="F04E61"/>
                    </a:solidFill>
                  </a:tcPr>
                </a:tc>
              </a:tr>
              <a:tr h="3804996">
                <a:tc>
                  <a:txBody>
                    <a:bodyPr/>
                    <a:lstStyle/>
                    <a:p>
                      <a:pPr marL="342900" indent="-342900">
                        <a:buFont typeface="Wingdings" panose="05000000000000000000" pitchFamily="2" charset="2"/>
                        <a:buChar char="Ø"/>
                      </a:pPr>
                      <a:r>
                        <a:rPr lang="en-GB" sz="2000" b="1" dirty="0">
                          <a:effectLst/>
                          <a:latin typeface="Century Gothic" panose="020B0502020202020204" pitchFamily="34" charset="0"/>
                        </a:rPr>
                        <a:t>Use this model where there are at least three competitors in the </a:t>
                      </a:r>
                      <a:r>
                        <a:rPr lang="en-GB" sz="2000" b="1" dirty="0" smtClean="0">
                          <a:effectLst/>
                          <a:latin typeface="Century Gothic" panose="020B0502020202020204" pitchFamily="34" charset="0"/>
                        </a:rPr>
                        <a:t>market</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impact that government has or may have on the </a:t>
                      </a:r>
                      <a:r>
                        <a:rPr lang="en-GB" sz="2000" b="1" dirty="0" smtClean="0">
                          <a:effectLst/>
                          <a:latin typeface="Century Gothic" panose="020B0502020202020204" pitchFamily="34" charset="0"/>
                        </a:rPr>
                        <a:t>industry</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industry lifecycle stage – earlier stages will be more </a:t>
                      </a:r>
                      <a:r>
                        <a:rPr lang="en-GB" sz="2000" b="1" dirty="0" smtClean="0">
                          <a:effectLst/>
                          <a:latin typeface="Century Gothic" panose="020B0502020202020204" pitchFamily="34" charset="0"/>
                        </a:rPr>
                        <a:t>turbulent</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dynamic/changing characteristics of the industry</a:t>
                      </a:r>
                    </a:p>
                  </a:txBody>
                  <a:tcPr marL="40410" marR="40410" marT="40410" marB="40410">
                    <a:lnL>
                      <a:noFill/>
                    </a:lnL>
                    <a:lnR>
                      <a:noFill/>
                    </a:lnR>
                    <a:lnT>
                      <a:noFill/>
                    </a:lnT>
                    <a:lnB>
                      <a:noFill/>
                    </a:lnB>
                    <a:solidFill>
                      <a:srgbClr val="C1DBF1"/>
                    </a:solidFill>
                  </a:tcPr>
                </a:tc>
                <a:tc>
                  <a:txBody>
                    <a:bodyPr/>
                    <a:lstStyle/>
                    <a:p>
                      <a:pPr marL="342900" indent="-342900">
                        <a:buFont typeface="Wingdings" panose="05000000000000000000" pitchFamily="2" charset="2"/>
                        <a:buChar char="Ø"/>
                      </a:pPr>
                      <a:r>
                        <a:rPr lang="en-GB" sz="2400" b="1" dirty="0">
                          <a:effectLst/>
                          <a:latin typeface="Times New Roman" panose="02020603050405020304" pitchFamily="18" charset="0"/>
                          <a:cs typeface="Times New Roman" panose="02020603050405020304" pitchFamily="18" charset="0"/>
                        </a:rPr>
                        <a:t>Avoid using the model for an individual firm; it is designed for use on an industry basis</a:t>
                      </a:r>
                    </a:p>
                  </a:txBody>
                  <a:tcPr marL="40410" marR="40410" marT="40410" marB="40410">
                    <a:lnL>
                      <a:noFill/>
                    </a:lnL>
                    <a:lnR>
                      <a:noFill/>
                    </a:lnR>
                    <a:lnT>
                      <a:noFill/>
                    </a:lnT>
                    <a:lnB>
                      <a:noFill/>
                    </a:lnB>
                    <a:solidFill>
                      <a:srgbClr val="FDB1CB"/>
                    </a:solidFill>
                  </a:tcPr>
                </a:tc>
              </a:tr>
            </a:tbl>
          </a:graphicData>
        </a:graphic>
      </p:graphicFrame>
    </p:spTree>
    <p:extLst>
      <p:ext uri="{BB962C8B-B14F-4D97-AF65-F5344CB8AC3E}">
        <p14:creationId xmlns:p14="http://schemas.microsoft.com/office/powerpoint/2010/main" val="226290896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93900" y="29845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5" name="Rectangle 3"/>
          <p:cNvSpPr>
            <a:spLocks noChangeArrowheads="1"/>
          </p:cNvSpPr>
          <p:nvPr/>
        </p:nvSpPr>
        <p:spPr bwMode="auto">
          <a:xfrm>
            <a:off x="5118100" y="13081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6" name="Rectangle 4"/>
          <p:cNvSpPr>
            <a:spLocks noChangeArrowheads="1"/>
          </p:cNvSpPr>
          <p:nvPr/>
        </p:nvSpPr>
        <p:spPr bwMode="auto">
          <a:xfrm>
            <a:off x="8242300" y="29845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7" name="Rectangle 5"/>
          <p:cNvSpPr>
            <a:spLocks noChangeArrowheads="1"/>
          </p:cNvSpPr>
          <p:nvPr/>
        </p:nvSpPr>
        <p:spPr bwMode="auto">
          <a:xfrm>
            <a:off x="5118100" y="47371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6" name="Rectangle 6"/>
          <p:cNvSpPr>
            <a:spLocks noChangeArrowheads="1"/>
          </p:cNvSpPr>
          <p:nvPr/>
        </p:nvSpPr>
        <p:spPr bwMode="auto">
          <a:xfrm>
            <a:off x="22860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defRPr/>
            </a:pPr>
            <a:r>
              <a:rPr lang="en-US" altLang="en-US" sz="4800" b="1" dirty="0">
                <a:effectLst>
                  <a:outerShdw blurRad="38100" dist="38100" dir="2700000" algn="tl">
                    <a:srgbClr val="000000"/>
                  </a:outerShdw>
                </a:effectLst>
              </a:rPr>
              <a:t>Porter Competitive Model</a:t>
            </a:r>
          </a:p>
        </p:txBody>
      </p:sp>
      <p:sp>
        <p:nvSpPr>
          <p:cNvPr id="23559" name="Rectangle 7"/>
          <p:cNvSpPr>
            <a:spLocks noChangeArrowheads="1"/>
          </p:cNvSpPr>
          <p:nvPr/>
        </p:nvSpPr>
        <p:spPr bwMode="auto">
          <a:xfrm>
            <a:off x="4533901" y="2971800"/>
            <a:ext cx="3154363" cy="113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Intra-Industry </a:t>
            </a:r>
          </a:p>
          <a:p>
            <a:pPr algn="ctr"/>
            <a:r>
              <a:rPr lang="en-US" altLang="en-US" b="1"/>
              <a:t>Rivalry</a:t>
            </a:r>
          </a:p>
          <a:p>
            <a:pPr algn="ctr"/>
            <a:r>
              <a:rPr lang="en-US" altLang="en-US" sz="2000" b="1"/>
              <a:t>Strategic Business Unit</a:t>
            </a:r>
          </a:p>
        </p:txBody>
      </p:sp>
      <p:sp>
        <p:nvSpPr>
          <p:cNvPr id="23560" name="Rectangle 8"/>
          <p:cNvSpPr>
            <a:spLocks noChangeArrowheads="1"/>
          </p:cNvSpPr>
          <p:nvPr/>
        </p:nvSpPr>
        <p:spPr bwMode="auto">
          <a:xfrm>
            <a:off x="8573632" y="3003550"/>
            <a:ext cx="1407438" cy="150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Bargaining</a:t>
            </a:r>
          </a:p>
          <a:p>
            <a:pPr algn="ctr"/>
            <a:r>
              <a:rPr lang="en-US" altLang="en-US" sz="2000" b="1" dirty="0"/>
              <a:t>Power </a:t>
            </a:r>
          </a:p>
          <a:p>
            <a:pPr algn="ctr"/>
            <a:r>
              <a:rPr lang="en-US" altLang="en-US" sz="2000" b="1" dirty="0"/>
              <a:t>of  Buyers</a:t>
            </a:r>
          </a:p>
          <a:p>
            <a:pPr algn="ctr"/>
            <a:endParaRPr lang="en-US" altLang="en-US" sz="1600" dirty="0"/>
          </a:p>
          <a:p>
            <a:pPr algn="ctr" latinLnBrk="1"/>
            <a:endParaRPr lang="en-US" altLang="en-US" sz="1600" dirty="0"/>
          </a:p>
        </p:txBody>
      </p:sp>
      <p:sp>
        <p:nvSpPr>
          <p:cNvPr id="23561" name="Rectangle 9"/>
          <p:cNvSpPr>
            <a:spLocks noChangeArrowheads="1"/>
          </p:cNvSpPr>
          <p:nvPr/>
        </p:nvSpPr>
        <p:spPr bwMode="auto">
          <a:xfrm>
            <a:off x="2155826" y="2997200"/>
            <a:ext cx="156051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Bargaining</a:t>
            </a:r>
          </a:p>
          <a:p>
            <a:pPr algn="ctr"/>
            <a:r>
              <a:rPr lang="en-US" altLang="en-US" sz="2000" b="1" dirty="0"/>
              <a:t> Power</a:t>
            </a:r>
          </a:p>
          <a:p>
            <a:pPr algn="ctr"/>
            <a:r>
              <a:rPr lang="en-US" altLang="en-US" sz="2000" b="1" dirty="0"/>
              <a:t> of Suppliers</a:t>
            </a:r>
          </a:p>
          <a:p>
            <a:pPr algn="ctr"/>
            <a:endParaRPr lang="en-US" altLang="en-US" sz="1600" dirty="0"/>
          </a:p>
          <a:p>
            <a:pPr algn="ctr" latinLnBrk="1"/>
            <a:endParaRPr lang="en-US" altLang="en-US" sz="1600" dirty="0"/>
          </a:p>
        </p:txBody>
      </p:sp>
      <p:sp>
        <p:nvSpPr>
          <p:cNvPr id="23562" name="Rectangle 10"/>
          <p:cNvSpPr>
            <a:spLocks noChangeArrowheads="1"/>
          </p:cNvSpPr>
          <p:nvPr/>
        </p:nvSpPr>
        <p:spPr bwMode="auto">
          <a:xfrm>
            <a:off x="5275263" y="4749800"/>
            <a:ext cx="1617662"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Substitute </a:t>
            </a:r>
          </a:p>
          <a:p>
            <a:pPr algn="ctr"/>
            <a:r>
              <a:rPr lang="en-US" altLang="en-US" sz="2000" b="1" dirty="0"/>
              <a:t>Products</a:t>
            </a:r>
          </a:p>
          <a:p>
            <a:pPr algn="ctr"/>
            <a:r>
              <a:rPr lang="en-US" altLang="en-US" sz="2000" b="1" dirty="0"/>
              <a:t> and Services</a:t>
            </a:r>
            <a:endParaRPr lang="en-US" altLang="en-US" sz="2000" dirty="0"/>
          </a:p>
          <a:p>
            <a:pPr algn="ctr" latinLnBrk="1"/>
            <a:endParaRPr lang="en-US" altLang="en-US" sz="2000" dirty="0">
              <a:solidFill>
                <a:srgbClr val="FFFF00"/>
              </a:solidFill>
            </a:endParaRPr>
          </a:p>
        </p:txBody>
      </p:sp>
      <p:sp>
        <p:nvSpPr>
          <p:cNvPr id="23563" name="Rectangle 11"/>
          <p:cNvSpPr>
            <a:spLocks noChangeArrowheads="1"/>
          </p:cNvSpPr>
          <p:nvPr/>
        </p:nvSpPr>
        <p:spPr bwMode="auto">
          <a:xfrm>
            <a:off x="5248275" y="1138238"/>
            <a:ext cx="16970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000" b="1" dirty="0"/>
          </a:p>
          <a:p>
            <a:pPr algn="ctr"/>
            <a:r>
              <a:rPr lang="en-US" altLang="en-US" sz="2000" b="1" dirty="0"/>
              <a:t>Potential</a:t>
            </a:r>
          </a:p>
          <a:p>
            <a:pPr algn="ctr"/>
            <a:r>
              <a:rPr lang="en-US" altLang="en-US" sz="2000" b="1" dirty="0"/>
              <a:t>New Entrants</a:t>
            </a:r>
          </a:p>
          <a:p>
            <a:pPr algn="ctr" latinLnBrk="1"/>
            <a:endParaRPr lang="en-US" altLang="en-US" sz="2000" b="1" dirty="0"/>
          </a:p>
        </p:txBody>
      </p:sp>
      <p:sp>
        <p:nvSpPr>
          <p:cNvPr id="23564" name="AutoShape 12"/>
          <p:cNvSpPr>
            <a:spLocks noChangeArrowheads="1"/>
          </p:cNvSpPr>
          <p:nvPr/>
        </p:nvSpPr>
        <p:spPr bwMode="auto">
          <a:xfrm rot="-5400000">
            <a:off x="5911850" y="39687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5" name="AutoShape 13"/>
          <p:cNvSpPr>
            <a:spLocks noChangeArrowheads="1"/>
          </p:cNvSpPr>
          <p:nvPr/>
        </p:nvSpPr>
        <p:spPr bwMode="auto">
          <a:xfrm flipH="1">
            <a:off x="7626350" y="3130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6" name="AutoShape 14"/>
          <p:cNvSpPr>
            <a:spLocks noChangeArrowheads="1"/>
          </p:cNvSpPr>
          <p:nvPr/>
        </p:nvSpPr>
        <p:spPr bwMode="auto">
          <a:xfrm rot="16200000" flipH="1">
            <a:off x="5911850" y="2368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7" name="AutoShape 15"/>
          <p:cNvSpPr>
            <a:spLocks noChangeArrowheads="1"/>
          </p:cNvSpPr>
          <p:nvPr/>
        </p:nvSpPr>
        <p:spPr bwMode="auto">
          <a:xfrm>
            <a:off x="4197350" y="3130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9" name="Rectangle 17"/>
          <p:cNvSpPr>
            <a:spLocks noChangeArrowheads="1"/>
          </p:cNvSpPr>
          <p:nvPr/>
        </p:nvSpPr>
        <p:spPr bwMode="auto">
          <a:xfrm>
            <a:off x="10554" y="6070600"/>
            <a:ext cx="4302918"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t>Source: Michael E. Porter</a:t>
            </a:r>
          </a:p>
          <a:p>
            <a:r>
              <a:rPr lang="en-US" altLang="en-US" sz="1400" b="1" dirty="0"/>
              <a:t>“Forces Governing Competition in Industry</a:t>
            </a:r>
          </a:p>
          <a:p>
            <a:r>
              <a:rPr lang="en-US" altLang="en-US" sz="1400" b="1" i="1" dirty="0"/>
              <a:t>Harvard Business Review, </a:t>
            </a:r>
            <a:r>
              <a:rPr lang="en-US" altLang="en-US" sz="1400" b="1" dirty="0"/>
              <a:t>Mar.-Apr. 1979</a:t>
            </a:r>
          </a:p>
        </p:txBody>
      </p:sp>
    </p:spTree>
    <p:extLst>
      <p:ext uri="{BB962C8B-B14F-4D97-AF65-F5344CB8AC3E}">
        <p14:creationId xmlns:p14="http://schemas.microsoft.com/office/powerpoint/2010/main" val="136767255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THREAT OF NEW ENTRANTS</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62130"/>
            <a:ext cx="10515600" cy="5215943"/>
          </a:xfrm>
        </p:spPr>
        <p:txBody>
          <a:bodyPr>
            <a:normAutofit/>
          </a:bodyPr>
          <a:lstStyle/>
          <a:p>
            <a:pPr algn="just"/>
            <a:endParaRPr lang="en-GB" sz="4000" dirty="0" smtClean="0">
              <a:latin typeface="Times New Roman" panose="02020603050405020304" pitchFamily="18" charset="0"/>
              <a:cs typeface="Times New Roman" panose="02020603050405020304" pitchFamily="18" charset="0"/>
            </a:endParaRPr>
          </a:p>
          <a:p>
            <a:pPr algn="just"/>
            <a:r>
              <a:rPr lang="en-GB" sz="4000" dirty="0" smtClean="0">
                <a:latin typeface="Times New Roman" panose="02020603050405020304" pitchFamily="18" charset="0"/>
                <a:cs typeface="Times New Roman" panose="02020603050405020304" pitchFamily="18" charset="0"/>
              </a:rPr>
              <a:t>Examines </a:t>
            </a:r>
            <a:r>
              <a:rPr lang="en-GB" sz="4000" dirty="0">
                <a:latin typeface="Times New Roman" panose="02020603050405020304" pitchFamily="18" charset="0"/>
                <a:cs typeface="Times New Roman" panose="02020603050405020304" pitchFamily="18" charset="0"/>
              </a:rPr>
              <a:t>how easy or difficult it is for competitors to join the marketplace in the industry being examined. </a:t>
            </a:r>
            <a:endParaRPr lang="en-GB" sz="4000" dirty="0" smtClean="0">
              <a:latin typeface="Times New Roman" panose="02020603050405020304" pitchFamily="18" charset="0"/>
              <a:cs typeface="Times New Roman" panose="02020603050405020304" pitchFamily="18" charset="0"/>
            </a:endParaRPr>
          </a:p>
          <a:p>
            <a:pPr algn="just"/>
            <a:r>
              <a:rPr lang="en-GB" sz="4000" dirty="0" smtClean="0">
                <a:latin typeface="Times New Roman" panose="02020603050405020304" pitchFamily="18" charset="0"/>
                <a:cs typeface="Times New Roman" panose="02020603050405020304" pitchFamily="18" charset="0"/>
              </a:rPr>
              <a:t>The </a:t>
            </a:r>
            <a:r>
              <a:rPr lang="en-GB" sz="4000" dirty="0">
                <a:latin typeface="Times New Roman" panose="02020603050405020304" pitchFamily="18" charset="0"/>
                <a:cs typeface="Times New Roman" panose="02020603050405020304" pitchFamily="18" charset="0"/>
              </a:rPr>
              <a:t>easier it is for a competitor to join the marketplace, the greater the </a:t>
            </a:r>
            <a:r>
              <a:rPr lang="en-GB" sz="4000" b="1" dirty="0">
                <a:latin typeface="Times New Roman" panose="02020603050405020304" pitchFamily="18" charset="0"/>
                <a:cs typeface="Times New Roman" panose="02020603050405020304" pitchFamily="18" charset="0"/>
              </a:rPr>
              <a:t>risk</a:t>
            </a:r>
            <a:r>
              <a:rPr lang="en-GB" sz="4000" dirty="0">
                <a:latin typeface="Times New Roman" panose="02020603050405020304" pitchFamily="18" charset="0"/>
                <a:cs typeface="Times New Roman" panose="02020603050405020304" pitchFamily="18" charset="0"/>
              </a:rPr>
              <a:t> of a business's </a:t>
            </a:r>
            <a:r>
              <a:rPr lang="en-GB" sz="4000" b="1" dirty="0">
                <a:latin typeface="Times New Roman" panose="02020603050405020304" pitchFamily="18" charset="0"/>
                <a:cs typeface="Times New Roman" panose="02020603050405020304" pitchFamily="18" charset="0"/>
              </a:rPr>
              <a:t>market share </a:t>
            </a:r>
            <a:r>
              <a:rPr lang="en-GB" sz="4000" dirty="0">
                <a:latin typeface="Times New Roman" panose="02020603050405020304" pitchFamily="18" charset="0"/>
                <a:cs typeface="Times New Roman" panose="02020603050405020304" pitchFamily="18" charset="0"/>
              </a:rPr>
              <a:t>being </a:t>
            </a:r>
            <a:r>
              <a:rPr lang="en-GB" sz="4000" b="1" dirty="0">
                <a:latin typeface="Times New Roman" panose="02020603050405020304" pitchFamily="18" charset="0"/>
                <a:cs typeface="Times New Roman" panose="02020603050405020304" pitchFamily="18" charset="0"/>
              </a:rPr>
              <a:t>depleted</a:t>
            </a:r>
            <a:r>
              <a:rPr lang="en-GB" sz="4000" dirty="0">
                <a:latin typeface="Times New Roman" panose="02020603050405020304" pitchFamily="18" charset="0"/>
                <a:cs typeface="Times New Roman" panose="02020603050405020304" pitchFamily="18" charset="0"/>
              </a:rPr>
              <a:t>. </a:t>
            </a:r>
            <a:endParaRPr lang="en-GB" sz="4000" dirty="0" smtClean="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772604"/>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1065" y="499099"/>
            <a:ext cx="11062952" cy="6030490"/>
          </a:xfrm>
        </p:spPr>
        <p:txBody>
          <a:bodyPr>
            <a:normAutofit lnSpcReduction="10000"/>
          </a:bodyPr>
          <a:lstStyle/>
          <a:p>
            <a:r>
              <a:rPr lang="en-GB" sz="4000" dirty="0" smtClean="0">
                <a:latin typeface="Times New Roman" panose="02020603050405020304" pitchFamily="18" charset="0"/>
                <a:cs typeface="Times New Roman" panose="02020603050405020304" pitchFamily="18" charset="0"/>
              </a:rPr>
              <a:t>Profitable markets attract new entrants, which erodes profitability.</a:t>
            </a:r>
          </a:p>
          <a:p>
            <a:r>
              <a:rPr lang="en-GB" sz="4000" dirty="0" smtClean="0">
                <a:latin typeface="Times New Roman" panose="02020603050405020304" pitchFamily="18" charset="0"/>
                <a:cs typeface="Times New Roman" panose="02020603050405020304" pitchFamily="18" charset="0"/>
              </a:rPr>
              <a:t>Unless incumbents have strong and durable barriers to entry, for example;</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 patents</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economies of scale </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capital requirements </a:t>
            </a:r>
          </a:p>
          <a:p>
            <a:pPr lvl="4">
              <a:buFont typeface="Wingdings" panose="05000000000000000000" pitchFamily="2" charset="2"/>
              <a:buChar char="Ø"/>
            </a:pPr>
            <a:r>
              <a:rPr lang="en-GB" sz="4000" dirty="0">
                <a:latin typeface="Times New Roman" panose="02020603050405020304" pitchFamily="18" charset="0"/>
                <a:cs typeface="Times New Roman" panose="02020603050405020304" pitchFamily="18" charset="0"/>
              </a:rPr>
              <a:t>access to inputs</a:t>
            </a:r>
            <a:endParaRPr lang="en-GB" sz="4000" dirty="0" smtClean="0">
              <a:latin typeface="Times New Roman" panose="02020603050405020304" pitchFamily="18" charset="0"/>
              <a:cs typeface="Times New Roman" panose="02020603050405020304" pitchFamily="18" charset="0"/>
            </a:endParaRP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government policies </a:t>
            </a:r>
          </a:p>
          <a:p>
            <a:endParaRPr lang="en-GB" dirty="0"/>
          </a:p>
        </p:txBody>
      </p:sp>
    </p:spTree>
    <p:extLst>
      <p:ext uri="{BB962C8B-B14F-4D97-AF65-F5344CB8AC3E}">
        <p14:creationId xmlns:p14="http://schemas.microsoft.com/office/powerpoint/2010/main" val="245077470"/>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Questions Asked….</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13645"/>
            <a:ext cx="10515600" cy="4863318"/>
          </a:xfrm>
        </p:spPr>
        <p:txBody>
          <a:bodyPr>
            <a:normAutofit lnSpcReduction="10000"/>
          </a:bodyPr>
          <a:lstStyle/>
          <a:p>
            <a:r>
              <a:rPr lang="en-GB" sz="3200" dirty="0">
                <a:latin typeface="Times New Roman" panose="02020603050405020304" pitchFamily="18" charset="0"/>
                <a:cs typeface="Times New Roman" panose="02020603050405020304" pitchFamily="18" charset="0"/>
              </a:rPr>
              <a:t>How much does it cost and how long does it take to enter your market?</a:t>
            </a:r>
          </a:p>
          <a:p>
            <a:r>
              <a:rPr lang="en-GB" sz="3200" dirty="0">
                <a:latin typeface="Times New Roman" panose="02020603050405020304" pitchFamily="18" charset="0"/>
                <a:cs typeface="Times New Roman" panose="02020603050405020304" pitchFamily="18" charset="0"/>
              </a:rPr>
              <a:t>What are the barriers to entry (e.g. patents, rights, etc.)?</a:t>
            </a:r>
          </a:p>
          <a:p>
            <a:r>
              <a:rPr lang="en-GB" sz="3200" dirty="0">
                <a:latin typeface="Times New Roman" panose="02020603050405020304" pitchFamily="18" charset="0"/>
                <a:cs typeface="Times New Roman" panose="02020603050405020304" pitchFamily="18" charset="0"/>
              </a:rPr>
              <a:t>What does it take to make the business scalable?</a:t>
            </a:r>
          </a:p>
          <a:p>
            <a:r>
              <a:rPr lang="en-GB" sz="3200" dirty="0">
                <a:latin typeface="Times New Roman" panose="02020603050405020304" pitchFamily="18" charset="0"/>
                <a:cs typeface="Times New Roman" panose="02020603050405020304" pitchFamily="18" charset="0"/>
              </a:rPr>
              <a:t>Have you protected your key technologies?</a:t>
            </a:r>
          </a:p>
          <a:p>
            <a:r>
              <a:rPr lang="en-GB" sz="3200" dirty="0">
                <a:latin typeface="Times New Roman" panose="02020603050405020304" pitchFamily="18" charset="0"/>
                <a:cs typeface="Times New Roman" panose="02020603050405020304" pitchFamily="18" charset="0"/>
              </a:rPr>
              <a:t>How strictly is your market regulated?</a:t>
            </a:r>
          </a:p>
          <a:p>
            <a:r>
              <a:rPr lang="en-GB" sz="3200" dirty="0">
                <a:latin typeface="Times New Roman" panose="02020603050405020304" pitchFamily="18" charset="0"/>
                <a:cs typeface="Times New Roman" panose="02020603050405020304" pitchFamily="18" charset="0"/>
              </a:rPr>
              <a:t>If competitors can enter your market with little money and effort, you will need to adapt your strategy to handle any potential rivals.</a:t>
            </a:r>
          </a:p>
          <a:p>
            <a:endParaRPr lang="en-GB" dirty="0"/>
          </a:p>
        </p:txBody>
      </p:sp>
    </p:spTree>
    <p:extLst>
      <p:ext uri="{BB962C8B-B14F-4D97-AF65-F5344CB8AC3E}">
        <p14:creationId xmlns:p14="http://schemas.microsoft.com/office/powerpoint/2010/main" val="750462681"/>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Threat of substitute products</a:t>
            </a:r>
            <a:r>
              <a:rPr lang="en-GB" b="1" dirty="0"/>
              <a:t/>
            </a:r>
            <a:br>
              <a:rPr lang="en-GB" b="1" dirty="0"/>
            </a:br>
            <a:endParaRPr lang="en-GB" dirty="0"/>
          </a:p>
        </p:txBody>
      </p:sp>
      <p:sp>
        <p:nvSpPr>
          <p:cNvPr id="3" name="Content Placeholder 2"/>
          <p:cNvSpPr>
            <a:spLocks noGrp="1"/>
          </p:cNvSpPr>
          <p:nvPr>
            <p:ph idx="1"/>
          </p:nvPr>
        </p:nvSpPr>
        <p:spPr>
          <a:xfrm>
            <a:off x="838200" y="1081825"/>
            <a:ext cx="10515600" cy="5095138"/>
          </a:xfrm>
        </p:spPr>
        <p:txBody>
          <a:bodyPr>
            <a:normAutofit fontScale="92500"/>
          </a:bodyPr>
          <a:lstStyle/>
          <a:p>
            <a:pPr algn="just"/>
            <a:endParaRPr lang="en-GB"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A </a:t>
            </a:r>
            <a:r>
              <a:rPr lang="en-GB" sz="2800" dirty="0">
                <a:latin typeface="Times New Roman" panose="02020603050405020304" pitchFamily="18" charset="0"/>
                <a:cs typeface="Times New Roman" panose="02020603050405020304" pitchFamily="18" charset="0"/>
              </a:rPr>
              <a:t>substitute good is a good that can be used in place of another</a:t>
            </a:r>
            <a:r>
              <a:rPr lang="en-GB" sz="2800" dirty="0" smtClean="0">
                <a:latin typeface="Times New Roman" panose="02020603050405020304" pitchFamily="18" charset="0"/>
                <a:cs typeface="Times New Roman" panose="02020603050405020304" pitchFamily="18" charset="0"/>
              </a:rPr>
              <a:t>.</a:t>
            </a:r>
          </a:p>
          <a:p>
            <a:pPr algn="just"/>
            <a:r>
              <a:rPr lang="en-GB" sz="2800" dirty="0" smtClean="0">
                <a:latin typeface="Times New Roman" panose="02020603050405020304" pitchFamily="18" charset="0"/>
                <a:cs typeface="Times New Roman" panose="02020603050405020304" pitchFamily="18" charset="0"/>
              </a:rPr>
              <a:t>Consumer </a:t>
            </a:r>
            <a:r>
              <a:rPr lang="en-GB" sz="2800" dirty="0">
                <a:latin typeface="Times New Roman" panose="02020603050405020304" pitchFamily="18" charset="0"/>
                <a:cs typeface="Times New Roman" panose="02020603050405020304" pitchFamily="18" charset="0"/>
              </a:rPr>
              <a:t>perceives </a:t>
            </a:r>
            <a:r>
              <a:rPr lang="en-GB" sz="2800" dirty="0" smtClean="0">
                <a:latin typeface="Times New Roman" panose="02020603050405020304" pitchFamily="18" charset="0"/>
                <a:cs typeface="Times New Roman" panose="02020603050405020304" pitchFamily="18" charset="0"/>
              </a:rPr>
              <a:t>substitutes as </a:t>
            </a:r>
            <a:r>
              <a:rPr lang="en-GB" sz="2800" dirty="0">
                <a:latin typeface="Times New Roman" panose="02020603050405020304" pitchFamily="18" charset="0"/>
                <a:cs typeface="Times New Roman" panose="02020603050405020304" pitchFamily="18" charset="0"/>
              </a:rPr>
              <a:t>similar or comparable, so that having more of one product makes them desire less of the other </a:t>
            </a:r>
            <a:r>
              <a:rPr lang="en-GB" sz="2800" dirty="0" smtClean="0">
                <a:latin typeface="Times New Roman" panose="02020603050405020304" pitchFamily="18" charset="0"/>
                <a:cs typeface="Times New Roman" panose="02020603050405020304" pitchFamily="18" charset="0"/>
              </a:rPr>
              <a:t>product.</a:t>
            </a:r>
            <a:endParaRPr lang="en-GB" sz="2800" dirty="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Examines how </a:t>
            </a:r>
            <a:r>
              <a:rPr lang="en-GB" sz="2800" dirty="0">
                <a:latin typeface="Times New Roman" panose="02020603050405020304" pitchFamily="18" charset="0"/>
                <a:cs typeface="Times New Roman" panose="02020603050405020304" pitchFamily="18" charset="0"/>
              </a:rPr>
              <a:t>easy </a:t>
            </a:r>
            <a:r>
              <a:rPr lang="en-GB" sz="2800" dirty="0" smtClean="0">
                <a:latin typeface="Times New Roman" panose="02020603050405020304" pitchFamily="18" charset="0"/>
                <a:cs typeface="Times New Roman" panose="02020603050405020304" pitchFamily="18" charset="0"/>
              </a:rPr>
              <a:t>it is </a:t>
            </a:r>
            <a:r>
              <a:rPr lang="en-GB" sz="2800" dirty="0">
                <a:latin typeface="Times New Roman" panose="02020603050405020304" pitchFamily="18" charset="0"/>
                <a:cs typeface="Times New Roman" panose="02020603050405020304" pitchFamily="18" charset="0"/>
              </a:rPr>
              <a:t>for consumers to switch from a business's product or service to that of a competitor</a:t>
            </a:r>
            <a:r>
              <a:rPr lang="en-GB" sz="2800" dirty="0" smtClean="0">
                <a:latin typeface="Times New Roman" panose="02020603050405020304" pitchFamily="18" charset="0"/>
                <a:cs typeface="Times New Roman" panose="02020603050405020304" pitchFamily="18" charset="0"/>
              </a:rPr>
              <a:t>.</a:t>
            </a:r>
          </a:p>
          <a:p>
            <a:pPr algn="just"/>
            <a:r>
              <a:rPr lang="en-GB" sz="2800" dirty="0">
                <a:latin typeface="Times New Roman" panose="02020603050405020304" pitchFamily="18" charset="0"/>
                <a:cs typeface="Times New Roman" panose="02020603050405020304" pitchFamily="18" charset="0"/>
              </a:rPr>
              <a:t>Where close substitute products exist in a market, it increases the likelihood of customers switching to alternatives in response to price increases. </a:t>
            </a:r>
            <a:endParaRPr lang="en-GB" sz="2800" dirty="0" smtClean="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This reduces both the power of suppliers and the attractiveness of the market.</a:t>
            </a:r>
          </a:p>
          <a:p>
            <a:pPr marL="0" indent="0" algn="just">
              <a:buNone/>
            </a:pPr>
            <a:endParaRPr lang="en-GB" sz="2800" dirty="0">
              <a:latin typeface="Times New Roman" panose="02020603050405020304" pitchFamily="18" charset="0"/>
              <a:cs typeface="Times New Roman" panose="02020603050405020304" pitchFamily="18" charset="0"/>
            </a:endParaRPr>
          </a:p>
          <a:p>
            <a:pPr algn="just"/>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80447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834"/>
          </a:xfrm>
        </p:spPr>
        <p:txBody>
          <a:bodyPr/>
          <a:lstStyle/>
          <a:p>
            <a:r>
              <a:rPr lang="en-GB" dirty="0" smtClean="0">
                <a:solidFill>
                  <a:schemeClr val="tx1"/>
                </a:solidFill>
              </a:rPr>
              <a:t>STRENGTHS</a:t>
            </a:r>
            <a:endParaRPr lang="en-GB" dirty="0">
              <a:solidFill>
                <a:schemeClr val="tx1"/>
              </a:solidFill>
            </a:endParaRPr>
          </a:p>
        </p:txBody>
      </p:sp>
      <p:sp>
        <p:nvSpPr>
          <p:cNvPr id="3" name="Content Placeholder 2"/>
          <p:cNvSpPr>
            <a:spLocks noGrp="1"/>
          </p:cNvSpPr>
          <p:nvPr>
            <p:ph idx="1"/>
          </p:nvPr>
        </p:nvSpPr>
        <p:spPr>
          <a:xfrm>
            <a:off x="677334" y="1442435"/>
            <a:ext cx="8596668" cy="4598928"/>
          </a:xfrm>
        </p:spPr>
        <p:txBody>
          <a:bodyPr>
            <a:normAutofit lnSpcReduction="10000"/>
          </a:bodyPr>
          <a:lstStyle/>
          <a:p>
            <a:pPr marL="0" indent="0" fontAlgn="base">
              <a:buNone/>
            </a:pPr>
            <a:r>
              <a:rPr lang="en-GB" sz="2800" b="1" dirty="0">
                <a:latin typeface="Times New Roman" panose="02020603050405020304" pitchFamily="18" charset="0"/>
                <a:cs typeface="Times New Roman" panose="02020603050405020304" pitchFamily="18" charset="0"/>
              </a:rPr>
              <a:t>Internal attributes and resources that support a successful outcome</a:t>
            </a:r>
            <a:endParaRPr lang="en-GB" sz="2800" b="1" dirty="0" smtClean="0">
              <a:latin typeface="Times New Roman" panose="02020603050405020304" pitchFamily="18" charset="0"/>
              <a:cs typeface="Times New Roman" panose="02020603050405020304" pitchFamily="18" charset="0"/>
            </a:endParaRPr>
          </a:p>
          <a:p>
            <a:pPr fontAlgn="base"/>
            <a:r>
              <a:rPr lang="en-GB" sz="2800" dirty="0" smtClean="0">
                <a:latin typeface="Times New Roman" panose="02020603050405020304" pitchFamily="18" charset="0"/>
                <a:cs typeface="Times New Roman" panose="02020603050405020304" pitchFamily="18" charset="0"/>
              </a:rPr>
              <a:t>What </a:t>
            </a:r>
            <a:r>
              <a:rPr lang="en-GB" sz="2800" dirty="0">
                <a:latin typeface="Times New Roman" panose="02020603050405020304" pitchFamily="18" charset="0"/>
                <a:cs typeface="Times New Roman" panose="02020603050405020304" pitchFamily="18" charset="0"/>
              </a:rPr>
              <a:t>advantages does your organization have?</a:t>
            </a:r>
          </a:p>
          <a:p>
            <a:pPr fontAlgn="base"/>
            <a:r>
              <a:rPr lang="en-GB" sz="2800" dirty="0">
                <a:latin typeface="Times New Roman" panose="02020603050405020304" pitchFamily="18" charset="0"/>
                <a:cs typeface="Times New Roman" panose="02020603050405020304" pitchFamily="18" charset="0"/>
              </a:rPr>
              <a:t>What do you do better than anyone else?</a:t>
            </a:r>
          </a:p>
          <a:p>
            <a:pPr fontAlgn="base"/>
            <a:r>
              <a:rPr lang="en-GB" sz="2800" dirty="0">
                <a:latin typeface="Times New Roman" panose="02020603050405020304" pitchFamily="18" charset="0"/>
                <a:cs typeface="Times New Roman" panose="02020603050405020304" pitchFamily="18" charset="0"/>
              </a:rPr>
              <a:t>What unique or lowest-cost resources can you draw upon that others can't?</a:t>
            </a:r>
          </a:p>
          <a:p>
            <a:pPr fontAlgn="base"/>
            <a:r>
              <a:rPr lang="en-GB" sz="2800" dirty="0">
                <a:latin typeface="Times New Roman" panose="02020603050405020304" pitchFamily="18" charset="0"/>
                <a:cs typeface="Times New Roman" panose="02020603050405020304" pitchFamily="18" charset="0"/>
              </a:rPr>
              <a:t>What do people in your market see as your strengths?</a:t>
            </a:r>
          </a:p>
          <a:p>
            <a:pPr fontAlgn="base"/>
            <a:r>
              <a:rPr lang="en-GB" sz="2800" dirty="0">
                <a:latin typeface="Times New Roman" panose="02020603050405020304" pitchFamily="18" charset="0"/>
                <a:cs typeface="Times New Roman" panose="02020603050405020304" pitchFamily="18" charset="0"/>
              </a:rPr>
              <a:t>What factors mean that you "get the sale"?</a:t>
            </a:r>
          </a:p>
          <a:p>
            <a:r>
              <a:rPr lang="en-GB" sz="2800" dirty="0" smtClean="0">
                <a:latin typeface="Times New Roman" panose="02020603050405020304" pitchFamily="18" charset="0"/>
                <a:cs typeface="Times New Roman" panose="02020603050405020304" pitchFamily="18" charset="0"/>
              </a:rPr>
              <a:t>What is your unique selling point?</a:t>
            </a:r>
            <a:endParaRPr lang="en-GB"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90781820"/>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Century Gothic" panose="020B0502020202020204" pitchFamily="34" charset="0"/>
              </a:rPr>
              <a:t>Substitute is high when;</a:t>
            </a:r>
            <a:br>
              <a:rPr lang="en-GB" b="1" dirty="0">
                <a:solidFill>
                  <a:schemeClr val="tx1"/>
                </a:solidFill>
                <a:latin typeface="Century Gothic" panose="020B0502020202020204" pitchFamily="34" charset="0"/>
              </a:rPr>
            </a:br>
            <a:endParaRPr lang="en-GB" dirty="0">
              <a:solidFill>
                <a:schemeClr val="tx1"/>
              </a:solidFill>
            </a:endParaRPr>
          </a:p>
        </p:txBody>
      </p:sp>
      <p:sp>
        <p:nvSpPr>
          <p:cNvPr id="3" name="Content Placeholder 2"/>
          <p:cNvSpPr>
            <a:spLocks noGrp="1"/>
          </p:cNvSpPr>
          <p:nvPr>
            <p:ph idx="1"/>
          </p:nvPr>
        </p:nvSpPr>
        <p:spPr>
          <a:xfrm>
            <a:off x="677334" y="1262131"/>
            <a:ext cx="11055320" cy="4984124"/>
          </a:xfrm>
        </p:spPr>
        <p:txBody>
          <a:bodyPr>
            <a:noAutofit/>
          </a:bodyPr>
          <a:lstStyle/>
          <a:p>
            <a:pPr algn="just"/>
            <a:r>
              <a:rPr lang="en-GB" sz="3600" dirty="0" smtClean="0">
                <a:latin typeface="Times New Roman" panose="02020603050405020304" pitchFamily="18" charset="0"/>
                <a:cs typeface="Times New Roman" panose="02020603050405020304" pitchFamily="18" charset="0"/>
              </a:rPr>
              <a:t>Consumer switching costs are low </a:t>
            </a:r>
          </a:p>
          <a:p>
            <a:pPr algn="just"/>
            <a:r>
              <a:rPr lang="en-GB" sz="3600" dirty="0" smtClean="0">
                <a:latin typeface="Times New Roman" panose="02020603050405020304" pitchFamily="18" charset="0"/>
                <a:cs typeface="Times New Roman" panose="02020603050405020304" pitchFamily="18" charset="0"/>
              </a:rPr>
              <a:t>Substitute product is cheaper than industry product</a:t>
            </a:r>
          </a:p>
          <a:p>
            <a:pPr algn="just"/>
            <a:r>
              <a:rPr lang="en-GB" sz="3600" dirty="0" smtClean="0">
                <a:latin typeface="Times New Roman" panose="02020603050405020304" pitchFamily="18" charset="0"/>
                <a:cs typeface="Times New Roman" panose="02020603050405020304" pitchFamily="18" charset="0"/>
              </a:rPr>
              <a:t>Substitute product quality is equal or superior to industry product quality</a:t>
            </a:r>
          </a:p>
          <a:p>
            <a:pPr algn="just"/>
            <a:r>
              <a:rPr lang="en-GB" sz="3600" dirty="0" smtClean="0">
                <a:latin typeface="Times New Roman" panose="02020603050405020304" pitchFamily="18" charset="0"/>
                <a:cs typeface="Times New Roman" panose="02020603050405020304" pitchFamily="18" charset="0"/>
              </a:rPr>
              <a:t>Substitute performance is equal or superior to industry product performance</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131056"/>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Questions Asked……</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75008"/>
            <a:ext cx="10515600" cy="4901955"/>
          </a:xfrm>
        </p:spPr>
        <p:txBody>
          <a:bodyPr>
            <a:normAutofit lnSpcReduction="10000"/>
          </a:bodyPr>
          <a:lstStyle/>
          <a:p>
            <a:r>
              <a:rPr lang="en-GB" sz="3600" dirty="0">
                <a:latin typeface="Times New Roman" panose="02020603050405020304" pitchFamily="18" charset="0"/>
                <a:cs typeface="Times New Roman" panose="02020603050405020304" pitchFamily="18" charset="0"/>
              </a:rPr>
              <a:t>What are the differentiators between your product/service and the substitute?</a:t>
            </a:r>
          </a:p>
          <a:p>
            <a:r>
              <a:rPr lang="en-GB" sz="3600" dirty="0">
                <a:latin typeface="Times New Roman" panose="02020603050405020304" pitchFamily="18" charset="0"/>
                <a:cs typeface="Times New Roman" panose="02020603050405020304" pitchFamily="18" charset="0"/>
              </a:rPr>
              <a:t>How many substitute products are available in this market?</a:t>
            </a:r>
          </a:p>
          <a:p>
            <a:r>
              <a:rPr lang="en-GB" sz="3600" dirty="0">
                <a:latin typeface="Times New Roman" panose="02020603050405020304" pitchFamily="18" charset="0"/>
                <a:cs typeface="Times New Roman" panose="02020603050405020304" pitchFamily="18" charset="0"/>
              </a:rPr>
              <a:t>What is the cost of switching to a substitute product?</a:t>
            </a:r>
          </a:p>
          <a:p>
            <a:r>
              <a:rPr lang="en-GB" sz="3600" dirty="0">
                <a:latin typeface="Times New Roman" panose="02020603050405020304" pitchFamily="18" charset="0"/>
                <a:cs typeface="Times New Roman" panose="02020603050405020304" pitchFamily="18" charset="0"/>
              </a:rPr>
              <a:t>How difficult would it be to make the switch?</a:t>
            </a:r>
          </a:p>
          <a:p>
            <a:r>
              <a:rPr lang="en-GB" sz="3600" dirty="0">
                <a:latin typeface="Times New Roman" panose="02020603050405020304" pitchFamily="18" charset="0"/>
                <a:cs typeface="Times New Roman" panose="02020603050405020304" pitchFamily="18" charset="0"/>
              </a:rPr>
              <a:t>What products or services can you offer that might substitute a market leader?</a:t>
            </a:r>
          </a:p>
          <a:p>
            <a:endParaRPr lang="en-GB" dirty="0"/>
          </a:p>
        </p:txBody>
      </p:sp>
    </p:spTree>
    <p:extLst>
      <p:ext uri="{BB962C8B-B14F-4D97-AF65-F5344CB8AC3E}">
        <p14:creationId xmlns:p14="http://schemas.microsoft.com/office/powerpoint/2010/main" val="3650792993"/>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4" y="249216"/>
            <a:ext cx="10812887" cy="922762"/>
          </a:xfrm>
        </p:spPr>
        <p:txBody>
          <a:bodyPr/>
          <a:lstStyle/>
          <a:p>
            <a:r>
              <a:rPr lang="en-GB" b="1" dirty="0">
                <a:solidFill>
                  <a:schemeClr val="tx1"/>
                </a:solidFill>
                <a:latin typeface="Times New Roman" panose="02020603050405020304" pitchFamily="18" charset="0"/>
                <a:cs typeface="Times New Roman" panose="02020603050405020304" pitchFamily="18" charset="0"/>
              </a:rPr>
              <a:t>Bargaining power of </a:t>
            </a:r>
            <a:r>
              <a:rPr lang="en-GB" b="1" dirty="0" smtClean="0">
                <a:solidFill>
                  <a:schemeClr val="tx1"/>
                </a:solidFill>
                <a:latin typeface="Times New Roman" panose="02020603050405020304" pitchFamily="18" charset="0"/>
                <a:cs typeface="Times New Roman" panose="02020603050405020304" pitchFamily="18" charset="0"/>
              </a:rPr>
              <a:t>Buyers</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2126" y="1171978"/>
            <a:ext cx="10928796" cy="5223926"/>
          </a:xfrm>
        </p:spPr>
        <p:txBody>
          <a:bodyPr>
            <a:normAutofit fontScale="92500"/>
          </a:bodyPr>
          <a:lstStyle/>
          <a:p>
            <a:pPr algn="just"/>
            <a:r>
              <a:rPr lang="en-GB" sz="3600" dirty="0" smtClean="0">
                <a:latin typeface="Times New Roman" panose="02020603050405020304" pitchFamily="18" charset="0"/>
                <a:cs typeface="Times New Roman" panose="02020603050405020304" pitchFamily="18" charset="0"/>
              </a:rPr>
              <a:t>Analyses the </a:t>
            </a:r>
            <a:r>
              <a:rPr lang="en-GB" sz="3600" dirty="0">
                <a:latin typeface="Times New Roman" panose="02020603050405020304" pitchFamily="18" charset="0"/>
                <a:cs typeface="Times New Roman" panose="02020603050405020304" pitchFamily="18" charset="0"/>
              </a:rPr>
              <a:t>power of the consumer to affect pricing and </a:t>
            </a:r>
            <a:r>
              <a:rPr lang="en-GB" sz="3600" dirty="0" smtClean="0">
                <a:latin typeface="Times New Roman" panose="02020603050405020304" pitchFamily="18" charset="0"/>
                <a:cs typeface="Times New Roman" panose="02020603050405020304" pitchFamily="18" charset="0"/>
              </a:rPr>
              <a:t>quality, how easy is it to drive down prices.</a:t>
            </a:r>
          </a:p>
          <a:p>
            <a:pPr algn="just"/>
            <a:r>
              <a:rPr lang="en-GB" sz="3600" dirty="0" smtClean="0">
                <a:latin typeface="Times New Roman" panose="02020603050405020304" pitchFamily="18" charset="0"/>
                <a:cs typeface="Times New Roman" panose="02020603050405020304" pitchFamily="18" charset="0"/>
              </a:rPr>
              <a:t>Consumers </a:t>
            </a:r>
            <a:r>
              <a:rPr lang="en-GB" sz="3600" dirty="0">
                <a:latin typeface="Times New Roman" panose="02020603050405020304" pitchFamily="18" charset="0"/>
                <a:cs typeface="Times New Roman" panose="02020603050405020304" pitchFamily="18" charset="0"/>
              </a:rPr>
              <a:t>have power when there </a:t>
            </a:r>
            <a:r>
              <a:rPr lang="en-GB" sz="3600" dirty="0" smtClean="0">
                <a:latin typeface="Times New Roman" panose="02020603050405020304" pitchFamily="18" charset="0"/>
                <a:cs typeface="Times New Roman" panose="02020603050405020304" pitchFamily="18" charset="0"/>
              </a:rPr>
              <a:t>are not </a:t>
            </a:r>
            <a:r>
              <a:rPr lang="en-GB" sz="3600" dirty="0">
                <a:latin typeface="Times New Roman" panose="02020603050405020304" pitchFamily="18" charset="0"/>
                <a:cs typeface="Times New Roman" panose="02020603050405020304" pitchFamily="18" charset="0"/>
              </a:rPr>
              <a:t>many of them, but lots of sellers, as well as when it is easy to switch from one business's products or services to another</a:t>
            </a:r>
            <a:r>
              <a:rPr lang="en-GB" sz="3600" dirty="0" smtClean="0">
                <a:latin typeface="Times New Roman" panose="02020603050405020304" pitchFamily="18" charset="0"/>
                <a:cs typeface="Times New Roman" panose="02020603050405020304" pitchFamily="18" charset="0"/>
              </a:rPr>
              <a:t>.</a:t>
            </a:r>
          </a:p>
          <a:p>
            <a:pPr algn="just"/>
            <a:r>
              <a:rPr lang="en-GB" sz="3600" dirty="0" smtClean="0">
                <a:latin typeface="Times New Roman" panose="02020603050405020304" pitchFamily="18" charset="0"/>
                <a:cs typeface="Times New Roman" panose="02020603050405020304" pitchFamily="18" charset="0"/>
              </a:rPr>
              <a:t>Buying </a:t>
            </a:r>
            <a:r>
              <a:rPr lang="en-GB" sz="3600" dirty="0">
                <a:latin typeface="Times New Roman" panose="02020603050405020304" pitchFamily="18" charset="0"/>
                <a:cs typeface="Times New Roman" panose="02020603050405020304" pitchFamily="18" charset="0"/>
              </a:rPr>
              <a:t>power is low when consumers purchase products in small </a:t>
            </a:r>
            <a:r>
              <a:rPr lang="en-GB" sz="3600" dirty="0" smtClean="0">
                <a:latin typeface="Times New Roman" panose="02020603050405020304" pitchFamily="18" charset="0"/>
                <a:cs typeface="Times New Roman" panose="02020603050405020304" pitchFamily="18" charset="0"/>
              </a:rPr>
              <a:t>amounts.</a:t>
            </a:r>
          </a:p>
          <a:p>
            <a:pPr algn="just"/>
            <a:r>
              <a:rPr lang="en-GB" sz="3600" dirty="0" smtClean="0">
                <a:latin typeface="Times New Roman" panose="02020603050405020304" pitchFamily="18" charset="0"/>
                <a:cs typeface="Times New Roman" panose="02020603050405020304" pitchFamily="18" charset="0"/>
              </a:rPr>
              <a:t>If </a:t>
            </a:r>
            <a:r>
              <a:rPr lang="en-GB" sz="3600" dirty="0">
                <a:latin typeface="Times New Roman" panose="02020603050405020304" pitchFamily="18" charset="0"/>
                <a:cs typeface="Times New Roman" panose="02020603050405020304" pitchFamily="18" charset="0"/>
              </a:rPr>
              <a:t>a business has just a few powerful buyers, they are often able to dictate terms.</a:t>
            </a:r>
          </a:p>
          <a:p>
            <a:endParaRPr lang="en-GB" dirty="0"/>
          </a:p>
        </p:txBody>
      </p:sp>
    </p:spTree>
    <p:extLst>
      <p:ext uri="{BB962C8B-B14F-4D97-AF65-F5344CB8AC3E}">
        <p14:creationId xmlns:p14="http://schemas.microsoft.com/office/powerpoint/2010/main" val="1731652333"/>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838200" y="1365161"/>
            <a:ext cx="10515600" cy="4811802"/>
          </a:xfrm>
        </p:spPr>
        <p:txBody>
          <a:bodyPr/>
          <a:lstStyle/>
          <a:p>
            <a:r>
              <a:rPr lang="en-GB" sz="4000" dirty="0">
                <a:latin typeface="Times New Roman" panose="02020603050405020304" pitchFamily="18" charset="0"/>
                <a:cs typeface="Times New Roman" panose="02020603050405020304" pitchFamily="18" charset="0"/>
              </a:rPr>
              <a:t>How many buyers control your sales?</a:t>
            </a:r>
          </a:p>
          <a:p>
            <a:r>
              <a:rPr lang="en-GB" sz="4000" dirty="0">
                <a:latin typeface="Times New Roman" panose="02020603050405020304" pitchFamily="18" charset="0"/>
                <a:cs typeface="Times New Roman" panose="02020603050405020304" pitchFamily="18" charset="0"/>
              </a:rPr>
              <a:t>How large are the orders you receive?</a:t>
            </a:r>
          </a:p>
          <a:p>
            <a:r>
              <a:rPr lang="en-GB" sz="4000" dirty="0">
                <a:latin typeface="Times New Roman" panose="02020603050405020304" pitchFamily="18" charset="0"/>
                <a:cs typeface="Times New Roman" panose="02020603050405020304" pitchFamily="18" charset="0"/>
              </a:rPr>
              <a:t>Could your buyers switch suppliers—and how much would it cost for them to switch?</a:t>
            </a:r>
          </a:p>
          <a:p>
            <a:r>
              <a:rPr lang="en-GB" sz="4000" dirty="0">
                <a:latin typeface="Times New Roman" panose="02020603050405020304" pitchFamily="18" charset="0"/>
                <a:cs typeface="Times New Roman" panose="02020603050405020304" pitchFamily="18" charset="0"/>
              </a:rPr>
              <a:t>How important is your product/service to your buyers (i.e. what is the ROI of your product/service)?</a:t>
            </a:r>
          </a:p>
          <a:p>
            <a:endParaRPr lang="en-GB" dirty="0"/>
          </a:p>
        </p:txBody>
      </p:sp>
    </p:spTree>
    <p:extLst>
      <p:ext uri="{BB962C8B-B14F-4D97-AF65-F5344CB8AC3E}">
        <p14:creationId xmlns:p14="http://schemas.microsoft.com/office/powerpoint/2010/main" val="1104243349"/>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Bargaining power of suppliers</a:t>
            </a:r>
            <a:r>
              <a:rPr lang="en-GB" b="1" dirty="0">
                <a:solidFill>
                  <a:schemeClr val="tx1"/>
                </a:solidFill>
              </a:rPr>
              <a:t/>
            </a:r>
            <a:br>
              <a:rPr lang="en-GB" b="1"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774879" y="1323349"/>
            <a:ext cx="10515600" cy="5335028"/>
          </a:xfrm>
        </p:spPr>
        <p:txBody>
          <a:bodyPr>
            <a:normAutofit/>
          </a:bodyPr>
          <a:lstStyle/>
          <a:p>
            <a:endParaRPr lang="en-GB" dirty="0" smtClean="0"/>
          </a:p>
          <a:p>
            <a:pPr algn="just"/>
            <a:r>
              <a:rPr lang="en-GB" sz="3600" dirty="0" smtClean="0">
                <a:latin typeface="Times New Roman" panose="02020603050405020304" pitchFamily="18" charset="0"/>
                <a:cs typeface="Times New Roman" panose="02020603050405020304" pitchFamily="18" charset="0"/>
              </a:rPr>
              <a:t>Analyses </a:t>
            </a:r>
            <a:r>
              <a:rPr lang="en-GB" sz="3600" dirty="0">
                <a:latin typeface="Times New Roman" panose="02020603050405020304" pitchFamily="18" charset="0"/>
                <a:cs typeface="Times New Roman" panose="02020603050405020304" pitchFamily="18" charset="0"/>
              </a:rPr>
              <a:t>how much power a business's supplier has and how much control it has over the potential to raise its prices, which, in turn, would lower a business's profitability</a:t>
            </a:r>
            <a:r>
              <a:rPr lang="en-GB" sz="3600" dirty="0" smtClean="0">
                <a:latin typeface="Times New Roman" panose="02020603050405020304" pitchFamily="18" charset="0"/>
                <a:cs typeface="Times New Roman" panose="02020603050405020304" pitchFamily="18" charset="0"/>
              </a:rPr>
              <a:t>.</a:t>
            </a:r>
          </a:p>
          <a:p>
            <a:pPr algn="just"/>
            <a:r>
              <a:rPr lang="en-GB" sz="3600" dirty="0" smtClean="0">
                <a:latin typeface="Times New Roman" panose="02020603050405020304" pitchFamily="18" charset="0"/>
                <a:cs typeface="Times New Roman" panose="02020603050405020304" pitchFamily="18" charset="0"/>
              </a:rPr>
              <a:t>The </a:t>
            </a:r>
            <a:r>
              <a:rPr lang="en-GB" sz="3600" dirty="0">
                <a:latin typeface="Times New Roman" panose="02020603050405020304" pitchFamily="18" charset="0"/>
                <a:cs typeface="Times New Roman" panose="02020603050405020304" pitchFamily="18" charset="0"/>
              </a:rPr>
              <a:t>fewer </a:t>
            </a:r>
            <a:r>
              <a:rPr lang="en-GB" sz="3600" dirty="0" smtClean="0">
                <a:latin typeface="Times New Roman" panose="02020603050405020304" pitchFamily="18" charset="0"/>
                <a:cs typeface="Times New Roman" panose="02020603050405020304" pitchFamily="18" charset="0"/>
              </a:rPr>
              <a:t>the suppliers , </a:t>
            </a:r>
            <a:r>
              <a:rPr lang="en-GB" sz="3600" dirty="0">
                <a:latin typeface="Times New Roman" panose="02020603050405020304" pitchFamily="18" charset="0"/>
                <a:cs typeface="Times New Roman" panose="02020603050405020304" pitchFamily="18" charset="0"/>
              </a:rPr>
              <a:t>the more power they have. </a:t>
            </a:r>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Businesses </a:t>
            </a:r>
            <a:r>
              <a:rPr lang="en-GB" sz="3600" dirty="0">
                <a:latin typeface="Times New Roman" panose="02020603050405020304" pitchFamily="18" charset="0"/>
                <a:cs typeface="Times New Roman" panose="02020603050405020304" pitchFamily="18" charset="0"/>
              </a:rPr>
              <a:t>are in a better position when there are a multitude of suppliers</a:t>
            </a:r>
            <a:r>
              <a:rPr lang="en-GB" sz="3600" dirty="0" smtClean="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76145131"/>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1038918" y="1725769"/>
            <a:ext cx="10191460" cy="4780207"/>
          </a:xfrm>
        </p:spPr>
        <p:txBody>
          <a:bodyPr>
            <a:normAutofit/>
          </a:bodyPr>
          <a:lstStyle/>
          <a:p>
            <a:r>
              <a:rPr lang="en-GB" sz="3600" dirty="0">
                <a:latin typeface="Times New Roman" panose="02020603050405020304" pitchFamily="18" charset="0"/>
                <a:cs typeface="Times New Roman" panose="02020603050405020304" pitchFamily="18" charset="0"/>
              </a:rPr>
              <a:t>How many suppliers does your </a:t>
            </a:r>
            <a:r>
              <a:rPr lang="en-GB" sz="3600" dirty="0" smtClean="0">
                <a:latin typeface="Times New Roman" panose="02020603050405020304" pitchFamily="18" charset="0"/>
                <a:cs typeface="Times New Roman" panose="02020603050405020304" pitchFamily="18" charset="0"/>
              </a:rPr>
              <a:t>business </a:t>
            </a:r>
            <a:r>
              <a:rPr lang="en-GB" sz="3600" dirty="0">
                <a:latin typeface="Times New Roman" panose="02020603050405020304" pitchFamily="18" charset="0"/>
                <a:cs typeface="Times New Roman" panose="02020603050405020304" pitchFamily="18" charset="0"/>
              </a:rPr>
              <a:t>have?</a:t>
            </a:r>
          </a:p>
          <a:p>
            <a:r>
              <a:rPr lang="en-GB" sz="3600" dirty="0">
                <a:latin typeface="Times New Roman" panose="02020603050405020304" pitchFamily="18" charset="0"/>
                <a:cs typeface="Times New Roman" panose="02020603050405020304" pitchFamily="18" charset="0"/>
              </a:rPr>
              <a:t>How unique is the product or service that they provide?</a:t>
            </a:r>
          </a:p>
          <a:p>
            <a:r>
              <a:rPr lang="en-GB" sz="3600" dirty="0">
                <a:latin typeface="Times New Roman" panose="02020603050405020304" pitchFamily="18" charset="0"/>
                <a:cs typeface="Times New Roman" panose="02020603050405020304" pitchFamily="18" charset="0"/>
              </a:rPr>
              <a:t>How many alternative suppliers can you find? How do their prices compare to your current supplier? How expensive would it be to switch from one supplier to another?</a:t>
            </a:r>
          </a:p>
          <a:p>
            <a:endParaRPr lang="en-GB" dirty="0"/>
          </a:p>
        </p:txBody>
      </p:sp>
    </p:spTree>
    <p:extLst>
      <p:ext uri="{BB962C8B-B14F-4D97-AF65-F5344CB8AC3E}">
        <p14:creationId xmlns:p14="http://schemas.microsoft.com/office/powerpoint/2010/main" val="534212755"/>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2914"/>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COMPETITIVE RIVALRY</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8039"/>
            <a:ext cx="10515600" cy="4798924"/>
          </a:xfrm>
        </p:spPr>
        <p:txBody>
          <a:bodyPr>
            <a:normAutofit lnSpcReduction="10000"/>
          </a:bodyPr>
          <a:lstStyle/>
          <a:p>
            <a:r>
              <a:rPr lang="en-GB" sz="4400" dirty="0" smtClean="0">
                <a:latin typeface="Times New Roman" panose="02020603050405020304" pitchFamily="18" charset="0"/>
                <a:cs typeface="Times New Roman" panose="02020603050405020304" pitchFamily="18" charset="0"/>
              </a:rPr>
              <a:t>Examines how intense the competition is in the market</a:t>
            </a:r>
          </a:p>
          <a:p>
            <a:r>
              <a:rPr lang="en-GB" sz="4400" dirty="0" smtClean="0">
                <a:latin typeface="Times New Roman" panose="02020603050405020304" pitchFamily="18" charset="0"/>
                <a:cs typeface="Times New Roman" panose="02020603050405020304" pitchFamily="18" charset="0"/>
              </a:rPr>
              <a:t>Main driver is the number and capability of competitors in the market.</a:t>
            </a:r>
          </a:p>
          <a:p>
            <a:r>
              <a:rPr lang="en-GB" sz="4400" dirty="0" smtClean="0">
                <a:latin typeface="Times New Roman" panose="02020603050405020304" pitchFamily="18" charset="0"/>
                <a:cs typeface="Times New Roman" panose="02020603050405020304" pitchFamily="18" charset="0"/>
              </a:rPr>
              <a:t>Many competitors, offering undifferentiated products and services, will reduce market attractiveness.</a:t>
            </a:r>
          </a:p>
        </p:txBody>
      </p:sp>
    </p:spTree>
    <p:extLst>
      <p:ext uri="{BB962C8B-B14F-4D97-AF65-F5344CB8AC3E}">
        <p14:creationId xmlns:p14="http://schemas.microsoft.com/office/powerpoint/2010/main" val="3485135564"/>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6823" y="524857"/>
            <a:ext cx="10515600" cy="5798669"/>
          </a:xfrm>
        </p:spPr>
        <p:txBody>
          <a:bodyPr>
            <a:normAutofit lnSpcReduction="10000"/>
          </a:bodyPr>
          <a:lstStyle/>
          <a:p>
            <a:pPr marL="0" indent="0">
              <a:buNone/>
            </a:pPr>
            <a:r>
              <a:rPr lang="en-GB" sz="4000" b="1" dirty="0">
                <a:latin typeface="Times New Roman" panose="02020603050405020304" pitchFamily="18" charset="0"/>
                <a:cs typeface="Times New Roman" panose="02020603050405020304" pitchFamily="18" charset="0"/>
              </a:rPr>
              <a:t>Rivalry competition is high when;</a:t>
            </a:r>
          </a:p>
          <a:p>
            <a:r>
              <a:rPr lang="en-GB" sz="4000" dirty="0">
                <a:latin typeface="Times New Roman" panose="02020603050405020304" pitchFamily="18" charset="0"/>
                <a:cs typeface="Times New Roman" panose="02020603050405020304" pitchFamily="18" charset="0"/>
              </a:rPr>
              <a:t> there are just a few businesses equally selling a product or service, </a:t>
            </a:r>
          </a:p>
          <a:p>
            <a:r>
              <a:rPr lang="en-GB" sz="4000" dirty="0">
                <a:latin typeface="Times New Roman" panose="02020603050405020304" pitchFamily="18" charset="0"/>
                <a:cs typeface="Times New Roman" panose="02020603050405020304" pitchFamily="18" charset="0"/>
              </a:rPr>
              <a:t>when the industry is growing </a:t>
            </a:r>
          </a:p>
          <a:p>
            <a:r>
              <a:rPr lang="en-GB" sz="4000" dirty="0">
                <a:latin typeface="Times New Roman" panose="02020603050405020304" pitchFamily="18" charset="0"/>
                <a:cs typeface="Times New Roman" panose="02020603050405020304" pitchFamily="18" charset="0"/>
              </a:rPr>
              <a:t> when consumers can easily switch to a competitor's offering for little cost. </a:t>
            </a:r>
          </a:p>
          <a:p>
            <a:r>
              <a:rPr lang="en-GB" sz="4000" dirty="0">
                <a:latin typeface="Times New Roman" panose="02020603050405020304" pitchFamily="18" charset="0"/>
                <a:cs typeface="Times New Roman" panose="02020603050405020304" pitchFamily="18" charset="0"/>
              </a:rPr>
              <a:t>When rivalry competition is high, advertising and price wars can ensue, which can hurt a business's bottom line.</a:t>
            </a:r>
          </a:p>
          <a:p>
            <a:endParaRPr lang="en-GB" dirty="0"/>
          </a:p>
        </p:txBody>
      </p:sp>
    </p:spTree>
    <p:extLst>
      <p:ext uri="{BB962C8B-B14F-4D97-AF65-F5344CB8AC3E}">
        <p14:creationId xmlns:p14="http://schemas.microsoft.com/office/powerpoint/2010/main" val="37381026"/>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838200" y="1378040"/>
            <a:ext cx="10515600" cy="4798924"/>
          </a:xfrm>
        </p:spPr>
        <p:txBody>
          <a:bodyPr>
            <a:normAutofit lnSpcReduction="10000"/>
          </a:bodyPr>
          <a:lstStyle/>
          <a:p>
            <a:r>
              <a:rPr lang="en-GB" sz="3600" dirty="0">
                <a:latin typeface="Times New Roman" panose="02020603050405020304" pitchFamily="18" charset="0"/>
                <a:cs typeface="Times New Roman" panose="02020603050405020304" pitchFamily="18" charset="0"/>
              </a:rPr>
              <a:t>How many competitors do you have?</a:t>
            </a:r>
          </a:p>
          <a:p>
            <a:r>
              <a:rPr lang="en-GB" sz="3600" dirty="0">
                <a:latin typeface="Times New Roman" panose="02020603050405020304" pitchFamily="18" charset="0"/>
                <a:cs typeface="Times New Roman" panose="02020603050405020304" pitchFamily="18" charset="0"/>
              </a:rPr>
              <a:t>Who are your biggest competitors?</a:t>
            </a:r>
          </a:p>
          <a:p>
            <a:r>
              <a:rPr lang="en-GB" sz="3600" dirty="0">
                <a:latin typeface="Times New Roman" panose="02020603050405020304" pitchFamily="18" charset="0"/>
                <a:cs typeface="Times New Roman" panose="02020603050405020304" pitchFamily="18" charset="0"/>
              </a:rPr>
              <a:t>How does the quality of their products or services compare with yours?</a:t>
            </a:r>
          </a:p>
          <a:p>
            <a:r>
              <a:rPr lang="en-GB" sz="3600" dirty="0">
                <a:latin typeface="Times New Roman" panose="02020603050405020304" pitchFamily="18" charset="0"/>
                <a:cs typeface="Times New Roman" panose="02020603050405020304" pitchFamily="18" charset="0"/>
              </a:rPr>
              <a:t>What distinguishes your company from the competition?</a:t>
            </a:r>
          </a:p>
          <a:p>
            <a:r>
              <a:rPr lang="en-GB" sz="3600" dirty="0">
                <a:latin typeface="Times New Roman" panose="02020603050405020304" pitchFamily="18" charset="0"/>
                <a:cs typeface="Times New Roman" panose="02020603050405020304" pitchFamily="18" charset="0"/>
              </a:rPr>
              <a:t>What will it cost one of your customers to switch to a competitor?</a:t>
            </a:r>
          </a:p>
          <a:p>
            <a:endParaRPr lang="en-GB" dirty="0"/>
          </a:p>
        </p:txBody>
      </p:sp>
    </p:spTree>
    <p:extLst>
      <p:ext uri="{BB962C8B-B14F-4D97-AF65-F5344CB8AC3E}">
        <p14:creationId xmlns:p14="http://schemas.microsoft.com/office/powerpoint/2010/main" val="3015438997"/>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END</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28912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74501"/>
          </a:xfrm>
        </p:spPr>
        <p:txBody>
          <a:bodyPr/>
          <a:lstStyle/>
          <a:p>
            <a:r>
              <a:rPr lang="en-GB" dirty="0" smtClean="0">
                <a:solidFill>
                  <a:schemeClr val="tx1"/>
                </a:solidFill>
              </a:rPr>
              <a:t>WEAKNESSES</a:t>
            </a:r>
            <a:endParaRPr lang="en-GB" dirty="0">
              <a:solidFill>
                <a:schemeClr val="tx1"/>
              </a:solidFill>
            </a:endParaRPr>
          </a:p>
        </p:txBody>
      </p:sp>
      <p:sp>
        <p:nvSpPr>
          <p:cNvPr id="3" name="Content Placeholder 2"/>
          <p:cNvSpPr>
            <a:spLocks noGrp="1"/>
          </p:cNvSpPr>
          <p:nvPr>
            <p:ph idx="1"/>
          </p:nvPr>
        </p:nvSpPr>
        <p:spPr>
          <a:xfrm>
            <a:off x="677333" y="1584100"/>
            <a:ext cx="10282587" cy="5177307"/>
          </a:xfrm>
        </p:spPr>
        <p:txBody>
          <a:bodyPr>
            <a:normAutofit fontScale="92500"/>
          </a:bodyPr>
          <a:lstStyle/>
          <a:p>
            <a:pPr marL="0" indent="0" fontAlgn="base">
              <a:buNone/>
            </a:pPr>
            <a:r>
              <a:rPr lang="en-GB" sz="3200" b="1" dirty="0">
                <a:latin typeface="Times New Roman" panose="02020603050405020304" pitchFamily="18" charset="0"/>
                <a:cs typeface="Times New Roman" panose="02020603050405020304" pitchFamily="18" charset="0"/>
              </a:rPr>
              <a:t>Internal attributes and resources that work against a successful outcome</a:t>
            </a:r>
            <a:endParaRPr lang="en-GB" sz="3200" b="1"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could you improve?</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should you avoid?</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are people in your market likely to see as weaknesses?</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factors </a:t>
            </a:r>
            <a:r>
              <a:rPr lang="en-GB" sz="3200" dirty="0" smtClean="0">
                <a:latin typeface="Times New Roman" panose="02020603050405020304" pitchFamily="18" charset="0"/>
                <a:cs typeface="Times New Roman" panose="02020603050405020304" pitchFamily="18" charset="0"/>
              </a:rPr>
              <a:t>make you lose </a:t>
            </a:r>
            <a:r>
              <a:rPr lang="en-GB" sz="3200" dirty="0">
                <a:latin typeface="Times New Roman" panose="02020603050405020304" pitchFamily="18" charset="0"/>
                <a:cs typeface="Times New Roman" panose="02020603050405020304" pitchFamily="18" charset="0"/>
              </a:rPr>
              <a:t>sales?</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6140974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0031"/>
            <a:ext cx="8726868" cy="1218263"/>
          </a:xfrm>
        </p:spPr>
        <p:txBody>
          <a:bodyPr>
            <a:normAutofit fontScale="90000"/>
          </a:bodyPr>
          <a:lstStyle/>
          <a:p>
            <a:pPr algn="ctr"/>
            <a:r>
              <a:rPr lang="en-US" dirty="0" smtClean="0"/>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MANAGING ENVIRONMENTAL ELEMENTS</a:t>
            </a:r>
          </a:p>
        </p:txBody>
      </p:sp>
      <p:sp>
        <p:nvSpPr>
          <p:cNvPr id="3" name="Content Placeholder 2"/>
          <p:cNvSpPr>
            <a:spLocks noGrp="1"/>
          </p:cNvSpPr>
          <p:nvPr>
            <p:ph idx="1"/>
          </p:nvPr>
        </p:nvSpPr>
        <p:spPr>
          <a:xfrm>
            <a:off x="677334" y="1528295"/>
            <a:ext cx="8596668" cy="4513068"/>
          </a:xfrm>
        </p:spPr>
        <p:txBody>
          <a:bodyPr>
            <a:normAutofit/>
          </a:bodyPr>
          <a:lstStyle/>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Managers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have three major options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in attempting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to manage environmental uncertainty and its potential impact:</a:t>
            </a:r>
          </a:p>
          <a:p>
            <a:pPr algn="just"/>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Adapt</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to the existing environmental elements</a:t>
            </a:r>
          </a:p>
          <a:p>
            <a:pPr algn="just"/>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 Attempt to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influence environmental </a:t>
            </a:r>
            <a:r>
              <a:rPr lang="en-US" sz="28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favorability</a:t>
            </a:r>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3 </a:t>
            </a:r>
            <a:r>
              <a:rPr lang="en-US" sz="28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Shift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 domain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of operations away from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threatening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environmental elements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towards more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beneficial ones.</a:t>
            </a:r>
          </a:p>
          <a:p>
            <a:pPr marL="0" indent="0">
              <a:buNone/>
            </a:pPr>
            <a:endParaRPr lang="en-US"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459072617"/>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762001"/>
            <a:ext cx="8726869" cy="1303867"/>
          </a:xfrm>
        </p:spPr>
        <p:txBody>
          <a:bodyPr/>
          <a:lstStyle/>
          <a:p>
            <a:r>
              <a:rPr lang="en-US" dirty="0" smtClean="0">
                <a:solidFill>
                  <a:schemeClr val="tx1"/>
                </a:solidFill>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Adaptation</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51</a:t>
            </a:fld>
            <a:endParaRPr lang="en-US">
              <a:solidFill>
                <a:prstClr val="black"/>
              </a:solidFill>
            </a:endParaRPr>
          </a:p>
        </p:txBody>
      </p:sp>
      <p:sp>
        <p:nvSpPr>
          <p:cNvPr id="5" name="Rectangle 4"/>
          <p:cNvSpPr/>
          <p:nvPr/>
        </p:nvSpPr>
        <p:spPr>
          <a:xfrm>
            <a:off x="969817" y="1712819"/>
            <a:ext cx="7955973"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adaptation approach involves changing internal operations and activities-.to- make the organization more compatible with its environment. </a:t>
            </a:r>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Four common approaches used by organizations to adapt to environmental fluctuations are: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Buffering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Smoothing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Forecasting</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Rationing</a:t>
            </a:r>
          </a:p>
        </p:txBody>
      </p:sp>
    </p:spTree>
    <p:extLst>
      <p:ext uri="{BB962C8B-B14F-4D97-AF65-F5344CB8AC3E}">
        <p14:creationId xmlns:p14="http://schemas.microsoft.com/office/powerpoint/2010/main" val="1789263479"/>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3" y="275243"/>
            <a:ext cx="8827275" cy="660400"/>
          </a:xfrm>
        </p:spPr>
        <p:txBody>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Adaptation Techniques</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25003" y="1141705"/>
            <a:ext cx="9620518" cy="5470844"/>
          </a:xfrm>
        </p:spPr>
        <p:txBody>
          <a:bodyPr>
            <a:normAutofit lnSpcReduction="10000"/>
          </a:bodyPr>
          <a:lstStyle/>
          <a:p>
            <a:pPr marL="0" indent="0" algn="just">
              <a:buNone/>
            </a:pPr>
            <a:r>
              <a:rPr lang="en-US" sz="2800" b="1" dirty="0" smtClean="0">
                <a:latin typeface="Times New Roman" panose="02020603050405020304" pitchFamily="18" charset="0"/>
                <a:cs typeface="Times New Roman" panose="02020603050405020304" pitchFamily="18" charset="0"/>
              </a:rPr>
              <a:t>Buffering</a:t>
            </a:r>
            <a:endParaRPr lang="en-US" sz="2800" b="1" dirty="0">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The use of buffering involves stockpiling either inputs into or outputs from a production </a:t>
            </a:r>
            <a:r>
              <a:rPr lang="en-US" sz="2800" dirty="0" smtClean="0">
                <a:solidFill>
                  <a:schemeClr val="tx1"/>
                </a:solidFill>
                <a:latin typeface="Times New Roman" panose="02020603050405020304" pitchFamily="18" charset="0"/>
                <a:cs typeface="Times New Roman" panose="02020603050405020304" pitchFamily="18" charset="0"/>
              </a:rPr>
              <a:t>or service </a:t>
            </a:r>
            <a:r>
              <a:rPr lang="en-US" sz="2800" dirty="0">
                <a:solidFill>
                  <a:schemeClr val="tx1"/>
                </a:solidFill>
                <a:latin typeface="Times New Roman" panose="02020603050405020304" pitchFamily="18" charset="0"/>
                <a:cs typeface="Times New Roman" panose="02020603050405020304" pitchFamily="18" charset="0"/>
              </a:rPr>
              <a:t>process in order to cope with environmental </a:t>
            </a:r>
            <a:r>
              <a:rPr lang="en-US" sz="2800" dirty="0" smtClean="0">
                <a:solidFill>
                  <a:schemeClr val="tx1"/>
                </a:solidFill>
                <a:latin typeface="Times New Roman" panose="02020603050405020304" pitchFamily="18" charset="0"/>
                <a:cs typeface="Times New Roman" panose="02020603050405020304" pitchFamily="18" charset="0"/>
              </a:rPr>
              <a:t>fluctuations (demand).</a:t>
            </a:r>
          </a:p>
          <a:p>
            <a:pPr marL="0" indent="0" algn="just">
              <a:buNone/>
            </a:pPr>
            <a:r>
              <a:rPr lang="en-US" sz="2800" b="1" dirty="0" smtClean="0">
                <a:solidFill>
                  <a:schemeClr val="tx1"/>
                </a:solidFill>
                <a:latin typeface="Times New Roman" panose="02020603050405020304" pitchFamily="18" charset="0"/>
                <a:cs typeface="Times New Roman" panose="02020603050405020304" pitchFamily="18" charset="0"/>
              </a:rPr>
              <a:t>Smoothing</a:t>
            </a:r>
          </a:p>
          <a:p>
            <a:pPr marL="0" indent="0" algn="just">
              <a:buNone/>
            </a:pPr>
            <a:r>
              <a:rPr lang="en-GB" sz="2800" dirty="0">
                <a:solidFill>
                  <a:schemeClr val="tx1"/>
                </a:solidFill>
                <a:latin typeface="Times New Roman" panose="02020603050405020304" pitchFamily="18" charset="0"/>
                <a:cs typeface="Times New Roman" panose="02020603050405020304" pitchFamily="18" charset="0"/>
              </a:rPr>
              <a:t>S</a:t>
            </a:r>
            <a:r>
              <a:rPr lang="en-GB" sz="2800" dirty="0" smtClean="0">
                <a:solidFill>
                  <a:schemeClr val="tx1"/>
                </a:solidFill>
                <a:latin typeface="Times New Roman" panose="02020603050405020304" pitchFamily="18" charset="0"/>
                <a:cs typeface="Times New Roman" panose="02020603050405020304" pitchFamily="18" charset="0"/>
              </a:rPr>
              <a:t>moothing </a:t>
            </a:r>
            <a:r>
              <a:rPr lang="en-GB" sz="2800" dirty="0">
                <a:solidFill>
                  <a:schemeClr val="tx1"/>
                </a:solidFill>
                <a:latin typeface="Times New Roman" panose="02020603050405020304" pitchFamily="18" charset="0"/>
                <a:cs typeface="Times New Roman" panose="02020603050405020304" pitchFamily="18" charset="0"/>
              </a:rPr>
              <a:t>involves taking actions aimed at reducing the impact of fluctuation given the market. For example, utilities </a:t>
            </a:r>
            <a:r>
              <a:rPr lang="en-GB" sz="2800" dirty="0" smtClean="0">
                <a:solidFill>
                  <a:schemeClr val="tx1"/>
                </a:solidFill>
                <a:latin typeface="Times New Roman" panose="02020603050405020304" pitchFamily="18" charset="0"/>
                <a:cs typeface="Times New Roman" panose="02020603050405020304" pitchFamily="18" charset="0"/>
              </a:rPr>
              <a:t>often, discount their energy rates in designated </a:t>
            </a:r>
            <a:r>
              <a:rPr lang="en-GB" sz="2800" dirty="0">
                <a:solidFill>
                  <a:schemeClr val="tx1"/>
                </a:solidFill>
                <a:latin typeface="Times New Roman" panose="02020603050405020304" pitchFamily="18" charset="0"/>
                <a:cs typeface="Times New Roman" panose="02020603050405020304" pitchFamily="18" charset="0"/>
              </a:rPr>
              <a:t>slow-demand periods</a:t>
            </a:r>
            <a:r>
              <a:rPr lang="en-GB" sz="2800" dirty="0" smtClean="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r>
            <a:br>
              <a:rPr lang="en-GB" sz="2800" dirty="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Forecasting</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Forecasting is the systematic effort to estimate future conditions. For example, grocery </a:t>
            </a:r>
            <a:r>
              <a:rPr lang="en-US" sz="2800" dirty="0" smtClean="0">
                <a:solidFill>
                  <a:schemeClr val="tx1"/>
                </a:solidFill>
                <a:latin typeface="Times New Roman" panose="02020603050405020304" pitchFamily="18" charset="0"/>
                <a:cs typeface="Times New Roman" panose="02020603050405020304" pitchFamily="18" charset="0"/>
              </a:rPr>
              <a:t>stores frequently </a:t>
            </a:r>
            <a:r>
              <a:rPr lang="en-US" sz="2800" dirty="0">
                <a:solidFill>
                  <a:schemeClr val="tx1"/>
                </a:solidFill>
                <a:latin typeface="Times New Roman" panose="02020603050405020304" pitchFamily="18" charset="0"/>
                <a:cs typeface="Times New Roman" panose="02020603050405020304" pitchFamily="18" charset="0"/>
              </a:rPr>
              <a:t>hire part-time cashiers to supplement regular staff during busy periods</a:t>
            </a:r>
            <a:r>
              <a:rPr lang="en-US" sz="2800" dirty="0" smtClean="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487783197"/>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63" y="434661"/>
            <a:ext cx="8077200" cy="1033529"/>
          </a:xfrm>
        </p:spPr>
        <p:txBody>
          <a:bodyPr>
            <a:normAutofit fontScale="90000"/>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Adaptation Techniques Cont’d</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53</a:t>
            </a:fld>
            <a:endParaRPr lang="en-US">
              <a:solidFill>
                <a:prstClr val="black"/>
              </a:solidFill>
            </a:endParaRPr>
          </a:p>
        </p:txBody>
      </p:sp>
      <p:sp>
        <p:nvSpPr>
          <p:cNvPr id="5" name="Rectangle 4"/>
          <p:cNvSpPr/>
          <p:nvPr/>
        </p:nvSpPr>
        <p:spPr>
          <a:xfrm>
            <a:off x="513463" y="1468190"/>
            <a:ext cx="9004610" cy="5262979"/>
          </a:xfrm>
          <a:prstGeom prst="rect">
            <a:avLst/>
          </a:prstGeom>
        </p:spPr>
        <p:txBody>
          <a:bodyPr wrap="square">
            <a:spAutoFit/>
          </a:bodyPr>
          <a:lstStyle/>
          <a:p>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Rationing</a:t>
            </a:r>
          </a:p>
          <a:p>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involves providing </a:t>
            </a:r>
            <a:r>
              <a:rPr lang="en-US" sz="2800" b="1" dirty="0">
                <a:latin typeface="Times New Roman" panose="02020603050405020304" pitchFamily="18" charset="0"/>
                <a:ea typeface="Tahoma" panose="020B0604030504040204" pitchFamily="34" charset="0"/>
                <a:cs typeface="Times New Roman" panose="02020603050405020304" pitchFamily="18" charset="0"/>
              </a:rPr>
              <a:t>limited access </a:t>
            </a:r>
            <a:r>
              <a:rPr lang="en-US" sz="2800" dirty="0">
                <a:latin typeface="Times New Roman" panose="02020603050405020304" pitchFamily="18" charset="0"/>
                <a:ea typeface="Tahoma" panose="020B0604030504040204" pitchFamily="34" charset="0"/>
                <a:cs typeface="Times New Roman" panose="02020603050405020304" pitchFamily="18" charset="0"/>
              </a:rPr>
              <a:t>to a product or service that is in high demand. For example, many universities and colleges ration slots for popular programs by establishing program pre-requisites</a:t>
            </a:r>
            <a:r>
              <a:rPr lang="en-US" sz="28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has the advantage of allowing the organization to avoid costs of expanding capacity.</a:t>
            </a: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has the disadvantage of denying a consumer a product or service, while the organization is forced to turn away potential business.</a:t>
            </a:r>
          </a:p>
        </p:txBody>
      </p:sp>
    </p:spTree>
    <p:extLst>
      <p:ext uri="{BB962C8B-B14F-4D97-AF65-F5344CB8AC3E}">
        <p14:creationId xmlns:p14="http://schemas.microsoft.com/office/powerpoint/2010/main" val="657829812"/>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30305" cy="783576"/>
          </a:xfrm>
        </p:spPr>
        <p:txBody>
          <a:bodyPr>
            <a:normAutofit/>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Favorability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Influence</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54</a:t>
            </a:fld>
            <a:endParaRPr lang="en-US">
              <a:solidFill>
                <a:prstClr val="black"/>
              </a:solidFill>
            </a:endParaRPr>
          </a:p>
        </p:txBody>
      </p:sp>
      <p:sp>
        <p:nvSpPr>
          <p:cNvPr id="5" name="Rectangle 4"/>
          <p:cNvSpPr/>
          <p:nvPr/>
        </p:nvSpPr>
        <p:spPr>
          <a:xfrm>
            <a:off x="1188025" y="1790658"/>
            <a:ext cx="9037799" cy="4401205"/>
          </a:xfrm>
          <a:prstGeom prst="rect">
            <a:avLst/>
          </a:prstGeom>
        </p:spPr>
        <p:txBody>
          <a:bodyPr wrap="square">
            <a:spAutoFit/>
          </a:bodyPr>
          <a:lstStyle/>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The favorability influence approach involves  attempting to alter environmental elements in order to make them more compatible with the needs of the organization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 typeface="Wingdings" panose="05000000000000000000" pitchFamily="2" charset="2"/>
              <a:buChar char="Ø"/>
            </a:pP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Major methods that the organization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uses </a:t>
            </a:r>
            <a:r>
              <a:rPr lang="en-US" sz="2800" dirty="0">
                <a:latin typeface="Times New Roman" panose="02020603050405020304" pitchFamily="18" charset="0"/>
                <a:ea typeface="Tahoma" panose="020B0604030504040204" pitchFamily="34" charset="0"/>
                <a:cs typeface="Times New Roman" panose="02020603050405020304" pitchFamily="18" charset="0"/>
              </a:rPr>
              <a:t>in attempting to influence significant elements in the environment are:</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Advertising and Public Relations </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Negotiating contracts, co-opting</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Joint ventures, joining Trade associations and engaging in political activities.</a:t>
            </a:r>
          </a:p>
        </p:txBody>
      </p:sp>
    </p:spTree>
    <p:extLst>
      <p:ext uri="{BB962C8B-B14F-4D97-AF65-F5344CB8AC3E}">
        <p14:creationId xmlns:p14="http://schemas.microsoft.com/office/powerpoint/2010/main" val="1317112658"/>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Advertising and Public Relations</a:t>
            </a:r>
            <a:r>
              <a:rPr lang="en-GB" dirty="0"/>
              <a:t/>
            </a:r>
            <a:br>
              <a:rPr lang="en-GB" dirty="0"/>
            </a:br>
            <a:endParaRPr lang="en-GB" dirty="0"/>
          </a:p>
        </p:txBody>
      </p:sp>
      <p:sp>
        <p:nvSpPr>
          <p:cNvPr id="3" name="Content Placeholder 2"/>
          <p:cNvSpPr>
            <a:spLocks noGrp="1"/>
          </p:cNvSpPr>
          <p:nvPr>
            <p:ph idx="1"/>
          </p:nvPr>
        </p:nvSpPr>
        <p:spPr>
          <a:xfrm>
            <a:off x="677334" y="1326525"/>
            <a:ext cx="8596668" cy="4714838"/>
          </a:xfrm>
        </p:spPr>
        <p:txBody>
          <a:bodyPr/>
          <a:lstStyle/>
          <a:p>
            <a:r>
              <a:rPr lang="en-GB" sz="3600" dirty="0">
                <a:latin typeface="Times New Roman" panose="02020603050405020304" pitchFamily="18" charset="0"/>
                <a:cs typeface="Times New Roman" panose="02020603050405020304" pitchFamily="18" charset="0"/>
              </a:rPr>
              <a:t>Advertising is the use of communications media to gain favourable publicity for </a:t>
            </a:r>
            <a:r>
              <a:rPr lang="en-GB" sz="3600" dirty="0" smtClean="0">
                <a:latin typeface="Times New Roman" panose="02020603050405020304" pitchFamily="18" charset="0"/>
                <a:cs typeface="Times New Roman" panose="02020603050405020304" pitchFamily="18" charset="0"/>
              </a:rPr>
              <a:t>particular products </a:t>
            </a:r>
            <a:r>
              <a:rPr lang="en-GB" sz="3600" dirty="0">
                <a:latin typeface="Times New Roman" panose="02020603050405020304" pitchFamily="18" charset="0"/>
                <a:cs typeface="Times New Roman" panose="02020603050405020304" pitchFamily="18" charset="0"/>
              </a:rPr>
              <a:t>and services. </a:t>
            </a:r>
            <a:endParaRPr lang="en-GB" sz="3600" dirty="0" smtClean="0">
              <a:latin typeface="Times New Roman" panose="02020603050405020304" pitchFamily="18" charset="0"/>
              <a:cs typeface="Times New Roman" panose="02020603050405020304" pitchFamily="18" charset="0"/>
            </a:endParaRPr>
          </a:p>
          <a:p>
            <a:r>
              <a:rPr lang="en-GB" sz="3600" dirty="0" smtClean="0">
                <a:latin typeface="Times New Roman" panose="02020603050405020304" pitchFamily="18" charset="0"/>
                <a:cs typeface="Times New Roman" panose="02020603050405020304" pitchFamily="18" charset="0"/>
              </a:rPr>
              <a:t>Public </a:t>
            </a:r>
            <a:r>
              <a:rPr lang="en-GB" sz="3600" dirty="0">
                <a:latin typeface="Times New Roman" panose="02020603050405020304" pitchFamily="18" charset="0"/>
                <a:cs typeface="Times New Roman" panose="02020603050405020304" pitchFamily="18" charset="0"/>
              </a:rPr>
              <a:t>Relations involves the use of communications media </a:t>
            </a:r>
            <a:r>
              <a:rPr lang="en-GB" sz="3600" dirty="0" smtClean="0">
                <a:latin typeface="Times New Roman" panose="02020603050405020304" pitchFamily="18" charset="0"/>
                <a:cs typeface="Times New Roman" panose="02020603050405020304" pitchFamily="18" charset="0"/>
              </a:rPr>
              <a:t>and related </a:t>
            </a:r>
            <a:r>
              <a:rPr lang="en-GB" sz="3600" dirty="0">
                <a:latin typeface="Times New Roman" panose="02020603050405020304" pitchFamily="18" charset="0"/>
                <a:cs typeface="Times New Roman" panose="02020603050405020304" pitchFamily="18" charset="0"/>
              </a:rPr>
              <a:t>activities to create a favourable overall impression of the organisation among </a:t>
            </a:r>
            <a:r>
              <a:rPr lang="en-GB" sz="3600" dirty="0" smtClean="0">
                <a:latin typeface="Times New Roman" panose="02020603050405020304" pitchFamily="18" charset="0"/>
                <a:cs typeface="Times New Roman" panose="02020603050405020304" pitchFamily="18" charset="0"/>
              </a:rPr>
              <a:t>the public</a:t>
            </a:r>
            <a:r>
              <a:rPr lang="en-GB" sz="3600" dirty="0">
                <a:latin typeface="Times New Roman" panose="02020603050405020304" pitchFamily="18" charset="0"/>
                <a:cs typeface="Times New Roman" panose="02020603050405020304" pitchFamily="18" charset="0"/>
              </a:rPr>
              <a:t>.</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083095567"/>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Boundary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Spanning</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56</a:t>
            </a:fld>
            <a:endParaRPr lang="en-US">
              <a:solidFill>
                <a:prstClr val="black"/>
              </a:solidFill>
            </a:endParaRPr>
          </a:p>
        </p:txBody>
      </p:sp>
      <p:sp>
        <p:nvSpPr>
          <p:cNvPr id="5" name="Rectangle 4"/>
          <p:cNvSpPr/>
          <p:nvPr/>
        </p:nvSpPr>
        <p:spPr>
          <a:xfrm>
            <a:off x="1136072" y="1507372"/>
            <a:ext cx="8922327" cy="4832092"/>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Boundary spanning involves creating roles within the organization that interface with important elements in the environment.</a:t>
            </a:r>
          </a:p>
          <a:p>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cs typeface="Times New Roman" panose="02020603050405020304" pitchFamily="18" charset="0"/>
              </a:rPr>
              <a:t>of boundary spanning roles include:</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Salespersons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Purchasing specialists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Personnel recruiters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Admissions officers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Shipping and receiving</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Agents, receptionists, scientists and Lawyer</a:t>
            </a:r>
            <a:r>
              <a:rPr lang="en-US" sz="2800"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467214958"/>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dirty="0" smtClean="0">
                <a:solidFill>
                  <a:schemeClr val="tx1"/>
                </a:solidFill>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Recruiting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57</a:t>
            </a:fld>
            <a:endParaRPr lang="en-US">
              <a:solidFill>
                <a:prstClr val="black"/>
              </a:solidFill>
            </a:endParaRPr>
          </a:p>
        </p:txBody>
      </p:sp>
      <p:sp>
        <p:nvSpPr>
          <p:cNvPr id="5" name="Rectangle 4"/>
          <p:cNvSpPr/>
          <p:nvPr/>
        </p:nvSpPr>
        <p:spPr>
          <a:xfrm>
            <a:off x="1548243" y="1689328"/>
            <a:ext cx="8679605"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Recruiting involves attracting </a:t>
            </a:r>
            <a:r>
              <a:rPr lang="en-US" sz="2800" dirty="0" smtClean="0">
                <a:latin typeface="Times New Roman" panose="02020603050405020304" pitchFamily="18" charset="0"/>
                <a:cs typeface="Times New Roman" panose="02020603050405020304" pitchFamily="18" charset="0"/>
              </a:rPr>
              <a:t>skilled and qualified job </a:t>
            </a:r>
            <a:r>
              <a:rPr lang="en-US" sz="2800" dirty="0">
                <a:latin typeface="Times New Roman" panose="02020603050405020304" pitchFamily="18" charset="0"/>
                <a:cs typeface="Times New Roman" panose="02020603050405020304" pitchFamily="18" charset="0"/>
              </a:rPr>
              <a:t>candidates who meet the needs of the organization.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tool can be used for environmental influence when organizations seek job candidates who have a knowledge of and close ties to a significant element of the environment.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 example, companies often hire executives from specific companies because of their environmental knowledge and connection.</a:t>
            </a:r>
          </a:p>
        </p:txBody>
      </p:sp>
    </p:spTree>
    <p:extLst>
      <p:ext uri="{BB962C8B-B14F-4D97-AF65-F5344CB8AC3E}">
        <p14:creationId xmlns:p14="http://schemas.microsoft.com/office/powerpoint/2010/main" val="950856161"/>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Negotiating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contracts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58</a:t>
            </a:fld>
            <a:endParaRPr lang="en-US">
              <a:solidFill>
                <a:prstClr val="black"/>
              </a:solidFill>
            </a:endParaRPr>
          </a:p>
        </p:txBody>
      </p:sp>
      <p:sp>
        <p:nvSpPr>
          <p:cNvPr id="5" name="Rectangle 4"/>
          <p:cNvSpPr/>
          <p:nvPr/>
        </p:nvSpPr>
        <p:spPr>
          <a:xfrm>
            <a:off x="1057686" y="1853248"/>
            <a:ext cx="8993147" cy="4401205"/>
          </a:xfrm>
          <a:prstGeom prst="rect">
            <a:avLst/>
          </a:prstGeom>
        </p:spPr>
        <p:txBody>
          <a:bodyPr wrap="square">
            <a:spAutoFit/>
          </a:bodyPr>
          <a:lstStyle/>
          <a:p>
            <a:pPr marL="285750" indent="-285750">
              <a:buFont typeface="Wingdings" panose="05000000000000000000" pitchFamily="2" charset="2"/>
              <a:buChar char="Ø"/>
            </a:pPr>
            <a:r>
              <a:rPr lang="en-US" sz="4000" dirty="0">
                <a:latin typeface="Times New Roman" panose="02020603050405020304" pitchFamily="18" charset="0"/>
                <a:ea typeface="Tahoma" panose="020B0604030504040204" pitchFamily="34" charset="0"/>
                <a:cs typeface="Times New Roman" panose="02020603050405020304" pitchFamily="18" charset="0"/>
              </a:rPr>
              <a:t>Negotiating contracts aims at seeking favorable agreements on matters of importance to the organization</a:t>
            </a:r>
            <a:r>
              <a:rPr lang="en-US" sz="4000" dirty="0" smtClean="0">
                <a:latin typeface="Times New Roman" panose="02020603050405020304" pitchFamily="18" charset="0"/>
                <a:ea typeface="Tahoma" panose="020B0604030504040204" pitchFamily="34" charset="0"/>
                <a:cs typeface="Times New Roman" panose="02020603050405020304" pitchFamily="18" charset="0"/>
              </a:rPr>
              <a:t>.</a:t>
            </a:r>
          </a:p>
          <a:p>
            <a:endParaRPr lang="en-US" sz="4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4000" dirty="0">
                <a:latin typeface="Times New Roman" panose="02020603050405020304" pitchFamily="18" charset="0"/>
                <a:ea typeface="Tahoma" panose="020B0604030504040204" pitchFamily="34" charset="0"/>
                <a:cs typeface="Times New Roman" panose="02020603050405020304" pitchFamily="18" charset="0"/>
              </a:rPr>
              <a:t>Specific agreements with customers and suppliers </a:t>
            </a:r>
            <a:r>
              <a:rPr lang="en-US" sz="4000" dirty="0" smtClean="0">
                <a:latin typeface="Times New Roman" panose="02020603050405020304" pitchFamily="18" charset="0"/>
                <a:ea typeface="Tahoma" panose="020B0604030504040204" pitchFamily="34" charset="0"/>
                <a:cs typeface="Times New Roman" panose="02020603050405020304" pitchFamily="18" charset="0"/>
              </a:rPr>
              <a:t>are </a:t>
            </a:r>
            <a:r>
              <a:rPr lang="en-US" sz="4000" dirty="0">
                <a:latin typeface="Times New Roman" panose="02020603050405020304" pitchFamily="18" charset="0"/>
                <a:ea typeface="Tahoma" panose="020B0604030504040204" pitchFamily="34" charset="0"/>
                <a:cs typeface="Times New Roman" panose="02020603050405020304" pitchFamily="18" charset="0"/>
              </a:rPr>
              <a:t>common means of creating environmental favorability</a:t>
            </a:r>
          </a:p>
        </p:txBody>
      </p:sp>
    </p:spTree>
    <p:extLst>
      <p:ext uri="{BB962C8B-B14F-4D97-AF65-F5344CB8AC3E}">
        <p14:creationId xmlns:p14="http://schemas.microsoft.com/office/powerpoint/2010/main" val="3934519934"/>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13" y="313386"/>
            <a:ext cx="8596668" cy="858592"/>
          </a:xfrm>
        </p:spPr>
        <p:txBody>
          <a:bodyPr>
            <a:normAutofit fontScale="90000"/>
          </a:bodyPr>
          <a:lstStyle/>
          <a:p>
            <a:pPr algn="ctr"/>
            <a:r>
              <a:rPr lang="en-US" dirty="0" smtClean="0"/>
              <a:t> </a:t>
            </a:r>
            <a:r>
              <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rPr>
              <a:t>Co-opting</a:t>
            </a:r>
            <a:endParaRPr lang="en-US"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59</a:t>
            </a:fld>
            <a:endParaRPr lang="en-US">
              <a:solidFill>
                <a:prstClr val="black"/>
              </a:solidFill>
            </a:endParaRPr>
          </a:p>
        </p:txBody>
      </p:sp>
      <p:sp>
        <p:nvSpPr>
          <p:cNvPr id="5" name="Rectangle 4"/>
          <p:cNvSpPr/>
          <p:nvPr/>
        </p:nvSpPr>
        <p:spPr>
          <a:xfrm>
            <a:off x="876299" y="1374385"/>
            <a:ext cx="8787245" cy="5262979"/>
          </a:xfrm>
          <a:prstGeom prst="rect">
            <a:avLst/>
          </a:prstGeom>
        </p:spPr>
        <p:txBody>
          <a:bodyPr wrap="square">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Co-opting is the process of absorbing key members of important environmental elements into the leadership or policy-making structure of an organization</a:t>
            </a:r>
            <a:r>
              <a:rPr lang="en-US" sz="28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 common example of </a:t>
            </a:r>
            <a:r>
              <a:rPr lang="en-US" sz="2800" dirty="0" smtClean="0">
                <a:latin typeface="Times New Roman" panose="02020603050405020304" pitchFamily="18" charset="0"/>
                <a:cs typeface="Times New Roman" panose="02020603050405020304" pitchFamily="18" charset="0"/>
              </a:rPr>
              <a:t>co-opting </a:t>
            </a:r>
            <a:r>
              <a:rPr lang="en-US" sz="2800" dirty="0">
                <a:latin typeface="Times New Roman" panose="02020603050405020304" pitchFamily="18" charset="0"/>
                <a:cs typeface="Times New Roman" panose="02020603050405020304" pitchFamily="18" charset="0"/>
              </a:rPr>
              <a:t>is the addition of key members of the environment to boards of directors</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For instance, some universities have prominent individuals on the council.</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These individuals often help the universities deal more effectively with environmental elements, particularly in the area of raising funds from business.</a:t>
            </a:r>
          </a:p>
        </p:txBody>
      </p:sp>
    </p:spTree>
    <p:extLst>
      <p:ext uri="{BB962C8B-B14F-4D97-AF65-F5344CB8AC3E}">
        <p14:creationId xmlns:p14="http://schemas.microsoft.com/office/powerpoint/2010/main" val="371456075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OPPORTUNITIES</a:t>
            </a:r>
            <a:endParaRPr lang="en-GB" dirty="0">
              <a:solidFill>
                <a:schemeClr val="tx1"/>
              </a:solidFill>
            </a:endParaRPr>
          </a:p>
        </p:txBody>
      </p:sp>
      <p:sp>
        <p:nvSpPr>
          <p:cNvPr id="3" name="Content Placeholder 2"/>
          <p:cNvSpPr>
            <a:spLocks noGrp="1"/>
          </p:cNvSpPr>
          <p:nvPr>
            <p:ph idx="1"/>
          </p:nvPr>
        </p:nvSpPr>
        <p:spPr/>
        <p:txBody>
          <a:bodyPr/>
          <a:lstStyle/>
          <a:p>
            <a:pPr marL="0" indent="0" fontAlgn="base">
              <a:buNone/>
            </a:pPr>
            <a:r>
              <a:rPr lang="en-GB" sz="2800" b="1" dirty="0">
                <a:latin typeface="Times New Roman" panose="02020603050405020304" pitchFamily="18" charset="0"/>
                <a:cs typeface="Times New Roman" panose="02020603050405020304" pitchFamily="18" charset="0"/>
              </a:rPr>
              <a:t>External factors that the entity can capitalize on or use to its advantage</a:t>
            </a:r>
            <a:endParaRPr lang="en-GB" sz="2800" b="1" dirty="0" smtClean="0">
              <a:latin typeface="Times New Roman" panose="02020603050405020304" pitchFamily="18" charset="0"/>
              <a:cs typeface="Times New Roman" panose="02020603050405020304" pitchFamily="18" charset="0"/>
            </a:endParaRPr>
          </a:p>
          <a:p>
            <a:pPr fontAlgn="base"/>
            <a:endParaRPr lang="en-GB" dirty="0"/>
          </a:p>
          <a:p>
            <a:pPr fontAlgn="base"/>
            <a:r>
              <a:rPr lang="en-GB" sz="4000" dirty="0" smtClean="0">
                <a:latin typeface="Times New Roman" panose="02020603050405020304" pitchFamily="18" charset="0"/>
                <a:cs typeface="Times New Roman" panose="02020603050405020304" pitchFamily="18" charset="0"/>
              </a:rPr>
              <a:t>What </a:t>
            </a:r>
            <a:r>
              <a:rPr lang="en-GB" sz="4000" dirty="0">
                <a:latin typeface="Times New Roman" panose="02020603050405020304" pitchFamily="18" charset="0"/>
                <a:cs typeface="Times New Roman" panose="02020603050405020304" pitchFamily="18" charset="0"/>
              </a:rPr>
              <a:t>good opportunities can you spot?</a:t>
            </a:r>
          </a:p>
          <a:p>
            <a:pPr fontAlgn="base"/>
            <a:r>
              <a:rPr lang="en-GB" sz="4000" dirty="0">
                <a:latin typeface="Times New Roman" panose="02020603050405020304" pitchFamily="18" charset="0"/>
                <a:cs typeface="Times New Roman" panose="02020603050405020304" pitchFamily="18" charset="0"/>
              </a:rPr>
              <a:t>What interesting trends are you aware of?</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29747004"/>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b="1" dirty="0" smtClean="0"/>
              <a:t>	</a:t>
            </a:r>
            <a:r>
              <a:rPr lang="en-US" b="1" dirty="0"/>
              <a:t> </a:t>
            </a:r>
            <a:r>
              <a:rPr lang="en-US" b="1" dirty="0" smtClean="0"/>
              <a:t>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Trade Associations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60</a:t>
            </a:fld>
            <a:endParaRPr lang="en-US">
              <a:solidFill>
                <a:prstClr val="black"/>
              </a:solidFill>
            </a:endParaRPr>
          </a:p>
        </p:txBody>
      </p:sp>
      <p:sp>
        <p:nvSpPr>
          <p:cNvPr id="6" name="Rectangle 5"/>
          <p:cNvSpPr/>
          <p:nvPr/>
        </p:nvSpPr>
        <p:spPr>
          <a:xfrm>
            <a:off x="793172" y="1557866"/>
            <a:ext cx="9286009" cy="4031873"/>
          </a:xfrm>
          <a:prstGeom prst="rect">
            <a:avLst/>
          </a:prstGeom>
        </p:spPr>
        <p:txBody>
          <a:bodyPr wrap="square">
            <a:spAutoFit/>
          </a:bodyPr>
          <a:lstStyle/>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Trade associations are organizations composed of individuals or firms with common business concerns. </a:t>
            </a:r>
          </a:p>
          <a:p>
            <a:pPr algn="just"/>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Because they represent the pooled resources of many organizations, trade associations are frequently in an enhanced position for conducting public relations campaigns affecting favorability of the environment within which their members </a:t>
            </a:r>
            <a:r>
              <a:rPr lang="en-US" sz="3200" dirty="0" smtClean="0">
                <a:latin typeface="Times New Roman" panose="02020603050405020304" pitchFamily="18" charset="0"/>
                <a:cs typeface="Times New Roman" panose="02020603050405020304" pitchFamily="18" charset="0"/>
              </a:rPr>
              <a:t>operate.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56719"/>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Political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Activity</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77334" y="1442435"/>
            <a:ext cx="8878790" cy="4598928"/>
          </a:xfrm>
        </p:spPr>
        <p:txBody>
          <a:bodyPr>
            <a:normAutofit/>
          </a:bodyPr>
          <a:lstStyle/>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use of political activity involves attempts by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organizations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to enhance their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competitive situation.</a:t>
            </a:r>
          </a:p>
          <a:p>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This is achieved through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influencing the legislator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or the behavior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of government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regulatory agencies</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754598047"/>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2" y="811370"/>
            <a:ext cx="8001000" cy="667512"/>
          </a:xfrm>
        </p:spPr>
        <p:txBody>
          <a:bodyPr>
            <a:normAutofit fontScale="90000"/>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Domain Shifts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62</a:t>
            </a:fld>
            <a:endParaRPr lang="en-US">
              <a:solidFill>
                <a:prstClr val="black"/>
              </a:solidFill>
            </a:endParaRPr>
          </a:p>
        </p:txBody>
      </p:sp>
      <p:sp>
        <p:nvSpPr>
          <p:cNvPr id="5" name="Rectangle 4"/>
          <p:cNvSpPr/>
          <p:nvPr/>
        </p:nvSpPr>
        <p:spPr>
          <a:xfrm>
            <a:off x="1142999" y="1630602"/>
            <a:ext cx="10868892" cy="5016758"/>
          </a:xfrm>
          <a:prstGeom prst="rect">
            <a:avLst/>
          </a:prstGeom>
        </p:spPr>
        <p:txBody>
          <a:bodyPr wrap="square">
            <a:spAutoFit/>
          </a:bodyPr>
          <a:lstStyle/>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Domain shifts involve making changes in the mix of products and services offered</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p>
          <a:p>
            <a:pPr marL="285750" indent="-285750">
              <a:buFont typeface="Wingdings" panose="05000000000000000000" pitchFamily="2" charset="2"/>
              <a:buChar char="Ø"/>
            </a:pP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One major approach is to move out of a current product, service or geographic area into a more favorable domain. </a:t>
            </a:r>
            <a:endParaRPr lang="en-US" sz="3200"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32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A second domain shift approach is to expand current domains through diversification, i.e. the expansion of products and services offered or the development of new and different products or services.</a:t>
            </a:r>
          </a:p>
        </p:txBody>
      </p:sp>
    </p:spTree>
    <p:extLst>
      <p:ext uri="{BB962C8B-B14F-4D97-AF65-F5344CB8AC3E}">
        <p14:creationId xmlns:p14="http://schemas.microsoft.com/office/powerpoint/2010/main" val="53111258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5677"/>
          </a:xfrm>
        </p:spPr>
        <p:txBody>
          <a:bodyPr/>
          <a:lstStyle/>
          <a:p>
            <a:r>
              <a:rPr lang="en-GB" dirty="0" smtClean="0">
                <a:solidFill>
                  <a:schemeClr val="tx1"/>
                </a:solidFill>
              </a:rPr>
              <a:t>THREATS</a:t>
            </a:r>
            <a:endParaRPr lang="en-GB" dirty="0">
              <a:solidFill>
                <a:schemeClr val="tx1"/>
              </a:solidFill>
            </a:endParaRPr>
          </a:p>
        </p:txBody>
      </p:sp>
      <p:sp>
        <p:nvSpPr>
          <p:cNvPr id="3" name="Content Placeholder 2"/>
          <p:cNvSpPr>
            <a:spLocks noGrp="1"/>
          </p:cNvSpPr>
          <p:nvPr>
            <p:ph idx="1"/>
          </p:nvPr>
        </p:nvSpPr>
        <p:spPr>
          <a:xfrm>
            <a:off x="677333" y="1455312"/>
            <a:ext cx="9921979" cy="5241701"/>
          </a:xfrm>
        </p:spPr>
        <p:txBody>
          <a:bodyPr>
            <a:noAutofit/>
          </a:bodyPr>
          <a:lstStyle/>
          <a:p>
            <a:pPr marL="0" indent="0" fontAlgn="base">
              <a:buNone/>
            </a:pPr>
            <a:r>
              <a:rPr lang="en-GB" sz="2800" b="1" dirty="0">
                <a:latin typeface="Times New Roman" panose="02020603050405020304" pitchFamily="18" charset="0"/>
                <a:cs typeface="Times New Roman" panose="02020603050405020304" pitchFamily="18" charset="0"/>
              </a:rPr>
              <a:t>External factors that could jeopardize the entity's success</a:t>
            </a:r>
            <a:endParaRPr lang="en-GB" sz="2800" b="1" dirty="0" smtClean="0">
              <a:latin typeface="Times New Roman" panose="02020603050405020304" pitchFamily="18" charset="0"/>
              <a:cs typeface="Times New Roman" panose="02020603050405020304" pitchFamily="18" charset="0"/>
            </a:endParaRPr>
          </a:p>
          <a:p>
            <a:pPr fontAlgn="base"/>
            <a:r>
              <a:rPr lang="en-GB" sz="2800" dirty="0" smtClean="0">
                <a:latin typeface="Times New Roman" panose="02020603050405020304" pitchFamily="18" charset="0"/>
                <a:cs typeface="Times New Roman" panose="02020603050405020304" pitchFamily="18" charset="0"/>
              </a:rPr>
              <a:t>What </a:t>
            </a:r>
            <a:r>
              <a:rPr lang="en-GB" sz="2800" dirty="0">
                <a:latin typeface="Times New Roman" panose="02020603050405020304" pitchFamily="18" charset="0"/>
                <a:cs typeface="Times New Roman" panose="02020603050405020304" pitchFamily="18" charset="0"/>
              </a:rPr>
              <a:t>obstacles do you face?</a:t>
            </a:r>
          </a:p>
          <a:p>
            <a:pPr fontAlgn="base"/>
            <a:r>
              <a:rPr lang="en-GB" sz="2800" dirty="0">
                <a:latin typeface="Times New Roman" panose="02020603050405020304" pitchFamily="18" charset="0"/>
                <a:cs typeface="Times New Roman" panose="02020603050405020304" pitchFamily="18" charset="0"/>
              </a:rPr>
              <a:t>What are your competitors doing?</a:t>
            </a:r>
          </a:p>
          <a:p>
            <a:pPr fontAlgn="base"/>
            <a:r>
              <a:rPr lang="en-GB" sz="2800" dirty="0">
                <a:latin typeface="Times New Roman" panose="02020603050405020304" pitchFamily="18" charset="0"/>
                <a:cs typeface="Times New Roman" panose="02020603050405020304" pitchFamily="18" charset="0"/>
              </a:rPr>
              <a:t>Are quality standards or specifications for your job, products or services changing?</a:t>
            </a:r>
          </a:p>
          <a:p>
            <a:pPr fontAlgn="base"/>
            <a:r>
              <a:rPr lang="en-GB" sz="2800" dirty="0">
                <a:latin typeface="Times New Roman" panose="02020603050405020304" pitchFamily="18" charset="0"/>
                <a:cs typeface="Times New Roman" panose="02020603050405020304" pitchFamily="18" charset="0"/>
              </a:rPr>
              <a:t>Is changing technology threatening your position?</a:t>
            </a:r>
          </a:p>
          <a:p>
            <a:pPr fontAlgn="base"/>
            <a:r>
              <a:rPr lang="en-GB" sz="2800" dirty="0">
                <a:latin typeface="Times New Roman" panose="02020603050405020304" pitchFamily="18" charset="0"/>
                <a:cs typeface="Times New Roman" panose="02020603050405020304" pitchFamily="18" charset="0"/>
              </a:rPr>
              <a:t>Do you have bad debt or cash-flow problems?</a:t>
            </a:r>
          </a:p>
          <a:p>
            <a:pPr fontAlgn="base"/>
            <a:r>
              <a:rPr lang="en-GB" sz="2800" dirty="0">
                <a:latin typeface="Times New Roman" panose="02020603050405020304" pitchFamily="18" charset="0"/>
                <a:cs typeface="Times New Roman" panose="02020603050405020304" pitchFamily="18" charset="0"/>
              </a:rPr>
              <a:t>Could any of your weaknesses seriously threaten your business?</a:t>
            </a:r>
          </a:p>
          <a:p>
            <a:endParaRPr lang="en-GB" sz="2400"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3780016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52280" y="0"/>
            <a:ext cx="9051031" cy="6858000"/>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prstClr val="black"/>
              </a:solidFill>
              <a:latin typeface="Times New Roman" panose="02020603050405020304" pitchFamily="18" charset="0"/>
            </a:endParaRPr>
          </a:p>
        </p:txBody>
      </p:sp>
      <p:sp>
        <p:nvSpPr>
          <p:cNvPr id="23555" name="Rectangle 3"/>
          <p:cNvSpPr>
            <a:spLocks noGrp="1" noChangeArrowheads="1"/>
          </p:cNvSpPr>
          <p:nvPr>
            <p:ph type="title"/>
          </p:nvPr>
        </p:nvSpPr>
        <p:spPr>
          <a:xfrm>
            <a:off x="1828800" y="304800"/>
            <a:ext cx="8458200" cy="762000"/>
          </a:xfrm>
        </p:spPr>
        <p:txBody>
          <a:bodyPr/>
          <a:lstStyle/>
          <a:p>
            <a:pPr algn="ctr"/>
            <a:r>
              <a:rPr lang="en-US" altLang="zh-CN" sz="2400" b="1" dirty="0">
                <a:latin typeface="Arial Black" panose="020B0A04020102020204" pitchFamily="34" charset="0"/>
                <a:ea typeface="宋体" panose="02010600030101010101" pitchFamily="2" charset="-122"/>
              </a:rPr>
              <a:t>  </a:t>
            </a:r>
            <a:r>
              <a:rPr lang="en-US" altLang="zh-CN" sz="2400" b="1" dirty="0">
                <a:solidFill>
                  <a:schemeClr val="tx1"/>
                </a:solidFill>
                <a:latin typeface="Arial Black" panose="020B0A04020102020204" pitchFamily="34" charset="0"/>
                <a:ea typeface="宋体" panose="02010600030101010101" pitchFamily="2" charset="-122"/>
              </a:rPr>
              <a:t>Elements of SWOT Analysis</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8</a:t>
            </a:fld>
            <a:endParaRPr lang="en-US">
              <a:solidFill>
                <a:prstClr val="black"/>
              </a:solidFill>
            </a:endParaRPr>
          </a:p>
        </p:txBody>
      </p:sp>
      <p:pic>
        <p:nvPicPr>
          <p:cNvPr id="23556" name="Picture 4" descr="8-05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69" y="990600"/>
            <a:ext cx="7896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38506"/>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7" name="Rectangle 7"/>
          <p:cNvSpPr>
            <a:spLocks noGrp="1" noChangeArrowheads="1"/>
          </p:cNvSpPr>
          <p:nvPr>
            <p:ph type="title"/>
          </p:nvPr>
        </p:nvSpPr>
        <p:spPr>
          <a:xfrm>
            <a:off x="901521" y="838200"/>
            <a:ext cx="9309279"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r>
              <a:rPr lang="en-US" altLang="zh-CN" sz="3200" b="1" dirty="0" smtClean="0">
                <a:solidFill>
                  <a:schemeClr val="tx1"/>
                </a:solidFill>
                <a:ea typeface="SimSun" panose="02010600030101010101" pitchFamily="2" charset="-122"/>
              </a:rPr>
              <a:t/>
            </a:r>
            <a:br>
              <a:rPr lang="en-US" altLang="zh-CN" sz="3200" b="1" dirty="0" smtClean="0">
                <a:solidFill>
                  <a:schemeClr val="tx1"/>
                </a:solidFill>
                <a:ea typeface="SimSun" panose="02010600030101010101" pitchFamily="2" charset="-122"/>
              </a:rPr>
            </a:br>
            <a:r>
              <a:rPr lang="en-US" altLang="zh-CN" sz="3200" b="1" dirty="0" smtClean="0">
                <a:solidFill>
                  <a:schemeClr val="tx1"/>
                </a:solidFill>
                <a:ea typeface="SimSun" panose="02010600030101010101" pitchFamily="2" charset="-122"/>
              </a:rPr>
              <a:t>-</a:t>
            </a:r>
            <a:r>
              <a:rPr lang="en-US" altLang="zh-CN" sz="3200" b="1" dirty="0">
                <a:solidFill>
                  <a:schemeClr val="tx1"/>
                </a:solidFill>
                <a:ea typeface="SimSun" panose="02010600030101010101" pitchFamily="2" charset="-122"/>
              </a:rPr>
              <a:t>Examples or Illustrations for SWOT Analysis Models</a:t>
            </a:r>
          </a:p>
        </p:txBody>
      </p:sp>
      <p:sp>
        <p:nvSpPr>
          <p:cNvPr id="9220" name="Rectangle 4"/>
          <p:cNvSpPr>
            <a:spLocks noGrp="1" noChangeArrowheads="1"/>
          </p:cNvSpPr>
          <p:nvPr>
            <p:ph idx="1"/>
          </p:nvPr>
        </p:nvSpPr>
        <p:spPr>
          <a:xfrm>
            <a:off x="5867400" y="2468564"/>
            <a:ext cx="4267200" cy="3794124"/>
          </a:xfrm>
          <a:solidFill>
            <a:schemeClr val="bg1">
              <a:alpha val="50195"/>
            </a:schemeClr>
          </a:solidFill>
          <a:ln cap="flat">
            <a:solidFill>
              <a:srgbClr val="FFFFCC"/>
            </a:solidFill>
          </a:ln>
        </p:spPr>
        <p:txBody>
          <a:bodyPr rtlCol="0">
            <a:noAutofit/>
          </a:bodyPr>
          <a:lstStyle/>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Good brand image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Well-known name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Good reputation</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Cost advantage in production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High market share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Confidence in the market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Customer loyalty or repeat business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More advanced technology and R &amp; D</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9</a:t>
            </a:fld>
            <a:endParaRPr lang="en-US">
              <a:solidFill>
                <a:prstClr val="black"/>
              </a:solidFill>
            </a:endParaRPr>
          </a:p>
        </p:txBody>
      </p:sp>
      <p:sp>
        <p:nvSpPr>
          <p:cNvPr id="25606" name="AutoShape 5"/>
          <p:cNvSpPr>
            <a:spLocks noChangeArrowheads="1"/>
          </p:cNvSpPr>
          <p:nvPr/>
        </p:nvSpPr>
        <p:spPr bwMode="auto">
          <a:xfrm>
            <a:off x="2011251" y="3048000"/>
            <a:ext cx="3581400"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800" b="1" dirty="0">
                <a:solidFill>
                  <a:schemeClr val="tx1"/>
                </a:solidFill>
                <a:latin typeface="Arial" panose="020B0604020202020204" pitchFamily="34" charset="0"/>
                <a:ea typeface="宋体" panose="02010600030101010101" pitchFamily="2" charset="-122"/>
              </a:rPr>
              <a:t>Strengths</a:t>
            </a:r>
            <a:r>
              <a:rPr lang="en-US" altLang="zh-CN" sz="28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3025776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bg/>
                                          </p:spTgt>
                                        </p:tgtEl>
                                        <p:attrNameLst>
                                          <p:attrName>style.visibility</p:attrName>
                                        </p:attrNameLst>
                                      </p:cBhvr>
                                      <p:to>
                                        <p:strVal val="visible"/>
                                      </p:to>
                                    </p:set>
                                    <p:anim calcmode="lin" valueType="num">
                                      <p:cBhvr additive="base">
                                        <p:cTn id="7" dur="2000" fill="hold"/>
                                        <p:tgtEl>
                                          <p:spTgt spid="9220">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9220">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calcmode="lin" valueType="num">
                                      <p:cBhvr additive="base">
                                        <p:cTn id="13" dur="20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anim calcmode="lin" valueType="num">
                                      <p:cBhvr additive="base">
                                        <p:cTn id="19" dur="20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xEl>
                                              <p:pRg st="2" end="2"/>
                                            </p:txEl>
                                          </p:spTgt>
                                        </p:tgtEl>
                                        <p:attrNameLst>
                                          <p:attrName>style.visibility</p:attrName>
                                        </p:attrNameLst>
                                      </p:cBhvr>
                                      <p:to>
                                        <p:strVal val="visible"/>
                                      </p:to>
                                    </p:set>
                                    <p:anim calcmode="lin" valueType="num">
                                      <p:cBhvr additive="base">
                                        <p:cTn id="25" dur="2000" fill="hold"/>
                                        <p:tgtEl>
                                          <p:spTgt spid="9220">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0">
                                            <p:txEl>
                                              <p:pRg st="3" end="3"/>
                                            </p:txEl>
                                          </p:spTgt>
                                        </p:tgtEl>
                                        <p:attrNameLst>
                                          <p:attrName>style.visibility</p:attrName>
                                        </p:attrNameLst>
                                      </p:cBhvr>
                                      <p:to>
                                        <p:strVal val="visible"/>
                                      </p:to>
                                    </p:set>
                                    <p:anim calcmode="lin" valueType="num">
                                      <p:cBhvr additive="base">
                                        <p:cTn id="31" dur="2000" fill="hold"/>
                                        <p:tgtEl>
                                          <p:spTgt spid="9220">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92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0">
                                            <p:txEl>
                                              <p:pRg st="4" end="4"/>
                                            </p:txEl>
                                          </p:spTgt>
                                        </p:tgtEl>
                                        <p:attrNameLst>
                                          <p:attrName>style.visibility</p:attrName>
                                        </p:attrNameLst>
                                      </p:cBhvr>
                                      <p:to>
                                        <p:strVal val="visible"/>
                                      </p:to>
                                    </p:set>
                                    <p:anim calcmode="lin" valueType="num">
                                      <p:cBhvr additive="base">
                                        <p:cTn id="37" dur="2000" fill="hold"/>
                                        <p:tgtEl>
                                          <p:spTgt spid="9220">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92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20">
                                            <p:txEl>
                                              <p:pRg st="5" end="5"/>
                                            </p:txEl>
                                          </p:spTgt>
                                        </p:tgtEl>
                                        <p:attrNameLst>
                                          <p:attrName>style.visibility</p:attrName>
                                        </p:attrNameLst>
                                      </p:cBhvr>
                                      <p:to>
                                        <p:strVal val="visible"/>
                                      </p:to>
                                    </p:set>
                                    <p:anim calcmode="lin" valueType="num">
                                      <p:cBhvr additive="base">
                                        <p:cTn id="43" dur="2000" fill="hold"/>
                                        <p:tgtEl>
                                          <p:spTgt spid="9220">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92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20">
                                            <p:txEl>
                                              <p:pRg st="6" end="6"/>
                                            </p:txEl>
                                          </p:spTgt>
                                        </p:tgtEl>
                                        <p:attrNameLst>
                                          <p:attrName>style.visibility</p:attrName>
                                        </p:attrNameLst>
                                      </p:cBhvr>
                                      <p:to>
                                        <p:strVal val="visible"/>
                                      </p:to>
                                    </p:set>
                                    <p:anim calcmode="lin" valueType="num">
                                      <p:cBhvr additive="base">
                                        <p:cTn id="49" dur="2000" fill="hold"/>
                                        <p:tgtEl>
                                          <p:spTgt spid="9220">
                                            <p:txEl>
                                              <p:pRg st="6" end="6"/>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92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20">
                                            <p:txEl>
                                              <p:pRg st="7" end="7"/>
                                            </p:txEl>
                                          </p:spTgt>
                                        </p:tgtEl>
                                        <p:attrNameLst>
                                          <p:attrName>style.visibility</p:attrName>
                                        </p:attrNameLst>
                                      </p:cBhvr>
                                      <p:to>
                                        <p:strVal val="visible"/>
                                      </p:to>
                                    </p:set>
                                    <p:anim calcmode="lin" valueType="num">
                                      <p:cBhvr additive="base">
                                        <p:cTn id="55" dur="2000" fill="hold"/>
                                        <p:tgtEl>
                                          <p:spTgt spid="9220">
                                            <p:txEl>
                                              <p:pRg st="7" end="7"/>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922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1432</TotalTime>
  <Words>3166</Words>
  <Application>Microsoft Office PowerPoint</Application>
  <PresentationFormat>Custom</PresentationFormat>
  <Paragraphs>436</Paragraphs>
  <Slides>62</Slides>
  <Notes>0</Notes>
  <HiddenSlides>6</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Ion</vt:lpstr>
      <vt:lpstr>Office Theme</vt:lpstr>
      <vt:lpstr> BUSINESS ENVIRONMENT</vt:lpstr>
      <vt:lpstr>SWOT ANALYSIS </vt:lpstr>
      <vt:lpstr>APPLICATION OF SWOT ANALYSIS</vt:lpstr>
      <vt:lpstr>STRENGTHS</vt:lpstr>
      <vt:lpstr>WEAKNESSES</vt:lpstr>
      <vt:lpstr>OPPORTUNITIES</vt:lpstr>
      <vt:lpstr>THREATS</vt:lpstr>
      <vt:lpstr>  Elements of SWOT Analysis</vt:lpstr>
      <vt:lpstr>Business Analysis Models  -Examples or Illustrations for SWOT Analysis Models</vt:lpstr>
      <vt:lpstr>Business Analysis Models  -Examples or Illustrations for SWOT Analysis Models</vt:lpstr>
      <vt:lpstr> Business Analysis Models  -Examples or Illustrations for SWOT Analysis Models</vt:lpstr>
      <vt:lpstr>Business Analysis Models  -Examples or Illustrations for SWOT Analysis Models</vt:lpstr>
      <vt:lpstr> </vt:lpstr>
      <vt:lpstr>TRADE KINGS STORY</vt:lpstr>
      <vt:lpstr>CLASS EXERCISE</vt:lpstr>
      <vt:lpstr>GROUP EXERCISE</vt:lpstr>
      <vt:lpstr> </vt:lpstr>
      <vt:lpstr>  IS COMPETITION GOOD OR BAD? </vt:lpstr>
      <vt:lpstr>  The competitor to be feared is one who never bothers about you at all, but goes on making his own business better all the time. Henry Ford </vt:lpstr>
      <vt:lpstr>PowerPoint Presentation</vt:lpstr>
      <vt:lpstr>Competitive Analysis</vt:lpstr>
      <vt:lpstr>REMEMBER…….</vt:lpstr>
      <vt:lpstr>PROTECTING MARKET SHARE</vt:lpstr>
      <vt:lpstr>PowerPoint Presentation</vt:lpstr>
      <vt:lpstr>Competitor attack strategies</vt:lpstr>
      <vt:lpstr>CHOOSING AN ATTACK STRATEGY</vt:lpstr>
      <vt:lpstr>2. FLANKING ATTACK</vt:lpstr>
      <vt:lpstr>3. ENCIRCLEMENT ATTACK</vt:lpstr>
      <vt:lpstr>4. BYPASS ATTACK</vt:lpstr>
      <vt:lpstr>5. GUERRILLA ATTACKS</vt:lpstr>
      <vt:lpstr>CONCLUSION </vt:lpstr>
      <vt:lpstr>  COMPETITIVE ANALYSIS TOOL-PORTER’S FIVE FORCES</vt:lpstr>
      <vt:lpstr> Michael Porter’s Five Forces</vt:lpstr>
      <vt:lpstr>APPLICATION OF PORTERS’ FIVE FORCE THEORY</vt:lpstr>
      <vt:lpstr>PowerPoint Presentation</vt:lpstr>
      <vt:lpstr>THREAT OF NEW ENTRANTS</vt:lpstr>
      <vt:lpstr>PowerPoint Presentation</vt:lpstr>
      <vt:lpstr>Questions Asked….</vt:lpstr>
      <vt:lpstr>Threat of substitute products </vt:lpstr>
      <vt:lpstr>Substitute is high when; </vt:lpstr>
      <vt:lpstr>Questions Asked……</vt:lpstr>
      <vt:lpstr>Bargaining power of Buyers</vt:lpstr>
      <vt:lpstr>Questions Asked……</vt:lpstr>
      <vt:lpstr>Bargaining power of suppliers </vt:lpstr>
      <vt:lpstr>Questions Asked……</vt:lpstr>
      <vt:lpstr>COMPETITIVE RIVALRY</vt:lpstr>
      <vt:lpstr>PowerPoint Presentation</vt:lpstr>
      <vt:lpstr>Questions Asked……</vt:lpstr>
      <vt:lpstr>END</vt:lpstr>
      <vt:lpstr> MANAGING ENVIRONMENTAL ELEMENTS</vt:lpstr>
      <vt:lpstr> 1. Adaptation</vt:lpstr>
      <vt:lpstr> Adaptation Techniques</vt:lpstr>
      <vt:lpstr>Adaptation Techniques Cont’d</vt:lpstr>
      <vt:lpstr>   2. Favorability Influence</vt:lpstr>
      <vt:lpstr>Advertising and Public Relations </vt:lpstr>
      <vt:lpstr> Boundary Spanning</vt:lpstr>
      <vt:lpstr>   Recruiting </vt:lpstr>
      <vt:lpstr> Negotiating contracts</vt:lpstr>
      <vt:lpstr> Co-opting</vt:lpstr>
      <vt:lpstr>    Trade Associations</vt:lpstr>
      <vt:lpstr>  Political Activity</vt:lpstr>
      <vt:lpstr>  3. Domain Shifts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M. Simwami</dc:creator>
  <cp:lastModifiedBy>Windows User</cp:lastModifiedBy>
  <cp:revision>56</cp:revision>
  <dcterms:created xsi:type="dcterms:W3CDTF">2018-03-26T14:28:54Z</dcterms:created>
  <dcterms:modified xsi:type="dcterms:W3CDTF">2019-04-06T09:47:59Z</dcterms:modified>
</cp:coreProperties>
</file>