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notesMasterIdLst>
    <p:notesMasterId r:id="rId65"/>
  </p:notesMasterIdLst>
  <p:sldIdLst>
    <p:sldId id="272" r:id="rId3"/>
    <p:sldId id="275" r:id="rId4"/>
    <p:sldId id="276" r:id="rId5"/>
    <p:sldId id="277" r:id="rId6"/>
    <p:sldId id="279" r:id="rId7"/>
    <p:sldId id="280" r:id="rId8"/>
    <p:sldId id="282" r:id="rId9"/>
    <p:sldId id="285" r:id="rId10"/>
    <p:sldId id="283" r:id="rId11"/>
    <p:sldId id="286" r:id="rId12"/>
    <p:sldId id="300" r:id="rId13"/>
    <p:sldId id="301" r:id="rId14"/>
    <p:sldId id="302" r:id="rId15"/>
    <p:sldId id="299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19" r:id="rId32"/>
    <p:sldId id="320" r:id="rId33"/>
    <p:sldId id="321" r:id="rId34"/>
    <p:sldId id="322" r:id="rId35"/>
    <p:sldId id="323" r:id="rId36"/>
    <p:sldId id="324" r:id="rId37"/>
    <p:sldId id="325" r:id="rId38"/>
    <p:sldId id="326" r:id="rId39"/>
    <p:sldId id="327" r:id="rId40"/>
    <p:sldId id="328" r:id="rId41"/>
    <p:sldId id="329" r:id="rId42"/>
    <p:sldId id="330" r:id="rId43"/>
    <p:sldId id="331" r:id="rId44"/>
    <p:sldId id="332" r:id="rId45"/>
    <p:sldId id="333" r:id="rId46"/>
    <p:sldId id="334" r:id="rId47"/>
    <p:sldId id="335" r:id="rId48"/>
    <p:sldId id="336" r:id="rId49"/>
    <p:sldId id="337" r:id="rId50"/>
    <p:sldId id="338" r:id="rId51"/>
    <p:sldId id="339" r:id="rId52"/>
    <p:sldId id="340" r:id="rId53"/>
    <p:sldId id="341" r:id="rId54"/>
    <p:sldId id="342" r:id="rId55"/>
    <p:sldId id="343" r:id="rId56"/>
    <p:sldId id="344" r:id="rId57"/>
    <p:sldId id="345" r:id="rId58"/>
    <p:sldId id="346" r:id="rId59"/>
    <p:sldId id="347" r:id="rId60"/>
    <p:sldId id="348" r:id="rId61"/>
    <p:sldId id="349" r:id="rId62"/>
    <p:sldId id="350" r:id="rId63"/>
    <p:sldId id="351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01" autoAdjust="0"/>
  </p:normalViewPr>
  <p:slideViewPr>
    <p:cSldViewPr>
      <p:cViewPr>
        <p:scale>
          <a:sx n="63" d="100"/>
          <a:sy n="63" d="100"/>
        </p:scale>
        <p:origin x="-2100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716E8-2CB5-498F-8DF2-6F8A3BE9C62D}" type="datetimeFigureOut">
              <a:rPr lang="en-TT" smtClean="0"/>
              <a:pPr/>
              <a:t>14/11/2016</a:t>
            </a:fld>
            <a:endParaRPr lang="en-T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23EB8-37EE-4E4F-A33D-49BE388D41C8}" type="slidenum">
              <a:rPr lang="en-TT" smtClean="0"/>
              <a:pPr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737387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D92A31B-EF3D-4492-9C77-ED00180A3F78}" type="slidenum">
              <a:rPr lang="en-US" altLang="en-US" sz="1200">
                <a:solidFill>
                  <a:prstClr val="black"/>
                </a:solidFill>
              </a:rPr>
              <a:pPr eaLnBrk="1" hangingPunct="1"/>
              <a:t>1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38084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2AEEB4C-EC94-4C66-A7CD-29D6BB596C90}" type="slidenum">
              <a:rPr lang="en-US" altLang="en-US">
                <a:solidFill>
                  <a:prstClr val="black"/>
                </a:solidFill>
              </a:rPr>
              <a:pPr/>
              <a:t>28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ZA" altLang="en-US" smtClean="0"/>
          </a:p>
          <a:p>
            <a:endParaRPr lang="en-ZA" alt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B3DFFE5-D243-4975-9A2F-FFE856E3A17F}" type="slidenum">
              <a:rPr lang="en-ZA" altLang="en-US">
                <a:solidFill>
                  <a:prstClr val="black"/>
                </a:solidFill>
              </a:rPr>
              <a:pPr/>
              <a:t>32</a:t>
            </a:fld>
            <a:endParaRPr lang="en-ZA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b="1" dirty="0" smtClean="0"/>
              <a:t>TAKE NOTE!!</a:t>
            </a:r>
            <a:endParaRPr lang="en-Z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EB8-37EE-4E4F-A33D-49BE388D41C8}" type="slidenum">
              <a:rPr lang="en-TT" smtClean="0"/>
              <a:pPr/>
              <a:t>5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4212836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b="1" dirty="0" smtClean="0"/>
              <a:t>TAKE NOTE!!!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EB8-37EE-4E4F-A33D-49BE388D41C8}" type="slidenum">
              <a:rPr lang="en-TT" smtClean="0"/>
              <a:pPr/>
              <a:t>6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039331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b="1" dirty="0" smtClean="0"/>
              <a:t>TAKE NOTE!!!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EB8-37EE-4E4F-A33D-49BE388D41C8}" type="slidenum">
              <a:rPr lang="en-TT" smtClean="0"/>
              <a:pPr/>
              <a:t>8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348687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3EAB97-11A4-472B-A37A-5A95F87732F7}" type="slidenum">
              <a:rPr lang="fr-FR" altLang="en-US" sz="1200"/>
              <a:pPr eaLnBrk="1" hangingPunct="1"/>
              <a:t>11</a:t>
            </a:fld>
            <a:endParaRPr lang="fr-FR" altLang="en-US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en-US" smtClean="0"/>
          </a:p>
        </p:txBody>
      </p:sp>
    </p:spTree>
    <p:extLst>
      <p:ext uri="{BB962C8B-B14F-4D97-AF65-F5344CB8AC3E}">
        <p14:creationId xmlns:p14="http://schemas.microsoft.com/office/powerpoint/2010/main" val="3053745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6701513-A9B3-4D85-86BD-A9D4285F779F}" type="slidenum">
              <a:rPr lang="fr-FR" altLang="en-US" sz="1200"/>
              <a:pPr eaLnBrk="1" hangingPunct="1"/>
              <a:t>12</a:t>
            </a:fld>
            <a:endParaRPr lang="fr-FR" alt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en-US" smtClean="0"/>
          </a:p>
        </p:txBody>
      </p:sp>
    </p:spTree>
    <p:extLst>
      <p:ext uri="{BB962C8B-B14F-4D97-AF65-F5344CB8AC3E}">
        <p14:creationId xmlns:p14="http://schemas.microsoft.com/office/powerpoint/2010/main" val="415952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14AF82E-82C9-473D-BB41-364FBFBBDDD3}" type="slidenum">
              <a:rPr lang="fr-FR" altLang="en-US" sz="1200"/>
              <a:pPr eaLnBrk="1" hangingPunct="1"/>
              <a:t>13</a:t>
            </a:fld>
            <a:endParaRPr lang="fr-FR" altLang="en-U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altLang="en-US" b="1" dirty="0" smtClean="0">
                <a:solidFill>
                  <a:srgbClr val="FF0000"/>
                </a:solidFill>
              </a:rPr>
              <a:t>TAKE NOTE!!</a:t>
            </a:r>
          </a:p>
        </p:txBody>
      </p:sp>
    </p:spTree>
    <p:extLst>
      <p:ext uri="{BB962C8B-B14F-4D97-AF65-F5344CB8AC3E}">
        <p14:creationId xmlns:p14="http://schemas.microsoft.com/office/powerpoint/2010/main" val="3974426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cs typeface="Times New Roman" pitchFamily="18" charset="0"/>
              </a:rPr>
              <a:t>Business Ethics and Public Opinion</a:t>
            </a:r>
          </a:p>
          <a:p>
            <a:pPr lvl="1"/>
            <a:r>
              <a:rPr lang="en-US" altLang="en-US" smtClean="0">
                <a:cs typeface="Times New Roman" pitchFamily="18" charset="0"/>
              </a:rPr>
              <a:t>The Gallup Poll</a:t>
            </a:r>
          </a:p>
          <a:p>
            <a:pPr lvl="1"/>
            <a:r>
              <a:rPr lang="en-US" altLang="en-US" smtClean="0">
                <a:cs typeface="Times New Roman" pitchFamily="18" charset="0"/>
              </a:rPr>
              <a:t>Has Business Ethics Really Deteriorated?</a:t>
            </a:r>
          </a:p>
          <a:p>
            <a:pPr lvl="1"/>
            <a:r>
              <a:rPr lang="en-US" altLang="en-US" smtClean="0">
                <a:cs typeface="Times New Roman" pitchFamily="18" charset="0"/>
              </a:rPr>
              <a:t>Are the Media Reporting Ethical Problems More Vigorously?</a:t>
            </a:r>
          </a:p>
          <a:p>
            <a:pPr lvl="1"/>
            <a:r>
              <a:rPr lang="en-US" altLang="en-US" smtClean="0">
                <a:cs typeface="Times New Roman" pitchFamily="18" charset="0"/>
              </a:rPr>
              <a:t>Is It Society That Is Actually Changing?</a:t>
            </a:r>
          </a:p>
          <a:p>
            <a:r>
              <a:rPr lang="en-US" altLang="en-US" smtClean="0">
                <a:cs typeface="Times New Roman" pitchFamily="18" charset="0"/>
              </a:rPr>
              <a:t>What Does Business Ethics Mean?</a:t>
            </a:r>
          </a:p>
          <a:p>
            <a:pPr lvl="1"/>
            <a:r>
              <a:rPr lang="en-US" altLang="en-US" smtClean="0">
                <a:cs typeface="Times New Roman" pitchFamily="18" charset="0"/>
              </a:rPr>
              <a:t>The Conventional Approach to Business Ethics</a:t>
            </a:r>
          </a:p>
          <a:p>
            <a:pPr lvl="1"/>
            <a:r>
              <a:rPr lang="en-US" altLang="en-US" smtClean="0">
                <a:cs typeface="Times New Roman" pitchFamily="18" charset="0"/>
              </a:rPr>
              <a:t>Ethics and the Law</a:t>
            </a:r>
          </a:p>
          <a:p>
            <a:pPr lvl="1"/>
            <a:r>
              <a:rPr lang="en-US" altLang="en-US" smtClean="0">
                <a:cs typeface="Times New Roman" pitchFamily="18" charset="0"/>
              </a:rPr>
              <a:t>Making Ethical Judgments</a:t>
            </a:r>
          </a:p>
          <a:p>
            <a:r>
              <a:rPr lang="en-US" altLang="en-US" smtClean="0">
                <a:cs typeface="Times New Roman" pitchFamily="18" charset="0"/>
              </a:rPr>
              <a:t>Four Important Ethics Questions</a:t>
            </a:r>
          </a:p>
          <a:p>
            <a:pPr lvl="1"/>
            <a:r>
              <a:rPr lang="en-US" altLang="en-US" smtClean="0">
                <a:cs typeface="Times New Roman" pitchFamily="18" charset="0"/>
              </a:rPr>
              <a:t>What Is?</a:t>
            </a:r>
          </a:p>
          <a:p>
            <a:pPr lvl="1"/>
            <a:r>
              <a:rPr lang="en-US" altLang="en-US" smtClean="0">
                <a:cs typeface="Times New Roman" pitchFamily="18" charset="0"/>
              </a:rPr>
              <a:t>What Ought to Be?</a:t>
            </a:r>
          </a:p>
          <a:p>
            <a:pPr lvl="1"/>
            <a:r>
              <a:rPr lang="en-US" altLang="en-US" smtClean="0">
                <a:cs typeface="Times New Roman" pitchFamily="18" charset="0"/>
              </a:rPr>
              <a:t>How Do We Get from What Is to What Ought to Be?</a:t>
            </a:r>
          </a:p>
          <a:p>
            <a:pPr lvl="1"/>
            <a:r>
              <a:rPr lang="en-US" altLang="en-US" smtClean="0">
                <a:cs typeface="Times New Roman" pitchFamily="18" charset="0"/>
              </a:rPr>
              <a:t>What Is Our Motivation in All This?</a:t>
            </a:r>
          </a:p>
          <a:p>
            <a:r>
              <a:rPr lang="en-US" altLang="en-US" smtClean="0">
                <a:cs typeface="Times New Roman" pitchFamily="18" charset="0"/>
              </a:rPr>
              <a:t>Three Models of Management Ethics</a:t>
            </a:r>
          </a:p>
          <a:p>
            <a:pPr lvl="1"/>
            <a:r>
              <a:rPr lang="en-US" altLang="en-US" smtClean="0">
                <a:cs typeface="Times New Roman" pitchFamily="18" charset="0"/>
              </a:rPr>
              <a:t>Immoral Management</a:t>
            </a:r>
          </a:p>
          <a:p>
            <a:pPr lvl="1"/>
            <a:r>
              <a:rPr lang="en-US" altLang="en-US" smtClean="0">
                <a:cs typeface="Times New Roman" pitchFamily="18" charset="0"/>
              </a:rPr>
              <a:t>Moral Management</a:t>
            </a:r>
          </a:p>
          <a:p>
            <a:pPr lvl="1"/>
            <a:r>
              <a:rPr lang="en-US" altLang="en-US" smtClean="0">
                <a:cs typeface="Times New Roman" pitchFamily="18" charset="0"/>
              </a:rPr>
              <a:t>Amoral Management</a:t>
            </a:r>
          </a:p>
          <a:p>
            <a:pPr lvl="1"/>
            <a:r>
              <a:rPr lang="en-US" altLang="en-US" smtClean="0">
                <a:cs typeface="Times New Roman" pitchFamily="18" charset="0"/>
              </a:rPr>
              <a:t>Two Hypotheses</a:t>
            </a:r>
          </a:p>
          <a:p>
            <a:r>
              <a:rPr lang="en-US" altLang="en-US" smtClean="0">
                <a:cs typeface="Times New Roman" pitchFamily="18" charset="0"/>
              </a:rPr>
              <a:t>Making Moral Management Actionable</a:t>
            </a:r>
          </a:p>
          <a:p>
            <a:r>
              <a:rPr lang="en-US" altLang="en-US" smtClean="0">
                <a:cs typeface="Times New Roman" pitchFamily="18" charset="0"/>
              </a:rPr>
              <a:t>Developing Moral Judgment</a:t>
            </a:r>
          </a:p>
          <a:p>
            <a:pPr lvl="1"/>
            <a:r>
              <a:rPr lang="en-US" altLang="en-US" smtClean="0">
                <a:cs typeface="Times New Roman" pitchFamily="18" charset="0"/>
              </a:rPr>
              <a:t>Levels of Moral Development</a:t>
            </a:r>
          </a:p>
          <a:p>
            <a:pPr lvl="1"/>
            <a:r>
              <a:rPr lang="en-US" altLang="en-US" smtClean="0">
                <a:cs typeface="Times New Roman" pitchFamily="18" charset="0"/>
              </a:rPr>
              <a:t>Sources of a Manager’s Values</a:t>
            </a:r>
          </a:p>
          <a:p>
            <a:r>
              <a:rPr lang="en-US" altLang="en-US" smtClean="0">
                <a:cs typeface="Times New Roman" pitchFamily="18" charset="0"/>
              </a:rPr>
              <a:t>Elements of Moral Judgment</a:t>
            </a:r>
          </a:p>
          <a:p>
            <a:pPr lvl="1"/>
            <a:r>
              <a:rPr lang="en-US" altLang="en-US" smtClean="0">
                <a:cs typeface="Times New Roman" pitchFamily="18" charset="0"/>
              </a:rPr>
              <a:t>Moral Imagination</a:t>
            </a:r>
          </a:p>
          <a:p>
            <a:pPr lvl="1"/>
            <a:r>
              <a:rPr lang="en-US" altLang="en-US" smtClean="0">
                <a:cs typeface="Times New Roman" pitchFamily="18" charset="0"/>
              </a:rPr>
              <a:t>Moral Identification and Ordering</a:t>
            </a:r>
          </a:p>
          <a:p>
            <a:pPr lvl="1"/>
            <a:r>
              <a:rPr lang="en-US" altLang="en-US" smtClean="0">
                <a:cs typeface="Times New Roman" pitchFamily="18" charset="0"/>
              </a:rPr>
              <a:t>Moral Evaluation</a:t>
            </a:r>
          </a:p>
          <a:p>
            <a:pPr lvl="1"/>
            <a:r>
              <a:rPr lang="en-US" altLang="en-US" smtClean="0">
                <a:cs typeface="Times New Roman" pitchFamily="18" charset="0"/>
              </a:rPr>
              <a:t>Tolerance of Moral Disagreement</a:t>
            </a:r>
          </a:p>
          <a:p>
            <a:pPr lvl="1"/>
            <a:r>
              <a:rPr lang="en-US" altLang="en-US" smtClean="0">
                <a:cs typeface="Times New Roman" pitchFamily="18" charset="0"/>
              </a:rPr>
              <a:t>Integration of Managerial and Moral Competence</a:t>
            </a:r>
          </a:p>
          <a:p>
            <a:pPr lvl="1"/>
            <a:r>
              <a:rPr lang="en-US" altLang="en-US" smtClean="0">
                <a:cs typeface="Times New Roman" pitchFamily="18" charset="0"/>
              </a:rPr>
              <a:t>A Sense of Moral Obligation</a:t>
            </a:r>
          </a:p>
          <a:p>
            <a:r>
              <a:rPr lang="en-US" altLang="en-US" smtClean="0">
                <a:cs typeface="Times New Roman" pitchFamily="18" charset="0"/>
              </a:rPr>
              <a:t>Summary</a:t>
            </a: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D80CC54-39A3-444A-8D4D-E7CA550849DE}" type="slidenum">
              <a:rPr lang="en-US" altLang="en-US">
                <a:solidFill>
                  <a:srgbClr val="000000"/>
                </a:solidFill>
                <a:ea typeface="MS PGothic" pitchFamily="34" charset="-128"/>
              </a:rPr>
              <a:pPr/>
              <a:t>21</a:t>
            </a:fld>
            <a:endParaRPr lang="en-US" alt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smtClean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5" name="AutoShape 3"/>
          <p:cNvSpPr>
            <a:spLocks noChangeArrowheads="1"/>
          </p:cNvSpPr>
          <p:nvPr userDrawn="1"/>
        </p:nvSpPr>
        <p:spPr bwMode="auto">
          <a:xfrm>
            <a:off x="152400" y="152400"/>
            <a:ext cx="8839200" cy="64770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0" y="2743200"/>
            <a:ext cx="152400" cy="5334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smtClean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3276600"/>
            <a:ext cx="152400" cy="5334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smtClean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8" name="Rectangle 11"/>
          <p:cNvSpPr>
            <a:spLocks noChangeArrowheads="1"/>
          </p:cNvSpPr>
          <p:nvPr userDrawn="1"/>
        </p:nvSpPr>
        <p:spPr bwMode="auto">
          <a:xfrm>
            <a:off x="0" y="3810000"/>
            <a:ext cx="1524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smtClean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9" name="Rectangle 12"/>
          <p:cNvSpPr>
            <a:spLocks noChangeArrowheads="1"/>
          </p:cNvSpPr>
          <p:nvPr userDrawn="1"/>
        </p:nvSpPr>
        <p:spPr bwMode="auto">
          <a:xfrm>
            <a:off x="0" y="4038600"/>
            <a:ext cx="152400" cy="762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smtClean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0" name="Rectangle 13"/>
          <p:cNvSpPr>
            <a:spLocks noChangeArrowheads="1"/>
          </p:cNvSpPr>
          <p:nvPr userDrawn="1"/>
        </p:nvSpPr>
        <p:spPr bwMode="auto">
          <a:xfrm>
            <a:off x="0" y="4114800"/>
            <a:ext cx="152400" cy="5334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smtClean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1" name="Rectangle 14"/>
          <p:cNvSpPr>
            <a:spLocks noChangeArrowheads="1"/>
          </p:cNvSpPr>
          <p:nvPr userDrawn="1"/>
        </p:nvSpPr>
        <p:spPr bwMode="auto">
          <a:xfrm>
            <a:off x="0" y="4648200"/>
            <a:ext cx="152400" cy="228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smtClean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2" name="Rectangle 15"/>
          <p:cNvSpPr>
            <a:spLocks noChangeArrowheads="1"/>
          </p:cNvSpPr>
          <p:nvPr userDrawn="1"/>
        </p:nvSpPr>
        <p:spPr bwMode="auto">
          <a:xfrm>
            <a:off x="0" y="4876800"/>
            <a:ext cx="152400" cy="9144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smtClean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3" name="Rectangle 16"/>
          <p:cNvSpPr>
            <a:spLocks noChangeArrowheads="1"/>
          </p:cNvSpPr>
          <p:nvPr userDrawn="1"/>
        </p:nvSpPr>
        <p:spPr bwMode="auto">
          <a:xfrm>
            <a:off x="0" y="5791200"/>
            <a:ext cx="152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smtClean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0" y="6096000"/>
            <a:ext cx="152400" cy="22860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smtClean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5" name="Rectangle 18"/>
          <p:cNvSpPr>
            <a:spLocks noChangeArrowheads="1"/>
          </p:cNvSpPr>
          <p:nvPr userDrawn="1"/>
        </p:nvSpPr>
        <p:spPr bwMode="auto">
          <a:xfrm>
            <a:off x="0" y="6324600"/>
            <a:ext cx="1524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smtClean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6" name="Rectangle 19"/>
          <p:cNvSpPr>
            <a:spLocks noChangeArrowheads="1"/>
          </p:cNvSpPr>
          <p:nvPr userDrawn="1"/>
        </p:nvSpPr>
        <p:spPr bwMode="auto">
          <a:xfrm>
            <a:off x="0" y="6477000"/>
            <a:ext cx="152400" cy="3810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smtClean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 userDrawn="1"/>
        </p:nvSpPr>
        <p:spPr bwMode="auto">
          <a:xfrm>
            <a:off x="152400" y="685800"/>
            <a:ext cx="75438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6600" b="1" smtClean="0">
                <a:solidFill>
                  <a:srgbClr val="333399"/>
                </a:solidFill>
                <a:latin typeface="Times New Roman" pitchFamily="18" charset="0"/>
                <a:ea typeface="MS PGothic" pitchFamily="34" charset="-128"/>
              </a:rPr>
              <a:t>&gt; &gt; &gt; &gt; &gt; &gt; &gt; &gt; </a:t>
            </a:r>
          </a:p>
        </p:txBody>
      </p:sp>
      <p:sp>
        <p:nvSpPr>
          <p:cNvPr id="17203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8375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204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1A1F10-5F34-40B1-AB15-6E205FA5CE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0955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424DAD-11E0-4885-B917-7C9B590B1F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2160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198438"/>
            <a:ext cx="2057400" cy="5973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98438"/>
            <a:ext cx="6019800" cy="5973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16A63A-2333-467F-BF22-4EE1111F3B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2695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394E-F6DE-4D94-B1D8-EE36B94A0D67}" type="datetimeFigureOut">
              <a:rPr lang="en-TT" smtClean="0"/>
              <a:pPr/>
              <a:t>14/11/2016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6311-874B-4DDE-B09E-A13C4F8D28EE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394E-F6DE-4D94-B1D8-EE36B94A0D67}" type="datetimeFigureOut">
              <a:rPr lang="en-TT" smtClean="0"/>
              <a:pPr/>
              <a:t>14/11/2016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6311-874B-4DDE-B09E-A13C4F8D28EE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394E-F6DE-4D94-B1D8-EE36B94A0D67}" type="datetimeFigureOut">
              <a:rPr lang="en-TT" smtClean="0"/>
              <a:pPr/>
              <a:t>14/11/2016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6311-874B-4DDE-B09E-A13C4F8D28EE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394E-F6DE-4D94-B1D8-EE36B94A0D67}" type="datetimeFigureOut">
              <a:rPr lang="en-TT" smtClean="0"/>
              <a:pPr/>
              <a:t>14/11/2016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6311-874B-4DDE-B09E-A13C4F8D28EE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394E-F6DE-4D94-B1D8-EE36B94A0D67}" type="datetimeFigureOut">
              <a:rPr lang="en-TT" smtClean="0"/>
              <a:pPr/>
              <a:t>14/11/2016</a:t>
            </a:fld>
            <a:endParaRPr lang="en-T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6311-874B-4DDE-B09E-A13C4F8D28EE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394E-F6DE-4D94-B1D8-EE36B94A0D67}" type="datetimeFigureOut">
              <a:rPr lang="en-TT" smtClean="0"/>
              <a:pPr/>
              <a:t>14/11/2016</a:t>
            </a:fld>
            <a:endParaRPr lang="en-T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6311-874B-4DDE-B09E-A13C4F8D28EE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394E-F6DE-4D94-B1D8-EE36B94A0D67}" type="datetimeFigureOut">
              <a:rPr lang="en-TT" smtClean="0"/>
              <a:pPr/>
              <a:t>14/11/2016</a:t>
            </a:fld>
            <a:endParaRPr lang="en-T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6311-874B-4DDE-B09E-A13C4F8D28EE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394E-F6DE-4D94-B1D8-EE36B94A0D67}" type="datetimeFigureOut">
              <a:rPr lang="en-TT" smtClean="0"/>
              <a:pPr/>
              <a:t>14/11/2016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6311-874B-4DDE-B09E-A13C4F8D28EE}" type="slidenum">
              <a:rPr lang="en-TT" smtClean="0"/>
              <a:pPr/>
              <a:t>‹#›</a:t>
            </a:fld>
            <a:endParaRPr lang="en-T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6259DD-BADE-4D9C-ACCF-2ED9590191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7245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394E-F6DE-4D94-B1D8-EE36B94A0D67}" type="datetimeFigureOut">
              <a:rPr lang="en-TT" smtClean="0"/>
              <a:pPr/>
              <a:t>14/11/2016</a:t>
            </a:fld>
            <a:endParaRPr lang="en-T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206311-874B-4DDE-B09E-A13C4F8D28EE}" type="slidenum">
              <a:rPr lang="en-TT" smtClean="0"/>
              <a:pPr/>
              <a:t>‹#›</a:t>
            </a:fld>
            <a:endParaRPr lang="en-T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T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394E-F6DE-4D94-B1D8-EE36B94A0D67}" type="datetimeFigureOut">
              <a:rPr lang="en-TT" smtClean="0"/>
              <a:pPr/>
              <a:t>14/11/2016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6311-874B-4DDE-B09E-A13C4F8D28EE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394E-F6DE-4D94-B1D8-EE36B94A0D67}" type="datetimeFigureOut">
              <a:rPr lang="en-TT" smtClean="0"/>
              <a:pPr/>
              <a:t>14/11/2016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6311-874B-4DDE-B09E-A13C4F8D28EE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51ABE5F-F9F5-4F5A-9D52-440C6FDC20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0846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462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462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D31B3E4-F93F-4EA2-8261-4F954AF479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553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770387-71A0-48CD-A150-EA6B1BCF83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4960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73DEE96-80CF-4C98-A123-B3642631B5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3994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C81290-4EFB-4299-A71C-4AF58E5839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4652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047A9A-BD1F-45EC-A939-37A6463424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2045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5F084F-C05D-41B3-A334-B5FAD0E18A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6381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smtClean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152400" y="152400"/>
            <a:ext cx="8839200" cy="64770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smtClean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71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1690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/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71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1690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/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71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1690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E46748-20B2-4699-B2CA-130BB4C96ACC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462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title"/>
          </p:nvPr>
        </p:nvSpPr>
        <p:spPr bwMode="auto">
          <a:xfrm rot="-467005">
            <a:off x="381000" y="198438"/>
            <a:ext cx="495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													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 rot="-367124">
            <a:off x="152400" y="304800"/>
            <a:ext cx="5334000" cy="1143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smtClean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 rot="-372246">
            <a:off x="152400" y="304800"/>
            <a:ext cx="5181600" cy="10699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smtClean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035" name="Freeform 11"/>
          <p:cNvSpPr>
            <a:spLocks/>
          </p:cNvSpPr>
          <p:nvPr/>
        </p:nvSpPr>
        <p:spPr bwMode="auto">
          <a:xfrm>
            <a:off x="457200" y="76200"/>
            <a:ext cx="762000" cy="1295400"/>
          </a:xfrm>
          <a:custGeom>
            <a:avLst/>
            <a:gdLst>
              <a:gd name="T0" fmla="*/ 762000 w 392"/>
              <a:gd name="T1" fmla="*/ 0 h 648"/>
              <a:gd name="T2" fmla="*/ 202163 w 392"/>
              <a:gd name="T3" fmla="*/ 1151467 h 648"/>
              <a:gd name="T4" fmla="*/ 15551 w 392"/>
              <a:gd name="T5" fmla="*/ 863600 h 648"/>
              <a:gd name="T6" fmla="*/ 295469 w 392"/>
              <a:gd name="T7" fmla="*/ 287867 h 64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92" h="648">
                <a:moveTo>
                  <a:pt x="392" y="0"/>
                </a:moveTo>
                <a:cubicBezTo>
                  <a:pt x="280" y="252"/>
                  <a:pt x="168" y="504"/>
                  <a:pt x="104" y="576"/>
                </a:cubicBezTo>
                <a:cubicBezTo>
                  <a:pt x="40" y="648"/>
                  <a:pt x="0" y="504"/>
                  <a:pt x="8" y="432"/>
                </a:cubicBezTo>
                <a:cubicBezTo>
                  <a:pt x="16" y="360"/>
                  <a:pt x="128" y="192"/>
                  <a:pt x="152" y="144"/>
                </a:cubicBezTo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mtClean="0">
              <a:solidFill>
                <a:srgbClr val="000000"/>
              </a:solidFill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2743200"/>
            <a:ext cx="152400" cy="5334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smtClean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3276600"/>
            <a:ext cx="152400" cy="5334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smtClean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3810000"/>
            <a:ext cx="1524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smtClean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4038600"/>
            <a:ext cx="152400" cy="762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smtClean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4114800"/>
            <a:ext cx="152400" cy="5334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smtClean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4648200"/>
            <a:ext cx="152400" cy="228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smtClean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4876800"/>
            <a:ext cx="152400" cy="9144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smtClean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5791200"/>
            <a:ext cx="152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smtClean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6096000"/>
            <a:ext cx="152400" cy="22860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smtClean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6324600"/>
            <a:ext cx="1524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smtClean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6477000"/>
            <a:ext cx="152400" cy="3810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smtClean="0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4335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205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205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205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205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20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56" grpId="0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E206311-874B-4DDE-B09E-A13C4F8D28EE}" type="slidenum">
              <a:rPr lang="en-TT" smtClean="0"/>
              <a:pPr/>
              <a:t>‹#›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1CD394E-F6DE-4D94-B1D8-EE36B94A0D67}" type="datetimeFigureOut">
              <a:rPr lang="en-TT" smtClean="0"/>
              <a:pPr/>
              <a:t>14/11/2016</a:t>
            </a:fld>
            <a:endParaRPr lang="en-T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59701" y="1628800"/>
            <a:ext cx="7702624" cy="2150095"/>
          </a:xfrm>
        </p:spPr>
        <p:txBody>
          <a:bodyPr/>
          <a:lstStyle/>
          <a:p>
            <a:pPr algn="ctr"/>
            <a:r>
              <a:rPr lang="en-GB" dirty="0" smtClean="0"/>
              <a:t>COPORATE SOCIAL RESPONSIBILITY 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267744" y="4581128"/>
            <a:ext cx="46865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Franklin Gothic Heavy" panose="020B0903020102020204" pitchFamily="34" charset="0"/>
              </a:rPr>
              <a:t>Ms. Faith </a:t>
            </a:r>
            <a:r>
              <a:rPr lang="en-US" sz="2400" dirty="0" err="1">
                <a:latin typeface="Franklin Gothic Heavy" panose="020B0903020102020204" pitchFamily="34" charset="0"/>
              </a:rPr>
              <a:t>Moono</a:t>
            </a:r>
            <a:r>
              <a:rPr lang="en-US" sz="2400" dirty="0">
                <a:latin typeface="Franklin Gothic Heavy" panose="020B0903020102020204" pitchFamily="34" charset="0"/>
              </a:rPr>
              <a:t> </a:t>
            </a:r>
            <a:r>
              <a:rPr lang="en-US" sz="2400" dirty="0" err="1">
                <a:latin typeface="Franklin Gothic Heavy" panose="020B0903020102020204" pitchFamily="34" charset="0"/>
              </a:rPr>
              <a:t>Simwami</a:t>
            </a:r>
            <a:endParaRPr lang="en-US" sz="2400" dirty="0">
              <a:latin typeface="Franklin Gothic Heavy" panose="020B0903020102020204" pitchFamily="34" charset="0"/>
            </a:endParaRPr>
          </a:p>
          <a:p>
            <a:r>
              <a:rPr lang="en-US" sz="2400" dirty="0">
                <a:latin typeface="Franklin Gothic Heavy" panose="020B0903020102020204" pitchFamily="34" charset="0"/>
              </a:rPr>
              <a:t>Email: mo.simwami@gmail.com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2656"/>
            <a:ext cx="3158211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061411"/>
      </p:ext>
    </p:extLst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971600" y="476672"/>
            <a:ext cx="6840760" cy="151216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b="1" dirty="0" smtClean="0"/>
              <a:t>Who Benefits from Corporate </a:t>
            </a:r>
            <a:br>
              <a:rPr lang="en-US" altLang="en-US" b="1" dirty="0" smtClean="0"/>
            </a:br>
            <a:r>
              <a:rPr lang="en-US" altLang="en-US" b="1" dirty="0" smtClean="0"/>
              <a:t>Social Responsibility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idx="1"/>
          </p:nvPr>
        </p:nvSpPr>
        <p:spPr>
          <a:xfrm>
            <a:off x="179512" y="1988840"/>
            <a:ext cx="4104456" cy="475252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000" b="1" dirty="0" smtClean="0"/>
              <a:t>Altruism</a:t>
            </a:r>
          </a:p>
          <a:p>
            <a:pPr lvl="1" eaLnBrk="1" hangingPunct="1"/>
            <a:r>
              <a:rPr lang="en-US" altLang="en-US" dirty="0" smtClean="0"/>
              <a:t>The unselfish devotion to the interests of others.</a:t>
            </a:r>
          </a:p>
          <a:p>
            <a:pPr eaLnBrk="1" hangingPunct="1"/>
            <a:r>
              <a:rPr lang="en-US" altLang="en-US" sz="2000" b="1" dirty="0" smtClean="0"/>
              <a:t>Research Findings</a:t>
            </a:r>
          </a:p>
          <a:p>
            <a:pPr lvl="1" eaLnBrk="1" hangingPunct="1"/>
            <a:r>
              <a:rPr lang="en-US" altLang="en-US" dirty="0" smtClean="0"/>
              <a:t>There is a positive correlation between industry leadership on a socially responsible issue (pollution control) and profitability.</a:t>
            </a:r>
          </a:p>
          <a:p>
            <a:pPr lvl="1" eaLnBrk="1" hangingPunct="1"/>
            <a:r>
              <a:rPr lang="en-US" altLang="en-US" dirty="0" smtClean="0"/>
              <a:t>Corporate social responsibility is a competitive advantage.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4139952" y="2060848"/>
            <a:ext cx="4176464" cy="4680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90000"/>
              </a:lnSpc>
              <a:buNone/>
            </a:pPr>
            <a:r>
              <a:rPr lang="en-US" altLang="en-US" sz="2000" b="1" dirty="0" smtClean="0"/>
              <a:t>Enlightened Self-Interest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 smtClean="0"/>
              <a:t>A business ultimately helps itself by helping solve social problems</a:t>
            </a:r>
            <a:r>
              <a:rPr lang="en-US" altLang="en-US" sz="1800" dirty="0" smtClean="0"/>
              <a:t>.</a:t>
            </a:r>
          </a:p>
          <a:p>
            <a:pPr lvl="1">
              <a:lnSpc>
                <a:spcPct val="90000"/>
              </a:lnSpc>
            </a:pPr>
            <a:endParaRPr lang="en-US" altLang="en-US" sz="1800" dirty="0" smtClean="0"/>
          </a:p>
          <a:p>
            <a:pPr indent="0">
              <a:lnSpc>
                <a:spcPct val="90000"/>
              </a:lnSpc>
              <a:buNone/>
            </a:pPr>
            <a:r>
              <a:rPr lang="en-US" altLang="en-US" sz="2000" b="1" dirty="0" smtClean="0"/>
              <a:t>An Array of Benefits for the Organization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 smtClean="0"/>
              <a:t>Tax-free incentives to employees.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 smtClean="0"/>
              <a:t>Retention of talented employees.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 smtClean="0"/>
              <a:t>Help in recruiting the talented and socially conscious.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 smtClean="0"/>
              <a:t>Help in swaying public opinion.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 smtClean="0"/>
              <a:t>Improved community living standards.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 smtClean="0"/>
              <a:t>…Others.</a:t>
            </a:r>
          </a:p>
        </p:txBody>
      </p:sp>
    </p:spTree>
    <p:extLst>
      <p:ext uri="{BB962C8B-B14F-4D97-AF65-F5344CB8AC3E}">
        <p14:creationId xmlns:p14="http://schemas.microsoft.com/office/powerpoint/2010/main" val="85552320"/>
      </p:ext>
    </p:extLst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07504" y="692696"/>
            <a:ext cx="9144000" cy="150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latin typeface="Arial" pitchFamily="34" charset="0"/>
              </a:rPr>
              <a:t>Implications for Enterprises: </a:t>
            </a:r>
            <a:br>
              <a:rPr lang="en-US" altLang="en-US" sz="4000" b="1" dirty="0">
                <a:latin typeface="Arial" pitchFamily="34" charset="0"/>
              </a:rPr>
            </a:br>
            <a:r>
              <a:rPr lang="en-US" altLang="en-US" sz="4000" b="1" dirty="0">
                <a:latin typeface="Arial" pitchFamily="34" charset="0"/>
              </a:rPr>
              <a:t>CSR Management</a:t>
            </a:r>
            <a:endParaRPr lang="en-GB" altLang="en-US" sz="4000" b="1" dirty="0">
              <a:latin typeface="Arial" pitchFamily="34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95536" y="2564904"/>
            <a:ext cx="7992888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>
                <a:latin typeface="Arial" pitchFamily="34" charset="0"/>
              </a:rPr>
              <a:t>How do companies address socio-environmental &amp; legal compliance issues?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>
                <a:latin typeface="Arial" pitchFamily="34" charset="0"/>
              </a:rPr>
              <a:t> </a:t>
            </a:r>
            <a:r>
              <a:rPr lang="en-US" altLang="en-US" dirty="0">
                <a:solidFill>
                  <a:srgbClr val="3399FF"/>
                </a:solidFill>
                <a:latin typeface="Arial" pitchFamily="34" charset="0"/>
              </a:rPr>
              <a:t>Policies</a:t>
            </a:r>
            <a:r>
              <a:rPr lang="en-US" altLang="en-US" dirty="0">
                <a:latin typeface="Arial" pitchFamily="34" charset="0"/>
              </a:rPr>
              <a:t> - Code of Conduct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>
                <a:latin typeface="Arial" pitchFamily="34" charset="0"/>
              </a:rPr>
              <a:t> </a:t>
            </a:r>
            <a:r>
              <a:rPr lang="en-US" altLang="en-US" dirty="0">
                <a:solidFill>
                  <a:srgbClr val="3399FF"/>
                </a:solidFill>
                <a:latin typeface="Arial" pitchFamily="34" charset="0"/>
              </a:rPr>
              <a:t>Systems</a:t>
            </a:r>
            <a:r>
              <a:rPr lang="en-US" altLang="en-US" dirty="0">
                <a:latin typeface="Arial" pitchFamily="34" charset="0"/>
              </a:rPr>
              <a:t> - Compliance Management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>
                <a:latin typeface="Arial" pitchFamily="34" charset="0"/>
              </a:rPr>
              <a:t> </a:t>
            </a:r>
            <a:r>
              <a:rPr lang="en-US" altLang="en-US" dirty="0">
                <a:solidFill>
                  <a:srgbClr val="3399FF"/>
                </a:solidFill>
                <a:latin typeface="Arial" pitchFamily="34" charset="0"/>
              </a:rPr>
              <a:t>Reporting</a:t>
            </a:r>
            <a:r>
              <a:rPr lang="en-US" altLang="en-US" dirty="0">
                <a:latin typeface="Arial" pitchFamily="34" charset="0"/>
              </a:rPr>
              <a:t> - Accounting and Reporting</a:t>
            </a:r>
            <a:endParaRPr lang="en-GB" alt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58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-48653" y="260648"/>
            <a:ext cx="8637755" cy="81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latin typeface="Arial" pitchFamily="34" charset="0"/>
              </a:rPr>
              <a:t>CSR Management:</a:t>
            </a:r>
            <a:br>
              <a:rPr lang="en-US" altLang="en-US" sz="3600" b="1" dirty="0">
                <a:latin typeface="Arial" pitchFamily="34" charset="0"/>
              </a:rPr>
            </a:br>
            <a:r>
              <a:rPr lang="en-US" altLang="en-US" sz="3600" b="1" dirty="0">
                <a:latin typeface="Arial" pitchFamily="34" charset="0"/>
              </a:rPr>
              <a:t>Management structure</a:t>
            </a:r>
            <a:endParaRPr lang="en-GB" altLang="en-US" sz="3600" b="1" dirty="0">
              <a:latin typeface="Arial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2085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-991086" y="1325960"/>
            <a:ext cx="487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latin typeface="Arial" pitchFamily="34" charset="0"/>
              </a:rPr>
              <a:t>Example</a:t>
            </a:r>
            <a:endParaRPr lang="en-GB" altLang="en-US" sz="2800" b="1" dirty="0"/>
          </a:p>
        </p:txBody>
      </p:sp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1056605" y="1556793"/>
            <a:ext cx="7337675" cy="5024300"/>
            <a:chOff x="1128" y="1635"/>
            <a:chExt cx="8400" cy="3250"/>
          </a:xfrm>
        </p:grpSpPr>
        <p:sp>
          <p:nvSpPr>
            <p:cNvPr id="17414" name="Text Box 6"/>
            <p:cNvSpPr txBox="1">
              <a:spLocks noChangeArrowheads="1"/>
            </p:cNvSpPr>
            <p:nvPr/>
          </p:nvSpPr>
          <p:spPr bwMode="auto">
            <a:xfrm>
              <a:off x="3360" y="1700"/>
              <a:ext cx="2016" cy="5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GB" altLang="en-US" sz="1000">
                  <a:latin typeface="Arial" pitchFamily="34" charset="0"/>
                </a:rPr>
                <a:t>Board of Directors</a:t>
              </a:r>
              <a:endParaRPr lang="en-GB" altLang="en-US"/>
            </a:p>
          </p:txBody>
        </p:sp>
        <p:sp>
          <p:nvSpPr>
            <p:cNvPr id="17415" name="Text Box 7"/>
            <p:cNvSpPr txBox="1">
              <a:spLocks noChangeArrowheads="1"/>
            </p:cNvSpPr>
            <p:nvPr/>
          </p:nvSpPr>
          <p:spPr bwMode="auto">
            <a:xfrm>
              <a:off x="3360" y="2675"/>
              <a:ext cx="2016" cy="5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GB" altLang="en-US" sz="1000">
                  <a:latin typeface="Arial" pitchFamily="34" charset="0"/>
                </a:rPr>
                <a:t>President &amp; CEO</a:t>
              </a:r>
              <a:endParaRPr lang="en-GB" altLang="en-US"/>
            </a:p>
          </p:txBody>
        </p:sp>
        <p:sp>
          <p:nvSpPr>
            <p:cNvPr id="17416" name="Text Box 8"/>
            <p:cNvSpPr txBox="1">
              <a:spLocks noChangeArrowheads="1"/>
            </p:cNvSpPr>
            <p:nvPr/>
          </p:nvSpPr>
          <p:spPr bwMode="auto">
            <a:xfrm>
              <a:off x="1128" y="3845"/>
              <a:ext cx="1200" cy="10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18288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800">
                  <a:latin typeface="Arial" pitchFamily="34" charset="0"/>
                </a:rPr>
                <a:t>Group Presidents</a:t>
              </a:r>
              <a:endParaRPr lang="en-GB" altLang="en-US"/>
            </a:p>
          </p:txBody>
        </p:sp>
        <p:sp>
          <p:nvSpPr>
            <p:cNvPr id="17417" name="Text Box 9"/>
            <p:cNvSpPr txBox="1">
              <a:spLocks noChangeArrowheads="1"/>
            </p:cNvSpPr>
            <p:nvPr/>
          </p:nvSpPr>
          <p:spPr bwMode="auto">
            <a:xfrm>
              <a:off x="2448" y="3845"/>
              <a:ext cx="1200" cy="10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18288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800">
                  <a:latin typeface="Arial" pitchFamily="34" charset="0"/>
                </a:rPr>
                <a:t>Chief Financial Officer</a:t>
              </a:r>
              <a:endParaRPr lang="en-GB" altLang="en-US"/>
            </a:p>
          </p:txBody>
        </p:sp>
        <p:sp>
          <p:nvSpPr>
            <p:cNvPr id="17418" name="Text Box 10"/>
            <p:cNvSpPr txBox="1">
              <a:spLocks noChangeArrowheads="1"/>
            </p:cNvSpPr>
            <p:nvPr/>
          </p:nvSpPr>
          <p:spPr bwMode="auto">
            <a:xfrm>
              <a:off x="3768" y="3845"/>
              <a:ext cx="1200" cy="10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18288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800">
                  <a:latin typeface="Arial" pitchFamily="34" charset="0"/>
                </a:rPr>
                <a:t>VP of Human Resources</a:t>
              </a:r>
              <a:endParaRPr lang="en-GB" altLang="en-US"/>
            </a:p>
          </p:txBody>
        </p:sp>
        <p:sp>
          <p:nvSpPr>
            <p:cNvPr id="17419" name="Text Box 11"/>
            <p:cNvSpPr txBox="1">
              <a:spLocks noChangeArrowheads="1"/>
            </p:cNvSpPr>
            <p:nvPr/>
          </p:nvSpPr>
          <p:spPr bwMode="auto">
            <a:xfrm>
              <a:off x="5088" y="3845"/>
              <a:ext cx="1200" cy="10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18288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800">
                  <a:latin typeface="Arial" pitchFamily="34" charset="0"/>
                </a:rPr>
                <a:t>General Counsel</a:t>
              </a:r>
              <a:endParaRPr lang="en-GB" altLang="en-US"/>
            </a:p>
          </p:txBody>
        </p:sp>
        <p:sp>
          <p:nvSpPr>
            <p:cNvPr id="17420" name="Text Box 12"/>
            <p:cNvSpPr txBox="1">
              <a:spLocks noChangeArrowheads="1"/>
            </p:cNvSpPr>
            <p:nvPr/>
          </p:nvSpPr>
          <p:spPr bwMode="auto">
            <a:xfrm>
              <a:off x="6408" y="3845"/>
              <a:ext cx="1416" cy="1040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18288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800" b="1">
                  <a:solidFill>
                    <a:srgbClr val="FFFFFF"/>
                  </a:solidFill>
                  <a:latin typeface="Arial" pitchFamily="34" charset="0"/>
                </a:rPr>
                <a:t>Corporate Responsibility Officer</a:t>
              </a:r>
              <a:endParaRPr lang="en-GB" altLang="en-US"/>
            </a:p>
          </p:txBody>
        </p:sp>
        <p:sp>
          <p:nvSpPr>
            <p:cNvPr id="17421" name="Text Box 13"/>
            <p:cNvSpPr txBox="1">
              <a:spLocks noChangeArrowheads="1"/>
            </p:cNvSpPr>
            <p:nvPr/>
          </p:nvSpPr>
          <p:spPr bwMode="auto">
            <a:xfrm>
              <a:off x="8328" y="3845"/>
              <a:ext cx="1200" cy="10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18288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800">
                  <a:latin typeface="Arial" pitchFamily="34" charset="0"/>
                </a:rPr>
                <a:t>Steering Committee</a:t>
              </a:r>
              <a:endParaRPr lang="en-GB" altLang="en-US"/>
            </a:p>
          </p:txBody>
        </p:sp>
        <p:sp>
          <p:nvSpPr>
            <p:cNvPr id="17422" name="Text Box 14"/>
            <p:cNvSpPr txBox="1">
              <a:spLocks noChangeArrowheads="1"/>
            </p:cNvSpPr>
            <p:nvPr/>
          </p:nvSpPr>
          <p:spPr bwMode="auto">
            <a:xfrm>
              <a:off x="6360" y="1635"/>
              <a:ext cx="1800" cy="5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GB" altLang="en-US" sz="1000">
                  <a:latin typeface="Arial" pitchFamily="34" charset="0"/>
                </a:rPr>
                <a:t>Audit Committee of Board</a:t>
              </a:r>
              <a:endParaRPr lang="en-GB" altLang="en-US"/>
            </a:p>
          </p:txBody>
        </p:sp>
        <p:sp>
          <p:nvSpPr>
            <p:cNvPr id="17423" name="Line 15"/>
            <p:cNvSpPr>
              <a:spLocks noChangeShapeType="1"/>
            </p:cNvSpPr>
            <p:nvPr/>
          </p:nvSpPr>
          <p:spPr bwMode="auto">
            <a:xfrm>
              <a:off x="4368" y="2220"/>
              <a:ext cx="0" cy="4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ZA"/>
            </a:p>
          </p:txBody>
        </p:sp>
        <p:sp>
          <p:nvSpPr>
            <p:cNvPr id="17424" name="Line 16"/>
            <p:cNvSpPr>
              <a:spLocks noChangeShapeType="1"/>
            </p:cNvSpPr>
            <p:nvPr/>
          </p:nvSpPr>
          <p:spPr bwMode="auto">
            <a:xfrm>
              <a:off x="4368" y="3195"/>
              <a:ext cx="0" cy="6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ZA"/>
            </a:p>
          </p:txBody>
        </p:sp>
        <p:sp>
          <p:nvSpPr>
            <p:cNvPr id="17425" name="Line 17"/>
            <p:cNvSpPr>
              <a:spLocks noChangeShapeType="1"/>
            </p:cNvSpPr>
            <p:nvPr/>
          </p:nvSpPr>
          <p:spPr bwMode="auto">
            <a:xfrm>
              <a:off x="1728" y="3455"/>
              <a:ext cx="52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ZA"/>
            </a:p>
          </p:txBody>
        </p:sp>
        <p:sp>
          <p:nvSpPr>
            <p:cNvPr id="17426" name="Line 18"/>
            <p:cNvSpPr>
              <a:spLocks noChangeShapeType="1"/>
            </p:cNvSpPr>
            <p:nvPr/>
          </p:nvSpPr>
          <p:spPr bwMode="auto">
            <a:xfrm>
              <a:off x="1728" y="3455"/>
              <a:ext cx="0" cy="3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ZA"/>
            </a:p>
          </p:txBody>
        </p:sp>
        <p:sp>
          <p:nvSpPr>
            <p:cNvPr id="17427" name="Line 19"/>
            <p:cNvSpPr>
              <a:spLocks noChangeShapeType="1"/>
            </p:cNvSpPr>
            <p:nvPr/>
          </p:nvSpPr>
          <p:spPr bwMode="auto">
            <a:xfrm>
              <a:off x="3048" y="3455"/>
              <a:ext cx="0" cy="3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ZA"/>
            </a:p>
          </p:txBody>
        </p:sp>
        <p:sp>
          <p:nvSpPr>
            <p:cNvPr id="17428" name="Line 20"/>
            <p:cNvSpPr>
              <a:spLocks noChangeShapeType="1"/>
            </p:cNvSpPr>
            <p:nvPr/>
          </p:nvSpPr>
          <p:spPr bwMode="auto">
            <a:xfrm>
              <a:off x="5664" y="3455"/>
              <a:ext cx="0" cy="3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ZA"/>
            </a:p>
          </p:txBody>
        </p:sp>
        <p:sp>
          <p:nvSpPr>
            <p:cNvPr id="17429" name="Line 21"/>
            <p:cNvSpPr>
              <a:spLocks noChangeShapeType="1"/>
            </p:cNvSpPr>
            <p:nvPr/>
          </p:nvSpPr>
          <p:spPr bwMode="auto">
            <a:xfrm>
              <a:off x="7008" y="3455"/>
              <a:ext cx="0" cy="3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ZA"/>
            </a:p>
          </p:txBody>
        </p:sp>
        <p:sp>
          <p:nvSpPr>
            <p:cNvPr id="17430" name="Line 22"/>
            <p:cNvSpPr>
              <a:spLocks noChangeShapeType="1"/>
            </p:cNvSpPr>
            <p:nvPr/>
          </p:nvSpPr>
          <p:spPr bwMode="auto">
            <a:xfrm>
              <a:off x="7824" y="4365"/>
              <a:ext cx="50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ZA"/>
            </a:p>
          </p:txBody>
        </p:sp>
        <p:sp>
          <p:nvSpPr>
            <p:cNvPr id="17431" name="Line 23"/>
            <p:cNvSpPr>
              <a:spLocks noChangeShapeType="1"/>
            </p:cNvSpPr>
            <p:nvPr/>
          </p:nvSpPr>
          <p:spPr bwMode="auto">
            <a:xfrm>
              <a:off x="7200" y="2220"/>
              <a:ext cx="0" cy="16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ZA"/>
            </a:p>
          </p:txBody>
        </p:sp>
        <p:sp>
          <p:nvSpPr>
            <p:cNvPr id="17432" name="Line 24"/>
            <p:cNvSpPr>
              <a:spLocks noChangeShapeType="1"/>
            </p:cNvSpPr>
            <p:nvPr/>
          </p:nvSpPr>
          <p:spPr bwMode="auto">
            <a:xfrm flipH="1">
              <a:off x="5376" y="1960"/>
              <a:ext cx="9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ZA"/>
            </a:p>
          </p:txBody>
        </p:sp>
      </p:grpSp>
    </p:spTree>
    <p:extLst>
      <p:ext uri="{BB962C8B-B14F-4D97-AF65-F5344CB8AC3E}">
        <p14:creationId xmlns:p14="http://schemas.microsoft.com/office/powerpoint/2010/main" val="29971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Line 2"/>
          <p:cNvSpPr>
            <a:spLocks noChangeShapeType="1"/>
          </p:cNvSpPr>
          <p:nvPr/>
        </p:nvSpPr>
        <p:spPr bwMode="auto">
          <a:xfrm flipV="1">
            <a:off x="3461440" y="2636912"/>
            <a:ext cx="1774304" cy="0"/>
          </a:xfrm>
          <a:prstGeom prst="line">
            <a:avLst/>
          </a:prstGeom>
          <a:noFill/>
          <a:ln w="457200">
            <a:solidFill>
              <a:srgbClr val="99CCFF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55651" name="Line 3"/>
          <p:cNvSpPr>
            <a:spLocks noChangeShapeType="1"/>
          </p:cNvSpPr>
          <p:nvPr/>
        </p:nvSpPr>
        <p:spPr bwMode="auto">
          <a:xfrm>
            <a:off x="6985370" y="3211286"/>
            <a:ext cx="0" cy="1387046"/>
          </a:xfrm>
          <a:prstGeom prst="line">
            <a:avLst/>
          </a:prstGeom>
          <a:noFill/>
          <a:ln w="457200">
            <a:solidFill>
              <a:srgbClr val="99CCFF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55652" name="Line 4"/>
          <p:cNvSpPr>
            <a:spLocks noChangeShapeType="1"/>
          </p:cNvSpPr>
          <p:nvPr/>
        </p:nvSpPr>
        <p:spPr bwMode="auto">
          <a:xfrm flipH="1" flipV="1">
            <a:off x="3085728" y="5435535"/>
            <a:ext cx="1918320" cy="0"/>
          </a:xfrm>
          <a:prstGeom prst="line">
            <a:avLst/>
          </a:prstGeom>
          <a:noFill/>
          <a:ln w="457200">
            <a:solidFill>
              <a:srgbClr val="99CCFF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55653" name="Line 5"/>
          <p:cNvSpPr>
            <a:spLocks noChangeShapeType="1"/>
          </p:cNvSpPr>
          <p:nvPr/>
        </p:nvSpPr>
        <p:spPr bwMode="auto">
          <a:xfrm flipV="1">
            <a:off x="1785040" y="3211285"/>
            <a:ext cx="0" cy="1538449"/>
          </a:xfrm>
          <a:prstGeom prst="line">
            <a:avLst/>
          </a:prstGeom>
          <a:noFill/>
          <a:ln w="457200">
            <a:solidFill>
              <a:srgbClr val="99CCFF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-84956" y="18864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latin typeface="Arial" pitchFamily="34" charset="0"/>
              </a:rPr>
              <a:t>CSR Management:</a:t>
            </a:r>
            <a:br>
              <a:rPr lang="en-US" altLang="en-US" sz="3200" b="1" dirty="0">
                <a:latin typeface="Arial" pitchFamily="34" charset="0"/>
              </a:rPr>
            </a:br>
            <a:r>
              <a:rPr lang="en-US" altLang="en-US" sz="3200" b="1" dirty="0">
                <a:latin typeface="Arial" pitchFamily="34" charset="0"/>
              </a:rPr>
              <a:t>Plan, Do, Check, Act method</a:t>
            </a:r>
            <a:endParaRPr lang="en-GB" altLang="en-US" sz="3200" b="1" dirty="0">
              <a:latin typeface="Arial" pitchFamily="34" charset="0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2085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108640" y="1417000"/>
            <a:ext cx="33528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u="sng" dirty="0" smtClean="0">
                <a:latin typeface="Arial" pitchFamily="34" charset="0"/>
              </a:rPr>
              <a:t>Plan</a:t>
            </a:r>
            <a:endParaRPr lang="en-US" altLang="en-US" b="1" u="sng" dirty="0">
              <a:latin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 dirty="0">
                <a:latin typeface="Arial" pitchFamily="34" charset="0"/>
              </a:rPr>
              <a:t> </a:t>
            </a:r>
            <a:r>
              <a:rPr lang="en-US" altLang="en-US" sz="1800" dirty="0">
                <a:latin typeface="Arial" pitchFamily="34" charset="0"/>
              </a:rPr>
              <a:t>Consult stakeholders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 dirty="0">
                <a:latin typeface="Arial" pitchFamily="34" charset="0"/>
              </a:rPr>
              <a:t> Establish code of conduct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 dirty="0">
                <a:latin typeface="Arial" pitchFamily="34" charset="0"/>
              </a:rPr>
              <a:t> Set targets</a:t>
            </a:r>
            <a:endParaRPr lang="en-GB" altLang="en-US" sz="1800" dirty="0">
              <a:latin typeface="Arial" pitchFamily="34" charset="0"/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5557394" y="1601666"/>
            <a:ext cx="3352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u="sng" dirty="0" smtClean="0">
                <a:latin typeface="Arial" pitchFamily="34" charset="0"/>
              </a:rPr>
              <a:t>Do</a:t>
            </a:r>
            <a:endParaRPr lang="en-US" altLang="en-US" b="1" u="sng" dirty="0">
              <a:latin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 dirty="0">
                <a:latin typeface="Arial" pitchFamily="34" charset="0"/>
              </a:rPr>
              <a:t> Establish management systems and personnel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 dirty="0">
                <a:latin typeface="Arial" pitchFamily="34" charset="0"/>
              </a:rPr>
              <a:t> Promote code compliance</a:t>
            </a:r>
            <a:endParaRPr lang="en-GB" altLang="en-US" sz="1800" dirty="0">
              <a:latin typeface="Arial" pitchFamily="34" charset="0"/>
            </a:endParaRP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5436096" y="4558372"/>
            <a:ext cx="33528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u="sng" dirty="0">
                <a:latin typeface="Arial" pitchFamily="34" charset="0"/>
              </a:rPr>
              <a:t>Check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 dirty="0">
                <a:latin typeface="Arial" pitchFamily="34" charset="0"/>
              </a:rPr>
              <a:t> </a:t>
            </a:r>
            <a:r>
              <a:rPr lang="en-US" altLang="en-US" sz="1800" dirty="0">
                <a:latin typeface="Arial" pitchFamily="34" charset="0"/>
              </a:rPr>
              <a:t>Measure progress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 dirty="0">
                <a:latin typeface="Arial" pitchFamily="34" charset="0"/>
              </a:rPr>
              <a:t> Audit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 dirty="0">
                <a:latin typeface="Arial" pitchFamily="34" charset="0"/>
              </a:rPr>
              <a:t> Report</a:t>
            </a:r>
            <a:endParaRPr lang="en-GB" altLang="en-US" sz="1800" dirty="0">
              <a:latin typeface="Arial" pitchFamily="34" charset="0"/>
            </a:endParaRP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251520" y="4749735"/>
            <a:ext cx="3352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u="sng" dirty="0">
                <a:latin typeface="Arial" pitchFamily="34" charset="0"/>
              </a:rPr>
              <a:t>Act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 dirty="0">
                <a:latin typeface="Arial" pitchFamily="34" charset="0"/>
              </a:rPr>
              <a:t> </a:t>
            </a:r>
            <a:r>
              <a:rPr lang="en-US" altLang="en-US" sz="1800" dirty="0">
                <a:latin typeface="Arial" pitchFamily="34" charset="0"/>
              </a:rPr>
              <a:t>Corrective action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 dirty="0">
                <a:latin typeface="Arial" pitchFamily="34" charset="0"/>
              </a:rPr>
              <a:t> Reform of systems</a:t>
            </a:r>
            <a:endParaRPr lang="en-GB" altLang="en-US" sz="18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50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0" grpId="0" animBg="1"/>
      <p:bldP spid="155651" grpId="0" animBg="1"/>
      <p:bldP spid="155652" grpId="0" animBg="1"/>
      <p:bldP spid="1556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b="1" dirty="0" smtClean="0">
                <a:solidFill>
                  <a:schemeClr val="tx1"/>
                </a:solidFill>
              </a:rPr>
              <a:t>QUESTIONS…?</a:t>
            </a:r>
            <a:endParaRPr lang="en-ZA" b="1" dirty="0">
              <a:solidFill>
                <a:schemeClr val="tx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ZA" dirty="0" smtClean="0"/>
          </a:p>
          <a:p>
            <a:pPr marL="114300" indent="0">
              <a:buNone/>
            </a:pPr>
            <a:endParaRPr lang="en-ZA" dirty="0"/>
          </a:p>
          <a:p>
            <a:pPr marL="114300" indent="0">
              <a:buNone/>
            </a:pPr>
            <a:endParaRPr lang="en-ZA" dirty="0" smtClean="0"/>
          </a:p>
          <a:p>
            <a:pPr marL="114300" indent="0">
              <a:buNone/>
            </a:pPr>
            <a:endParaRPr lang="en-ZA" dirty="0"/>
          </a:p>
          <a:p>
            <a:pPr marL="114300" indent="0">
              <a:buNone/>
            </a:pPr>
            <a:r>
              <a:rPr lang="en-ZA" dirty="0"/>
              <a:t>	</a:t>
            </a:r>
            <a:r>
              <a:rPr lang="en-ZA" dirty="0" smtClean="0"/>
              <a:t>		…</a:t>
            </a:r>
            <a:r>
              <a:rPr lang="en-ZA" dirty="0" smtClean="0"/>
              <a:t>THANK </a:t>
            </a:r>
            <a:r>
              <a:rPr lang="en-ZA" dirty="0" smtClean="0"/>
              <a:t>YOU…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70804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altLang="en-US" smtClean="0"/>
              <a:t>BUSINESS ENVIRONMENT</a:t>
            </a: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ZA" altLang="en-US" smtClean="0"/>
              <a:t>BUSINESS ETHICS</a:t>
            </a:r>
          </a:p>
          <a:p>
            <a:pPr marL="514350" indent="-514350">
              <a:buFontTx/>
              <a:buAutoNum type="arabicPeriod"/>
            </a:pPr>
            <a:r>
              <a:rPr lang="en-ZA" altLang="en-US" smtClean="0"/>
              <a:t>CORPORATE GOVERNANCE</a:t>
            </a:r>
          </a:p>
          <a:p>
            <a:pPr marL="514350" indent="-514350">
              <a:buFontTx/>
              <a:buAutoNum type="arabicPeriod"/>
            </a:pPr>
            <a:endParaRPr lang="en-ZA" altLang="en-US" smtClean="0"/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96888"/>
            <a:ext cx="3157537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2781300" y="5084763"/>
            <a:ext cx="35575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smtClean="0">
                <a:solidFill>
                  <a:srgbClr val="000000"/>
                </a:solidFill>
                <a:latin typeface="Franklin Gothic Heavy" pitchFamily="34" charset="0"/>
              </a:rPr>
              <a:t>Ms. Faith Moono Simwami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smtClean="0">
                <a:solidFill>
                  <a:srgbClr val="000000"/>
                </a:solidFill>
                <a:latin typeface="Franklin Gothic Heavy" pitchFamily="34" charset="0"/>
              </a:rPr>
              <a:t>Email: mo.simwami@gmail.com</a:t>
            </a:r>
          </a:p>
        </p:txBody>
      </p:sp>
    </p:spTree>
    <p:extLst>
      <p:ext uri="{BB962C8B-B14F-4D97-AF65-F5344CB8AC3E}">
        <p14:creationId xmlns:p14="http://schemas.microsoft.com/office/powerpoint/2010/main" val="935051190"/>
      </p:ext>
    </p:extLst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title"/>
          </p:nvPr>
        </p:nvSpPr>
        <p:spPr>
          <a:xfrm rot="21132995">
            <a:off x="381000" y="198438"/>
            <a:ext cx="4953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Chapter Outline</a:t>
            </a:r>
          </a:p>
        </p:txBody>
      </p:sp>
      <p:sp>
        <p:nvSpPr>
          <p:cNvPr id="16387" name="Rectangle 1027"/>
          <p:cNvSpPr>
            <a:spLocks noGrp="1" noChangeArrowheads="1"/>
          </p:cNvSpPr>
          <p:nvPr>
            <p:ph idx="1"/>
          </p:nvPr>
        </p:nvSpPr>
        <p:spPr>
          <a:xfrm>
            <a:off x="381000" y="1671638"/>
            <a:ext cx="4572000" cy="4500562"/>
          </a:xfrm>
        </p:spPr>
        <p:txBody>
          <a:bodyPr/>
          <a:lstStyle/>
          <a:p>
            <a:pPr eaLnBrk="1" hangingPunct="1"/>
            <a:r>
              <a:rPr lang="en-US" altLang="en-US" sz="2400" smtClean="0">
                <a:cs typeface="Times New Roman" pitchFamily="18" charset="0"/>
              </a:rPr>
              <a:t>Business Ethics and Public Opinion</a:t>
            </a:r>
          </a:p>
          <a:p>
            <a:pPr eaLnBrk="1" hangingPunct="1"/>
            <a:r>
              <a:rPr lang="en-US" altLang="en-US" sz="2400" smtClean="0">
                <a:cs typeface="Times New Roman" pitchFamily="18" charset="0"/>
              </a:rPr>
              <a:t>What Does Business Ethics Mean?</a:t>
            </a:r>
          </a:p>
          <a:p>
            <a:pPr eaLnBrk="1" hangingPunct="1"/>
            <a:r>
              <a:rPr lang="en-US" altLang="en-US" sz="2400" smtClean="0">
                <a:cs typeface="Times New Roman" pitchFamily="18" charset="0"/>
              </a:rPr>
              <a:t>Ethics, Economics and Law: Venn Model</a:t>
            </a:r>
          </a:p>
          <a:p>
            <a:pPr eaLnBrk="1" hangingPunct="1"/>
            <a:r>
              <a:rPr lang="en-US" altLang="en-US" sz="2400" smtClean="0">
                <a:cs typeface="Times New Roman" pitchFamily="18" charset="0"/>
              </a:rPr>
              <a:t>Four Important Ethics Questions</a:t>
            </a:r>
          </a:p>
          <a:p>
            <a:pPr eaLnBrk="1" hangingPunct="1"/>
            <a:endParaRPr lang="en-US" altLang="en-US" smtClean="0">
              <a:cs typeface="Times New Roman" pitchFamily="18" charset="0"/>
            </a:endParaRP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sp>
        <p:nvSpPr>
          <p:cNvPr id="1638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553C79-1C84-4C97-BD05-7BB57A7E1715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16389" name="Rectangle 102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81600" y="1524000"/>
            <a:ext cx="3624263" cy="41132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cs typeface="Times New Roman" pitchFamily="18" charset="0"/>
              </a:rPr>
              <a:t>Three Models of Management Ethics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cs typeface="Times New Roman" pitchFamily="18" charset="0"/>
              </a:rPr>
              <a:t>Making Moral Management Actionable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cs typeface="Times New Roman" pitchFamily="18" charset="0"/>
              </a:rPr>
              <a:t>Developing Moral Judgment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cs typeface="Times New Roman" pitchFamily="18" charset="0"/>
              </a:rPr>
              <a:t>Elements of Moral Judgment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cs typeface="Times New Roman" pitchFamily="18" charset="0"/>
              </a:rPr>
              <a:t>Summary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</p:txBody>
      </p:sp>
      <p:sp>
        <p:nvSpPr>
          <p:cNvPr id="16390" name="Rectangle 1029"/>
          <p:cNvSpPr>
            <a:spLocks noChangeArrowheads="1"/>
          </p:cNvSpPr>
          <p:nvPr/>
        </p:nvSpPr>
        <p:spPr bwMode="auto">
          <a:xfrm>
            <a:off x="609600" y="228600"/>
            <a:ext cx="426402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400" b="1" smtClean="0">
                <a:solidFill>
                  <a:srgbClr val="000000"/>
                </a:solidFill>
              </a:rPr>
              <a:t/>
            </a:r>
            <a:br>
              <a:rPr lang="en-US" altLang="en-US" sz="1400" b="1" smtClean="0">
                <a:solidFill>
                  <a:srgbClr val="000000"/>
                </a:solidFill>
              </a:rPr>
            </a:br>
            <a:endParaRPr lang="en-US" altLang="en-US" sz="1400" b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332658"/>
      </p:ext>
    </p:extLst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 rot="21132995">
            <a:off x="381000" y="198438"/>
            <a:ext cx="4953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Introduction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b="1" smtClean="0"/>
              <a:t>Business Ethics</a:t>
            </a:r>
          </a:p>
          <a:p>
            <a:pPr eaLnBrk="1" hangingPunct="1"/>
            <a:r>
              <a:rPr lang="en-US" altLang="en-US" smtClean="0"/>
              <a:t>Public’s interest in business ethics increased during the last four decades</a:t>
            </a:r>
          </a:p>
          <a:p>
            <a:pPr eaLnBrk="1" hangingPunct="1"/>
            <a:r>
              <a:rPr lang="en-US" altLang="en-US" smtClean="0"/>
              <a:t>Public’s interest in business ethics spurred by the media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44C9E2-F55F-46F9-A086-C60EB3B55DB2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066445"/>
      </p:ext>
    </p:extLst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 rot="21132995">
            <a:off x="381000" y="198438"/>
            <a:ext cx="4953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Introduction</a:t>
            </a:r>
          </a:p>
        </p:txBody>
      </p:sp>
      <p:sp>
        <p:nvSpPr>
          <p:cNvPr id="18435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b="1" smtClean="0"/>
              <a:t>Inventory of Ethical Issues in Business</a:t>
            </a:r>
          </a:p>
          <a:p>
            <a:pPr algn="ctr" eaLnBrk="1" hangingPunct="1">
              <a:buFontTx/>
              <a:buNone/>
            </a:pPr>
            <a:endParaRPr lang="en-US" altLang="en-US" b="1" smtClean="0"/>
          </a:p>
          <a:p>
            <a:pPr eaLnBrk="1" hangingPunct="1"/>
            <a:r>
              <a:rPr lang="en-US" altLang="en-US" smtClean="0"/>
              <a:t>Employee-Employer Relations</a:t>
            </a:r>
          </a:p>
          <a:p>
            <a:pPr eaLnBrk="1" hangingPunct="1"/>
            <a:r>
              <a:rPr lang="en-US" altLang="en-US" smtClean="0"/>
              <a:t>Employer-Employee Relations</a:t>
            </a:r>
          </a:p>
          <a:p>
            <a:pPr eaLnBrk="1" hangingPunct="1"/>
            <a:r>
              <a:rPr lang="en-US" altLang="en-US" smtClean="0"/>
              <a:t>Company-Customer Relations</a:t>
            </a:r>
          </a:p>
          <a:p>
            <a:pPr eaLnBrk="1" hangingPunct="1"/>
            <a:r>
              <a:rPr lang="en-US" altLang="en-US" smtClean="0"/>
              <a:t>Company-Shareholder Relations</a:t>
            </a:r>
          </a:p>
          <a:p>
            <a:pPr eaLnBrk="1" hangingPunct="1"/>
            <a:r>
              <a:rPr lang="en-US" altLang="en-US" smtClean="0"/>
              <a:t>Company-Community/Public Interest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42793B-773B-4CAE-9572-030D4E1F4C3A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864869"/>
      </p:ext>
    </p:extLst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title"/>
          </p:nvPr>
        </p:nvSpPr>
        <p:spPr>
          <a:xfrm rot="21132995">
            <a:off x="581025" y="398463"/>
            <a:ext cx="4224338" cy="901700"/>
          </a:xfrm>
        </p:spPr>
        <p:txBody>
          <a:bodyPr/>
          <a:lstStyle/>
          <a:p>
            <a:r>
              <a:rPr lang="en-ZA" altLang="en-US" smtClean="0"/>
              <a:t>BUSINESS ETHICS</a:t>
            </a:r>
          </a:p>
        </p:txBody>
      </p:sp>
      <p:sp>
        <p:nvSpPr>
          <p:cNvPr id="19459" name="Subtitle 4"/>
          <p:cNvSpPr>
            <a:spLocks noGrp="1"/>
          </p:cNvSpPr>
          <p:nvPr>
            <p:ph sz="half" idx="1"/>
          </p:nvPr>
        </p:nvSpPr>
        <p:spPr>
          <a:xfrm>
            <a:off x="395288" y="2565400"/>
            <a:ext cx="4038600" cy="3535363"/>
          </a:xfrm>
        </p:spPr>
        <p:txBody>
          <a:bodyPr/>
          <a:lstStyle/>
          <a:p>
            <a:r>
              <a:rPr lang="en-US" altLang="en-US" smtClean="0"/>
              <a:t>Ethics</a:t>
            </a:r>
          </a:p>
          <a:p>
            <a:pPr lvl="1"/>
            <a:r>
              <a:rPr lang="en-US" altLang="en-US" smtClean="0"/>
              <a:t>The study of moral obligation involving the distinction between right and wrong.</a:t>
            </a:r>
          </a:p>
          <a:p>
            <a:endParaRPr lang="en-ZA" altLang="en-US" smtClean="0"/>
          </a:p>
        </p:txBody>
      </p:sp>
      <p:sp>
        <p:nvSpPr>
          <p:cNvPr id="19460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2565400"/>
            <a:ext cx="4038600" cy="3606800"/>
          </a:xfrm>
        </p:spPr>
        <p:txBody>
          <a:bodyPr/>
          <a:lstStyle/>
          <a:p>
            <a:r>
              <a:rPr lang="en-US" altLang="en-US" smtClean="0"/>
              <a:t>Business Ethics</a:t>
            </a:r>
          </a:p>
          <a:p>
            <a:pPr lvl="1"/>
            <a:r>
              <a:rPr lang="en-US" altLang="en-US" smtClean="0"/>
              <a:t>The study of the complex business practices and behaviors that give rise to ethical issues in organizations.</a:t>
            </a:r>
          </a:p>
          <a:p>
            <a:endParaRPr lang="en-ZA" altLang="en-US" smtClean="0"/>
          </a:p>
        </p:txBody>
      </p:sp>
    </p:spTree>
    <p:extLst>
      <p:ext uri="{BB962C8B-B14F-4D97-AF65-F5344CB8AC3E}">
        <p14:creationId xmlns:p14="http://schemas.microsoft.com/office/powerpoint/2010/main" val="420951821"/>
      </p:ext>
    </p:extLst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908720"/>
            <a:ext cx="6976864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>
                <a:solidFill>
                  <a:schemeClr val="tx1"/>
                </a:solidFill>
              </a:rPr>
              <a:t>Social Responsibility: Definition </a:t>
            </a:r>
            <a:r>
              <a:rPr lang="en-US" altLang="en-US" b="1" dirty="0" smtClean="0">
                <a:solidFill>
                  <a:schemeClr val="tx1"/>
                </a:solidFill>
              </a:rPr>
              <a:t>and </a:t>
            </a:r>
            <a:r>
              <a:rPr lang="en-US" altLang="en-US" b="1" dirty="0" smtClean="0">
                <a:solidFill>
                  <a:schemeClr val="tx1"/>
                </a:solidFill>
              </a:rPr>
              <a:t>Perspectives 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idx="1"/>
          </p:nvPr>
        </p:nvSpPr>
        <p:spPr>
          <a:xfrm>
            <a:off x="107504" y="2132856"/>
            <a:ext cx="8280920" cy="4464496"/>
          </a:xfrm>
        </p:spPr>
        <p:txBody>
          <a:bodyPr>
            <a:noAutofit/>
          </a:bodyPr>
          <a:lstStyle/>
          <a:p>
            <a:pPr lvl="1" eaLnBrk="1" hangingPunct="1"/>
            <a:endParaRPr lang="en-US" altLang="en-US" sz="2400" dirty="0" smtClean="0"/>
          </a:p>
          <a:p>
            <a:pPr lvl="1" eaLnBrk="1" hangingPunct="1"/>
            <a:r>
              <a:rPr lang="en-US" altLang="en-US" sz="2400" dirty="0" smtClean="0"/>
              <a:t>The </a:t>
            </a:r>
            <a:r>
              <a:rPr lang="en-US" altLang="en-US" sz="2400" dirty="0" smtClean="0"/>
              <a:t>idea that business has social obligations above and beyond making a profit</a:t>
            </a:r>
            <a:r>
              <a:rPr lang="en-US" altLang="en-US" sz="2400" dirty="0" smtClean="0"/>
              <a:t>.</a:t>
            </a:r>
          </a:p>
          <a:p>
            <a:pPr lvl="1" eaLnBrk="1" hangingPunct="1"/>
            <a:endParaRPr lang="en-US" altLang="en-US" sz="2400" dirty="0" smtClean="0"/>
          </a:p>
          <a:p>
            <a:pPr lvl="1" eaLnBrk="1" hangingPunct="1"/>
            <a:r>
              <a:rPr lang="en-US" altLang="en-US" sz="2400" dirty="0" smtClean="0"/>
              <a:t>Business has an obligation to constituent groups in society other than stockholders and beyond that prescribed by law</a:t>
            </a:r>
            <a:r>
              <a:rPr lang="en-US" altLang="en-US" sz="2400" dirty="0" smtClean="0"/>
              <a:t>.</a:t>
            </a:r>
          </a:p>
          <a:p>
            <a:pPr lvl="1" eaLnBrk="1" hangingPunct="1"/>
            <a:endParaRPr lang="en-US" altLang="en-US" sz="2400" dirty="0" smtClean="0"/>
          </a:p>
          <a:p>
            <a:pPr lvl="1" eaLnBrk="1" hangingPunct="1"/>
            <a:r>
              <a:rPr lang="en-ZA" sz="2400" dirty="0" smtClean="0"/>
              <a:t>(CSR) can be defined as the "economic, legal, ethical, and discretionary expectations that society has of organizations at a given point in time" (Carroll and </a:t>
            </a:r>
            <a:r>
              <a:rPr lang="en-ZA" sz="2400" dirty="0" err="1" smtClean="0"/>
              <a:t>Buchholtz</a:t>
            </a:r>
            <a:r>
              <a:rPr lang="en-ZA" sz="2400" dirty="0" smtClean="0"/>
              <a:t> 2003, p. 36)</a:t>
            </a:r>
            <a:r>
              <a:rPr lang="en-ZA" sz="1800" dirty="0"/>
              <a:t/>
            </a:r>
            <a:br>
              <a:rPr lang="en-ZA" sz="1800" dirty="0"/>
            </a:br>
            <a:r>
              <a:rPr lang="en-ZA" sz="1800" dirty="0"/>
              <a:t/>
            </a:r>
            <a:br>
              <a:rPr lang="en-ZA" sz="1800" dirty="0"/>
            </a:br>
            <a:endParaRPr lang="en-ZA" sz="1800" dirty="0"/>
          </a:p>
          <a:p>
            <a:pPr lvl="1" eaLnBrk="1" hangingPunct="1"/>
            <a:endParaRPr lang="en-US" alt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498634280"/>
      </p:ext>
    </p:extLst>
  </p:cSld>
  <p:clrMapOvr>
    <a:masterClrMapping/>
  </p:clrMapOvr>
  <p:transition spd="med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title"/>
          </p:nvPr>
        </p:nvSpPr>
        <p:spPr>
          <a:xfrm rot="21132995">
            <a:off x="381000" y="198438"/>
            <a:ext cx="4953000" cy="1143000"/>
          </a:xfrm>
        </p:spPr>
        <p:txBody>
          <a:bodyPr/>
          <a:lstStyle/>
          <a:p>
            <a:pPr eaLnBrk="1" hangingPunct="1"/>
            <a:r>
              <a:rPr lang="en-US" altLang="en-US" sz="2800" b="1" smtClean="0"/>
              <a:t>Business Ethics: What Does It Really Mean?</a:t>
            </a:r>
          </a:p>
        </p:txBody>
      </p:sp>
      <p:sp>
        <p:nvSpPr>
          <p:cNvPr id="20483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b="1" smtClean="0"/>
              <a:t>Definitions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smtClean="0"/>
              <a:t>Ethics</a:t>
            </a:r>
            <a:r>
              <a:rPr lang="en-US" altLang="en-US" sz="2800" smtClean="0"/>
              <a:t> involves a discipline that examines good or bad practices within the context of a moral duty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b="1" smtClean="0"/>
              <a:t>Moral conduct</a:t>
            </a:r>
            <a:r>
              <a:rPr lang="en-US" altLang="en-US" sz="2800" smtClean="0"/>
              <a:t> is behavior that is right or wrong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b="1" smtClean="0"/>
              <a:t>Business ethics</a:t>
            </a:r>
            <a:r>
              <a:rPr lang="en-US" altLang="en-US" sz="2800" smtClean="0"/>
              <a:t> includes practices and behaviors that are good or bad</a:t>
            </a:r>
            <a:endParaRPr lang="en-US" altLang="en-US" sz="2800" b="1" smtClean="0"/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4FEA8-6259-41BD-8D34-FD85C9E29971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438186"/>
      </p:ext>
    </p:extLst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 rot="-334796">
            <a:off x="990600" y="76200"/>
            <a:ext cx="7772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smtClean="0">
                <a:solidFill>
                  <a:srgbClr val="000000"/>
                </a:solidFill>
                <a:latin typeface="Impact" pitchFamily="34" charset="0"/>
                <a:ea typeface="MS PGothic" pitchFamily="34" charset="-128"/>
              </a:rPr>
              <a:t>Concern for Ethical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smtClean="0">
                <a:solidFill>
                  <a:srgbClr val="000000"/>
                </a:solidFill>
                <a:latin typeface="Impact" pitchFamily="34" charset="0"/>
                <a:ea typeface="MS PGothic" pitchFamily="34" charset="-128"/>
              </a:rPr>
              <a:t>and Societal Issues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1798638"/>
            <a:ext cx="8229600" cy="452596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US" altLang="en-US" sz="2400" b="1" smtClean="0">
                <a:solidFill>
                  <a:srgbClr val="006EAD"/>
                </a:solidFill>
              </a:rPr>
              <a:t>Business Ethics</a:t>
            </a:r>
            <a:r>
              <a:rPr lang="en-US" altLang="en-US" sz="2800" b="1" i="1" smtClean="0"/>
              <a:t> </a:t>
            </a:r>
          </a:p>
          <a:p>
            <a:pPr marL="0" indent="0"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US" altLang="en-US" sz="2000" smtClean="0"/>
              <a:t>The standards of conduct and moral values governing actions and decisions in the work environment.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2000" smtClean="0"/>
              <a:t>Social responsibility.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2000" smtClean="0"/>
              <a:t>Balance between what’s right and what’s profitable.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2000" smtClean="0"/>
              <a:t>Often no clear-cut choices.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2000" smtClean="0"/>
              <a:t>Often shaped by the organization’s ethical climate.</a:t>
            </a:r>
          </a:p>
          <a:p>
            <a:pPr marL="0" indent="0"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US" altLang="en-US" sz="2400" b="1" smtClean="0">
                <a:solidFill>
                  <a:srgbClr val="006EAD"/>
                </a:solidFill>
              </a:rPr>
              <a:t>Sarbanes-Oxley Act</a:t>
            </a:r>
            <a:r>
              <a:rPr lang="en-US" altLang="en-US" sz="2800" b="1" smtClean="0">
                <a:solidFill>
                  <a:srgbClr val="006EAD"/>
                </a:solidFill>
              </a:rPr>
              <a:t> </a:t>
            </a:r>
          </a:p>
          <a:p>
            <a:pPr marL="0" indent="0"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US" altLang="en-US" sz="2000" smtClean="0"/>
              <a:t>2002 law that added oversight for the nation’s major companies and a special oversight board to regulate public accounting firms that audit the financial records of these corporations.</a:t>
            </a:r>
          </a:p>
          <a:p>
            <a:pPr marL="0" indent="0" eaLnBrk="1" hangingPunct="1">
              <a:lnSpc>
                <a:spcPct val="90000"/>
              </a:lnSpc>
            </a:pPr>
            <a:endParaRPr lang="en-US" altLang="en-US" sz="200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725927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 rot="21263367">
            <a:off x="-142875" y="266700"/>
            <a:ext cx="6048375" cy="10668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Personal Values as </a:t>
            </a:r>
            <a:br>
              <a:rPr lang="en-US" altLang="en-US" sz="3200" smtClean="0"/>
            </a:br>
            <a:r>
              <a:rPr lang="en-US" altLang="en-US" sz="3200" smtClean="0"/>
              <a:t>Ethical Anchors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Values</a:t>
            </a:r>
          </a:p>
          <a:p>
            <a:pPr lvl="1" eaLnBrk="1" hangingPunct="1"/>
            <a:r>
              <a:rPr lang="en-US" altLang="en-US" sz="2000" smtClean="0"/>
              <a:t>Abstract ideals that shape one’s thinking and behavior – a moral compass </a:t>
            </a:r>
          </a:p>
          <a:p>
            <a:pPr lvl="1" eaLnBrk="1" hangingPunct="1"/>
            <a:endParaRPr lang="en-US" altLang="en-US" sz="2000" smtClean="0"/>
          </a:p>
          <a:p>
            <a:pPr lvl="2" eaLnBrk="1" hangingPunct="1"/>
            <a:r>
              <a:rPr lang="en-US" altLang="en-US" sz="2000" b="1" smtClean="0"/>
              <a:t>Instrumental value</a:t>
            </a:r>
            <a:r>
              <a:rPr lang="en-US" altLang="en-US" sz="2000" smtClean="0"/>
              <a:t>: enduring belief in a certain way (mode) of behaving is appropriate in all situations. “means”</a:t>
            </a:r>
          </a:p>
          <a:p>
            <a:pPr lvl="2" eaLnBrk="1" hangingPunct="1"/>
            <a:r>
              <a:rPr lang="en-US" altLang="en-US" sz="2000" b="1" smtClean="0"/>
              <a:t>Terminal value</a:t>
            </a:r>
            <a:r>
              <a:rPr lang="en-US" altLang="en-US" sz="2000" smtClean="0"/>
              <a:t>: enduring belief in that a certain end-state of existence (being admired) is worth striving for. “ends”. </a:t>
            </a:r>
          </a:p>
          <a:p>
            <a:pPr eaLnBrk="1" hangingPunct="1"/>
            <a:r>
              <a:rPr lang="en-US" altLang="en-US" sz="2400" smtClean="0"/>
              <a:t>Identifying Your Own Values</a:t>
            </a:r>
          </a:p>
          <a:p>
            <a:pPr lvl="1" eaLnBrk="1" hangingPunct="1"/>
            <a:r>
              <a:rPr lang="en-US" altLang="en-US" sz="2000" smtClean="0"/>
              <a:t>Basic personal values are taken.</a:t>
            </a:r>
          </a:p>
          <a:p>
            <a:pPr lvl="1" eaLnBrk="1" hangingPunct="1"/>
            <a:r>
              <a:rPr lang="en-US" altLang="en-US" sz="2000" smtClean="0"/>
              <a:t>They are not arranged consciously in order of priority</a:t>
            </a:r>
          </a:p>
        </p:txBody>
      </p:sp>
    </p:spTree>
    <p:extLst>
      <p:ext uri="{BB962C8B-B14F-4D97-AF65-F5344CB8AC3E}">
        <p14:creationId xmlns:p14="http://schemas.microsoft.com/office/powerpoint/2010/main" val="1839065038"/>
      </p:ext>
    </p:extLst>
  </p:cSld>
  <p:clrMapOvr>
    <a:masterClrMapping/>
  </p:clrMapOvr>
  <p:transition spd="med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 rot="21132995">
            <a:off x="220663" y="334963"/>
            <a:ext cx="4953000" cy="939800"/>
          </a:xfrm>
        </p:spPr>
        <p:txBody>
          <a:bodyPr/>
          <a:lstStyle/>
          <a:p>
            <a:r>
              <a:rPr lang="en-US" altLang="en-US" smtClean="0"/>
              <a:t>Instrumental values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1989138"/>
            <a:ext cx="8229600" cy="452596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altLang="en-US" dirty="0"/>
              <a:t>As the means to an end they become the ingrained ways of behavior:</a:t>
            </a:r>
          </a:p>
          <a:p>
            <a:pPr lvl="1">
              <a:defRPr/>
            </a:pPr>
            <a:r>
              <a:rPr lang="en-US" altLang="en-US" dirty="0"/>
              <a:t> Rituals</a:t>
            </a:r>
          </a:p>
          <a:p>
            <a:pPr lvl="1">
              <a:defRPr/>
            </a:pPr>
            <a:r>
              <a:rPr lang="en-US" altLang="en-US" dirty="0"/>
              <a:t> </a:t>
            </a:r>
            <a:r>
              <a:rPr lang="en-US" altLang="en-US" dirty="0" smtClean="0"/>
              <a:t>Politeness</a:t>
            </a:r>
            <a:endParaRPr lang="en-US" altLang="en-US" dirty="0"/>
          </a:p>
          <a:p>
            <a:pPr lvl="1">
              <a:defRPr/>
            </a:pPr>
            <a:r>
              <a:rPr lang="en-US" altLang="en-US" dirty="0"/>
              <a:t> Good </a:t>
            </a:r>
            <a:r>
              <a:rPr lang="en-US" altLang="en-US" dirty="0" smtClean="0"/>
              <a:t>habits</a:t>
            </a:r>
          </a:p>
          <a:p>
            <a:pPr lvl="2" eaLnBrk="1" hangingPunct="1">
              <a:defRPr/>
            </a:pPr>
            <a:r>
              <a:rPr lang="en-US" altLang="en-US" dirty="0"/>
              <a:t>Honest</a:t>
            </a:r>
          </a:p>
          <a:p>
            <a:pPr lvl="2" eaLnBrk="1" hangingPunct="1">
              <a:defRPr/>
            </a:pPr>
            <a:r>
              <a:rPr lang="en-US" altLang="en-US" dirty="0"/>
              <a:t>Responsible</a:t>
            </a:r>
          </a:p>
          <a:p>
            <a:pPr lvl="2" eaLnBrk="1" hangingPunct="1">
              <a:defRPr/>
            </a:pPr>
            <a:r>
              <a:rPr lang="en-US" altLang="en-US" dirty="0"/>
              <a:t>Capable</a:t>
            </a:r>
          </a:p>
          <a:p>
            <a:pPr lvl="2" eaLnBrk="1" hangingPunct="1">
              <a:defRPr/>
            </a:pPr>
            <a:r>
              <a:rPr lang="en-US" altLang="en-US" dirty="0"/>
              <a:t>Ambitious</a:t>
            </a:r>
          </a:p>
          <a:p>
            <a:pPr lvl="2" eaLnBrk="1" hangingPunct="1">
              <a:defRPr/>
            </a:pPr>
            <a:r>
              <a:rPr lang="en-US" altLang="en-US" dirty="0"/>
              <a:t>Independent</a:t>
            </a:r>
          </a:p>
          <a:p>
            <a:pPr lvl="1"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717808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 rot="21132995">
            <a:off x="381000" y="198438"/>
            <a:ext cx="4953000" cy="1143000"/>
          </a:xfrm>
        </p:spPr>
        <p:txBody>
          <a:bodyPr/>
          <a:lstStyle/>
          <a:p>
            <a:r>
              <a:rPr lang="en-US" altLang="en-US" smtClean="0"/>
              <a:t>Terminal values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927100" y="1773238"/>
            <a:ext cx="8229600" cy="45259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400" smtClean="0"/>
              <a:t>With the end always in sight:</a:t>
            </a:r>
          </a:p>
          <a:p>
            <a:pPr lvl="1"/>
            <a:r>
              <a:rPr lang="en-US" altLang="en-US" sz="2400" smtClean="0"/>
              <a:t> Heaven</a:t>
            </a:r>
          </a:p>
          <a:p>
            <a:pPr lvl="1"/>
            <a:r>
              <a:rPr lang="en-US" altLang="en-US" sz="2400" smtClean="0"/>
              <a:t> Respect</a:t>
            </a:r>
          </a:p>
          <a:p>
            <a:pPr lvl="1"/>
            <a:r>
              <a:rPr lang="en-US" altLang="en-US" sz="2400" smtClean="0"/>
              <a:t> Financial Success</a:t>
            </a:r>
          </a:p>
          <a:p>
            <a:pPr lvl="1"/>
            <a:r>
              <a:rPr lang="en-US" altLang="en-US" sz="2400" smtClean="0"/>
              <a:t> Personal Independence</a:t>
            </a:r>
          </a:p>
          <a:p>
            <a:pPr lvl="1"/>
            <a:r>
              <a:rPr lang="en-US" altLang="en-US" sz="2400" smtClean="0"/>
              <a:t> Power</a:t>
            </a:r>
          </a:p>
          <a:p>
            <a:pPr lvl="2" eaLnBrk="1" hangingPunct="1"/>
            <a:r>
              <a:rPr lang="en-US" altLang="en-US" sz="1800" smtClean="0"/>
              <a:t>Self-respect</a:t>
            </a:r>
          </a:p>
          <a:p>
            <a:pPr lvl="2" eaLnBrk="1" hangingPunct="1"/>
            <a:r>
              <a:rPr lang="en-US" altLang="en-US" sz="1800" smtClean="0"/>
              <a:t>Family security</a:t>
            </a:r>
          </a:p>
          <a:p>
            <a:pPr lvl="2" eaLnBrk="1" hangingPunct="1"/>
            <a:r>
              <a:rPr lang="en-US" altLang="en-US" sz="1800" smtClean="0"/>
              <a:t>Freedom</a:t>
            </a:r>
          </a:p>
          <a:p>
            <a:pPr lvl="2" eaLnBrk="1" hangingPunct="1"/>
            <a:r>
              <a:rPr lang="en-US" altLang="en-US" sz="1800" smtClean="0"/>
              <a:t>A sense of accomplishment</a:t>
            </a:r>
          </a:p>
          <a:p>
            <a:pPr lvl="2" eaLnBrk="1" hangingPunct="1"/>
            <a:r>
              <a:rPr lang="en-US" altLang="en-US" sz="1800" smtClean="0"/>
              <a:t>Happiness</a:t>
            </a:r>
          </a:p>
          <a:p>
            <a:pPr lvl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0529386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 rot="21132995">
            <a:off x="381000" y="198438"/>
            <a:ext cx="4953000" cy="1143000"/>
          </a:xfrm>
        </p:spPr>
        <p:txBody>
          <a:bodyPr/>
          <a:lstStyle/>
          <a:p>
            <a:r>
              <a:rPr lang="en-US" altLang="en-US" smtClean="0"/>
              <a:t>A moral compass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2117725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mtClean="0"/>
              <a:t>These abstract ideals can result from</a:t>
            </a:r>
          </a:p>
          <a:p>
            <a:pPr lvl="1"/>
            <a:r>
              <a:rPr lang="en-US" altLang="en-US" smtClean="0"/>
              <a:t> Religion</a:t>
            </a:r>
          </a:p>
          <a:p>
            <a:pPr lvl="1"/>
            <a:r>
              <a:rPr lang="en-US" altLang="en-US" smtClean="0"/>
              <a:t> Philosophy</a:t>
            </a:r>
          </a:p>
          <a:p>
            <a:pPr lvl="1"/>
            <a:r>
              <a:rPr lang="en-US" altLang="en-US" smtClean="0"/>
              <a:t> Family teachings</a:t>
            </a:r>
          </a:p>
        </p:txBody>
      </p:sp>
      <p:pic>
        <p:nvPicPr>
          <p:cNvPr id="25604" name="Picture 5" descr="comp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500438"/>
            <a:ext cx="200818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879476"/>
      </p:ext>
    </p:extLst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 rot="21132995">
            <a:off x="401638" y="501650"/>
            <a:ext cx="4681537" cy="85725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General Ethical Principles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Self-Interests</a:t>
            </a:r>
          </a:p>
          <a:p>
            <a:pPr eaLnBrk="1" hangingPunct="1"/>
            <a:r>
              <a:rPr lang="en-US" altLang="en-US" smtClean="0"/>
              <a:t>Personal virtues</a:t>
            </a:r>
          </a:p>
          <a:p>
            <a:pPr eaLnBrk="1" hangingPunct="1"/>
            <a:r>
              <a:rPr lang="en-US" altLang="en-US" smtClean="0"/>
              <a:t>Religious injunctions</a:t>
            </a:r>
          </a:p>
          <a:p>
            <a:pPr eaLnBrk="1" hangingPunct="1"/>
            <a:r>
              <a:rPr lang="en-US" altLang="en-US" smtClean="0"/>
              <a:t>Government requirements</a:t>
            </a:r>
          </a:p>
          <a:p>
            <a:pPr eaLnBrk="1" hangingPunct="1"/>
            <a:r>
              <a:rPr lang="en-US" altLang="en-US" smtClean="0"/>
              <a:t>Utilitarian benefits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Universal rules</a:t>
            </a:r>
          </a:p>
          <a:p>
            <a:pPr eaLnBrk="1" hangingPunct="1"/>
            <a:r>
              <a:rPr lang="en-US" altLang="en-US" smtClean="0"/>
              <a:t>Individual rights</a:t>
            </a:r>
          </a:p>
          <a:p>
            <a:pPr eaLnBrk="1" hangingPunct="1"/>
            <a:r>
              <a:rPr lang="en-US" altLang="en-US" smtClean="0"/>
              <a:t>Economic efficiency</a:t>
            </a:r>
          </a:p>
          <a:p>
            <a:pPr eaLnBrk="1" hangingPunct="1"/>
            <a:r>
              <a:rPr lang="en-US" altLang="en-US" smtClean="0"/>
              <a:t>Distributive justice</a:t>
            </a:r>
          </a:p>
          <a:p>
            <a:pPr eaLnBrk="1" hangingPunct="1"/>
            <a:r>
              <a:rPr lang="en-US" altLang="en-US" smtClean="0"/>
              <a:t>Contributive justice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13767112"/>
      </p:ext>
    </p:extLst>
  </p:cSld>
  <p:clrMapOvr>
    <a:masterClrMapping/>
  </p:clrMapOvr>
  <p:transition spd="med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 rot="21132995">
            <a:off x="381000" y="198438"/>
            <a:ext cx="4953000" cy="1143000"/>
          </a:xfrm>
        </p:spPr>
        <p:txBody>
          <a:bodyPr/>
          <a:lstStyle/>
          <a:p>
            <a:r>
              <a:rPr lang="en-US" altLang="en-US" sz="3200" smtClean="0"/>
              <a:t>Common Misconduct in Organizations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smtClean="0"/>
              <a:t>Misrepresenting hours worked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Employees lying to supervisors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Management lying to employees, customers, vendors or the public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Misuse of organizational assets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Lying on reports/falsifying records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sz="2400" smtClean="0"/>
          </a:p>
        </p:txBody>
      </p:sp>
      <p:sp>
        <p:nvSpPr>
          <p:cNvPr id="2765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smtClean="0"/>
              <a:t>Sexual harassment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Stealing/theft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Accepting or giving bribes or kickbacks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Withholding needed information from employees, customers, vendors or public</a:t>
            </a:r>
          </a:p>
          <a:p>
            <a:endParaRPr lang="en-ZA" altLang="en-US" smtClean="0"/>
          </a:p>
        </p:txBody>
      </p:sp>
    </p:spTree>
    <p:extLst>
      <p:ext uri="{BB962C8B-B14F-4D97-AF65-F5344CB8AC3E}">
        <p14:creationId xmlns:p14="http://schemas.microsoft.com/office/powerpoint/2010/main" val="102110690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 rot="21132995">
            <a:off x="381000" y="198438"/>
            <a:ext cx="4953000" cy="1143000"/>
          </a:xfrm>
        </p:spPr>
        <p:txBody>
          <a:bodyPr/>
          <a:lstStyle/>
          <a:p>
            <a:r>
              <a:rPr lang="en-US" altLang="en-US" sz="3200" smtClean="0"/>
              <a:t>Common Causes of Unethical Behavior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  <a:p>
            <a:r>
              <a:rPr lang="en-US" altLang="en-US" smtClean="0"/>
              <a:t>Pressure</a:t>
            </a:r>
          </a:p>
          <a:p>
            <a:r>
              <a:rPr lang="en-US" altLang="en-US" smtClean="0"/>
              <a:t>Fear</a:t>
            </a:r>
          </a:p>
          <a:p>
            <a:r>
              <a:rPr lang="en-US" altLang="en-US" smtClean="0"/>
              <a:t>Greed</a:t>
            </a:r>
          </a:p>
          <a:p>
            <a:r>
              <a:rPr lang="en-US" altLang="en-US" smtClean="0"/>
              <a:t>Convenience</a:t>
            </a:r>
          </a:p>
          <a:p>
            <a:endParaRPr lang="en-US" altLang="en-US" smtClean="0"/>
          </a:p>
        </p:txBody>
      </p:sp>
      <p:pic>
        <p:nvPicPr>
          <p:cNvPr id="28676" name="Picture 4" descr="castle-pyrene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133600"/>
            <a:ext cx="2430462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86336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 rot="21132995">
            <a:off x="381000" y="198438"/>
            <a:ext cx="4953000" cy="1143000"/>
          </a:xfrm>
        </p:spPr>
        <p:txBody>
          <a:bodyPr/>
          <a:lstStyle/>
          <a:p>
            <a:r>
              <a:rPr lang="en-US" altLang="en-US" sz="3200" smtClean="0"/>
              <a:t>Causes of Unethical Behavior (cont’d)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smtClean="0"/>
              <a:t>Following boss’s directives</a:t>
            </a:r>
          </a:p>
          <a:p>
            <a:r>
              <a:rPr lang="en-US" altLang="en-US" sz="2400" smtClean="0"/>
              <a:t>Meeting overly aggressive business/financial objectives</a:t>
            </a:r>
          </a:p>
          <a:p>
            <a:r>
              <a:rPr lang="en-US" altLang="en-US" sz="2400" smtClean="0"/>
              <a:t>Helping the organization survive</a:t>
            </a:r>
          </a:p>
          <a:p>
            <a:r>
              <a:rPr lang="en-US" altLang="en-US" sz="2400" smtClean="0"/>
              <a:t>Meeting schedule pressures</a:t>
            </a:r>
          </a:p>
          <a:p>
            <a:r>
              <a:rPr lang="en-US" altLang="en-US" sz="2400" smtClean="0"/>
              <a:t>Be a team player (group think)</a:t>
            </a:r>
          </a:p>
          <a:p>
            <a:r>
              <a:rPr lang="en-US" altLang="en-US" sz="2400" smtClean="0"/>
              <a:t>Rationalizing that others do it</a:t>
            </a:r>
          </a:p>
          <a:p>
            <a:r>
              <a:rPr lang="en-US" altLang="en-US" sz="2400" smtClean="0"/>
              <a:t>Resisting competitive threats</a:t>
            </a:r>
          </a:p>
          <a:p>
            <a:r>
              <a:rPr lang="en-US" altLang="en-US" sz="2400" smtClean="0"/>
              <a:t>Advancing own career</a:t>
            </a:r>
          </a:p>
        </p:txBody>
      </p:sp>
      <p:pic>
        <p:nvPicPr>
          <p:cNvPr id="29700" name="Picture 4" descr="grape-harv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"/>
          <a:stretch>
            <a:fillRect/>
          </a:stretch>
        </p:blipFill>
        <p:spPr bwMode="auto">
          <a:xfrm>
            <a:off x="6011863" y="3500438"/>
            <a:ext cx="2743200" cy="229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76846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7248" y="332656"/>
            <a:ext cx="8889032" cy="1152128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3200" b="1" dirty="0" smtClean="0"/>
              <a:t>Social Responsibility: Definition </a:t>
            </a:r>
            <a:br>
              <a:rPr lang="en-US" altLang="en-US" sz="3200" b="1" dirty="0" smtClean="0"/>
            </a:br>
            <a:r>
              <a:rPr lang="en-US" altLang="en-US" sz="3200" b="1" dirty="0" smtClean="0"/>
              <a:t>and Perspectives </a:t>
            </a:r>
            <a:r>
              <a:rPr lang="en-US" altLang="en-US" sz="3200" b="1" i="1" dirty="0" smtClean="0"/>
              <a:t>(cont’d)</a:t>
            </a:r>
            <a:r>
              <a:rPr lang="en-US" altLang="en-US" sz="3200" b="1" dirty="0" smtClean="0"/>
              <a:t> 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idx="1"/>
          </p:nvPr>
        </p:nvSpPr>
        <p:spPr>
          <a:xfrm>
            <a:off x="395536" y="1772816"/>
            <a:ext cx="7681664" cy="462798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/>
              <a:t>What Does Social Responsibility Involve?</a:t>
            </a:r>
          </a:p>
          <a:p>
            <a:pPr lvl="1" eaLnBrk="1" hangingPunct="1"/>
            <a:r>
              <a:rPr lang="en-US" altLang="en-US" sz="2800" dirty="0" smtClean="0"/>
              <a:t>Voluntary action</a:t>
            </a:r>
          </a:p>
          <a:p>
            <a:pPr lvl="2" eaLnBrk="1" hangingPunct="1"/>
            <a:r>
              <a:rPr lang="en-US" altLang="en-US" sz="2800" dirty="0" smtClean="0"/>
              <a:t>Action before lawsuits or other actions that are taken to force a firm to take action on a matter.</a:t>
            </a:r>
          </a:p>
          <a:p>
            <a:pPr lvl="1" eaLnBrk="1" hangingPunct="1"/>
            <a:r>
              <a:rPr lang="en-US" altLang="en-US" sz="2800" dirty="0" smtClean="0"/>
              <a:t>An emphasis on means, not ends</a:t>
            </a:r>
          </a:p>
          <a:p>
            <a:pPr lvl="2" eaLnBrk="1" hangingPunct="1"/>
            <a:r>
              <a:rPr lang="en-US" altLang="en-US" sz="2800" dirty="0" smtClean="0"/>
              <a:t>How the decision to act was reached, not the decision itself.</a:t>
            </a:r>
          </a:p>
          <a:p>
            <a:pPr lvl="1" eaLnBrk="1" hangingPunct="1"/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7496116"/>
      </p:ext>
    </p:extLst>
  </p:cSld>
  <p:clrMapOvr>
    <a:masterClrMapping/>
  </p:clrMapOvr>
  <p:transition spd="med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title"/>
          </p:nvPr>
        </p:nvSpPr>
        <p:spPr>
          <a:xfrm rot="21132995">
            <a:off x="381000" y="198438"/>
            <a:ext cx="4953000" cy="1143000"/>
          </a:xfrm>
        </p:spPr>
        <p:txBody>
          <a:bodyPr/>
          <a:lstStyle/>
          <a:p>
            <a:r>
              <a:rPr lang="en-US" altLang="en-US" sz="3200" smtClean="0"/>
              <a:t>Business Ethics Myths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Business ethics is a new fad.</a:t>
            </a:r>
          </a:p>
          <a:p>
            <a:r>
              <a:rPr lang="en-US" altLang="en-US" smtClean="0"/>
              <a:t>Business ethics – religion vs. management.</a:t>
            </a:r>
          </a:p>
          <a:p>
            <a:r>
              <a:rPr lang="en-US" altLang="en-US" smtClean="0"/>
              <a:t>Business ethics is obvious – “do good!”</a:t>
            </a:r>
          </a:p>
          <a:p>
            <a:r>
              <a:rPr lang="en-US" altLang="en-US" smtClean="0"/>
              <a:t>Business ethics is good guys preaching to bad guys.</a:t>
            </a:r>
          </a:p>
        </p:txBody>
      </p:sp>
      <p:pic>
        <p:nvPicPr>
          <p:cNvPr id="30724" name="Picture 8" descr="hand_castillo_sp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751388"/>
            <a:ext cx="3200400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63405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 rot="21132995">
            <a:off x="381000" y="198438"/>
            <a:ext cx="4953000" cy="1143000"/>
          </a:xfrm>
        </p:spPr>
        <p:txBody>
          <a:bodyPr/>
          <a:lstStyle/>
          <a:p>
            <a:r>
              <a:rPr lang="en-US" altLang="en-US" sz="3200" smtClean="0"/>
              <a:t>Business Ethics Myths (cont’d)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  <a:p>
            <a:r>
              <a:rPr lang="en-US" altLang="en-US" smtClean="0"/>
              <a:t>Ethics can’t be managed.</a:t>
            </a:r>
          </a:p>
          <a:p>
            <a:r>
              <a:rPr lang="en-US" altLang="en-US" smtClean="0"/>
              <a:t>Being legal = being ethical.</a:t>
            </a:r>
          </a:p>
          <a:p>
            <a:r>
              <a:rPr lang="en-US" altLang="en-US" smtClean="0"/>
              <a:t>Managing ethics has little practical relevance.</a:t>
            </a:r>
          </a:p>
          <a:p>
            <a:pPr>
              <a:buFont typeface="Wingdings" pitchFamily="2" charset="2"/>
              <a:buNone/>
            </a:pPr>
            <a:r>
              <a:rPr lang="en-US" altLang="en-US" smtClean="0"/>
              <a:t>  </a:t>
            </a:r>
          </a:p>
        </p:txBody>
      </p:sp>
      <p:pic>
        <p:nvPicPr>
          <p:cNvPr id="31748" name="Picture 4" descr="the-fore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0" y="3933825"/>
            <a:ext cx="2082800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45101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 rot="21132995">
            <a:off x="381000" y="198438"/>
            <a:ext cx="4953000" cy="11430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Encouraging Ethical Conduct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Ethics Training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Amoral managers: managers who are neither moral or immoral, but ethically lazy.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Key features of effective ethics programs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Top management support.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Open discussion.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A clear focus on ethical issues.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Integration of ethics into the organization.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A mechanism for anonymously reporting ethical violations.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Reward ethical conduct.</a:t>
            </a:r>
          </a:p>
        </p:txBody>
      </p:sp>
    </p:spTree>
    <p:extLst>
      <p:ext uri="{BB962C8B-B14F-4D97-AF65-F5344CB8AC3E}">
        <p14:creationId xmlns:p14="http://schemas.microsoft.com/office/powerpoint/2010/main" val="4067222880"/>
      </p:ext>
    </p:extLst>
  </p:cSld>
  <p:clrMapOvr>
    <a:masterClrMapping/>
  </p:clrMapOvr>
  <p:transition spd="med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 rot="21115504">
            <a:off x="427038" y="588963"/>
            <a:ext cx="4727575" cy="771525"/>
          </a:xfrm>
        </p:spPr>
        <p:txBody>
          <a:bodyPr/>
          <a:lstStyle/>
          <a:p>
            <a:pPr eaLnBrk="1" hangingPunct="1"/>
            <a:r>
              <a:rPr lang="en-US" altLang="en-US" sz="3200" b="1" smtClean="0"/>
              <a:t>Encouraging Ethical Conduct </a:t>
            </a:r>
            <a:r>
              <a:rPr lang="en-US" altLang="en-US" sz="2400" i="1" smtClean="0"/>
              <a:t>(cont’d)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Ethical Advocate</a:t>
            </a:r>
          </a:p>
          <a:p>
            <a:pPr lvl="1" eaLnBrk="1" hangingPunct="1"/>
            <a:r>
              <a:rPr lang="en-US" altLang="en-US" smtClean="0"/>
              <a:t>An ethics specialist who plays a role in top-management’s decision-making.</a:t>
            </a:r>
          </a:p>
          <a:p>
            <a:pPr eaLnBrk="1" hangingPunct="1"/>
            <a:r>
              <a:rPr lang="en-US" altLang="en-US" smtClean="0"/>
              <a:t>Code of Ethics</a:t>
            </a:r>
          </a:p>
          <a:p>
            <a:pPr lvl="1" eaLnBrk="1" hangingPunct="1"/>
            <a:r>
              <a:rPr lang="en-US" altLang="en-US" smtClean="0"/>
              <a:t>Requirements for an effective code</a:t>
            </a:r>
          </a:p>
          <a:p>
            <a:pPr lvl="2" eaLnBrk="1" hangingPunct="1"/>
            <a:r>
              <a:rPr lang="en-US" altLang="en-US" smtClean="0"/>
              <a:t>Must describe specific events.</a:t>
            </a:r>
          </a:p>
          <a:p>
            <a:pPr lvl="2" eaLnBrk="1" hangingPunct="1"/>
            <a:r>
              <a:rPr lang="en-US" altLang="en-US" smtClean="0"/>
              <a:t>Firmly supported ethics in 1990.</a:t>
            </a:r>
          </a:p>
          <a:p>
            <a:pPr eaLnBrk="1" hangingPunct="1"/>
            <a:r>
              <a:rPr lang="en-US" altLang="en-US" smtClean="0"/>
              <a:t>Whistle-Blowing</a:t>
            </a:r>
          </a:p>
          <a:p>
            <a:pPr lvl="1" eaLnBrk="1" hangingPunct="1"/>
            <a:r>
              <a:rPr lang="en-US" altLang="en-US" smtClean="0"/>
              <a:t>The reporting of perceived unethical matters.</a:t>
            </a:r>
          </a:p>
          <a:p>
            <a:pPr lvl="2"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13608321"/>
      </p:ext>
    </p:extLst>
  </p:cSld>
  <p:clrMapOvr>
    <a:masterClrMapping/>
  </p:clrMapOvr>
  <p:transition spd="med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/>
              <a:t>“Whistleblower’s” Reluctance </a:t>
            </a:r>
          </a:p>
        </p:txBody>
      </p:sp>
      <p:sp>
        <p:nvSpPr>
          <p:cNvPr id="21507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Didn’t believe action would be taken.</a:t>
            </a:r>
          </a:p>
          <a:p>
            <a:r>
              <a:rPr lang="en-US" altLang="en-US" smtClean="0"/>
              <a:t>Feared retaliation from mgmt.</a:t>
            </a:r>
          </a:p>
          <a:p>
            <a:r>
              <a:rPr lang="en-US" altLang="en-US" smtClean="0"/>
              <a:t>Didn’t trust confidentiality.</a:t>
            </a:r>
          </a:p>
          <a:p>
            <a:r>
              <a:rPr lang="en-US" altLang="en-US" smtClean="0"/>
              <a:t>Feared not being a team player.</a:t>
            </a:r>
          </a:p>
          <a:p>
            <a:r>
              <a:rPr lang="en-US" altLang="en-US" smtClean="0"/>
              <a:t>Feared retaliation from co-workers.</a:t>
            </a:r>
          </a:p>
          <a:p>
            <a:r>
              <a:rPr lang="en-US" altLang="en-US" smtClean="0"/>
              <a:t>Didn’t know who to contact.</a:t>
            </a:r>
          </a:p>
          <a:p>
            <a:r>
              <a:rPr lang="en-US" altLang="en-US" smtClean="0"/>
              <a:t>Nobody cares, why should I? </a:t>
            </a:r>
          </a:p>
        </p:txBody>
      </p:sp>
      <p:pic>
        <p:nvPicPr>
          <p:cNvPr id="34820" name="Picture 1029" descr="companions_of_fe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63" y="5084763"/>
            <a:ext cx="2159000" cy="16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89115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title"/>
          </p:nvPr>
        </p:nvSpPr>
        <p:spPr>
          <a:xfrm rot="21132995">
            <a:off x="381000" y="198438"/>
            <a:ext cx="4953000" cy="1143000"/>
          </a:xfrm>
        </p:spPr>
        <p:txBody>
          <a:bodyPr/>
          <a:lstStyle/>
          <a:p>
            <a:r>
              <a:rPr lang="en-US" altLang="en-US" sz="3200" smtClean="0"/>
              <a:t>Ethical Tips for Organizations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dirty="0"/>
              <a:t>Develop a code of ethics.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dirty="0"/>
              <a:t>Communicate code and bake it into culture top-down. 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dirty="0"/>
              <a:t>Treat ethics as a process.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dirty="0"/>
              <a:t>Create open lines of communication.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dirty="0"/>
              <a:t>Set good examples.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dirty="0"/>
              <a:t>Educate employees – frame issues through storytelling. 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dirty="0"/>
              <a:t>Value forgiveness.</a:t>
            </a:r>
          </a:p>
        </p:txBody>
      </p:sp>
    </p:spTree>
    <p:extLst>
      <p:ext uri="{BB962C8B-B14F-4D97-AF65-F5344CB8AC3E}">
        <p14:creationId xmlns:p14="http://schemas.microsoft.com/office/powerpoint/2010/main" val="380100520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92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 rot="21132995">
            <a:off x="381000" y="198438"/>
            <a:ext cx="4953000" cy="1143000"/>
          </a:xfrm>
        </p:spPr>
        <p:txBody>
          <a:bodyPr/>
          <a:lstStyle/>
          <a:p>
            <a:r>
              <a:rPr lang="en-US" altLang="en-US" sz="3200" smtClean="0"/>
              <a:t>Benefits of Managing Ethics in the Workplace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Improves society.</a:t>
            </a:r>
          </a:p>
          <a:p>
            <a:r>
              <a:rPr lang="en-US" altLang="en-US" smtClean="0"/>
              <a:t>Maintains a moral course in turbulent times.</a:t>
            </a:r>
          </a:p>
          <a:p>
            <a:r>
              <a:rPr lang="en-US" altLang="en-US" smtClean="0"/>
              <a:t>Cultivates employee teamwork, productivity, morale and development.</a:t>
            </a:r>
          </a:p>
          <a:p>
            <a:r>
              <a:rPr lang="en-US" altLang="en-US" smtClean="0"/>
              <a:t>Acts as an insurance policy.</a:t>
            </a:r>
          </a:p>
        </p:txBody>
      </p:sp>
    </p:spTree>
    <p:extLst>
      <p:ext uri="{BB962C8B-B14F-4D97-AF65-F5344CB8AC3E}">
        <p14:creationId xmlns:p14="http://schemas.microsoft.com/office/powerpoint/2010/main" val="227000955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 rot="21132995">
            <a:off x="431800" y="331788"/>
            <a:ext cx="4953000" cy="1143000"/>
          </a:xfrm>
        </p:spPr>
        <p:txBody>
          <a:bodyPr/>
          <a:lstStyle/>
          <a:p>
            <a:r>
              <a:rPr lang="en-US" altLang="en-US" sz="3200" smtClean="0"/>
              <a:t>Benefits of Managing Ethics in the Workplace (cont’d)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  <a:p>
            <a:r>
              <a:rPr lang="en-US" altLang="en-US" smtClean="0"/>
              <a:t>Establishes values for quality management, strategic planning and diversity management.</a:t>
            </a:r>
          </a:p>
          <a:p>
            <a:r>
              <a:rPr lang="en-US" altLang="en-US" smtClean="0"/>
              <a:t>Promotes strong public image.</a:t>
            </a:r>
          </a:p>
          <a:p>
            <a:r>
              <a:rPr lang="en-US" altLang="en-US" smtClean="0"/>
              <a:t>It is the RIGHT thing to do!</a:t>
            </a:r>
          </a:p>
        </p:txBody>
      </p:sp>
    </p:spTree>
    <p:extLst>
      <p:ext uri="{BB962C8B-B14F-4D97-AF65-F5344CB8AC3E}">
        <p14:creationId xmlns:p14="http://schemas.microsoft.com/office/powerpoint/2010/main" val="159894496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 rot="21132995">
            <a:off x="381000" y="198438"/>
            <a:ext cx="4953000" cy="1143000"/>
          </a:xfrm>
        </p:spPr>
        <p:txBody>
          <a:bodyPr/>
          <a:lstStyle/>
          <a:p>
            <a:r>
              <a:rPr lang="en-US" altLang="en-US" smtClean="0"/>
              <a:t>Ethical Tips for Individuals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Establish personal values.</a:t>
            </a:r>
          </a:p>
          <a:p>
            <a:r>
              <a:rPr lang="en-US" altLang="en-US" smtClean="0"/>
              <a:t>Be aware of ethical events.</a:t>
            </a:r>
          </a:p>
          <a:p>
            <a:r>
              <a:rPr lang="en-US" altLang="en-US" smtClean="0"/>
              <a:t>Develop critical thinking techniques.</a:t>
            </a:r>
          </a:p>
          <a:p>
            <a:r>
              <a:rPr lang="en-US" altLang="en-US" smtClean="0"/>
              <a:t>Be reflective.</a:t>
            </a:r>
          </a:p>
          <a:p>
            <a:r>
              <a:rPr lang="en-US" altLang="en-US" smtClean="0"/>
              <a:t>Make it a priority every day.</a:t>
            </a:r>
          </a:p>
          <a:p>
            <a:pPr lvl="1">
              <a:buFont typeface="Wingdings" pitchFamily="2" charset="2"/>
              <a:buNone/>
            </a:pPr>
            <a:r>
              <a:rPr lang="en-US" altLang="en-US" smtClean="0"/>
              <a:t> </a:t>
            </a:r>
          </a:p>
          <a:p>
            <a:endParaRPr lang="en-US" altLang="en-US" smtClean="0"/>
          </a:p>
        </p:txBody>
      </p:sp>
      <p:pic>
        <p:nvPicPr>
          <p:cNvPr id="38916" name="Picture 4" descr="FlakTower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652963"/>
            <a:ext cx="35052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438378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 rot="21132995">
            <a:off x="381000" y="198438"/>
            <a:ext cx="4953000" cy="11430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Public’s Opinion of Business Ethics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74838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Gallup Poll finds that only 17 percent to 20 percent of the  public thought the business ethics of executives to be </a:t>
            </a:r>
            <a:r>
              <a:rPr lang="en-US" altLang="en-US" sz="2400" i="1" smtClean="0"/>
              <a:t>very high</a:t>
            </a:r>
            <a:r>
              <a:rPr lang="en-US" altLang="en-US" sz="2400" smtClean="0"/>
              <a:t> or </a:t>
            </a:r>
            <a:r>
              <a:rPr lang="en-US" altLang="en-US" sz="2400" i="1" smtClean="0"/>
              <a:t>high</a:t>
            </a:r>
            <a:r>
              <a:rPr lang="en-US" altLang="en-US" sz="240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To understand public sentiment towards business ethics, ask three questions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Has business ethics really deteriorated?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Are the media reporting ethical problems more frequently and vigorously?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Are practices that once were socially acceptable no longer socially acceptable? </a:t>
            </a:r>
          </a:p>
        </p:txBody>
      </p:sp>
      <p:sp>
        <p:nvSpPr>
          <p:cNvPr id="399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2BF23C-386C-49E6-A769-4CEF191F2035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157804"/>
      </p:ext>
    </p:extLst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3608" y="764704"/>
            <a:ext cx="64008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/>
              <a:t>What Is the Role of </a:t>
            </a:r>
            <a:br>
              <a:rPr lang="en-US" altLang="en-US" b="1" dirty="0" smtClean="0"/>
            </a:br>
            <a:r>
              <a:rPr lang="en-US" altLang="en-US" b="1" dirty="0" smtClean="0"/>
              <a:t>Business in Society?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916832"/>
            <a:ext cx="4136504" cy="4941168"/>
          </a:xfrm>
        </p:spPr>
        <p:txBody>
          <a:bodyPr>
            <a:noAutofit/>
          </a:bodyPr>
          <a:lstStyle/>
          <a:p>
            <a:pPr marL="114300" indent="0" algn="ctr" eaLnBrk="1" hangingPunct="1">
              <a:buNone/>
            </a:pPr>
            <a:r>
              <a:rPr lang="en-US" altLang="en-US" sz="2000" b="1" dirty="0" smtClean="0"/>
              <a:t>The Classical Economic Model </a:t>
            </a:r>
            <a:endParaRPr lang="en-US" altLang="en-US" sz="2000" b="1" dirty="0" smtClean="0"/>
          </a:p>
          <a:p>
            <a:pPr marL="114300" indent="0" algn="ctr" eaLnBrk="1" hangingPunct="1">
              <a:buNone/>
            </a:pPr>
            <a:r>
              <a:rPr lang="en-US" altLang="en-US" sz="2000" b="1" dirty="0" smtClean="0"/>
              <a:t>(</a:t>
            </a:r>
            <a:r>
              <a:rPr lang="en-US" altLang="en-US" sz="2000" b="1" dirty="0" smtClean="0"/>
              <a:t>Adam Smith)</a:t>
            </a:r>
          </a:p>
          <a:p>
            <a:pPr lvl="1" eaLnBrk="1" hangingPunct="1"/>
            <a:r>
              <a:rPr lang="en-US" altLang="en-US" dirty="0" smtClean="0"/>
              <a:t>An “invisible hand” (i.e., the efforts of competing entrepreneurs) promoted the public welfare when individuals tried to maximize short-run profits in pursuit of their own economic self-interests.</a:t>
            </a:r>
          </a:p>
          <a:p>
            <a:pPr lvl="2" eaLnBrk="1" hangingPunct="1"/>
            <a:r>
              <a:rPr lang="en-US" altLang="en-US" sz="2000" dirty="0" smtClean="0"/>
              <a:t>Equates short-run profitability to social responsibility.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4355976" y="1844824"/>
            <a:ext cx="4104456" cy="5013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en-US" sz="2000" b="1" dirty="0" smtClean="0"/>
              <a:t>The Socioeconomic Model</a:t>
            </a:r>
          </a:p>
          <a:p>
            <a:pPr lvl="1"/>
            <a:r>
              <a:rPr lang="en-US" altLang="en-US" sz="2000" dirty="0" smtClean="0"/>
              <a:t>Business has an obligation to meet the needs of the many groups in society besides stockholders in its pursuit of profit.</a:t>
            </a:r>
          </a:p>
          <a:p>
            <a:pPr lvl="2"/>
            <a:r>
              <a:rPr lang="en-US" altLang="en-US" sz="2000" dirty="0" smtClean="0"/>
              <a:t>Stakeholder Audit: systematically identifying all the parties that could possibly be impacted by the company’s performance</a:t>
            </a:r>
          </a:p>
        </p:txBody>
      </p:sp>
    </p:spTree>
    <p:extLst>
      <p:ext uri="{BB962C8B-B14F-4D97-AF65-F5344CB8AC3E}">
        <p14:creationId xmlns:p14="http://schemas.microsoft.com/office/powerpoint/2010/main" val="69045725"/>
      </p:ext>
    </p:extLst>
  </p:cSld>
  <p:clrMapOvr>
    <a:masterClrMapping/>
  </p:clrMapOvr>
  <p:transition spd="med"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 rot="21132995">
            <a:off x="381000" y="198438"/>
            <a:ext cx="4953000" cy="11430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Business Ethics: What Does It Really Mean?</a:t>
            </a:r>
          </a:p>
        </p:txBody>
      </p:sp>
      <p:sp>
        <p:nvSpPr>
          <p:cNvPr id="4096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627E57-A7D9-4B6B-8E0B-F1D783B0BD86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40964" name="Rectangle 3"/>
          <p:cNvSpPr>
            <a:spLocks noChangeArrowheads="1"/>
          </p:cNvSpPr>
          <p:nvPr/>
        </p:nvSpPr>
        <p:spPr bwMode="auto">
          <a:xfrm>
            <a:off x="609600" y="228600"/>
            <a:ext cx="426402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400" b="1" smtClean="0">
                <a:solidFill>
                  <a:srgbClr val="000000"/>
                </a:solidFill>
              </a:rPr>
              <a:t/>
            </a:r>
            <a:br>
              <a:rPr lang="en-US" altLang="en-US" sz="1400" b="1" smtClean="0">
                <a:solidFill>
                  <a:srgbClr val="000000"/>
                </a:solidFill>
              </a:rPr>
            </a:br>
            <a:endParaRPr lang="en-US" altLang="en-US" sz="1400" b="1" smtClean="0">
              <a:solidFill>
                <a:srgbClr val="000000"/>
              </a:solidFill>
            </a:endParaRPr>
          </a:p>
        </p:txBody>
      </p:sp>
      <p:sp>
        <p:nvSpPr>
          <p:cNvPr id="40965" name="Line 6"/>
          <p:cNvSpPr>
            <a:spLocks noChangeShapeType="1"/>
          </p:cNvSpPr>
          <p:nvPr/>
        </p:nvSpPr>
        <p:spPr bwMode="auto">
          <a:xfrm flipV="1">
            <a:off x="1676400" y="1600200"/>
            <a:ext cx="0" cy="388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mtClean="0">
              <a:solidFill>
                <a:srgbClr val="000000"/>
              </a:solidFill>
            </a:endParaRPr>
          </a:p>
        </p:txBody>
      </p:sp>
      <p:sp>
        <p:nvSpPr>
          <p:cNvPr id="40966" name="Line 7"/>
          <p:cNvSpPr>
            <a:spLocks noChangeShapeType="1"/>
          </p:cNvSpPr>
          <p:nvPr/>
        </p:nvSpPr>
        <p:spPr bwMode="auto">
          <a:xfrm>
            <a:off x="1677988" y="5486400"/>
            <a:ext cx="6248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mtClean="0">
              <a:solidFill>
                <a:srgbClr val="000000"/>
              </a:solidFill>
            </a:endParaRPr>
          </a:p>
        </p:txBody>
      </p:sp>
      <p:sp>
        <p:nvSpPr>
          <p:cNvPr id="40967" name="Text Box 8"/>
          <p:cNvSpPr txBox="1">
            <a:spLocks noChangeArrowheads="1"/>
          </p:cNvSpPr>
          <p:nvPr/>
        </p:nvSpPr>
        <p:spPr bwMode="auto">
          <a:xfrm rot="-10783268">
            <a:off x="990600" y="2055813"/>
            <a:ext cx="6731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600" smtClean="0">
                <a:solidFill>
                  <a:srgbClr val="000000"/>
                </a:solidFill>
                <a:latin typeface="Times New Roman" pitchFamily="18" charset="0"/>
              </a:rPr>
              <a:t>Expected and Actual Levels</a:t>
            </a:r>
            <a:br>
              <a:rPr lang="en-US" altLang="en-US" sz="160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en-US" altLang="en-US" sz="1600" smtClean="0">
                <a:solidFill>
                  <a:srgbClr val="000000"/>
                </a:solidFill>
                <a:latin typeface="Times New Roman" pitchFamily="18" charset="0"/>
              </a:rPr>
              <a:t>of Business Ethics</a:t>
            </a:r>
          </a:p>
        </p:txBody>
      </p:sp>
      <p:sp>
        <p:nvSpPr>
          <p:cNvPr id="40968" name="Line 9"/>
          <p:cNvSpPr>
            <a:spLocks noChangeShapeType="1"/>
          </p:cNvSpPr>
          <p:nvPr/>
        </p:nvSpPr>
        <p:spPr bwMode="auto">
          <a:xfrm flipV="1">
            <a:off x="2516188" y="1752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mtClean="0">
              <a:solidFill>
                <a:srgbClr val="000000"/>
              </a:solidFill>
            </a:endParaRPr>
          </a:p>
        </p:txBody>
      </p:sp>
      <p:sp>
        <p:nvSpPr>
          <p:cNvPr id="40969" name="Line 10"/>
          <p:cNvSpPr>
            <a:spLocks noChangeShapeType="1"/>
          </p:cNvSpPr>
          <p:nvPr/>
        </p:nvSpPr>
        <p:spPr bwMode="auto">
          <a:xfrm flipV="1">
            <a:off x="6326188" y="1752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mtClean="0">
              <a:solidFill>
                <a:srgbClr val="000000"/>
              </a:solidFill>
            </a:endParaRPr>
          </a:p>
        </p:txBody>
      </p:sp>
      <p:sp>
        <p:nvSpPr>
          <p:cNvPr id="40970" name="Line 11"/>
          <p:cNvSpPr>
            <a:spLocks noChangeShapeType="1"/>
          </p:cNvSpPr>
          <p:nvPr/>
        </p:nvSpPr>
        <p:spPr bwMode="auto">
          <a:xfrm flipV="1">
            <a:off x="2211388" y="2514600"/>
            <a:ext cx="4572000" cy="2133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mtClean="0">
              <a:solidFill>
                <a:srgbClr val="000000"/>
              </a:solidFill>
            </a:endParaRPr>
          </a:p>
        </p:txBody>
      </p:sp>
      <p:sp>
        <p:nvSpPr>
          <p:cNvPr id="40971" name="Line 15"/>
          <p:cNvSpPr>
            <a:spLocks noChangeShapeType="1"/>
          </p:cNvSpPr>
          <p:nvPr/>
        </p:nvSpPr>
        <p:spPr bwMode="auto">
          <a:xfrm flipV="1">
            <a:off x="2287588" y="4648200"/>
            <a:ext cx="45720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mtClean="0">
              <a:solidFill>
                <a:srgbClr val="000000"/>
              </a:solidFill>
            </a:endParaRPr>
          </a:p>
        </p:txBody>
      </p:sp>
      <p:sp>
        <p:nvSpPr>
          <p:cNvPr id="40972" name="AutoShape 16"/>
          <p:cNvSpPr>
            <a:spLocks/>
          </p:cNvSpPr>
          <p:nvPr/>
        </p:nvSpPr>
        <p:spPr bwMode="auto">
          <a:xfrm>
            <a:off x="6326188" y="2743200"/>
            <a:ext cx="304800" cy="1981200"/>
          </a:xfrm>
          <a:prstGeom prst="rightBrace">
            <a:avLst>
              <a:gd name="adj1" fmla="val 5416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ZA" altLang="en-US" sz="1800" smtClean="0">
              <a:solidFill>
                <a:srgbClr val="000000"/>
              </a:solidFill>
            </a:endParaRPr>
          </a:p>
        </p:txBody>
      </p:sp>
      <p:sp>
        <p:nvSpPr>
          <p:cNvPr id="40973" name="AutoShape 17"/>
          <p:cNvSpPr>
            <a:spLocks/>
          </p:cNvSpPr>
          <p:nvPr/>
        </p:nvSpPr>
        <p:spPr bwMode="auto">
          <a:xfrm>
            <a:off x="2516188" y="4495800"/>
            <a:ext cx="228600" cy="762000"/>
          </a:xfrm>
          <a:prstGeom prst="rightBrace">
            <a:avLst>
              <a:gd name="adj1" fmla="val 27778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ZA" altLang="en-US" sz="1800" smtClean="0">
              <a:solidFill>
                <a:srgbClr val="000000"/>
              </a:solidFill>
            </a:endParaRPr>
          </a:p>
        </p:txBody>
      </p:sp>
      <p:sp>
        <p:nvSpPr>
          <p:cNvPr id="40974" name="Text Box 18"/>
          <p:cNvSpPr txBox="1">
            <a:spLocks noChangeArrowheads="1"/>
          </p:cNvSpPr>
          <p:nvPr/>
        </p:nvSpPr>
        <p:spPr bwMode="auto">
          <a:xfrm>
            <a:off x="2820988" y="4572000"/>
            <a:ext cx="190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 smtClean="0">
                <a:solidFill>
                  <a:srgbClr val="000000"/>
                </a:solidFill>
                <a:latin typeface="Times New Roman" pitchFamily="18" charset="0"/>
              </a:rPr>
              <a:t>Ethical Problem</a:t>
            </a:r>
          </a:p>
        </p:txBody>
      </p:sp>
      <p:sp>
        <p:nvSpPr>
          <p:cNvPr id="40975" name="Text Box 19"/>
          <p:cNvSpPr txBox="1">
            <a:spLocks noChangeArrowheads="1"/>
          </p:cNvSpPr>
          <p:nvPr/>
        </p:nvSpPr>
        <p:spPr bwMode="auto">
          <a:xfrm>
            <a:off x="6630988" y="335280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 smtClean="0">
                <a:solidFill>
                  <a:srgbClr val="000000"/>
                </a:solidFill>
                <a:latin typeface="Times New Roman" pitchFamily="18" charset="0"/>
              </a:rPr>
              <a:t>Ethical Problem</a:t>
            </a:r>
          </a:p>
        </p:txBody>
      </p:sp>
      <p:sp>
        <p:nvSpPr>
          <p:cNvPr id="40976" name="Text Box 20"/>
          <p:cNvSpPr txBox="1">
            <a:spLocks noChangeArrowheads="1"/>
          </p:cNvSpPr>
          <p:nvPr/>
        </p:nvSpPr>
        <p:spPr bwMode="auto">
          <a:xfrm>
            <a:off x="6859588" y="1981200"/>
            <a:ext cx="1371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srgbClr val="000000"/>
                </a:solidFill>
                <a:latin typeface="Times New Roman" pitchFamily="18" charset="0"/>
              </a:rPr>
              <a:t>Society’s Expectations of Business Ethics</a:t>
            </a:r>
          </a:p>
        </p:txBody>
      </p:sp>
      <p:sp>
        <p:nvSpPr>
          <p:cNvPr id="40977" name="Text Box 21"/>
          <p:cNvSpPr txBox="1">
            <a:spLocks noChangeArrowheads="1"/>
          </p:cNvSpPr>
          <p:nvPr/>
        </p:nvSpPr>
        <p:spPr bwMode="auto">
          <a:xfrm>
            <a:off x="6935788" y="4191000"/>
            <a:ext cx="16002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srgbClr val="000000"/>
                </a:solidFill>
                <a:latin typeface="Times New Roman" pitchFamily="18" charset="0"/>
              </a:rPr>
              <a:t>Actual Business Ethics</a:t>
            </a:r>
          </a:p>
        </p:txBody>
      </p:sp>
      <p:sp>
        <p:nvSpPr>
          <p:cNvPr id="40978" name="Text Box 22"/>
          <p:cNvSpPr txBox="1">
            <a:spLocks noChangeArrowheads="1"/>
          </p:cNvSpPr>
          <p:nvPr/>
        </p:nvSpPr>
        <p:spPr bwMode="auto">
          <a:xfrm>
            <a:off x="1982788" y="56388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srgbClr val="000000"/>
                </a:solidFill>
                <a:latin typeface="Times New Roman" pitchFamily="18" charset="0"/>
              </a:rPr>
              <a:t>1950s</a:t>
            </a:r>
          </a:p>
        </p:txBody>
      </p:sp>
      <p:sp>
        <p:nvSpPr>
          <p:cNvPr id="40979" name="Text Box 23"/>
          <p:cNvSpPr txBox="1">
            <a:spLocks noChangeArrowheads="1"/>
          </p:cNvSpPr>
          <p:nvPr/>
        </p:nvSpPr>
        <p:spPr bwMode="auto">
          <a:xfrm>
            <a:off x="5640388" y="56388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srgbClr val="000000"/>
                </a:solidFill>
                <a:latin typeface="Times New Roman" pitchFamily="18" charset="0"/>
              </a:rPr>
              <a:t>Early 2000s</a:t>
            </a:r>
          </a:p>
        </p:txBody>
      </p:sp>
      <p:sp>
        <p:nvSpPr>
          <p:cNvPr id="40980" name="Text Box 24"/>
          <p:cNvSpPr txBox="1">
            <a:spLocks noChangeArrowheads="1"/>
          </p:cNvSpPr>
          <p:nvPr/>
        </p:nvSpPr>
        <p:spPr bwMode="auto">
          <a:xfrm>
            <a:off x="4040188" y="56388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srgbClr val="000000"/>
                </a:solidFill>
                <a:latin typeface="Times New Roman" pitchFamily="18" charset="0"/>
              </a:rPr>
              <a:t>Time</a:t>
            </a:r>
          </a:p>
        </p:txBody>
      </p:sp>
      <p:sp>
        <p:nvSpPr>
          <p:cNvPr id="40981" name="Text Box 26"/>
          <p:cNvSpPr txBox="1">
            <a:spLocks noChangeArrowheads="1"/>
          </p:cNvSpPr>
          <p:nvPr/>
        </p:nvSpPr>
        <p:spPr bwMode="auto">
          <a:xfrm>
            <a:off x="2263775" y="1362075"/>
            <a:ext cx="6942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smtClean="0">
                <a:solidFill>
                  <a:srgbClr val="000000"/>
                </a:solidFill>
                <a:latin typeface="Garamond" pitchFamily="18" charset="0"/>
              </a:rPr>
              <a:t>Business Ethics: Today vs. Earlier Period</a:t>
            </a:r>
          </a:p>
        </p:txBody>
      </p:sp>
    </p:spTree>
    <p:extLst>
      <p:ext uri="{BB962C8B-B14F-4D97-AF65-F5344CB8AC3E}">
        <p14:creationId xmlns:p14="http://schemas.microsoft.com/office/powerpoint/2010/main" val="4169129096"/>
      </p:ext>
    </p:extLst>
  </p:cSld>
  <p:clrMapOvr>
    <a:masterClrMapping/>
  </p:clrMapOvr>
  <p:transition>
    <p:rand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 rot="21132995">
            <a:off x="381000" y="198438"/>
            <a:ext cx="4953000" cy="11430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Business Ethics: What Does It Really Mean?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3600" b="1" smtClean="0"/>
              <a:t>Two Key Branches of Ethics</a:t>
            </a:r>
          </a:p>
          <a:p>
            <a:pPr eaLnBrk="1" hangingPunct="1"/>
            <a:r>
              <a:rPr lang="en-US" altLang="en-US" b="1" smtClean="0"/>
              <a:t>Descriptive ethics</a:t>
            </a:r>
            <a:r>
              <a:rPr lang="en-US" altLang="en-US" smtClean="0"/>
              <a:t> involves describing, characterizing and studying morality</a:t>
            </a:r>
          </a:p>
          <a:p>
            <a:pPr lvl="1" eaLnBrk="1" hangingPunct="1"/>
            <a:r>
              <a:rPr lang="en-US" altLang="en-US" smtClean="0"/>
              <a:t>“What is”</a:t>
            </a:r>
          </a:p>
          <a:p>
            <a:pPr eaLnBrk="1" hangingPunct="1"/>
            <a:r>
              <a:rPr lang="en-US" altLang="en-US" b="1" smtClean="0"/>
              <a:t>Normative ethics</a:t>
            </a:r>
            <a:r>
              <a:rPr lang="en-US" altLang="en-US" smtClean="0"/>
              <a:t> involves supplying and justifying moral systems</a:t>
            </a:r>
          </a:p>
          <a:p>
            <a:pPr lvl="1" eaLnBrk="1" hangingPunct="1"/>
            <a:r>
              <a:rPr lang="en-US" altLang="en-US" smtClean="0"/>
              <a:t>“What should be”</a:t>
            </a:r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846502-ECE7-49AB-BF09-ABF06E624974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460510"/>
      </p:ext>
    </p:extLst>
  </p:cSld>
  <p:clrMapOvr>
    <a:masterClrMapping/>
  </p:clrMapOvr>
  <p:transition>
    <p:rand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 rot="21132995">
            <a:off x="381000" y="198438"/>
            <a:ext cx="4953000" cy="11430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Conventional Approach to Business Ethics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Conventional approach to business ethics involves a comparison of a decision or practice to prevailing societal norms</a:t>
            </a:r>
          </a:p>
          <a:p>
            <a:pPr lvl="1" eaLnBrk="1" hangingPunct="1"/>
            <a:r>
              <a:rPr lang="en-US" altLang="en-US" smtClean="0"/>
              <a:t>Pitfall: </a:t>
            </a:r>
            <a:r>
              <a:rPr lang="en-US" altLang="en-US" b="1" smtClean="0"/>
              <a:t>ethical relativism</a:t>
            </a:r>
          </a:p>
          <a:p>
            <a:pPr eaLnBrk="1" hangingPunct="1"/>
            <a:endParaRPr lang="en-US" altLang="en-US" smtClean="0"/>
          </a:p>
          <a:p>
            <a:pPr eaLnBrk="1" hangingPunct="1">
              <a:buFontTx/>
              <a:buNone/>
            </a:pPr>
            <a:r>
              <a:rPr lang="en-US" altLang="en-US" sz="2800" smtClean="0"/>
              <a:t>Decision or Practice 		       Prevailing Norms</a:t>
            </a:r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EB707F-CCAF-471C-9DA0-93C4B631D9FD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43013" name="AutoShape 4"/>
          <p:cNvSpPr>
            <a:spLocks noChangeArrowheads="1"/>
          </p:cNvSpPr>
          <p:nvPr/>
        </p:nvSpPr>
        <p:spPr bwMode="auto">
          <a:xfrm>
            <a:off x="4173538" y="4953000"/>
            <a:ext cx="1214437" cy="485775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ZA" altLang="en-US" sz="1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933780"/>
      </p:ext>
    </p:extLst>
  </p:cSld>
  <p:clrMapOvr>
    <a:masterClrMapping/>
  </p:clrMapOvr>
  <p:transition>
    <p:rand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 rot="21132995">
            <a:off x="381000" y="198438"/>
            <a:ext cx="4953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Sources of Ethical Norms</a:t>
            </a:r>
          </a:p>
        </p:txBody>
      </p:sp>
      <p:sp>
        <p:nvSpPr>
          <p:cNvPr id="4403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F6EC23-1491-49FE-A387-70A2B63FC9FC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44036" name="Rectangle 3"/>
          <p:cNvSpPr>
            <a:spLocks noChangeArrowheads="1"/>
          </p:cNvSpPr>
          <p:nvPr/>
        </p:nvSpPr>
        <p:spPr bwMode="auto">
          <a:xfrm>
            <a:off x="609600" y="228600"/>
            <a:ext cx="426402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400" b="1" smtClean="0">
                <a:solidFill>
                  <a:srgbClr val="000000"/>
                </a:solidFill>
              </a:rPr>
              <a:t/>
            </a:r>
            <a:br>
              <a:rPr lang="en-US" altLang="en-US" sz="1400" b="1" smtClean="0">
                <a:solidFill>
                  <a:srgbClr val="000000"/>
                </a:solidFill>
              </a:rPr>
            </a:br>
            <a:endParaRPr lang="en-US" altLang="en-US" sz="1400" b="1" smtClean="0">
              <a:solidFill>
                <a:srgbClr val="000000"/>
              </a:solidFill>
            </a:endParaRPr>
          </a:p>
        </p:txBody>
      </p:sp>
      <p:grpSp>
        <p:nvGrpSpPr>
          <p:cNvPr id="44037" name="Group 4"/>
          <p:cNvGrpSpPr>
            <a:grpSpLocks/>
          </p:cNvGrpSpPr>
          <p:nvPr/>
        </p:nvGrpSpPr>
        <p:grpSpPr bwMode="auto">
          <a:xfrm>
            <a:off x="1066800" y="1905000"/>
            <a:ext cx="6781800" cy="3962400"/>
            <a:chOff x="672" y="1200"/>
            <a:chExt cx="4272" cy="2496"/>
          </a:xfrm>
        </p:grpSpPr>
        <p:sp>
          <p:nvSpPr>
            <p:cNvPr id="44038" name="Text Box 5"/>
            <p:cNvSpPr txBox="1">
              <a:spLocks noChangeArrowheads="1"/>
            </p:cNvSpPr>
            <p:nvPr/>
          </p:nvSpPr>
          <p:spPr bwMode="auto">
            <a:xfrm>
              <a:off x="672" y="1200"/>
              <a:ext cx="1104" cy="4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smtClean="0">
                  <a:solidFill>
                    <a:srgbClr val="000000"/>
                  </a:solidFill>
                  <a:latin typeface="Times New Roman" pitchFamily="18" charset="0"/>
                </a:rPr>
                <a:t>Fellow Workers</a:t>
              </a:r>
            </a:p>
          </p:txBody>
        </p:sp>
        <p:sp>
          <p:nvSpPr>
            <p:cNvPr id="44039" name="Text Box 6"/>
            <p:cNvSpPr txBox="1">
              <a:spLocks noChangeArrowheads="1"/>
            </p:cNvSpPr>
            <p:nvPr/>
          </p:nvSpPr>
          <p:spPr bwMode="auto">
            <a:xfrm>
              <a:off x="672" y="1824"/>
              <a:ext cx="1104" cy="4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smtClean="0">
                  <a:solidFill>
                    <a:srgbClr val="000000"/>
                  </a:solidFill>
                  <a:latin typeface="Times New Roman" pitchFamily="18" charset="0"/>
                </a:rPr>
                <a:t>Family</a:t>
              </a:r>
            </a:p>
          </p:txBody>
        </p:sp>
        <p:sp>
          <p:nvSpPr>
            <p:cNvPr id="44040" name="Text Box 7"/>
            <p:cNvSpPr txBox="1">
              <a:spLocks noChangeArrowheads="1"/>
            </p:cNvSpPr>
            <p:nvPr/>
          </p:nvSpPr>
          <p:spPr bwMode="auto">
            <a:xfrm>
              <a:off x="672" y="2496"/>
              <a:ext cx="1104" cy="4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smtClean="0">
                  <a:solidFill>
                    <a:srgbClr val="000000"/>
                  </a:solidFill>
                  <a:latin typeface="Times New Roman" pitchFamily="18" charset="0"/>
                </a:rPr>
                <a:t>Friends</a:t>
              </a:r>
            </a:p>
          </p:txBody>
        </p:sp>
        <p:sp>
          <p:nvSpPr>
            <p:cNvPr id="44041" name="Text Box 8"/>
            <p:cNvSpPr txBox="1">
              <a:spLocks noChangeArrowheads="1"/>
            </p:cNvSpPr>
            <p:nvPr/>
          </p:nvSpPr>
          <p:spPr bwMode="auto">
            <a:xfrm>
              <a:off x="672" y="3168"/>
              <a:ext cx="1104" cy="4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smtClean="0">
                  <a:solidFill>
                    <a:srgbClr val="000000"/>
                  </a:solidFill>
                  <a:latin typeface="Times New Roman" pitchFamily="18" charset="0"/>
                </a:rPr>
                <a:t>The Law</a:t>
              </a:r>
            </a:p>
          </p:txBody>
        </p:sp>
        <p:sp>
          <p:nvSpPr>
            <p:cNvPr id="44042" name="Text Box 9"/>
            <p:cNvSpPr txBox="1">
              <a:spLocks noChangeArrowheads="1"/>
            </p:cNvSpPr>
            <p:nvPr/>
          </p:nvSpPr>
          <p:spPr bwMode="auto">
            <a:xfrm>
              <a:off x="3840" y="1200"/>
              <a:ext cx="1104" cy="4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smtClean="0">
                  <a:solidFill>
                    <a:srgbClr val="000000"/>
                  </a:solidFill>
                  <a:latin typeface="Times New Roman" pitchFamily="18" charset="0"/>
                </a:rPr>
                <a:t>Regions of Country</a:t>
              </a:r>
            </a:p>
          </p:txBody>
        </p:sp>
        <p:sp>
          <p:nvSpPr>
            <p:cNvPr id="44043" name="Text Box 10"/>
            <p:cNvSpPr txBox="1">
              <a:spLocks noChangeArrowheads="1"/>
            </p:cNvSpPr>
            <p:nvPr/>
          </p:nvSpPr>
          <p:spPr bwMode="auto">
            <a:xfrm>
              <a:off x="3840" y="1872"/>
              <a:ext cx="1104" cy="4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smtClean="0">
                  <a:solidFill>
                    <a:srgbClr val="000000"/>
                  </a:solidFill>
                  <a:latin typeface="Times New Roman" pitchFamily="18" charset="0"/>
                </a:rPr>
                <a:t>Profession</a:t>
              </a:r>
            </a:p>
          </p:txBody>
        </p:sp>
        <p:sp>
          <p:nvSpPr>
            <p:cNvPr id="44044" name="Text Box 11"/>
            <p:cNvSpPr txBox="1">
              <a:spLocks noChangeArrowheads="1"/>
            </p:cNvSpPr>
            <p:nvPr/>
          </p:nvSpPr>
          <p:spPr bwMode="auto">
            <a:xfrm>
              <a:off x="3840" y="2544"/>
              <a:ext cx="1104" cy="4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smtClean="0">
                  <a:solidFill>
                    <a:srgbClr val="000000"/>
                  </a:solidFill>
                  <a:latin typeface="Times New Roman" pitchFamily="18" charset="0"/>
                </a:rPr>
                <a:t>Employer</a:t>
              </a:r>
            </a:p>
          </p:txBody>
        </p:sp>
        <p:sp>
          <p:nvSpPr>
            <p:cNvPr id="44045" name="Text Box 12"/>
            <p:cNvSpPr txBox="1">
              <a:spLocks noChangeArrowheads="1"/>
            </p:cNvSpPr>
            <p:nvPr/>
          </p:nvSpPr>
          <p:spPr bwMode="auto">
            <a:xfrm>
              <a:off x="3840" y="3216"/>
              <a:ext cx="1104" cy="4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smtClean="0">
                  <a:solidFill>
                    <a:srgbClr val="000000"/>
                  </a:solidFill>
                  <a:latin typeface="Times New Roman" pitchFamily="18" charset="0"/>
                </a:rPr>
                <a:t>Society at Large</a:t>
              </a:r>
            </a:p>
          </p:txBody>
        </p:sp>
        <p:sp>
          <p:nvSpPr>
            <p:cNvPr id="44046" name="Text Box 13"/>
            <p:cNvSpPr txBox="1">
              <a:spLocks noChangeArrowheads="1"/>
            </p:cNvSpPr>
            <p:nvPr/>
          </p:nvSpPr>
          <p:spPr bwMode="auto">
            <a:xfrm>
              <a:off x="2256" y="1200"/>
              <a:ext cx="1104" cy="4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smtClean="0">
                  <a:solidFill>
                    <a:srgbClr val="000000"/>
                  </a:solidFill>
                  <a:latin typeface="Times New Roman" pitchFamily="18" charset="0"/>
                </a:rPr>
                <a:t>Fellow Workers</a:t>
              </a:r>
            </a:p>
          </p:txBody>
        </p:sp>
        <p:sp>
          <p:nvSpPr>
            <p:cNvPr id="44047" name="Text Box 14"/>
            <p:cNvSpPr txBox="1">
              <a:spLocks noChangeArrowheads="1"/>
            </p:cNvSpPr>
            <p:nvPr/>
          </p:nvSpPr>
          <p:spPr bwMode="auto">
            <a:xfrm>
              <a:off x="2304" y="3216"/>
              <a:ext cx="1104" cy="4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smtClean="0">
                  <a:solidFill>
                    <a:srgbClr val="000000"/>
                  </a:solidFill>
                  <a:latin typeface="Times New Roman" pitchFamily="18" charset="0"/>
                </a:rPr>
                <a:t>Religious Beliefs</a:t>
              </a:r>
            </a:p>
          </p:txBody>
        </p:sp>
        <p:sp>
          <p:nvSpPr>
            <p:cNvPr id="44048" name="Oval 15"/>
            <p:cNvSpPr>
              <a:spLocks noChangeArrowheads="1"/>
            </p:cNvSpPr>
            <p:nvPr/>
          </p:nvSpPr>
          <p:spPr bwMode="auto">
            <a:xfrm>
              <a:off x="2160" y="1920"/>
              <a:ext cx="1392" cy="105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ZA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44049" name="Text Box 16"/>
            <p:cNvSpPr txBox="1">
              <a:spLocks noChangeArrowheads="1"/>
            </p:cNvSpPr>
            <p:nvPr/>
          </p:nvSpPr>
          <p:spPr bwMode="auto">
            <a:xfrm>
              <a:off x="2256" y="2208"/>
              <a:ext cx="1152" cy="4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b="1" smtClean="0">
                  <a:solidFill>
                    <a:srgbClr val="008000"/>
                  </a:solidFill>
                  <a:latin typeface="Times New Roman" pitchFamily="18" charset="0"/>
                </a:rPr>
                <a:t>The Individual</a:t>
              </a:r>
            </a:p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b="1" smtClean="0">
                  <a:solidFill>
                    <a:srgbClr val="008000"/>
                  </a:solidFill>
                  <a:latin typeface="Times New Roman" pitchFamily="18" charset="0"/>
                </a:rPr>
                <a:t>Conscience</a:t>
              </a:r>
            </a:p>
          </p:txBody>
        </p:sp>
        <p:sp>
          <p:nvSpPr>
            <p:cNvPr id="44050" name="Line 17"/>
            <p:cNvSpPr>
              <a:spLocks noChangeShapeType="1"/>
            </p:cNvSpPr>
            <p:nvPr/>
          </p:nvSpPr>
          <p:spPr bwMode="auto">
            <a:xfrm>
              <a:off x="2256" y="2448"/>
              <a:ext cx="1200" cy="0"/>
            </a:xfrm>
            <a:prstGeom prst="line">
              <a:avLst/>
            </a:prstGeom>
            <a:noFill/>
            <a:ln w="12700">
              <a:solidFill>
                <a:srgbClr val="FF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ZA" smtClean="0">
                <a:solidFill>
                  <a:srgbClr val="000000"/>
                </a:solidFill>
              </a:endParaRPr>
            </a:p>
          </p:txBody>
        </p:sp>
        <p:sp>
          <p:nvSpPr>
            <p:cNvPr id="44051" name="Line 18"/>
            <p:cNvSpPr>
              <a:spLocks noChangeShapeType="1"/>
            </p:cNvSpPr>
            <p:nvPr/>
          </p:nvSpPr>
          <p:spPr bwMode="auto">
            <a:xfrm>
              <a:off x="1776" y="1488"/>
              <a:ext cx="528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ZA" smtClean="0">
                <a:solidFill>
                  <a:srgbClr val="000000"/>
                </a:solidFill>
              </a:endParaRPr>
            </a:p>
          </p:txBody>
        </p:sp>
        <p:sp>
          <p:nvSpPr>
            <p:cNvPr id="44052" name="Line 19"/>
            <p:cNvSpPr>
              <a:spLocks noChangeShapeType="1"/>
            </p:cNvSpPr>
            <p:nvPr/>
          </p:nvSpPr>
          <p:spPr bwMode="auto">
            <a:xfrm>
              <a:off x="1776" y="2112"/>
              <a:ext cx="384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ZA" smtClean="0">
                <a:solidFill>
                  <a:srgbClr val="000000"/>
                </a:solidFill>
              </a:endParaRPr>
            </a:p>
          </p:txBody>
        </p:sp>
        <p:sp>
          <p:nvSpPr>
            <p:cNvPr id="44053" name="Line 20"/>
            <p:cNvSpPr>
              <a:spLocks noChangeShapeType="1"/>
            </p:cNvSpPr>
            <p:nvPr/>
          </p:nvSpPr>
          <p:spPr bwMode="auto">
            <a:xfrm flipV="1">
              <a:off x="1776" y="2592"/>
              <a:ext cx="384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ZA" smtClean="0">
                <a:solidFill>
                  <a:srgbClr val="000000"/>
                </a:solidFill>
              </a:endParaRPr>
            </a:p>
          </p:txBody>
        </p:sp>
        <p:sp>
          <p:nvSpPr>
            <p:cNvPr id="44054" name="Line 21"/>
            <p:cNvSpPr>
              <a:spLocks noChangeShapeType="1"/>
            </p:cNvSpPr>
            <p:nvPr/>
          </p:nvSpPr>
          <p:spPr bwMode="auto">
            <a:xfrm flipV="1">
              <a:off x="1776" y="2784"/>
              <a:ext cx="576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ZA" smtClean="0">
                <a:solidFill>
                  <a:srgbClr val="000000"/>
                </a:solidFill>
              </a:endParaRPr>
            </a:p>
          </p:txBody>
        </p:sp>
        <p:sp>
          <p:nvSpPr>
            <p:cNvPr id="44055" name="Line 22"/>
            <p:cNvSpPr>
              <a:spLocks noChangeShapeType="1"/>
            </p:cNvSpPr>
            <p:nvPr/>
          </p:nvSpPr>
          <p:spPr bwMode="auto">
            <a:xfrm flipV="1">
              <a:off x="2832" y="2976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ZA" smtClean="0">
                <a:solidFill>
                  <a:srgbClr val="000000"/>
                </a:solidFill>
              </a:endParaRPr>
            </a:p>
          </p:txBody>
        </p:sp>
        <p:sp>
          <p:nvSpPr>
            <p:cNvPr id="44056" name="Line 23"/>
            <p:cNvSpPr>
              <a:spLocks noChangeShapeType="1"/>
            </p:cNvSpPr>
            <p:nvPr/>
          </p:nvSpPr>
          <p:spPr bwMode="auto">
            <a:xfrm>
              <a:off x="2832" y="1680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ZA" smtClean="0">
                <a:solidFill>
                  <a:srgbClr val="000000"/>
                </a:solidFill>
              </a:endParaRPr>
            </a:p>
          </p:txBody>
        </p:sp>
        <p:sp>
          <p:nvSpPr>
            <p:cNvPr id="44057" name="Line 24"/>
            <p:cNvSpPr>
              <a:spLocks noChangeShapeType="1"/>
            </p:cNvSpPr>
            <p:nvPr/>
          </p:nvSpPr>
          <p:spPr bwMode="auto">
            <a:xfrm flipH="1">
              <a:off x="3312" y="1440"/>
              <a:ext cx="528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ZA" smtClean="0">
                <a:solidFill>
                  <a:srgbClr val="000000"/>
                </a:solidFill>
              </a:endParaRPr>
            </a:p>
          </p:txBody>
        </p:sp>
        <p:sp>
          <p:nvSpPr>
            <p:cNvPr id="44058" name="Line 25"/>
            <p:cNvSpPr>
              <a:spLocks noChangeShapeType="1"/>
            </p:cNvSpPr>
            <p:nvPr/>
          </p:nvSpPr>
          <p:spPr bwMode="auto">
            <a:xfrm flipH="1">
              <a:off x="3504" y="2160"/>
              <a:ext cx="33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ZA" smtClean="0">
                <a:solidFill>
                  <a:srgbClr val="000000"/>
                </a:solidFill>
              </a:endParaRPr>
            </a:p>
          </p:txBody>
        </p:sp>
        <p:sp>
          <p:nvSpPr>
            <p:cNvPr id="44059" name="Line 26"/>
            <p:cNvSpPr>
              <a:spLocks noChangeShapeType="1"/>
            </p:cNvSpPr>
            <p:nvPr/>
          </p:nvSpPr>
          <p:spPr bwMode="auto">
            <a:xfrm flipH="1" flipV="1">
              <a:off x="3504" y="2688"/>
              <a:ext cx="336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ZA" smtClean="0">
                <a:solidFill>
                  <a:srgbClr val="000000"/>
                </a:solidFill>
              </a:endParaRPr>
            </a:p>
          </p:txBody>
        </p:sp>
        <p:sp>
          <p:nvSpPr>
            <p:cNvPr id="44060" name="Line 27"/>
            <p:cNvSpPr>
              <a:spLocks noChangeShapeType="1"/>
            </p:cNvSpPr>
            <p:nvPr/>
          </p:nvSpPr>
          <p:spPr bwMode="auto">
            <a:xfrm flipH="1" flipV="1">
              <a:off x="3312" y="2880"/>
              <a:ext cx="528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ZA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0360838"/>
      </p:ext>
    </p:extLst>
  </p:cSld>
  <p:clrMapOvr>
    <a:masterClrMapping/>
  </p:clrMapOvr>
  <p:transition>
    <p:rand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 rot="21132995">
            <a:off x="381000" y="198438"/>
            <a:ext cx="4953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Ethics and the Law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Law often represents an ethical minimum</a:t>
            </a:r>
          </a:p>
          <a:p>
            <a:pPr eaLnBrk="1" hangingPunct="1"/>
            <a:r>
              <a:rPr lang="en-US" altLang="en-US" smtClean="0"/>
              <a:t>Ethics often represents a standard that exceeds the legal minimum</a:t>
            </a:r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3E41E7-1B02-49E6-8FA6-D9F4F8B57BCA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45061" name="Oval 4"/>
          <p:cNvSpPr>
            <a:spLocks noChangeArrowheads="1"/>
          </p:cNvSpPr>
          <p:nvPr/>
        </p:nvSpPr>
        <p:spPr bwMode="auto">
          <a:xfrm>
            <a:off x="2895600" y="4191000"/>
            <a:ext cx="1981200" cy="18288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smtClean="0">
                <a:solidFill>
                  <a:srgbClr val="000000"/>
                </a:solidFill>
                <a:latin typeface="Times New Roman" pitchFamily="18" charset="0"/>
              </a:rPr>
              <a:t>Ethics</a:t>
            </a:r>
          </a:p>
        </p:txBody>
      </p:sp>
      <p:sp>
        <p:nvSpPr>
          <p:cNvPr id="45062" name="Oval 6"/>
          <p:cNvSpPr>
            <a:spLocks noChangeArrowheads="1"/>
          </p:cNvSpPr>
          <p:nvPr/>
        </p:nvSpPr>
        <p:spPr bwMode="auto">
          <a:xfrm>
            <a:off x="4572000" y="4191000"/>
            <a:ext cx="1981200" cy="1828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smtClean="0">
                <a:solidFill>
                  <a:srgbClr val="000000"/>
                </a:solidFill>
                <a:latin typeface="Times New Roman" pitchFamily="18" charset="0"/>
              </a:rPr>
              <a:t>Law</a:t>
            </a:r>
          </a:p>
        </p:txBody>
      </p:sp>
      <p:cxnSp>
        <p:nvCxnSpPr>
          <p:cNvPr id="45063" name="AutoShape 9"/>
          <p:cNvCxnSpPr>
            <a:cxnSpLocks noChangeShapeType="1"/>
            <a:stCxn id="45061" idx="0"/>
            <a:endCxn id="45062" idx="0"/>
          </p:cNvCxnSpPr>
          <p:nvPr/>
        </p:nvCxnSpPr>
        <p:spPr bwMode="auto">
          <a:xfrm rot="5400000" flipV="1">
            <a:off x="4723606" y="3353594"/>
            <a:ext cx="1588" cy="1676400"/>
          </a:xfrm>
          <a:prstGeom prst="curvedConnector3">
            <a:avLst>
              <a:gd name="adj1" fmla="val -14400000"/>
            </a:avLst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064" name="Text Box 10"/>
          <p:cNvSpPr txBox="1">
            <a:spLocks noChangeArrowheads="1"/>
          </p:cNvSpPr>
          <p:nvPr/>
        </p:nvSpPr>
        <p:spPr bwMode="auto">
          <a:xfrm>
            <a:off x="3657600" y="3581400"/>
            <a:ext cx="1790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srgbClr val="000000"/>
                </a:solidFill>
                <a:latin typeface="Times New Roman" pitchFamily="18" charset="0"/>
              </a:rPr>
              <a:t>Frequent Overlap</a:t>
            </a:r>
          </a:p>
        </p:txBody>
      </p:sp>
    </p:spTree>
    <p:extLst>
      <p:ext uri="{BB962C8B-B14F-4D97-AF65-F5344CB8AC3E}">
        <p14:creationId xmlns:p14="http://schemas.microsoft.com/office/powerpoint/2010/main" val="4126862818"/>
      </p:ext>
    </p:extLst>
  </p:cSld>
  <p:clrMapOvr>
    <a:masterClrMapping/>
  </p:clrMapOvr>
  <p:transition>
    <p:rand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 rot="21132995">
            <a:off x="381000" y="198438"/>
            <a:ext cx="4953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Making Ethical Judgments</a:t>
            </a:r>
          </a:p>
        </p:txBody>
      </p:sp>
      <p:sp>
        <p:nvSpPr>
          <p:cNvPr id="4608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2D33F7-30EE-4F5F-8433-0693A7A1786F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609600" y="228600"/>
            <a:ext cx="426402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400" b="1" smtClean="0">
                <a:solidFill>
                  <a:srgbClr val="000000"/>
                </a:solidFill>
              </a:rPr>
              <a:t/>
            </a:r>
            <a:br>
              <a:rPr lang="en-US" altLang="en-US" sz="1400" b="1" smtClean="0">
                <a:solidFill>
                  <a:srgbClr val="000000"/>
                </a:solidFill>
              </a:rPr>
            </a:br>
            <a:endParaRPr lang="en-US" altLang="en-US" sz="1400" b="1" smtClean="0">
              <a:solidFill>
                <a:srgbClr val="000000"/>
              </a:solidFill>
            </a:endParaRPr>
          </a:p>
        </p:txBody>
      </p:sp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1524000" y="1905000"/>
            <a:ext cx="1905000" cy="1371600"/>
          </a:xfrm>
          <a:prstGeom prst="rect">
            <a:avLst/>
          </a:prstGeom>
          <a:solidFill>
            <a:srgbClr val="FFFFCC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srgbClr val="000000"/>
                </a:solidFill>
                <a:latin typeface="Times New Roman" pitchFamily="18" charset="0"/>
              </a:rPr>
              <a:t>Behavior or act that has been committed</a:t>
            </a:r>
          </a:p>
        </p:txBody>
      </p:sp>
      <p:sp>
        <p:nvSpPr>
          <p:cNvPr id="46086" name="Text Box 5"/>
          <p:cNvSpPr txBox="1">
            <a:spLocks noChangeArrowheads="1"/>
          </p:cNvSpPr>
          <p:nvPr/>
        </p:nvSpPr>
        <p:spPr bwMode="auto">
          <a:xfrm>
            <a:off x="5715000" y="1905000"/>
            <a:ext cx="1905000" cy="1371600"/>
          </a:xfrm>
          <a:prstGeom prst="rect">
            <a:avLst/>
          </a:prstGeom>
          <a:solidFill>
            <a:srgbClr val="FFFFCC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srgbClr val="000000"/>
                </a:solidFill>
                <a:latin typeface="Times New Roman" pitchFamily="18" charset="0"/>
              </a:rPr>
              <a:t>Prevailing norms of acceptability</a:t>
            </a:r>
          </a:p>
        </p:txBody>
      </p:sp>
      <p:sp>
        <p:nvSpPr>
          <p:cNvPr id="46087" name="Text Box 6"/>
          <p:cNvSpPr txBox="1">
            <a:spLocks noChangeArrowheads="1"/>
          </p:cNvSpPr>
          <p:nvPr/>
        </p:nvSpPr>
        <p:spPr bwMode="auto">
          <a:xfrm>
            <a:off x="3657600" y="4114800"/>
            <a:ext cx="1905000" cy="1371600"/>
          </a:xfrm>
          <a:prstGeom prst="rect">
            <a:avLst/>
          </a:prstGeom>
          <a:solidFill>
            <a:srgbClr val="FFFFCC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srgbClr val="000000"/>
                </a:solidFill>
                <a:latin typeface="Times New Roman" pitchFamily="18" charset="0"/>
              </a:rPr>
              <a:t>Value judgments and perceptions of the observer</a:t>
            </a:r>
          </a:p>
        </p:txBody>
      </p:sp>
      <p:cxnSp>
        <p:nvCxnSpPr>
          <p:cNvPr id="46088" name="AutoShape 7"/>
          <p:cNvCxnSpPr>
            <a:cxnSpLocks noChangeShapeType="1"/>
            <a:stCxn id="46087" idx="1"/>
            <a:endCxn id="46085" idx="2"/>
          </p:cNvCxnSpPr>
          <p:nvPr/>
        </p:nvCxnSpPr>
        <p:spPr bwMode="auto">
          <a:xfrm rot="10800000">
            <a:off x="2476500" y="3276600"/>
            <a:ext cx="1181100" cy="1524000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089" name="AutoShape 8"/>
          <p:cNvCxnSpPr>
            <a:cxnSpLocks noChangeShapeType="1"/>
            <a:stCxn id="46087" idx="3"/>
            <a:endCxn id="46086" idx="2"/>
          </p:cNvCxnSpPr>
          <p:nvPr/>
        </p:nvCxnSpPr>
        <p:spPr bwMode="auto">
          <a:xfrm flipV="1">
            <a:off x="5562600" y="3276600"/>
            <a:ext cx="1104900" cy="1524000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090" name="Text Box 9"/>
          <p:cNvSpPr txBox="1">
            <a:spLocks noChangeArrowheads="1"/>
          </p:cNvSpPr>
          <p:nvPr/>
        </p:nvSpPr>
        <p:spPr bwMode="auto">
          <a:xfrm>
            <a:off x="3733800" y="2133600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srgbClr val="000000"/>
                </a:solidFill>
                <a:latin typeface="Times New Roman" pitchFamily="18" charset="0"/>
              </a:rPr>
              <a:t>compared with</a:t>
            </a:r>
          </a:p>
        </p:txBody>
      </p:sp>
      <p:cxnSp>
        <p:nvCxnSpPr>
          <p:cNvPr id="46091" name="AutoShape 10"/>
          <p:cNvCxnSpPr>
            <a:cxnSpLocks noChangeShapeType="1"/>
          </p:cNvCxnSpPr>
          <p:nvPr/>
        </p:nvCxnSpPr>
        <p:spPr bwMode="auto">
          <a:xfrm>
            <a:off x="3429000" y="2590800"/>
            <a:ext cx="22860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04654397"/>
      </p:ext>
    </p:extLst>
  </p:cSld>
  <p:clrMapOvr>
    <a:masterClrMapping/>
  </p:clrMapOvr>
  <p:transition>
    <p:rand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 rot="21132995">
            <a:off x="381000" y="198438"/>
            <a:ext cx="4953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Ethics, Economics, and Law</a:t>
            </a:r>
          </a:p>
        </p:txBody>
      </p:sp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381000" y="1692275"/>
          <a:ext cx="85344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hoto Editor Photo" r:id="rId3" imgW="6916115" imgH="6200000" progId="MSPhotoEd.3">
                  <p:embed/>
                </p:oleObj>
              </mc:Choice>
              <mc:Fallback>
                <p:oleObj name="Photo Editor Photo" r:id="rId3" imgW="6916115" imgH="620000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692275"/>
                        <a:ext cx="8534400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7756525" y="6167438"/>
            <a:ext cx="523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 smtClean="0">
                <a:solidFill>
                  <a:srgbClr val="000000"/>
                </a:solidFill>
                <a:latin typeface="Garamond" pitchFamily="18" charset="0"/>
              </a:rPr>
              <a:t>6-14</a:t>
            </a:r>
          </a:p>
        </p:txBody>
      </p:sp>
    </p:spTree>
    <p:extLst>
      <p:ext uri="{BB962C8B-B14F-4D97-AF65-F5344CB8AC3E}">
        <p14:creationId xmlns:p14="http://schemas.microsoft.com/office/powerpoint/2010/main" val="3732917569"/>
      </p:ext>
    </p:extLst>
  </p:cSld>
  <p:clrMapOvr>
    <a:masterClrMapping/>
  </p:clrMapOvr>
  <p:transition>
    <p:random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 rot="21132995">
            <a:off x="381000" y="198438"/>
            <a:ext cx="4953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Four Important Ethical Questions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What is?</a:t>
            </a:r>
          </a:p>
          <a:p>
            <a:pPr eaLnBrk="1" hangingPunct="1"/>
            <a:r>
              <a:rPr lang="en-US" altLang="en-US" smtClean="0"/>
              <a:t>What ought to be?</a:t>
            </a:r>
          </a:p>
          <a:p>
            <a:pPr eaLnBrk="1" hangingPunct="1"/>
            <a:r>
              <a:rPr lang="en-US" altLang="en-US" smtClean="0"/>
              <a:t>How to we get from what is to what ought to be?</a:t>
            </a:r>
          </a:p>
          <a:p>
            <a:pPr eaLnBrk="1" hangingPunct="1"/>
            <a:r>
              <a:rPr lang="en-US" altLang="en-US" smtClean="0"/>
              <a:t>What is our motivation for acting ethically?</a:t>
            </a:r>
          </a:p>
        </p:txBody>
      </p:sp>
      <p:sp>
        <p:nvSpPr>
          <p:cNvPr id="481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1B663F-0EAB-4639-976D-68519DDE9A62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462831"/>
      </p:ext>
    </p:extLst>
  </p:cSld>
  <p:clrMapOvr>
    <a:masterClrMapping/>
  </p:clrMapOvr>
  <p:transition>
    <p:rand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 rot="21132995">
            <a:off x="381000" y="198438"/>
            <a:ext cx="4953000" cy="11430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3 Models of Management Ethics</a:t>
            </a:r>
          </a:p>
        </p:txBody>
      </p:sp>
      <p:sp>
        <p:nvSpPr>
          <p:cNvPr id="4915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7B2A0B-51DD-4E5D-B01C-89216CFC0A2F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49156" name="Text Box 6"/>
          <p:cNvSpPr txBox="1">
            <a:spLocks noChangeArrowheads="1"/>
          </p:cNvSpPr>
          <p:nvPr/>
        </p:nvSpPr>
        <p:spPr bwMode="auto">
          <a:xfrm>
            <a:off x="1371600" y="1828800"/>
            <a:ext cx="7299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smtClean="0">
                <a:solidFill>
                  <a:srgbClr val="000000"/>
                </a:solidFill>
                <a:latin typeface="Garamond" pitchFamily="18" charset="0"/>
              </a:rPr>
              <a:t>Three Types Of Management Ethics</a:t>
            </a:r>
          </a:p>
        </p:txBody>
      </p:sp>
      <p:sp>
        <p:nvSpPr>
          <p:cNvPr id="49157" name="Rectangle 7"/>
          <p:cNvSpPr>
            <a:spLocks noChangeArrowheads="1"/>
          </p:cNvSpPr>
          <p:nvPr/>
        </p:nvSpPr>
        <p:spPr bwMode="auto">
          <a:xfrm>
            <a:off x="3810000" y="2971800"/>
            <a:ext cx="1905000" cy="17526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mtClean="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49158" name="Rectangle 8"/>
          <p:cNvSpPr>
            <a:spLocks noChangeArrowheads="1"/>
          </p:cNvSpPr>
          <p:nvPr/>
        </p:nvSpPr>
        <p:spPr bwMode="auto">
          <a:xfrm>
            <a:off x="6705600" y="2971800"/>
            <a:ext cx="1905000" cy="1752600"/>
          </a:xfrm>
          <a:prstGeom prst="rect">
            <a:avLst/>
          </a:prstGeom>
          <a:solidFill>
            <a:srgbClr val="99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mtClean="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49159" name="Rectangle 9"/>
          <p:cNvSpPr>
            <a:spLocks noChangeArrowheads="1"/>
          </p:cNvSpPr>
          <p:nvPr/>
        </p:nvSpPr>
        <p:spPr bwMode="auto">
          <a:xfrm>
            <a:off x="990600" y="2971800"/>
            <a:ext cx="1905000" cy="1752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mtClean="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49160" name="WordArt 10"/>
          <p:cNvSpPr>
            <a:spLocks noChangeArrowheads="1" noChangeShapeType="1" noTextEdit="1"/>
          </p:cNvSpPr>
          <p:nvPr/>
        </p:nvSpPr>
        <p:spPr bwMode="auto">
          <a:xfrm>
            <a:off x="1295400" y="3505200"/>
            <a:ext cx="1095375" cy="61118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ZA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Moral</a:t>
            </a:r>
          </a:p>
        </p:txBody>
      </p:sp>
      <p:sp>
        <p:nvSpPr>
          <p:cNvPr id="49161" name="WordArt 11"/>
          <p:cNvSpPr>
            <a:spLocks noChangeArrowheads="1" noChangeShapeType="1" noTextEdit="1"/>
          </p:cNvSpPr>
          <p:nvPr/>
        </p:nvSpPr>
        <p:spPr bwMode="auto">
          <a:xfrm>
            <a:off x="4038600" y="3505200"/>
            <a:ext cx="1362075" cy="61118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ZA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Amoral</a:t>
            </a:r>
          </a:p>
        </p:txBody>
      </p:sp>
      <p:sp>
        <p:nvSpPr>
          <p:cNvPr id="49162" name="WordArt 12"/>
          <p:cNvSpPr>
            <a:spLocks noChangeArrowheads="1" noChangeShapeType="1" noTextEdit="1"/>
          </p:cNvSpPr>
          <p:nvPr/>
        </p:nvSpPr>
        <p:spPr bwMode="auto">
          <a:xfrm>
            <a:off x="6934200" y="3581400"/>
            <a:ext cx="1533525" cy="61118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ZA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Immoral</a:t>
            </a:r>
          </a:p>
        </p:txBody>
      </p:sp>
    </p:spTree>
    <p:extLst>
      <p:ext uri="{BB962C8B-B14F-4D97-AF65-F5344CB8AC3E}">
        <p14:creationId xmlns:p14="http://schemas.microsoft.com/office/powerpoint/2010/main" val="180717333"/>
      </p:ext>
    </p:extLst>
  </p:cSld>
  <p:clrMapOvr>
    <a:masterClrMapping/>
  </p:clrMapOvr>
  <p:transition>
    <p:random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 rot="21132995">
            <a:off x="381000" y="198438"/>
            <a:ext cx="4953000" cy="11430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3 Models of Management Ethics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buFontTx/>
              <a:buAutoNum type="arabicPeriod"/>
            </a:pPr>
            <a:r>
              <a:rPr lang="en-US" altLang="en-US" sz="2800" b="1" smtClean="0"/>
              <a:t>Immoral Management</a:t>
            </a:r>
            <a:r>
              <a:rPr lang="en-US" altLang="en-US" sz="2800" smtClean="0"/>
              <a:t>—A style devoid of ethical principles and active opposition to what is ethical.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z="2800" b="1" smtClean="0"/>
              <a:t>Moral Management</a:t>
            </a:r>
            <a:r>
              <a:rPr lang="en-US" altLang="en-US" sz="2800" smtClean="0"/>
              <a:t>—Conforms to high standards of ethical behavior.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z="2800" b="1" smtClean="0"/>
              <a:t>Amoral Management</a:t>
            </a:r>
          </a:p>
          <a:p>
            <a:pPr marL="914400" lvl="1" indent="-457200" eaLnBrk="1" hangingPunct="1"/>
            <a:r>
              <a:rPr lang="en-US" altLang="en-US" sz="2400" smtClean="0"/>
              <a:t>Intentional - does not  consider ethical factors</a:t>
            </a:r>
          </a:p>
          <a:p>
            <a:pPr marL="914400" lvl="1" indent="-457200" eaLnBrk="1" hangingPunct="1"/>
            <a:r>
              <a:rPr lang="en-US" altLang="en-US" sz="2400" smtClean="0"/>
              <a:t>Unintentional - casual or careless about ethical considerations in business </a:t>
            </a:r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FFAACA-4C6C-493E-B440-794A766D1664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50181" name="Rectangle 4"/>
          <p:cNvSpPr>
            <a:spLocks noChangeArrowheads="1"/>
          </p:cNvSpPr>
          <p:nvPr/>
        </p:nvSpPr>
        <p:spPr bwMode="auto">
          <a:xfrm>
            <a:off x="609600" y="228600"/>
            <a:ext cx="426402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400" b="1" smtClean="0">
                <a:solidFill>
                  <a:srgbClr val="000000"/>
                </a:solidFill>
              </a:rPr>
              <a:t/>
            </a:r>
            <a:br>
              <a:rPr lang="en-US" altLang="en-US" sz="1400" b="1" smtClean="0">
                <a:solidFill>
                  <a:srgbClr val="000000"/>
                </a:solidFill>
              </a:rPr>
            </a:br>
            <a:endParaRPr lang="en-US" altLang="en-US" sz="1400" b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921531"/>
      </p:ext>
    </p:extLst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04920" y="260648"/>
            <a:ext cx="6400800" cy="136815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400" b="1" dirty="0" smtClean="0"/>
              <a:t>Figure 5.1</a:t>
            </a:r>
            <a:br>
              <a:rPr lang="en-US" altLang="en-US" sz="2400" b="1" dirty="0" smtClean="0"/>
            </a:br>
            <a:r>
              <a:rPr lang="en-US" altLang="en-US" sz="2400" b="1" dirty="0" smtClean="0"/>
              <a:t>A Sample Stakeholder Audit for Wal-Mart, the </a:t>
            </a:r>
            <a:br>
              <a:rPr lang="en-US" altLang="en-US" sz="2400" b="1" dirty="0" smtClean="0"/>
            </a:br>
            <a:r>
              <a:rPr lang="en-US" altLang="en-US" sz="2400" b="1" dirty="0" smtClean="0"/>
              <a:t>World’s Largest </a:t>
            </a:r>
            <a:r>
              <a:rPr lang="en-US" altLang="en-US" sz="2400" b="1" dirty="0" err="1" smtClean="0"/>
              <a:t>ReTailer</a:t>
            </a:r>
            <a:endParaRPr lang="en-US" altLang="en-US" sz="2400" b="1" dirty="0" smtClean="0"/>
          </a:p>
        </p:txBody>
      </p:sp>
      <p:pic>
        <p:nvPicPr>
          <p:cNvPr id="20483" name="Picture 3" descr="C:\PPTs\kreitner\art\330883_la_05_0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28800"/>
            <a:ext cx="6264696" cy="5097794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36340"/>
      </p:ext>
    </p:extLst>
  </p:cSld>
  <p:clrMapOvr>
    <a:masterClrMapping/>
  </p:clrMapOvr>
  <p:transition spd="med">
    <p:wipe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 rot="21132995">
            <a:off x="381000" y="198438"/>
            <a:ext cx="4953000" cy="11430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Three Approaches to Management Ethics</a:t>
            </a:r>
          </a:p>
        </p:txBody>
      </p:sp>
      <p:sp>
        <p:nvSpPr>
          <p:cNvPr id="5120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 smtClean="0"/>
          </a:p>
        </p:txBody>
      </p:sp>
      <p:pic>
        <p:nvPicPr>
          <p:cNvPr id="51204" name="Picture 3" descr="msotw9_temp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" t="7292" r="4031" b="4167"/>
          <a:stretch>
            <a:fillRect/>
          </a:stretch>
        </p:blipFill>
        <p:spPr bwMode="auto">
          <a:xfrm>
            <a:off x="228600" y="1447800"/>
            <a:ext cx="8610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5" name="Text Box 4"/>
          <p:cNvSpPr txBox="1">
            <a:spLocks noChangeArrowheads="1"/>
          </p:cNvSpPr>
          <p:nvPr/>
        </p:nvSpPr>
        <p:spPr bwMode="auto">
          <a:xfrm>
            <a:off x="7924800" y="6172200"/>
            <a:ext cx="523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 smtClean="0">
                <a:solidFill>
                  <a:srgbClr val="000000"/>
                </a:solidFill>
                <a:latin typeface="Garamond" pitchFamily="18" charset="0"/>
              </a:rPr>
              <a:t>6-18</a:t>
            </a:r>
          </a:p>
        </p:txBody>
      </p:sp>
    </p:spTree>
    <p:extLst>
      <p:ext uri="{BB962C8B-B14F-4D97-AF65-F5344CB8AC3E}">
        <p14:creationId xmlns:p14="http://schemas.microsoft.com/office/powerpoint/2010/main" val="2291038817"/>
      </p:ext>
    </p:extLst>
  </p:cSld>
  <p:clrMapOvr>
    <a:masterClrMapping/>
  </p:clrMapOvr>
  <p:transition>
    <p:random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 rot="21132995">
            <a:off x="282575" y="414338"/>
            <a:ext cx="4953000" cy="11430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Three Models of Management Morality and Emphasis on CSR</a:t>
            </a:r>
          </a:p>
        </p:txBody>
      </p:sp>
      <p:pic>
        <p:nvPicPr>
          <p:cNvPr id="52227" name="Picture 4" descr="msotw9_temp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04"/>
          <a:stretch>
            <a:fillRect/>
          </a:stretch>
        </p:blipFill>
        <p:spPr bwMode="auto">
          <a:xfrm>
            <a:off x="381000" y="1887538"/>
            <a:ext cx="8067675" cy="436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28" name="Text Box 5"/>
          <p:cNvSpPr txBox="1">
            <a:spLocks noChangeArrowheads="1"/>
          </p:cNvSpPr>
          <p:nvPr/>
        </p:nvSpPr>
        <p:spPr bwMode="auto">
          <a:xfrm>
            <a:off x="7924800" y="6172200"/>
            <a:ext cx="523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 smtClean="0">
                <a:solidFill>
                  <a:srgbClr val="000000"/>
                </a:solidFill>
                <a:latin typeface="Garamond" pitchFamily="18" charset="0"/>
              </a:rPr>
              <a:t>6-19</a:t>
            </a:r>
          </a:p>
        </p:txBody>
      </p:sp>
    </p:spTree>
    <p:extLst>
      <p:ext uri="{BB962C8B-B14F-4D97-AF65-F5344CB8AC3E}">
        <p14:creationId xmlns:p14="http://schemas.microsoft.com/office/powerpoint/2010/main" val="738008338"/>
      </p:ext>
    </p:extLst>
  </p:cSld>
  <p:clrMapOvr>
    <a:masterClrMapping/>
  </p:clrMapOvr>
  <p:transition>
    <p:random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 rot="21132995">
            <a:off x="381000" y="198438"/>
            <a:ext cx="4953000" cy="11430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Moral Management Models and Acceptable Stakeholder Thinking</a:t>
            </a:r>
          </a:p>
        </p:txBody>
      </p:sp>
      <p:pic>
        <p:nvPicPr>
          <p:cNvPr id="53251" name="Picture 3" descr="msotw9_temp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" t="27083" r="1801" b="5682"/>
          <a:stretch>
            <a:fillRect/>
          </a:stretch>
        </p:blipFill>
        <p:spPr bwMode="auto">
          <a:xfrm>
            <a:off x="457200" y="1905000"/>
            <a:ext cx="7924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7375525" y="6243638"/>
            <a:ext cx="538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 smtClean="0">
                <a:solidFill>
                  <a:srgbClr val="000000"/>
                </a:solidFill>
                <a:latin typeface="Garamond" pitchFamily="18" charset="0"/>
              </a:rPr>
              <a:t>6-20</a:t>
            </a:r>
          </a:p>
        </p:txBody>
      </p:sp>
    </p:spTree>
    <p:extLst>
      <p:ext uri="{BB962C8B-B14F-4D97-AF65-F5344CB8AC3E}">
        <p14:creationId xmlns:p14="http://schemas.microsoft.com/office/powerpoint/2010/main" val="2251595007"/>
      </p:ext>
    </p:extLst>
  </p:cSld>
  <p:clrMapOvr>
    <a:masterClrMapping/>
  </p:clrMapOvr>
  <p:transition>
    <p:random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 rot="21132995">
            <a:off x="381000" y="198438"/>
            <a:ext cx="4953000" cy="11430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Making Moral Management Actionable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3600" b="1" smtClean="0"/>
              <a:t>       Important Factors</a:t>
            </a:r>
          </a:p>
          <a:p>
            <a:pPr algn="ctr" eaLnBrk="1" hangingPunct="1">
              <a:buFontTx/>
              <a:buNone/>
            </a:pPr>
            <a:endParaRPr lang="en-US" altLang="en-US" b="1" smtClean="0"/>
          </a:p>
          <a:p>
            <a:pPr algn="ctr" eaLnBrk="1" hangingPunct="1"/>
            <a:r>
              <a:rPr lang="en-US" altLang="en-US" smtClean="0"/>
              <a:t>Senior management</a:t>
            </a:r>
          </a:p>
          <a:p>
            <a:pPr algn="ctr" eaLnBrk="1" hangingPunct="1"/>
            <a:r>
              <a:rPr lang="en-US" altLang="en-US" smtClean="0"/>
              <a:t>Ethics training</a:t>
            </a:r>
          </a:p>
          <a:p>
            <a:pPr algn="ctr" eaLnBrk="1" hangingPunct="1"/>
            <a:r>
              <a:rPr lang="en-US" altLang="en-US" smtClean="0"/>
              <a:t>Self-analysis</a:t>
            </a:r>
          </a:p>
          <a:p>
            <a:pPr algn="ctr" eaLnBrk="1" hangingPunct="1"/>
            <a:endParaRPr lang="en-US" altLang="en-US" smtClean="0"/>
          </a:p>
        </p:txBody>
      </p:sp>
      <p:sp>
        <p:nvSpPr>
          <p:cNvPr id="542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E69FAB-094E-4635-9FFE-1B1D704254AB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44030"/>
      </p:ext>
    </p:extLst>
  </p:cSld>
  <p:clrMapOvr>
    <a:masterClrMapping/>
  </p:clrMapOvr>
  <p:transition>
    <p:random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 rot="21132995">
            <a:off x="388938" y="315913"/>
            <a:ext cx="4732337" cy="1039812"/>
          </a:xfrm>
        </p:spPr>
        <p:txBody>
          <a:bodyPr/>
          <a:lstStyle/>
          <a:p>
            <a:pPr eaLnBrk="1" hangingPunct="1"/>
            <a:r>
              <a:rPr lang="en-US" altLang="en-US" smtClean="0"/>
              <a:t>Developing Moral Judgment</a:t>
            </a:r>
          </a:p>
        </p:txBody>
      </p:sp>
      <p:sp>
        <p:nvSpPr>
          <p:cNvPr id="5529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 smtClean="0"/>
          </a:p>
        </p:txBody>
      </p:sp>
      <p:pic>
        <p:nvPicPr>
          <p:cNvPr id="55300" name="Picture 3" descr="msotw9_temp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" t="8026" r="1797" b="5685"/>
          <a:stretch>
            <a:fillRect/>
          </a:stretch>
        </p:blipFill>
        <p:spPr bwMode="auto">
          <a:xfrm>
            <a:off x="190500" y="1646238"/>
            <a:ext cx="8610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301" name="Text Box 4"/>
          <p:cNvSpPr txBox="1">
            <a:spLocks noChangeArrowheads="1"/>
          </p:cNvSpPr>
          <p:nvPr/>
        </p:nvSpPr>
        <p:spPr bwMode="auto">
          <a:xfrm>
            <a:off x="7756525" y="6319838"/>
            <a:ext cx="538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 smtClean="0">
                <a:solidFill>
                  <a:srgbClr val="000000"/>
                </a:solidFill>
                <a:latin typeface="Garamond" pitchFamily="18" charset="0"/>
              </a:rPr>
              <a:t>6-22</a:t>
            </a:r>
          </a:p>
        </p:txBody>
      </p:sp>
    </p:spTree>
    <p:extLst>
      <p:ext uri="{BB962C8B-B14F-4D97-AF65-F5344CB8AC3E}">
        <p14:creationId xmlns:p14="http://schemas.microsoft.com/office/powerpoint/2010/main" val="799579685"/>
      </p:ext>
    </p:extLst>
  </p:cSld>
  <p:clrMapOvr>
    <a:masterClrMapping/>
  </p:clrMapOvr>
  <p:transition>
    <p:random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 rot="21132995">
            <a:off x="381000" y="198438"/>
            <a:ext cx="4953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Developing Moral Judgment</a:t>
            </a:r>
          </a:p>
        </p:txBody>
      </p:sp>
      <p:sp>
        <p:nvSpPr>
          <p:cNvPr id="5632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 smtClean="0"/>
          </a:p>
        </p:txBody>
      </p:sp>
      <p:pic>
        <p:nvPicPr>
          <p:cNvPr id="56324" name="Picture 3" descr="msotw9_temp0"/>
          <p:cNvPicPr>
            <a:picLocks noChangeAspect="1" noChangeArrowheads="1"/>
          </p:cNvPicPr>
          <p:nvPr/>
        </p:nvPicPr>
        <p:blipFill>
          <a:blip r:embed="rId2">
            <a:lum bright="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" t="8441" r="1260" b="3247"/>
          <a:stretch>
            <a:fillRect/>
          </a:stretch>
        </p:blipFill>
        <p:spPr bwMode="auto">
          <a:xfrm>
            <a:off x="323850" y="1709738"/>
            <a:ext cx="8534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5" name="Text Box 4"/>
          <p:cNvSpPr txBox="1">
            <a:spLocks noChangeArrowheads="1"/>
          </p:cNvSpPr>
          <p:nvPr/>
        </p:nvSpPr>
        <p:spPr bwMode="auto">
          <a:xfrm>
            <a:off x="7848600" y="6172200"/>
            <a:ext cx="538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 smtClean="0">
                <a:solidFill>
                  <a:srgbClr val="000000"/>
                </a:solidFill>
                <a:latin typeface="Garamond" pitchFamily="18" charset="0"/>
              </a:rPr>
              <a:t>6-23</a:t>
            </a:r>
          </a:p>
        </p:txBody>
      </p:sp>
    </p:spTree>
    <p:extLst>
      <p:ext uri="{BB962C8B-B14F-4D97-AF65-F5344CB8AC3E}">
        <p14:creationId xmlns:p14="http://schemas.microsoft.com/office/powerpoint/2010/main" val="3356058042"/>
      </p:ext>
    </p:extLst>
  </p:cSld>
  <p:clrMapOvr>
    <a:masterClrMapping/>
  </p:clrMapOvr>
  <p:transition>
    <p:random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 rot="21132995">
            <a:off x="381000" y="198438"/>
            <a:ext cx="4953000" cy="11430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Developing Moral Judgment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3600" b="1" smtClean="0"/>
              <a:t>External Sources of a Manager’s Values</a:t>
            </a:r>
          </a:p>
          <a:p>
            <a:pPr eaLnBrk="1" hangingPunct="1"/>
            <a:r>
              <a:rPr lang="en-US" altLang="en-US" smtClean="0"/>
              <a:t>Religious values</a:t>
            </a:r>
          </a:p>
          <a:p>
            <a:pPr eaLnBrk="1" hangingPunct="1"/>
            <a:r>
              <a:rPr lang="en-US" altLang="en-US" smtClean="0"/>
              <a:t>Philosophical values</a:t>
            </a:r>
          </a:p>
          <a:p>
            <a:pPr eaLnBrk="1" hangingPunct="1"/>
            <a:r>
              <a:rPr lang="en-US" altLang="en-US" smtClean="0"/>
              <a:t>Cultural values</a:t>
            </a:r>
          </a:p>
          <a:p>
            <a:pPr eaLnBrk="1" hangingPunct="1"/>
            <a:r>
              <a:rPr lang="en-US" altLang="en-US" smtClean="0"/>
              <a:t>Legal values</a:t>
            </a:r>
          </a:p>
          <a:p>
            <a:pPr eaLnBrk="1" hangingPunct="1"/>
            <a:r>
              <a:rPr lang="en-US" altLang="en-US" smtClean="0"/>
              <a:t>Professional values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sp>
        <p:nvSpPr>
          <p:cNvPr id="573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657469-9421-4E76-822A-5165F98AC96E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773391"/>
      </p:ext>
    </p:extLst>
  </p:cSld>
  <p:clrMapOvr>
    <a:masterClrMapping/>
  </p:clrMapOvr>
  <p:transition>
    <p:random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 rot="21132995">
            <a:off x="381000" y="198438"/>
            <a:ext cx="4953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Developing Moral Judgment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3600" b="1" smtClean="0"/>
              <a:t>Internal Sources of a Manager’s Values</a:t>
            </a:r>
          </a:p>
          <a:p>
            <a:pPr eaLnBrk="1" hangingPunct="1"/>
            <a:r>
              <a:rPr lang="en-US" altLang="en-US" smtClean="0"/>
              <a:t>Respect for the authority structure</a:t>
            </a:r>
          </a:p>
          <a:p>
            <a:pPr eaLnBrk="1" hangingPunct="1"/>
            <a:r>
              <a:rPr lang="en-US" altLang="en-US" smtClean="0"/>
              <a:t>Loyalty</a:t>
            </a:r>
          </a:p>
          <a:p>
            <a:pPr eaLnBrk="1" hangingPunct="1"/>
            <a:r>
              <a:rPr lang="en-US" altLang="en-US" smtClean="0"/>
              <a:t>Conformity</a:t>
            </a:r>
          </a:p>
          <a:p>
            <a:pPr eaLnBrk="1" hangingPunct="1"/>
            <a:r>
              <a:rPr lang="en-US" altLang="en-US" smtClean="0"/>
              <a:t>Performance</a:t>
            </a:r>
          </a:p>
          <a:p>
            <a:pPr eaLnBrk="1" hangingPunct="1"/>
            <a:r>
              <a:rPr lang="en-US" altLang="en-US" smtClean="0"/>
              <a:t>Results</a:t>
            </a:r>
          </a:p>
        </p:txBody>
      </p:sp>
      <p:sp>
        <p:nvSpPr>
          <p:cNvPr id="583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629BD8-F907-49C6-B0B8-2EDFDA158A1B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189691"/>
      </p:ext>
    </p:extLst>
  </p:cSld>
  <p:clrMapOvr>
    <a:masterClrMapping/>
  </p:clrMapOvr>
  <p:transition>
    <p:random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 rot="21132995">
            <a:off x="381000" y="198438"/>
            <a:ext cx="4953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Elements of Moral Judgment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Moral imagination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Moral identification and ordering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Moral evaluation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Tolerance of moral disagreement and ambiguity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Integration of managerial and moral competence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 sense of moral obligation</a:t>
            </a:r>
          </a:p>
        </p:txBody>
      </p:sp>
      <p:sp>
        <p:nvSpPr>
          <p:cNvPr id="593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4C348C-6C08-4E85-B60E-093D6239EFED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58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478525"/>
      </p:ext>
    </p:extLst>
  </p:cSld>
  <p:clrMapOvr>
    <a:masterClrMapping/>
  </p:clrMapOvr>
  <p:transition>
    <p:random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 rot="21132995">
            <a:off x="381000" y="198438"/>
            <a:ext cx="4953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Elements of Moral Judgment</a:t>
            </a:r>
          </a:p>
        </p:txBody>
      </p:sp>
      <p:sp>
        <p:nvSpPr>
          <p:cNvPr id="6041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D40AEA-E142-4B38-B352-D9D5DDC53170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59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60420" name="Text Box 5"/>
          <p:cNvSpPr txBox="1">
            <a:spLocks noChangeArrowheads="1"/>
          </p:cNvSpPr>
          <p:nvPr/>
        </p:nvSpPr>
        <p:spPr bwMode="auto">
          <a:xfrm>
            <a:off x="838200" y="1676400"/>
            <a:ext cx="2998788" cy="592138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mtClean="0">
                <a:solidFill>
                  <a:srgbClr val="000000"/>
                </a:solidFill>
                <a:latin typeface="Garamond" pitchFamily="18" charset="0"/>
              </a:rPr>
              <a:t>Amoral Managers</a:t>
            </a:r>
          </a:p>
        </p:txBody>
      </p:sp>
      <p:sp>
        <p:nvSpPr>
          <p:cNvPr id="60421" name="Text Box 7"/>
          <p:cNvSpPr txBox="1">
            <a:spLocks noChangeArrowheads="1"/>
          </p:cNvSpPr>
          <p:nvPr/>
        </p:nvSpPr>
        <p:spPr bwMode="auto">
          <a:xfrm>
            <a:off x="5791200" y="1676400"/>
            <a:ext cx="2749550" cy="592138"/>
          </a:xfrm>
          <a:prstGeom prst="rect">
            <a:avLst/>
          </a:prstGeom>
          <a:solidFill>
            <a:srgbClr val="00FF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mtClean="0">
                <a:solidFill>
                  <a:srgbClr val="000000"/>
                </a:solidFill>
                <a:latin typeface="Garamond" pitchFamily="18" charset="0"/>
              </a:rPr>
              <a:t>Moral Managers</a:t>
            </a:r>
          </a:p>
        </p:txBody>
      </p:sp>
      <p:sp>
        <p:nvSpPr>
          <p:cNvPr id="60422" name="Text Box 8"/>
          <p:cNvSpPr txBox="1">
            <a:spLocks noChangeArrowheads="1"/>
          </p:cNvSpPr>
          <p:nvPr/>
        </p:nvSpPr>
        <p:spPr bwMode="auto">
          <a:xfrm>
            <a:off x="2057400" y="2514600"/>
            <a:ext cx="5257800" cy="3581400"/>
          </a:xfrm>
          <a:prstGeom prst="rect">
            <a:avLst/>
          </a:prstGeom>
          <a:solidFill>
            <a:srgbClr val="99CC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smtClean="0">
                <a:solidFill>
                  <a:srgbClr val="000000"/>
                </a:solidFill>
                <a:latin typeface="Garamond" pitchFamily="18" charset="0"/>
              </a:rPr>
              <a:t>Moral Imagination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smtClean="0">
                <a:solidFill>
                  <a:srgbClr val="000000"/>
                </a:solidFill>
                <a:latin typeface="Garamond" pitchFamily="18" charset="0"/>
              </a:rPr>
              <a:t>Moral Identification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smtClean="0">
                <a:solidFill>
                  <a:srgbClr val="000000"/>
                </a:solidFill>
                <a:latin typeface="Garamond" pitchFamily="18" charset="0"/>
              </a:rPr>
              <a:t>Moral Evaluation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smtClean="0">
                <a:solidFill>
                  <a:srgbClr val="000000"/>
                </a:solidFill>
                <a:latin typeface="Garamond" pitchFamily="18" charset="0"/>
              </a:rPr>
              <a:t>Tolerance of Moral Disagreement and Ambiguity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smtClean="0">
                <a:solidFill>
                  <a:srgbClr val="000000"/>
                </a:solidFill>
                <a:latin typeface="Garamond" pitchFamily="18" charset="0"/>
              </a:rPr>
              <a:t>Integration of Managerial and Moral Competence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smtClean="0">
                <a:solidFill>
                  <a:srgbClr val="000000"/>
                </a:solidFill>
                <a:latin typeface="Garamond" pitchFamily="18" charset="0"/>
              </a:rPr>
              <a:t>A Senses of Moral Obligation</a:t>
            </a:r>
            <a:r>
              <a:rPr lang="en-US" altLang="en-US" smtClean="0">
                <a:solidFill>
                  <a:srgbClr val="000000"/>
                </a:solidFill>
                <a:latin typeface="Garamond" pitchFamily="18" charset="0"/>
              </a:rPr>
              <a:t> </a:t>
            </a:r>
          </a:p>
        </p:txBody>
      </p:sp>
      <p:sp>
        <p:nvSpPr>
          <p:cNvPr id="60423" name="AutoShape 9"/>
          <p:cNvSpPr>
            <a:spLocks noChangeArrowheads="1"/>
          </p:cNvSpPr>
          <p:nvPr/>
        </p:nvSpPr>
        <p:spPr bwMode="auto">
          <a:xfrm>
            <a:off x="7315200" y="2362200"/>
            <a:ext cx="838200" cy="1676400"/>
          </a:xfrm>
          <a:custGeom>
            <a:avLst/>
            <a:gdLst>
              <a:gd name="T0" fmla="*/ 901611731 w 21600"/>
              <a:gd name="T1" fmla="*/ 0 h 21600"/>
              <a:gd name="T2" fmla="*/ 540943546 w 21600"/>
              <a:gd name="T3" fmla="*/ 2147483647 h 21600"/>
              <a:gd name="T4" fmla="*/ 360609473 w 21600"/>
              <a:gd name="T5" fmla="*/ 2147483647 h 21600"/>
              <a:gd name="T6" fmla="*/ 0 w 21600"/>
              <a:gd name="T7" fmla="*/ 2147483647 h 21600"/>
              <a:gd name="T8" fmla="*/ 360609473 w 21600"/>
              <a:gd name="T9" fmla="*/ 2147483647 h 21600"/>
              <a:gd name="T10" fmla="*/ 721277658 w 21600"/>
              <a:gd name="T11" fmla="*/ 2147483647 h 21600"/>
              <a:gd name="T12" fmla="*/ 1081887092 w 21600"/>
              <a:gd name="T13" fmla="*/ 2147483647 h 21600"/>
              <a:gd name="T14" fmla="*/ 1262221204 w 21600"/>
              <a:gd name="T15" fmla="*/ 2147483647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3085 w 21600"/>
              <a:gd name="T25" fmla="*/ 12343 h 21600"/>
              <a:gd name="T26" fmla="*/ 18514 w 21600"/>
              <a:gd name="T27" fmla="*/ 18514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lnTo>
                  <a:pt x="15429" y="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mtClean="0">
              <a:solidFill>
                <a:srgbClr val="000000"/>
              </a:solidFill>
            </a:endParaRPr>
          </a:p>
        </p:txBody>
      </p:sp>
      <p:sp>
        <p:nvSpPr>
          <p:cNvPr id="60424" name="AutoShape 10"/>
          <p:cNvSpPr>
            <a:spLocks noChangeArrowheads="1"/>
          </p:cNvSpPr>
          <p:nvPr/>
        </p:nvSpPr>
        <p:spPr bwMode="auto">
          <a:xfrm rot="5400000">
            <a:off x="647700" y="2781300"/>
            <a:ext cx="1828800" cy="990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639412763 h 21600"/>
              <a:gd name="T4" fmla="*/ 2147483647 w 21600"/>
              <a:gd name="T5" fmla="*/ 892901754 h 21600"/>
              <a:gd name="T6" fmla="*/ 0 w 21600"/>
              <a:gd name="T7" fmla="*/ 1488234743 h 21600"/>
              <a:gd name="T8" fmla="*/ 2147483647 w 21600"/>
              <a:gd name="T9" fmla="*/ 2083471057 h 21600"/>
              <a:gd name="T10" fmla="*/ 2147483647 w 21600"/>
              <a:gd name="T11" fmla="*/ 1747800010 h 21600"/>
              <a:gd name="T12" fmla="*/ 2147483647 w 21600"/>
              <a:gd name="T13" fmla="*/ 1193654747 h 21600"/>
              <a:gd name="T14" fmla="*/ 2147483647 w 21600"/>
              <a:gd name="T15" fmla="*/ 639412763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2891 w 21600"/>
              <a:gd name="T25" fmla="*/ 12737 h 21600"/>
              <a:gd name="T26" fmla="*/ 18120 w 21600"/>
              <a:gd name="T27" fmla="*/ 1812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629"/>
                </a:lnTo>
                <a:lnTo>
                  <a:pt x="12737" y="6629"/>
                </a:lnTo>
                <a:lnTo>
                  <a:pt x="12737" y="12737"/>
                </a:lnTo>
                <a:lnTo>
                  <a:pt x="6629" y="12737"/>
                </a:lnTo>
                <a:lnTo>
                  <a:pt x="6629" y="9257"/>
                </a:lnTo>
                <a:lnTo>
                  <a:pt x="0" y="15429"/>
                </a:lnTo>
                <a:lnTo>
                  <a:pt x="6629" y="21600"/>
                </a:lnTo>
                <a:lnTo>
                  <a:pt x="6629" y="18120"/>
                </a:lnTo>
                <a:lnTo>
                  <a:pt x="18120" y="18120"/>
                </a:lnTo>
                <a:lnTo>
                  <a:pt x="18120" y="6629"/>
                </a:lnTo>
                <a:lnTo>
                  <a:pt x="21600" y="6629"/>
                </a:lnTo>
                <a:lnTo>
                  <a:pt x="15429" y="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40589"/>
      </p:ext>
    </p:extLst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1187624" y="548680"/>
            <a:ext cx="64008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/>
              <a:t>Arguments For and Against </a:t>
            </a:r>
            <a:br>
              <a:rPr lang="en-US" altLang="en-US" b="1" dirty="0" smtClean="0"/>
            </a:br>
            <a:r>
              <a:rPr lang="en-US" altLang="en-US" b="1" dirty="0" smtClean="0"/>
              <a:t>Social Responsibility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idx="1"/>
          </p:nvPr>
        </p:nvSpPr>
        <p:spPr>
          <a:xfrm>
            <a:off x="107504" y="1784647"/>
            <a:ext cx="4176464" cy="4968552"/>
          </a:xfrm>
        </p:spPr>
        <p:txBody>
          <a:bodyPr>
            <a:normAutofit/>
          </a:bodyPr>
          <a:lstStyle/>
          <a:p>
            <a:pPr marL="114300" indent="0" eaLnBrk="1" hangingPunct="1">
              <a:buNone/>
            </a:pPr>
            <a:r>
              <a:rPr lang="en-US" altLang="en-US" sz="2000" b="1" dirty="0" smtClean="0"/>
              <a:t>Arguments </a:t>
            </a:r>
            <a:r>
              <a:rPr lang="en-US" altLang="en-US" sz="2000" b="1" dirty="0" smtClean="0"/>
              <a:t>For</a:t>
            </a:r>
          </a:p>
          <a:p>
            <a:pPr marL="114300" indent="0" eaLnBrk="1" hangingPunct="1">
              <a:buNone/>
            </a:pPr>
            <a:endParaRPr lang="en-US" altLang="en-US" sz="2000" b="1" dirty="0" smtClean="0"/>
          </a:p>
          <a:p>
            <a:pPr lvl="1" eaLnBrk="1" hangingPunct="1"/>
            <a:r>
              <a:rPr lang="en-US" altLang="en-US" sz="2000" dirty="0" smtClean="0"/>
              <a:t>Business is unavoidably involved in social issues</a:t>
            </a:r>
            <a:r>
              <a:rPr lang="en-US" altLang="en-US" sz="2000" dirty="0" smtClean="0"/>
              <a:t>.</a:t>
            </a:r>
          </a:p>
          <a:p>
            <a:pPr lvl="1" eaLnBrk="1" hangingPunct="1"/>
            <a:endParaRPr lang="en-US" altLang="en-US" sz="2000" dirty="0" smtClean="0"/>
          </a:p>
          <a:p>
            <a:pPr lvl="1" eaLnBrk="1" hangingPunct="1"/>
            <a:r>
              <a:rPr lang="en-US" altLang="en-US" sz="2000" dirty="0" smtClean="0"/>
              <a:t>Business has the resources to tackle today’s complex societal problems</a:t>
            </a:r>
            <a:r>
              <a:rPr lang="en-US" altLang="en-US" sz="2000" dirty="0" smtClean="0"/>
              <a:t>.</a:t>
            </a:r>
          </a:p>
          <a:p>
            <a:pPr lvl="1" eaLnBrk="1" hangingPunct="1"/>
            <a:endParaRPr lang="en-US" altLang="en-US" sz="2000" dirty="0" smtClean="0"/>
          </a:p>
          <a:p>
            <a:pPr lvl="1" eaLnBrk="1" hangingPunct="1"/>
            <a:r>
              <a:rPr lang="en-US" altLang="en-US" sz="2000" dirty="0" smtClean="0"/>
              <a:t>A better society means a better environment for doing business.</a:t>
            </a:r>
          </a:p>
          <a:p>
            <a:pPr lvl="1" eaLnBrk="1" hangingPunct="1"/>
            <a:endParaRPr lang="en-US" altLang="en-US" sz="2000" dirty="0" smtClean="0"/>
          </a:p>
          <a:p>
            <a:pPr lvl="1" eaLnBrk="1" hangingPunct="1"/>
            <a:r>
              <a:rPr lang="en-US" altLang="en-US" sz="2000" dirty="0" smtClean="0"/>
              <a:t>Corporate </a:t>
            </a:r>
            <a:r>
              <a:rPr lang="en-US" altLang="en-US" sz="2000" dirty="0" smtClean="0"/>
              <a:t>social action will prevent government action.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3923928" y="1772816"/>
            <a:ext cx="4608512" cy="4968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en-US" sz="2000" b="1" dirty="0" smtClean="0"/>
              <a:t>Arguments </a:t>
            </a:r>
            <a:r>
              <a:rPr lang="en-US" altLang="en-US" sz="2000" b="1" dirty="0" smtClean="0"/>
              <a:t>Against</a:t>
            </a:r>
            <a:endParaRPr lang="en-US" altLang="en-US" sz="2000" b="1" dirty="0" smtClean="0"/>
          </a:p>
          <a:p>
            <a:pPr lvl="1"/>
            <a:r>
              <a:rPr lang="en-US" altLang="en-US" sz="2200" dirty="0" smtClean="0"/>
              <a:t>Profit maximization ensures the efficient use of society’s resources.</a:t>
            </a:r>
          </a:p>
          <a:p>
            <a:pPr lvl="1"/>
            <a:r>
              <a:rPr lang="en-US" altLang="en-US" sz="2200" dirty="0" smtClean="0"/>
              <a:t>As an economic institution, business lacks the ability to pursue social goals.</a:t>
            </a:r>
          </a:p>
          <a:p>
            <a:pPr lvl="1"/>
            <a:r>
              <a:rPr lang="en-US" altLang="en-US" sz="2200" dirty="0" smtClean="0"/>
              <a:t>Business already has enough power.</a:t>
            </a:r>
          </a:p>
          <a:p>
            <a:pPr lvl="1"/>
            <a:r>
              <a:rPr lang="en-US" altLang="en-US" sz="2200" dirty="0" smtClean="0"/>
              <a:t>Because business managers are not elected, they are not directly accountable to the people.</a:t>
            </a:r>
          </a:p>
        </p:txBody>
      </p:sp>
    </p:spTree>
    <p:extLst>
      <p:ext uri="{BB962C8B-B14F-4D97-AF65-F5344CB8AC3E}">
        <p14:creationId xmlns:p14="http://schemas.microsoft.com/office/powerpoint/2010/main" val="1894257300"/>
      </p:ext>
    </p:extLst>
  </p:cSld>
  <p:clrMapOvr>
    <a:masterClrMapping/>
  </p:clrMapOvr>
  <p:transition spd="med">
    <p:wipe dir="r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26"/>
          <p:cNvSpPr>
            <a:spLocks noGrp="1" noChangeArrowheads="1"/>
          </p:cNvSpPr>
          <p:nvPr>
            <p:ph type="title"/>
          </p:nvPr>
        </p:nvSpPr>
        <p:spPr>
          <a:xfrm rot="21132995">
            <a:off x="381000" y="198438"/>
            <a:ext cx="4953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Selected Key Terms</a:t>
            </a:r>
          </a:p>
        </p:txBody>
      </p:sp>
      <p:sp>
        <p:nvSpPr>
          <p:cNvPr id="61443" name="Rectangle 1027"/>
          <p:cNvSpPr>
            <a:spLocks noGrp="1" noChangeArrowheads="1"/>
          </p:cNvSpPr>
          <p:nvPr>
            <p:ph idx="1"/>
          </p:nvPr>
        </p:nvSpPr>
        <p:spPr>
          <a:xfrm>
            <a:off x="381000" y="1671638"/>
            <a:ext cx="4953000" cy="4500562"/>
          </a:xfrm>
        </p:spPr>
        <p:txBody>
          <a:bodyPr/>
          <a:lstStyle/>
          <a:p>
            <a:pPr eaLnBrk="1" hangingPunct="1"/>
            <a:r>
              <a:rPr lang="en-US" altLang="en-US" sz="2400" smtClean="0">
                <a:cs typeface="Times New Roman" pitchFamily="18" charset="0"/>
              </a:rPr>
              <a:t>Amoral management</a:t>
            </a:r>
          </a:p>
          <a:p>
            <a:pPr eaLnBrk="1" hangingPunct="1"/>
            <a:r>
              <a:rPr lang="en-US" altLang="en-US" sz="2400" smtClean="0">
                <a:cs typeface="Times New Roman" pitchFamily="18" charset="0"/>
              </a:rPr>
              <a:t>Business ethics</a:t>
            </a:r>
          </a:p>
          <a:p>
            <a:pPr eaLnBrk="1" hangingPunct="1"/>
            <a:r>
              <a:rPr lang="en-US" altLang="en-US" sz="2400" smtClean="0">
                <a:cs typeface="Times New Roman" pitchFamily="18" charset="0"/>
              </a:rPr>
              <a:t>Compliance strategy</a:t>
            </a:r>
          </a:p>
          <a:p>
            <a:pPr eaLnBrk="1" hangingPunct="1"/>
            <a:r>
              <a:rPr lang="en-US" altLang="en-US" sz="2400" smtClean="0">
                <a:cs typeface="Times New Roman" pitchFamily="18" charset="0"/>
              </a:rPr>
              <a:t>Conventional approach to business ethics</a:t>
            </a:r>
          </a:p>
          <a:p>
            <a:pPr eaLnBrk="1" hangingPunct="1"/>
            <a:r>
              <a:rPr lang="en-US" altLang="en-US" sz="2400" smtClean="0">
                <a:cs typeface="Times New Roman" pitchFamily="18" charset="0"/>
              </a:rPr>
              <a:t>Descriptive ethics</a:t>
            </a:r>
          </a:p>
          <a:p>
            <a:pPr eaLnBrk="1" hangingPunct="1"/>
            <a:r>
              <a:rPr lang="en-US" altLang="en-US" sz="2400" smtClean="0">
                <a:cs typeface="Times New Roman" pitchFamily="18" charset="0"/>
              </a:rPr>
              <a:t>Ethical relativism </a:t>
            </a:r>
          </a:p>
          <a:p>
            <a:pPr eaLnBrk="1" hangingPunct="1"/>
            <a:r>
              <a:rPr lang="en-US" altLang="en-US" sz="2400" smtClean="0">
                <a:cs typeface="Times New Roman" pitchFamily="18" charset="0"/>
              </a:rPr>
              <a:t>Ethics</a:t>
            </a:r>
          </a:p>
          <a:p>
            <a:pPr eaLnBrk="1" hangingPunct="1"/>
            <a:r>
              <a:rPr lang="en-US" altLang="en-US" sz="2400" smtClean="0">
                <a:cs typeface="Times New Roman" pitchFamily="18" charset="0"/>
              </a:rPr>
              <a:t>Feminist Ethics</a:t>
            </a:r>
          </a:p>
          <a:p>
            <a:pPr eaLnBrk="1" hangingPunct="1"/>
            <a:r>
              <a:rPr lang="en-US" altLang="en-US" sz="2400" smtClean="0">
                <a:cs typeface="Times New Roman" pitchFamily="18" charset="0"/>
              </a:rPr>
              <a:t>Immoral management</a:t>
            </a:r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  <p:sp>
        <p:nvSpPr>
          <p:cNvPr id="6144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4672AB-BB92-460E-BD99-CAE0E3176EFA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60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61445" name="Rectangle 102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665288"/>
            <a:ext cx="3810000" cy="4648200"/>
          </a:xfrm>
        </p:spPr>
        <p:txBody>
          <a:bodyPr/>
          <a:lstStyle/>
          <a:p>
            <a:pPr eaLnBrk="1" hangingPunct="1"/>
            <a:r>
              <a:rPr lang="en-US" altLang="en-US" sz="2400" smtClean="0">
                <a:cs typeface="Times New Roman" pitchFamily="18" charset="0"/>
              </a:rPr>
              <a:t>Integrity strategy</a:t>
            </a:r>
          </a:p>
          <a:p>
            <a:pPr eaLnBrk="1" hangingPunct="1"/>
            <a:r>
              <a:rPr lang="en-US" altLang="en-US" sz="2400" smtClean="0">
                <a:cs typeface="Times New Roman" pitchFamily="18" charset="0"/>
              </a:rPr>
              <a:t>Intentional amoral management</a:t>
            </a:r>
          </a:p>
          <a:p>
            <a:pPr eaLnBrk="1" hangingPunct="1"/>
            <a:r>
              <a:rPr lang="en-US" altLang="en-US" sz="2400" smtClean="0">
                <a:cs typeface="Times New Roman" pitchFamily="18" charset="0"/>
              </a:rPr>
              <a:t>Kohlberg’s levels of moral development</a:t>
            </a:r>
          </a:p>
          <a:p>
            <a:pPr eaLnBrk="1" hangingPunct="1"/>
            <a:r>
              <a:rPr lang="en-US" altLang="en-US" sz="2400" smtClean="0">
                <a:cs typeface="Times New Roman" pitchFamily="18" charset="0"/>
              </a:rPr>
              <a:t>Moral development</a:t>
            </a:r>
          </a:p>
          <a:p>
            <a:pPr eaLnBrk="1" hangingPunct="1"/>
            <a:r>
              <a:rPr lang="en-US" altLang="en-US" sz="2400" smtClean="0">
                <a:cs typeface="Times New Roman" pitchFamily="18" charset="0"/>
              </a:rPr>
              <a:t>Moral management</a:t>
            </a:r>
          </a:p>
          <a:p>
            <a:pPr eaLnBrk="1" hangingPunct="1"/>
            <a:r>
              <a:rPr lang="en-US" altLang="en-US" sz="2400" smtClean="0">
                <a:cs typeface="Times New Roman" pitchFamily="18" charset="0"/>
              </a:rPr>
              <a:t>Normative ethics</a:t>
            </a:r>
          </a:p>
          <a:p>
            <a:pPr eaLnBrk="1" hangingPunct="1"/>
            <a:r>
              <a:rPr lang="en-US" altLang="en-US" sz="2400" smtClean="0">
                <a:cs typeface="Times New Roman" pitchFamily="18" charset="0"/>
              </a:rPr>
              <a:t>Unintentional amoral management</a:t>
            </a:r>
            <a:endParaRPr lang="en-US" altLang="en-US" sz="2400" smtClean="0"/>
          </a:p>
          <a:p>
            <a:pPr eaLnBrk="1" hangingPunct="1"/>
            <a:endParaRPr lang="en-US" altLang="en-US" smtClean="0"/>
          </a:p>
        </p:txBody>
      </p:sp>
      <p:pic>
        <p:nvPicPr>
          <p:cNvPr id="61446" name="Picture 1029" descr="bs0088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7575"/>
            <a:ext cx="11461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264417"/>
      </p:ext>
    </p:extLst>
  </p:cSld>
  <p:clrMapOvr>
    <a:masterClrMapping/>
  </p:clrMapOvr>
  <p:transition>
    <p:random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 rot="21132995">
            <a:off x="381000" y="198438"/>
            <a:ext cx="4953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Selected Key Terms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0320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cs typeface="Times New Roman" pitchFamily="18" charset="0"/>
              </a:rPr>
              <a:t>Amoral management</a:t>
            </a:r>
          </a:p>
          <a:p>
            <a:pPr eaLnBrk="1" hangingPunct="1"/>
            <a:r>
              <a:rPr lang="en-US" altLang="en-US" sz="2800" smtClean="0">
                <a:cs typeface="Times New Roman" pitchFamily="18" charset="0"/>
              </a:rPr>
              <a:t>Business ethics</a:t>
            </a:r>
          </a:p>
          <a:p>
            <a:pPr eaLnBrk="1" hangingPunct="1"/>
            <a:r>
              <a:rPr lang="en-US" altLang="en-US" sz="2800" smtClean="0">
                <a:cs typeface="Times New Roman" pitchFamily="18" charset="0"/>
              </a:rPr>
              <a:t>Ethics</a:t>
            </a:r>
          </a:p>
          <a:p>
            <a:pPr eaLnBrk="1" hangingPunct="1"/>
            <a:r>
              <a:rPr lang="en-US" altLang="en-US" sz="2800" smtClean="0">
                <a:cs typeface="Times New Roman" pitchFamily="18" charset="0"/>
              </a:rPr>
              <a:t>Immoral management</a:t>
            </a:r>
          </a:p>
          <a:p>
            <a:pPr eaLnBrk="1" hangingPunct="1"/>
            <a:r>
              <a:rPr lang="en-US" altLang="en-US" sz="2800" smtClean="0">
                <a:cs typeface="Times New Roman" pitchFamily="18" charset="0"/>
              </a:rPr>
              <a:t>Levels of moral development</a:t>
            </a:r>
          </a:p>
          <a:p>
            <a:pPr eaLnBrk="1" hangingPunct="1"/>
            <a:r>
              <a:rPr lang="en-US" altLang="en-US" sz="2800" smtClean="0">
                <a:cs typeface="Times New Roman" pitchFamily="18" charset="0"/>
              </a:rPr>
              <a:t>Moral management</a:t>
            </a:r>
          </a:p>
          <a:p>
            <a:pPr eaLnBrk="1" hangingPunct="1"/>
            <a:r>
              <a:rPr lang="en-US" altLang="en-US" sz="2800" smtClean="0">
                <a:cs typeface="Times New Roman" pitchFamily="18" charset="0"/>
              </a:rPr>
              <a:t>Morality</a:t>
            </a:r>
            <a:endParaRPr lang="en-US" altLang="en-US" sz="2800" smtClean="0"/>
          </a:p>
        </p:txBody>
      </p:sp>
      <p:sp>
        <p:nvSpPr>
          <p:cNvPr id="624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115B28-1114-4DB8-A569-B1CBA503C180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61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609600" y="228600"/>
            <a:ext cx="426402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400" b="1" smtClean="0">
                <a:solidFill>
                  <a:srgbClr val="000000"/>
                </a:solidFill>
              </a:rPr>
              <a:t/>
            </a:r>
            <a:br>
              <a:rPr lang="en-US" altLang="en-US" sz="1400" b="1" smtClean="0">
                <a:solidFill>
                  <a:srgbClr val="000000"/>
                </a:solidFill>
              </a:rPr>
            </a:br>
            <a:endParaRPr lang="en-US" altLang="en-US" sz="1400" b="1" smtClean="0">
              <a:solidFill>
                <a:srgbClr val="000000"/>
              </a:solidFill>
            </a:endParaRPr>
          </a:p>
        </p:txBody>
      </p:sp>
      <p:pic>
        <p:nvPicPr>
          <p:cNvPr id="62470" name="Picture 6" descr="bs0088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49325"/>
            <a:ext cx="9144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7560064"/>
      </p:ext>
    </p:extLst>
  </p:cSld>
  <p:clrMapOvr>
    <a:masterClrMapping/>
  </p:clrMapOvr>
  <p:transition>
    <p:random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92500" y="1341438"/>
            <a:ext cx="4572000" cy="1752600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en-US" altLang="en-US" dirty="0"/>
              <a:t>“The simple step of a simple courageous man is to not take part in the lie, not to support deceit.  Let the lie come into the world, even dominate the world, but not through me.”</a:t>
            </a:r>
          </a:p>
          <a:p>
            <a:pPr>
              <a:defRPr/>
            </a:pPr>
            <a:endParaRPr lang="en-US" altLang="en-US" dirty="0"/>
          </a:p>
          <a:p>
            <a:pPr algn="r">
              <a:defRPr/>
            </a:pPr>
            <a:r>
              <a:rPr lang="en-US" altLang="en-US" dirty="0"/>
              <a:t>-- Alexander Solzhenitsyn</a:t>
            </a:r>
          </a:p>
        </p:txBody>
      </p:sp>
      <p:pic>
        <p:nvPicPr>
          <p:cNvPr id="63491" name="Picture 4" descr="big-fami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29305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36238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260648"/>
            <a:ext cx="6400800" cy="1117848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4400" b="1" dirty="0" smtClean="0"/>
              <a:t>Toward Greater Social Responsibility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2816"/>
            <a:ext cx="7620000" cy="462798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b="1" dirty="0" smtClean="0"/>
              <a:t>Iron Law of </a:t>
            </a:r>
            <a:r>
              <a:rPr lang="en-US" altLang="en-US" sz="2800" b="1" dirty="0" smtClean="0"/>
              <a:t>Responsibility</a:t>
            </a:r>
          </a:p>
          <a:p>
            <a:pPr eaLnBrk="1" hangingPunct="1"/>
            <a:endParaRPr lang="en-US" altLang="en-US" sz="2800" b="1" dirty="0" smtClean="0"/>
          </a:p>
          <a:p>
            <a:pPr lvl="1" eaLnBrk="1" hangingPunct="1"/>
            <a:r>
              <a:rPr lang="en-US" altLang="en-US" sz="2800" dirty="0" smtClean="0"/>
              <a:t>Those who do not use power in a socially responsible way will eventually lose it</a:t>
            </a:r>
            <a:r>
              <a:rPr lang="en-US" altLang="en-US" sz="2800" dirty="0" smtClean="0"/>
              <a:t>.</a:t>
            </a:r>
          </a:p>
          <a:p>
            <a:pPr lvl="1" eaLnBrk="1" hangingPunct="1"/>
            <a:endParaRPr lang="en-US" altLang="en-US" sz="2800" dirty="0" smtClean="0"/>
          </a:p>
          <a:p>
            <a:pPr lvl="1" eaLnBrk="1" hangingPunct="1"/>
            <a:r>
              <a:rPr lang="en-US" altLang="en-US" sz="2800" dirty="0" smtClean="0"/>
              <a:t>If business does not meet the challenge of social responsibility, then government reform legislation will force it to meet its obligations.</a:t>
            </a:r>
          </a:p>
        </p:txBody>
      </p:sp>
    </p:spTree>
    <p:extLst>
      <p:ext uri="{BB962C8B-B14F-4D97-AF65-F5344CB8AC3E}">
        <p14:creationId xmlns:p14="http://schemas.microsoft.com/office/powerpoint/2010/main" val="230648322"/>
      </p:ext>
    </p:extLst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60648"/>
            <a:ext cx="6400800" cy="144016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Figure 5.2</a:t>
            </a:r>
            <a:br>
              <a:rPr lang="en-US" altLang="en-US" dirty="0" smtClean="0"/>
            </a:br>
            <a:r>
              <a:rPr lang="en-US" altLang="en-US" sz="2200" b="0" dirty="0" smtClean="0"/>
              <a:t>A Continuum of Social Responsibility Strategies</a:t>
            </a:r>
          </a:p>
        </p:txBody>
      </p:sp>
      <p:pic>
        <p:nvPicPr>
          <p:cNvPr id="26629" name="Picture 3" descr="C:\PPTs\kreitner\art\330883_la_05_0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8172450" cy="40005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828886"/>
      </p:ext>
    </p:extLst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548680"/>
            <a:ext cx="6400800" cy="685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b="1" dirty="0" smtClean="0">
                <a:solidFill>
                  <a:schemeClr val="tx1"/>
                </a:solidFill>
              </a:rPr>
              <a:t>Social Responsibility Strategies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952835"/>
            <a:ext cx="4032448" cy="457250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 smtClean="0"/>
              <a:t>Reactive </a:t>
            </a:r>
            <a:r>
              <a:rPr lang="en-US" altLang="en-US" b="1" dirty="0" smtClean="0"/>
              <a:t>Strategy</a:t>
            </a:r>
          </a:p>
          <a:p>
            <a:pPr eaLnBrk="1" hangingPunct="1"/>
            <a:endParaRPr lang="en-US" altLang="en-US" b="1" dirty="0" smtClean="0"/>
          </a:p>
          <a:p>
            <a:pPr lvl="1" eaLnBrk="1" hangingPunct="1"/>
            <a:r>
              <a:rPr lang="en-US" altLang="en-US" dirty="0" smtClean="0"/>
              <a:t>Denying responsibility while striving to maintain the status quo by resisting change</a:t>
            </a:r>
            <a:r>
              <a:rPr lang="en-US" altLang="en-US" dirty="0" smtClean="0"/>
              <a:t>.</a:t>
            </a:r>
          </a:p>
          <a:p>
            <a:pPr lvl="1" eaLnBrk="1" hangingPunct="1"/>
            <a:endParaRPr lang="en-US" altLang="en-US" dirty="0" smtClean="0"/>
          </a:p>
          <a:p>
            <a:pPr eaLnBrk="1" hangingPunct="1"/>
            <a:r>
              <a:rPr lang="en-US" altLang="en-US" b="1" dirty="0" smtClean="0"/>
              <a:t>Defensive </a:t>
            </a:r>
            <a:r>
              <a:rPr lang="en-US" altLang="en-US" b="1" dirty="0" smtClean="0"/>
              <a:t>Strategy</a:t>
            </a:r>
          </a:p>
          <a:p>
            <a:pPr eaLnBrk="1" hangingPunct="1"/>
            <a:endParaRPr lang="en-US" altLang="en-US" b="1" dirty="0" smtClean="0"/>
          </a:p>
          <a:p>
            <a:pPr lvl="1" eaLnBrk="1" hangingPunct="1"/>
            <a:r>
              <a:rPr lang="en-US" altLang="en-US" dirty="0" smtClean="0"/>
              <a:t>Resisting additional social responsibilities with legal and public relations tactics.</a:t>
            </a:r>
          </a:p>
        </p:txBody>
      </p:sp>
      <p:sp>
        <p:nvSpPr>
          <p:cNvPr id="4" name="Rectangle 1027"/>
          <p:cNvSpPr txBox="1">
            <a:spLocks noChangeArrowheads="1"/>
          </p:cNvSpPr>
          <p:nvPr/>
        </p:nvSpPr>
        <p:spPr>
          <a:xfrm>
            <a:off x="4572000" y="1988840"/>
            <a:ext cx="3672408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b="1" dirty="0" smtClean="0"/>
              <a:t>Accommodation </a:t>
            </a:r>
            <a:r>
              <a:rPr lang="en-US" altLang="en-US" sz="2000" b="1" dirty="0" smtClean="0"/>
              <a:t>Strategy</a:t>
            </a:r>
          </a:p>
          <a:p>
            <a:pPr lvl="1"/>
            <a:r>
              <a:rPr lang="en-US" altLang="en-US" sz="1800" dirty="0" smtClean="0"/>
              <a:t>Assuming </a:t>
            </a:r>
            <a:r>
              <a:rPr lang="en-US" altLang="en-US" sz="1800" dirty="0" smtClean="0"/>
              <a:t>social responsibility only in response to pressure from interest groups or the government</a:t>
            </a:r>
            <a:r>
              <a:rPr lang="en-US" altLang="en-US" sz="1800" dirty="0" smtClean="0"/>
              <a:t>.</a:t>
            </a:r>
          </a:p>
          <a:p>
            <a:pPr lvl="1"/>
            <a:endParaRPr lang="en-US" altLang="en-US" sz="1800" dirty="0" smtClean="0"/>
          </a:p>
          <a:p>
            <a:r>
              <a:rPr lang="en-US" altLang="en-US" sz="2000" b="1" dirty="0" smtClean="0"/>
              <a:t>Proactive </a:t>
            </a:r>
            <a:r>
              <a:rPr lang="en-US" altLang="en-US" sz="2000" b="1" dirty="0" smtClean="0"/>
              <a:t>Strategy</a:t>
            </a:r>
          </a:p>
          <a:p>
            <a:pPr lvl="1"/>
            <a:r>
              <a:rPr lang="en-US" altLang="en-US" sz="1800" dirty="0" smtClean="0"/>
              <a:t>Taking </a:t>
            </a:r>
            <a:r>
              <a:rPr lang="en-US" altLang="en-US" sz="1800" dirty="0" smtClean="0"/>
              <a:t>the initiative in formulating and putting in place new programs that serve as role models for industry.</a:t>
            </a:r>
          </a:p>
        </p:txBody>
      </p:sp>
    </p:spTree>
    <p:extLst>
      <p:ext uri="{BB962C8B-B14F-4D97-AF65-F5344CB8AC3E}">
        <p14:creationId xmlns:p14="http://schemas.microsoft.com/office/powerpoint/2010/main" val="728066818"/>
      </p:ext>
    </p:extLst>
  </p:cSld>
  <p:clrMapOvr>
    <a:masterClrMapping/>
  </p:clrMapOvr>
  <p:transition spd="med"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710</TotalTime>
  <Words>2320</Words>
  <Application>Microsoft Office PowerPoint</Application>
  <PresentationFormat>On-screen Show (4:3)</PresentationFormat>
  <Paragraphs>517</Paragraphs>
  <Slides>62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5" baseType="lpstr">
      <vt:lpstr>Default Design</vt:lpstr>
      <vt:lpstr>Adjacency</vt:lpstr>
      <vt:lpstr>Photo Editor Photo</vt:lpstr>
      <vt:lpstr>COPORATE SOCIAL RESPONSIBILITY </vt:lpstr>
      <vt:lpstr>Social Responsibility: Definition and Perspectives </vt:lpstr>
      <vt:lpstr>Social Responsibility: Definition  and Perspectives (cont’d) </vt:lpstr>
      <vt:lpstr>What Is the Role of  Business in Society?</vt:lpstr>
      <vt:lpstr>Figure 5.1 A Sample Stakeholder Audit for Wal-Mart, the  World’s Largest ReTailer</vt:lpstr>
      <vt:lpstr>Arguments For and Against  Social Responsibility</vt:lpstr>
      <vt:lpstr>Toward Greater Social Responsibility</vt:lpstr>
      <vt:lpstr>Figure 5.2 A Continuum of Social Responsibility Strategies</vt:lpstr>
      <vt:lpstr>Social Responsibility Strategies</vt:lpstr>
      <vt:lpstr>Who Benefits from Corporate  Social Responsibility</vt:lpstr>
      <vt:lpstr>PowerPoint Presentation</vt:lpstr>
      <vt:lpstr>PowerPoint Presentation</vt:lpstr>
      <vt:lpstr>PowerPoint Presentation</vt:lpstr>
      <vt:lpstr>QUESTIONS…?</vt:lpstr>
      <vt:lpstr>BUSINESS ENVIRONMENT</vt:lpstr>
      <vt:lpstr>Chapter Outline</vt:lpstr>
      <vt:lpstr>Introduction </vt:lpstr>
      <vt:lpstr>Introduction</vt:lpstr>
      <vt:lpstr>BUSINESS ETHICS</vt:lpstr>
      <vt:lpstr>Business Ethics: What Does It Really Mean?</vt:lpstr>
      <vt:lpstr>PowerPoint Presentation</vt:lpstr>
      <vt:lpstr>Personal Values as  Ethical Anchors</vt:lpstr>
      <vt:lpstr>Instrumental values</vt:lpstr>
      <vt:lpstr>Terminal values</vt:lpstr>
      <vt:lpstr>A moral compass</vt:lpstr>
      <vt:lpstr>General Ethical Principles</vt:lpstr>
      <vt:lpstr>Common Misconduct in Organizations</vt:lpstr>
      <vt:lpstr>Common Causes of Unethical Behavior</vt:lpstr>
      <vt:lpstr>Causes of Unethical Behavior (cont’d)</vt:lpstr>
      <vt:lpstr>Business Ethics Myths</vt:lpstr>
      <vt:lpstr>Business Ethics Myths (cont’d)</vt:lpstr>
      <vt:lpstr>Encouraging Ethical Conduct</vt:lpstr>
      <vt:lpstr>Encouraging Ethical Conduct (cont’d)</vt:lpstr>
      <vt:lpstr>“Whistleblower’s” Reluctance </vt:lpstr>
      <vt:lpstr>Ethical Tips for Organizations</vt:lpstr>
      <vt:lpstr>Benefits of Managing Ethics in the Workplace</vt:lpstr>
      <vt:lpstr>Benefits of Managing Ethics in the Workplace (cont’d)</vt:lpstr>
      <vt:lpstr>Ethical Tips for Individuals</vt:lpstr>
      <vt:lpstr>Public’s Opinion of Business Ethics</vt:lpstr>
      <vt:lpstr>Business Ethics: What Does It Really Mean?</vt:lpstr>
      <vt:lpstr>Business Ethics: What Does It Really Mean?</vt:lpstr>
      <vt:lpstr>Conventional Approach to Business Ethics</vt:lpstr>
      <vt:lpstr>Sources of Ethical Norms</vt:lpstr>
      <vt:lpstr>Ethics and the Law</vt:lpstr>
      <vt:lpstr>Making Ethical Judgments</vt:lpstr>
      <vt:lpstr>Ethics, Economics, and Law</vt:lpstr>
      <vt:lpstr>Four Important Ethical Questions</vt:lpstr>
      <vt:lpstr>3 Models of Management Ethics</vt:lpstr>
      <vt:lpstr>3 Models of Management Ethics</vt:lpstr>
      <vt:lpstr>Three Approaches to Management Ethics</vt:lpstr>
      <vt:lpstr>Three Models of Management Morality and Emphasis on CSR</vt:lpstr>
      <vt:lpstr>Moral Management Models and Acceptable Stakeholder Thinking</vt:lpstr>
      <vt:lpstr>Making Moral Management Actionable</vt:lpstr>
      <vt:lpstr>Developing Moral Judgment</vt:lpstr>
      <vt:lpstr>Developing Moral Judgment</vt:lpstr>
      <vt:lpstr>Developing Moral Judgment</vt:lpstr>
      <vt:lpstr>Developing Moral Judgment</vt:lpstr>
      <vt:lpstr>Elements of Moral Judgment</vt:lpstr>
      <vt:lpstr>Elements of Moral Judgment</vt:lpstr>
      <vt:lpstr>Selected Key Terms</vt:lpstr>
      <vt:lpstr>Selected Key Terms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marketing</dc:creator>
  <cp:lastModifiedBy>Faith Simwami</cp:lastModifiedBy>
  <cp:revision>68</cp:revision>
  <dcterms:created xsi:type="dcterms:W3CDTF">2014-10-21T09:25:43Z</dcterms:created>
  <dcterms:modified xsi:type="dcterms:W3CDTF">2016-11-14T07:55:58Z</dcterms:modified>
</cp:coreProperties>
</file>