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16"/>
  </p:notesMasterIdLst>
  <p:sldIdLst>
    <p:sldId id="295" r:id="rId2"/>
    <p:sldId id="281" r:id="rId3"/>
    <p:sldId id="282" r:id="rId4"/>
    <p:sldId id="283" r:id="rId5"/>
    <p:sldId id="284" r:id="rId6"/>
    <p:sldId id="311" r:id="rId7"/>
    <p:sldId id="305" r:id="rId8"/>
    <p:sldId id="306" r:id="rId9"/>
    <p:sldId id="307" r:id="rId10"/>
    <p:sldId id="308" r:id="rId11"/>
    <p:sldId id="309" r:id="rId12"/>
    <p:sldId id="310" r:id="rId13"/>
    <p:sldId id="285" r:id="rId14"/>
    <p:sldId id="31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0" autoAdjust="0"/>
    <p:restoredTop sz="94660"/>
  </p:normalViewPr>
  <p:slideViewPr>
    <p:cSldViewPr snapToGrid="0">
      <p:cViewPr varScale="1">
        <p:scale>
          <a:sx n="74" d="100"/>
          <a:sy n="74" d="100"/>
        </p:scale>
        <p:origin x="37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014E1D-5888-4717-86D7-4D3E97D47E78}" type="datetimeFigureOut">
              <a:rPr lang="en-ZA" smtClean="0"/>
              <a:t>2020-05-14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BF539-DB50-47E8-B780-FCC9B4B3CABE}" type="slidenum">
              <a:rPr lang="en-ZA" smtClean="0"/>
              <a:t>‹#›</a:t>
            </a:fld>
            <a:endParaRPr lang="en-ZA"/>
          </a:p>
        </p:txBody>
      </p:sp>
    </p:spTree>
    <p:extLst>
      <p:ext uri="{BB962C8B-B14F-4D97-AF65-F5344CB8AC3E}">
        <p14:creationId xmlns:p14="http://schemas.microsoft.com/office/powerpoint/2010/main" val="4144143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348C3C5-FFE0-4A3B-8C96-35239372AEEC}"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21672082"/>
      </p:ext>
    </p:extLst>
  </p:cSld>
  <p:clrMapOvr>
    <a:masterClrMapping/>
  </p:clrMapOvr>
  <p:transition spd="slow">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9A09ED-3BF6-4970-9B43-63D92649CA5E}" type="datetime1">
              <a:rPr lang="en-US" smtClean="0">
                <a:solidFill>
                  <a:prstClr val="black"/>
                </a:solidFill>
              </a:rPr>
              <a:pPr/>
              <a:t>5/14/2020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295483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1A0C1D-0995-4A5B-B6C5-1B765292352D}"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828377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B064D3-BF8F-4FE2-8EF0-54D7A2B854E1}"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151598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BD1CA4-3AC2-41AD-A53B-DDD6415E34AB}"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56091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E9A09ED-3BF6-4970-9B43-63D92649CA5E}" type="datetime1">
              <a:rPr lang="en-US" smtClean="0">
                <a:solidFill>
                  <a:prstClr val="black"/>
                </a:solidFill>
              </a:rPr>
              <a:pPr/>
              <a:t>5/14/2020</a:t>
            </a:fld>
            <a:endParaRPr lang="en-US">
              <a:solidFill>
                <a:prstClr val="black"/>
              </a:solidFill>
            </a:endParaRPr>
          </a:p>
        </p:txBody>
      </p:sp>
      <p:sp>
        <p:nvSpPr>
          <p:cNvPr id="4"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7921583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E9A09ED-3BF6-4970-9B43-63D92649CA5E}" type="datetime1">
              <a:rPr lang="en-US" smtClean="0">
                <a:solidFill>
                  <a:prstClr val="black"/>
                </a:solidFill>
              </a:rPr>
              <a:pPr/>
              <a:t>5/14/2020</a:t>
            </a:fld>
            <a:endParaRPr lang="en-US">
              <a:solidFill>
                <a:prstClr val="black"/>
              </a:solidFill>
            </a:endParaRPr>
          </a:p>
        </p:txBody>
      </p:sp>
      <p:sp>
        <p:nvSpPr>
          <p:cNvPr id="4"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455502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66FC1C-31B6-4129-A54F-CAE819180C90}"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1478564"/>
      </p:ext>
    </p:extLst>
  </p:cSld>
  <p:clrMapOvr>
    <a:masterClrMapping/>
  </p:clrMapOvr>
  <p:transition spd="slow">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EFE31F-4DB6-435D-9526-05A04D29D3A0}"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41064570"/>
      </p:ext>
    </p:extLst>
  </p:cSld>
  <p:clrMapOvr>
    <a:masterClrMapping/>
  </p:clrMapOvr>
  <p:transition spd="slow">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0E5DB98D-A809-46BC-AA4B-EA813748DFB8}"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75615181"/>
      </p:ext>
    </p:extLst>
  </p:cSld>
  <p:clrMapOvr>
    <a:masterClrMapping/>
  </p:clrMapOvr>
  <p:transition spd="slow">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968FF4-F3DF-4E9E-8A63-4E9FB7D0A22C}"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11097736"/>
      </p:ext>
    </p:extLst>
  </p:cSld>
  <p:clrMapOvr>
    <a:masterClrMapping/>
  </p:clrMapOvr>
  <p:transition spd="slow">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2DE3EFE-BC24-4436-9FEB-5C45A6FAE4EC}" type="datetime1">
              <a:rPr lang="en-US" smtClean="0">
                <a:solidFill>
                  <a:prstClr val="black"/>
                </a:solidFill>
              </a:rPr>
              <a:pPr/>
              <a:t>5/14/2020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36069306"/>
      </p:ext>
    </p:extLst>
  </p:cSld>
  <p:clrMapOvr>
    <a:masterClrMapping/>
  </p:clrMapOvr>
  <p:transition spd="slow">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CA9D6D7-0D36-4CEA-B907-683DEF4A5977}" type="datetime1">
              <a:rPr lang="en-US" smtClean="0">
                <a:solidFill>
                  <a:prstClr val="black"/>
                </a:solidFill>
              </a:rPr>
              <a:pPr/>
              <a:t>5/14/2020</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4118693"/>
      </p:ext>
    </p:extLst>
  </p:cSld>
  <p:clrMapOvr>
    <a:masterClrMapping/>
  </p:clrMapOvr>
  <p:transition spd="slow">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51D20676-19D2-4E32-89D4-FF5F79771623}" type="datetime1">
              <a:rPr lang="en-US" smtClean="0">
                <a:solidFill>
                  <a:prstClr val="black"/>
                </a:solidFill>
              </a:rPr>
              <a:pPr/>
              <a:t>5/14/2020</a:t>
            </a:fld>
            <a:endParaRPr lang="en-US">
              <a:solidFill>
                <a:prstClr val="black"/>
              </a:solidFill>
            </a:endParaRPr>
          </a:p>
        </p:txBody>
      </p:sp>
      <p:sp>
        <p:nvSpPr>
          <p:cNvPr id="5" name="Footer Placeholder 3"/>
          <p:cNvSpPr>
            <a:spLocks noGrp="1"/>
          </p:cNvSpPr>
          <p:nvPr>
            <p:ph type="ftr" sz="quarter" idx="11"/>
          </p:nvPr>
        </p:nvSpPr>
        <p:spPr/>
        <p:txBody>
          <a:bodyPr/>
          <a:lstStyle/>
          <a:p>
            <a:endParaRPr lang="en-US">
              <a:solidFill>
                <a:prstClr val="black"/>
              </a:solidFill>
            </a:endParaRPr>
          </a:p>
        </p:txBody>
      </p:sp>
      <p:sp>
        <p:nvSpPr>
          <p:cNvPr id="6" name="Slide Number Placeholder 4"/>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18874054"/>
      </p:ext>
    </p:extLst>
  </p:cSld>
  <p:clrMapOvr>
    <a:masterClrMapping/>
  </p:clrMapOvr>
  <p:transition spd="slow">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95CD49A-D0F2-46A3-AF3D-6C6A3CA85DC0}" type="datetime1">
              <a:rPr lang="en-US" smtClean="0">
                <a:solidFill>
                  <a:prstClr val="black"/>
                </a:solidFill>
              </a:rPr>
              <a:pPr/>
              <a:t>5/14/2020</a:t>
            </a:fld>
            <a:endParaRPr lang="en-US">
              <a:solidFill>
                <a:prstClr val="black"/>
              </a:solidFill>
            </a:endParaRPr>
          </a:p>
        </p:txBody>
      </p:sp>
      <p:sp>
        <p:nvSpPr>
          <p:cNvPr id="5" name="Footer Placeholder 2"/>
          <p:cNvSpPr>
            <a:spLocks noGrp="1"/>
          </p:cNvSpPr>
          <p:nvPr>
            <p:ph type="ftr" sz="quarter" idx="11"/>
          </p:nvPr>
        </p:nvSpPr>
        <p:spPr/>
        <p:txBody>
          <a:bodyPr/>
          <a:lstStyle/>
          <a:p>
            <a:endParaRPr lang="en-US">
              <a:solidFill>
                <a:prstClr val="black"/>
              </a:solidFill>
            </a:endParaRPr>
          </a:p>
        </p:txBody>
      </p:sp>
      <p:sp>
        <p:nvSpPr>
          <p:cNvPr id="6"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9148954"/>
      </p:ext>
    </p:extLst>
  </p:cSld>
  <p:clrMapOvr>
    <a:masterClrMapping/>
  </p:clrMapOvr>
  <p:transition spd="slow">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E0CE69A-59D4-4291-83CB-5D7B0A0CE7D8}" type="datetime1">
              <a:rPr lang="en-US" smtClean="0">
                <a:solidFill>
                  <a:prstClr val="black"/>
                </a:solidFill>
              </a:rPr>
              <a:pPr/>
              <a:t>5/14/2020</a:t>
            </a:fld>
            <a:endParaRPr lang="en-US">
              <a:solidFill>
                <a:prstClr val="black"/>
              </a:solidFill>
            </a:endParaRPr>
          </a:p>
        </p:txBody>
      </p:sp>
      <p:sp>
        <p:nvSpPr>
          <p:cNvPr id="5" name="Footer Placeholder 5"/>
          <p:cNvSpPr>
            <a:spLocks noGrp="1"/>
          </p:cNvSpPr>
          <p:nvPr>
            <p:ph type="ftr" sz="quarter" idx="11"/>
          </p:nvPr>
        </p:nvSpPr>
        <p:spPr/>
        <p:txBody>
          <a:bodyPr/>
          <a:lstStyle/>
          <a:p>
            <a:endParaRPr lang="en-US">
              <a:solidFill>
                <a:prstClr val="black"/>
              </a:solidFill>
            </a:endParaRPr>
          </a:p>
        </p:txBody>
      </p:sp>
      <p:sp>
        <p:nvSpPr>
          <p:cNvPr id="6" name="Slide Number Placeholder 6"/>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4223259"/>
      </p:ext>
    </p:extLst>
  </p:cSld>
  <p:clrMapOvr>
    <a:masterClrMapping/>
  </p:clrMapOvr>
  <p:transition spd="slow">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0B14FC-9023-478F-AB1F-D6C578FF3EBF}" type="datetime1">
              <a:rPr lang="en-US" smtClean="0">
                <a:solidFill>
                  <a:prstClr val="black"/>
                </a:solidFill>
              </a:rPr>
              <a:pPr/>
              <a:t>5/14/2020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45675211"/>
      </p:ext>
    </p:extLst>
  </p:cSld>
  <p:clrMapOvr>
    <a:masterClrMapping/>
  </p:clrMapOvr>
  <p:transition spd="slow">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E9A09ED-3BF6-4970-9B43-63D92649CA5E}"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black"/>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97208426"/>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transition spd="slow">
    <p:wipe dir="r"/>
  </p:transition>
  <p:timing>
    <p:tnLst>
      <p:par>
        <p:cTn id="1" dur="indefinite" restart="never" nodeType="tmRoot"/>
      </p:par>
    </p:tnLst>
  </p:timing>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10031"/>
            <a:ext cx="8726868" cy="1218263"/>
          </a:xfrm>
        </p:spPr>
        <p:txBody>
          <a:bodyPr>
            <a:normAutofit fontScale="90000"/>
          </a:bodyPr>
          <a:lstStyle/>
          <a:p>
            <a:pPr algn="ctr"/>
            <a:r>
              <a:rPr lang="en-US" dirty="0" smtClean="0"/>
              <a:t>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MANAGING ENVIRONMENTAL ELEMENTS</a:t>
            </a:r>
          </a:p>
        </p:txBody>
      </p:sp>
      <p:sp>
        <p:nvSpPr>
          <p:cNvPr id="3" name="Content Placeholder 2"/>
          <p:cNvSpPr>
            <a:spLocks noGrp="1"/>
          </p:cNvSpPr>
          <p:nvPr>
            <p:ph idx="1"/>
          </p:nvPr>
        </p:nvSpPr>
        <p:spPr>
          <a:xfrm>
            <a:off x="677334" y="1528295"/>
            <a:ext cx="8596668" cy="4513068"/>
          </a:xfrm>
        </p:spPr>
        <p:txBody>
          <a:bodyPr>
            <a:normAutofit/>
          </a:bodyPr>
          <a:lstStyle/>
          <a:p>
            <a:pPr marL="0" indent="0">
              <a:buNone/>
            </a:pPr>
            <a:endParaRPr lang="en-US" dirty="0" smtClean="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Managers </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have three major options </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in attempting </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to manage environmental uncertainty and its potential impact:</a:t>
            </a:r>
          </a:p>
          <a:p>
            <a:pPr algn="just"/>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1 </a:t>
            </a:r>
            <a:r>
              <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Adapt</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to the existing environmental elements</a:t>
            </a:r>
          </a:p>
          <a:p>
            <a:pPr algn="just"/>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2 Attempt to </a:t>
            </a:r>
            <a:r>
              <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influence environmental </a:t>
            </a:r>
            <a:r>
              <a:rPr lang="en-US"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favorability</a:t>
            </a:r>
            <a:endPar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just"/>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3 </a:t>
            </a:r>
            <a:r>
              <a:rPr lang="en-US"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Shift </a:t>
            </a:r>
            <a:r>
              <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the domain </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of operations away from </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threatening </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environmental elements </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towards more </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beneficial ones.</a:t>
            </a:r>
          </a:p>
          <a:p>
            <a:pPr marL="0" indent="0">
              <a:buNone/>
            </a:pPr>
            <a:endParaRPr lang="en-US" dirty="0"/>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1</a:t>
            </a:fld>
            <a:endParaRPr lang="en-US">
              <a:solidFill>
                <a:prstClr val="black"/>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59072617"/>
      </p:ext>
    </p:extLst>
  </p:cSld>
  <p:clrMapOvr>
    <a:masterClrMapping/>
  </p:clrMapOvr>
  <p:transition spd="slow" advTm="3319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213" y="313386"/>
            <a:ext cx="8596668" cy="858592"/>
          </a:xfrm>
        </p:spPr>
        <p:txBody>
          <a:bodyPr>
            <a:normAutofit fontScale="90000"/>
          </a:bodyPr>
          <a:lstStyle/>
          <a:p>
            <a:pPr algn="ctr"/>
            <a:r>
              <a:rPr lang="en-US" dirty="0" smtClean="0"/>
              <a:t> </a:t>
            </a:r>
            <a:r>
              <a:rPr lang="en-US" sz="5400" b="1" dirty="0">
                <a:solidFill>
                  <a:schemeClr val="tx1"/>
                </a:solidFill>
                <a:latin typeface="Tahoma" panose="020B0604030504040204" pitchFamily="34" charset="0"/>
                <a:ea typeface="Tahoma" panose="020B0604030504040204" pitchFamily="34" charset="0"/>
                <a:cs typeface="Tahoma" panose="020B0604030504040204" pitchFamily="34" charset="0"/>
              </a:rPr>
              <a:t>Co-opting</a:t>
            </a:r>
            <a:endParaRPr lang="en-US" sz="5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10</a:t>
            </a:fld>
            <a:endParaRPr lang="en-US">
              <a:solidFill>
                <a:prstClr val="black"/>
              </a:solidFill>
            </a:endParaRPr>
          </a:p>
        </p:txBody>
      </p:sp>
      <p:sp>
        <p:nvSpPr>
          <p:cNvPr id="5" name="Rectangle 4"/>
          <p:cNvSpPr/>
          <p:nvPr/>
        </p:nvSpPr>
        <p:spPr>
          <a:xfrm>
            <a:off x="876299" y="1374385"/>
            <a:ext cx="8787245" cy="4832092"/>
          </a:xfrm>
          <a:prstGeom prst="rect">
            <a:avLst/>
          </a:prstGeom>
        </p:spPr>
        <p:txBody>
          <a:bodyPr wrap="square">
            <a:spAutoFit/>
          </a:bodyPr>
          <a:lstStyle/>
          <a:p>
            <a:pPr marL="285750" indent="-28575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Co-opting is the process of absorbing key members of important environmental elements into the leadership or policy-making structure of an organization</a:t>
            </a:r>
            <a:r>
              <a:rPr lang="en-US" sz="2800"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endParaRPr lang="en-US" sz="2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A common example of </a:t>
            </a:r>
            <a:r>
              <a:rPr lang="en-US" sz="2800" dirty="0" smtClean="0">
                <a:latin typeface="Times New Roman" panose="02020603050405020304" pitchFamily="18" charset="0"/>
                <a:cs typeface="Times New Roman" panose="02020603050405020304" pitchFamily="18" charset="0"/>
              </a:rPr>
              <a:t>co-opting </a:t>
            </a:r>
            <a:r>
              <a:rPr lang="en-US" sz="2800" dirty="0">
                <a:latin typeface="Times New Roman" panose="02020603050405020304" pitchFamily="18" charset="0"/>
                <a:cs typeface="Times New Roman" panose="02020603050405020304" pitchFamily="18" charset="0"/>
              </a:rPr>
              <a:t>is the addition of key members of the environment to boards of directors</a:t>
            </a:r>
            <a:r>
              <a:rPr lang="en-US" sz="2800" dirty="0" smtClean="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For instance, some universities have prominent individuals on the council.</a:t>
            </a:r>
          </a:p>
          <a:p>
            <a:pPr marL="285750" indent="-28575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These individuals often help the universities deal more effectively with environmental </a:t>
            </a:r>
            <a:r>
              <a:rPr lang="en-US" sz="2800" dirty="0" smtClean="0">
                <a:latin typeface="Times New Roman" panose="02020603050405020304" pitchFamily="18" charset="0"/>
                <a:cs typeface="Times New Roman" panose="02020603050405020304" pitchFamily="18" charset="0"/>
              </a:rPr>
              <a:t>elements.</a:t>
            </a:r>
            <a:endParaRPr lang="en-US" sz="28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14560754"/>
      </p:ext>
    </p:extLst>
  </p:cSld>
  <p:clrMapOvr>
    <a:masterClrMapping/>
  </p:clrMapOvr>
  <p:transition spd="slow" advTm="2920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87628"/>
            <a:ext cx="8596668" cy="794197"/>
          </a:xfrm>
        </p:spPr>
        <p:txBody>
          <a:bodyPr/>
          <a:lstStyle/>
          <a:p>
            <a:r>
              <a:rPr lang="en-US" b="1" dirty="0" smtClean="0"/>
              <a:t>	</a:t>
            </a:r>
            <a:r>
              <a:rPr lang="en-US" b="1" dirty="0"/>
              <a:t> </a:t>
            </a:r>
            <a:r>
              <a:rPr lang="en-US" b="1" dirty="0" smtClean="0"/>
              <a:t>  </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Trade Associations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11</a:t>
            </a:fld>
            <a:endParaRPr lang="en-US">
              <a:solidFill>
                <a:prstClr val="black"/>
              </a:solidFill>
            </a:endParaRPr>
          </a:p>
        </p:txBody>
      </p:sp>
      <p:sp>
        <p:nvSpPr>
          <p:cNvPr id="6" name="Rectangle 5"/>
          <p:cNvSpPr/>
          <p:nvPr/>
        </p:nvSpPr>
        <p:spPr>
          <a:xfrm>
            <a:off x="793172" y="1116980"/>
            <a:ext cx="10849329" cy="5509200"/>
          </a:xfrm>
          <a:prstGeom prst="rect">
            <a:avLst/>
          </a:prstGeom>
        </p:spPr>
        <p:txBody>
          <a:bodyPr wrap="square">
            <a:spAutoFit/>
          </a:bodyPr>
          <a:lstStyle/>
          <a:p>
            <a:pPr marL="285750" indent="-285750" algn="just">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Trade associations are organizations composed of individuals or firms with common business concerns</a:t>
            </a:r>
            <a:r>
              <a:rPr lang="en-US" sz="32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Ø"/>
            </a:pPr>
            <a:endParaRPr lang="en-US" sz="32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The purpose of a trade association is to set laws and provide extensive knowledge to companies within the industry. </a:t>
            </a:r>
          </a:p>
          <a:p>
            <a:pPr algn="just"/>
            <a:endParaRPr lang="en-US" sz="32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Because they represent the pooled resources of many organizations, trade associations are frequently in an enhanced position for conducting public relations campaigns affecting favorability of the environment within which their members </a:t>
            </a:r>
            <a:r>
              <a:rPr lang="en-US" sz="3200" dirty="0" smtClean="0">
                <a:latin typeface="Times New Roman" panose="02020603050405020304" pitchFamily="18" charset="0"/>
                <a:cs typeface="Times New Roman" panose="02020603050405020304" pitchFamily="18" charset="0"/>
              </a:rPr>
              <a:t>operate.</a:t>
            </a:r>
            <a:endParaRPr lang="en-US" sz="32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0756719"/>
      </p:ext>
    </p:extLst>
  </p:cSld>
  <p:clrMapOvr>
    <a:masterClrMapping/>
  </p:clrMapOvr>
  <p:transition spd="slow" advTm="2653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Political </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Activity</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677334" y="1442435"/>
            <a:ext cx="8878790" cy="4598928"/>
          </a:xfrm>
        </p:spPr>
        <p:txBody>
          <a:bodyPr>
            <a:normAutofit/>
          </a:bodyPr>
          <a:lstStyle/>
          <a:p>
            <a:endParaRPr lang="en-US" dirty="0" smtClean="0">
              <a:latin typeface="Tahoma" panose="020B0604030504040204" pitchFamily="34" charset="0"/>
              <a:ea typeface="Tahoma" panose="020B0604030504040204" pitchFamily="34" charset="0"/>
              <a:cs typeface="Tahoma" panose="020B0604030504040204" pitchFamily="34" charset="0"/>
            </a:endParaRPr>
          </a:p>
          <a:p>
            <a:r>
              <a:rPr lang="en-US" sz="4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The </a:t>
            </a:r>
            <a:r>
              <a:rPr 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use of political activity involves attempts by </a:t>
            </a:r>
            <a:r>
              <a:rPr lang="en-US" sz="4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organizations </a:t>
            </a:r>
            <a:r>
              <a:rPr 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to enhance their </a:t>
            </a:r>
            <a:r>
              <a:rPr lang="en-US" sz="4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competitive situation.</a:t>
            </a:r>
          </a:p>
          <a:p>
            <a:r>
              <a:rPr lang="en-US" sz="4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This is achieved through </a:t>
            </a:r>
            <a:r>
              <a:rPr 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influencing the legislator </a:t>
            </a:r>
            <a:r>
              <a:rPr lang="en-US" sz="4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or the behavior </a:t>
            </a:r>
            <a:r>
              <a:rPr lang="en-US" sz="4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of government </a:t>
            </a:r>
            <a:r>
              <a:rPr lang="en-US" sz="4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regulatory agencies</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12</a:t>
            </a:fld>
            <a:endParaRPr lang="en-US">
              <a:solidFill>
                <a:prstClr val="black"/>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54598047"/>
      </p:ext>
    </p:extLst>
  </p:cSld>
  <p:clrMapOvr>
    <a:masterClrMapping/>
  </p:clrMapOvr>
  <p:transition spd="slow" advTm="1750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2" y="811370"/>
            <a:ext cx="8001000" cy="667512"/>
          </a:xfrm>
        </p:spPr>
        <p:txBody>
          <a:bodyPr>
            <a:normAutofit fontScale="90000"/>
          </a:bodyPr>
          <a:lstStyle/>
          <a:p>
            <a:r>
              <a:rPr lang="en-US" dirty="0" smtClean="0"/>
              <a:t> 	</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3</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Domain Shifts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13</a:t>
            </a:fld>
            <a:endParaRPr lang="en-US">
              <a:solidFill>
                <a:prstClr val="black"/>
              </a:solidFill>
            </a:endParaRPr>
          </a:p>
        </p:txBody>
      </p:sp>
      <p:sp>
        <p:nvSpPr>
          <p:cNvPr id="5" name="Rectangle 4"/>
          <p:cNvSpPr/>
          <p:nvPr/>
        </p:nvSpPr>
        <p:spPr>
          <a:xfrm>
            <a:off x="1142999" y="1630602"/>
            <a:ext cx="10868892" cy="5016758"/>
          </a:xfrm>
          <a:prstGeom prst="rect">
            <a:avLst/>
          </a:prstGeom>
        </p:spPr>
        <p:txBody>
          <a:bodyPr wrap="square">
            <a:spAutoFit/>
          </a:bodyPr>
          <a:lstStyle/>
          <a:p>
            <a:pPr marL="285750" indent="-285750">
              <a:buFont typeface="Wingdings" panose="05000000000000000000" pitchFamily="2" charset="2"/>
              <a:buChar char="Ø"/>
            </a:pPr>
            <a:r>
              <a:rPr lang="en-US" sz="3200" dirty="0">
                <a:latin typeface="Times New Roman" panose="02020603050405020304" pitchFamily="18" charset="0"/>
                <a:ea typeface="Tahoma" panose="020B0604030504040204" pitchFamily="34" charset="0"/>
                <a:cs typeface="Times New Roman" panose="02020603050405020304" pitchFamily="18" charset="0"/>
              </a:rPr>
              <a:t>Domain shifts involve making changes in the mix of products and services offered</a:t>
            </a:r>
            <a:r>
              <a:rPr lang="en-US" sz="3200" dirty="0" smtClean="0">
                <a:latin typeface="Times New Roman" panose="02020603050405020304" pitchFamily="18" charset="0"/>
                <a:ea typeface="Tahoma" panose="020B0604030504040204" pitchFamily="34" charset="0"/>
                <a:cs typeface="Times New Roman" panose="02020603050405020304" pitchFamily="18" charset="0"/>
              </a:rPr>
              <a:t>.</a:t>
            </a:r>
          </a:p>
          <a:p>
            <a:pPr marL="285750" indent="-285750">
              <a:buFont typeface="Wingdings" panose="05000000000000000000" pitchFamily="2" charset="2"/>
              <a:buChar char="Ø"/>
            </a:pP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buFont typeface="Wingdings" panose="05000000000000000000" pitchFamily="2" charset="2"/>
              <a:buChar char="Ø"/>
            </a:pPr>
            <a:r>
              <a:rPr lang="en-US" sz="3200" dirty="0">
                <a:latin typeface="Times New Roman" panose="02020603050405020304" pitchFamily="18" charset="0"/>
                <a:ea typeface="Tahoma" panose="020B0604030504040204" pitchFamily="34" charset="0"/>
                <a:cs typeface="Times New Roman" panose="02020603050405020304" pitchFamily="18" charset="0"/>
              </a:rPr>
              <a:t>One major approach is to move out of a current product, service or geographic area into a more favorable domain. </a:t>
            </a:r>
            <a:endParaRPr lang="en-US" sz="3200" dirty="0" smtClean="0">
              <a:latin typeface="Times New Roman" panose="02020603050405020304" pitchFamily="18" charset="0"/>
              <a:ea typeface="Tahoma" panose="020B0604030504040204" pitchFamily="34" charset="0"/>
              <a:cs typeface="Times New Roman" panose="02020603050405020304" pitchFamily="18" charset="0"/>
            </a:endParaRPr>
          </a:p>
          <a:p>
            <a:endParaRPr lang="en-US" sz="3200"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buFont typeface="Wingdings" panose="05000000000000000000" pitchFamily="2" charset="2"/>
              <a:buChar char="Ø"/>
            </a:pPr>
            <a:r>
              <a:rPr lang="en-US" sz="3200" dirty="0">
                <a:latin typeface="Times New Roman" panose="02020603050405020304" pitchFamily="18" charset="0"/>
                <a:ea typeface="Tahoma" panose="020B0604030504040204" pitchFamily="34" charset="0"/>
                <a:cs typeface="Times New Roman" panose="02020603050405020304" pitchFamily="18" charset="0"/>
              </a:rPr>
              <a:t>A second domain shift approach is to expand current domains through diversification, i.e. the expansion of products and services offered or the development of new and different products or services.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1112581"/>
      </p:ext>
    </p:extLst>
  </p:cSld>
  <p:clrMapOvr>
    <a:masterClrMapping/>
  </p:clrMapOvr>
  <p:transition spd="slow" advTm="4606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
            </a:r>
            <a:br>
              <a:rPr lang="en-GB" dirty="0" smtClean="0"/>
            </a:br>
            <a:r>
              <a:rPr lang="en-GB" sz="9600" dirty="0">
                <a:latin typeface="Times New Roman" panose="02020603050405020304" pitchFamily="18" charset="0"/>
                <a:cs typeface="Times New Roman" panose="02020603050405020304" pitchFamily="18" charset="0"/>
              </a:rPr>
              <a:t>END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2800710"/>
      </p:ext>
    </p:extLst>
  </p:cSld>
  <p:clrMapOvr>
    <a:masterClrMapping/>
  </p:clrMapOvr>
  <mc:AlternateContent xmlns:mc="http://schemas.openxmlformats.org/markup-compatibility/2006">
    <mc:Choice xmlns:p14="http://schemas.microsoft.com/office/powerpoint/2010/main" Requires="p14">
      <p:transition spd="slow" p14:dur="2000" advTm="4575"/>
    </mc:Choice>
    <mc:Fallback>
      <p:transition spd="slow" advTm="4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32" y="762001"/>
            <a:ext cx="8726869" cy="1303867"/>
          </a:xfrm>
        </p:spPr>
        <p:txBody>
          <a:bodyPr/>
          <a:lstStyle/>
          <a:p>
            <a:r>
              <a:rPr lang="en-US" dirty="0" smtClean="0">
                <a:solidFill>
                  <a:schemeClr val="tx1"/>
                </a:solidFill>
              </a:rPr>
              <a:t> </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1</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Adaptation</a:t>
            </a:r>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2</a:t>
            </a:fld>
            <a:endParaRPr lang="en-US">
              <a:solidFill>
                <a:prstClr val="black"/>
              </a:solidFill>
            </a:endParaRPr>
          </a:p>
        </p:txBody>
      </p:sp>
      <p:sp>
        <p:nvSpPr>
          <p:cNvPr id="5" name="Rectangle 4"/>
          <p:cNvSpPr/>
          <p:nvPr/>
        </p:nvSpPr>
        <p:spPr>
          <a:xfrm>
            <a:off x="969817" y="1712819"/>
            <a:ext cx="7955973" cy="4401205"/>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The adaptation approach involves changing internal operations and activities-.to- make the organization more compatible with its environment.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Four common approaches used by organizations to adapt to environmental fluctuations are: </a:t>
            </a:r>
          </a:p>
          <a:p>
            <a:pPr lvl="1" algn="just">
              <a:buFont typeface="Wingdings" panose="05000000000000000000" pitchFamily="2" charset="2"/>
              <a:buChar char="Ø"/>
            </a:pPr>
            <a:r>
              <a:rPr lang="en-US" sz="2800" dirty="0">
                <a:latin typeface="Times New Roman" panose="02020603050405020304" pitchFamily="18" charset="0"/>
                <a:ea typeface="Tahoma" panose="020B0604030504040204" pitchFamily="34" charset="0"/>
                <a:cs typeface="Times New Roman" panose="02020603050405020304" pitchFamily="18" charset="0"/>
              </a:rPr>
              <a:t>  Buffering </a:t>
            </a:r>
          </a:p>
          <a:p>
            <a:pPr lvl="1" algn="just">
              <a:buFont typeface="Wingdings" panose="05000000000000000000" pitchFamily="2" charset="2"/>
              <a:buChar char="Ø"/>
            </a:pPr>
            <a:r>
              <a:rPr lang="en-US" sz="2800" dirty="0">
                <a:latin typeface="Times New Roman" panose="02020603050405020304" pitchFamily="18" charset="0"/>
                <a:ea typeface="Tahoma" panose="020B0604030504040204" pitchFamily="34" charset="0"/>
                <a:cs typeface="Times New Roman" panose="02020603050405020304" pitchFamily="18" charset="0"/>
              </a:rPr>
              <a:t>  Smoothing </a:t>
            </a:r>
          </a:p>
          <a:p>
            <a:pPr lvl="1" algn="just">
              <a:buFont typeface="Wingdings" panose="05000000000000000000" pitchFamily="2" charset="2"/>
              <a:buChar char="Ø"/>
            </a:pPr>
            <a:r>
              <a:rPr lang="en-US" sz="2800" dirty="0">
                <a:latin typeface="Times New Roman" panose="02020603050405020304" pitchFamily="18" charset="0"/>
                <a:ea typeface="Tahoma" panose="020B0604030504040204" pitchFamily="34" charset="0"/>
                <a:cs typeface="Times New Roman" panose="02020603050405020304" pitchFamily="18" charset="0"/>
              </a:rPr>
              <a:t>  Forecasting</a:t>
            </a:r>
          </a:p>
          <a:p>
            <a:pPr lvl="1" algn="just">
              <a:buFont typeface="Wingdings" panose="05000000000000000000" pitchFamily="2" charset="2"/>
              <a:buChar char="Ø"/>
            </a:pPr>
            <a:r>
              <a:rPr lang="en-US" sz="2800" dirty="0">
                <a:latin typeface="Times New Roman" panose="02020603050405020304" pitchFamily="18" charset="0"/>
                <a:ea typeface="Tahoma" panose="020B0604030504040204" pitchFamily="34" charset="0"/>
                <a:cs typeface="Times New Roman" panose="02020603050405020304" pitchFamily="18" charset="0"/>
              </a:rPr>
              <a:t>  Rationing</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9263479"/>
      </p:ext>
    </p:extLst>
  </p:cSld>
  <p:clrMapOvr>
    <a:masterClrMapping/>
  </p:clrMapOvr>
  <p:transition spd="slow" advTm="1908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423" y="275243"/>
            <a:ext cx="8827275" cy="660400"/>
          </a:xfrm>
        </p:spPr>
        <p:txBody>
          <a:bodyPr/>
          <a:lstStyle/>
          <a:p>
            <a:r>
              <a:rPr lang="en-US" dirty="0" smtClean="0"/>
              <a:t> </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Adaptation Techniques</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25003" y="1141705"/>
            <a:ext cx="9620518" cy="5439399"/>
          </a:xfrm>
        </p:spPr>
        <p:txBody>
          <a:bodyPr>
            <a:normAutofit/>
          </a:bodyPr>
          <a:lstStyle/>
          <a:p>
            <a:pPr marL="0" indent="0" algn="just">
              <a:buNone/>
            </a:pPr>
            <a:r>
              <a:rPr lang="en-US" sz="2800" b="1" dirty="0" smtClean="0">
                <a:latin typeface="Times New Roman" panose="02020603050405020304" pitchFamily="18" charset="0"/>
                <a:cs typeface="Times New Roman" panose="02020603050405020304" pitchFamily="18" charset="0"/>
              </a:rPr>
              <a:t>Buffering</a:t>
            </a:r>
            <a:endParaRPr lang="en-US" sz="2800" b="1" dirty="0">
              <a:latin typeface="Times New Roman" panose="02020603050405020304" pitchFamily="18" charset="0"/>
              <a:cs typeface="Times New Roman" panose="02020603050405020304" pitchFamily="18" charset="0"/>
            </a:endParaRPr>
          </a:p>
          <a:p>
            <a:pPr marL="0" indent="0" algn="just">
              <a:buNone/>
            </a:pPr>
            <a:r>
              <a:rPr lang="en-US" sz="2800" dirty="0" smtClean="0">
                <a:latin typeface="Times New Roman" panose="02020603050405020304" pitchFamily="18" charset="0"/>
                <a:cs typeface="Times New Roman" panose="02020603050405020304" pitchFamily="18" charset="0"/>
              </a:rPr>
              <a:t>Maintaining </a:t>
            </a:r>
            <a:r>
              <a:rPr lang="en-US" sz="2800" dirty="0">
                <a:latin typeface="Times New Roman" panose="02020603050405020304" pitchFamily="18" charset="0"/>
                <a:cs typeface="Times New Roman" panose="02020603050405020304" pitchFamily="18" charset="0"/>
              </a:rPr>
              <a:t>enough supplies to keep operations running smoothly</a:t>
            </a:r>
            <a:r>
              <a:rPr lang="en-US" sz="2800" dirty="0" smtClean="0">
                <a:latin typeface="Times New Roman" panose="02020603050405020304" pitchFamily="18" charset="0"/>
                <a:cs typeface="Times New Roman" panose="02020603050405020304" pitchFamily="18" charset="0"/>
              </a:rPr>
              <a:t>. Supplies include raw materials and inventories.</a:t>
            </a:r>
          </a:p>
          <a:p>
            <a:pPr marL="0" indent="0" algn="just">
              <a:buNone/>
            </a:pPr>
            <a:r>
              <a:rPr lang="en-US" sz="2800" b="1" dirty="0" smtClean="0">
                <a:solidFill>
                  <a:schemeClr val="tx1"/>
                </a:solidFill>
                <a:latin typeface="Times New Roman" panose="02020603050405020304" pitchFamily="18" charset="0"/>
                <a:cs typeface="Times New Roman" panose="02020603050405020304" pitchFamily="18" charset="0"/>
              </a:rPr>
              <a:t>Smoothing</a:t>
            </a:r>
          </a:p>
          <a:p>
            <a:pPr marL="0" indent="0">
              <a:buNone/>
            </a:pPr>
            <a:r>
              <a:rPr lang="en-GB" sz="2800" dirty="0" smtClean="0">
                <a:latin typeface="Times New Roman" panose="02020603050405020304" pitchFamily="18" charset="0"/>
                <a:cs typeface="Times New Roman" panose="02020603050405020304" pitchFamily="18" charset="0"/>
              </a:rPr>
              <a:t>When a firm reduces demand for its products due to its production capacity being overstrained. E.g. advert withdrawal </a:t>
            </a:r>
            <a:r>
              <a:rPr lang="en-GB" sz="2800" dirty="0">
                <a:solidFill>
                  <a:schemeClr val="tx1"/>
                </a:solidFill>
                <a:latin typeface="Times New Roman" panose="02020603050405020304" pitchFamily="18" charset="0"/>
                <a:cs typeface="Times New Roman" panose="02020603050405020304" pitchFamily="18" charset="0"/>
              </a:rPr>
              <a:t/>
            </a:r>
            <a:br>
              <a:rPr lang="en-GB" sz="2800" dirty="0">
                <a:solidFill>
                  <a:schemeClr val="tx1"/>
                </a:solidFill>
                <a:latin typeface="Times New Roman" panose="02020603050405020304" pitchFamily="18" charset="0"/>
                <a:cs typeface="Times New Roman" panose="02020603050405020304" pitchFamily="18" charset="0"/>
              </a:rPr>
            </a:br>
            <a:endParaRPr lang="en-GB" sz="28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en-US" sz="2800" b="1" dirty="0" smtClean="0">
                <a:solidFill>
                  <a:schemeClr val="tx1"/>
                </a:solidFill>
                <a:latin typeface="Times New Roman" panose="02020603050405020304" pitchFamily="18" charset="0"/>
                <a:cs typeface="Times New Roman" panose="02020603050405020304" pitchFamily="18" charset="0"/>
              </a:rPr>
              <a:t>Forecasting</a:t>
            </a:r>
            <a:endParaRPr lang="en-US" sz="2800" b="1" dirty="0">
              <a:solidFill>
                <a:schemeClr val="tx1"/>
              </a:solidFill>
              <a:latin typeface="Times New Roman" panose="02020603050405020304" pitchFamily="18" charset="0"/>
              <a:cs typeface="Times New Roman" panose="02020603050405020304" pitchFamily="18" charset="0"/>
            </a:endParaRPr>
          </a:p>
          <a:p>
            <a:pPr marL="0" indent="0" algn="just">
              <a:buNone/>
            </a:pPr>
            <a:r>
              <a:rPr lang="en-US" sz="2800" dirty="0" smtClean="0">
                <a:latin typeface="Times New Roman" pitchFamily="18" charset="0"/>
                <a:cs typeface="Times New Roman" pitchFamily="18" charset="0"/>
              </a:rPr>
              <a:t>The act of a firm predicting</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business</a:t>
            </a:r>
            <a:r>
              <a:rPr lang="en-US" sz="2800" dirty="0">
                <a:latin typeface="Times New Roman" pitchFamily="18" charset="0"/>
                <a:cs typeface="Times New Roman" pitchFamily="18" charset="0"/>
              </a:rPr>
              <a:t> activity for a future period of </a:t>
            </a:r>
            <a:r>
              <a:rPr lang="en-US" sz="2800" dirty="0" smtClean="0">
                <a:latin typeface="Times New Roman" pitchFamily="18" charset="0"/>
                <a:cs typeface="Times New Roman" pitchFamily="18" charset="0"/>
              </a:rPr>
              <a:t>time based on specific assumptions. Involves budgeting and planning.</a:t>
            </a:r>
            <a:endParaRPr lang="en-US" sz="2800" dirty="0" smtClean="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3</a:t>
            </a:fld>
            <a:endParaRPr lang="en-US">
              <a:solidFill>
                <a:prstClr val="black"/>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7783197"/>
      </p:ext>
    </p:extLst>
  </p:cSld>
  <p:clrMapOvr>
    <a:masterClrMapping/>
  </p:clrMapOvr>
  <p:transition spd="slow" advTm="7882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463" y="434661"/>
            <a:ext cx="8077200" cy="1033529"/>
          </a:xfrm>
        </p:spPr>
        <p:txBody>
          <a:bodyPr>
            <a:normAutofit fontScale="90000"/>
          </a:bodyPr>
          <a:lstStyle/>
          <a:p>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Adaptation Techniques Cont’d</a:t>
            </a:r>
            <a:endParaRPr lang="en-US" sz="4400" dirty="0">
              <a:solidFill>
                <a:schemeClr val="tx1"/>
              </a:solidFill>
            </a:endParaRPr>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4</a:t>
            </a:fld>
            <a:endParaRPr lang="en-US">
              <a:solidFill>
                <a:prstClr val="black"/>
              </a:solidFill>
            </a:endParaRPr>
          </a:p>
        </p:txBody>
      </p:sp>
      <p:sp>
        <p:nvSpPr>
          <p:cNvPr id="5" name="Rectangle 4"/>
          <p:cNvSpPr/>
          <p:nvPr/>
        </p:nvSpPr>
        <p:spPr>
          <a:xfrm>
            <a:off x="513463" y="1468190"/>
            <a:ext cx="9004610" cy="5262979"/>
          </a:xfrm>
          <a:prstGeom prst="rect">
            <a:avLst/>
          </a:prstGeom>
        </p:spPr>
        <p:txBody>
          <a:bodyPr wrap="square">
            <a:spAutoFit/>
          </a:bodyPr>
          <a:lstStyle/>
          <a:p>
            <a:r>
              <a:rPr lang="en-US" sz="2800" b="1" dirty="0" smtClean="0">
                <a:latin typeface="Times New Roman" panose="02020603050405020304" pitchFamily="18" charset="0"/>
                <a:ea typeface="Tahoma" panose="020B0604030504040204" pitchFamily="34" charset="0"/>
                <a:cs typeface="Times New Roman" panose="02020603050405020304" pitchFamily="18" charset="0"/>
              </a:rPr>
              <a:t>Rationing</a:t>
            </a:r>
          </a:p>
          <a:p>
            <a:endParaRPr lang="en-US" sz="2800" b="1" dirty="0">
              <a:latin typeface="Times New Roman" panose="02020603050405020304" pitchFamily="18" charset="0"/>
              <a:ea typeface="Tahoma" panose="020B0604030504040204" pitchFamily="34" charset="0"/>
              <a:cs typeface="Times New Roman" panose="02020603050405020304" pitchFamily="18" charset="0"/>
            </a:endParaRPr>
          </a:p>
          <a:p>
            <a:pPr marL="457200" indent="-457200">
              <a:buFont typeface="Wingdings" panose="05000000000000000000" pitchFamily="2" charset="2"/>
              <a:buChar char="Ø"/>
            </a:pPr>
            <a:r>
              <a:rPr lang="en-US" sz="2800" dirty="0">
                <a:latin typeface="Times New Roman" panose="02020603050405020304" pitchFamily="18" charset="0"/>
                <a:ea typeface="Tahoma" panose="020B0604030504040204" pitchFamily="34" charset="0"/>
                <a:cs typeface="Times New Roman" panose="02020603050405020304" pitchFamily="18" charset="0"/>
              </a:rPr>
              <a:t>P</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roviding </a:t>
            </a:r>
            <a:r>
              <a:rPr lang="en-US" sz="2800" b="1" dirty="0">
                <a:latin typeface="Times New Roman" panose="02020603050405020304" pitchFamily="18" charset="0"/>
                <a:ea typeface="Tahoma" panose="020B0604030504040204" pitchFamily="34" charset="0"/>
                <a:cs typeface="Times New Roman" panose="02020603050405020304" pitchFamily="18" charset="0"/>
              </a:rPr>
              <a:t>limited access </a:t>
            </a:r>
            <a:r>
              <a:rPr lang="en-US" sz="2800" dirty="0">
                <a:latin typeface="Times New Roman" panose="02020603050405020304" pitchFamily="18" charset="0"/>
                <a:ea typeface="Tahoma" panose="020B0604030504040204" pitchFamily="34" charset="0"/>
                <a:cs typeface="Times New Roman" panose="02020603050405020304" pitchFamily="18" charset="0"/>
              </a:rPr>
              <a:t>to a product or service that is in high demand. For example, many universities and colleges ration slots for popular programs by establishing program pre-requisites</a:t>
            </a:r>
            <a:r>
              <a:rPr lang="en-US" sz="2800" dirty="0" smtClean="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Ø"/>
            </a:pP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a:latin typeface="Times New Roman" panose="02020603050405020304" pitchFamily="18" charset="0"/>
                <a:ea typeface="Tahoma" panose="020B0604030504040204" pitchFamily="34" charset="0"/>
                <a:cs typeface="Times New Roman" panose="02020603050405020304" pitchFamily="18" charset="0"/>
              </a:rPr>
              <a:t>Rationing has the advantage of allowing the organization to avoid costs of expanding capacity.</a:t>
            </a:r>
          </a:p>
          <a:p>
            <a:pPr marL="457200" indent="-457200">
              <a:buFont typeface="Wingdings" panose="05000000000000000000" pitchFamily="2" charset="2"/>
              <a:buChar char="Ø"/>
            </a:pPr>
            <a:r>
              <a:rPr lang="en-US" sz="2800" dirty="0">
                <a:latin typeface="Times New Roman" panose="02020603050405020304" pitchFamily="18" charset="0"/>
                <a:ea typeface="Tahoma" panose="020B0604030504040204" pitchFamily="34" charset="0"/>
                <a:cs typeface="Times New Roman" panose="02020603050405020304" pitchFamily="18" charset="0"/>
              </a:rPr>
              <a:t>Rationing has the disadvantage of denying a consumer a product or service, while the organization is forced to turn away potential business.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7829812"/>
      </p:ext>
    </p:extLst>
  </p:cSld>
  <p:clrMapOvr>
    <a:masterClrMapping/>
  </p:clrMapOvr>
  <p:transition spd="slow" advTm="5227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930305" cy="783576"/>
          </a:xfrm>
        </p:spPr>
        <p:txBody>
          <a:bodyPr>
            <a:normAutofit/>
          </a:bodyPr>
          <a:lstStyle/>
          <a:p>
            <a:r>
              <a:rPr lang="en-US" dirty="0" smtClean="0"/>
              <a:t>   </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Favorability </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Influence</a:t>
            </a:r>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5</a:t>
            </a:fld>
            <a:endParaRPr lang="en-US">
              <a:solidFill>
                <a:prstClr val="black"/>
              </a:solidFill>
            </a:endParaRPr>
          </a:p>
        </p:txBody>
      </p:sp>
      <p:sp>
        <p:nvSpPr>
          <p:cNvPr id="5" name="Rectangle 4"/>
          <p:cNvSpPr/>
          <p:nvPr/>
        </p:nvSpPr>
        <p:spPr>
          <a:xfrm>
            <a:off x="1188025" y="1790658"/>
            <a:ext cx="9037799" cy="4401205"/>
          </a:xfrm>
          <a:prstGeom prst="rect">
            <a:avLst/>
          </a:prstGeom>
        </p:spPr>
        <p:txBody>
          <a:bodyPr wrap="square">
            <a:spAutoFit/>
          </a:bodyPr>
          <a:lstStyle/>
          <a:p>
            <a:pPr marL="342900" indent="-342900">
              <a:buFont typeface="Wingdings" panose="05000000000000000000" pitchFamily="2" charset="2"/>
              <a:buChar char="Ø"/>
            </a:pPr>
            <a:r>
              <a:rPr lang="en-US" sz="2800" dirty="0">
                <a:latin typeface="Times New Roman" panose="02020603050405020304" pitchFamily="18" charset="0"/>
                <a:ea typeface="Tahoma" panose="020B0604030504040204" pitchFamily="34" charset="0"/>
                <a:cs typeface="Times New Roman" panose="02020603050405020304" pitchFamily="18" charset="0"/>
              </a:rPr>
              <a:t>The favorability influence approach involves  attempting to alter environmental elements in order to make them more compatible with the needs of the organization</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a:t>
            </a:r>
          </a:p>
          <a:p>
            <a:pPr marL="342900" indent="-342900">
              <a:buFont typeface="Wingdings" panose="05000000000000000000" pitchFamily="2" charset="2"/>
              <a:buChar char="Ø"/>
            </a:pP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a:p>
            <a:pPr marL="342900" indent="-342900">
              <a:buFont typeface="Wingdings" panose="05000000000000000000" pitchFamily="2" charset="2"/>
              <a:buChar char="Ø"/>
            </a:pPr>
            <a:r>
              <a:rPr lang="en-US" sz="2800" dirty="0">
                <a:latin typeface="Times New Roman" panose="02020603050405020304" pitchFamily="18" charset="0"/>
                <a:ea typeface="Tahoma" panose="020B0604030504040204" pitchFamily="34" charset="0"/>
                <a:cs typeface="Times New Roman" panose="02020603050405020304" pitchFamily="18" charset="0"/>
              </a:rPr>
              <a:t>Major methods that the organization </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uses </a:t>
            </a:r>
            <a:r>
              <a:rPr lang="en-US" sz="2800" dirty="0">
                <a:latin typeface="Times New Roman" panose="02020603050405020304" pitchFamily="18" charset="0"/>
                <a:ea typeface="Tahoma" panose="020B0604030504040204" pitchFamily="34" charset="0"/>
                <a:cs typeface="Times New Roman" panose="02020603050405020304" pitchFamily="18" charset="0"/>
              </a:rPr>
              <a:t>in attempting to influence significant elements in the environment are:</a:t>
            </a:r>
          </a:p>
          <a:p>
            <a:pPr marL="342900" indent="-342900">
              <a:buFont typeface="Wingdings" panose="05000000000000000000" pitchFamily="2" charset="2"/>
              <a:buChar char="Ø"/>
            </a:pPr>
            <a:r>
              <a:rPr lang="en-US" sz="2800" dirty="0">
                <a:latin typeface="Times New Roman" panose="02020603050405020304" pitchFamily="18" charset="0"/>
                <a:ea typeface="Tahoma" panose="020B0604030504040204" pitchFamily="34" charset="0"/>
                <a:cs typeface="Times New Roman" panose="02020603050405020304" pitchFamily="18" charset="0"/>
              </a:rPr>
              <a:t>Advertising and Public Relations </a:t>
            </a:r>
          </a:p>
          <a:p>
            <a:pPr marL="342900" indent="-342900">
              <a:buFont typeface="Wingdings" panose="05000000000000000000" pitchFamily="2" charset="2"/>
              <a:buChar char="Ø"/>
            </a:pPr>
            <a:r>
              <a:rPr lang="en-US" sz="2800" dirty="0">
                <a:latin typeface="Times New Roman" panose="02020603050405020304" pitchFamily="18" charset="0"/>
                <a:ea typeface="Tahoma" panose="020B0604030504040204" pitchFamily="34" charset="0"/>
                <a:cs typeface="Times New Roman" panose="02020603050405020304" pitchFamily="18" charset="0"/>
              </a:rPr>
              <a:t>Negotiating contracts, co-opting</a:t>
            </a:r>
          </a:p>
          <a:p>
            <a:pPr marL="342900" indent="-342900">
              <a:buFont typeface="Wingdings" panose="05000000000000000000" pitchFamily="2" charset="2"/>
              <a:buChar char="Ø"/>
            </a:pPr>
            <a:r>
              <a:rPr lang="en-US" sz="2800" dirty="0">
                <a:latin typeface="Times New Roman" panose="02020603050405020304" pitchFamily="18" charset="0"/>
                <a:ea typeface="Tahoma" panose="020B0604030504040204" pitchFamily="34" charset="0"/>
                <a:cs typeface="Times New Roman" panose="02020603050405020304" pitchFamily="18" charset="0"/>
              </a:rPr>
              <a:t>Joint ventures, joining Trade associations and engaging in political activities.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7112658"/>
      </p:ext>
    </p:extLst>
  </p:cSld>
  <p:clrMapOvr>
    <a:masterClrMapping/>
  </p:clrMapOvr>
  <p:transition spd="slow" advTm="2404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1"/>
                </a:solidFill>
                <a:latin typeface="Times New Roman" panose="02020603050405020304" pitchFamily="18" charset="0"/>
                <a:cs typeface="Times New Roman" panose="02020603050405020304" pitchFamily="18" charset="0"/>
              </a:rPr>
              <a:t>Advertising and Public Relations</a:t>
            </a:r>
            <a:r>
              <a:rPr lang="en-GB" dirty="0"/>
              <a:t/>
            </a:r>
            <a:br>
              <a:rPr lang="en-GB" dirty="0"/>
            </a:br>
            <a:endParaRPr lang="en-GB" dirty="0"/>
          </a:p>
        </p:txBody>
      </p:sp>
      <p:sp>
        <p:nvSpPr>
          <p:cNvPr id="3" name="Content Placeholder 2"/>
          <p:cNvSpPr>
            <a:spLocks noGrp="1"/>
          </p:cNvSpPr>
          <p:nvPr>
            <p:ph idx="1"/>
          </p:nvPr>
        </p:nvSpPr>
        <p:spPr>
          <a:xfrm>
            <a:off x="677334" y="1326524"/>
            <a:ext cx="10437134" cy="5138669"/>
          </a:xfrm>
        </p:spPr>
        <p:txBody>
          <a:bodyPr>
            <a:normAutofit fontScale="92500" lnSpcReduction="10000"/>
          </a:bodyPr>
          <a:lstStyle/>
          <a:p>
            <a:r>
              <a:rPr lang="en-US" sz="3600" dirty="0">
                <a:latin typeface="Times New Roman" panose="02020603050405020304" pitchFamily="18" charset="0"/>
                <a:cs typeface="Times New Roman" panose="02020603050405020304" pitchFamily="18" charset="0"/>
              </a:rPr>
              <a:t>Advertising is a means of communication with the users of a product or service. Advertisements are messages paid for by those who send them and are intended to </a:t>
            </a:r>
            <a:r>
              <a:rPr lang="en-US" sz="3600" dirty="0" smtClean="0">
                <a:latin typeface="Times New Roman" panose="02020603050405020304" pitchFamily="18" charset="0"/>
                <a:cs typeface="Times New Roman" panose="02020603050405020304" pitchFamily="18" charset="0"/>
              </a:rPr>
              <a:t>promote ideas</a:t>
            </a:r>
            <a:r>
              <a:rPr lang="en-US" sz="3600" dirty="0">
                <a:latin typeface="Times New Roman" panose="02020603050405020304" pitchFamily="18" charset="0"/>
                <a:cs typeface="Times New Roman" panose="02020603050405020304" pitchFamily="18" charset="0"/>
              </a:rPr>
              <a:t>, goods, or </a:t>
            </a:r>
            <a:r>
              <a:rPr lang="en-US" sz="3600" dirty="0" smtClean="0">
                <a:latin typeface="Times New Roman" panose="02020603050405020304" pitchFamily="18" charset="0"/>
                <a:cs typeface="Times New Roman" panose="02020603050405020304" pitchFamily="18" charset="0"/>
              </a:rPr>
              <a:t>services to end users. Every possible advertising media is considered.</a:t>
            </a:r>
          </a:p>
          <a:p>
            <a:r>
              <a:rPr lang="en-GB" sz="3600" dirty="0" smtClean="0">
                <a:latin typeface="Times New Roman" panose="02020603050405020304" pitchFamily="18" charset="0"/>
                <a:cs typeface="Times New Roman" panose="02020603050405020304" pitchFamily="18" charset="0"/>
              </a:rPr>
              <a:t>Public Relations involves </a:t>
            </a:r>
            <a:r>
              <a:rPr lang="en-US" sz="3600" dirty="0" smtClean="0">
                <a:latin typeface="Times New Roman" panose="02020603050405020304" pitchFamily="18" charset="0"/>
                <a:cs typeface="Times New Roman" panose="02020603050405020304" pitchFamily="18" charset="0"/>
              </a:rPr>
              <a:t>is </a:t>
            </a:r>
            <a:r>
              <a:rPr lang="en-US" sz="3600" dirty="0">
                <a:latin typeface="Times New Roman" panose="02020603050405020304" pitchFamily="18" charset="0"/>
                <a:cs typeface="Times New Roman" panose="02020603050405020304" pitchFamily="18" charset="0"/>
              </a:rPr>
              <a:t>a strategic communication process that builds mutually beneficial relationships between organizations and their publics. </a:t>
            </a:r>
            <a:r>
              <a:rPr lang="en-US" sz="3600" dirty="0" smtClean="0">
                <a:latin typeface="Times New Roman" panose="02020603050405020304" pitchFamily="18" charset="0"/>
                <a:cs typeface="Times New Roman" panose="02020603050405020304" pitchFamily="18" charset="0"/>
              </a:rPr>
              <a:t>The aim is to </a:t>
            </a:r>
            <a:r>
              <a:rPr lang="en-US" sz="3600" dirty="0">
                <a:latin typeface="Times New Roman" panose="02020603050405020304" pitchFamily="18" charset="0"/>
                <a:cs typeface="Times New Roman" panose="02020603050405020304" pitchFamily="18" charset="0"/>
              </a:rPr>
              <a:t>create and maintain a positive image and create a strong relationship with the </a:t>
            </a:r>
            <a:r>
              <a:rPr lang="en-US" sz="3600" dirty="0" smtClean="0">
                <a:latin typeface="Times New Roman" panose="02020603050405020304" pitchFamily="18" charset="0"/>
                <a:cs typeface="Times New Roman" panose="02020603050405020304" pitchFamily="18" charset="0"/>
              </a:rPr>
              <a:t>audience.</a:t>
            </a:r>
            <a:endParaRPr lang="en-GB" dirty="0"/>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6</a:t>
            </a:fld>
            <a:endParaRPr lang="en-US">
              <a:solidFill>
                <a:prstClr val="black"/>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83095567"/>
      </p:ext>
    </p:extLst>
  </p:cSld>
  <p:clrMapOvr>
    <a:masterClrMapping/>
  </p:clrMapOvr>
  <p:transition spd="slow" advTm="6384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94197"/>
          </a:xfrm>
        </p:spPr>
        <p:txBody>
          <a:bodyPr/>
          <a:lstStyle/>
          <a:p>
            <a:r>
              <a:rPr lang="en-US" b="1" dirty="0" smtClean="0"/>
              <a:t>	</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Boundary </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Spanning</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7</a:t>
            </a:fld>
            <a:endParaRPr lang="en-US">
              <a:solidFill>
                <a:prstClr val="black"/>
              </a:solidFill>
            </a:endParaRPr>
          </a:p>
        </p:txBody>
      </p:sp>
      <p:sp>
        <p:nvSpPr>
          <p:cNvPr id="5" name="Rectangle 4"/>
          <p:cNvSpPr/>
          <p:nvPr/>
        </p:nvSpPr>
        <p:spPr>
          <a:xfrm>
            <a:off x="1136072" y="1507372"/>
            <a:ext cx="8922327" cy="4832092"/>
          </a:xfrm>
          <a:prstGeom prst="rect">
            <a:avLst/>
          </a:prstGeom>
        </p:spPr>
        <p:txBody>
          <a:bodyPr wrap="square">
            <a:spAutoFit/>
          </a:bodyPr>
          <a:lstStyle/>
          <a:p>
            <a:pPr marL="457200" indent="-4572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Boundary spanning involves creating roles within the organization that </a:t>
            </a:r>
            <a:r>
              <a:rPr lang="en-US" sz="2800" dirty="0" smtClean="0">
                <a:latin typeface="Times New Roman" panose="02020603050405020304" pitchFamily="18" charset="0"/>
                <a:cs typeface="Times New Roman" panose="02020603050405020304" pitchFamily="18" charset="0"/>
              </a:rPr>
              <a:t>link </a:t>
            </a:r>
            <a:r>
              <a:rPr lang="en-US" sz="2800" dirty="0">
                <a:latin typeface="Times New Roman" panose="02020603050405020304" pitchFamily="18" charset="0"/>
                <a:cs typeface="Times New Roman" panose="02020603050405020304" pitchFamily="18" charset="0"/>
              </a:rPr>
              <a:t>the organization's internal networks with external sources of information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sz="2800" dirty="0" smtClean="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Examples </a:t>
            </a:r>
            <a:r>
              <a:rPr lang="en-US" sz="2800" dirty="0">
                <a:latin typeface="Times New Roman" panose="02020603050405020304" pitchFamily="18" charset="0"/>
                <a:cs typeface="Times New Roman" panose="02020603050405020304" pitchFamily="18" charset="0"/>
              </a:rPr>
              <a:t>of boundary spanning roles include:</a:t>
            </a:r>
          </a:p>
          <a:p>
            <a:pPr lvl="1"/>
            <a:r>
              <a:rPr lang="en-US" sz="2800" dirty="0">
                <a:latin typeface="Times New Roman" panose="02020603050405020304" pitchFamily="18" charset="0"/>
                <a:ea typeface="Tahoma" panose="020B0604030504040204" pitchFamily="34" charset="0"/>
                <a:cs typeface="Times New Roman" panose="02020603050405020304" pitchFamily="18" charset="0"/>
              </a:rPr>
              <a:t>Salespersons</a:t>
            </a:r>
          </a:p>
          <a:p>
            <a:pPr lvl="1"/>
            <a:r>
              <a:rPr lang="en-US" sz="2800" dirty="0">
                <a:latin typeface="Times New Roman" panose="02020603050405020304" pitchFamily="18" charset="0"/>
                <a:ea typeface="Tahoma" panose="020B0604030504040204" pitchFamily="34" charset="0"/>
                <a:cs typeface="Times New Roman" panose="02020603050405020304" pitchFamily="18" charset="0"/>
              </a:rPr>
              <a:t>Purchasing specialists</a:t>
            </a:r>
          </a:p>
          <a:p>
            <a:pPr lvl="1"/>
            <a:r>
              <a:rPr lang="en-US" sz="2800" dirty="0">
                <a:latin typeface="Times New Roman" panose="02020603050405020304" pitchFamily="18" charset="0"/>
                <a:ea typeface="Tahoma" panose="020B0604030504040204" pitchFamily="34" charset="0"/>
                <a:cs typeface="Times New Roman" panose="02020603050405020304" pitchFamily="18" charset="0"/>
              </a:rPr>
              <a:t>Personnel recruiters</a:t>
            </a:r>
          </a:p>
          <a:p>
            <a:pPr lvl="1"/>
            <a:r>
              <a:rPr lang="en-US" sz="2800" dirty="0">
                <a:latin typeface="Times New Roman" panose="02020603050405020304" pitchFamily="18" charset="0"/>
                <a:ea typeface="Tahoma" panose="020B0604030504040204" pitchFamily="34" charset="0"/>
                <a:cs typeface="Times New Roman" panose="02020603050405020304" pitchFamily="18" charset="0"/>
              </a:rPr>
              <a:t>Admissions officers</a:t>
            </a:r>
          </a:p>
          <a:p>
            <a:pPr lvl="1"/>
            <a:r>
              <a:rPr lang="en-US" sz="2800" dirty="0">
                <a:latin typeface="Times New Roman" panose="02020603050405020304" pitchFamily="18" charset="0"/>
                <a:ea typeface="Tahoma" panose="020B0604030504040204" pitchFamily="34" charset="0"/>
                <a:cs typeface="Times New Roman" panose="02020603050405020304" pitchFamily="18" charset="0"/>
              </a:rPr>
              <a:t>Shipping and receiving</a:t>
            </a:r>
          </a:p>
          <a:p>
            <a:pPr lvl="1"/>
            <a:r>
              <a:rPr lang="en-US" sz="2800" dirty="0">
                <a:latin typeface="Times New Roman" panose="02020603050405020304" pitchFamily="18" charset="0"/>
                <a:ea typeface="Tahoma" panose="020B0604030504040204" pitchFamily="34" charset="0"/>
                <a:cs typeface="Times New Roman" panose="02020603050405020304" pitchFamily="18" charset="0"/>
              </a:rPr>
              <a:t>Agents, receptionists, scientists and Lawyer</a:t>
            </a:r>
            <a:r>
              <a:rPr lang="en-US" sz="2800" dirty="0">
                <a:latin typeface="Times New Roman" panose="02020603050405020304" pitchFamily="18" charset="0"/>
                <a:cs typeface="Times New Roman" panose="02020603050405020304" pitchFamily="18" charset="0"/>
              </a:rPr>
              <a:t>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7214958"/>
      </p:ext>
    </p:extLst>
  </p:cSld>
  <p:clrMapOvr>
    <a:masterClrMapping/>
  </p:clrMapOvr>
  <p:transition spd="slow" advTm="3140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94197"/>
          </a:xfrm>
        </p:spPr>
        <p:txBody>
          <a:bodyPr/>
          <a:lstStyle/>
          <a:p>
            <a:r>
              <a:rPr lang="en-US" dirty="0" smtClean="0">
                <a:solidFill>
                  <a:schemeClr val="tx1"/>
                </a:solidFill>
              </a:rPr>
              <a:t> 		</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Recruiting </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8</a:t>
            </a:fld>
            <a:endParaRPr lang="en-US">
              <a:solidFill>
                <a:prstClr val="black"/>
              </a:solidFill>
            </a:endParaRPr>
          </a:p>
        </p:txBody>
      </p:sp>
      <p:sp>
        <p:nvSpPr>
          <p:cNvPr id="5" name="Rectangle 4"/>
          <p:cNvSpPr/>
          <p:nvPr/>
        </p:nvSpPr>
        <p:spPr>
          <a:xfrm>
            <a:off x="1548243" y="1689328"/>
            <a:ext cx="8679605" cy="440120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Recruiting involves attracting </a:t>
            </a:r>
            <a:r>
              <a:rPr lang="en-US" sz="2800" dirty="0" smtClean="0">
                <a:latin typeface="Times New Roman" panose="02020603050405020304" pitchFamily="18" charset="0"/>
                <a:cs typeface="Times New Roman" panose="02020603050405020304" pitchFamily="18" charset="0"/>
              </a:rPr>
              <a:t>skilled and qualified job </a:t>
            </a:r>
            <a:r>
              <a:rPr lang="en-US" sz="2800" dirty="0">
                <a:latin typeface="Times New Roman" panose="02020603050405020304" pitchFamily="18" charset="0"/>
                <a:cs typeface="Times New Roman" panose="02020603050405020304" pitchFamily="18" charset="0"/>
              </a:rPr>
              <a:t>candidates who meet the needs of the organization. </a:t>
            </a:r>
            <a:endParaRPr lang="en-US" sz="2800" dirty="0" smtClean="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This tool can be used for environmental influence when organizations seek job candidates who have a knowledge of and close ties to a significant element of the environment. </a:t>
            </a:r>
            <a:endParaRPr lang="en-US" sz="2800" dirty="0" smtClean="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For example, companies often hire executives from specific companies because of their environmental knowledge and connection.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0856161"/>
      </p:ext>
    </p:extLst>
  </p:cSld>
  <p:clrMapOvr>
    <a:masterClrMapping/>
  </p:clrMapOvr>
  <p:transition spd="slow" advTm="3368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Negotiating </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contracts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9</a:t>
            </a:fld>
            <a:endParaRPr lang="en-US">
              <a:solidFill>
                <a:prstClr val="black"/>
              </a:solidFill>
            </a:endParaRPr>
          </a:p>
        </p:txBody>
      </p:sp>
      <p:sp>
        <p:nvSpPr>
          <p:cNvPr id="5" name="Rectangle 4"/>
          <p:cNvSpPr/>
          <p:nvPr/>
        </p:nvSpPr>
        <p:spPr>
          <a:xfrm>
            <a:off x="1057686" y="1544155"/>
            <a:ext cx="8993147" cy="4832092"/>
          </a:xfrm>
          <a:prstGeom prst="rect">
            <a:avLst/>
          </a:prstGeom>
        </p:spPr>
        <p:txBody>
          <a:bodyPr wrap="square">
            <a:spAutoFit/>
          </a:bodyPr>
          <a:lstStyle/>
          <a:p>
            <a:pPr marL="285750" indent="-285750">
              <a:buFont typeface="Wingdings" panose="05000000000000000000" pitchFamily="2" charset="2"/>
              <a:buChar char="Ø"/>
            </a:pPr>
            <a:r>
              <a:rPr lang="en-US" sz="2800" dirty="0" smtClean="0">
                <a:latin typeface="Times New Roman" panose="02020603050405020304" pitchFamily="18" charset="0"/>
                <a:ea typeface="Tahoma" panose="020B0604030504040204" pitchFamily="34" charset="0"/>
                <a:cs typeface="Times New Roman" panose="02020603050405020304" pitchFamily="18" charset="0"/>
              </a:rPr>
              <a:t>Contract negotiation is </a:t>
            </a:r>
            <a:r>
              <a:rPr lang="en-US" sz="2800" dirty="0">
                <a:latin typeface="Times New Roman" panose="02020603050405020304" pitchFamily="18" charset="0"/>
                <a:ea typeface="Tahoma" panose="020B0604030504040204" pitchFamily="34" charset="0"/>
                <a:cs typeface="Times New Roman" panose="02020603050405020304" pitchFamily="18" charset="0"/>
              </a:rPr>
              <a:t>the process of give and take the parties go through to reach an </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agreement.</a:t>
            </a:r>
          </a:p>
          <a:p>
            <a:pPr marL="285750" indent="-285750">
              <a:buFont typeface="Wingdings" panose="05000000000000000000" pitchFamily="2" charset="2"/>
              <a:buChar char="Ø"/>
            </a:pP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buFont typeface="Wingdings" panose="05000000000000000000" pitchFamily="2" charset="2"/>
              <a:buChar char="Ø"/>
            </a:pPr>
            <a:r>
              <a:rPr lang="en-US" sz="2800" dirty="0" smtClean="0">
                <a:latin typeface="Times New Roman" panose="02020603050405020304" pitchFamily="18" charset="0"/>
                <a:ea typeface="Tahoma" panose="020B0604030504040204" pitchFamily="34" charset="0"/>
                <a:cs typeface="Times New Roman" panose="02020603050405020304" pitchFamily="18" charset="0"/>
              </a:rPr>
              <a:t>Negotiating </a:t>
            </a:r>
            <a:r>
              <a:rPr lang="en-US" sz="2800" dirty="0">
                <a:latin typeface="Times New Roman" panose="02020603050405020304" pitchFamily="18" charset="0"/>
                <a:ea typeface="Tahoma" panose="020B0604030504040204" pitchFamily="34" charset="0"/>
                <a:cs typeface="Times New Roman" panose="02020603050405020304" pitchFamily="18" charset="0"/>
              </a:rPr>
              <a:t>contracts aims at seeking favorable agreements on matters of importance to the </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organization.</a:t>
            </a:r>
          </a:p>
          <a:p>
            <a:pPr marL="285750" indent="-285750">
              <a:buFont typeface="Wingdings" panose="05000000000000000000" pitchFamily="2" charset="2"/>
              <a:buChar char="Ø"/>
            </a:pP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buFont typeface="Wingdings" panose="05000000000000000000" pitchFamily="2" charset="2"/>
              <a:buChar char="Ø"/>
            </a:pPr>
            <a:r>
              <a:rPr lang="en-US" sz="2800" dirty="0" smtClean="0">
                <a:latin typeface="Times New Roman" panose="02020603050405020304" pitchFamily="18" charset="0"/>
                <a:ea typeface="Tahoma" panose="020B0604030504040204" pitchFamily="34" charset="0"/>
                <a:cs typeface="Times New Roman" panose="02020603050405020304" pitchFamily="18" charset="0"/>
              </a:rPr>
              <a:t>Businesses </a:t>
            </a:r>
            <a:r>
              <a:rPr lang="en-US" sz="2800" dirty="0">
                <a:latin typeface="Times New Roman" panose="02020603050405020304" pitchFamily="18" charset="0"/>
                <a:ea typeface="Tahoma" panose="020B0604030504040204" pitchFamily="34" charset="0"/>
                <a:cs typeface="Times New Roman" panose="02020603050405020304" pitchFamily="18" charset="0"/>
              </a:rPr>
              <a:t>buy and sell goods and services based on contracts with other businesses. </a:t>
            </a:r>
            <a:endParaRPr lang="en-US" sz="2800" dirty="0" smtClean="0">
              <a:latin typeface="Times New Roman" panose="02020603050405020304" pitchFamily="18" charset="0"/>
              <a:ea typeface="Tahoma" panose="020B0604030504040204" pitchFamily="34" charset="0"/>
              <a:cs typeface="Times New Roman" panose="02020603050405020304" pitchFamily="18" charset="0"/>
            </a:endParaRPr>
          </a:p>
          <a:p>
            <a:endParaRPr lang="en-US" sz="2800"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buFont typeface="Wingdings" panose="05000000000000000000" pitchFamily="2" charset="2"/>
              <a:buChar char="Ø"/>
            </a:pPr>
            <a:r>
              <a:rPr lang="en-US" sz="2800" dirty="0">
                <a:latin typeface="Times New Roman" panose="02020603050405020304" pitchFamily="18" charset="0"/>
                <a:ea typeface="Tahoma" panose="020B0604030504040204" pitchFamily="34" charset="0"/>
                <a:cs typeface="Times New Roman" panose="02020603050405020304" pitchFamily="18" charset="0"/>
              </a:rPr>
              <a:t>Specific agreements with customers and suppliers </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are </a:t>
            </a:r>
            <a:r>
              <a:rPr lang="en-US" sz="2800" dirty="0">
                <a:latin typeface="Times New Roman" panose="02020603050405020304" pitchFamily="18" charset="0"/>
                <a:ea typeface="Tahoma" panose="020B0604030504040204" pitchFamily="34" charset="0"/>
                <a:cs typeface="Times New Roman" panose="02020603050405020304" pitchFamily="18" charset="0"/>
              </a:rPr>
              <a:t>common means of creating environmental </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favorability.</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34519934"/>
      </p:ext>
    </p:extLst>
  </p:cSld>
  <p:clrMapOvr>
    <a:masterClrMapping/>
  </p:clrMapOvr>
  <p:transition spd="slow" advTm="1686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1053</TotalTime>
  <Words>784</Words>
  <Application>Microsoft Office PowerPoint</Application>
  <PresentationFormat>Widescreen</PresentationFormat>
  <Paragraphs>99</Paragraphs>
  <Slides>14</Slides>
  <Notes>0</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Tahoma</vt:lpstr>
      <vt:lpstr>Times New Roman</vt:lpstr>
      <vt:lpstr>Wingdings</vt:lpstr>
      <vt:lpstr>Wingdings 3</vt:lpstr>
      <vt:lpstr>Ion</vt:lpstr>
      <vt:lpstr> MANAGING ENVIRONMENTAL ELEMENTS</vt:lpstr>
      <vt:lpstr> 1. Adaptation</vt:lpstr>
      <vt:lpstr> Adaptation Techniques</vt:lpstr>
      <vt:lpstr>Adaptation Techniques Cont’d</vt:lpstr>
      <vt:lpstr>   2. Favorability Influence</vt:lpstr>
      <vt:lpstr>Advertising and Public Relations </vt:lpstr>
      <vt:lpstr> Boundary Spanning</vt:lpstr>
      <vt:lpstr>   Recruiting </vt:lpstr>
      <vt:lpstr> Negotiating contracts</vt:lpstr>
      <vt:lpstr> Co-opting</vt:lpstr>
      <vt:lpstr>    Trade Associations</vt:lpstr>
      <vt:lpstr>  Political Activity</vt:lpstr>
      <vt:lpstr>  3. Domain Shifts</vt:lpstr>
      <vt:lpstr> END</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Faith M. Simwami</dc:creator>
  <cp:lastModifiedBy>Chibozu</cp:lastModifiedBy>
  <cp:revision>70</cp:revision>
  <dcterms:created xsi:type="dcterms:W3CDTF">2018-03-26T14:28:54Z</dcterms:created>
  <dcterms:modified xsi:type="dcterms:W3CDTF">2020-05-14T10:21:52Z</dcterms:modified>
</cp:coreProperties>
</file>