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notesMasterIdLst>
    <p:notesMasterId r:id="rId37"/>
  </p:notesMasterIdLst>
  <p:sldIdLst>
    <p:sldId id="257" r:id="rId2"/>
    <p:sldId id="296" r:id="rId3"/>
    <p:sldId id="297" r:id="rId4"/>
    <p:sldId id="298" r:id="rId5"/>
    <p:sldId id="262" r:id="rId6"/>
    <p:sldId id="263" r:id="rId7"/>
    <p:sldId id="264" r:id="rId8"/>
    <p:sldId id="265" r:id="rId9"/>
    <p:sldId id="313" r:id="rId10"/>
    <p:sldId id="356" r:id="rId11"/>
    <p:sldId id="345" r:id="rId12"/>
    <p:sldId id="346" r:id="rId13"/>
    <p:sldId id="347" r:id="rId14"/>
    <p:sldId id="324" r:id="rId15"/>
    <p:sldId id="325" r:id="rId16"/>
    <p:sldId id="326" r:id="rId17"/>
    <p:sldId id="348" r:id="rId18"/>
    <p:sldId id="312" r:id="rId19"/>
    <p:sldId id="327" r:id="rId20"/>
    <p:sldId id="328" r:id="rId21"/>
    <p:sldId id="329" r:id="rId22"/>
    <p:sldId id="330" r:id="rId23"/>
    <p:sldId id="331" r:id="rId24"/>
    <p:sldId id="349" r:id="rId25"/>
    <p:sldId id="333" r:id="rId26"/>
    <p:sldId id="351" r:id="rId27"/>
    <p:sldId id="350" r:id="rId28"/>
    <p:sldId id="336" r:id="rId29"/>
    <p:sldId id="352" r:id="rId30"/>
    <p:sldId id="338" r:id="rId31"/>
    <p:sldId id="353" r:id="rId32"/>
    <p:sldId id="340" r:id="rId33"/>
    <p:sldId id="354" r:id="rId34"/>
    <p:sldId id="355" r:id="rId35"/>
    <p:sldId id="34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50" autoAdjust="0"/>
    <p:restoredTop sz="94660"/>
  </p:normalViewPr>
  <p:slideViewPr>
    <p:cSldViewPr snapToGrid="0">
      <p:cViewPr varScale="1">
        <p:scale>
          <a:sx n="74" d="100"/>
          <a:sy n="74" d="100"/>
        </p:scale>
        <p:origin x="37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014E1D-5888-4717-86D7-4D3E97D47E78}" type="datetimeFigureOut">
              <a:rPr lang="en-ZA" smtClean="0"/>
              <a:t>2020-05-14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2BF539-DB50-47E8-B780-FCC9B4B3CABE}" type="slidenum">
              <a:rPr lang="en-ZA" smtClean="0"/>
              <a:t>‹#›</a:t>
            </a:fld>
            <a:endParaRPr lang="en-ZA"/>
          </a:p>
        </p:txBody>
      </p:sp>
    </p:spTree>
    <p:extLst>
      <p:ext uri="{BB962C8B-B14F-4D97-AF65-F5344CB8AC3E}">
        <p14:creationId xmlns:p14="http://schemas.microsoft.com/office/powerpoint/2010/main" val="4144143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348C3C5-FFE0-4A3B-8C96-35239372AEEC}" type="datetime1">
              <a:rPr lang="en-US" smtClean="0">
                <a:solidFill>
                  <a:prstClr val="black"/>
                </a:solidFill>
              </a:rPr>
              <a:pPr/>
              <a:t>5/14/2020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51482C3B-659D-4C8E-A6EA-735CBB7EE2F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21672082"/>
      </p:ext>
    </p:extLst>
  </p:cSld>
  <p:clrMapOvr>
    <a:masterClrMapping/>
  </p:clrMapOvr>
  <p:transition spd="slow">
    <p:wipe dir="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9A09ED-3BF6-4970-9B43-63D92649CA5E}" type="datetime1">
              <a:rPr lang="en-US" smtClean="0">
                <a:solidFill>
                  <a:prstClr val="black"/>
                </a:solidFill>
              </a:rPr>
              <a:pPr/>
              <a:t>5/14/2020</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51482C3B-659D-4C8E-A6EA-735CBB7EE2F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52954831"/>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1A0C1D-0995-4A5B-B6C5-1B765292352D}" type="datetime1">
              <a:rPr lang="en-US" smtClean="0">
                <a:solidFill>
                  <a:prstClr val="black"/>
                </a:solidFill>
              </a:rPr>
              <a:pPr/>
              <a:t>5/14/2020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51482C3B-659D-4C8E-A6EA-735CBB7EE2F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8283775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B064D3-BF8F-4FE2-8EF0-54D7A2B854E1}" type="datetime1">
              <a:rPr lang="en-US" smtClean="0">
                <a:solidFill>
                  <a:prstClr val="black"/>
                </a:solidFill>
              </a:rPr>
              <a:pPr/>
              <a:t>5/14/2020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51482C3B-659D-4C8E-A6EA-735CBB7EE2F0}" type="slidenum">
              <a:rPr lang="en-US" smtClean="0">
                <a:solidFill>
                  <a:prstClr val="black"/>
                </a:solidFill>
              </a:rPr>
              <a:pPr/>
              <a:t>‹#›</a:t>
            </a:fld>
            <a:endParaRPr lang="en-US">
              <a:solidFill>
                <a:prstClr val="black"/>
              </a:solidFill>
            </a:endParaRP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51515983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BBD1CA4-3AC2-41AD-A53B-DDD6415E34AB}" type="datetime1">
              <a:rPr lang="en-US" smtClean="0">
                <a:solidFill>
                  <a:prstClr val="black"/>
                </a:solidFill>
              </a:rPr>
              <a:pPr/>
              <a:t>5/14/2020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51482C3B-659D-4C8E-A6EA-735CBB7EE2F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9560912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E9A09ED-3BF6-4970-9B43-63D92649CA5E}" type="datetime1">
              <a:rPr lang="en-US" smtClean="0">
                <a:solidFill>
                  <a:prstClr val="black"/>
                </a:solidFill>
              </a:rPr>
              <a:pPr/>
              <a:t>5/14/2020</a:t>
            </a:fld>
            <a:endParaRPr lang="en-US">
              <a:solidFill>
                <a:prstClr val="black"/>
              </a:solidFill>
            </a:endParaRPr>
          </a:p>
        </p:txBody>
      </p:sp>
      <p:sp>
        <p:nvSpPr>
          <p:cNvPr id="4"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51482C3B-659D-4C8E-A6EA-735CBB7EE2F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79215830"/>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E9A09ED-3BF6-4970-9B43-63D92649CA5E}" type="datetime1">
              <a:rPr lang="en-US" smtClean="0">
                <a:solidFill>
                  <a:prstClr val="black"/>
                </a:solidFill>
              </a:rPr>
              <a:pPr/>
              <a:t>5/14/2020</a:t>
            </a:fld>
            <a:endParaRPr lang="en-US">
              <a:solidFill>
                <a:prstClr val="black"/>
              </a:solidFill>
            </a:endParaRPr>
          </a:p>
        </p:txBody>
      </p:sp>
      <p:sp>
        <p:nvSpPr>
          <p:cNvPr id="4"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51482C3B-659D-4C8E-A6EA-735CBB7EE2F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44555021"/>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966FC1C-31B6-4129-A54F-CAE819180C90}" type="datetime1">
              <a:rPr lang="en-US" smtClean="0">
                <a:solidFill>
                  <a:prstClr val="black"/>
                </a:solidFill>
              </a:rPr>
              <a:pPr/>
              <a:t>5/14/2020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51482C3B-659D-4C8E-A6EA-735CBB7EE2F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51478564"/>
      </p:ext>
    </p:extLst>
  </p:cSld>
  <p:clrMapOvr>
    <a:masterClrMapping/>
  </p:clrMapOvr>
  <p:transition spd="slow">
    <p:wipe dir="r"/>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8EFE31F-4DB6-435D-9526-05A04D29D3A0}" type="datetime1">
              <a:rPr lang="en-US" smtClean="0">
                <a:solidFill>
                  <a:prstClr val="black"/>
                </a:solidFill>
              </a:rPr>
              <a:pPr/>
              <a:t>5/14/2020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51482C3B-659D-4C8E-A6EA-735CBB7EE2F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41064570"/>
      </p:ext>
    </p:extLst>
  </p:cSld>
  <p:clrMapOvr>
    <a:masterClrMapping/>
  </p:clrMapOvr>
  <p:transition spd="slow">
    <p:wipe dir="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0E5DB98D-A809-46BC-AA4B-EA813748DFB8}" type="datetime1">
              <a:rPr lang="en-US" smtClean="0">
                <a:solidFill>
                  <a:prstClr val="black"/>
                </a:solidFill>
              </a:rPr>
              <a:pPr/>
              <a:t>5/14/2020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51482C3B-659D-4C8E-A6EA-735CBB7EE2F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75615181"/>
      </p:ext>
    </p:extLst>
  </p:cSld>
  <p:clrMapOvr>
    <a:masterClrMapping/>
  </p:clrMapOvr>
  <p:transition spd="slow">
    <p:wipe dir="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968FF4-F3DF-4E9E-8A63-4E9FB7D0A22C}" type="datetime1">
              <a:rPr lang="en-US" smtClean="0">
                <a:solidFill>
                  <a:prstClr val="black"/>
                </a:solidFill>
              </a:rPr>
              <a:pPr/>
              <a:t>5/14/2020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51482C3B-659D-4C8E-A6EA-735CBB7EE2F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11097736"/>
      </p:ext>
    </p:extLst>
  </p:cSld>
  <p:clrMapOvr>
    <a:masterClrMapping/>
  </p:clrMapOvr>
  <p:transition spd="slow">
    <p:wipe dir="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2DE3EFE-BC24-4436-9FEB-5C45A6FAE4EC}" type="datetime1">
              <a:rPr lang="en-US" smtClean="0">
                <a:solidFill>
                  <a:prstClr val="black"/>
                </a:solidFill>
              </a:rPr>
              <a:pPr/>
              <a:t>5/14/2020</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51482C3B-659D-4C8E-A6EA-735CBB7EE2F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36069306"/>
      </p:ext>
    </p:extLst>
  </p:cSld>
  <p:clrMapOvr>
    <a:masterClrMapping/>
  </p:clrMapOvr>
  <p:transition spd="slow">
    <p:wipe dir="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CA9D6D7-0D36-4CEA-B907-683DEF4A5977}" type="datetime1">
              <a:rPr lang="en-US" smtClean="0">
                <a:solidFill>
                  <a:prstClr val="black"/>
                </a:solidFill>
              </a:rPr>
              <a:pPr/>
              <a:t>5/14/2020</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51482C3B-659D-4C8E-A6EA-735CBB7EE2F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34118693"/>
      </p:ext>
    </p:extLst>
  </p:cSld>
  <p:clrMapOvr>
    <a:masterClrMapping/>
  </p:clrMapOvr>
  <p:transition spd="slow">
    <p:wipe dir="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51D20676-19D2-4E32-89D4-FF5F79771623}" type="datetime1">
              <a:rPr lang="en-US" smtClean="0">
                <a:solidFill>
                  <a:prstClr val="black"/>
                </a:solidFill>
              </a:rPr>
              <a:pPr/>
              <a:t>5/14/2020</a:t>
            </a:fld>
            <a:endParaRPr lang="en-US">
              <a:solidFill>
                <a:prstClr val="black"/>
              </a:solidFill>
            </a:endParaRPr>
          </a:p>
        </p:txBody>
      </p:sp>
      <p:sp>
        <p:nvSpPr>
          <p:cNvPr id="5" name="Footer Placeholder 3"/>
          <p:cNvSpPr>
            <a:spLocks noGrp="1"/>
          </p:cNvSpPr>
          <p:nvPr>
            <p:ph type="ftr" sz="quarter" idx="11"/>
          </p:nvPr>
        </p:nvSpPr>
        <p:spPr/>
        <p:txBody>
          <a:bodyPr/>
          <a:lstStyle/>
          <a:p>
            <a:endParaRPr lang="en-US">
              <a:solidFill>
                <a:prstClr val="black"/>
              </a:solidFill>
            </a:endParaRPr>
          </a:p>
        </p:txBody>
      </p:sp>
      <p:sp>
        <p:nvSpPr>
          <p:cNvPr id="6" name="Slide Number Placeholder 4"/>
          <p:cNvSpPr>
            <a:spLocks noGrp="1"/>
          </p:cNvSpPr>
          <p:nvPr>
            <p:ph type="sldNum" sz="quarter" idx="12"/>
          </p:nvPr>
        </p:nvSpPr>
        <p:spPr/>
        <p:txBody>
          <a:bodyPr/>
          <a:lstStyle/>
          <a:p>
            <a:fld id="{51482C3B-659D-4C8E-A6EA-735CBB7EE2F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18874054"/>
      </p:ext>
    </p:extLst>
  </p:cSld>
  <p:clrMapOvr>
    <a:masterClrMapping/>
  </p:clrMapOvr>
  <p:transition spd="slow">
    <p:wipe dir="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95CD49A-D0F2-46A3-AF3D-6C6A3CA85DC0}" type="datetime1">
              <a:rPr lang="en-US" smtClean="0">
                <a:solidFill>
                  <a:prstClr val="black"/>
                </a:solidFill>
              </a:rPr>
              <a:pPr/>
              <a:t>5/14/2020</a:t>
            </a:fld>
            <a:endParaRPr lang="en-US">
              <a:solidFill>
                <a:prstClr val="black"/>
              </a:solidFill>
            </a:endParaRPr>
          </a:p>
        </p:txBody>
      </p:sp>
      <p:sp>
        <p:nvSpPr>
          <p:cNvPr id="5" name="Footer Placeholder 2"/>
          <p:cNvSpPr>
            <a:spLocks noGrp="1"/>
          </p:cNvSpPr>
          <p:nvPr>
            <p:ph type="ftr" sz="quarter" idx="11"/>
          </p:nvPr>
        </p:nvSpPr>
        <p:spPr/>
        <p:txBody>
          <a:bodyPr/>
          <a:lstStyle/>
          <a:p>
            <a:endParaRPr lang="en-US">
              <a:solidFill>
                <a:prstClr val="black"/>
              </a:solidFill>
            </a:endParaRPr>
          </a:p>
        </p:txBody>
      </p:sp>
      <p:sp>
        <p:nvSpPr>
          <p:cNvPr id="6" name="Slide Number Placeholder 3"/>
          <p:cNvSpPr>
            <a:spLocks noGrp="1"/>
          </p:cNvSpPr>
          <p:nvPr>
            <p:ph type="sldNum" sz="quarter" idx="12"/>
          </p:nvPr>
        </p:nvSpPr>
        <p:spPr/>
        <p:txBody>
          <a:bodyPr/>
          <a:lstStyle/>
          <a:p>
            <a:fld id="{51482C3B-659D-4C8E-A6EA-735CBB7EE2F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59148954"/>
      </p:ext>
    </p:extLst>
  </p:cSld>
  <p:clrMapOvr>
    <a:masterClrMapping/>
  </p:clrMapOvr>
  <p:transition spd="slow">
    <p:wipe dir="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4E0CE69A-59D4-4291-83CB-5D7B0A0CE7D8}" type="datetime1">
              <a:rPr lang="en-US" smtClean="0">
                <a:solidFill>
                  <a:prstClr val="black"/>
                </a:solidFill>
              </a:rPr>
              <a:pPr/>
              <a:t>5/14/2020</a:t>
            </a:fld>
            <a:endParaRPr lang="en-US">
              <a:solidFill>
                <a:prstClr val="black"/>
              </a:solidFill>
            </a:endParaRPr>
          </a:p>
        </p:txBody>
      </p:sp>
      <p:sp>
        <p:nvSpPr>
          <p:cNvPr id="5" name="Footer Placeholder 5"/>
          <p:cNvSpPr>
            <a:spLocks noGrp="1"/>
          </p:cNvSpPr>
          <p:nvPr>
            <p:ph type="ftr" sz="quarter" idx="11"/>
          </p:nvPr>
        </p:nvSpPr>
        <p:spPr/>
        <p:txBody>
          <a:bodyPr/>
          <a:lstStyle/>
          <a:p>
            <a:endParaRPr lang="en-US">
              <a:solidFill>
                <a:prstClr val="black"/>
              </a:solidFill>
            </a:endParaRPr>
          </a:p>
        </p:txBody>
      </p:sp>
      <p:sp>
        <p:nvSpPr>
          <p:cNvPr id="6" name="Slide Number Placeholder 6"/>
          <p:cNvSpPr>
            <a:spLocks noGrp="1"/>
          </p:cNvSpPr>
          <p:nvPr>
            <p:ph type="sldNum" sz="quarter" idx="12"/>
          </p:nvPr>
        </p:nvSpPr>
        <p:spPr/>
        <p:txBody>
          <a:bodyPr/>
          <a:lstStyle/>
          <a:p>
            <a:fld id="{51482C3B-659D-4C8E-A6EA-735CBB7EE2F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24223259"/>
      </p:ext>
    </p:extLst>
  </p:cSld>
  <p:clrMapOvr>
    <a:masterClrMapping/>
  </p:clrMapOvr>
  <p:transition spd="slow">
    <p:wipe dir="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0B14FC-9023-478F-AB1F-D6C578FF3EBF}" type="datetime1">
              <a:rPr lang="en-US" smtClean="0">
                <a:solidFill>
                  <a:prstClr val="black"/>
                </a:solidFill>
              </a:rPr>
              <a:pPr/>
              <a:t>5/14/2020</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51482C3B-659D-4C8E-A6EA-735CBB7EE2F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45675211"/>
      </p:ext>
    </p:extLst>
  </p:cSld>
  <p:clrMapOvr>
    <a:masterClrMapping/>
  </p:clrMapOvr>
  <p:transition spd="slow">
    <p:wipe dir="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8E9A09ED-3BF6-4970-9B43-63D92649CA5E}" type="datetime1">
              <a:rPr lang="en-US" smtClean="0">
                <a:solidFill>
                  <a:prstClr val="black"/>
                </a:solidFill>
              </a:rPr>
              <a:pPr/>
              <a:t>5/14/2020</a:t>
            </a:fld>
            <a:endParaRPr lang="en-US">
              <a:solidFill>
                <a:prstClr val="black"/>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solidFill>
                <a:prstClr val="black"/>
              </a:solidFill>
            </a:endParaRP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51482C3B-659D-4C8E-A6EA-735CBB7EE2F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97208426"/>
      </p:ext>
    </p:extLst>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Lst>
  <p:transition spd="slow">
    <p:wipe dir="r"/>
  </p:transition>
  <p:timing>
    <p:tnLst>
      <p:par>
        <p:cTn id="1" dur="indefinite" restart="never" nodeType="tmRoot"/>
      </p:par>
    </p:tnLst>
  </p:timing>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6.pn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04088"/>
            <a:ext cx="8229600" cy="1886712"/>
          </a:xfrm>
        </p:spPr>
        <p:txBody>
          <a:bodyPr>
            <a:normAutofit/>
          </a:bodyPr>
          <a:lstStyle/>
          <a:p>
            <a:pPr algn="ctr"/>
            <a:r>
              <a:rPr lang="en-US" sz="4000" dirty="0" smtClean="0">
                <a:latin typeface="Times New Roman" panose="02020603050405020304" pitchFamily="18" charset="0"/>
                <a:cs typeface="Times New Roman" panose="02020603050405020304" pitchFamily="18" charset="0"/>
              </a:rPr>
              <a:t> </a:t>
            </a:r>
            <a:r>
              <a:rPr lang="en-US" sz="4000" b="1"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BUSINESS ENVIRONMENT</a:t>
            </a:r>
            <a:endParaRPr lang="en-US"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Content Placeholder 2"/>
          <p:cNvSpPr>
            <a:spLocks noGrp="1"/>
          </p:cNvSpPr>
          <p:nvPr>
            <p:ph idx="1"/>
          </p:nvPr>
        </p:nvSpPr>
        <p:spPr>
          <a:xfrm>
            <a:off x="1828800" y="1524000"/>
            <a:ext cx="8382000" cy="4800600"/>
          </a:xfrm>
        </p:spPr>
        <p:txBody>
          <a:bodyPr>
            <a:normAutofit/>
          </a:bodyPr>
          <a:lstStyle/>
          <a:p>
            <a:pPr marL="0" indent="0" algn="ctr">
              <a:buNone/>
            </a:pPr>
            <a:endParaRPr lang="en-US" sz="3600" b="1" dirty="0">
              <a:latin typeface="Tahoma" panose="020B0604030504040204" pitchFamily="34" charset="0"/>
              <a:ea typeface="Tahoma" panose="020B0604030504040204" pitchFamily="34" charset="0"/>
              <a:cs typeface="Tahoma" panose="020B0604030504040204" pitchFamily="34" charset="0"/>
            </a:endParaRPr>
          </a:p>
          <a:p>
            <a:pPr marL="0" indent="0" algn="ctr">
              <a:buNone/>
            </a:pPr>
            <a:endParaRPr lang="en-US" sz="3600" b="1" dirty="0">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400" b="1" dirty="0" smtClean="0">
                <a:latin typeface="Times New Roman" panose="02020603050405020304" pitchFamily="18" charset="0"/>
                <a:cs typeface="Times New Roman" panose="02020603050405020304" pitchFamily="18" charset="0"/>
              </a:rPr>
              <a:t>INTERNAL AND EXTERNAL</a:t>
            </a:r>
          </a:p>
          <a:p>
            <a:pPr marL="0" indent="0" algn="ctr">
              <a:buNone/>
            </a:pPr>
            <a:r>
              <a:rPr lang="en-US" sz="4400" b="1" dirty="0" smtClean="0">
                <a:latin typeface="Times New Roman" panose="02020603050405020304" pitchFamily="18" charset="0"/>
                <a:cs typeface="Times New Roman" panose="02020603050405020304" pitchFamily="18" charset="0"/>
              </a:rPr>
              <a:t>ENVIRONMENTAL ANALYSIS TOOLS</a:t>
            </a:r>
            <a:endParaRPr lang="en-US" sz="4400"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51482C3B-659D-4C8E-A6EA-735CBB7EE2F0}" type="slidenum">
              <a:rPr lang="en-US" smtClean="0">
                <a:solidFill>
                  <a:prstClr val="black"/>
                </a:solidFill>
              </a:rPr>
              <a:pPr/>
              <a:t>1</a:t>
            </a:fld>
            <a:endParaRPr lang="en-US">
              <a:solidFill>
                <a:prstClr val="black"/>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99250983"/>
      </p:ext>
    </p:extLst>
  </p:cSld>
  <p:clrMapOvr>
    <a:masterClrMapping/>
  </p:clrMapOvr>
  <p:transition spd="slow" advTm="6112">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233777"/>
            <a:ext cx="9404723" cy="1400530"/>
          </a:xfrm>
        </p:spPr>
        <p:txBody>
          <a:bodyPr/>
          <a:lstStyle/>
          <a:p>
            <a:r>
              <a:rPr lang="en-GB" b="1" dirty="0" smtClean="0">
                <a:solidFill>
                  <a:schemeClr val="tx1"/>
                </a:solidFill>
                <a:latin typeface="Times New Roman" panose="02020603050405020304" pitchFamily="18" charset="0"/>
                <a:cs typeface="Times New Roman" panose="02020603050405020304" pitchFamily="18" charset="0"/>
              </a:rPr>
              <a:t>PROTECTING MARKET SHARE</a:t>
            </a:r>
            <a:endParaRPr lang="en-GB" b="1" dirty="0">
              <a:solidFill>
                <a:schemeClr val="tx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103312" y="1262130"/>
            <a:ext cx="9766457" cy="5370490"/>
          </a:xfrm>
        </p:spPr>
        <p:txBody>
          <a:bodyPr>
            <a:normAutofit lnSpcReduction="10000"/>
          </a:bodyPr>
          <a:lstStyle/>
          <a:p>
            <a:pPr>
              <a:lnSpc>
                <a:spcPct val="80000"/>
              </a:lnSpc>
            </a:pPr>
            <a:r>
              <a:rPr lang="en-US" altLang="en-US" sz="2400" b="1" dirty="0">
                <a:latin typeface="Times New Roman" panose="02020603050405020304" pitchFamily="18" charset="0"/>
                <a:cs typeface="Times New Roman" panose="02020603050405020304" pitchFamily="18" charset="0"/>
              </a:rPr>
              <a:t>POSITION DEFENSE</a:t>
            </a:r>
            <a:r>
              <a:rPr lang="en-US" altLang="en-US" sz="2400" dirty="0">
                <a:latin typeface="Times New Roman" panose="02020603050405020304" pitchFamily="18" charset="0"/>
                <a:cs typeface="Times New Roman" panose="02020603050405020304" pitchFamily="18" charset="0"/>
              </a:rPr>
              <a:t> – Build fortifications around its current </a:t>
            </a:r>
            <a:r>
              <a:rPr lang="en-US" altLang="en-US" sz="2400" dirty="0" smtClean="0">
                <a:latin typeface="Times New Roman" panose="02020603050405020304" pitchFamily="18" charset="0"/>
                <a:cs typeface="Times New Roman" panose="02020603050405020304" pitchFamily="18" charset="0"/>
              </a:rPr>
              <a:t>position</a:t>
            </a:r>
            <a:r>
              <a:rPr lang="en-US" altLang="en-US" sz="2400" dirty="0">
                <a:latin typeface="Times New Roman" panose="02020603050405020304" pitchFamily="18" charset="0"/>
                <a:cs typeface="Times New Roman" panose="02020603050405020304" pitchFamily="18" charset="0"/>
              </a:rPr>
              <a:t> </a:t>
            </a:r>
            <a:r>
              <a:rPr lang="en-US" altLang="en-US" sz="2400" dirty="0" smtClean="0">
                <a:latin typeface="Times New Roman" panose="02020603050405020304" pitchFamily="18" charset="0"/>
                <a:cs typeface="Times New Roman" panose="02020603050405020304" pitchFamily="18" charset="0"/>
              </a:rPr>
              <a:t>such as making the brand impenetrable.</a:t>
            </a:r>
            <a:endParaRPr lang="en-US" altLang="en-US" sz="2400" b="1" dirty="0">
              <a:latin typeface="Times New Roman" panose="02020603050405020304" pitchFamily="18" charset="0"/>
              <a:cs typeface="Times New Roman" panose="02020603050405020304" pitchFamily="18" charset="0"/>
            </a:endParaRPr>
          </a:p>
          <a:p>
            <a:pPr>
              <a:lnSpc>
                <a:spcPct val="80000"/>
              </a:lnSpc>
            </a:pPr>
            <a:endParaRPr lang="en-US" altLang="en-US" sz="2400" b="1" dirty="0" smtClean="0">
              <a:latin typeface="Times New Roman" panose="02020603050405020304" pitchFamily="18" charset="0"/>
              <a:cs typeface="Times New Roman" panose="02020603050405020304" pitchFamily="18" charset="0"/>
            </a:endParaRPr>
          </a:p>
          <a:p>
            <a:pPr>
              <a:lnSpc>
                <a:spcPct val="80000"/>
              </a:lnSpc>
            </a:pPr>
            <a:r>
              <a:rPr lang="en-US" altLang="en-US" sz="2400" b="1" dirty="0" smtClean="0">
                <a:latin typeface="Times New Roman" panose="02020603050405020304" pitchFamily="18" charset="0"/>
                <a:cs typeface="Times New Roman" panose="02020603050405020304" pitchFamily="18" charset="0"/>
              </a:rPr>
              <a:t>FLANKING </a:t>
            </a:r>
            <a:r>
              <a:rPr lang="en-US" altLang="en-US" sz="2400" b="1" dirty="0">
                <a:latin typeface="Times New Roman" panose="02020603050405020304" pitchFamily="18" charset="0"/>
                <a:cs typeface="Times New Roman" panose="02020603050405020304" pitchFamily="18" charset="0"/>
              </a:rPr>
              <a:t>DEFENSE</a:t>
            </a:r>
            <a:r>
              <a:rPr lang="en-US" altLang="en-US" sz="2400" dirty="0">
                <a:latin typeface="Times New Roman" panose="02020603050405020304" pitchFamily="18" charset="0"/>
                <a:cs typeface="Times New Roman" panose="02020603050405020304" pitchFamily="18" charset="0"/>
              </a:rPr>
              <a:t> – </a:t>
            </a:r>
            <a:r>
              <a:rPr lang="en-US" altLang="en-US" sz="2400" dirty="0" smtClean="0">
                <a:latin typeface="Times New Roman" panose="02020603050405020304" pitchFamily="18" charset="0"/>
                <a:cs typeface="Times New Roman" panose="02020603050405020304" pitchFamily="18" charset="0"/>
              </a:rPr>
              <a:t>Market leader identifies and strengthens its own weak points.</a:t>
            </a:r>
            <a:endParaRPr lang="en-US" altLang="en-US" sz="2400" b="1" dirty="0">
              <a:latin typeface="Times New Roman" panose="02020603050405020304" pitchFamily="18" charset="0"/>
              <a:cs typeface="Times New Roman" panose="02020603050405020304" pitchFamily="18" charset="0"/>
            </a:endParaRPr>
          </a:p>
          <a:p>
            <a:pPr>
              <a:lnSpc>
                <a:spcPct val="80000"/>
              </a:lnSpc>
            </a:pPr>
            <a:endParaRPr lang="en-US" altLang="en-US" sz="2400" b="1" dirty="0" smtClean="0">
              <a:latin typeface="Times New Roman" panose="02020603050405020304" pitchFamily="18" charset="0"/>
              <a:cs typeface="Times New Roman" panose="02020603050405020304" pitchFamily="18" charset="0"/>
            </a:endParaRPr>
          </a:p>
          <a:p>
            <a:pPr>
              <a:lnSpc>
                <a:spcPct val="80000"/>
              </a:lnSpc>
            </a:pPr>
            <a:r>
              <a:rPr lang="en-US" altLang="en-US" sz="2400" b="1" dirty="0" smtClean="0">
                <a:latin typeface="Times New Roman" panose="02020603050405020304" pitchFamily="18" charset="0"/>
                <a:cs typeface="Times New Roman" panose="02020603050405020304" pitchFamily="18" charset="0"/>
              </a:rPr>
              <a:t>PRE-EMPTIVE </a:t>
            </a:r>
            <a:r>
              <a:rPr lang="en-US" altLang="en-US" sz="2400" b="1" dirty="0">
                <a:latin typeface="Times New Roman" panose="02020603050405020304" pitchFamily="18" charset="0"/>
                <a:cs typeface="Times New Roman" panose="02020603050405020304" pitchFamily="18" charset="0"/>
              </a:rPr>
              <a:t>DEFENSE</a:t>
            </a:r>
            <a:r>
              <a:rPr lang="en-US" altLang="en-US" sz="2400" dirty="0">
                <a:latin typeface="Times New Roman" panose="02020603050405020304" pitchFamily="18" charset="0"/>
                <a:cs typeface="Times New Roman" panose="02020603050405020304" pitchFamily="18" charset="0"/>
              </a:rPr>
              <a:t> – </a:t>
            </a:r>
            <a:r>
              <a:rPr lang="en-US" altLang="en-US" sz="2400" dirty="0" smtClean="0">
                <a:latin typeface="Times New Roman" panose="02020603050405020304" pitchFamily="18" charset="0"/>
                <a:cs typeface="Times New Roman" panose="02020603050405020304" pitchFamily="18" charset="0"/>
              </a:rPr>
              <a:t>Attacking the competitor before you can get attacked by them.</a:t>
            </a:r>
            <a:endParaRPr lang="en-US" altLang="en-US" sz="2400" b="1" dirty="0">
              <a:latin typeface="Times New Roman" panose="02020603050405020304" pitchFamily="18" charset="0"/>
              <a:cs typeface="Times New Roman" panose="02020603050405020304" pitchFamily="18" charset="0"/>
            </a:endParaRPr>
          </a:p>
          <a:p>
            <a:pPr>
              <a:lnSpc>
                <a:spcPct val="80000"/>
              </a:lnSpc>
            </a:pPr>
            <a:endParaRPr lang="en-US" altLang="en-US" sz="2400" b="1" dirty="0" smtClean="0">
              <a:latin typeface="Times New Roman" panose="02020603050405020304" pitchFamily="18" charset="0"/>
              <a:cs typeface="Times New Roman" panose="02020603050405020304" pitchFamily="18" charset="0"/>
            </a:endParaRPr>
          </a:p>
          <a:p>
            <a:pPr>
              <a:lnSpc>
                <a:spcPct val="80000"/>
              </a:lnSpc>
            </a:pPr>
            <a:r>
              <a:rPr lang="en-US" altLang="en-US" sz="2400" b="1" dirty="0" smtClean="0">
                <a:latin typeface="Times New Roman" panose="02020603050405020304" pitchFamily="18" charset="0"/>
                <a:cs typeface="Times New Roman" panose="02020603050405020304" pitchFamily="18" charset="0"/>
              </a:rPr>
              <a:t>COUNTER </a:t>
            </a:r>
            <a:r>
              <a:rPr lang="en-US" altLang="en-US" sz="2400" b="1" dirty="0">
                <a:latin typeface="Times New Roman" panose="02020603050405020304" pitchFamily="18" charset="0"/>
                <a:cs typeface="Times New Roman" panose="02020603050405020304" pitchFamily="18" charset="0"/>
              </a:rPr>
              <a:t>OFFENSIVE DEFENSE</a:t>
            </a:r>
            <a:r>
              <a:rPr lang="en-US" altLang="en-US" sz="2400" dirty="0">
                <a:latin typeface="Times New Roman" panose="02020603050405020304" pitchFamily="18" charset="0"/>
                <a:cs typeface="Times New Roman" panose="02020603050405020304" pitchFamily="18" charset="0"/>
              </a:rPr>
              <a:t> – When </a:t>
            </a:r>
            <a:r>
              <a:rPr lang="en-US" altLang="en-US" sz="2400" dirty="0" smtClean="0">
                <a:latin typeface="Times New Roman" panose="02020603050405020304" pitchFamily="18" charset="0"/>
                <a:cs typeface="Times New Roman" panose="02020603050405020304" pitchFamily="18" charset="0"/>
              </a:rPr>
              <a:t>attacked, market leaders meet the attacker frontally or hit its flank.</a:t>
            </a:r>
            <a:endParaRPr lang="en-US" altLang="en-US" sz="2400" b="1" dirty="0">
              <a:latin typeface="Times New Roman" panose="02020603050405020304" pitchFamily="18" charset="0"/>
              <a:cs typeface="Times New Roman" panose="02020603050405020304" pitchFamily="18" charset="0"/>
            </a:endParaRPr>
          </a:p>
          <a:p>
            <a:pPr>
              <a:lnSpc>
                <a:spcPct val="80000"/>
              </a:lnSpc>
            </a:pPr>
            <a:endParaRPr lang="en-US" altLang="en-US" sz="2400" b="1" dirty="0" smtClean="0">
              <a:latin typeface="Times New Roman" panose="02020603050405020304" pitchFamily="18" charset="0"/>
              <a:cs typeface="Times New Roman" panose="02020603050405020304" pitchFamily="18" charset="0"/>
            </a:endParaRPr>
          </a:p>
          <a:p>
            <a:pPr>
              <a:lnSpc>
                <a:spcPct val="80000"/>
              </a:lnSpc>
            </a:pPr>
            <a:r>
              <a:rPr lang="en-US" altLang="en-US" sz="2400" b="1" dirty="0" smtClean="0">
                <a:latin typeface="Times New Roman" panose="02020603050405020304" pitchFamily="18" charset="0"/>
                <a:cs typeface="Times New Roman" panose="02020603050405020304" pitchFamily="18" charset="0"/>
              </a:rPr>
              <a:t>CONTRACTION </a:t>
            </a:r>
            <a:r>
              <a:rPr lang="en-US" altLang="en-US" sz="2400" b="1" dirty="0">
                <a:latin typeface="Times New Roman" panose="02020603050405020304" pitchFamily="18" charset="0"/>
                <a:cs typeface="Times New Roman" panose="02020603050405020304" pitchFamily="18" charset="0"/>
              </a:rPr>
              <a:t>DEFENSE</a:t>
            </a:r>
            <a:r>
              <a:rPr lang="en-US" altLang="en-US" sz="2400" dirty="0">
                <a:latin typeface="Times New Roman" panose="02020603050405020304" pitchFamily="18" charset="0"/>
                <a:cs typeface="Times New Roman" panose="02020603050405020304" pitchFamily="18" charset="0"/>
              </a:rPr>
              <a:t> – </a:t>
            </a:r>
            <a:r>
              <a:rPr lang="en-US" altLang="en-US" sz="2400" dirty="0" smtClean="0">
                <a:latin typeface="Times New Roman" panose="02020603050405020304" pitchFamily="18" charset="0"/>
                <a:cs typeface="Times New Roman" panose="02020603050405020304" pitchFamily="18" charset="0"/>
              </a:rPr>
              <a:t>When organizations can no longer defend all of their territories, weaker territories are given up and resources re-assigned to stronger territories.</a:t>
            </a:r>
            <a:endParaRPr lang="en-US" altLang="en-US" sz="2400" dirty="0">
              <a:latin typeface="Times New Roman" panose="02020603050405020304" pitchFamily="18" charset="0"/>
              <a:cs typeface="Times New Roman" panose="02020603050405020304" pitchFamily="18" charset="0"/>
            </a:endParaRPr>
          </a:p>
          <a:p>
            <a:endParaRPr lang="en-GB" sz="2400"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12703665"/>
      </p:ext>
    </p:extLst>
  </p:cSld>
  <p:clrMapOvr>
    <a:masterClrMapping/>
  </p:clrMapOvr>
  <p:transition spd="slow" advTm="78441">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682580" y="266700"/>
            <a:ext cx="8922913" cy="685800"/>
          </a:xfrm>
        </p:spPr>
        <p:txBody>
          <a:bodyPr/>
          <a:lstStyle/>
          <a:p>
            <a:r>
              <a:rPr lang="en-US" altLang="en-US" sz="3600" b="1" dirty="0">
                <a:solidFill>
                  <a:schemeClr val="tx1"/>
                </a:solidFill>
                <a:latin typeface="Times New Roman" panose="02020603050405020304" pitchFamily="18" charset="0"/>
                <a:cs typeface="Times New Roman" panose="02020603050405020304" pitchFamily="18" charset="0"/>
              </a:rPr>
              <a:t>CHOOSING AN ATTACK STRATEGY</a:t>
            </a:r>
          </a:p>
        </p:txBody>
      </p:sp>
      <p:sp>
        <p:nvSpPr>
          <p:cNvPr id="102403" name="Rectangle 3"/>
          <p:cNvSpPr>
            <a:spLocks noGrp="1" noChangeArrowheads="1"/>
          </p:cNvSpPr>
          <p:nvPr>
            <p:ph type="body" idx="1"/>
          </p:nvPr>
        </p:nvSpPr>
        <p:spPr>
          <a:xfrm>
            <a:off x="321972" y="1197734"/>
            <a:ext cx="11127346" cy="5507865"/>
          </a:xfrm>
        </p:spPr>
        <p:txBody>
          <a:bodyPr/>
          <a:lstStyle/>
          <a:p>
            <a:pPr>
              <a:lnSpc>
                <a:spcPct val="80000"/>
              </a:lnSpc>
            </a:pPr>
            <a:endParaRPr lang="en-US" altLang="en-US" dirty="0"/>
          </a:p>
          <a:p>
            <a:pPr algn="just">
              <a:lnSpc>
                <a:spcPct val="80000"/>
              </a:lnSpc>
              <a:buFontTx/>
              <a:buNone/>
            </a:pPr>
            <a:r>
              <a:rPr lang="en-US" altLang="en-US" sz="2800" dirty="0">
                <a:latin typeface="Times New Roman" panose="02020603050405020304" pitchFamily="18" charset="0"/>
                <a:cs typeface="Times New Roman" panose="02020603050405020304" pitchFamily="18" charset="0"/>
              </a:rPr>
              <a:t>How can the market challenger best attack the chosen competitor and achieve its strategic objective? </a:t>
            </a:r>
          </a:p>
          <a:p>
            <a:pPr algn="just">
              <a:lnSpc>
                <a:spcPct val="80000"/>
              </a:lnSpc>
              <a:buFontTx/>
              <a:buNone/>
            </a:pPr>
            <a:endParaRPr lang="en-US" altLang="en-US" sz="2800" b="1" dirty="0" smtClean="0">
              <a:latin typeface="Times New Roman" panose="02020603050405020304" pitchFamily="18" charset="0"/>
              <a:cs typeface="Times New Roman" panose="02020603050405020304" pitchFamily="18" charset="0"/>
            </a:endParaRPr>
          </a:p>
          <a:p>
            <a:pPr algn="just">
              <a:lnSpc>
                <a:spcPct val="80000"/>
              </a:lnSpc>
              <a:buFontTx/>
              <a:buNone/>
            </a:pPr>
            <a:r>
              <a:rPr lang="en-US" altLang="en-US" sz="2800" b="1" dirty="0" smtClean="0">
                <a:latin typeface="Times New Roman" panose="02020603050405020304" pitchFamily="18" charset="0"/>
                <a:cs typeface="Times New Roman" panose="02020603050405020304" pitchFamily="18" charset="0"/>
              </a:rPr>
              <a:t>1.FRONTAL  ATTACK</a:t>
            </a:r>
            <a:endParaRPr lang="en-US" altLang="en-US" sz="2800" dirty="0">
              <a:latin typeface="Times New Roman" panose="02020603050405020304" pitchFamily="18" charset="0"/>
              <a:cs typeface="Times New Roman" panose="02020603050405020304" pitchFamily="18" charset="0"/>
            </a:endParaRPr>
          </a:p>
          <a:p>
            <a:pPr algn="just">
              <a:lnSpc>
                <a:spcPct val="80000"/>
              </a:lnSpc>
            </a:pPr>
            <a:r>
              <a:rPr lang="en-US" altLang="en-US" sz="2800" dirty="0" smtClean="0">
                <a:latin typeface="Times New Roman" panose="02020603050405020304" pitchFamily="18" charset="0"/>
                <a:cs typeface="Times New Roman" panose="02020603050405020304" pitchFamily="18" charset="0"/>
              </a:rPr>
              <a:t>The challenger attacks the competitor based on the strengths of the competitor.  </a:t>
            </a:r>
          </a:p>
          <a:p>
            <a:pPr algn="just">
              <a:lnSpc>
                <a:spcPct val="80000"/>
              </a:lnSpc>
            </a:pPr>
            <a:endParaRPr lang="en-US" altLang="en-US" sz="2800" dirty="0" smtClean="0">
              <a:latin typeface="Times New Roman" panose="02020603050405020304" pitchFamily="18" charset="0"/>
              <a:cs typeface="Times New Roman" panose="02020603050405020304" pitchFamily="18" charset="0"/>
            </a:endParaRPr>
          </a:p>
          <a:p>
            <a:pPr algn="just">
              <a:lnSpc>
                <a:spcPct val="80000"/>
              </a:lnSpc>
            </a:pPr>
            <a:r>
              <a:rPr lang="en-US" altLang="en-US" sz="2800" dirty="0" smtClean="0">
                <a:latin typeface="Times New Roman" panose="02020603050405020304" pitchFamily="18" charset="0"/>
                <a:cs typeface="Times New Roman" panose="02020603050405020304" pitchFamily="18" charset="0"/>
              </a:rPr>
              <a:t>The </a:t>
            </a:r>
            <a:r>
              <a:rPr lang="en-US" altLang="en-US" sz="2800" dirty="0">
                <a:latin typeface="Times New Roman" panose="02020603050405020304" pitchFamily="18" charset="0"/>
                <a:cs typeface="Times New Roman" panose="02020603050405020304" pitchFamily="18" charset="0"/>
              </a:rPr>
              <a:t>outcome depends on who has the greater strength and endurance.  If the market challenger has fewer resources than the competitors, a frontal attack makes little sense.  Even great size and strength may not  be enough to challenge a firmly entrenched, resourceful competitor successfully.</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64473509"/>
      </p:ext>
    </p:extLst>
  </p:cSld>
  <p:clrMapOvr>
    <a:masterClrMapping/>
  </p:clrMapOvr>
  <p:transition spd="slow" advTm="90589">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r>
              <a:rPr lang="en-US" altLang="en-US" b="1" dirty="0">
                <a:solidFill>
                  <a:schemeClr val="tx1"/>
                </a:solidFill>
                <a:latin typeface="Times New Roman" panose="02020603050405020304" pitchFamily="18" charset="0"/>
                <a:cs typeface="Times New Roman" panose="02020603050405020304" pitchFamily="18" charset="0"/>
              </a:rPr>
              <a:t>2</a:t>
            </a:r>
            <a:r>
              <a:rPr lang="en-US" altLang="en-US" b="1" dirty="0" smtClean="0">
                <a:solidFill>
                  <a:schemeClr val="tx1"/>
                </a:solidFill>
                <a:latin typeface="Times New Roman" panose="02020603050405020304" pitchFamily="18" charset="0"/>
                <a:cs typeface="Times New Roman" panose="02020603050405020304" pitchFamily="18" charset="0"/>
              </a:rPr>
              <a:t>. FLANKING </a:t>
            </a:r>
            <a:r>
              <a:rPr lang="en-US" altLang="en-US" b="1" dirty="0">
                <a:solidFill>
                  <a:schemeClr val="tx1"/>
                </a:solidFill>
                <a:latin typeface="Times New Roman" panose="02020603050405020304" pitchFamily="18" charset="0"/>
                <a:cs typeface="Times New Roman" panose="02020603050405020304" pitchFamily="18" charset="0"/>
              </a:rPr>
              <a:t>ATTACK</a:t>
            </a:r>
          </a:p>
        </p:txBody>
      </p:sp>
      <p:sp>
        <p:nvSpPr>
          <p:cNvPr id="103427" name="Rectangle 3"/>
          <p:cNvSpPr>
            <a:spLocks noGrp="1" noChangeArrowheads="1"/>
          </p:cNvSpPr>
          <p:nvPr>
            <p:ph type="body" idx="1"/>
          </p:nvPr>
        </p:nvSpPr>
        <p:spPr>
          <a:xfrm>
            <a:off x="744829" y="1337256"/>
            <a:ext cx="10949188" cy="4973392"/>
          </a:xfrm>
        </p:spPr>
        <p:txBody>
          <a:bodyPr/>
          <a:lstStyle/>
          <a:p>
            <a:endParaRPr lang="en-US" altLang="en-US" dirty="0"/>
          </a:p>
          <a:p>
            <a:pPr algn="just"/>
            <a:r>
              <a:rPr lang="en-US" altLang="en-US" sz="4000" dirty="0" smtClean="0">
                <a:latin typeface="Times New Roman" panose="02020603050405020304" pitchFamily="18" charset="0"/>
                <a:cs typeface="Times New Roman" panose="02020603050405020304" pitchFamily="18" charset="0"/>
              </a:rPr>
              <a:t>The challenger attacks the competitor based on the competitor’s weaknesses.  </a:t>
            </a:r>
          </a:p>
          <a:p>
            <a:pPr algn="just"/>
            <a:r>
              <a:rPr lang="en-US" altLang="en-US" sz="4000" dirty="0" smtClean="0">
                <a:latin typeface="Times New Roman" panose="02020603050405020304" pitchFamily="18" charset="0"/>
                <a:cs typeface="Times New Roman" panose="02020603050405020304" pitchFamily="18" charset="0"/>
              </a:rPr>
              <a:t>Flank </a:t>
            </a:r>
            <a:r>
              <a:rPr lang="en-US" altLang="en-US" sz="4000" dirty="0">
                <a:latin typeface="Times New Roman" panose="02020603050405020304" pitchFamily="18" charset="0"/>
                <a:cs typeface="Times New Roman" panose="02020603050405020304" pitchFamily="18" charset="0"/>
              </a:rPr>
              <a:t>attacks make good sense when the company has fewer resources than the </a:t>
            </a:r>
            <a:r>
              <a:rPr lang="en-US" altLang="en-US" sz="4000" dirty="0" smtClean="0">
                <a:latin typeface="Times New Roman" panose="02020603050405020304" pitchFamily="18" charset="0"/>
                <a:cs typeface="Times New Roman" panose="02020603050405020304" pitchFamily="18" charset="0"/>
              </a:rPr>
              <a:t>competitor or is a small player in the market.</a:t>
            </a:r>
            <a:endParaRPr lang="en-US" altLang="en-US" sz="4000" dirty="0">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2391936"/>
      </p:ext>
    </p:extLst>
  </p:cSld>
  <p:clrMapOvr>
    <a:masterClrMapping/>
  </p:clrMapOvr>
  <p:transition spd="slow" advTm="39753">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r>
              <a:rPr lang="en-US" altLang="en-US" b="1" dirty="0">
                <a:solidFill>
                  <a:schemeClr val="tx1"/>
                </a:solidFill>
                <a:latin typeface="Times New Roman" panose="02020603050405020304" pitchFamily="18" charset="0"/>
                <a:cs typeface="Times New Roman" panose="02020603050405020304" pitchFamily="18" charset="0"/>
              </a:rPr>
              <a:t>3</a:t>
            </a:r>
            <a:r>
              <a:rPr lang="en-US" altLang="en-US" b="1" dirty="0" smtClean="0">
                <a:solidFill>
                  <a:schemeClr val="tx1"/>
                </a:solidFill>
                <a:latin typeface="Times New Roman" panose="02020603050405020304" pitchFamily="18" charset="0"/>
                <a:cs typeface="Times New Roman" panose="02020603050405020304" pitchFamily="18" charset="0"/>
              </a:rPr>
              <a:t>. ENCIRCLEMENT </a:t>
            </a:r>
            <a:r>
              <a:rPr lang="en-US" altLang="en-US" b="1" dirty="0">
                <a:solidFill>
                  <a:schemeClr val="tx1"/>
                </a:solidFill>
                <a:latin typeface="Times New Roman" panose="02020603050405020304" pitchFamily="18" charset="0"/>
                <a:cs typeface="Times New Roman" panose="02020603050405020304" pitchFamily="18" charset="0"/>
              </a:rPr>
              <a:t>ATTACK</a:t>
            </a:r>
          </a:p>
        </p:txBody>
      </p:sp>
      <p:sp>
        <p:nvSpPr>
          <p:cNvPr id="104451" name="Rectangle 3"/>
          <p:cNvSpPr>
            <a:spLocks noGrp="1" noChangeArrowheads="1"/>
          </p:cNvSpPr>
          <p:nvPr>
            <p:ph type="body" idx="1"/>
          </p:nvPr>
        </p:nvSpPr>
        <p:spPr>
          <a:xfrm>
            <a:off x="566670" y="1477852"/>
            <a:ext cx="10787130" cy="4983163"/>
          </a:xfrm>
        </p:spPr>
        <p:txBody>
          <a:bodyPr>
            <a:normAutofit/>
          </a:bodyPr>
          <a:lstStyle/>
          <a:p>
            <a:r>
              <a:rPr lang="en-US" altLang="en-US" sz="4400" dirty="0" smtClean="0">
                <a:latin typeface="Times New Roman" panose="02020603050405020304" pitchFamily="18" charset="0"/>
                <a:cs typeface="Times New Roman" panose="02020603050405020304" pitchFamily="18" charset="0"/>
              </a:rPr>
              <a:t>The challenger attacks the competitor on the basis of strengths as well as weaknesses of the competitor and leaves no stone unturned. </a:t>
            </a:r>
          </a:p>
          <a:p>
            <a:r>
              <a:rPr lang="en-US" altLang="en-US" sz="4400" dirty="0" smtClean="0">
                <a:latin typeface="Times New Roman" panose="02020603050405020304" pitchFamily="18" charset="0"/>
                <a:cs typeface="Times New Roman" panose="02020603050405020304" pitchFamily="18" charset="0"/>
              </a:rPr>
              <a:t> Makes sense </a:t>
            </a:r>
            <a:r>
              <a:rPr lang="en-US" altLang="en-US" sz="4400" dirty="0">
                <a:latin typeface="Times New Roman" panose="02020603050405020304" pitchFamily="18" charset="0"/>
                <a:cs typeface="Times New Roman" panose="02020603050405020304" pitchFamily="18" charset="0"/>
              </a:rPr>
              <a:t>when Challenger has superior resources and believes that </a:t>
            </a:r>
            <a:r>
              <a:rPr lang="en-US" altLang="en-US" sz="4400" dirty="0" smtClean="0">
                <a:latin typeface="Times New Roman" panose="02020603050405020304" pitchFamily="18" charset="0"/>
                <a:cs typeface="Times New Roman" panose="02020603050405020304" pitchFamily="18" charset="0"/>
              </a:rPr>
              <a:t>can break </a:t>
            </a:r>
            <a:r>
              <a:rPr lang="en-US" altLang="en-US" sz="4400" dirty="0">
                <a:latin typeface="Times New Roman" panose="02020603050405020304" pitchFamily="18" charset="0"/>
                <a:cs typeface="Times New Roman" panose="02020603050405020304" pitchFamily="18" charset="0"/>
              </a:rPr>
              <a:t>competitor’s hold </a:t>
            </a:r>
            <a:r>
              <a:rPr lang="en-US" altLang="en-US" sz="4400" dirty="0" smtClean="0">
                <a:latin typeface="Times New Roman" panose="02020603050405020304" pitchFamily="18" charset="0"/>
                <a:cs typeface="Times New Roman" panose="02020603050405020304" pitchFamily="18" charset="0"/>
              </a:rPr>
              <a:t>on </a:t>
            </a:r>
            <a:r>
              <a:rPr lang="en-US" altLang="en-US" sz="4400" dirty="0">
                <a:latin typeface="Times New Roman" panose="02020603050405020304" pitchFamily="18" charset="0"/>
                <a:cs typeface="Times New Roman" panose="02020603050405020304" pitchFamily="18" charset="0"/>
              </a:rPr>
              <a:t>market quickly.</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10738972"/>
      </p:ext>
    </p:extLst>
  </p:cSld>
  <p:clrMapOvr>
    <a:masterClrMapping/>
  </p:clrMapOvr>
  <p:transition spd="slow" advTm="49448">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838200" y="365125"/>
            <a:ext cx="10515600" cy="930275"/>
          </a:xfrm>
        </p:spPr>
        <p:txBody>
          <a:bodyPr/>
          <a:lstStyle/>
          <a:p>
            <a:r>
              <a:rPr lang="en-US" altLang="en-US" b="1" dirty="0">
                <a:solidFill>
                  <a:schemeClr val="tx1"/>
                </a:solidFill>
                <a:latin typeface="Times New Roman" panose="02020603050405020304" pitchFamily="18" charset="0"/>
                <a:cs typeface="Times New Roman" panose="02020603050405020304" pitchFamily="18" charset="0"/>
              </a:rPr>
              <a:t>4</a:t>
            </a:r>
            <a:r>
              <a:rPr lang="en-US" altLang="en-US" b="1" dirty="0" smtClean="0">
                <a:solidFill>
                  <a:schemeClr val="tx1"/>
                </a:solidFill>
                <a:latin typeface="Times New Roman" panose="02020603050405020304" pitchFamily="18" charset="0"/>
                <a:cs typeface="Times New Roman" panose="02020603050405020304" pitchFamily="18" charset="0"/>
              </a:rPr>
              <a:t>. BYPASS </a:t>
            </a:r>
            <a:r>
              <a:rPr lang="en-US" altLang="en-US" b="1" dirty="0">
                <a:solidFill>
                  <a:schemeClr val="tx1"/>
                </a:solidFill>
                <a:latin typeface="Times New Roman" panose="02020603050405020304" pitchFamily="18" charset="0"/>
                <a:cs typeface="Times New Roman" panose="02020603050405020304" pitchFamily="18" charset="0"/>
              </a:rPr>
              <a:t>ATTACK</a:t>
            </a:r>
          </a:p>
        </p:txBody>
      </p:sp>
      <p:sp>
        <p:nvSpPr>
          <p:cNvPr id="105475" name="Rectangle 3"/>
          <p:cNvSpPr>
            <a:spLocks noGrp="1" noChangeArrowheads="1"/>
          </p:cNvSpPr>
          <p:nvPr>
            <p:ph type="body" idx="1"/>
          </p:nvPr>
        </p:nvSpPr>
        <p:spPr>
          <a:xfrm>
            <a:off x="502277" y="1295400"/>
            <a:ext cx="11165982" cy="5562600"/>
          </a:xfrm>
        </p:spPr>
        <p:txBody>
          <a:bodyPr>
            <a:normAutofit/>
          </a:bodyPr>
          <a:lstStyle/>
          <a:p>
            <a:r>
              <a:rPr lang="en-US" altLang="en-US" sz="3600" dirty="0" smtClean="0">
                <a:latin typeface="Times New Roman" panose="02020603050405020304" pitchFamily="18" charset="0"/>
                <a:cs typeface="Times New Roman" panose="02020603050405020304" pitchFamily="18" charset="0"/>
              </a:rPr>
              <a:t>The challenger bypasses the complete competition and creates a segment of its own usually through innovation. </a:t>
            </a:r>
          </a:p>
          <a:p>
            <a:r>
              <a:rPr lang="en-US" altLang="en-US" sz="3600" dirty="0" smtClean="0">
                <a:latin typeface="Times New Roman" panose="02020603050405020304" pitchFamily="18" charset="0"/>
                <a:cs typeface="Times New Roman" panose="02020603050405020304" pitchFamily="18" charset="0"/>
              </a:rPr>
              <a:t>With </a:t>
            </a:r>
            <a:r>
              <a:rPr lang="en-US" altLang="en-US" sz="3600" dirty="0">
                <a:latin typeface="Times New Roman" panose="02020603050405020304" pitchFamily="18" charset="0"/>
                <a:cs typeface="Times New Roman" panose="02020603050405020304" pitchFamily="18" charset="0"/>
              </a:rPr>
              <a:t>technological leap-frogging, instead of copying the competitors products and mounting a costly frontal attack, the challenger passes by the competitor with the next technology.</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70697349"/>
      </p:ext>
    </p:extLst>
  </p:cSld>
  <p:clrMapOvr>
    <a:masterClrMapping/>
  </p:clrMapOvr>
  <p:transition spd="slow" advTm="62483">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en-US" altLang="en-US" b="1" dirty="0" smtClean="0">
                <a:solidFill>
                  <a:schemeClr val="tx1"/>
                </a:solidFill>
                <a:latin typeface="Times New Roman" panose="02020603050405020304" pitchFamily="18" charset="0"/>
                <a:cs typeface="Times New Roman" panose="02020603050405020304" pitchFamily="18" charset="0"/>
              </a:rPr>
              <a:t>5. GUERRILLA </a:t>
            </a:r>
            <a:r>
              <a:rPr lang="en-US" altLang="en-US" b="1" dirty="0">
                <a:solidFill>
                  <a:schemeClr val="tx1"/>
                </a:solidFill>
                <a:latin typeface="Times New Roman" panose="02020603050405020304" pitchFamily="18" charset="0"/>
                <a:cs typeface="Times New Roman" panose="02020603050405020304" pitchFamily="18" charset="0"/>
              </a:rPr>
              <a:t>ATTACKS</a:t>
            </a:r>
          </a:p>
        </p:txBody>
      </p:sp>
      <p:sp>
        <p:nvSpPr>
          <p:cNvPr id="106499" name="Rectangle 3"/>
          <p:cNvSpPr>
            <a:spLocks noGrp="1" noChangeArrowheads="1"/>
          </p:cNvSpPr>
          <p:nvPr>
            <p:ph type="body" idx="1"/>
          </p:nvPr>
        </p:nvSpPr>
        <p:spPr>
          <a:xfrm>
            <a:off x="360608" y="1529366"/>
            <a:ext cx="10294513" cy="4768403"/>
          </a:xfrm>
        </p:spPr>
        <p:txBody>
          <a:bodyPr>
            <a:normAutofit/>
          </a:bodyPr>
          <a:lstStyle/>
          <a:p>
            <a:endParaRPr lang="en-US" altLang="en-US" dirty="0" smtClean="0"/>
          </a:p>
          <a:p>
            <a:pPr algn="just"/>
            <a:r>
              <a:rPr lang="en-US" altLang="en-US" sz="2800" dirty="0" smtClean="0">
                <a:latin typeface="Times New Roman" panose="02020603050405020304" pitchFamily="18" charset="0"/>
                <a:cs typeface="Times New Roman" panose="02020603050405020304" pitchFamily="18" charset="0"/>
              </a:rPr>
              <a:t>For </a:t>
            </a:r>
            <a:r>
              <a:rPr lang="en-US" altLang="en-US" sz="2800" dirty="0">
                <a:latin typeface="Times New Roman" panose="02020603050405020304" pitchFamily="18" charset="0"/>
                <a:cs typeface="Times New Roman" panose="02020603050405020304" pitchFamily="18" charset="0"/>
              </a:rPr>
              <a:t>smaller or poorly financed challengers, this attack is ideal. </a:t>
            </a:r>
            <a:r>
              <a:rPr lang="en-US" altLang="en-US" sz="2800" dirty="0" smtClean="0">
                <a:latin typeface="Times New Roman" panose="02020603050405020304" pitchFamily="18" charset="0"/>
                <a:cs typeface="Times New Roman" panose="02020603050405020304" pitchFamily="18" charset="0"/>
              </a:rPr>
              <a:t>The challenger makes small but useful changes which repeatedly put its brand in the forefront making it a reputable brand with time.  </a:t>
            </a:r>
          </a:p>
          <a:p>
            <a:pPr algn="just"/>
            <a:endParaRPr lang="en-US" altLang="en-US" sz="2800" dirty="0" smtClean="0">
              <a:latin typeface="Times New Roman" panose="02020603050405020304" pitchFamily="18" charset="0"/>
              <a:cs typeface="Times New Roman" panose="02020603050405020304" pitchFamily="18" charset="0"/>
            </a:endParaRPr>
          </a:p>
          <a:p>
            <a:pPr algn="just"/>
            <a:r>
              <a:rPr lang="en-US" altLang="en-US" sz="2800" dirty="0" smtClean="0">
                <a:latin typeface="Times New Roman" panose="02020603050405020304" pitchFamily="18" charset="0"/>
                <a:cs typeface="Times New Roman" panose="02020603050405020304" pitchFamily="18" charset="0"/>
              </a:rPr>
              <a:t>Challenger </a:t>
            </a:r>
            <a:r>
              <a:rPr lang="en-US" altLang="en-US" sz="2800" dirty="0">
                <a:latin typeface="Times New Roman" panose="02020603050405020304" pitchFamily="18" charset="0"/>
                <a:cs typeface="Times New Roman" panose="02020603050405020304" pitchFamily="18" charset="0"/>
              </a:rPr>
              <a:t>might use selective promotional out bursts, or assorted legal actions.  Specific guerrilla actions can be cheap, but continuous guerilla campaigns can be expensive. And they eventually must be followed up by stronger attacks if the challenger wishes to gain ground against competitors.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58232155"/>
      </p:ext>
    </p:extLst>
  </p:cSld>
  <p:clrMapOvr>
    <a:masterClrMapping/>
  </p:clrMapOvr>
  <p:transition spd="slow" advTm="76357">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1262130" y="239221"/>
            <a:ext cx="8807002" cy="563562"/>
          </a:xfrm>
        </p:spPr>
        <p:txBody>
          <a:bodyPr>
            <a:normAutofit fontScale="90000"/>
          </a:bodyPr>
          <a:lstStyle/>
          <a:p>
            <a:r>
              <a:rPr lang="en-US" altLang="en-US" sz="4000" b="1" dirty="0" smtClean="0">
                <a:solidFill>
                  <a:schemeClr val="tx1"/>
                </a:solidFill>
                <a:latin typeface="Times New Roman" panose="02020603050405020304" pitchFamily="18" charset="0"/>
                <a:cs typeface="Times New Roman" panose="02020603050405020304" pitchFamily="18" charset="0"/>
              </a:rPr>
              <a:t>CONCLUSION</a:t>
            </a:r>
            <a:r>
              <a:rPr lang="en-US" altLang="en-US" sz="4000" dirty="0">
                <a:solidFill>
                  <a:schemeClr val="tx1"/>
                </a:solidFill>
              </a:rPr>
              <a:t/>
            </a:r>
            <a:br>
              <a:rPr lang="en-US" altLang="en-US" sz="4000" dirty="0">
                <a:solidFill>
                  <a:schemeClr val="tx1"/>
                </a:solidFill>
              </a:rPr>
            </a:br>
            <a:endParaRPr lang="en-US" altLang="en-US" sz="4000" dirty="0">
              <a:solidFill>
                <a:schemeClr val="tx1"/>
              </a:solidFill>
            </a:endParaRPr>
          </a:p>
        </p:txBody>
      </p:sp>
      <p:sp>
        <p:nvSpPr>
          <p:cNvPr id="91139" name="Rectangle 3"/>
          <p:cNvSpPr>
            <a:spLocks noGrp="1" noChangeArrowheads="1"/>
          </p:cNvSpPr>
          <p:nvPr>
            <p:ph type="body" idx="1"/>
          </p:nvPr>
        </p:nvSpPr>
        <p:spPr>
          <a:xfrm>
            <a:off x="1459607" y="1043189"/>
            <a:ext cx="9144000" cy="6626180"/>
          </a:xfrm>
        </p:spPr>
        <p:txBody>
          <a:bodyPr>
            <a:normAutofit/>
          </a:bodyPr>
          <a:lstStyle/>
          <a:p>
            <a:pPr>
              <a:lnSpc>
                <a:spcPct val="90000"/>
              </a:lnSpc>
            </a:pPr>
            <a:r>
              <a:rPr lang="en-US" altLang="en-US" sz="2600" dirty="0">
                <a:latin typeface="Times New Roman" panose="02020603050405020304" pitchFamily="18" charset="0"/>
                <a:cs typeface="Times New Roman" panose="02020603050405020304" pitchFamily="18" charset="0"/>
              </a:rPr>
              <a:t>For an organization to maintain market leadership, it needs to:-</a:t>
            </a:r>
          </a:p>
          <a:p>
            <a:pPr>
              <a:lnSpc>
                <a:spcPct val="90000"/>
              </a:lnSpc>
              <a:buFont typeface="Wingdings" panose="05000000000000000000" pitchFamily="2" charset="2"/>
              <a:buChar char="Ø"/>
            </a:pPr>
            <a:r>
              <a:rPr lang="en-US" altLang="en-US" sz="2600" dirty="0">
                <a:latin typeface="Times New Roman" panose="02020603050405020304" pitchFamily="18" charset="0"/>
                <a:cs typeface="Times New Roman" panose="02020603050405020304" pitchFamily="18" charset="0"/>
              </a:rPr>
              <a:t>Prevent or fix </a:t>
            </a:r>
            <a:r>
              <a:rPr lang="en-US" altLang="en-US" sz="2600" dirty="0" smtClean="0">
                <a:latin typeface="Times New Roman" panose="02020603050405020304" pitchFamily="18" charset="0"/>
                <a:cs typeface="Times New Roman" panose="02020603050405020304" pitchFamily="18" charset="0"/>
              </a:rPr>
              <a:t>weaknesses </a:t>
            </a:r>
            <a:r>
              <a:rPr lang="en-US" altLang="en-US" sz="2600" dirty="0">
                <a:latin typeface="Times New Roman" panose="02020603050405020304" pitchFamily="18" charset="0"/>
                <a:cs typeface="Times New Roman" panose="02020603050405020304" pitchFamily="18" charset="0"/>
              </a:rPr>
              <a:t>that provide opportunities for </a:t>
            </a:r>
            <a:r>
              <a:rPr lang="en-US" altLang="en-US" sz="2600" dirty="0" smtClean="0">
                <a:latin typeface="Times New Roman" panose="02020603050405020304" pitchFamily="18" charset="0"/>
                <a:cs typeface="Times New Roman" panose="02020603050405020304" pitchFamily="18" charset="0"/>
              </a:rPr>
              <a:t>competitors to attack it</a:t>
            </a:r>
            <a:endParaRPr lang="en-US" altLang="en-US" sz="2600" dirty="0">
              <a:latin typeface="Times New Roman" panose="02020603050405020304" pitchFamily="18" charset="0"/>
              <a:cs typeface="Times New Roman" panose="02020603050405020304" pitchFamily="18" charset="0"/>
            </a:endParaRPr>
          </a:p>
          <a:p>
            <a:pPr>
              <a:lnSpc>
                <a:spcPct val="90000"/>
              </a:lnSpc>
              <a:buFont typeface="Wingdings" panose="05000000000000000000" pitchFamily="2" charset="2"/>
              <a:buChar char="Ø"/>
            </a:pPr>
            <a:r>
              <a:rPr lang="en-US" altLang="en-US" sz="2600" dirty="0">
                <a:latin typeface="Times New Roman" panose="02020603050405020304" pitchFamily="18" charset="0"/>
                <a:cs typeface="Times New Roman" panose="02020603050405020304" pitchFamily="18" charset="0"/>
              </a:rPr>
              <a:t>Keep </a:t>
            </a:r>
            <a:r>
              <a:rPr lang="en-US" altLang="en-US" sz="2600" dirty="0" smtClean="0">
                <a:latin typeface="Times New Roman" panose="02020603050405020304" pitchFamily="18" charset="0"/>
                <a:cs typeface="Times New Roman" panose="02020603050405020304" pitchFamily="18" charset="0"/>
              </a:rPr>
              <a:t>costs down such as production costs.</a:t>
            </a:r>
            <a:endParaRPr lang="en-US" altLang="en-US" sz="2600" dirty="0">
              <a:latin typeface="Times New Roman" panose="02020603050405020304" pitchFamily="18" charset="0"/>
              <a:cs typeface="Times New Roman" panose="02020603050405020304" pitchFamily="18" charset="0"/>
            </a:endParaRPr>
          </a:p>
          <a:p>
            <a:pPr>
              <a:lnSpc>
                <a:spcPct val="90000"/>
              </a:lnSpc>
              <a:buFont typeface="Wingdings" panose="05000000000000000000" pitchFamily="2" charset="2"/>
              <a:buChar char="Ø"/>
            </a:pPr>
            <a:r>
              <a:rPr lang="en-US" altLang="en-US" sz="2600" dirty="0">
                <a:latin typeface="Times New Roman" panose="02020603050405020304" pitchFamily="18" charset="0"/>
                <a:cs typeface="Times New Roman" panose="02020603050405020304" pitchFamily="18" charset="0"/>
              </a:rPr>
              <a:t>Keep its prices in line with the value the customers see in their brands</a:t>
            </a:r>
          </a:p>
          <a:p>
            <a:pPr>
              <a:lnSpc>
                <a:spcPct val="90000"/>
              </a:lnSpc>
              <a:buFont typeface="Wingdings" panose="05000000000000000000" pitchFamily="2" charset="2"/>
              <a:buChar char="Ø"/>
            </a:pPr>
            <a:r>
              <a:rPr lang="en-US" altLang="en-US" sz="2600" dirty="0" smtClean="0">
                <a:latin typeface="Times New Roman" panose="02020603050405020304" pitchFamily="18" charset="0"/>
                <a:cs typeface="Times New Roman" panose="02020603050405020304" pitchFamily="18" charset="0"/>
              </a:rPr>
              <a:t>Leaders </a:t>
            </a:r>
            <a:r>
              <a:rPr lang="en-US" altLang="en-US" sz="2600" dirty="0">
                <a:latin typeface="Times New Roman" panose="02020603050405020304" pitchFamily="18" charset="0"/>
                <a:cs typeface="Times New Roman" panose="02020603050405020304" pitchFamily="18" charset="0"/>
              </a:rPr>
              <a:t>should “plug holes” so that competitors do not jump in</a:t>
            </a:r>
          </a:p>
          <a:p>
            <a:pPr>
              <a:lnSpc>
                <a:spcPct val="90000"/>
              </a:lnSpc>
              <a:buFont typeface="Wingdings" panose="05000000000000000000" pitchFamily="2" charset="2"/>
              <a:buChar char="Ø"/>
            </a:pPr>
            <a:r>
              <a:rPr lang="en-US" altLang="en-US" sz="2600" dirty="0" smtClean="0">
                <a:latin typeface="Times New Roman" panose="02020603050405020304" pitchFamily="18" charset="0"/>
                <a:cs typeface="Times New Roman" panose="02020603050405020304" pitchFamily="18" charset="0"/>
              </a:rPr>
              <a:t>The best </a:t>
            </a:r>
            <a:r>
              <a:rPr lang="en-US" altLang="en-US" sz="2600" dirty="0">
                <a:latin typeface="Times New Roman" panose="02020603050405020304" pitchFamily="18" charset="0"/>
                <a:cs typeface="Times New Roman" panose="02020603050405020304" pitchFamily="18" charset="0"/>
              </a:rPr>
              <a:t>response is continuous innovation</a:t>
            </a:r>
          </a:p>
          <a:p>
            <a:pPr>
              <a:lnSpc>
                <a:spcPct val="90000"/>
              </a:lnSpc>
              <a:buFont typeface="Wingdings" panose="05000000000000000000" pitchFamily="2" charset="2"/>
              <a:buChar char="Ø"/>
            </a:pPr>
            <a:r>
              <a:rPr lang="en-US" altLang="en-US" sz="2600" smtClean="0">
                <a:latin typeface="Times New Roman" panose="02020603050405020304" pitchFamily="18" charset="0"/>
                <a:cs typeface="Times New Roman" panose="02020603050405020304" pitchFamily="18" charset="0"/>
              </a:rPr>
              <a:t>Market leaders </a:t>
            </a:r>
            <a:r>
              <a:rPr lang="en-US" altLang="en-US" sz="2600" dirty="0">
                <a:latin typeface="Times New Roman" panose="02020603050405020304" pitchFamily="18" charset="0"/>
                <a:cs typeface="Times New Roman" panose="02020603050405020304" pitchFamily="18" charset="0"/>
              </a:rPr>
              <a:t>should refuse to be content with status quo and always </a:t>
            </a:r>
            <a:r>
              <a:rPr lang="en-US" altLang="en-US" sz="2600" dirty="0" smtClean="0">
                <a:latin typeface="Times New Roman" panose="02020603050405020304" pitchFamily="18" charset="0"/>
                <a:cs typeface="Times New Roman" panose="02020603050405020304" pitchFamily="18" charset="0"/>
              </a:rPr>
              <a:t>lead </a:t>
            </a:r>
            <a:r>
              <a:rPr lang="en-US" altLang="en-US" sz="2600" dirty="0">
                <a:latin typeface="Times New Roman" panose="02020603050405020304" pitchFamily="18" charset="0"/>
                <a:cs typeface="Times New Roman" panose="02020603050405020304" pitchFamily="18" charset="0"/>
              </a:rPr>
              <a:t>in new </a:t>
            </a:r>
            <a:r>
              <a:rPr lang="en-US" altLang="en-US" sz="2600" dirty="0" smtClean="0">
                <a:latin typeface="Times New Roman" panose="02020603050405020304" pitchFamily="18" charset="0"/>
                <a:cs typeface="Times New Roman" panose="02020603050405020304" pitchFamily="18" charset="0"/>
              </a:rPr>
              <a:t>products, </a:t>
            </a:r>
            <a:r>
              <a:rPr lang="en-US" altLang="en-US" sz="2600" dirty="0">
                <a:latin typeface="Times New Roman" panose="02020603050405020304" pitchFamily="18" charset="0"/>
                <a:cs typeface="Times New Roman" panose="02020603050405020304" pitchFamily="18" charset="0"/>
              </a:rPr>
              <a:t>customer </a:t>
            </a:r>
            <a:r>
              <a:rPr lang="en-US" altLang="en-US" sz="2600" dirty="0" smtClean="0">
                <a:latin typeface="Times New Roman" panose="02020603050405020304" pitchFamily="18" charset="0"/>
                <a:cs typeface="Times New Roman" panose="02020603050405020304" pitchFamily="18" charset="0"/>
              </a:rPr>
              <a:t>service and distribution effectiveness</a:t>
            </a:r>
            <a:r>
              <a:rPr lang="en-US" altLang="en-US" dirty="0" smtClean="0">
                <a:latin typeface="Times New Roman" panose="02020603050405020304" pitchFamily="18" charset="0"/>
                <a:cs typeface="Times New Roman" panose="02020603050405020304" pitchFamily="18" charset="0"/>
              </a:rPr>
              <a:t>.</a:t>
            </a:r>
            <a:endParaRPr lang="en-US" altLang="en-US" dirty="0">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83201316"/>
      </p:ext>
    </p:extLst>
  </p:cSld>
  <p:clrMapOvr>
    <a:masterClrMapping/>
  </p:clrMapOvr>
  <p:transition spd="slow" advTm="92369">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10505" y="0"/>
            <a:ext cx="9404723" cy="1400530"/>
          </a:xfrm>
        </p:spPr>
        <p:txBody>
          <a:bodyPr/>
          <a:lstStyle/>
          <a:p>
            <a:r>
              <a:rPr lang="en-GB" b="1" i="1" dirty="0" smtClean="0">
                <a:solidFill>
                  <a:schemeClr val="tx1"/>
                </a:solidFill>
                <a:latin typeface="Times New Roman" panose="02020603050405020304" pitchFamily="18" charset="0"/>
                <a:cs typeface="Times New Roman" panose="02020603050405020304" pitchFamily="18" charset="0"/>
              </a:rPr>
              <a:t>REMEMBER…….</a:t>
            </a:r>
            <a:endParaRPr lang="en-GB" b="1" i="1" dirty="0">
              <a:solidFill>
                <a:schemeClr val="tx1"/>
              </a:solidFill>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idx="1"/>
          </p:nvPr>
        </p:nvSpPr>
        <p:spPr>
          <a:xfrm>
            <a:off x="438955" y="875764"/>
            <a:ext cx="10515600" cy="5621628"/>
          </a:xfrm>
        </p:spPr>
        <p:txBody>
          <a:bodyPr>
            <a:normAutofit fontScale="25000" lnSpcReduction="20000"/>
          </a:bodyPr>
          <a:lstStyle/>
          <a:p>
            <a:endParaRPr lang="en-US" altLang="en-US" dirty="0" smtClean="0">
              <a:latin typeface="Times New Roman" panose="02020603050405020304" pitchFamily="18" charset="0"/>
              <a:cs typeface="Times New Roman" panose="02020603050405020304" pitchFamily="18" charset="0"/>
            </a:endParaRPr>
          </a:p>
          <a:p>
            <a:pPr algn="just">
              <a:lnSpc>
                <a:spcPct val="120000"/>
              </a:lnSpc>
            </a:pPr>
            <a:r>
              <a:rPr lang="en-US" altLang="en-US" sz="9200" dirty="0" smtClean="0">
                <a:latin typeface="Times New Roman" panose="02020603050405020304" pitchFamily="18" charset="0"/>
                <a:cs typeface="Times New Roman" panose="02020603050405020304" pitchFamily="18" charset="0"/>
              </a:rPr>
              <a:t>No </a:t>
            </a:r>
            <a:r>
              <a:rPr lang="en-US" altLang="en-US" sz="9200" dirty="0">
                <a:latin typeface="Times New Roman" panose="02020603050405020304" pitchFamily="18" charset="0"/>
                <a:cs typeface="Times New Roman" panose="02020603050405020304" pitchFamily="18" charset="0"/>
              </a:rPr>
              <a:t>one strategy is best for all companies – each company must determine what makes the most sense given its position in the industry and its objectives, opportunities, and resources</a:t>
            </a:r>
            <a:r>
              <a:rPr lang="en-US" altLang="en-US" sz="9200" dirty="0" smtClean="0">
                <a:latin typeface="Times New Roman" panose="02020603050405020304" pitchFamily="18" charset="0"/>
                <a:cs typeface="Times New Roman" panose="02020603050405020304" pitchFamily="18" charset="0"/>
              </a:rPr>
              <a:t>.</a:t>
            </a:r>
          </a:p>
          <a:p>
            <a:pPr algn="just">
              <a:lnSpc>
                <a:spcPct val="120000"/>
              </a:lnSpc>
            </a:pPr>
            <a:r>
              <a:rPr lang="en-US" altLang="en-US" sz="9200" dirty="0" smtClean="0">
                <a:latin typeface="Times New Roman" panose="02020603050405020304" pitchFamily="18" charset="0"/>
                <a:cs typeface="Times New Roman" panose="02020603050405020304" pitchFamily="18" charset="0"/>
              </a:rPr>
              <a:t>In a market there will be the following;</a:t>
            </a:r>
          </a:p>
          <a:p>
            <a:pPr algn="just">
              <a:lnSpc>
                <a:spcPct val="120000"/>
              </a:lnSpc>
            </a:pPr>
            <a:endParaRPr lang="en-US" altLang="en-US" sz="9200" dirty="0">
              <a:latin typeface="Times New Roman" panose="02020603050405020304" pitchFamily="18" charset="0"/>
              <a:cs typeface="Times New Roman" panose="02020603050405020304" pitchFamily="18" charset="0"/>
            </a:endParaRPr>
          </a:p>
          <a:p>
            <a:pPr lvl="3" algn="just">
              <a:lnSpc>
                <a:spcPct val="120000"/>
              </a:lnSpc>
              <a:buFont typeface="Wingdings" panose="05000000000000000000" pitchFamily="2" charset="2"/>
              <a:buChar char="Ø"/>
            </a:pPr>
            <a:r>
              <a:rPr lang="en-US" altLang="en-US" sz="9200" b="1" dirty="0">
                <a:latin typeface="Times New Roman" panose="02020603050405020304" pitchFamily="18" charset="0"/>
                <a:cs typeface="Times New Roman" panose="02020603050405020304" pitchFamily="18" charset="0"/>
              </a:rPr>
              <a:t>Market </a:t>
            </a:r>
            <a:r>
              <a:rPr lang="en-US" altLang="en-US" sz="9200" b="1" dirty="0" smtClean="0">
                <a:latin typeface="Times New Roman" panose="02020603050405020304" pitchFamily="18" charset="0"/>
                <a:cs typeface="Times New Roman" panose="02020603050405020304" pitchFamily="18" charset="0"/>
              </a:rPr>
              <a:t>leader- </a:t>
            </a:r>
            <a:r>
              <a:rPr lang="en-US" altLang="en-US" sz="9200" dirty="0">
                <a:latin typeface="Times New Roman" panose="02020603050405020304" pitchFamily="18" charset="0"/>
                <a:cs typeface="Times New Roman" panose="02020603050405020304" pitchFamily="18" charset="0"/>
              </a:rPr>
              <a:t>this is the firm with the biggest market </a:t>
            </a:r>
            <a:r>
              <a:rPr lang="en-US" altLang="en-US" sz="9200" dirty="0" smtClean="0">
                <a:latin typeface="Times New Roman" panose="02020603050405020304" pitchFamily="18" charset="0"/>
                <a:cs typeface="Times New Roman" panose="02020603050405020304" pitchFamily="18" charset="0"/>
              </a:rPr>
              <a:t>share in an industry.</a:t>
            </a:r>
          </a:p>
          <a:p>
            <a:pPr lvl="3" algn="just">
              <a:lnSpc>
                <a:spcPct val="120000"/>
              </a:lnSpc>
              <a:buFont typeface="Wingdings" panose="05000000000000000000" pitchFamily="2" charset="2"/>
              <a:buChar char="Ø"/>
            </a:pPr>
            <a:r>
              <a:rPr lang="en-US" altLang="en-US" sz="9200" b="1" dirty="0" smtClean="0">
                <a:latin typeface="Times New Roman" panose="02020603050405020304" pitchFamily="18" charset="0"/>
                <a:cs typeface="Times New Roman" panose="02020603050405020304" pitchFamily="18" charset="0"/>
              </a:rPr>
              <a:t>Market </a:t>
            </a:r>
            <a:r>
              <a:rPr lang="en-US" altLang="en-US" sz="9200" b="1" dirty="0">
                <a:latin typeface="Times New Roman" panose="02020603050405020304" pitchFamily="18" charset="0"/>
                <a:cs typeface="Times New Roman" panose="02020603050405020304" pitchFamily="18" charset="0"/>
              </a:rPr>
              <a:t>challengers </a:t>
            </a:r>
            <a:r>
              <a:rPr lang="en-US" altLang="en-US" sz="9200" dirty="0">
                <a:latin typeface="Times New Roman" panose="02020603050405020304" pitchFamily="18" charset="0"/>
                <a:cs typeface="Times New Roman" panose="02020603050405020304" pitchFamily="18" charset="0"/>
              </a:rPr>
              <a:t>– a runner-up firm in an industry that is fighting hard to increase its market share</a:t>
            </a:r>
            <a:r>
              <a:rPr lang="en-US" altLang="en-US" sz="9200" dirty="0" smtClean="0">
                <a:latin typeface="Times New Roman" panose="02020603050405020304" pitchFamily="18" charset="0"/>
                <a:cs typeface="Times New Roman" panose="02020603050405020304" pitchFamily="18" charset="0"/>
              </a:rPr>
              <a:t>.</a:t>
            </a:r>
          </a:p>
          <a:p>
            <a:pPr lvl="3" algn="just">
              <a:lnSpc>
                <a:spcPct val="120000"/>
              </a:lnSpc>
              <a:buFont typeface="Wingdings" panose="05000000000000000000" pitchFamily="2" charset="2"/>
              <a:buChar char="Ø"/>
            </a:pPr>
            <a:r>
              <a:rPr lang="en-US" altLang="en-US" sz="9200" b="1" dirty="0" smtClean="0">
                <a:latin typeface="Times New Roman" panose="02020603050405020304" pitchFamily="18" charset="0"/>
                <a:cs typeface="Times New Roman" panose="02020603050405020304" pitchFamily="18" charset="0"/>
              </a:rPr>
              <a:t>Market </a:t>
            </a:r>
            <a:r>
              <a:rPr lang="en-US" altLang="en-US" sz="9200" b="1" dirty="0">
                <a:latin typeface="Times New Roman" panose="02020603050405020304" pitchFamily="18" charset="0"/>
                <a:cs typeface="Times New Roman" panose="02020603050405020304" pitchFamily="18" charset="0"/>
              </a:rPr>
              <a:t>follower </a:t>
            </a:r>
            <a:r>
              <a:rPr lang="en-US" altLang="en-US" sz="9200" dirty="0">
                <a:latin typeface="Times New Roman" panose="02020603050405020304" pitchFamily="18" charset="0"/>
                <a:cs typeface="Times New Roman" panose="02020603050405020304" pitchFamily="18" charset="0"/>
              </a:rPr>
              <a:t>– a runner-up firm in an industry that wants to hold its share without rocking the boat.</a:t>
            </a:r>
          </a:p>
          <a:p>
            <a:pPr lvl="3" algn="just">
              <a:lnSpc>
                <a:spcPct val="120000"/>
              </a:lnSpc>
              <a:buFont typeface="Wingdings" panose="05000000000000000000" pitchFamily="2" charset="2"/>
              <a:buChar char="Ø"/>
            </a:pPr>
            <a:r>
              <a:rPr lang="en-US" altLang="en-US" sz="9200" b="1" dirty="0">
                <a:latin typeface="Times New Roman" panose="02020603050405020304" pitchFamily="18" charset="0"/>
                <a:cs typeface="Times New Roman" panose="02020603050405020304" pitchFamily="18" charset="0"/>
              </a:rPr>
              <a:t>Market </a:t>
            </a:r>
            <a:r>
              <a:rPr lang="en-US" altLang="en-US" sz="9200" b="1" dirty="0" smtClean="0">
                <a:latin typeface="Times New Roman" panose="02020603050405020304" pitchFamily="18" charset="0"/>
                <a:cs typeface="Times New Roman" panose="02020603050405020304" pitchFamily="18" charset="0"/>
              </a:rPr>
              <a:t>nicher </a:t>
            </a:r>
            <a:r>
              <a:rPr lang="en-US" altLang="en-US" sz="9200" dirty="0">
                <a:latin typeface="Times New Roman" panose="02020603050405020304" pitchFamily="18" charset="0"/>
                <a:cs typeface="Times New Roman" panose="02020603050405020304" pitchFamily="18" charset="0"/>
              </a:rPr>
              <a:t>– A firm in an Industry that serves small segments that  the other firms over look or ignore.</a:t>
            </a:r>
          </a:p>
          <a:p>
            <a:pPr>
              <a:lnSpc>
                <a:spcPct val="120000"/>
              </a:lnSpc>
            </a:pPr>
            <a:endParaRPr lang="en-GB"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04651546"/>
      </p:ext>
    </p:extLst>
  </p:cSld>
  <p:clrMapOvr>
    <a:masterClrMapping/>
  </p:clrMapOvr>
  <p:transition spd="slow" advTm="145736">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99764" y="1882215"/>
            <a:ext cx="9144000" cy="2387600"/>
          </a:xfrm>
        </p:spPr>
        <p:txBody>
          <a:bodyPr>
            <a:normAutofit fontScale="90000"/>
          </a:bodyPr>
          <a:lstStyle/>
          <a:p>
            <a:r>
              <a:rPr lang="en-GB" dirty="0" smtClean="0"/>
              <a:t/>
            </a:r>
            <a:br>
              <a:rPr lang="en-GB" dirty="0" smtClean="0"/>
            </a:br>
            <a:r>
              <a:rPr lang="en-GB" dirty="0"/>
              <a:t/>
            </a:r>
            <a:br>
              <a:rPr lang="en-GB" dirty="0"/>
            </a:br>
            <a:r>
              <a:rPr lang="en-GB" b="1" dirty="0" smtClean="0">
                <a:solidFill>
                  <a:schemeClr val="tx1"/>
                </a:solidFill>
                <a:latin typeface="Times New Roman" panose="02020603050405020304" pitchFamily="18" charset="0"/>
                <a:cs typeface="Times New Roman" panose="02020603050405020304" pitchFamily="18" charset="0"/>
              </a:rPr>
              <a:t>COMPETITIVE ANALYSIS TOOL-</a:t>
            </a:r>
            <a:r>
              <a:rPr lang="en-GB" sz="4400" b="1" i="1" dirty="0" smtClean="0">
                <a:solidFill>
                  <a:schemeClr val="tx1"/>
                </a:solidFill>
                <a:latin typeface="Times New Roman" panose="02020603050405020304" pitchFamily="18" charset="0"/>
                <a:cs typeface="Times New Roman" panose="02020603050405020304" pitchFamily="18" charset="0"/>
              </a:rPr>
              <a:t>PORTER’S FIVE FORCES</a:t>
            </a:r>
            <a:endParaRPr lang="en-GB" sz="4400" b="1" i="1" dirty="0">
              <a:solidFill>
                <a:schemeClr val="tx1"/>
              </a:solidFill>
              <a:latin typeface="Times New Roman" panose="02020603050405020304" pitchFamily="18" charset="0"/>
              <a:cs typeface="Times New Roman" panose="02020603050405020304"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25858409"/>
      </p:ext>
    </p:extLst>
  </p:cSld>
  <p:clrMapOvr>
    <a:masterClrMapping/>
  </p:clrMapOvr>
  <p:transition spd="slow" advTm="6619">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0157" y="-257576"/>
            <a:ext cx="10001518" cy="1525116"/>
          </a:xfrm>
        </p:spPr>
        <p:txBody>
          <a:bodyPr>
            <a:normAutofit fontScale="90000"/>
          </a:bodyPr>
          <a:lstStyle/>
          <a:p>
            <a:r>
              <a:rPr lang="en-US" altLang="en-US" sz="5400" b="1" dirty="0">
                <a:effectLst>
                  <a:outerShdw blurRad="38100" dist="38100" dir="2700000" algn="tl">
                    <a:srgbClr val="000000"/>
                  </a:outerShdw>
                </a:effectLst>
              </a:rPr>
              <a:t/>
            </a:r>
            <a:br>
              <a:rPr lang="en-US" altLang="en-US" sz="5400" b="1" dirty="0">
                <a:effectLst>
                  <a:outerShdw blurRad="38100" dist="38100" dir="2700000" algn="tl">
                    <a:srgbClr val="000000"/>
                  </a:outerShdw>
                </a:effectLst>
              </a:rPr>
            </a:br>
            <a:r>
              <a:rPr lang="en-US" altLang="en-US" sz="5400" b="1" dirty="0" smtClean="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Michael </a:t>
            </a:r>
            <a:r>
              <a:rPr lang="en-US" altLang="en-US" sz="5400" b="1" dirty="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Porter’s Five </a:t>
            </a:r>
            <a:r>
              <a:rPr lang="en-US" altLang="en-US" sz="5400" b="1" dirty="0" smtClean="0">
                <a:solidFill>
                  <a:schemeClr val="tx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Forces</a:t>
            </a:r>
            <a:endParaRPr lang="en-GB" dirty="0">
              <a:solidFill>
                <a:schemeClr val="tx1"/>
              </a:solidFill>
            </a:endParaRPr>
          </a:p>
        </p:txBody>
      </p:sp>
      <p:sp>
        <p:nvSpPr>
          <p:cNvPr id="3" name="Content Placeholder 2"/>
          <p:cNvSpPr>
            <a:spLocks noGrp="1"/>
          </p:cNvSpPr>
          <p:nvPr>
            <p:ph idx="1"/>
          </p:nvPr>
        </p:nvSpPr>
        <p:spPr>
          <a:xfrm>
            <a:off x="1000281" y="1537763"/>
            <a:ext cx="9663426" cy="4953189"/>
          </a:xfrm>
        </p:spPr>
        <p:txBody>
          <a:bodyPr>
            <a:normAutofit/>
          </a:bodyPr>
          <a:lstStyle/>
          <a:p>
            <a:r>
              <a:rPr lang="en-GB" sz="2400" dirty="0" smtClean="0">
                <a:latin typeface="Times New Roman" panose="02020603050405020304" pitchFamily="18" charset="0"/>
                <a:cs typeface="Times New Roman" panose="02020603050405020304" pitchFamily="18" charset="0"/>
              </a:rPr>
              <a:t>Competitive  Analysis tool developed by Michael Porter in 1979</a:t>
            </a:r>
          </a:p>
          <a:p>
            <a:endParaRPr lang="en-GB" sz="2400" dirty="0" smtClean="0">
              <a:latin typeface="Times New Roman" panose="02020603050405020304" pitchFamily="18" charset="0"/>
              <a:cs typeface="Times New Roman" panose="02020603050405020304" pitchFamily="18" charset="0"/>
            </a:endParaRPr>
          </a:p>
          <a:p>
            <a:r>
              <a:rPr lang="en-GB" sz="2400" dirty="0" smtClean="0">
                <a:latin typeface="Times New Roman" panose="02020603050405020304" pitchFamily="18" charset="0"/>
                <a:cs typeface="Times New Roman" panose="02020603050405020304" pitchFamily="18" charset="0"/>
              </a:rPr>
              <a:t>Theory </a:t>
            </a:r>
            <a:r>
              <a:rPr lang="en-GB" sz="2400" dirty="0">
                <a:latin typeface="Times New Roman" panose="02020603050405020304" pitchFamily="18" charset="0"/>
                <a:cs typeface="Times New Roman" panose="02020603050405020304" pitchFamily="18" charset="0"/>
              </a:rPr>
              <a:t>is based on </a:t>
            </a:r>
            <a:r>
              <a:rPr lang="en-GB" sz="2400" dirty="0" smtClean="0">
                <a:latin typeface="Times New Roman" panose="02020603050405020304" pitchFamily="18" charset="0"/>
                <a:cs typeface="Times New Roman" panose="02020603050405020304" pitchFamily="18" charset="0"/>
              </a:rPr>
              <a:t>concept </a:t>
            </a:r>
            <a:r>
              <a:rPr lang="en-GB" sz="2400" dirty="0">
                <a:latin typeface="Times New Roman" panose="02020603050405020304" pitchFamily="18" charset="0"/>
                <a:cs typeface="Times New Roman" panose="02020603050405020304" pitchFamily="18" charset="0"/>
              </a:rPr>
              <a:t>that there are five forces that </a:t>
            </a:r>
            <a:r>
              <a:rPr lang="en-GB" sz="2400" dirty="0" smtClean="0">
                <a:latin typeface="Times New Roman" panose="02020603050405020304" pitchFamily="18" charset="0"/>
                <a:cs typeface="Times New Roman" panose="02020603050405020304" pitchFamily="18" charset="0"/>
              </a:rPr>
              <a:t>determine;</a:t>
            </a:r>
          </a:p>
          <a:p>
            <a:pPr lvl="1">
              <a:buFont typeface="Wingdings" panose="05000000000000000000" pitchFamily="2" charset="2"/>
              <a:buChar char="Ø"/>
            </a:pPr>
            <a:r>
              <a:rPr lang="en-GB" sz="2800" dirty="0" smtClean="0">
                <a:latin typeface="Times New Roman" panose="02020603050405020304" pitchFamily="18" charset="0"/>
                <a:cs typeface="Times New Roman" panose="02020603050405020304" pitchFamily="18" charset="0"/>
              </a:rPr>
              <a:t> Competitive </a:t>
            </a:r>
            <a:r>
              <a:rPr lang="en-GB" sz="2800" dirty="0">
                <a:latin typeface="Times New Roman" panose="02020603050405020304" pitchFamily="18" charset="0"/>
                <a:cs typeface="Times New Roman" panose="02020603050405020304" pitchFamily="18" charset="0"/>
              </a:rPr>
              <a:t>intensity and attractiveness of a </a:t>
            </a:r>
            <a:r>
              <a:rPr lang="en-GB" sz="2800" dirty="0" smtClean="0">
                <a:latin typeface="Times New Roman" panose="02020603050405020304" pitchFamily="18" charset="0"/>
                <a:cs typeface="Times New Roman" panose="02020603050405020304" pitchFamily="18" charset="0"/>
              </a:rPr>
              <a:t>market,</a:t>
            </a:r>
          </a:p>
          <a:p>
            <a:pPr lvl="1">
              <a:buFont typeface="Wingdings" panose="05000000000000000000" pitchFamily="2" charset="2"/>
              <a:buChar char="Ø"/>
            </a:pPr>
            <a:r>
              <a:rPr lang="en-GB" sz="2800" dirty="0" smtClean="0">
                <a:latin typeface="Times New Roman" panose="02020603050405020304" pitchFamily="18" charset="0"/>
                <a:cs typeface="Times New Roman" panose="02020603050405020304" pitchFamily="18" charset="0"/>
              </a:rPr>
              <a:t>Where </a:t>
            </a:r>
            <a:r>
              <a:rPr lang="en-GB" sz="2800" dirty="0">
                <a:latin typeface="Times New Roman" panose="02020603050405020304" pitchFamily="18" charset="0"/>
                <a:cs typeface="Times New Roman" panose="02020603050405020304" pitchFamily="18" charset="0"/>
              </a:rPr>
              <a:t>power lies in a business </a:t>
            </a:r>
            <a:r>
              <a:rPr lang="en-GB" sz="2800" dirty="0" smtClean="0">
                <a:latin typeface="Times New Roman" panose="02020603050405020304" pitchFamily="18" charset="0"/>
                <a:cs typeface="Times New Roman" panose="02020603050405020304" pitchFamily="18" charset="0"/>
              </a:rPr>
              <a:t>situation, </a:t>
            </a:r>
          </a:p>
          <a:p>
            <a:pPr lvl="1">
              <a:buFont typeface="Wingdings" panose="05000000000000000000" pitchFamily="2" charset="2"/>
              <a:buChar char="Ø"/>
            </a:pPr>
            <a:r>
              <a:rPr lang="en-GB" sz="2800" dirty="0" smtClean="0">
                <a:latin typeface="Times New Roman" panose="02020603050405020304" pitchFamily="18" charset="0"/>
                <a:cs typeface="Times New Roman" panose="02020603050405020304" pitchFamily="18" charset="0"/>
              </a:rPr>
              <a:t>Whether </a:t>
            </a:r>
            <a:r>
              <a:rPr lang="en-GB" sz="2800" dirty="0">
                <a:latin typeface="Times New Roman" panose="02020603050405020304" pitchFamily="18" charset="0"/>
                <a:cs typeface="Times New Roman" panose="02020603050405020304" pitchFamily="18" charset="0"/>
              </a:rPr>
              <a:t>or not a </a:t>
            </a:r>
            <a:r>
              <a:rPr lang="en-GB" sz="2800" dirty="0" smtClean="0">
                <a:latin typeface="Times New Roman" panose="02020603050405020304" pitchFamily="18" charset="0"/>
                <a:cs typeface="Times New Roman" panose="02020603050405020304" pitchFamily="18" charset="0"/>
              </a:rPr>
              <a:t>business </a:t>
            </a:r>
            <a:r>
              <a:rPr lang="en-GB" sz="2800" dirty="0">
                <a:latin typeface="Times New Roman" panose="02020603050405020304" pitchFamily="18" charset="0"/>
                <a:cs typeface="Times New Roman" panose="02020603050405020304" pitchFamily="18" charset="0"/>
              </a:rPr>
              <a:t>can be profitable, based on other businesses in the industry</a:t>
            </a:r>
            <a:r>
              <a:rPr lang="en-GB" sz="2800" dirty="0" smtClean="0">
                <a:latin typeface="Times New Roman" panose="02020603050405020304" pitchFamily="18" charset="0"/>
                <a:cs typeface="Times New Roman" panose="02020603050405020304" pitchFamily="18" charset="0"/>
              </a:rPr>
              <a:t>.</a:t>
            </a:r>
          </a:p>
          <a:p>
            <a:pPr lvl="1">
              <a:buFont typeface="Wingdings" panose="05000000000000000000" pitchFamily="2" charset="2"/>
              <a:buChar char="Ø"/>
            </a:pPr>
            <a:r>
              <a:rPr lang="en-GB" sz="2800" dirty="0" smtClean="0">
                <a:latin typeface="Times New Roman" panose="02020603050405020304" pitchFamily="18" charset="0"/>
                <a:cs typeface="Times New Roman" panose="02020603050405020304" pitchFamily="18" charset="0"/>
              </a:rPr>
              <a:t>Competitive </a:t>
            </a:r>
            <a:r>
              <a:rPr lang="en-GB" sz="2800" dirty="0">
                <a:latin typeface="Times New Roman" panose="02020603050405020304" pitchFamily="18" charset="0"/>
                <a:cs typeface="Times New Roman" panose="02020603050405020304" pitchFamily="18" charset="0"/>
              </a:rPr>
              <a:t>strength and position of </a:t>
            </a:r>
            <a:r>
              <a:rPr lang="en-GB" sz="2800" dirty="0" smtClean="0">
                <a:latin typeface="Times New Roman" panose="02020603050405020304" pitchFamily="18" charset="0"/>
                <a:cs typeface="Times New Roman" panose="02020603050405020304" pitchFamily="18" charset="0"/>
              </a:rPr>
              <a:t>business organisations</a:t>
            </a:r>
          </a:p>
          <a:p>
            <a:pPr lvl="1">
              <a:buFont typeface="Wingdings" panose="05000000000000000000" pitchFamily="2" charset="2"/>
              <a:buChar char="Ø"/>
            </a:pPr>
            <a:r>
              <a:rPr lang="en-GB" sz="2800" dirty="0" smtClean="0">
                <a:latin typeface="Times New Roman" panose="02020603050405020304" pitchFamily="18" charset="0"/>
                <a:cs typeface="Times New Roman" panose="02020603050405020304" pitchFamily="18" charset="0"/>
              </a:rPr>
              <a:t>Whether new products or services are potentially profitable.</a:t>
            </a:r>
            <a:endParaRPr lang="en-GB" sz="2800" dirty="0">
              <a:latin typeface="Times New Roman" panose="02020603050405020304" pitchFamily="18" charset="0"/>
              <a:cs typeface="Times New Roman" panose="02020603050405020304" pitchFamily="18" charset="0"/>
            </a:endParaRPr>
          </a:p>
          <a:p>
            <a:endParaRPr lang="en-GB" u="sng"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56608886"/>
      </p:ext>
    </p:extLst>
  </p:cSld>
  <p:clrMapOvr>
    <a:masterClrMapping/>
  </p:clrMapOvr>
  <mc:AlternateContent xmlns:mc="http://schemas.openxmlformats.org/markup-compatibility/2006">
    <mc:Choice xmlns:p14="http://schemas.microsoft.com/office/powerpoint/2010/main" Requires="p14">
      <p:transition spd="slow" p14:dur="2000" advTm="36349"/>
    </mc:Choice>
    <mc:Fallback>
      <p:transition spd="slow" advTm="36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002" y="107324"/>
            <a:ext cx="8943184" cy="1320800"/>
          </a:xfrm>
        </p:spPr>
        <p:txBody>
          <a:bodyPr/>
          <a:lstStyle/>
          <a:p>
            <a:r>
              <a:rPr lang="en-GB" dirty="0" smtClean="0">
                <a:solidFill>
                  <a:schemeClr val="tx1"/>
                </a:solidFill>
              </a:rPr>
              <a:t>SWOT ANALYSIS </a:t>
            </a:r>
            <a:endParaRPr lang="en-GB" dirty="0">
              <a:solidFill>
                <a:schemeClr val="tx1"/>
              </a:solidFill>
            </a:endParaRPr>
          </a:p>
        </p:txBody>
      </p:sp>
      <p:sp>
        <p:nvSpPr>
          <p:cNvPr id="3" name="Content Placeholder 2"/>
          <p:cNvSpPr>
            <a:spLocks noGrp="1"/>
          </p:cNvSpPr>
          <p:nvPr>
            <p:ph idx="1"/>
          </p:nvPr>
        </p:nvSpPr>
        <p:spPr>
          <a:xfrm>
            <a:off x="677334" y="1287887"/>
            <a:ext cx="9084852" cy="4753475"/>
          </a:xfrm>
        </p:spPr>
        <p:txBody>
          <a:bodyPr>
            <a:normAutofit/>
          </a:bodyPr>
          <a:lstStyle/>
          <a:p>
            <a:endParaRPr lang="en-GB" sz="2000" dirty="0" smtClean="0">
              <a:latin typeface="Times New Roman" panose="02020603050405020304" pitchFamily="18" charset="0"/>
              <a:cs typeface="Times New Roman" panose="02020603050405020304" pitchFamily="18" charset="0"/>
            </a:endParaRPr>
          </a:p>
          <a:p>
            <a:pPr algn="just"/>
            <a:r>
              <a:rPr lang="en-GB" sz="2800" dirty="0" smtClean="0">
                <a:solidFill>
                  <a:schemeClr val="tx1"/>
                </a:solidFill>
                <a:latin typeface="Times New Roman" panose="02020603050405020304" pitchFamily="18" charset="0"/>
                <a:cs typeface="Times New Roman" panose="02020603050405020304" pitchFamily="18" charset="0"/>
              </a:rPr>
              <a:t>SWOT is an acronym which stands for </a:t>
            </a:r>
            <a:r>
              <a:rPr lang="en-GB" sz="2800" b="1" dirty="0" smtClean="0">
                <a:solidFill>
                  <a:schemeClr val="tx1"/>
                </a:solidFill>
                <a:latin typeface="Times New Roman" panose="02020603050405020304" pitchFamily="18" charset="0"/>
                <a:cs typeface="Times New Roman" panose="02020603050405020304" pitchFamily="18" charset="0"/>
              </a:rPr>
              <a:t>Strengths, Weaknesses, Opportunities and Threats</a:t>
            </a:r>
            <a:r>
              <a:rPr lang="en-GB" sz="2800" dirty="0" smtClean="0">
                <a:solidFill>
                  <a:schemeClr val="tx1"/>
                </a:solidFill>
                <a:latin typeface="Times New Roman" panose="02020603050405020304" pitchFamily="18" charset="0"/>
                <a:cs typeface="Times New Roman" panose="02020603050405020304" pitchFamily="18" charset="0"/>
              </a:rPr>
              <a:t>. It is used to analyse both the internal and external environment</a:t>
            </a:r>
          </a:p>
          <a:p>
            <a:pPr algn="just"/>
            <a:r>
              <a:rPr lang="en-GB" sz="2800" dirty="0">
                <a:solidFill>
                  <a:schemeClr val="tx1"/>
                </a:solidFill>
                <a:latin typeface="Times New Roman" panose="02020603050405020304" pitchFamily="18" charset="0"/>
                <a:cs typeface="Times New Roman" panose="02020603050405020304" pitchFamily="18" charset="0"/>
              </a:rPr>
              <a:t>Strengths and weaknesses are internal to the company, meaning they’re things that you as a business owner have the power to change. </a:t>
            </a:r>
            <a:endParaRPr lang="en-GB" sz="2800" dirty="0" smtClean="0">
              <a:solidFill>
                <a:schemeClr val="tx1"/>
              </a:solidFill>
              <a:latin typeface="Times New Roman" panose="02020603050405020304" pitchFamily="18" charset="0"/>
              <a:cs typeface="Times New Roman" panose="02020603050405020304" pitchFamily="18" charset="0"/>
            </a:endParaRPr>
          </a:p>
          <a:p>
            <a:pPr algn="just"/>
            <a:r>
              <a:rPr lang="en-GB" sz="2800" dirty="0" smtClean="0">
                <a:solidFill>
                  <a:schemeClr val="tx1"/>
                </a:solidFill>
                <a:latin typeface="Times New Roman" panose="02020603050405020304" pitchFamily="18" charset="0"/>
                <a:cs typeface="Times New Roman" panose="02020603050405020304" pitchFamily="18" charset="0"/>
              </a:rPr>
              <a:t>Opportunities </a:t>
            </a:r>
            <a:r>
              <a:rPr lang="en-GB" sz="2800" dirty="0">
                <a:solidFill>
                  <a:schemeClr val="tx1"/>
                </a:solidFill>
                <a:latin typeface="Times New Roman" panose="02020603050405020304" pitchFamily="18" charset="0"/>
                <a:cs typeface="Times New Roman" panose="02020603050405020304" pitchFamily="18" charset="0"/>
              </a:rPr>
              <a:t>and threats are external issues that are outside the scope of your control but which can impact your operation for better or worse</a:t>
            </a:r>
            <a:r>
              <a:rPr lang="en-GB" sz="2800" dirty="0" smtClean="0">
                <a:solidFill>
                  <a:schemeClr val="tx1"/>
                </a:solidFill>
                <a:latin typeface="Times New Roman" panose="02020603050405020304" pitchFamily="18" charset="0"/>
                <a:cs typeface="Times New Roman" panose="02020603050405020304" pitchFamily="18" charset="0"/>
              </a:rPr>
              <a:t>.</a:t>
            </a:r>
            <a:endParaRPr lang="en-US" altLang="zh-CN" sz="2800" dirty="0">
              <a:solidFill>
                <a:schemeClr val="tx1"/>
              </a:solidFill>
              <a:effectLst>
                <a:outerShdw blurRad="38100" dist="38100" dir="2700000" algn="tl">
                  <a:srgbClr val="C0C0C0"/>
                </a:outerShdw>
              </a:effectLst>
              <a:latin typeface="Times New Roman" panose="02020603050405020304" pitchFamily="18" charset="0"/>
              <a:ea typeface="Tahoma" panose="020B060403050404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2"/>
          </p:nvPr>
        </p:nvSpPr>
        <p:spPr/>
        <p:txBody>
          <a:bodyPr/>
          <a:lstStyle/>
          <a:p>
            <a:fld id="{51482C3B-659D-4C8E-A6EA-735CBB7EE2F0}" type="slidenum">
              <a:rPr lang="en-US" smtClean="0">
                <a:solidFill>
                  <a:prstClr val="black"/>
                </a:solidFill>
              </a:rPr>
              <a:pPr/>
              <a:t>2</a:t>
            </a:fld>
            <a:endParaRPr lang="en-US">
              <a:solidFill>
                <a:prstClr val="black"/>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11524328"/>
      </p:ext>
    </p:extLst>
  </p:cSld>
  <p:clrMapOvr>
    <a:masterClrMapping/>
  </p:clrMapOvr>
  <p:transition spd="slow" advTm="15435">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chemeClr val="tx1"/>
                </a:solidFill>
                <a:latin typeface="Times New Roman" panose="02020603050405020304" pitchFamily="18" charset="0"/>
                <a:cs typeface="Times New Roman" panose="02020603050405020304" pitchFamily="18" charset="0"/>
              </a:rPr>
              <a:t>APPLICATION OF PORTERS’ FIVE FORCE THEORY</a:t>
            </a:r>
            <a:endParaRPr lang="en-GB" b="1" dirty="0">
              <a:solidFill>
                <a:schemeClr val="tx1"/>
              </a:solidFill>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90338221"/>
              </p:ext>
            </p:extLst>
          </p:nvPr>
        </p:nvGraphicFramePr>
        <p:xfrm>
          <a:off x="760926" y="2173355"/>
          <a:ext cx="10515600" cy="4351338"/>
        </p:xfrm>
        <a:graphic>
          <a:graphicData uri="http://schemas.openxmlformats.org/drawingml/2006/table">
            <a:tbl>
              <a:tblPr/>
              <a:tblGrid>
                <a:gridCol w="5257800"/>
                <a:gridCol w="5257800"/>
              </a:tblGrid>
              <a:tr h="546342">
                <a:tc>
                  <a:txBody>
                    <a:bodyPr/>
                    <a:lstStyle/>
                    <a:p>
                      <a:pPr algn="ctr"/>
                      <a:r>
                        <a:rPr lang="en-GB" sz="2400" b="1" dirty="0" smtClean="0">
                          <a:solidFill>
                            <a:srgbClr val="FFFFFF"/>
                          </a:solidFill>
                          <a:effectLst/>
                        </a:rPr>
                        <a:t>Actions to take / Dos</a:t>
                      </a:r>
                      <a:endParaRPr lang="en-GB" sz="2400" dirty="0">
                        <a:effectLst/>
                      </a:endParaRPr>
                    </a:p>
                  </a:txBody>
                  <a:tcPr marL="40410" marR="40410" marT="40410" marB="40410" anchor="ctr">
                    <a:lnL>
                      <a:noFill/>
                    </a:lnL>
                    <a:lnR>
                      <a:noFill/>
                    </a:lnR>
                    <a:lnT>
                      <a:noFill/>
                    </a:lnT>
                    <a:lnB>
                      <a:noFill/>
                    </a:lnB>
                    <a:solidFill>
                      <a:srgbClr val="008DD0"/>
                    </a:solidFill>
                  </a:tcPr>
                </a:tc>
                <a:tc>
                  <a:txBody>
                    <a:bodyPr/>
                    <a:lstStyle/>
                    <a:p>
                      <a:pPr algn="ctr"/>
                      <a:r>
                        <a:rPr lang="en-GB" sz="2400" b="1" dirty="0">
                          <a:solidFill>
                            <a:srgbClr val="FFFFFF"/>
                          </a:solidFill>
                          <a:effectLst/>
                        </a:rPr>
                        <a:t>Actions to Avoid / Don'ts</a:t>
                      </a:r>
                      <a:endParaRPr lang="en-GB" sz="2400" dirty="0">
                        <a:effectLst/>
                      </a:endParaRPr>
                    </a:p>
                  </a:txBody>
                  <a:tcPr marL="40410" marR="40410" marT="40410" marB="40410" anchor="ctr">
                    <a:lnL>
                      <a:noFill/>
                    </a:lnL>
                    <a:lnR>
                      <a:noFill/>
                    </a:lnR>
                    <a:lnT>
                      <a:noFill/>
                    </a:lnT>
                    <a:lnB>
                      <a:noFill/>
                    </a:lnB>
                    <a:solidFill>
                      <a:srgbClr val="F04E61"/>
                    </a:solidFill>
                  </a:tcPr>
                </a:tc>
              </a:tr>
              <a:tr h="3804996">
                <a:tc>
                  <a:txBody>
                    <a:bodyPr/>
                    <a:lstStyle/>
                    <a:p>
                      <a:pPr marL="342900" indent="-342900">
                        <a:buFont typeface="Wingdings" panose="05000000000000000000" pitchFamily="2" charset="2"/>
                        <a:buChar char="Ø"/>
                      </a:pPr>
                      <a:r>
                        <a:rPr lang="en-GB" sz="2000" b="1" dirty="0">
                          <a:effectLst/>
                          <a:latin typeface="Century Gothic" panose="020B0502020202020204" pitchFamily="34" charset="0"/>
                        </a:rPr>
                        <a:t>Use this model where there are at least three competitors in the </a:t>
                      </a:r>
                      <a:r>
                        <a:rPr lang="en-GB" sz="2000" b="1" dirty="0" smtClean="0">
                          <a:effectLst/>
                          <a:latin typeface="Century Gothic" panose="020B0502020202020204" pitchFamily="34" charset="0"/>
                        </a:rPr>
                        <a:t>market</a:t>
                      </a:r>
                    </a:p>
                    <a:p>
                      <a:pPr marL="342900" indent="-342900">
                        <a:buFont typeface="Wingdings" panose="05000000000000000000" pitchFamily="2" charset="2"/>
                        <a:buChar char="Ø"/>
                      </a:pPr>
                      <a:endParaRPr lang="en-GB" sz="2000" b="1" dirty="0">
                        <a:effectLst/>
                        <a:latin typeface="Century Gothic" panose="020B0502020202020204" pitchFamily="34" charset="0"/>
                      </a:endParaRPr>
                    </a:p>
                    <a:p>
                      <a:pPr marL="342900" indent="-342900">
                        <a:buFont typeface="Wingdings" panose="05000000000000000000" pitchFamily="2" charset="2"/>
                        <a:buChar char="Ø"/>
                      </a:pPr>
                      <a:r>
                        <a:rPr lang="en-GB" sz="2000" b="1" dirty="0">
                          <a:effectLst/>
                          <a:latin typeface="Century Gothic" panose="020B0502020202020204" pitchFamily="34" charset="0"/>
                        </a:rPr>
                        <a:t>Consider the impact that government has or may have on the </a:t>
                      </a:r>
                      <a:r>
                        <a:rPr lang="en-GB" sz="2000" b="1" dirty="0" smtClean="0">
                          <a:effectLst/>
                          <a:latin typeface="Century Gothic" panose="020B0502020202020204" pitchFamily="34" charset="0"/>
                        </a:rPr>
                        <a:t>industry</a:t>
                      </a:r>
                    </a:p>
                    <a:p>
                      <a:pPr marL="342900" indent="-342900">
                        <a:buFont typeface="Wingdings" panose="05000000000000000000" pitchFamily="2" charset="2"/>
                        <a:buChar char="Ø"/>
                      </a:pPr>
                      <a:endParaRPr lang="en-GB" sz="2000" b="1" dirty="0">
                        <a:effectLst/>
                        <a:latin typeface="Century Gothic" panose="020B0502020202020204" pitchFamily="34" charset="0"/>
                      </a:endParaRPr>
                    </a:p>
                    <a:p>
                      <a:pPr marL="342900" indent="-342900">
                        <a:buFont typeface="Wingdings" panose="05000000000000000000" pitchFamily="2" charset="2"/>
                        <a:buChar char="Ø"/>
                      </a:pPr>
                      <a:r>
                        <a:rPr lang="en-GB" sz="2000" b="1" dirty="0">
                          <a:effectLst/>
                          <a:latin typeface="Century Gothic" panose="020B0502020202020204" pitchFamily="34" charset="0"/>
                        </a:rPr>
                        <a:t>Consider the industry lifecycle stage – earlier stages will be more </a:t>
                      </a:r>
                      <a:r>
                        <a:rPr lang="en-GB" sz="2000" b="1" dirty="0" smtClean="0">
                          <a:effectLst/>
                          <a:latin typeface="Century Gothic" panose="020B0502020202020204" pitchFamily="34" charset="0"/>
                        </a:rPr>
                        <a:t>turbulent</a:t>
                      </a:r>
                    </a:p>
                    <a:p>
                      <a:pPr marL="342900" indent="-342900">
                        <a:buFont typeface="Wingdings" panose="05000000000000000000" pitchFamily="2" charset="2"/>
                        <a:buChar char="Ø"/>
                      </a:pPr>
                      <a:endParaRPr lang="en-GB" sz="2000" b="1" dirty="0">
                        <a:effectLst/>
                        <a:latin typeface="Century Gothic" panose="020B0502020202020204" pitchFamily="34" charset="0"/>
                      </a:endParaRPr>
                    </a:p>
                    <a:p>
                      <a:pPr marL="342900" indent="-342900">
                        <a:buFont typeface="Wingdings" panose="05000000000000000000" pitchFamily="2" charset="2"/>
                        <a:buChar char="Ø"/>
                      </a:pPr>
                      <a:r>
                        <a:rPr lang="en-GB" sz="2000" b="1" dirty="0">
                          <a:effectLst/>
                          <a:latin typeface="Century Gothic" panose="020B0502020202020204" pitchFamily="34" charset="0"/>
                        </a:rPr>
                        <a:t>Consider the dynamic/changing characteristics of the industry</a:t>
                      </a:r>
                    </a:p>
                  </a:txBody>
                  <a:tcPr marL="40410" marR="40410" marT="40410" marB="40410">
                    <a:lnL>
                      <a:noFill/>
                    </a:lnL>
                    <a:lnR>
                      <a:noFill/>
                    </a:lnR>
                    <a:lnT>
                      <a:noFill/>
                    </a:lnT>
                    <a:lnB>
                      <a:noFill/>
                    </a:lnB>
                    <a:solidFill>
                      <a:srgbClr val="C1DBF1"/>
                    </a:solidFill>
                  </a:tcPr>
                </a:tc>
                <a:tc>
                  <a:txBody>
                    <a:bodyPr/>
                    <a:lstStyle/>
                    <a:p>
                      <a:pPr marL="342900" indent="-342900">
                        <a:buFont typeface="Wingdings" panose="05000000000000000000" pitchFamily="2" charset="2"/>
                        <a:buChar char="Ø"/>
                      </a:pPr>
                      <a:r>
                        <a:rPr lang="en-GB" sz="2400" b="1" dirty="0">
                          <a:effectLst/>
                          <a:latin typeface="Times New Roman" panose="02020603050405020304" pitchFamily="18" charset="0"/>
                          <a:cs typeface="Times New Roman" panose="02020603050405020304" pitchFamily="18" charset="0"/>
                        </a:rPr>
                        <a:t>Avoid using the model for an individual firm; it is designed for use on an industry basis</a:t>
                      </a:r>
                    </a:p>
                  </a:txBody>
                  <a:tcPr marL="40410" marR="40410" marT="40410" marB="40410">
                    <a:lnL>
                      <a:noFill/>
                    </a:lnL>
                    <a:lnR>
                      <a:noFill/>
                    </a:lnR>
                    <a:lnT>
                      <a:noFill/>
                    </a:lnT>
                    <a:lnB>
                      <a:noFill/>
                    </a:lnB>
                    <a:solidFill>
                      <a:srgbClr val="FDB1CB"/>
                    </a:solidFill>
                  </a:tcPr>
                </a:tc>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62908963"/>
      </p:ext>
    </p:extLst>
  </p:cSld>
  <p:clrMapOvr>
    <a:masterClrMapping/>
  </p:clrMapOvr>
  <p:transition spd="slow" advTm="43144">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1993900" y="2984500"/>
            <a:ext cx="1955800" cy="1041400"/>
          </a:xfrm>
          <a:prstGeom prst="rect">
            <a:avLst/>
          </a:prstGeom>
          <a:solidFill>
            <a:schemeClr val="accent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3555" name="Rectangle 3"/>
          <p:cNvSpPr>
            <a:spLocks noChangeArrowheads="1"/>
          </p:cNvSpPr>
          <p:nvPr/>
        </p:nvSpPr>
        <p:spPr bwMode="auto">
          <a:xfrm>
            <a:off x="5118100" y="1308100"/>
            <a:ext cx="1955800" cy="1041400"/>
          </a:xfrm>
          <a:prstGeom prst="rect">
            <a:avLst/>
          </a:prstGeom>
          <a:solidFill>
            <a:schemeClr val="accent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3556" name="Rectangle 4"/>
          <p:cNvSpPr>
            <a:spLocks noChangeArrowheads="1"/>
          </p:cNvSpPr>
          <p:nvPr/>
        </p:nvSpPr>
        <p:spPr bwMode="auto">
          <a:xfrm>
            <a:off x="8242300" y="2984500"/>
            <a:ext cx="1955800" cy="1041400"/>
          </a:xfrm>
          <a:prstGeom prst="rect">
            <a:avLst/>
          </a:prstGeom>
          <a:solidFill>
            <a:schemeClr val="accent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3557" name="Rectangle 5"/>
          <p:cNvSpPr>
            <a:spLocks noChangeArrowheads="1"/>
          </p:cNvSpPr>
          <p:nvPr/>
        </p:nvSpPr>
        <p:spPr bwMode="auto">
          <a:xfrm>
            <a:off x="5118100" y="4737100"/>
            <a:ext cx="1955800" cy="1041400"/>
          </a:xfrm>
          <a:prstGeom prst="rect">
            <a:avLst/>
          </a:prstGeom>
          <a:solidFill>
            <a:schemeClr val="accent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0246" name="Rectangle 6"/>
          <p:cNvSpPr>
            <a:spLocks noChangeArrowheads="1"/>
          </p:cNvSpPr>
          <p:nvPr/>
        </p:nvSpPr>
        <p:spPr bwMode="auto">
          <a:xfrm>
            <a:off x="2286000" y="76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a:defRPr/>
            </a:pPr>
            <a:r>
              <a:rPr lang="en-US" altLang="en-US" sz="4800" b="1" dirty="0">
                <a:effectLst>
                  <a:outerShdw blurRad="38100" dist="38100" dir="2700000" algn="tl">
                    <a:srgbClr val="000000"/>
                  </a:outerShdw>
                </a:effectLst>
              </a:rPr>
              <a:t>Porter Competitive Model</a:t>
            </a:r>
          </a:p>
        </p:txBody>
      </p:sp>
      <p:sp>
        <p:nvSpPr>
          <p:cNvPr id="23559" name="Rectangle 7"/>
          <p:cNvSpPr>
            <a:spLocks noChangeArrowheads="1"/>
          </p:cNvSpPr>
          <p:nvPr/>
        </p:nvSpPr>
        <p:spPr bwMode="auto">
          <a:xfrm>
            <a:off x="4533901" y="2971800"/>
            <a:ext cx="3154363" cy="1136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b="1"/>
              <a:t>Intra-Industry </a:t>
            </a:r>
          </a:p>
          <a:p>
            <a:pPr algn="ctr"/>
            <a:r>
              <a:rPr lang="en-US" altLang="en-US" b="1"/>
              <a:t>Rivalry</a:t>
            </a:r>
          </a:p>
          <a:p>
            <a:pPr algn="ctr"/>
            <a:r>
              <a:rPr lang="en-US" altLang="en-US" sz="2000" b="1"/>
              <a:t>Strategic Business Unit</a:t>
            </a:r>
          </a:p>
        </p:txBody>
      </p:sp>
      <p:sp>
        <p:nvSpPr>
          <p:cNvPr id="23560" name="Rectangle 8"/>
          <p:cNvSpPr>
            <a:spLocks noChangeArrowheads="1"/>
          </p:cNvSpPr>
          <p:nvPr/>
        </p:nvSpPr>
        <p:spPr bwMode="auto">
          <a:xfrm>
            <a:off x="8573632" y="3003550"/>
            <a:ext cx="1407438" cy="1505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000" b="1" dirty="0"/>
              <a:t>Bargaining</a:t>
            </a:r>
          </a:p>
          <a:p>
            <a:pPr algn="ctr"/>
            <a:r>
              <a:rPr lang="en-US" altLang="en-US" sz="2000" b="1" dirty="0"/>
              <a:t>Power </a:t>
            </a:r>
          </a:p>
          <a:p>
            <a:pPr algn="ctr"/>
            <a:r>
              <a:rPr lang="en-US" altLang="en-US" sz="2000" b="1" dirty="0"/>
              <a:t>of  Buyers</a:t>
            </a:r>
          </a:p>
          <a:p>
            <a:pPr algn="ctr"/>
            <a:endParaRPr lang="en-US" altLang="en-US" sz="1600" dirty="0"/>
          </a:p>
          <a:p>
            <a:pPr algn="ctr" latinLnBrk="1"/>
            <a:endParaRPr lang="en-US" altLang="en-US" sz="1600" dirty="0"/>
          </a:p>
        </p:txBody>
      </p:sp>
      <p:sp>
        <p:nvSpPr>
          <p:cNvPr id="23561" name="Rectangle 9"/>
          <p:cNvSpPr>
            <a:spLocks noChangeArrowheads="1"/>
          </p:cNvSpPr>
          <p:nvPr/>
        </p:nvSpPr>
        <p:spPr bwMode="auto">
          <a:xfrm>
            <a:off x="2155826" y="2997200"/>
            <a:ext cx="1560513"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000" b="1" dirty="0"/>
              <a:t>Bargaining</a:t>
            </a:r>
          </a:p>
          <a:p>
            <a:pPr algn="ctr"/>
            <a:r>
              <a:rPr lang="en-US" altLang="en-US" sz="2000" b="1" dirty="0"/>
              <a:t> Power</a:t>
            </a:r>
          </a:p>
          <a:p>
            <a:pPr algn="ctr"/>
            <a:r>
              <a:rPr lang="en-US" altLang="en-US" sz="2000" b="1" dirty="0"/>
              <a:t> of Suppliers</a:t>
            </a:r>
          </a:p>
          <a:p>
            <a:pPr algn="ctr"/>
            <a:endParaRPr lang="en-US" altLang="en-US" sz="1600" dirty="0"/>
          </a:p>
          <a:p>
            <a:pPr algn="ctr" latinLnBrk="1"/>
            <a:endParaRPr lang="en-US" altLang="en-US" sz="1600" dirty="0"/>
          </a:p>
        </p:txBody>
      </p:sp>
      <p:sp>
        <p:nvSpPr>
          <p:cNvPr id="23562" name="Rectangle 10"/>
          <p:cNvSpPr>
            <a:spLocks noChangeArrowheads="1"/>
          </p:cNvSpPr>
          <p:nvPr/>
        </p:nvSpPr>
        <p:spPr bwMode="auto">
          <a:xfrm>
            <a:off x="5275263" y="4749800"/>
            <a:ext cx="1617662" cy="132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000" b="1" dirty="0"/>
              <a:t>Substitute </a:t>
            </a:r>
          </a:p>
          <a:p>
            <a:pPr algn="ctr"/>
            <a:r>
              <a:rPr lang="en-US" altLang="en-US" sz="2000" b="1" dirty="0"/>
              <a:t>Products</a:t>
            </a:r>
          </a:p>
          <a:p>
            <a:pPr algn="ctr"/>
            <a:r>
              <a:rPr lang="en-US" altLang="en-US" sz="2000" b="1" dirty="0"/>
              <a:t> and Services</a:t>
            </a:r>
            <a:endParaRPr lang="en-US" altLang="en-US" sz="2000" dirty="0"/>
          </a:p>
          <a:p>
            <a:pPr algn="ctr" latinLnBrk="1"/>
            <a:endParaRPr lang="en-US" altLang="en-US" sz="2000" dirty="0">
              <a:solidFill>
                <a:srgbClr val="FFFF00"/>
              </a:solidFill>
            </a:endParaRPr>
          </a:p>
        </p:txBody>
      </p:sp>
      <p:sp>
        <p:nvSpPr>
          <p:cNvPr id="23563" name="Rectangle 11"/>
          <p:cNvSpPr>
            <a:spLocks noChangeArrowheads="1"/>
          </p:cNvSpPr>
          <p:nvPr/>
        </p:nvSpPr>
        <p:spPr bwMode="auto">
          <a:xfrm>
            <a:off x="5248275" y="1138238"/>
            <a:ext cx="1697038" cy="132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sz="2000" b="1" dirty="0"/>
          </a:p>
          <a:p>
            <a:pPr algn="ctr"/>
            <a:r>
              <a:rPr lang="en-US" altLang="en-US" sz="2000" b="1" dirty="0"/>
              <a:t>Potential</a:t>
            </a:r>
          </a:p>
          <a:p>
            <a:pPr algn="ctr"/>
            <a:r>
              <a:rPr lang="en-US" altLang="en-US" sz="2000" b="1" dirty="0"/>
              <a:t>New Entrants</a:t>
            </a:r>
          </a:p>
          <a:p>
            <a:pPr algn="ctr" latinLnBrk="1"/>
            <a:endParaRPr lang="en-US" altLang="en-US" sz="2000" b="1" dirty="0"/>
          </a:p>
        </p:txBody>
      </p:sp>
      <p:sp>
        <p:nvSpPr>
          <p:cNvPr id="23564" name="AutoShape 12"/>
          <p:cNvSpPr>
            <a:spLocks noChangeArrowheads="1"/>
          </p:cNvSpPr>
          <p:nvPr/>
        </p:nvSpPr>
        <p:spPr bwMode="auto">
          <a:xfrm rot="-5400000">
            <a:off x="5911850" y="3968750"/>
            <a:ext cx="368300" cy="749300"/>
          </a:xfrm>
          <a:prstGeom prst="rightArrow">
            <a:avLst>
              <a:gd name="adj1" fmla="val 75000"/>
              <a:gd name="adj2" fmla="val 5000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3565" name="AutoShape 13"/>
          <p:cNvSpPr>
            <a:spLocks noChangeArrowheads="1"/>
          </p:cNvSpPr>
          <p:nvPr/>
        </p:nvSpPr>
        <p:spPr bwMode="auto">
          <a:xfrm flipH="1">
            <a:off x="7626350" y="3130550"/>
            <a:ext cx="368300" cy="749300"/>
          </a:xfrm>
          <a:prstGeom prst="rightArrow">
            <a:avLst>
              <a:gd name="adj1" fmla="val 75000"/>
              <a:gd name="adj2" fmla="val 5000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3566" name="AutoShape 14"/>
          <p:cNvSpPr>
            <a:spLocks noChangeArrowheads="1"/>
          </p:cNvSpPr>
          <p:nvPr/>
        </p:nvSpPr>
        <p:spPr bwMode="auto">
          <a:xfrm rot="16200000" flipH="1">
            <a:off x="5911850" y="2368550"/>
            <a:ext cx="368300" cy="749300"/>
          </a:xfrm>
          <a:prstGeom prst="rightArrow">
            <a:avLst>
              <a:gd name="adj1" fmla="val 75000"/>
              <a:gd name="adj2" fmla="val 5000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3567" name="AutoShape 15"/>
          <p:cNvSpPr>
            <a:spLocks noChangeArrowheads="1"/>
          </p:cNvSpPr>
          <p:nvPr/>
        </p:nvSpPr>
        <p:spPr bwMode="auto">
          <a:xfrm>
            <a:off x="4197350" y="3130550"/>
            <a:ext cx="368300" cy="749300"/>
          </a:xfrm>
          <a:prstGeom prst="rightArrow">
            <a:avLst>
              <a:gd name="adj1" fmla="val 75000"/>
              <a:gd name="adj2" fmla="val 5000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3569" name="Rectangle 17"/>
          <p:cNvSpPr>
            <a:spLocks noChangeArrowheads="1"/>
          </p:cNvSpPr>
          <p:nvPr/>
        </p:nvSpPr>
        <p:spPr bwMode="auto">
          <a:xfrm>
            <a:off x="10554" y="6070600"/>
            <a:ext cx="4302918" cy="736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400" b="1" dirty="0"/>
              <a:t>Source: Michael E. Porter</a:t>
            </a:r>
          </a:p>
          <a:p>
            <a:r>
              <a:rPr lang="en-US" altLang="en-US" sz="1400" b="1" dirty="0"/>
              <a:t>“Forces Governing Competition in Industry</a:t>
            </a:r>
          </a:p>
          <a:p>
            <a:r>
              <a:rPr lang="en-US" altLang="en-US" sz="1400" b="1" i="1" dirty="0"/>
              <a:t>Harvard Business Review, </a:t>
            </a:r>
            <a:r>
              <a:rPr lang="en-US" altLang="en-US" sz="1400" b="1" dirty="0"/>
              <a:t>Mar.-Apr. 1979</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67672556"/>
      </p:ext>
    </p:extLst>
  </p:cSld>
  <p:clrMapOvr>
    <a:masterClrMapping/>
  </p:clrMapOvr>
  <p:transition spd="slow" advTm="6020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chemeClr val="tx1"/>
                </a:solidFill>
                <a:latin typeface="Times New Roman" panose="02020603050405020304" pitchFamily="18" charset="0"/>
                <a:cs typeface="Times New Roman" panose="02020603050405020304" pitchFamily="18" charset="0"/>
              </a:rPr>
              <a:t>THREAT OF NEW ENTRANTS</a:t>
            </a:r>
            <a:endParaRPr lang="en-GB" b="1" dirty="0">
              <a:solidFill>
                <a:schemeClr val="tx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1262130"/>
            <a:ext cx="10515600" cy="5215943"/>
          </a:xfrm>
        </p:spPr>
        <p:txBody>
          <a:bodyPr>
            <a:normAutofit/>
          </a:bodyPr>
          <a:lstStyle/>
          <a:p>
            <a:pPr algn="just"/>
            <a:endParaRPr lang="en-GB" sz="4000" dirty="0" smtClean="0">
              <a:latin typeface="Times New Roman" panose="02020603050405020304" pitchFamily="18" charset="0"/>
              <a:cs typeface="Times New Roman" panose="02020603050405020304" pitchFamily="18" charset="0"/>
            </a:endParaRPr>
          </a:p>
          <a:p>
            <a:pPr algn="just"/>
            <a:r>
              <a:rPr lang="en-GB" sz="4000" dirty="0" smtClean="0">
                <a:latin typeface="Times New Roman" panose="02020603050405020304" pitchFamily="18" charset="0"/>
                <a:cs typeface="Times New Roman" panose="02020603050405020304" pitchFamily="18" charset="0"/>
              </a:rPr>
              <a:t>Examines </a:t>
            </a:r>
            <a:r>
              <a:rPr lang="en-GB" sz="4000" dirty="0">
                <a:latin typeface="Times New Roman" panose="02020603050405020304" pitchFamily="18" charset="0"/>
                <a:cs typeface="Times New Roman" panose="02020603050405020304" pitchFamily="18" charset="0"/>
              </a:rPr>
              <a:t>how easy or difficult it is for competitors to join the marketplace in the industry being examined. </a:t>
            </a:r>
            <a:endParaRPr lang="en-GB" sz="4000" dirty="0" smtClean="0">
              <a:latin typeface="Times New Roman" panose="02020603050405020304" pitchFamily="18" charset="0"/>
              <a:cs typeface="Times New Roman" panose="02020603050405020304" pitchFamily="18" charset="0"/>
            </a:endParaRPr>
          </a:p>
          <a:p>
            <a:pPr algn="just"/>
            <a:r>
              <a:rPr lang="en-GB" sz="4000" dirty="0" smtClean="0">
                <a:latin typeface="Times New Roman" panose="02020603050405020304" pitchFamily="18" charset="0"/>
                <a:cs typeface="Times New Roman" panose="02020603050405020304" pitchFamily="18" charset="0"/>
              </a:rPr>
              <a:t>The </a:t>
            </a:r>
            <a:r>
              <a:rPr lang="en-GB" sz="4000" dirty="0">
                <a:latin typeface="Times New Roman" panose="02020603050405020304" pitchFamily="18" charset="0"/>
                <a:cs typeface="Times New Roman" panose="02020603050405020304" pitchFamily="18" charset="0"/>
              </a:rPr>
              <a:t>easier it is for a competitor to join the marketplace, the greater the </a:t>
            </a:r>
            <a:r>
              <a:rPr lang="en-GB" sz="4000" b="1" dirty="0">
                <a:latin typeface="Times New Roman" panose="02020603050405020304" pitchFamily="18" charset="0"/>
                <a:cs typeface="Times New Roman" panose="02020603050405020304" pitchFamily="18" charset="0"/>
              </a:rPr>
              <a:t>risk</a:t>
            </a:r>
            <a:r>
              <a:rPr lang="en-GB" sz="4000" dirty="0">
                <a:latin typeface="Times New Roman" panose="02020603050405020304" pitchFamily="18" charset="0"/>
                <a:cs typeface="Times New Roman" panose="02020603050405020304" pitchFamily="18" charset="0"/>
              </a:rPr>
              <a:t> of a business's </a:t>
            </a:r>
            <a:r>
              <a:rPr lang="en-GB" sz="4000" b="1" dirty="0">
                <a:latin typeface="Times New Roman" panose="02020603050405020304" pitchFamily="18" charset="0"/>
                <a:cs typeface="Times New Roman" panose="02020603050405020304" pitchFamily="18" charset="0"/>
              </a:rPr>
              <a:t>market share </a:t>
            </a:r>
            <a:r>
              <a:rPr lang="en-GB" sz="4000" dirty="0">
                <a:latin typeface="Times New Roman" panose="02020603050405020304" pitchFamily="18" charset="0"/>
                <a:cs typeface="Times New Roman" panose="02020603050405020304" pitchFamily="18" charset="0"/>
              </a:rPr>
              <a:t>being </a:t>
            </a:r>
            <a:r>
              <a:rPr lang="en-GB" sz="4000" b="1" dirty="0">
                <a:latin typeface="Times New Roman" panose="02020603050405020304" pitchFamily="18" charset="0"/>
                <a:cs typeface="Times New Roman" panose="02020603050405020304" pitchFamily="18" charset="0"/>
              </a:rPr>
              <a:t>depleted</a:t>
            </a:r>
            <a:r>
              <a:rPr lang="en-GB" sz="4000" dirty="0">
                <a:latin typeface="Times New Roman" panose="02020603050405020304" pitchFamily="18" charset="0"/>
                <a:cs typeface="Times New Roman" panose="02020603050405020304" pitchFamily="18" charset="0"/>
              </a:rPr>
              <a:t>. </a:t>
            </a:r>
            <a:endParaRPr lang="en-GB" sz="4000" dirty="0" smtClean="0">
              <a:latin typeface="Times New Roman" panose="02020603050405020304" pitchFamily="18" charset="0"/>
              <a:cs typeface="Times New Roman" panose="02020603050405020304" pitchFamily="18" charset="0"/>
            </a:endParaRPr>
          </a:p>
          <a:p>
            <a:pPr algn="just"/>
            <a:endParaRPr lang="en-GB" dirty="0">
              <a:latin typeface="Times New Roman" panose="02020603050405020304" pitchFamily="18" charset="0"/>
              <a:cs typeface="Times New Roman" panose="020206030504050203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28772604"/>
      </p:ext>
    </p:extLst>
  </p:cSld>
  <p:clrMapOvr>
    <a:masterClrMapping/>
  </p:clrMapOvr>
  <p:transition spd="slow" advTm="11251">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31065" y="499099"/>
            <a:ext cx="11062952" cy="6030490"/>
          </a:xfrm>
        </p:spPr>
        <p:txBody>
          <a:bodyPr>
            <a:normAutofit lnSpcReduction="10000"/>
          </a:bodyPr>
          <a:lstStyle/>
          <a:p>
            <a:r>
              <a:rPr lang="en-GB" sz="4000" dirty="0" smtClean="0">
                <a:latin typeface="Times New Roman" panose="02020603050405020304" pitchFamily="18" charset="0"/>
                <a:cs typeface="Times New Roman" panose="02020603050405020304" pitchFamily="18" charset="0"/>
              </a:rPr>
              <a:t>Profitable markets attract new entrants, which erodes profitability.</a:t>
            </a:r>
          </a:p>
          <a:p>
            <a:r>
              <a:rPr lang="en-GB" sz="4000" dirty="0" smtClean="0">
                <a:latin typeface="Times New Roman" panose="02020603050405020304" pitchFamily="18" charset="0"/>
                <a:cs typeface="Times New Roman" panose="02020603050405020304" pitchFamily="18" charset="0"/>
              </a:rPr>
              <a:t>Unless incumbents have strong and durable barriers to entry, for example;</a:t>
            </a:r>
          </a:p>
          <a:p>
            <a:pPr lvl="4">
              <a:buFont typeface="Wingdings" panose="05000000000000000000" pitchFamily="2" charset="2"/>
              <a:buChar char="Ø"/>
            </a:pPr>
            <a:r>
              <a:rPr lang="en-GB" sz="4000" dirty="0" smtClean="0">
                <a:latin typeface="Times New Roman" panose="02020603050405020304" pitchFamily="18" charset="0"/>
                <a:cs typeface="Times New Roman" panose="02020603050405020304" pitchFamily="18" charset="0"/>
              </a:rPr>
              <a:t> patents</a:t>
            </a:r>
          </a:p>
          <a:p>
            <a:pPr lvl="4">
              <a:buFont typeface="Wingdings" panose="05000000000000000000" pitchFamily="2" charset="2"/>
              <a:buChar char="Ø"/>
            </a:pPr>
            <a:r>
              <a:rPr lang="en-GB" sz="4000" dirty="0" smtClean="0">
                <a:latin typeface="Times New Roman" panose="02020603050405020304" pitchFamily="18" charset="0"/>
                <a:cs typeface="Times New Roman" panose="02020603050405020304" pitchFamily="18" charset="0"/>
              </a:rPr>
              <a:t>economies of scale </a:t>
            </a:r>
          </a:p>
          <a:p>
            <a:pPr lvl="4">
              <a:buFont typeface="Wingdings" panose="05000000000000000000" pitchFamily="2" charset="2"/>
              <a:buChar char="Ø"/>
            </a:pPr>
            <a:r>
              <a:rPr lang="en-GB" sz="4000" dirty="0" smtClean="0">
                <a:latin typeface="Times New Roman" panose="02020603050405020304" pitchFamily="18" charset="0"/>
                <a:cs typeface="Times New Roman" panose="02020603050405020304" pitchFamily="18" charset="0"/>
              </a:rPr>
              <a:t>capital requirements </a:t>
            </a:r>
          </a:p>
          <a:p>
            <a:pPr lvl="4">
              <a:buFont typeface="Wingdings" panose="05000000000000000000" pitchFamily="2" charset="2"/>
              <a:buChar char="Ø"/>
            </a:pPr>
            <a:r>
              <a:rPr lang="en-GB" sz="4000" dirty="0">
                <a:latin typeface="Times New Roman" panose="02020603050405020304" pitchFamily="18" charset="0"/>
                <a:cs typeface="Times New Roman" panose="02020603050405020304" pitchFamily="18" charset="0"/>
              </a:rPr>
              <a:t>access to inputs</a:t>
            </a:r>
            <a:endParaRPr lang="en-GB" sz="4000" dirty="0" smtClean="0">
              <a:latin typeface="Times New Roman" panose="02020603050405020304" pitchFamily="18" charset="0"/>
              <a:cs typeface="Times New Roman" panose="02020603050405020304" pitchFamily="18" charset="0"/>
            </a:endParaRPr>
          </a:p>
          <a:p>
            <a:pPr lvl="4">
              <a:buFont typeface="Wingdings" panose="05000000000000000000" pitchFamily="2" charset="2"/>
              <a:buChar char="Ø"/>
            </a:pPr>
            <a:r>
              <a:rPr lang="en-GB" sz="4000" dirty="0" smtClean="0">
                <a:latin typeface="Times New Roman" panose="02020603050405020304" pitchFamily="18" charset="0"/>
                <a:cs typeface="Times New Roman" panose="02020603050405020304" pitchFamily="18" charset="0"/>
              </a:rPr>
              <a:t>government policies </a:t>
            </a:r>
          </a:p>
          <a:p>
            <a:endParaRPr lang="en-GB"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5077470"/>
      </p:ext>
    </p:extLst>
  </p:cSld>
  <p:clrMapOvr>
    <a:masterClrMapping/>
  </p:clrMapOvr>
  <p:transition spd="slow" advTm="16016">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48520"/>
          </a:xfrm>
        </p:spPr>
        <p:txBody>
          <a:bodyPr/>
          <a:lstStyle/>
          <a:p>
            <a:r>
              <a:rPr lang="en-GB" b="1" dirty="0" smtClean="0">
                <a:solidFill>
                  <a:schemeClr val="tx1"/>
                </a:solidFill>
                <a:latin typeface="Times New Roman" panose="02020603050405020304" pitchFamily="18" charset="0"/>
                <a:cs typeface="Times New Roman" panose="02020603050405020304" pitchFamily="18" charset="0"/>
              </a:rPr>
              <a:t>Questions Asked….</a:t>
            </a:r>
            <a:endParaRPr lang="en-GB" b="1" dirty="0">
              <a:solidFill>
                <a:schemeClr val="tx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1313645"/>
            <a:ext cx="10515600" cy="4863318"/>
          </a:xfrm>
        </p:spPr>
        <p:txBody>
          <a:bodyPr>
            <a:normAutofit lnSpcReduction="10000"/>
          </a:bodyPr>
          <a:lstStyle/>
          <a:p>
            <a:r>
              <a:rPr lang="en-GB" sz="3200" dirty="0">
                <a:latin typeface="Times New Roman" panose="02020603050405020304" pitchFamily="18" charset="0"/>
                <a:cs typeface="Times New Roman" panose="02020603050405020304" pitchFamily="18" charset="0"/>
              </a:rPr>
              <a:t>How much does it cost and how long does it take to enter your market?</a:t>
            </a:r>
          </a:p>
          <a:p>
            <a:r>
              <a:rPr lang="en-GB" sz="3200" dirty="0">
                <a:latin typeface="Times New Roman" panose="02020603050405020304" pitchFamily="18" charset="0"/>
                <a:cs typeface="Times New Roman" panose="02020603050405020304" pitchFamily="18" charset="0"/>
              </a:rPr>
              <a:t>What are the barriers to entry (e.g. patents, rights, etc.)?</a:t>
            </a:r>
          </a:p>
          <a:p>
            <a:r>
              <a:rPr lang="en-GB" sz="3200" dirty="0">
                <a:latin typeface="Times New Roman" panose="02020603050405020304" pitchFamily="18" charset="0"/>
                <a:cs typeface="Times New Roman" panose="02020603050405020304" pitchFamily="18" charset="0"/>
              </a:rPr>
              <a:t>What does it take to make the business scalable?</a:t>
            </a:r>
          </a:p>
          <a:p>
            <a:r>
              <a:rPr lang="en-GB" sz="3200" dirty="0">
                <a:latin typeface="Times New Roman" panose="02020603050405020304" pitchFamily="18" charset="0"/>
                <a:cs typeface="Times New Roman" panose="02020603050405020304" pitchFamily="18" charset="0"/>
              </a:rPr>
              <a:t>Have you protected your key technologies?</a:t>
            </a:r>
          </a:p>
          <a:p>
            <a:r>
              <a:rPr lang="en-GB" sz="3200" dirty="0">
                <a:latin typeface="Times New Roman" panose="02020603050405020304" pitchFamily="18" charset="0"/>
                <a:cs typeface="Times New Roman" panose="02020603050405020304" pitchFamily="18" charset="0"/>
              </a:rPr>
              <a:t>How strictly is your market regulated?</a:t>
            </a:r>
          </a:p>
          <a:p>
            <a:r>
              <a:rPr lang="en-GB" sz="3200" dirty="0">
                <a:latin typeface="Times New Roman" panose="02020603050405020304" pitchFamily="18" charset="0"/>
                <a:cs typeface="Times New Roman" panose="02020603050405020304" pitchFamily="18" charset="0"/>
              </a:rPr>
              <a:t>If competitors can enter your market with little money and effort, you will need to adapt your strategy to handle any potential rivals.</a:t>
            </a:r>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18525737"/>
      </p:ext>
    </p:extLst>
  </p:cSld>
  <p:clrMapOvr>
    <a:masterClrMapping/>
  </p:clrMapOvr>
  <p:transition spd="slow" advTm="12833">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tx1"/>
                </a:solidFill>
                <a:latin typeface="Times New Roman" panose="02020603050405020304" pitchFamily="18" charset="0"/>
                <a:cs typeface="Times New Roman" panose="02020603050405020304" pitchFamily="18" charset="0"/>
              </a:rPr>
              <a:t>Threat of substitute products</a:t>
            </a:r>
            <a:r>
              <a:rPr lang="en-GB" b="1" dirty="0"/>
              <a:t/>
            </a:r>
            <a:br>
              <a:rPr lang="en-GB" b="1" dirty="0"/>
            </a:br>
            <a:endParaRPr lang="en-GB" dirty="0"/>
          </a:p>
        </p:txBody>
      </p:sp>
      <p:sp>
        <p:nvSpPr>
          <p:cNvPr id="3" name="Content Placeholder 2"/>
          <p:cNvSpPr>
            <a:spLocks noGrp="1"/>
          </p:cNvSpPr>
          <p:nvPr>
            <p:ph idx="1"/>
          </p:nvPr>
        </p:nvSpPr>
        <p:spPr>
          <a:xfrm>
            <a:off x="838200" y="1081825"/>
            <a:ext cx="10515600" cy="5095138"/>
          </a:xfrm>
        </p:spPr>
        <p:txBody>
          <a:bodyPr>
            <a:normAutofit fontScale="92500"/>
          </a:bodyPr>
          <a:lstStyle/>
          <a:p>
            <a:pPr algn="just"/>
            <a:endParaRPr lang="en-GB" dirty="0" smtClean="0">
              <a:latin typeface="Times New Roman" panose="02020603050405020304" pitchFamily="18" charset="0"/>
              <a:cs typeface="Times New Roman" panose="02020603050405020304" pitchFamily="18" charset="0"/>
            </a:endParaRPr>
          </a:p>
          <a:p>
            <a:pPr algn="just"/>
            <a:r>
              <a:rPr lang="en-GB" sz="2800" dirty="0" smtClean="0">
                <a:latin typeface="Times New Roman" panose="02020603050405020304" pitchFamily="18" charset="0"/>
                <a:cs typeface="Times New Roman" panose="02020603050405020304" pitchFamily="18" charset="0"/>
              </a:rPr>
              <a:t>A </a:t>
            </a:r>
            <a:r>
              <a:rPr lang="en-GB" sz="2800" dirty="0">
                <a:latin typeface="Times New Roman" panose="02020603050405020304" pitchFamily="18" charset="0"/>
                <a:cs typeface="Times New Roman" panose="02020603050405020304" pitchFamily="18" charset="0"/>
              </a:rPr>
              <a:t>substitute good is a good that can be used in place of another</a:t>
            </a:r>
            <a:r>
              <a:rPr lang="en-GB" sz="2800" dirty="0" smtClean="0">
                <a:latin typeface="Times New Roman" panose="02020603050405020304" pitchFamily="18" charset="0"/>
                <a:cs typeface="Times New Roman" panose="02020603050405020304" pitchFamily="18" charset="0"/>
              </a:rPr>
              <a:t>.</a:t>
            </a:r>
          </a:p>
          <a:p>
            <a:pPr algn="just"/>
            <a:r>
              <a:rPr lang="en-GB" sz="2800" dirty="0" smtClean="0">
                <a:latin typeface="Times New Roman" panose="02020603050405020304" pitchFamily="18" charset="0"/>
                <a:cs typeface="Times New Roman" panose="02020603050405020304" pitchFamily="18" charset="0"/>
              </a:rPr>
              <a:t>Consumer </a:t>
            </a:r>
            <a:r>
              <a:rPr lang="en-GB" sz="2800" dirty="0">
                <a:latin typeface="Times New Roman" panose="02020603050405020304" pitchFamily="18" charset="0"/>
                <a:cs typeface="Times New Roman" panose="02020603050405020304" pitchFamily="18" charset="0"/>
              </a:rPr>
              <a:t>perceives </a:t>
            </a:r>
            <a:r>
              <a:rPr lang="en-GB" sz="2800" dirty="0" smtClean="0">
                <a:latin typeface="Times New Roman" panose="02020603050405020304" pitchFamily="18" charset="0"/>
                <a:cs typeface="Times New Roman" panose="02020603050405020304" pitchFamily="18" charset="0"/>
              </a:rPr>
              <a:t>substitutes as </a:t>
            </a:r>
            <a:r>
              <a:rPr lang="en-GB" sz="2800" dirty="0">
                <a:latin typeface="Times New Roman" panose="02020603050405020304" pitchFamily="18" charset="0"/>
                <a:cs typeface="Times New Roman" panose="02020603050405020304" pitchFamily="18" charset="0"/>
              </a:rPr>
              <a:t>similar or comparable, so that having more of one product makes them desire less of the other </a:t>
            </a:r>
            <a:r>
              <a:rPr lang="en-GB" sz="2800" dirty="0" smtClean="0">
                <a:latin typeface="Times New Roman" panose="02020603050405020304" pitchFamily="18" charset="0"/>
                <a:cs typeface="Times New Roman" panose="02020603050405020304" pitchFamily="18" charset="0"/>
              </a:rPr>
              <a:t>product.</a:t>
            </a:r>
            <a:endParaRPr lang="en-GB" sz="2800" dirty="0">
              <a:latin typeface="Times New Roman" panose="02020603050405020304" pitchFamily="18" charset="0"/>
              <a:cs typeface="Times New Roman" panose="02020603050405020304" pitchFamily="18" charset="0"/>
            </a:endParaRPr>
          </a:p>
          <a:p>
            <a:pPr algn="just"/>
            <a:r>
              <a:rPr lang="en-GB" sz="2800" dirty="0" smtClean="0">
                <a:latin typeface="Times New Roman" panose="02020603050405020304" pitchFamily="18" charset="0"/>
                <a:cs typeface="Times New Roman" panose="02020603050405020304" pitchFamily="18" charset="0"/>
              </a:rPr>
              <a:t>Examines how </a:t>
            </a:r>
            <a:r>
              <a:rPr lang="en-GB" sz="2800" dirty="0">
                <a:latin typeface="Times New Roman" panose="02020603050405020304" pitchFamily="18" charset="0"/>
                <a:cs typeface="Times New Roman" panose="02020603050405020304" pitchFamily="18" charset="0"/>
              </a:rPr>
              <a:t>easy </a:t>
            </a:r>
            <a:r>
              <a:rPr lang="en-GB" sz="2800" dirty="0" smtClean="0">
                <a:latin typeface="Times New Roman" panose="02020603050405020304" pitchFamily="18" charset="0"/>
                <a:cs typeface="Times New Roman" panose="02020603050405020304" pitchFamily="18" charset="0"/>
              </a:rPr>
              <a:t>it is </a:t>
            </a:r>
            <a:r>
              <a:rPr lang="en-GB" sz="2800" dirty="0">
                <a:latin typeface="Times New Roman" panose="02020603050405020304" pitchFamily="18" charset="0"/>
                <a:cs typeface="Times New Roman" panose="02020603050405020304" pitchFamily="18" charset="0"/>
              </a:rPr>
              <a:t>for consumers to switch from a business's product or service to that of a competitor</a:t>
            </a:r>
            <a:r>
              <a:rPr lang="en-GB" sz="2800" dirty="0" smtClean="0">
                <a:latin typeface="Times New Roman" panose="02020603050405020304" pitchFamily="18" charset="0"/>
                <a:cs typeface="Times New Roman" panose="02020603050405020304" pitchFamily="18" charset="0"/>
              </a:rPr>
              <a:t>.</a:t>
            </a:r>
          </a:p>
          <a:p>
            <a:pPr algn="just"/>
            <a:r>
              <a:rPr lang="en-GB" sz="2800" dirty="0">
                <a:latin typeface="Times New Roman" panose="02020603050405020304" pitchFamily="18" charset="0"/>
                <a:cs typeface="Times New Roman" panose="02020603050405020304" pitchFamily="18" charset="0"/>
              </a:rPr>
              <a:t>Where close substitute products exist in a market, it increases the likelihood of customers switching to alternatives in response to price increases. </a:t>
            </a:r>
            <a:endParaRPr lang="en-GB" sz="2800" dirty="0" smtClean="0">
              <a:latin typeface="Times New Roman" panose="02020603050405020304" pitchFamily="18" charset="0"/>
              <a:cs typeface="Times New Roman" panose="02020603050405020304" pitchFamily="18" charset="0"/>
            </a:endParaRPr>
          </a:p>
          <a:p>
            <a:pPr algn="just"/>
            <a:r>
              <a:rPr lang="en-GB" sz="2800" dirty="0">
                <a:latin typeface="Times New Roman" panose="02020603050405020304" pitchFamily="18" charset="0"/>
                <a:cs typeface="Times New Roman" panose="02020603050405020304" pitchFamily="18" charset="0"/>
              </a:rPr>
              <a:t>This reduces both the power of suppliers and the attractiveness of the market.</a:t>
            </a:r>
          </a:p>
          <a:p>
            <a:pPr marL="0" indent="0" algn="just">
              <a:buNone/>
            </a:pPr>
            <a:endParaRPr lang="en-GB" sz="2800" dirty="0">
              <a:latin typeface="Times New Roman" panose="02020603050405020304" pitchFamily="18" charset="0"/>
              <a:cs typeface="Times New Roman" panose="02020603050405020304" pitchFamily="18" charset="0"/>
            </a:endParaRPr>
          </a:p>
          <a:p>
            <a:pPr algn="just"/>
            <a:endParaRPr lang="en-GB" sz="2800" dirty="0" smtClean="0">
              <a:latin typeface="Times New Roman" panose="02020603050405020304" pitchFamily="18" charset="0"/>
              <a:cs typeface="Times New Roman" panose="020206030504050203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25804473"/>
      </p:ext>
    </p:extLst>
  </p:cSld>
  <p:clrMapOvr>
    <a:masterClrMapping/>
  </p:clrMapOvr>
  <p:transition spd="slow" advTm="30459">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tx1"/>
                </a:solidFill>
                <a:latin typeface="Century Gothic" panose="020B0502020202020204" pitchFamily="34" charset="0"/>
              </a:rPr>
              <a:t>Substitute is high when;</a:t>
            </a:r>
            <a:br>
              <a:rPr lang="en-GB" b="1" dirty="0">
                <a:solidFill>
                  <a:schemeClr val="tx1"/>
                </a:solidFill>
                <a:latin typeface="Century Gothic" panose="020B0502020202020204" pitchFamily="34" charset="0"/>
              </a:rPr>
            </a:br>
            <a:endParaRPr lang="en-GB" dirty="0">
              <a:solidFill>
                <a:schemeClr val="tx1"/>
              </a:solidFill>
            </a:endParaRPr>
          </a:p>
        </p:txBody>
      </p:sp>
      <p:sp>
        <p:nvSpPr>
          <p:cNvPr id="3" name="Content Placeholder 2"/>
          <p:cNvSpPr>
            <a:spLocks noGrp="1"/>
          </p:cNvSpPr>
          <p:nvPr>
            <p:ph idx="1"/>
          </p:nvPr>
        </p:nvSpPr>
        <p:spPr>
          <a:xfrm>
            <a:off x="677334" y="1262131"/>
            <a:ext cx="11055320" cy="4984124"/>
          </a:xfrm>
        </p:spPr>
        <p:txBody>
          <a:bodyPr>
            <a:noAutofit/>
          </a:bodyPr>
          <a:lstStyle/>
          <a:p>
            <a:pPr algn="just"/>
            <a:r>
              <a:rPr lang="en-GB" sz="3600" dirty="0" smtClean="0">
                <a:latin typeface="Times New Roman" panose="02020603050405020304" pitchFamily="18" charset="0"/>
                <a:cs typeface="Times New Roman" panose="02020603050405020304" pitchFamily="18" charset="0"/>
              </a:rPr>
              <a:t>Consumer switching costs are low </a:t>
            </a:r>
          </a:p>
          <a:p>
            <a:pPr algn="just"/>
            <a:r>
              <a:rPr lang="en-GB" sz="3600" dirty="0" smtClean="0">
                <a:latin typeface="Times New Roman" panose="02020603050405020304" pitchFamily="18" charset="0"/>
                <a:cs typeface="Times New Roman" panose="02020603050405020304" pitchFamily="18" charset="0"/>
              </a:rPr>
              <a:t>Substitute product is cheaper than industry product</a:t>
            </a:r>
          </a:p>
          <a:p>
            <a:pPr algn="just"/>
            <a:r>
              <a:rPr lang="en-GB" sz="3600" dirty="0" smtClean="0">
                <a:latin typeface="Times New Roman" panose="02020603050405020304" pitchFamily="18" charset="0"/>
                <a:cs typeface="Times New Roman" panose="02020603050405020304" pitchFamily="18" charset="0"/>
              </a:rPr>
              <a:t>Substitute product quality is equal or superior to industry product quality</a:t>
            </a:r>
          </a:p>
          <a:p>
            <a:pPr algn="just"/>
            <a:r>
              <a:rPr lang="en-GB" sz="3600" dirty="0" smtClean="0">
                <a:latin typeface="Times New Roman" panose="02020603050405020304" pitchFamily="18" charset="0"/>
                <a:cs typeface="Times New Roman" panose="02020603050405020304" pitchFamily="18" charset="0"/>
              </a:rPr>
              <a:t>Substitute performance is equal or superior to industry product performance</a:t>
            </a:r>
            <a:endParaRPr lang="en-GB" sz="3600" dirty="0">
              <a:latin typeface="Times New Roman" panose="02020603050405020304" pitchFamily="18" charset="0"/>
              <a:cs typeface="Times New Roman" panose="020206030504050203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15219507"/>
      </p:ext>
    </p:extLst>
  </p:cSld>
  <p:clrMapOvr>
    <a:masterClrMapping/>
  </p:clrMapOvr>
  <p:transition spd="slow" advTm="24721">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chemeClr val="tx1"/>
                </a:solidFill>
                <a:latin typeface="Times New Roman" panose="02020603050405020304" pitchFamily="18" charset="0"/>
                <a:cs typeface="Times New Roman" panose="02020603050405020304" pitchFamily="18" charset="0"/>
              </a:rPr>
              <a:t>Questions Asked……</a:t>
            </a:r>
            <a:endParaRPr lang="en-GB" b="1" dirty="0">
              <a:solidFill>
                <a:schemeClr val="tx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1275008"/>
            <a:ext cx="10515600" cy="4901955"/>
          </a:xfrm>
        </p:spPr>
        <p:txBody>
          <a:bodyPr>
            <a:normAutofit lnSpcReduction="10000"/>
          </a:bodyPr>
          <a:lstStyle/>
          <a:p>
            <a:r>
              <a:rPr lang="en-GB" sz="3600" dirty="0">
                <a:latin typeface="Times New Roman" panose="02020603050405020304" pitchFamily="18" charset="0"/>
                <a:cs typeface="Times New Roman" panose="02020603050405020304" pitchFamily="18" charset="0"/>
              </a:rPr>
              <a:t>What are the differentiators between your product/service and the substitute?</a:t>
            </a:r>
          </a:p>
          <a:p>
            <a:r>
              <a:rPr lang="en-GB" sz="3600" dirty="0">
                <a:latin typeface="Times New Roman" panose="02020603050405020304" pitchFamily="18" charset="0"/>
                <a:cs typeface="Times New Roman" panose="02020603050405020304" pitchFamily="18" charset="0"/>
              </a:rPr>
              <a:t>How many substitute products are available in this market?</a:t>
            </a:r>
          </a:p>
          <a:p>
            <a:r>
              <a:rPr lang="en-GB" sz="3600" dirty="0">
                <a:latin typeface="Times New Roman" panose="02020603050405020304" pitchFamily="18" charset="0"/>
                <a:cs typeface="Times New Roman" panose="02020603050405020304" pitchFamily="18" charset="0"/>
              </a:rPr>
              <a:t>What is the cost of switching to a substitute product?</a:t>
            </a:r>
          </a:p>
          <a:p>
            <a:r>
              <a:rPr lang="en-GB" sz="3600" dirty="0">
                <a:latin typeface="Times New Roman" panose="02020603050405020304" pitchFamily="18" charset="0"/>
                <a:cs typeface="Times New Roman" panose="02020603050405020304" pitchFamily="18" charset="0"/>
              </a:rPr>
              <a:t>How difficult would it be to make the switch?</a:t>
            </a:r>
          </a:p>
          <a:p>
            <a:r>
              <a:rPr lang="en-GB" sz="3600" dirty="0">
                <a:latin typeface="Times New Roman" panose="02020603050405020304" pitchFamily="18" charset="0"/>
                <a:cs typeface="Times New Roman" panose="02020603050405020304" pitchFamily="18" charset="0"/>
              </a:rPr>
              <a:t>What products or services can you offer that might substitute a market leader?</a:t>
            </a:r>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91630760"/>
      </p:ext>
    </p:extLst>
  </p:cSld>
  <p:clrMapOvr>
    <a:masterClrMapping/>
  </p:clrMapOvr>
  <p:transition spd="slow" advTm="33932">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004" y="249216"/>
            <a:ext cx="10812887" cy="922762"/>
          </a:xfrm>
        </p:spPr>
        <p:txBody>
          <a:bodyPr/>
          <a:lstStyle/>
          <a:p>
            <a:r>
              <a:rPr lang="en-GB" b="1" dirty="0">
                <a:solidFill>
                  <a:schemeClr val="tx1"/>
                </a:solidFill>
                <a:latin typeface="Times New Roman" panose="02020603050405020304" pitchFamily="18" charset="0"/>
                <a:cs typeface="Times New Roman" panose="02020603050405020304" pitchFamily="18" charset="0"/>
              </a:rPr>
              <a:t>Bargaining power of </a:t>
            </a:r>
            <a:r>
              <a:rPr lang="en-GB" b="1" dirty="0" smtClean="0">
                <a:solidFill>
                  <a:schemeClr val="tx1"/>
                </a:solidFill>
                <a:latin typeface="Times New Roman" panose="02020603050405020304" pitchFamily="18" charset="0"/>
                <a:cs typeface="Times New Roman" panose="02020603050405020304" pitchFamily="18" charset="0"/>
              </a:rPr>
              <a:t>Buyers</a:t>
            </a:r>
            <a:endParaRPr lang="en-GB" dirty="0">
              <a:solidFill>
                <a:schemeClr val="tx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12126" y="1171978"/>
            <a:ext cx="10928796" cy="5223926"/>
          </a:xfrm>
        </p:spPr>
        <p:txBody>
          <a:bodyPr>
            <a:normAutofit fontScale="92500"/>
          </a:bodyPr>
          <a:lstStyle/>
          <a:p>
            <a:pPr algn="just"/>
            <a:r>
              <a:rPr lang="en-GB" sz="3600" dirty="0" smtClean="0">
                <a:latin typeface="Times New Roman" panose="02020603050405020304" pitchFamily="18" charset="0"/>
                <a:cs typeface="Times New Roman" panose="02020603050405020304" pitchFamily="18" charset="0"/>
              </a:rPr>
              <a:t>Analyses the </a:t>
            </a:r>
            <a:r>
              <a:rPr lang="en-GB" sz="3600" dirty="0">
                <a:latin typeface="Times New Roman" panose="02020603050405020304" pitchFamily="18" charset="0"/>
                <a:cs typeface="Times New Roman" panose="02020603050405020304" pitchFamily="18" charset="0"/>
              </a:rPr>
              <a:t>power of the consumer to affect pricing and </a:t>
            </a:r>
            <a:r>
              <a:rPr lang="en-GB" sz="3600" dirty="0" smtClean="0">
                <a:latin typeface="Times New Roman" panose="02020603050405020304" pitchFamily="18" charset="0"/>
                <a:cs typeface="Times New Roman" panose="02020603050405020304" pitchFamily="18" charset="0"/>
              </a:rPr>
              <a:t>quality, how easy is it to drive down prices.</a:t>
            </a:r>
          </a:p>
          <a:p>
            <a:pPr algn="just"/>
            <a:r>
              <a:rPr lang="en-GB" sz="3600" dirty="0" smtClean="0">
                <a:latin typeface="Times New Roman" panose="02020603050405020304" pitchFamily="18" charset="0"/>
                <a:cs typeface="Times New Roman" panose="02020603050405020304" pitchFamily="18" charset="0"/>
              </a:rPr>
              <a:t>Consumers </a:t>
            </a:r>
            <a:r>
              <a:rPr lang="en-GB" sz="3600" dirty="0">
                <a:latin typeface="Times New Roman" panose="02020603050405020304" pitchFamily="18" charset="0"/>
                <a:cs typeface="Times New Roman" panose="02020603050405020304" pitchFamily="18" charset="0"/>
              </a:rPr>
              <a:t>have power when there </a:t>
            </a:r>
            <a:r>
              <a:rPr lang="en-GB" sz="3600" dirty="0" smtClean="0">
                <a:latin typeface="Times New Roman" panose="02020603050405020304" pitchFamily="18" charset="0"/>
                <a:cs typeface="Times New Roman" panose="02020603050405020304" pitchFamily="18" charset="0"/>
              </a:rPr>
              <a:t>are not </a:t>
            </a:r>
            <a:r>
              <a:rPr lang="en-GB" sz="3600" dirty="0">
                <a:latin typeface="Times New Roman" panose="02020603050405020304" pitchFamily="18" charset="0"/>
                <a:cs typeface="Times New Roman" panose="02020603050405020304" pitchFamily="18" charset="0"/>
              </a:rPr>
              <a:t>many of them, but lots of sellers, as well as when it is easy to switch from one business's products or services to another</a:t>
            </a:r>
            <a:r>
              <a:rPr lang="en-GB" sz="3600" dirty="0" smtClean="0">
                <a:latin typeface="Times New Roman" panose="02020603050405020304" pitchFamily="18" charset="0"/>
                <a:cs typeface="Times New Roman" panose="02020603050405020304" pitchFamily="18" charset="0"/>
              </a:rPr>
              <a:t>.</a:t>
            </a:r>
          </a:p>
          <a:p>
            <a:pPr algn="just"/>
            <a:r>
              <a:rPr lang="en-GB" sz="3600" dirty="0" smtClean="0">
                <a:latin typeface="Times New Roman" panose="02020603050405020304" pitchFamily="18" charset="0"/>
                <a:cs typeface="Times New Roman" panose="02020603050405020304" pitchFamily="18" charset="0"/>
              </a:rPr>
              <a:t>Buying </a:t>
            </a:r>
            <a:r>
              <a:rPr lang="en-GB" sz="3600" dirty="0">
                <a:latin typeface="Times New Roman" panose="02020603050405020304" pitchFamily="18" charset="0"/>
                <a:cs typeface="Times New Roman" panose="02020603050405020304" pitchFamily="18" charset="0"/>
              </a:rPr>
              <a:t>power is low when consumers purchase products in small </a:t>
            </a:r>
            <a:r>
              <a:rPr lang="en-GB" sz="3600" dirty="0" smtClean="0">
                <a:latin typeface="Times New Roman" panose="02020603050405020304" pitchFamily="18" charset="0"/>
                <a:cs typeface="Times New Roman" panose="02020603050405020304" pitchFamily="18" charset="0"/>
              </a:rPr>
              <a:t>amounts.</a:t>
            </a:r>
          </a:p>
          <a:p>
            <a:pPr algn="just"/>
            <a:r>
              <a:rPr lang="en-GB" sz="3600" dirty="0" smtClean="0">
                <a:latin typeface="Times New Roman" panose="02020603050405020304" pitchFamily="18" charset="0"/>
                <a:cs typeface="Times New Roman" panose="02020603050405020304" pitchFamily="18" charset="0"/>
              </a:rPr>
              <a:t>If </a:t>
            </a:r>
            <a:r>
              <a:rPr lang="en-GB" sz="3600" dirty="0">
                <a:latin typeface="Times New Roman" panose="02020603050405020304" pitchFamily="18" charset="0"/>
                <a:cs typeface="Times New Roman" panose="02020603050405020304" pitchFamily="18" charset="0"/>
              </a:rPr>
              <a:t>a business has just a few powerful buyers, they are often able to dictate terms.</a:t>
            </a:r>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31652333"/>
      </p:ext>
    </p:extLst>
  </p:cSld>
  <p:clrMapOvr>
    <a:masterClrMapping/>
  </p:clrMapOvr>
  <p:transition spd="slow" advTm="24975">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tx1"/>
                </a:solidFill>
                <a:latin typeface="Times New Roman" panose="02020603050405020304" pitchFamily="18" charset="0"/>
                <a:cs typeface="Times New Roman" panose="02020603050405020304" pitchFamily="18" charset="0"/>
              </a:rPr>
              <a:t>Questions Asked……</a:t>
            </a:r>
            <a:endParaRPr lang="en-GB" dirty="0">
              <a:solidFill>
                <a:schemeClr val="tx1"/>
              </a:solidFill>
            </a:endParaRPr>
          </a:p>
        </p:txBody>
      </p:sp>
      <p:sp>
        <p:nvSpPr>
          <p:cNvPr id="3" name="Content Placeholder 2"/>
          <p:cNvSpPr>
            <a:spLocks noGrp="1"/>
          </p:cNvSpPr>
          <p:nvPr>
            <p:ph idx="1"/>
          </p:nvPr>
        </p:nvSpPr>
        <p:spPr>
          <a:xfrm>
            <a:off x="838200" y="1365161"/>
            <a:ext cx="10515600" cy="4811802"/>
          </a:xfrm>
        </p:spPr>
        <p:txBody>
          <a:bodyPr/>
          <a:lstStyle/>
          <a:p>
            <a:r>
              <a:rPr lang="en-GB" sz="4000" dirty="0">
                <a:latin typeface="Times New Roman" panose="02020603050405020304" pitchFamily="18" charset="0"/>
                <a:cs typeface="Times New Roman" panose="02020603050405020304" pitchFamily="18" charset="0"/>
              </a:rPr>
              <a:t>How many buyers control your sales?</a:t>
            </a:r>
          </a:p>
          <a:p>
            <a:r>
              <a:rPr lang="en-GB" sz="4000" dirty="0">
                <a:latin typeface="Times New Roman" panose="02020603050405020304" pitchFamily="18" charset="0"/>
                <a:cs typeface="Times New Roman" panose="02020603050405020304" pitchFamily="18" charset="0"/>
              </a:rPr>
              <a:t>How large are the orders you receive?</a:t>
            </a:r>
          </a:p>
          <a:p>
            <a:r>
              <a:rPr lang="en-GB" sz="4000" dirty="0">
                <a:latin typeface="Times New Roman" panose="02020603050405020304" pitchFamily="18" charset="0"/>
                <a:cs typeface="Times New Roman" panose="02020603050405020304" pitchFamily="18" charset="0"/>
              </a:rPr>
              <a:t>Could your buyers switch suppliers—and how much would it cost for them to switch?</a:t>
            </a:r>
          </a:p>
          <a:p>
            <a:r>
              <a:rPr lang="en-GB" sz="4000" dirty="0">
                <a:latin typeface="Times New Roman" panose="02020603050405020304" pitchFamily="18" charset="0"/>
                <a:cs typeface="Times New Roman" panose="02020603050405020304" pitchFamily="18" charset="0"/>
              </a:rPr>
              <a:t>How important is your product/service to your buyers (i.e. what is the ROI of your product/service)?</a:t>
            </a:r>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22864462"/>
      </p:ext>
    </p:extLst>
  </p:cSld>
  <p:clrMapOvr>
    <a:masterClrMapping/>
  </p:clrMapOvr>
  <p:transition spd="slow" advTm="14267">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089" y="296214"/>
            <a:ext cx="8995913" cy="973786"/>
          </a:xfrm>
        </p:spPr>
        <p:txBody>
          <a:bodyPr/>
          <a:lstStyle/>
          <a:p>
            <a:r>
              <a:rPr lang="en-GB" dirty="0" smtClean="0">
                <a:solidFill>
                  <a:schemeClr val="tx1"/>
                </a:solidFill>
              </a:rPr>
              <a:t>APPLICATION OF SWOT ANALYSIS</a:t>
            </a:r>
            <a:endParaRPr lang="en-GB" dirty="0">
              <a:solidFill>
                <a:schemeClr val="tx1"/>
              </a:solidFill>
            </a:endParaRPr>
          </a:p>
        </p:txBody>
      </p:sp>
      <p:sp>
        <p:nvSpPr>
          <p:cNvPr id="3" name="Content Placeholder 2"/>
          <p:cNvSpPr>
            <a:spLocks noGrp="1"/>
          </p:cNvSpPr>
          <p:nvPr>
            <p:ph idx="1"/>
          </p:nvPr>
        </p:nvSpPr>
        <p:spPr>
          <a:xfrm>
            <a:off x="278089" y="1269999"/>
            <a:ext cx="10733348" cy="5465651"/>
          </a:xfrm>
        </p:spPr>
        <p:txBody>
          <a:bodyPr>
            <a:normAutofit/>
          </a:bodyPr>
          <a:lstStyle/>
          <a:p>
            <a:pPr algn="just">
              <a:defRPr/>
            </a:pPr>
            <a:r>
              <a:rPr lang="en-US" altLang="zh-CN" sz="2800" dirty="0">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H</a:t>
            </a:r>
            <a:r>
              <a:rPr lang="en-US" altLang="zh-CN" sz="2800" dirty="0" smtClean="0">
                <a:solidFill>
                  <a:schemeClr val="tx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elps </a:t>
            </a:r>
            <a:r>
              <a:rPr lang="en-US" altLang="zh-CN" sz="2800" dirty="0">
                <a:solidFill>
                  <a:schemeClr val="tx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to conduct </a:t>
            </a:r>
            <a:r>
              <a:rPr lang="en-US" altLang="zh-CN" sz="2800" dirty="0" smtClean="0">
                <a:solidFill>
                  <a:schemeClr val="tx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quick </a:t>
            </a:r>
            <a:r>
              <a:rPr lang="en-US" altLang="zh-CN" sz="2800" dirty="0">
                <a:solidFill>
                  <a:schemeClr val="tx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analysis of a business’s current </a:t>
            </a:r>
            <a:r>
              <a:rPr lang="en-US" altLang="zh-CN" sz="2800" dirty="0" smtClean="0">
                <a:solidFill>
                  <a:schemeClr val="tx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position in the market.</a:t>
            </a:r>
          </a:p>
          <a:p>
            <a:pPr algn="just">
              <a:defRPr/>
            </a:pPr>
            <a:r>
              <a:rPr lang="en-US" altLang="zh-CN" sz="2800" dirty="0">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U</a:t>
            </a:r>
            <a:r>
              <a:rPr lang="en-US" altLang="zh-CN" sz="2800" dirty="0" smtClean="0">
                <a:solidFill>
                  <a:schemeClr val="tx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sed </a:t>
            </a:r>
            <a:r>
              <a:rPr lang="en-US" altLang="zh-CN" sz="2800" dirty="0">
                <a:solidFill>
                  <a:schemeClr val="tx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to </a:t>
            </a:r>
            <a:r>
              <a:rPr lang="en-US" altLang="zh-CN" sz="2800" dirty="0" smtClean="0">
                <a:solidFill>
                  <a:schemeClr val="tx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analyze </a:t>
            </a:r>
            <a:r>
              <a:rPr lang="en-US" altLang="zh-CN" sz="2800" dirty="0">
                <a:solidFill>
                  <a:schemeClr val="tx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possible internal advantages and problems </a:t>
            </a:r>
            <a:r>
              <a:rPr lang="en-US" altLang="zh-CN" sz="2800" dirty="0" smtClean="0">
                <a:solidFill>
                  <a:schemeClr val="tx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that </a:t>
            </a:r>
            <a:r>
              <a:rPr lang="en-US" altLang="zh-CN" sz="2800" dirty="0">
                <a:solidFill>
                  <a:schemeClr val="tx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business </a:t>
            </a:r>
            <a:r>
              <a:rPr lang="en-US" altLang="zh-CN" sz="2800" dirty="0" smtClean="0">
                <a:solidFill>
                  <a:schemeClr val="tx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has.</a:t>
            </a:r>
          </a:p>
          <a:p>
            <a:pPr algn="just">
              <a:defRPr/>
            </a:pPr>
            <a:r>
              <a:rPr lang="en-US" altLang="zh-CN" sz="2800" dirty="0">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H</a:t>
            </a:r>
            <a:r>
              <a:rPr lang="en-US" altLang="zh-CN" sz="2800" dirty="0" smtClean="0">
                <a:solidFill>
                  <a:schemeClr val="tx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elps </a:t>
            </a:r>
            <a:r>
              <a:rPr lang="en-US" altLang="zh-CN" sz="2800" dirty="0">
                <a:solidFill>
                  <a:schemeClr val="tx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determine the external factors of the business which may affect its </a:t>
            </a:r>
            <a:r>
              <a:rPr lang="en-US" altLang="zh-CN" sz="2800" dirty="0" smtClean="0">
                <a:solidFill>
                  <a:schemeClr val="tx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strategy.</a:t>
            </a:r>
          </a:p>
          <a:p>
            <a:pPr marL="0" indent="0">
              <a:lnSpc>
                <a:spcPct val="70000"/>
              </a:lnSpc>
              <a:buNone/>
              <a:defRPr/>
            </a:pPr>
            <a:endParaRPr lang="en-US" altLang="zh-CN" sz="2800" dirty="0">
              <a:latin typeface="Times New Roman" panose="02020603050405020304" pitchFamily="18" charset="0"/>
              <a:ea typeface="Tahoma" panose="020B0604030504040204" pitchFamily="34" charset="0"/>
              <a:cs typeface="Times New Roman" panose="02020603050405020304" pitchFamily="18" charset="0"/>
            </a:endParaRPr>
          </a:p>
          <a:p>
            <a:pPr marL="0" indent="0">
              <a:lnSpc>
                <a:spcPct val="70000"/>
              </a:lnSpc>
              <a:buNone/>
              <a:defRPr/>
            </a:pPr>
            <a:endParaRPr lang="en-US" altLang="zh-CN" dirty="0">
              <a:latin typeface="Times New Roman" panose="02020603050405020304" pitchFamily="18" charset="0"/>
              <a:ea typeface="Tahoma" panose="020B0604030504040204" pitchFamily="34" charset="0"/>
              <a:cs typeface="Times New Roman" panose="02020603050405020304" pitchFamily="18" charset="0"/>
            </a:endParaRPr>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83017691"/>
      </p:ext>
    </p:extLst>
  </p:cSld>
  <p:clrMapOvr>
    <a:masterClrMapping/>
  </p:clrMapOvr>
  <p:transition spd="slow" advTm="33877">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tx1"/>
                </a:solidFill>
                <a:latin typeface="Times New Roman" panose="02020603050405020304" pitchFamily="18" charset="0"/>
                <a:cs typeface="Times New Roman" panose="02020603050405020304" pitchFamily="18" charset="0"/>
              </a:rPr>
              <a:t>Bargaining power of suppliers</a:t>
            </a:r>
            <a:r>
              <a:rPr lang="en-GB" b="1" dirty="0">
                <a:solidFill>
                  <a:schemeClr val="tx1"/>
                </a:solidFill>
              </a:rPr>
              <a:t/>
            </a:r>
            <a:br>
              <a:rPr lang="en-GB" b="1" dirty="0">
                <a:solidFill>
                  <a:schemeClr val="tx1"/>
                </a:solidFill>
              </a:rPr>
            </a:br>
            <a:endParaRPr lang="en-GB" dirty="0">
              <a:solidFill>
                <a:schemeClr val="tx1"/>
              </a:solidFill>
            </a:endParaRPr>
          </a:p>
        </p:txBody>
      </p:sp>
      <p:sp>
        <p:nvSpPr>
          <p:cNvPr id="3" name="Content Placeholder 2"/>
          <p:cNvSpPr>
            <a:spLocks noGrp="1"/>
          </p:cNvSpPr>
          <p:nvPr>
            <p:ph idx="1"/>
          </p:nvPr>
        </p:nvSpPr>
        <p:spPr>
          <a:xfrm>
            <a:off x="774879" y="1323349"/>
            <a:ext cx="10515600" cy="5335028"/>
          </a:xfrm>
        </p:spPr>
        <p:txBody>
          <a:bodyPr>
            <a:normAutofit/>
          </a:bodyPr>
          <a:lstStyle/>
          <a:p>
            <a:endParaRPr lang="en-GB" dirty="0" smtClean="0"/>
          </a:p>
          <a:p>
            <a:pPr algn="just"/>
            <a:r>
              <a:rPr lang="en-GB" sz="3600" dirty="0" smtClean="0">
                <a:latin typeface="Times New Roman" panose="02020603050405020304" pitchFamily="18" charset="0"/>
                <a:cs typeface="Times New Roman" panose="02020603050405020304" pitchFamily="18" charset="0"/>
              </a:rPr>
              <a:t>Analyses </a:t>
            </a:r>
            <a:r>
              <a:rPr lang="en-GB" sz="3600" dirty="0">
                <a:latin typeface="Times New Roman" panose="02020603050405020304" pitchFamily="18" charset="0"/>
                <a:cs typeface="Times New Roman" panose="02020603050405020304" pitchFamily="18" charset="0"/>
              </a:rPr>
              <a:t>how much power a business's supplier has and how much control it has over the potential to raise its prices, which, in turn, would lower a business's profitability</a:t>
            </a:r>
            <a:r>
              <a:rPr lang="en-GB" sz="3600" dirty="0" smtClean="0">
                <a:latin typeface="Times New Roman" panose="02020603050405020304" pitchFamily="18" charset="0"/>
                <a:cs typeface="Times New Roman" panose="02020603050405020304" pitchFamily="18" charset="0"/>
              </a:rPr>
              <a:t>.</a:t>
            </a:r>
          </a:p>
          <a:p>
            <a:pPr algn="just"/>
            <a:r>
              <a:rPr lang="en-GB" sz="3600" dirty="0" smtClean="0">
                <a:latin typeface="Times New Roman" panose="02020603050405020304" pitchFamily="18" charset="0"/>
                <a:cs typeface="Times New Roman" panose="02020603050405020304" pitchFamily="18" charset="0"/>
              </a:rPr>
              <a:t>The </a:t>
            </a:r>
            <a:r>
              <a:rPr lang="en-GB" sz="3600" dirty="0">
                <a:latin typeface="Times New Roman" panose="02020603050405020304" pitchFamily="18" charset="0"/>
                <a:cs typeface="Times New Roman" panose="02020603050405020304" pitchFamily="18" charset="0"/>
              </a:rPr>
              <a:t>fewer </a:t>
            </a:r>
            <a:r>
              <a:rPr lang="en-GB" sz="3600" dirty="0" smtClean="0">
                <a:latin typeface="Times New Roman" panose="02020603050405020304" pitchFamily="18" charset="0"/>
                <a:cs typeface="Times New Roman" panose="02020603050405020304" pitchFamily="18" charset="0"/>
              </a:rPr>
              <a:t>the suppliers , </a:t>
            </a:r>
            <a:r>
              <a:rPr lang="en-GB" sz="3600" dirty="0">
                <a:latin typeface="Times New Roman" panose="02020603050405020304" pitchFamily="18" charset="0"/>
                <a:cs typeface="Times New Roman" panose="02020603050405020304" pitchFamily="18" charset="0"/>
              </a:rPr>
              <a:t>the more power they have. </a:t>
            </a:r>
            <a:endParaRPr lang="en-GB" sz="3600" dirty="0" smtClean="0">
              <a:latin typeface="Times New Roman" panose="02020603050405020304" pitchFamily="18" charset="0"/>
              <a:cs typeface="Times New Roman" panose="02020603050405020304" pitchFamily="18" charset="0"/>
            </a:endParaRPr>
          </a:p>
          <a:p>
            <a:pPr algn="just"/>
            <a:r>
              <a:rPr lang="en-GB" sz="3600" dirty="0" smtClean="0">
                <a:latin typeface="Times New Roman" panose="02020603050405020304" pitchFamily="18" charset="0"/>
                <a:cs typeface="Times New Roman" panose="02020603050405020304" pitchFamily="18" charset="0"/>
              </a:rPr>
              <a:t>Businesses </a:t>
            </a:r>
            <a:r>
              <a:rPr lang="en-GB" sz="3600" dirty="0">
                <a:latin typeface="Times New Roman" panose="02020603050405020304" pitchFamily="18" charset="0"/>
                <a:cs typeface="Times New Roman" panose="02020603050405020304" pitchFamily="18" charset="0"/>
              </a:rPr>
              <a:t>are in a better position when there are a multitude of suppliers</a:t>
            </a:r>
            <a:r>
              <a:rPr lang="en-GB" sz="3600" dirty="0" smtClean="0">
                <a:latin typeface="Times New Roman" panose="02020603050405020304" pitchFamily="18" charset="0"/>
                <a:cs typeface="Times New Roman" panose="02020603050405020304" pitchFamily="18" charset="0"/>
              </a:rPr>
              <a:t>.</a:t>
            </a:r>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6145131"/>
      </p:ext>
    </p:extLst>
  </p:cSld>
  <p:clrMapOvr>
    <a:masterClrMapping/>
  </p:clrMapOvr>
  <p:transition spd="slow" advTm="4696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tx1"/>
                </a:solidFill>
                <a:latin typeface="Times New Roman" panose="02020603050405020304" pitchFamily="18" charset="0"/>
                <a:cs typeface="Times New Roman" panose="02020603050405020304" pitchFamily="18" charset="0"/>
              </a:rPr>
              <a:t>Questions Asked……</a:t>
            </a:r>
            <a:endParaRPr lang="en-GB" dirty="0">
              <a:solidFill>
                <a:schemeClr val="tx1"/>
              </a:solidFill>
            </a:endParaRPr>
          </a:p>
        </p:txBody>
      </p:sp>
      <p:sp>
        <p:nvSpPr>
          <p:cNvPr id="3" name="Content Placeholder 2"/>
          <p:cNvSpPr>
            <a:spLocks noGrp="1"/>
          </p:cNvSpPr>
          <p:nvPr>
            <p:ph idx="1"/>
          </p:nvPr>
        </p:nvSpPr>
        <p:spPr>
          <a:xfrm>
            <a:off x="1038918" y="1725769"/>
            <a:ext cx="10191460" cy="4780207"/>
          </a:xfrm>
        </p:spPr>
        <p:txBody>
          <a:bodyPr>
            <a:normAutofit/>
          </a:bodyPr>
          <a:lstStyle/>
          <a:p>
            <a:r>
              <a:rPr lang="en-GB" sz="3600" dirty="0">
                <a:latin typeface="Times New Roman" panose="02020603050405020304" pitchFamily="18" charset="0"/>
                <a:cs typeface="Times New Roman" panose="02020603050405020304" pitchFamily="18" charset="0"/>
              </a:rPr>
              <a:t>How many suppliers does your </a:t>
            </a:r>
            <a:r>
              <a:rPr lang="en-GB" sz="3600" dirty="0" smtClean="0">
                <a:latin typeface="Times New Roman" panose="02020603050405020304" pitchFamily="18" charset="0"/>
                <a:cs typeface="Times New Roman" panose="02020603050405020304" pitchFamily="18" charset="0"/>
              </a:rPr>
              <a:t>business </a:t>
            </a:r>
            <a:r>
              <a:rPr lang="en-GB" sz="3600" dirty="0">
                <a:latin typeface="Times New Roman" panose="02020603050405020304" pitchFamily="18" charset="0"/>
                <a:cs typeface="Times New Roman" panose="02020603050405020304" pitchFamily="18" charset="0"/>
              </a:rPr>
              <a:t>have?</a:t>
            </a:r>
          </a:p>
          <a:p>
            <a:r>
              <a:rPr lang="en-GB" sz="3600" dirty="0">
                <a:latin typeface="Times New Roman" panose="02020603050405020304" pitchFamily="18" charset="0"/>
                <a:cs typeface="Times New Roman" panose="02020603050405020304" pitchFamily="18" charset="0"/>
              </a:rPr>
              <a:t>How unique is the product or service that they provide?</a:t>
            </a:r>
          </a:p>
          <a:p>
            <a:r>
              <a:rPr lang="en-GB" sz="3600" dirty="0">
                <a:latin typeface="Times New Roman" panose="02020603050405020304" pitchFamily="18" charset="0"/>
                <a:cs typeface="Times New Roman" panose="02020603050405020304" pitchFamily="18" charset="0"/>
              </a:rPr>
              <a:t>How many alternative suppliers can you find? How do their prices compare to your current supplier? How expensive would it be to switch from one supplier to another?</a:t>
            </a:r>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15447250"/>
      </p:ext>
    </p:extLst>
  </p:cSld>
  <p:clrMapOvr>
    <a:masterClrMapping/>
  </p:clrMapOvr>
  <p:transition spd="slow" advTm="13091">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12914"/>
          </a:xfrm>
        </p:spPr>
        <p:txBody>
          <a:bodyPr/>
          <a:lstStyle/>
          <a:p>
            <a:r>
              <a:rPr lang="en-GB" b="1" dirty="0" smtClean="0">
                <a:solidFill>
                  <a:schemeClr val="tx1"/>
                </a:solidFill>
                <a:latin typeface="Times New Roman" panose="02020603050405020304" pitchFamily="18" charset="0"/>
                <a:cs typeface="Times New Roman" panose="02020603050405020304" pitchFamily="18" charset="0"/>
              </a:rPr>
              <a:t>Competitive Rivalry</a:t>
            </a:r>
            <a:endParaRPr lang="en-GB" b="1" dirty="0">
              <a:solidFill>
                <a:schemeClr val="tx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1378039"/>
            <a:ext cx="10515600" cy="4798924"/>
          </a:xfrm>
        </p:spPr>
        <p:txBody>
          <a:bodyPr>
            <a:normAutofit lnSpcReduction="10000"/>
          </a:bodyPr>
          <a:lstStyle/>
          <a:p>
            <a:r>
              <a:rPr lang="en-GB" sz="4400" dirty="0" smtClean="0">
                <a:latin typeface="Times New Roman" panose="02020603050405020304" pitchFamily="18" charset="0"/>
                <a:cs typeface="Times New Roman" panose="02020603050405020304" pitchFamily="18" charset="0"/>
              </a:rPr>
              <a:t>Examines how intense the competition is in the market</a:t>
            </a:r>
          </a:p>
          <a:p>
            <a:r>
              <a:rPr lang="en-GB" sz="4400" dirty="0" smtClean="0">
                <a:latin typeface="Times New Roman" panose="02020603050405020304" pitchFamily="18" charset="0"/>
                <a:cs typeface="Times New Roman" panose="02020603050405020304" pitchFamily="18" charset="0"/>
              </a:rPr>
              <a:t>Main driver is the number and capability of competitors in the market.</a:t>
            </a:r>
          </a:p>
          <a:p>
            <a:r>
              <a:rPr lang="en-GB" sz="4400" dirty="0" smtClean="0">
                <a:latin typeface="Times New Roman" panose="02020603050405020304" pitchFamily="18" charset="0"/>
                <a:cs typeface="Times New Roman" panose="02020603050405020304" pitchFamily="18" charset="0"/>
              </a:rPr>
              <a:t>Many competitors, offering undifferentiated products and services, will reduce market attractiveness.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85135564"/>
      </p:ext>
    </p:extLst>
  </p:cSld>
  <p:clrMapOvr>
    <a:masterClrMapping/>
  </p:clrMapOvr>
  <p:transition spd="slow" advTm="18545">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56823" y="524857"/>
            <a:ext cx="10515600" cy="5798669"/>
          </a:xfrm>
        </p:spPr>
        <p:txBody>
          <a:bodyPr>
            <a:normAutofit lnSpcReduction="10000"/>
          </a:bodyPr>
          <a:lstStyle/>
          <a:p>
            <a:pPr marL="0" indent="0">
              <a:buNone/>
            </a:pPr>
            <a:r>
              <a:rPr lang="en-GB" sz="4000" b="1" dirty="0">
                <a:latin typeface="Times New Roman" panose="02020603050405020304" pitchFamily="18" charset="0"/>
                <a:cs typeface="Times New Roman" panose="02020603050405020304" pitchFamily="18" charset="0"/>
              </a:rPr>
              <a:t>Rivalry competition is high when;</a:t>
            </a:r>
          </a:p>
          <a:p>
            <a:r>
              <a:rPr lang="en-GB" sz="4000" dirty="0">
                <a:latin typeface="Times New Roman" panose="02020603050405020304" pitchFamily="18" charset="0"/>
                <a:cs typeface="Times New Roman" panose="02020603050405020304" pitchFamily="18" charset="0"/>
              </a:rPr>
              <a:t> there are just a few businesses equally selling a product or service, </a:t>
            </a:r>
          </a:p>
          <a:p>
            <a:r>
              <a:rPr lang="en-GB" sz="4000" dirty="0">
                <a:latin typeface="Times New Roman" panose="02020603050405020304" pitchFamily="18" charset="0"/>
                <a:cs typeface="Times New Roman" panose="02020603050405020304" pitchFamily="18" charset="0"/>
              </a:rPr>
              <a:t>when the industry is growing </a:t>
            </a:r>
          </a:p>
          <a:p>
            <a:r>
              <a:rPr lang="en-GB" sz="4000" dirty="0">
                <a:latin typeface="Times New Roman" panose="02020603050405020304" pitchFamily="18" charset="0"/>
                <a:cs typeface="Times New Roman" panose="02020603050405020304" pitchFamily="18" charset="0"/>
              </a:rPr>
              <a:t> when consumers can easily switch to a competitor's offering for little cost. </a:t>
            </a:r>
          </a:p>
          <a:p>
            <a:r>
              <a:rPr lang="en-GB" sz="4000" dirty="0">
                <a:latin typeface="Times New Roman" panose="02020603050405020304" pitchFamily="18" charset="0"/>
                <a:cs typeface="Times New Roman" panose="02020603050405020304" pitchFamily="18" charset="0"/>
              </a:rPr>
              <a:t>When rivalry competition is high, advertising and price wars can ensue, which can hurt a business's bottom line.</a:t>
            </a:r>
          </a:p>
          <a:p>
            <a:endParaRPr lang="en-GB"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70114570"/>
      </p:ext>
    </p:extLst>
  </p:cSld>
  <p:clrMapOvr>
    <a:masterClrMapping/>
  </p:clrMapOvr>
  <p:transition spd="slow" advTm="35558">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tx1"/>
                </a:solidFill>
                <a:latin typeface="Times New Roman" panose="02020603050405020304" pitchFamily="18" charset="0"/>
                <a:cs typeface="Times New Roman" panose="02020603050405020304" pitchFamily="18" charset="0"/>
              </a:rPr>
              <a:t>Questions Asked……</a:t>
            </a:r>
            <a:endParaRPr lang="en-GB" dirty="0">
              <a:solidFill>
                <a:schemeClr val="tx1"/>
              </a:solidFill>
            </a:endParaRPr>
          </a:p>
        </p:txBody>
      </p:sp>
      <p:sp>
        <p:nvSpPr>
          <p:cNvPr id="3" name="Content Placeholder 2"/>
          <p:cNvSpPr>
            <a:spLocks noGrp="1"/>
          </p:cNvSpPr>
          <p:nvPr>
            <p:ph idx="1"/>
          </p:nvPr>
        </p:nvSpPr>
        <p:spPr>
          <a:xfrm>
            <a:off x="838200" y="1378040"/>
            <a:ext cx="10515600" cy="4798924"/>
          </a:xfrm>
        </p:spPr>
        <p:txBody>
          <a:bodyPr>
            <a:normAutofit lnSpcReduction="10000"/>
          </a:bodyPr>
          <a:lstStyle/>
          <a:p>
            <a:r>
              <a:rPr lang="en-GB" sz="3600" dirty="0">
                <a:latin typeface="Times New Roman" panose="02020603050405020304" pitchFamily="18" charset="0"/>
                <a:cs typeface="Times New Roman" panose="02020603050405020304" pitchFamily="18" charset="0"/>
              </a:rPr>
              <a:t>How many competitors do you have?</a:t>
            </a:r>
          </a:p>
          <a:p>
            <a:r>
              <a:rPr lang="en-GB" sz="3600" dirty="0">
                <a:latin typeface="Times New Roman" panose="02020603050405020304" pitchFamily="18" charset="0"/>
                <a:cs typeface="Times New Roman" panose="02020603050405020304" pitchFamily="18" charset="0"/>
              </a:rPr>
              <a:t>Who are your biggest competitors?</a:t>
            </a:r>
          </a:p>
          <a:p>
            <a:r>
              <a:rPr lang="en-GB" sz="3600" dirty="0">
                <a:latin typeface="Times New Roman" panose="02020603050405020304" pitchFamily="18" charset="0"/>
                <a:cs typeface="Times New Roman" panose="02020603050405020304" pitchFamily="18" charset="0"/>
              </a:rPr>
              <a:t>How does the quality of their products or services compare with yours?</a:t>
            </a:r>
          </a:p>
          <a:p>
            <a:r>
              <a:rPr lang="en-GB" sz="3600" dirty="0">
                <a:latin typeface="Times New Roman" panose="02020603050405020304" pitchFamily="18" charset="0"/>
                <a:cs typeface="Times New Roman" panose="02020603050405020304" pitchFamily="18" charset="0"/>
              </a:rPr>
              <a:t>What distinguishes your company from the competition?</a:t>
            </a:r>
          </a:p>
          <a:p>
            <a:r>
              <a:rPr lang="en-GB" sz="3600" dirty="0">
                <a:latin typeface="Times New Roman" panose="02020603050405020304" pitchFamily="18" charset="0"/>
                <a:cs typeface="Times New Roman" panose="02020603050405020304" pitchFamily="18" charset="0"/>
              </a:rPr>
              <a:t>What will it cost one of your customers to switch to a competitor?</a:t>
            </a:r>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45080942"/>
      </p:ext>
    </p:extLst>
  </p:cSld>
  <p:clrMapOvr>
    <a:masterClrMapping/>
  </p:clrMapOvr>
  <p:transition spd="slow" advTm="14813">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GB" b="1" dirty="0" smtClean="0">
                <a:latin typeface="Times New Roman" panose="02020603050405020304" pitchFamily="18" charset="0"/>
                <a:cs typeface="Times New Roman" panose="02020603050405020304" pitchFamily="18" charset="0"/>
              </a:rPr>
              <a:t>END</a:t>
            </a:r>
            <a:endParaRPr lang="en-GB" b="1" dirty="0">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96289123"/>
      </p:ext>
    </p:extLst>
  </p:cSld>
  <p:clrMapOvr>
    <a:masterClrMapping/>
  </p:clrMapOvr>
  <p:transition spd="slow" advTm="10823">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32834"/>
          </a:xfrm>
        </p:spPr>
        <p:txBody>
          <a:bodyPr/>
          <a:lstStyle/>
          <a:p>
            <a:r>
              <a:rPr lang="en-GB" dirty="0" smtClean="0">
                <a:solidFill>
                  <a:schemeClr val="tx1"/>
                </a:solidFill>
              </a:rPr>
              <a:t>SWOT Analysis</a:t>
            </a:r>
            <a:endParaRPr lang="en-GB" dirty="0">
              <a:solidFill>
                <a:schemeClr val="tx1"/>
              </a:solidFill>
            </a:endParaRPr>
          </a:p>
        </p:txBody>
      </p:sp>
      <p:sp>
        <p:nvSpPr>
          <p:cNvPr id="3" name="Content Placeholder 2"/>
          <p:cNvSpPr>
            <a:spLocks noGrp="1"/>
          </p:cNvSpPr>
          <p:nvPr>
            <p:ph idx="1"/>
          </p:nvPr>
        </p:nvSpPr>
        <p:spPr>
          <a:xfrm>
            <a:off x="677334" y="1442435"/>
            <a:ext cx="8596668" cy="4598928"/>
          </a:xfrm>
        </p:spPr>
        <p:txBody>
          <a:bodyPr>
            <a:normAutofit/>
          </a:bodyPr>
          <a:lstStyle/>
          <a:p>
            <a:pPr fontAlgn="base"/>
            <a:r>
              <a:rPr lang="en-GB" sz="2800" b="1" dirty="0" smtClean="0">
                <a:latin typeface="Times New Roman" panose="02020603050405020304" pitchFamily="18" charset="0"/>
                <a:cs typeface="Times New Roman" panose="02020603050405020304" pitchFamily="18" charset="0"/>
              </a:rPr>
              <a:t>Strengths: </a:t>
            </a:r>
            <a:r>
              <a:rPr lang="en-GB" sz="2800" dirty="0" smtClean="0">
                <a:latin typeface="Times New Roman" panose="02020603050405020304" pitchFamily="18" charset="0"/>
                <a:cs typeface="Times New Roman" panose="02020603050405020304" pitchFamily="18" charset="0"/>
              </a:rPr>
              <a:t>Internal </a:t>
            </a:r>
            <a:r>
              <a:rPr lang="en-GB" sz="2800" dirty="0">
                <a:latin typeface="Times New Roman" panose="02020603050405020304" pitchFamily="18" charset="0"/>
                <a:cs typeface="Times New Roman" panose="02020603050405020304" pitchFamily="18" charset="0"/>
              </a:rPr>
              <a:t>attributes and resources that support a successful </a:t>
            </a:r>
            <a:r>
              <a:rPr lang="en-GB" sz="2800" dirty="0" smtClean="0">
                <a:latin typeface="Times New Roman" panose="02020603050405020304" pitchFamily="18" charset="0"/>
                <a:cs typeface="Times New Roman" panose="02020603050405020304" pitchFamily="18" charset="0"/>
              </a:rPr>
              <a:t>outcome.</a:t>
            </a:r>
          </a:p>
          <a:p>
            <a:pPr fontAlgn="base"/>
            <a:r>
              <a:rPr lang="en-GB" sz="2800" b="1" dirty="0" smtClean="0">
                <a:latin typeface="Times New Roman" panose="02020603050405020304" pitchFamily="18" charset="0"/>
                <a:cs typeface="Times New Roman" panose="02020603050405020304" pitchFamily="18" charset="0"/>
              </a:rPr>
              <a:t>Weaknesses: </a:t>
            </a:r>
            <a:r>
              <a:rPr lang="en-GB" sz="2800" dirty="0">
                <a:latin typeface="Times New Roman" panose="02020603050405020304" pitchFamily="18" charset="0"/>
                <a:cs typeface="Times New Roman" panose="02020603050405020304" pitchFamily="18" charset="0"/>
              </a:rPr>
              <a:t>Internal attributes and resources that work against a successful </a:t>
            </a:r>
            <a:r>
              <a:rPr lang="en-GB" sz="2800" dirty="0" smtClean="0">
                <a:latin typeface="Times New Roman" panose="02020603050405020304" pitchFamily="18" charset="0"/>
                <a:cs typeface="Times New Roman" panose="02020603050405020304" pitchFamily="18" charset="0"/>
              </a:rPr>
              <a:t>outcome.</a:t>
            </a:r>
            <a:endParaRPr lang="en-GB" sz="2800" dirty="0">
              <a:latin typeface="Times New Roman" panose="02020603050405020304" pitchFamily="18" charset="0"/>
              <a:cs typeface="Times New Roman" panose="02020603050405020304" pitchFamily="18" charset="0"/>
            </a:endParaRPr>
          </a:p>
          <a:p>
            <a:pPr fontAlgn="base"/>
            <a:r>
              <a:rPr lang="en-GB" sz="2800" b="1" dirty="0" smtClean="0">
                <a:latin typeface="Times New Roman" panose="02020603050405020304" pitchFamily="18" charset="0"/>
                <a:cs typeface="Times New Roman" panose="02020603050405020304" pitchFamily="18" charset="0"/>
              </a:rPr>
              <a:t>Opportunities</a:t>
            </a:r>
            <a:r>
              <a:rPr lang="en-GB" sz="2800" b="1" dirty="0">
                <a:latin typeface="Times New Roman" panose="02020603050405020304" pitchFamily="18" charset="0"/>
                <a:cs typeface="Times New Roman" panose="02020603050405020304" pitchFamily="18" charset="0"/>
              </a:rPr>
              <a:t>: </a:t>
            </a:r>
            <a:r>
              <a:rPr lang="en-GB" sz="2800" dirty="0">
                <a:latin typeface="Times New Roman" panose="02020603050405020304" pitchFamily="18" charset="0"/>
                <a:cs typeface="Times New Roman" panose="02020603050405020304" pitchFamily="18" charset="0"/>
              </a:rPr>
              <a:t>External factors that the entity can capitalize on or use to its </a:t>
            </a:r>
            <a:r>
              <a:rPr lang="en-GB" sz="2800" dirty="0" smtClean="0">
                <a:latin typeface="Times New Roman" panose="02020603050405020304" pitchFamily="18" charset="0"/>
                <a:cs typeface="Times New Roman" panose="02020603050405020304" pitchFamily="18" charset="0"/>
              </a:rPr>
              <a:t>advantage.</a:t>
            </a:r>
          </a:p>
          <a:p>
            <a:pPr fontAlgn="base"/>
            <a:r>
              <a:rPr lang="en-GB" sz="2800" b="1" dirty="0" smtClean="0">
                <a:latin typeface="Times New Roman" panose="02020603050405020304" pitchFamily="18" charset="0"/>
                <a:cs typeface="Times New Roman" panose="02020603050405020304" pitchFamily="18" charset="0"/>
              </a:rPr>
              <a:t>Threats: </a:t>
            </a:r>
            <a:r>
              <a:rPr lang="en-GB" sz="2800" dirty="0">
                <a:latin typeface="Times New Roman" panose="02020603050405020304" pitchFamily="18" charset="0"/>
                <a:cs typeface="Times New Roman" panose="02020603050405020304" pitchFamily="18" charset="0"/>
              </a:rPr>
              <a:t>External factors that could jeopardize the entity's </a:t>
            </a:r>
            <a:r>
              <a:rPr lang="en-GB" sz="2800" dirty="0" smtClean="0">
                <a:latin typeface="Times New Roman" panose="02020603050405020304" pitchFamily="18" charset="0"/>
                <a:cs typeface="Times New Roman" panose="02020603050405020304" pitchFamily="18" charset="0"/>
              </a:rPr>
              <a:t>success.</a:t>
            </a:r>
            <a:endParaRPr lang="en-GB" sz="2800" dirty="0">
              <a:latin typeface="Times New Roman" panose="02020603050405020304" pitchFamily="18" charset="0"/>
              <a:cs typeface="Times New Roman" panose="02020603050405020304" pitchFamily="18" charset="0"/>
            </a:endParaRPr>
          </a:p>
          <a:p>
            <a:pPr marL="0" indent="0" fontAlgn="base">
              <a:buNone/>
            </a:pPr>
            <a:endParaRPr lang="en-GB" sz="2800" b="1" dirty="0">
              <a:latin typeface="Times New Roman" panose="02020603050405020304" pitchFamily="18" charset="0"/>
              <a:cs typeface="Times New Roman" panose="02020603050405020304" pitchFamily="18" charset="0"/>
            </a:endParaRPr>
          </a:p>
          <a:p>
            <a:pPr fontAlgn="base"/>
            <a:endParaRPr lang="en-GB" sz="2800" b="1" dirty="0" smtClean="0">
              <a:latin typeface="Times New Roman" panose="02020603050405020304" pitchFamily="18" charset="0"/>
              <a:cs typeface="Times New Roman" panose="02020603050405020304" pitchFamily="18" charset="0"/>
            </a:endParaRPr>
          </a:p>
          <a:p>
            <a:pPr marL="0" indent="0" fontAlgn="base">
              <a:buNone/>
            </a:pPr>
            <a:endParaRPr lang="en-GB" sz="2800" b="1" dirty="0" smtClean="0">
              <a:latin typeface="Times New Roman" panose="02020603050405020304" pitchFamily="18" charset="0"/>
              <a:cs typeface="Times New Roman" panose="02020603050405020304" pitchFamily="18" charset="0"/>
            </a:endParaRPr>
          </a:p>
          <a:p>
            <a:pPr marL="0" indent="0" fontAlgn="base">
              <a:buNone/>
            </a:pPr>
            <a:endParaRPr lang="en-GB" sz="2800" b="1" dirty="0" smtClean="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51482C3B-659D-4C8E-A6EA-735CBB7EE2F0}" type="slidenum">
              <a:rPr lang="en-US" smtClean="0">
                <a:solidFill>
                  <a:prstClr val="black"/>
                </a:solidFill>
              </a:rPr>
              <a:pPr/>
              <a:t>4</a:t>
            </a:fld>
            <a:endParaRPr lang="en-US">
              <a:solidFill>
                <a:prstClr val="black"/>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90781820"/>
      </p:ext>
    </p:extLst>
  </p:cSld>
  <p:clrMapOvr>
    <a:masterClrMapping/>
  </p:clrMapOvr>
  <p:transition spd="slow" advTm="20091">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7" name="Rectangle 7"/>
          <p:cNvSpPr>
            <a:spLocks noGrp="1" noChangeArrowheads="1"/>
          </p:cNvSpPr>
          <p:nvPr>
            <p:ph type="title"/>
          </p:nvPr>
        </p:nvSpPr>
        <p:spPr>
          <a:xfrm>
            <a:off x="901521" y="838200"/>
            <a:ext cx="9309279" cy="1143000"/>
          </a:xfrm>
        </p:spPr>
        <p:txBody>
          <a:bodyPr rtlCol="0">
            <a:normAutofit/>
          </a:bodyPr>
          <a:lstStyle/>
          <a:p>
            <a:pPr>
              <a:defRPr/>
            </a:pPr>
            <a:r>
              <a:rPr lang="en-US" altLang="zh-CN" sz="3200" b="1" dirty="0" smtClean="0">
                <a:solidFill>
                  <a:schemeClr val="tx1"/>
                </a:solidFill>
                <a:ea typeface="SimSun" panose="02010600030101010101" pitchFamily="2" charset="-122"/>
              </a:rPr>
              <a:t/>
            </a:r>
            <a:br>
              <a:rPr lang="en-US" altLang="zh-CN" sz="3200" b="1" dirty="0" smtClean="0">
                <a:solidFill>
                  <a:schemeClr val="tx1"/>
                </a:solidFill>
                <a:ea typeface="SimSun" panose="02010600030101010101" pitchFamily="2" charset="-122"/>
              </a:rPr>
            </a:br>
            <a:r>
              <a:rPr lang="en-US" altLang="zh-CN" sz="3200" b="1" dirty="0" smtClean="0">
                <a:solidFill>
                  <a:schemeClr val="tx1"/>
                </a:solidFill>
                <a:ea typeface="SimSun" panose="02010600030101010101" pitchFamily="2" charset="-122"/>
              </a:rPr>
              <a:t>-Illustration </a:t>
            </a:r>
            <a:r>
              <a:rPr lang="en-US" altLang="zh-CN" sz="3200" b="1" dirty="0">
                <a:solidFill>
                  <a:schemeClr val="tx1"/>
                </a:solidFill>
                <a:ea typeface="SimSun" panose="02010600030101010101" pitchFamily="2" charset="-122"/>
              </a:rPr>
              <a:t>for SWOT Analysis Models</a:t>
            </a:r>
          </a:p>
        </p:txBody>
      </p:sp>
      <p:sp>
        <p:nvSpPr>
          <p:cNvPr id="9220" name="Rectangle 4"/>
          <p:cNvSpPr>
            <a:spLocks noGrp="1" noChangeArrowheads="1"/>
          </p:cNvSpPr>
          <p:nvPr>
            <p:ph idx="1"/>
          </p:nvPr>
        </p:nvSpPr>
        <p:spPr>
          <a:xfrm>
            <a:off x="5867400" y="2468564"/>
            <a:ext cx="4267200" cy="3794124"/>
          </a:xfrm>
          <a:solidFill>
            <a:schemeClr val="bg1">
              <a:alpha val="50195"/>
            </a:schemeClr>
          </a:solidFill>
          <a:ln cap="flat">
            <a:solidFill>
              <a:srgbClr val="FFFFCC"/>
            </a:solidFill>
          </a:ln>
        </p:spPr>
        <p:txBody>
          <a:bodyPr rtlCol="0">
            <a:noAutofit/>
          </a:bodyPr>
          <a:lstStyle/>
          <a:p>
            <a:pPr>
              <a:spcAft>
                <a:spcPts val="0"/>
              </a:spcAft>
              <a:buFont typeface="Wingdings 3" charset="2"/>
              <a:buChar char=""/>
              <a:defRPr/>
            </a:pPr>
            <a:r>
              <a:rPr lang="en-US" altLang="zh-CN" sz="1800" b="1" dirty="0">
                <a:latin typeface="Tahoma" panose="020B0604030504040204" pitchFamily="34" charset="0"/>
                <a:ea typeface="Tahoma" panose="020B0604030504040204" pitchFamily="34" charset="0"/>
                <a:cs typeface="Tahoma" panose="020B0604030504040204" pitchFamily="34" charset="0"/>
              </a:rPr>
              <a:t>Good brand image</a:t>
            </a:r>
          </a:p>
          <a:p>
            <a:pPr>
              <a:spcAft>
                <a:spcPts val="0"/>
              </a:spcAft>
              <a:buFont typeface="Wingdings 3" charset="2"/>
              <a:buChar char=""/>
              <a:defRPr/>
            </a:pPr>
            <a:r>
              <a:rPr lang="en-US" altLang="zh-CN" sz="1800" b="1" dirty="0">
                <a:latin typeface="Tahoma" panose="020B0604030504040204" pitchFamily="34" charset="0"/>
                <a:ea typeface="Tahoma" panose="020B0604030504040204" pitchFamily="34" charset="0"/>
                <a:cs typeface="Tahoma" panose="020B0604030504040204" pitchFamily="34" charset="0"/>
              </a:rPr>
              <a:t>Well-known name</a:t>
            </a:r>
          </a:p>
          <a:p>
            <a:pPr>
              <a:spcAft>
                <a:spcPts val="0"/>
              </a:spcAft>
              <a:buFont typeface="Wingdings 3" charset="2"/>
              <a:buChar char=""/>
              <a:defRPr/>
            </a:pPr>
            <a:r>
              <a:rPr lang="en-US" altLang="zh-CN" sz="1800" b="1" dirty="0">
                <a:latin typeface="Tahoma" panose="020B0604030504040204" pitchFamily="34" charset="0"/>
                <a:ea typeface="Tahoma" panose="020B0604030504040204" pitchFamily="34" charset="0"/>
                <a:cs typeface="Tahoma" panose="020B0604030504040204" pitchFamily="34" charset="0"/>
              </a:rPr>
              <a:t>Good reputation</a:t>
            </a:r>
          </a:p>
          <a:p>
            <a:pPr>
              <a:spcAft>
                <a:spcPts val="0"/>
              </a:spcAft>
              <a:buFont typeface="Wingdings 3" charset="2"/>
              <a:buChar char=""/>
              <a:defRPr/>
            </a:pPr>
            <a:r>
              <a:rPr lang="en-US" altLang="zh-CN" sz="1800" b="1" dirty="0">
                <a:latin typeface="Tahoma" panose="020B0604030504040204" pitchFamily="34" charset="0"/>
                <a:ea typeface="Tahoma" panose="020B0604030504040204" pitchFamily="34" charset="0"/>
                <a:cs typeface="Tahoma" panose="020B0604030504040204" pitchFamily="34" charset="0"/>
              </a:rPr>
              <a:t>Cost advantage in production </a:t>
            </a:r>
          </a:p>
          <a:p>
            <a:pPr>
              <a:spcAft>
                <a:spcPts val="0"/>
              </a:spcAft>
              <a:buFont typeface="Wingdings 3" charset="2"/>
              <a:buChar char=""/>
              <a:defRPr/>
            </a:pPr>
            <a:r>
              <a:rPr lang="en-US" altLang="zh-CN" sz="1800" b="1" dirty="0">
                <a:latin typeface="Tahoma" panose="020B0604030504040204" pitchFamily="34" charset="0"/>
                <a:ea typeface="Tahoma" panose="020B0604030504040204" pitchFamily="34" charset="0"/>
                <a:cs typeface="Tahoma" panose="020B0604030504040204" pitchFamily="34" charset="0"/>
              </a:rPr>
              <a:t>High market share</a:t>
            </a:r>
          </a:p>
          <a:p>
            <a:pPr>
              <a:spcAft>
                <a:spcPts val="0"/>
              </a:spcAft>
              <a:buFont typeface="Wingdings 3" charset="2"/>
              <a:buChar char=""/>
              <a:defRPr/>
            </a:pPr>
            <a:r>
              <a:rPr lang="en-US" altLang="zh-CN" sz="1800" b="1" dirty="0">
                <a:latin typeface="Tahoma" panose="020B0604030504040204" pitchFamily="34" charset="0"/>
                <a:ea typeface="Tahoma" panose="020B0604030504040204" pitchFamily="34" charset="0"/>
                <a:cs typeface="Tahoma" panose="020B0604030504040204" pitchFamily="34" charset="0"/>
              </a:rPr>
              <a:t>Confidence in the market </a:t>
            </a:r>
          </a:p>
          <a:p>
            <a:pPr>
              <a:spcAft>
                <a:spcPts val="0"/>
              </a:spcAft>
              <a:buFont typeface="Wingdings 3" charset="2"/>
              <a:buChar char=""/>
              <a:defRPr/>
            </a:pPr>
            <a:r>
              <a:rPr lang="en-US" altLang="zh-CN" sz="1800" b="1" dirty="0">
                <a:latin typeface="Tahoma" panose="020B0604030504040204" pitchFamily="34" charset="0"/>
                <a:ea typeface="Tahoma" panose="020B0604030504040204" pitchFamily="34" charset="0"/>
                <a:cs typeface="Tahoma" panose="020B0604030504040204" pitchFamily="34" charset="0"/>
              </a:rPr>
              <a:t>Customer loyalty or repeat business </a:t>
            </a:r>
          </a:p>
          <a:p>
            <a:pPr>
              <a:spcAft>
                <a:spcPts val="0"/>
              </a:spcAft>
              <a:buFont typeface="Wingdings 3" charset="2"/>
              <a:buChar char=""/>
              <a:defRPr/>
            </a:pPr>
            <a:r>
              <a:rPr lang="en-US" altLang="zh-CN" sz="1800" b="1" dirty="0">
                <a:latin typeface="Tahoma" panose="020B0604030504040204" pitchFamily="34" charset="0"/>
                <a:ea typeface="Tahoma" panose="020B0604030504040204" pitchFamily="34" charset="0"/>
                <a:cs typeface="Tahoma" panose="020B0604030504040204" pitchFamily="34" charset="0"/>
              </a:rPr>
              <a:t>More advanced technology and R &amp; D</a:t>
            </a:r>
          </a:p>
        </p:txBody>
      </p:sp>
      <p:sp>
        <p:nvSpPr>
          <p:cNvPr id="2" name="Slide Number Placeholder 1"/>
          <p:cNvSpPr>
            <a:spLocks noGrp="1"/>
          </p:cNvSpPr>
          <p:nvPr>
            <p:ph type="sldNum" sz="quarter" idx="12"/>
          </p:nvPr>
        </p:nvSpPr>
        <p:spPr/>
        <p:txBody>
          <a:bodyPr/>
          <a:lstStyle/>
          <a:p>
            <a:fld id="{51482C3B-659D-4C8E-A6EA-735CBB7EE2F0}" type="slidenum">
              <a:rPr lang="en-US" smtClean="0">
                <a:solidFill>
                  <a:prstClr val="black"/>
                </a:solidFill>
              </a:rPr>
              <a:pPr/>
              <a:t>5</a:t>
            </a:fld>
            <a:endParaRPr lang="en-US">
              <a:solidFill>
                <a:prstClr val="black"/>
              </a:solidFill>
            </a:endParaRPr>
          </a:p>
        </p:txBody>
      </p:sp>
      <p:sp>
        <p:nvSpPr>
          <p:cNvPr id="25606" name="AutoShape 5"/>
          <p:cNvSpPr>
            <a:spLocks noChangeArrowheads="1"/>
          </p:cNvSpPr>
          <p:nvPr/>
        </p:nvSpPr>
        <p:spPr bwMode="auto">
          <a:xfrm>
            <a:off x="2011251" y="3048000"/>
            <a:ext cx="3581400" cy="762000"/>
          </a:xfrm>
          <a:prstGeom prst="roundRect">
            <a:avLst>
              <a:gd name="adj" fmla="val 16667"/>
            </a:avLst>
          </a:prstGeom>
          <a:solidFill>
            <a:schemeClr val="accent1">
              <a:lumMod val="60000"/>
              <a:lumOff val="40000"/>
            </a:schemeClr>
          </a:solidFill>
          <a:ln w="9525">
            <a:solidFill>
              <a:schemeClr val="tx1"/>
            </a:solidFill>
            <a:round/>
            <a:headEnd/>
            <a:tailEnd/>
          </a:ln>
          <a:effectLst/>
          <a:extLst/>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spcBef>
                <a:spcPct val="0"/>
              </a:spcBef>
              <a:buClrTx/>
              <a:buFontTx/>
              <a:buNone/>
            </a:pPr>
            <a:r>
              <a:rPr lang="en-US" altLang="zh-CN" sz="2800" b="1" dirty="0">
                <a:solidFill>
                  <a:schemeClr val="tx1"/>
                </a:solidFill>
                <a:latin typeface="Arial" panose="020B0604020202020204" pitchFamily="34" charset="0"/>
                <a:ea typeface="宋体" panose="02010600030101010101" pitchFamily="2" charset="-122"/>
              </a:rPr>
              <a:t>Strengths</a:t>
            </a:r>
            <a:r>
              <a:rPr lang="en-US" altLang="zh-CN" sz="2800" b="1" dirty="0">
                <a:solidFill>
                  <a:prstClr val="black"/>
                </a:solidFill>
                <a:latin typeface="Arial" panose="020B0604020202020204" pitchFamily="34" charset="0"/>
                <a:ea typeface="宋体" panose="02010600030101010101" pitchFamily="2" charset="-122"/>
              </a:rPr>
              <a:t>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25776074"/>
      </p:ext>
    </p:extLst>
  </p:cSld>
  <p:clrMapOvr>
    <a:masterClrMapping/>
  </p:clrMapOvr>
  <p:transition spd="slow" advTm="151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9220">
                                            <p:bg/>
                                          </p:spTgt>
                                        </p:tgtEl>
                                        <p:attrNameLst>
                                          <p:attrName>style.visibility</p:attrName>
                                        </p:attrNameLst>
                                      </p:cBhvr>
                                      <p:to>
                                        <p:strVal val="visible"/>
                                      </p:to>
                                    </p:set>
                                    <p:anim calcmode="lin" valueType="num">
                                      <p:cBhvr additive="base">
                                        <p:cTn id="11" dur="2000" fill="hold"/>
                                        <p:tgtEl>
                                          <p:spTgt spid="9220">
                                            <p:bg/>
                                          </p:spTgt>
                                        </p:tgtEl>
                                        <p:attrNameLst>
                                          <p:attrName>ppt_x</p:attrName>
                                        </p:attrNameLst>
                                      </p:cBhvr>
                                      <p:tavLst>
                                        <p:tav tm="0">
                                          <p:val>
                                            <p:strVal val="0-#ppt_w/2"/>
                                          </p:val>
                                        </p:tav>
                                        <p:tav tm="100000">
                                          <p:val>
                                            <p:strVal val="#ppt_x"/>
                                          </p:val>
                                        </p:tav>
                                      </p:tavLst>
                                    </p:anim>
                                    <p:anim calcmode="lin" valueType="num">
                                      <p:cBhvr additive="base">
                                        <p:cTn id="12" dur="2000" fill="hold"/>
                                        <p:tgtEl>
                                          <p:spTgt spid="9220">
                                            <p:bg/>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9220">
                                            <p:txEl>
                                              <p:pRg st="0" end="0"/>
                                            </p:txEl>
                                          </p:spTgt>
                                        </p:tgtEl>
                                        <p:attrNameLst>
                                          <p:attrName>style.visibility</p:attrName>
                                        </p:attrNameLst>
                                      </p:cBhvr>
                                      <p:to>
                                        <p:strVal val="visible"/>
                                      </p:to>
                                    </p:set>
                                    <p:anim calcmode="lin" valueType="num">
                                      <p:cBhvr additive="base">
                                        <p:cTn id="17" dur="2000" fill="hold"/>
                                        <p:tgtEl>
                                          <p:spTgt spid="9220">
                                            <p:txEl>
                                              <p:pRg st="0" end="0"/>
                                            </p:txEl>
                                          </p:spTgt>
                                        </p:tgtEl>
                                        <p:attrNameLst>
                                          <p:attrName>ppt_x</p:attrName>
                                        </p:attrNameLst>
                                      </p:cBhvr>
                                      <p:tavLst>
                                        <p:tav tm="0">
                                          <p:val>
                                            <p:strVal val="0-#ppt_w/2"/>
                                          </p:val>
                                        </p:tav>
                                        <p:tav tm="100000">
                                          <p:val>
                                            <p:strVal val="#ppt_x"/>
                                          </p:val>
                                        </p:tav>
                                      </p:tavLst>
                                    </p:anim>
                                    <p:anim calcmode="lin" valueType="num">
                                      <p:cBhvr additive="base">
                                        <p:cTn id="18" dur="2000" fill="hold"/>
                                        <p:tgtEl>
                                          <p:spTgt spid="922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9220">
                                            <p:txEl>
                                              <p:pRg st="1" end="1"/>
                                            </p:txEl>
                                          </p:spTgt>
                                        </p:tgtEl>
                                        <p:attrNameLst>
                                          <p:attrName>style.visibility</p:attrName>
                                        </p:attrNameLst>
                                      </p:cBhvr>
                                      <p:to>
                                        <p:strVal val="visible"/>
                                      </p:to>
                                    </p:set>
                                    <p:anim calcmode="lin" valueType="num">
                                      <p:cBhvr additive="base">
                                        <p:cTn id="23" dur="2000" fill="hold"/>
                                        <p:tgtEl>
                                          <p:spTgt spid="9220">
                                            <p:txEl>
                                              <p:pRg st="1" end="1"/>
                                            </p:txEl>
                                          </p:spTgt>
                                        </p:tgtEl>
                                        <p:attrNameLst>
                                          <p:attrName>ppt_x</p:attrName>
                                        </p:attrNameLst>
                                      </p:cBhvr>
                                      <p:tavLst>
                                        <p:tav tm="0">
                                          <p:val>
                                            <p:strVal val="0-#ppt_w/2"/>
                                          </p:val>
                                        </p:tav>
                                        <p:tav tm="100000">
                                          <p:val>
                                            <p:strVal val="#ppt_x"/>
                                          </p:val>
                                        </p:tav>
                                      </p:tavLst>
                                    </p:anim>
                                    <p:anim calcmode="lin" valueType="num">
                                      <p:cBhvr additive="base">
                                        <p:cTn id="24" dur="2000" fill="hold"/>
                                        <p:tgtEl>
                                          <p:spTgt spid="922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9220">
                                            <p:txEl>
                                              <p:pRg st="2" end="2"/>
                                            </p:txEl>
                                          </p:spTgt>
                                        </p:tgtEl>
                                        <p:attrNameLst>
                                          <p:attrName>style.visibility</p:attrName>
                                        </p:attrNameLst>
                                      </p:cBhvr>
                                      <p:to>
                                        <p:strVal val="visible"/>
                                      </p:to>
                                    </p:set>
                                    <p:anim calcmode="lin" valueType="num">
                                      <p:cBhvr additive="base">
                                        <p:cTn id="29" dur="2000" fill="hold"/>
                                        <p:tgtEl>
                                          <p:spTgt spid="9220">
                                            <p:txEl>
                                              <p:pRg st="2" end="2"/>
                                            </p:txEl>
                                          </p:spTgt>
                                        </p:tgtEl>
                                        <p:attrNameLst>
                                          <p:attrName>ppt_x</p:attrName>
                                        </p:attrNameLst>
                                      </p:cBhvr>
                                      <p:tavLst>
                                        <p:tav tm="0">
                                          <p:val>
                                            <p:strVal val="0-#ppt_w/2"/>
                                          </p:val>
                                        </p:tav>
                                        <p:tav tm="100000">
                                          <p:val>
                                            <p:strVal val="#ppt_x"/>
                                          </p:val>
                                        </p:tav>
                                      </p:tavLst>
                                    </p:anim>
                                    <p:anim calcmode="lin" valueType="num">
                                      <p:cBhvr additive="base">
                                        <p:cTn id="30" dur="2000" fill="hold"/>
                                        <p:tgtEl>
                                          <p:spTgt spid="922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9220">
                                            <p:txEl>
                                              <p:pRg st="3" end="3"/>
                                            </p:txEl>
                                          </p:spTgt>
                                        </p:tgtEl>
                                        <p:attrNameLst>
                                          <p:attrName>style.visibility</p:attrName>
                                        </p:attrNameLst>
                                      </p:cBhvr>
                                      <p:to>
                                        <p:strVal val="visible"/>
                                      </p:to>
                                    </p:set>
                                    <p:anim calcmode="lin" valueType="num">
                                      <p:cBhvr additive="base">
                                        <p:cTn id="35" dur="2000" fill="hold"/>
                                        <p:tgtEl>
                                          <p:spTgt spid="9220">
                                            <p:txEl>
                                              <p:pRg st="3" end="3"/>
                                            </p:txEl>
                                          </p:spTgt>
                                        </p:tgtEl>
                                        <p:attrNameLst>
                                          <p:attrName>ppt_x</p:attrName>
                                        </p:attrNameLst>
                                      </p:cBhvr>
                                      <p:tavLst>
                                        <p:tav tm="0">
                                          <p:val>
                                            <p:strVal val="0-#ppt_w/2"/>
                                          </p:val>
                                        </p:tav>
                                        <p:tav tm="100000">
                                          <p:val>
                                            <p:strVal val="#ppt_x"/>
                                          </p:val>
                                        </p:tav>
                                      </p:tavLst>
                                    </p:anim>
                                    <p:anim calcmode="lin" valueType="num">
                                      <p:cBhvr additive="base">
                                        <p:cTn id="36" dur="2000" fill="hold"/>
                                        <p:tgtEl>
                                          <p:spTgt spid="922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9220">
                                            <p:txEl>
                                              <p:pRg st="4" end="4"/>
                                            </p:txEl>
                                          </p:spTgt>
                                        </p:tgtEl>
                                        <p:attrNameLst>
                                          <p:attrName>style.visibility</p:attrName>
                                        </p:attrNameLst>
                                      </p:cBhvr>
                                      <p:to>
                                        <p:strVal val="visible"/>
                                      </p:to>
                                    </p:set>
                                    <p:anim calcmode="lin" valueType="num">
                                      <p:cBhvr additive="base">
                                        <p:cTn id="41" dur="2000" fill="hold"/>
                                        <p:tgtEl>
                                          <p:spTgt spid="9220">
                                            <p:txEl>
                                              <p:pRg st="4" end="4"/>
                                            </p:txEl>
                                          </p:spTgt>
                                        </p:tgtEl>
                                        <p:attrNameLst>
                                          <p:attrName>ppt_x</p:attrName>
                                        </p:attrNameLst>
                                      </p:cBhvr>
                                      <p:tavLst>
                                        <p:tav tm="0">
                                          <p:val>
                                            <p:strVal val="0-#ppt_w/2"/>
                                          </p:val>
                                        </p:tav>
                                        <p:tav tm="100000">
                                          <p:val>
                                            <p:strVal val="#ppt_x"/>
                                          </p:val>
                                        </p:tav>
                                      </p:tavLst>
                                    </p:anim>
                                    <p:anim calcmode="lin" valueType="num">
                                      <p:cBhvr additive="base">
                                        <p:cTn id="42" dur="2000" fill="hold"/>
                                        <p:tgtEl>
                                          <p:spTgt spid="922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9220">
                                            <p:txEl>
                                              <p:pRg st="5" end="5"/>
                                            </p:txEl>
                                          </p:spTgt>
                                        </p:tgtEl>
                                        <p:attrNameLst>
                                          <p:attrName>style.visibility</p:attrName>
                                        </p:attrNameLst>
                                      </p:cBhvr>
                                      <p:to>
                                        <p:strVal val="visible"/>
                                      </p:to>
                                    </p:set>
                                    <p:anim calcmode="lin" valueType="num">
                                      <p:cBhvr additive="base">
                                        <p:cTn id="47" dur="2000" fill="hold"/>
                                        <p:tgtEl>
                                          <p:spTgt spid="9220">
                                            <p:txEl>
                                              <p:pRg st="5" end="5"/>
                                            </p:txEl>
                                          </p:spTgt>
                                        </p:tgtEl>
                                        <p:attrNameLst>
                                          <p:attrName>ppt_x</p:attrName>
                                        </p:attrNameLst>
                                      </p:cBhvr>
                                      <p:tavLst>
                                        <p:tav tm="0">
                                          <p:val>
                                            <p:strVal val="0-#ppt_w/2"/>
                                          </p:val>
                                        </p:tav>
                                        <p:tav tm="100000">
                                          <p:val>
                                            <p:strVal val="#ppt_x"/>
                                          </p:val>
                                        </p:tav>
                                      </p:tavLst>
                                    </p:anim>
                                    <p:anim calcmode="lin" valueType="num">
                                      <p:cBhvr additive="base">
                                        <p:cTn id="48" dur="2000" fill="hold"/>
                                        <p:tgtEl>
                                          <p:spTgt spid="922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9220">
                                            <p:txEl>
                                              <p:pRg st="6" end="6"/>
                                            </p:txEl>
                                          </p:spTgt>
                                        </p:tgtEl>
                                        <p:attrNameLst>
                                          <p:attrName>style.visibility</p:attrName>
                                        </p:attrNameLst>
                                      </p:cBhvr>
                                      <p:to>
                                        <p:strVal val="visible"/>
                                      </p:to>
                                    </p:set>
                                    <p:anim calcmode="lin" valueType="num">
                                      <p:cBhvr additive="base">
                                        <p:cTn id="53" dur="2000" fill="hold"/>
                                        <p:tgtEl>
                                          <p:spTgt spid="9220">
                                            <p:txEl>
                                              <p:pRg st="6" end="6"/>
                                            </p:txEl>
                                          </p:spTgt>
                                        </p:tgtEl>
                                        <p:attrNameLst>
                                          <p:attrName>ppt_x</p:attrName>
                                        </p:attrNameLst>
                                      </p:cBhvr>
                                      <p:tavLst>
                                        <p:tav tm="0">
                                          <p:val>
                                            <p:strVal val="0-#ppt_w/2"/>
                                          </p:val>
                                        </p:tav>
                                        <p:tav tm="100000">
                                          <p:val>
                                            <p:strVal val="#ppt_x"/>
                                          </p:val>
                                        </p:tav>
                                      </p:tavLst>
                                    </p:anim>
                                    <p:anim calcmode="lin" valueType="num">
                                      <p:cBhvr additive="base">
                                        <p:cTn id="54" dur="2000" fill="hold"/>
                                        <p:tgtEl>
                                          <p:spTgt spid="9220">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9220">
                                            <p:txEl>
                                              <p:pRg st="7" end="7"/>
                                            </p:txEl>
                                          </p:spTgt>
                                        </p:tgtEl>
                                        <p:attrNameLst>
                                          <p:attrName>style.visibility</p:attrName>
                                        </p:attrNameLst>
                                      </p:cBhvr>
                                      <p:to>
                                        <p:strVal val="visible"/>
                                      </p:to>
                                    </p:set>
                                    <p:anim calcmode="lin" valueType="num">
                                      <p:cBhvr additive="base">
                                        <p:cTn id="59" dur="2000" fill="hold"/>
                                        <p:tgtEl>
                                          <p:spTgt spid="9220">
                                            <p:txEl>
                                              <p:pRg st="7" end="7"/>
                                            </p:txEl>
                                          </p:spTgt>
                                        </p:tgtEl>
                                        <p:attrNameLst>
                                          <p:attrName>ppt_x</p:attrName>
                                        </p:attrNameLst>
                                      </p:cBhvr>
                                      <p:tavLst>
                                        <p:tav tm="0">
                                          <p:val>
                                            <p:strVal val="0-#ppt_w/2"/>
                                          </p:val>
                                        </p:tav>
                                        <p:tav tm="100000">
                                          <p:val>
                                            <p:strVal val="#ppt_x"/>
                                          </p:val>
                                        </p:tav>
                                      </p:tavLst>
                                    </p:anim>
                                    <p:anim calcmode="lin" valueType="num">
                                      <p:cBhvr additive="base">
                                        <p:cTn id="60" dur="2000" fill="hold"/>
                                        <p:tgtEl>
                                          <p:spTgt spid="9220">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3"/>
                </p:tgtEl>
              </p:cMediaNode>
            </p:audio>
          </p:childTnLst>
        </p:cTn>
      </p:par>
    </p:tnLst>
    <p:bldLst>
      <p:bldP spid="9220"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92" name="Rectangle 8"/>
          <p:cNvSpPr>
            <a:spLocks noGrp="1" noChangeArrowheads="1"/>
          </p:cNvSpPr>
          <p:nvPr>
            <p:ph type="title"/>
          </p:nvPr>
        </p:nvSpPr>
        <p:spPr>
          <a:xfrm>
            <a:off x="1043189" y="847289"/>
            <a:ext cx="9749307" cy="1143000"/>
          </a:xfrm>
        </p:spPr>
        <p:txBody>
          <a:bodyPr rtlCol="0">
            <a:normAutofit/>
          </a:bodyPr>
          <a:lstStyle/>
          <a:p>
            <a:pPr>
              <a:defRPr/>
            </a:pPr>
            <a:r>
              <a:rPr lang="en-US" altLang="zh-CN" sz="3200" b="1" dirty="0">
                <a:solidFill>
                  <a:schemeClr val="tx1"/>
                </a:solidFill>
                <a:ea typeface="SimSun" panose="02010600030101010101" pitchFamily="2" charset="-122"/>
              </a:rPr>
              <a:t/>
            </a:r>
            <a:br>
              <a:rPr lang="en-US" altLang="zh-CN" sz="3200" b="1" dirty="0">
                <a:solidFill>
                  <a:schemeClr val="tx1"/>
                </a:solidFill>
                <a:ea typeface="SimSun" panose="02010600030101010101" pitchFamily="2" charset="-122"/>
              </a:rPr>
            </a:br>
            <a:r>
              <a:rPr lang="en-US" altLang="zh-CN" sz="3200" b="1" dirty="0" smtClean="0">
                <a:solidFill>
                  <a:schemeClr val="tx1"/>
                </a:solidFill>
                <a:ea typeface="SimSun" panose="02010600030101010101" pitchFamily="2" charset="-122"/>
              </a:rPr>
              <a:t>-Illustrations </a:t>
            </a:r>
            <a:r>
              <a:rPr lang="en-US" altLang="zh-CN" sz="3200" b="1" dirty="0">
                <a:solidFill>
                  <a:schemeClr val="tx1"/>
                </a:solidFill>
                <a:ea typeface="SimSun" panose="02010600030101010101" pitchFamily="2" charset="-122"/>
              </a:rPr>
              <a:t>for SWOT Analysis Models</a:t>
            </a:r>
          </a:p>
        </p:txBody>
      </p:sp>
      <p:sp>
        <p:nvSpPr>
          <p:cNvPr id="10244" name="Rectangle 4"/>
          <p:cNvSpPr>
            <a:spLocks noGrp="1" noChangeArrowheads="1"/>
          </p:cNvSpPr>
          <p:nvPr>
            <p:ph idx="1"/>
          </p:nvPr>
        </p:nvSpPr>
        <p:spPr>
          <a:xfrm>
            <a:off x="5664201" y="2342860"/>
            <a:ext cx="4402137" cy="4151313"/>
          </a:xfrm>
          <a:solidFill>
            <a:schemeClr val="bg1">
              <a:alpha val="50195"/>
            </a:schemeClr>
          </a:solidFill>
          <a:ln cap="flat">
            <a:solidFill>
              <a:srgbClr val="FFFFCC"/>
            </a:solidFill>
          </a:ln>
        </p:spPr>
        <p:txBody>
          <a:bodyPr rtlCol="0">
            <a:normAutofit fontScale="92500" lnSpcReduction="20000"/>
          </a:bodyPr>
          <a:lstStyle/>
          <a:p>
            <a:pPr>
              <a:spcAft>
                <a:spcPts val="0"/>
              </a:spcAft>
              <a:buFont typeface="Wingdings 3" charset="2"/>
              <a:buChar char=""/>
              <a:defRPr/>
            </a:pPr>
            <a:r>
              <a:rPr lang="en-US" altLang="zh-CN" sz="18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Ineffective in production </a:t>
            </a:r>
          </a:p>
          <a:p>
            <a:pPr>
              <a:spcAft>
                <a:spcPts val="0"/>
              </a:spcAft>
              <a:buFont typeface="Wingdings 3" charset="2"/>
              <a:buChar char=""/>
              <a:defRPr/>
            </a:pPr>
            <a:r>
              <a:rPr lang="en-US" altLang="zh-CN" sz="18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Falling profit </a:t>
            </a:r>
          </a:p>
          <a:p>
            <a:pPr>
              <a:spcAft>
                <a:spcPts val="0"/>
              </a:spcAft>
              <a:buFont typeface="Wingdings 3" charset="2"/>
              <a:buChar char=""/>
              <a:defRPr/>
            </a:pPr>
            <a:r>
              <a:rPr lang="en-US" altLang="zh-CN" sz="18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Falling sales of the product</a:t>
            </a:r>
          </a:p>
          <a:p>
            <a:pPr>
              <a:spcAft>
                <a:spcPts val="0"/>
              </a:spcAft>
              <a:buFont typeface="Wingdings 3" charset="2"/>
              <a:buChar char=""/>
              <a:defRPr/>
            </a:pPr>
            <a:r>
              <a:rPr lang="en-US" altLang="zh-CN" sz="18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Declining age of the life cycle of a product</a:t>
            </a:r>
          </a:p>
          <a:p>
            <a:pPr>
              <a:spcAft>
                <a:spcPts val="0"/>
              </a:spcAft>
              <a:buFont typeface="Wingdings 3" charset="2"/>
              <a:buChar char=""/>
              <a:defRPr/>
            </a:pPr>
            <a:r>
              <a:rPr lang="en-US" altLang="zh-CN" sz="18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Poor reputation</a:t>
            </a:r>
          </a:p>
          <a:p>
            <a:pPr>
              <a:spcAft>
                <a:spcPts val="0"/>
              </a:spcAft>
              <a:buFont typeface="Wingdings 3" charset="2"/>
              <a:buChar char=""/>
              <a:defRPr/>
            </a:pPr>
            <a:r>
              <a:rPr lang="en-US" altLang="zh-CN" sz="18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Lack of innovation and change</a:t>
            </a:r>
          </a:p>
          <a:p>
            <a:pPr>
              <a:spcAft>
                <a:spcPts val="0"/>
              </a:spcAft>
              <a:buFont typeface="Wingdings 3" charset="2"/>
              <a:buChar char=""/>
              <a:defRPr/>
            </a:pPr>
            <a:r>
              <a:rPr lang="en-US" altLang="zh-CN" sz="18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Lack of adequate capital or having some financial problems</a:t>
            </a:r>
          </a:p>
          <a:p>
            <a:pPr>
              <a:spcAft>
                <a:spcPts val="0"/>
              </a:spcAft>
              <a:buFont typeface="Wingdings 3" charset="2"/>
              <a:buChar char=""/>
              <a:defRPr/>
            </a:pPr>
            <a:r>
              <a:rPr lang="en-US" altLang="zh-CN" sz="18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Customers’ losing confidence or increasing complaints on the business</a:t>
            </a:r>
          </a:p>
          <a:p>
            <a:pPr>
              <a:spcAft>
                <a:spcPts val="0"/>
              </a:spcAft>
              <a:buFont typeface="Wingdings 3" charset="2"/>
              <a:buChar char=""/>
              <a:defRPr/>
            </a:pPr>
            <a:r>
              <a:rPr lang="en-US" altLang="zh-CN" sz="18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Poor management or inefficient organizational structure</a:t>
            </a:r>
          </a:p>
        </p:txBody>
      </p:sp>
      <p:sp>
        <p:nvSpPr>
          <p:cNvPr id="2" name="Slide Number Placeholder 1"/>
          <p:cNvSpPr>
            <a:spLocks noGrp="1"/>
          </p:cNvSpPr>
          <p:nvPr>
            <p:ph type="sldNum" sz="quarter" idx="12"/>
          </p:nvPr>
        </p:nvSpPr>
        <p:spPr/>
        <p:txBody>
          <a:bodyPr/>
          <a:lstStyle/>
          <a:p>
            <a:fld id="{51482C3B-659D-4C8E-A6EA-735CBB7EE2F0}" type="slidenum">
              <a:rPr lang="en-US" smtClean="0">
                <a:solidFill>
                  <a:prstClr val="black"/>
                </a:solidFill>
              </a:rPr>
              <a:pPr/>
              <a:t>6</a:t>
            </a:fld>
            <a:endParaRPr lang="en-US">
              <a:solidFill>
                <a:prstClr val="black"/>
              </a:solidFill>
            </a:endParaRPr>
          </a:p>
        </p:txBody>
      </p:sp>
      <p:sp>
        <p:nvSpPr>
          <p:cNvPr id="26631" name="AutoShape 6"/>
          <p:cNvSpPr>
            <a:spLocks noChangeArrowheads="1"/>
          </p:cNvSpPr>
          <p:nvPr/>
        </p:nvSpPr>
        <p:spPr bwMode="auto">
          <a:xfrm>
            <a:off x="1799465" y="3048000"/>
            <a:ext cx="3581400" cy="762000"/>
          </a:xfrm>
          <a:prstGeom prst="roundRect">
            <a:avLst>
              <a:gd name="adj" fmla="val 16667"/>
            </a:avLst>
          </a:prstGeom>
          <a:solidFill>
            <a:schemeClr val="accent1">
              <a:lumMod val="60000"/>
              <a:lumOff val="40000"/>
            </a:schemeClr>
          </a:solidFill>
          <a:ln w="9525">
            <a:solidFill>
              <a:schemeClr val="tx1"/>
            </a:solidFill>
            <a:round/>
            <a:headEnd/>
            <a:tailEnd/>
          </a:ln>
          <a:effectLst>
            <a:outerShdw blurRad="44450" dist="27940" dir="5400000" algn="ctr">
              <a:srgbClr val="000000">
                <a:alpha val="32000"/>
              </a:srgbClr>
            </a:outerShdw>
          </a:effectLst>
          <a:extLst/>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spcBef>
                <a:spcPct val="0"/>
              </a:spcBef>
              <a:buClrTx/>
              <a:buFontTx/>
              <a:buNone/>
            </a:pPr>
            <a:r>
              <a:rPr lang="en-US" altLang="zh-CN" sz="2400" b="1" dirty="0">
                <a:solidFill>
                  <a:schemeClr val="tx1"/>
                </a:solidFill>
                <a:latin typeface="Arial" panose="020B0604020202020204" pitchFamily="34" charset="0"/>
                <a:ea typeface="宋体" panose="02010600030101010101" pitchFamily="2" charset="-122"/>
              </a:rPr>
              <a:t>Weaknesses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19786413"/>
      </p:ext>
    </p:extLst>
  </p:cSld>
  <p:clrMapOvr>
    <a:masterClrMapping/>
  </p:clrMapOvr>
  <p:transition spd="med" advTm="15812">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0244">
                                            <p:bg/>
                                          </p:spTgt>
                                        </p:tgtEl>
                                        <p:attrNameLst>
                                          <p:attrName>style.visibility</p:attrName>
                                        </p:attrNameLst>
                                      </p:cBhvr>
                                      <p:to>
                                        <p:strVal val="visible"/>
                                      </p:to>
                                    </p:set>
                                    <p:anim calcmode="lin" valueType="num">
                                      <p:cBhvr additive="base">
                                        <p:cTn id="11" dur="2250" fill="hold"/>
                                        <p:tgtEl>
                                          <p:spTgt spid="10244">
                                            <p:bg/>
                                          </p:spTgt>
                                        </p:tgtEl>
                                        <p:attrNameLst>
                                          <p:attrName>ppt_x</p:attrName>
                                        </p:attrNameLst>
                                      </p:cBhvr>
                                      <p:tavLst>
                                        <p:tav tm="0">
                                          <p:val>
                                            <p:strVal val="0-#ppt_w/2"/>
                                          </p:val>
                                        </p:tav>
                                        <p:tav tm="100000">
                                          <p:val>
                                            <p:strVal val="#ppt_x"/>
                                          </p:val>
                                        </p:tav>
                                      </p:tavLst>
                                    </p:anim>
                                    <p:anim calcmode="lin" valueType="num">
                                      <p:cBhvr additive="base">
                                        <p:cTn id="12" dur="2250" fill="hold"/>
                                        <p:tgtEl>
                                          <p:spTgt spid="10244">
                                            <p:bg/>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0244">
                                            <p:txEl>
                                              <p:pRg st="0" end="0"/>
                                            </p:txEl>
                                          </p:spTgt>
                                        </p:tgtEl>
                                        <p:attrNameLst>
                                          <p:attrName>style.visibility</p:attrName>
                                        </p:attrNameLst>
                                      </p:cBhvr>
                                      <p:to>
                                        <p:strVal val="visible"/>
                                      </p:to>
                                    </p:set>
                                    <p:anim calcmode="lin" valueType="num">
                                      <p:cBhvr additive="base">
                                        <p:cTn id="17" dur="2250" fill="hold"/>
                                        <p:tgtEl>
                                          <p:spTgt spid="10244">
                                            <p:txEl>
                                              <p:pRg st="0" end="0"/>
                                            </p:txEl>
                                          </p:spTgt>
                                        </p:tgtEl>
                                        <p:attrNameLst>
                                          <p:attrName>ppt_x</p:attrName>
                                        </p:attrNameLst>
                                      </p:cBhvr>
                                      <p:tavLst>
                                        <p:tav tm="0">
                                          <p:val>
                                            <p:strVal val="0-#ppt_w/2"/>
                                          </p:val>
                                        </p:tav>
                                        <p:tav tm="100000">
                                          <p:val>
                                            <p:strVal val="#ppt_x"/>
                                          </p:val>
                                        </p:tav>
                                      </p:tavLst>
                                    </p:anim>
                                    <p:anim calcmode="lin" valueType="num">
                                      <p:cBhvr additive="base">
                                        <p:cTn id="18" dur="2250" fill="hold"/>
                                        <p:tgtEl>
                                          <p:spTgt spid="1024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0244">
                                            <p:txEl>
                                              <p:pRg st="1" end="1"/>
                                            </p:txEl>
                                          </p:spTgt>
                                        </p:tgtEl>
                                        <p:attrNameLst>
                                          <p:attrName>style.visibility</p:attrName>
                                        </p:attrNameLst>
                                      </p:cBhvr>
                                      <p:to>
                                        <p:strVal val="visible"/>
                                      </p:to>
                                    </p:set>
                                    <p:anim calcmode="lin" valueType="num">
                                      <p:cBhvr additive="base">
                                        <p:cTn id="23" dur="2250" fill="hold"/>
                                        <p:tgtEl>
                                          <p:spTgt spid="10244">
                                            <p:txEl>
                                              <p:pRg st="1" end="1"/>
                                            </p:txEl>
                                          </p:spTgt>
                                        </p:tgtEl>
                                        <p:attrNameLst>
                                          <p:attrName>ppt_x</p:attrName>
                                        </p:attrNameLst>
                                      </p:cBhvr>
                                      <p:tavLst>
                                        <p:tav tm="0">
                                          <p:val>
                                            <p:strVal val="0-#ppt_w/2"/>
                                          </p:val>
                                        </p:tav>
                                        <p:tav tm="100000">
                                          <p:val>
                                            <p:strVal val="#ppt_x"/>
                                          </p:val>
                                        </p:tav>
                                      </p:tavLst>
                                    </p:anim>
                                    <p:anim calcmode="lin" valueType="num">
                                      <p:cBhvr additive="base">
                                        <p:cTn id="24" dur="2250" fill="hold"/>
                                        <p:tgtEl>
                                          <p:spTgt spid="1024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0244">
                                            <p:txEl>
                                              <p:pRg st="2" end="2"/>
                                            </p:txEl>
                                          </p:spTgt>
                                        </p:tgtEl>
                                        <p:attrNameLst>
                                          <p:attrName>style.visibility</p:attrName>
                                        </p:attrNameLst>
                                      </p:cBhvr>
                                      <p:to>
                                        <p:strVal val="visible"/>
                                      </p:to>
                                    </p:set>
                                    <p:anim calcmode="lin" valueType="num">
                                      <p:cBhvr additive="base">
                                        <p:cTn id="29" dur="2250" fill="hold"/>
                                        <p:tgtEl>
                                          <p:spTgt spid="10244">
                                            <p:txEl>
                                              <p:pRg st="2" end="2"/>
                                            </p:txEl>
                                          </p:spTgt>
                                        </p:tgtEl>
                                        <p:attrNameLst>
                                          <p:attrName>ppt_x</p:attrName>
                                        </p:attrNameLst>
                                      </p:cBhvr>
                                      <p:tavLst>
                                        <p:tav tm="0">
                                          <p:val>
                                            <p:strVal val="0-#ppt_w/2"/>
                                          </p:val>
                                        </p:tav>
                                        <p:tav tm="100000">
                                          <p:val>
                                            <p:strVal val="#ppt_x"/>
                                          </p:val>
                                        </p:tav>
                                      </p:tavLst>
                                    </p:anim>
                                    <p:anim calcmode="lin" valueType="num">
                                      <p:cBhvr additive="base">
                                        <p:cTn id="30" dur="2250" fill="hold"/>
                                        <p:tgtEl>
                                          <p:spTgt spid="1024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0244">
                                            <p:txEl>
                                              <p:pRg st="3" end="3"/>
                                            </p:txEl>
                                          </p:spTgt>
                                        </p:tgtEl>
                                        <p:attrNameLst>
                                          <p:attrName>style.visibility</p:attrName>
                                        </p:attrNameLst>
                                      </p:cBhvr>
                                      <p:to>
                                        <p:strVal val="visible"/>
                                      </p:to>
                                    </p:set>
                                    <p:anim calcmode="lin" valueType="num">
                                      <p:cBhvr additive="base">
                                        <p:cTn id="35" dur="2250" fill="hold"/>
                                        <p:tgtEl>
                                          <p:spTgt spid="10244">
                                            <p:txEl>
                                              <p:pRg st="3" end="3"/>
                                            </p:txEl>
                                          </p:spTgt>
                                        </p:tgtEl>
                                        <p:attrNameLst>
                                          <p:attrName>ppt_x</p:attrName>
                                        </p:attrNameLst>
                                      </p:cBhvr>
                                      <p:tavLst>
                                        <p:tav tm="0">
                                          <p:val>
                                            <p:strVal val="0-#ppt_w/2"/>
                                          </p:val>
                                        </p:tav>
                                        <p:tav tm="100000">
                                          <p:val>
                                            <p:strVal val="#ppt_x"/>
                                          </p:val>
                                        </p:tav>
                                      </p:tavLst>
                                    </p:anim>
                                    <p:anim calcmode="lin" valueType="num">
                                      <p:cBhvr additive="base">
                                        <p:cTn id="36" dur="2250" fill="hold"/>
                                        <p:tgtEl>
                                          <p:spTgt spid="1024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0244">
                                            <p:txEl>
                                              <p:pRg st="4" end="4"/>
                                            </p:txEl>
                                          </p:spTgt>
                                        </p:tgtEl>
                                        <p:attrNameLst>
                                          <p:attrName>style.visibility</p:attrName>
                                        </p:attrNameLst>
                                      </p:cBhvr>
                                      <p:to>
                                        <p:strVal val="visible"/>
                                      </p:to>
                                    </p:set>
                                    <p:anim calcmode="lin" valueType="num">
                                      <p:cBhvr additive="base">
                                        <p:cTn id="41" dur="2250" fill="hold"/>
                                        <p:tgtEl>
                                          <p:spTgt spid="10244">
                                            <p:txEl>
                                              <p:pRg st="4" end="4"/>
                                            </p:txEl>
                                          </p:spTgt>
                                        </p:tgtEl>
                                        <p:attrNameLst>
                                          <p:attrName>ppt_x</p:attrName>
                                        </p:attrNameLst>
                                      </p:cBhvr>
                                      <p:tavLst>
                                        <p:tav tm="0">
                                          <p:val>
                                            <p:strVal val="0-#ppt_w/2"/>
                                          </p:val>
                                        </p:tav>
                                        <p:tav tm="100000">
                                          <p:val>
                                            <p:strVal val="#ppt_x"/>
                                          </p:val>
                                        </p:tav>
                                      </p:tavLst>
                                    </p:anim>
                                    <p:anim calcmode="lin" valueType="num">
                                      <p:cBhvr additive="base">
                                        <p:cTn id="42" dur="2250" fill="hold"/>
                                        <p:tgtEl>
                                          <p:spTgt spid="1024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10244">
                                            <p:txEl>
                                              <p:pRg st="5" end="5"/>
                                            </p:txEl>
                                          </p:spTgt>
                                        </p:tgtEl>
                                        <p:attrNameLst>
                                          <p:attrName>style.visibility</p:attrName>
                                        </p:attrNameLst>
                                      </p:cBhvr>
                                      <p:to>
                                        <p:strVal val="visible"/>
                                      </p:to>
                                    </p:set>
                                    <p:anim calcmode="lin" valueType="num">
                                      <p:cBhvr additive="base">
                                        <p:cTn id="47" dur="2250" fill="hold"/>
                                        <p:tgtEl>
                                          <p:spTgt spid="10244">
                                            <p:txEl>
                                              <p:pRg st="5" end="5"/>
                                            </p:txEl>
                                          </p:spTgt>
                                        </p:tgtEl>
                                        <p:attrNameLst>
                                          <p:attrName>ppt_x</p:attrName>
                                        </p:attrNameLst>
                                      </p:cBhvr>
                                      <p:tavLst>
                                        <p:tav tm="0">
                                          <p:val>
                                            <p:strVal val="0-#ppt_w/2"/>
                                          </p:val>
                                        </p:tav>
                                        <p:tav tm="100000">
                                          <p:val>
                                            <p:strVal val="#ppt_x"/>
                                          </p:val>
                                        </p:tav>
                                      </p:tavLst>
                                    </p:anim>
                                    <p:anim calcmode="lin" valueType="num">
                                      <p:cBhvr additive="base">
                                        <p:cTn id="48" dur="2250" fill="hold"/>
                                        <p:tgtEl>
                                          <p:spTgt spid="1024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10244">
                                            <p:txEl>
                                              <p:pRg st="6" end="6"/>
                                            </p:txEl>
                                          </p:spTgt>
                                        </p:tgtEl>
                                        <p:attrNameLst>
                                          <p:attrName>style.visibility</p:attrName>
                                        </p:attrNameLst>
                                      </p:cBhvr>
                                      <p:to>
                                        <p:strVal val="visible"/>
                                      </p:to>
                                    </p:set>
                                    <p:anim calcmode="lin" valueType="num">
                                      <p:cBhvr additive="base">
                                        <p:cTn id="53" dur="2250" fill="hold"/>
                                        <p:tgtEl>
                                          <p:spTgt spid="10244">
                                            <p:txEl>
                                              <p:pRg st="6" end="6"/>
                                            </p:txEl>
                                          </p:spTgt>
                                        </p:tgtEl>
                                        <p:attrNameLst>
                                          <p:attrName>ppt_x</p:attrName>
                                        </p:attrNameLst>
                                      </p:cBhvr>
                                      <p:tavLst>
                                        <p:tav tm="0">
                                          <p:val>
                                            <p:strVal val="0-#ppt_w/2"/>
                                          </p:val>
                                        </p:tav>
                                        <p:tav tm="100000">
                                          <p:val>
                                            <p:strVal val="#ppt_x"/>
                                          </p:val>
                                        </p:tav>
                                      </p:tavLst>
                                    </p:anim>
                                    <p:anim calcmode="lin" valueType="num">
                                      <p:cBhvr additive="base">
                                        <p:cTn id="54" dur="2250" fill="hold"/>
                                        <p:tgtEl>
                                          <p:spTgt spid="1024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0244">
                                            <p:txEl>
                                              <p:pRg st="7" end="7"/>
                                            </p:txEl>
                                          </p:spTgt>
                                        </p:tgtEl>
                                        <p:attrNameLst>
                                          <p:attrName>style.visibility</p:attrName>
                                        </p:attrNameLst>
                                      </p:cBhvr>
                                      <p:to>
                                        <p:strVal val="visible"/>
                                      </p:to>
                                    </p:set>
                                    <p:anim calcmode="lin" valueType="num">
                                      <p:cBhvr additive="base">
                                        <p:cTn id="59" dur="2250" fill="hold"/>
                                        <p:tgtEl>
                                          <p:spTgt spid="10244">
                                            <p:txEl>
                                              <p:pRg st="7" end="7"/>
                                            </p:txEl>
                                          </p:spTgt>
                                        </p:tgtEl>
                                        <p:attrNameLst>
                                          <p:attrName>ppt_x</p:attrName>
                                        </p:attrNameLst>
                                      </p:cBhvr>
                                      <p:tavLst>
                                        <p:tav tm="0">
                                          <p:val>
                                            <p:strVal val="0-#ppt_w/2"/>
                                          </p:val>
                                        </p:tav>
                                        <p:tav tm="100000">
                                          <p:val>
                                            <p:strVal val="#ppt_x"/>
                                          </p:val>
                                        </p:tav>
                                      </p:tavLst>
                                    </p:anim>
                                    <p:anim calcmode="lin" valueType="num">
                                      <p:cBhvr additive="base">
                                        <p:cTn id="60" dur="2250" fill="hold"/>
                                        <p:tgtEl>
                                          <p:spTgt spid="10244">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10244">
                                            <p:txEl>
                                              <p:pRg st="8" end="8"/>
                                            </p:txEl>
                                          </p:spTgt>
                                        </p:tgtEl>
                                        <p:attrNameLst>
                                          <p:attrName>style.visibility</p:attrName>
                                        </p:attrNameLst>
                                      </p:cBhvr>
                                      <p:to>
                                        <p:strVal val="visible"/>
                                      </p:to>
                                    </p:set>
                                    <p:anim calcmode="lin" valueType="num">
                                      <p:cBhvr additive="base">
                                        <p:cTn id="65" dur="2250" fill="hold"/>
                                        <p:tgtEl>
                                          <p:spTgt spid="10244">
                                            <p:txEl>
                                              <p:pRg st="8" end="8"/>
                                            </p:txEl>
                                          </p:spTgt>
                                        </p:tgtEl>
                                        <p:attrNameLst>
                                          <p:attrName>ppt_x</p:attrName>
                                        </p:attrNameLst>
                                      </p:cBhvr>
                                      <p:tavLst>
                                        <p:tav tm="0">
                                          <p:val>
                                            <p:strVal val="0-#ppt_w/2"/>
                                          </p:val>
                                        </p:tav>
                                        <p:tav tm="100000">
                                          <p:val>
                                            <p:strVal val="#ppt_x"/>
                                          </p:val>
                                        </p:tav>
                                      </p:tavLst>
                                    </p:anim>
                                    <p:anim calcmode="lin" valueType="num">
                                      <p:cBhvr additive="base">
                                        <p:cTn id="66" dur="2250" fill="hold"/>
                                        <p:tgtEl>
                                          <p:spTgt spid="10244">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3"/>
                </p:tgtEl>
              </p:cMediaNode>
            </p:audio>
          </p:childTnLst>
        </p:cTn>
      </p:par>
    </p:tnLst>
    <p:bldLst>
      <p:bldP spid="10244"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64" name="Rectangle 8"/>
          <p:cNvSpPr>
            <a:spLocks noGrp="1" noChangeArrowheads="1"/>
          </p:cNvSpPr>
          <p:nvPr>
            <p:ph type="title"/>
          </p:nvPr>
        </p:nvSpPr>
        <p:spPr>
          <a:xfrm>
            <a:off x="822101" y="533400"/>
            <a:ext cx="9699938" cy="1143000"/>
          </a:xfrm>
        </p:spPr>
        <p:txBody>
          <a:bodyPr rtlCol="0">
            <a:normAutofit/>
          </a:bodyPr>
          <a:lstStyle/>
          <a:p>
            <a:pPr>
              <a:defRPr/>
            </a:pPr>
            <a:r>
              <a:rPr lang="en-US" altLang="zh-CN" sz="3200" b="1" dirty="0">
                <a:solidFill>
                  <a:schemeClr val="tx1"/>
                </a:solidFill>
                <a:ea typeface="SimSun" panose="02010600030101010101" pitchFamily="2" charset="-122"/>
              </a:rPr>
              <a:t/>
            </a:r>
            <a:br>
              <a:rPr lang="en-US" altLang="zh-CN" sz="3200" b="1" dirty="0">
                <a:solidFill>
                  <a:schemeClr val="tx1"/>
                </a:solidFill>
                <a:ea typeface="SimSun" panose="02010600030101010101" pitchFamily="2" charset="-122"/>
              </a:rPr>
            </a:br>
            <a:r>
              <a:rPr lang="en-US" altLang="zh-CN" sz="3200" b="1" dirty="0" smtClean="0">
                <a:solidFill>
                  <a:schemeClr val="tx1"/>
                </a:solidFill>
                <a:ea typeface="SimSun" panose="02010600030101010101" pitchFamily="2" charset="-122"/>
              </a:rPr>
              <a:t>-Illustrations </a:t>
            </a:r>
            <a:r>
              <a:rPr lang="en-US" altLang="zh-CN" sz="3200" b="1" dirty="0">
                <a:solidFill>
                  <a:schemeClr val="tx1"/>
                </a:solidFill>
                <a:ea typeface="SimSun" panose="02010600030101010101" pitchFamily="2" charset="-122"/>
              </a:rPr>
              <a:t>for SWOT Analysis Models</a:t>
            </a:r>
          </a:p>
        </p:txBody>
      </p:sp>
      <p:sp>
        <p:nvSpPr>
          <p:cNvPr id="11268" name="Rectangle 4"/>
          <p:cNvSpPr>
            <a:spLocks noGrp="1" noChangeArrowheads="1"/>
          </p:cNvSpPr>
          <p:nvPr>
            <p:ph idx="1"/>
          </p:nvPr>
        </p:nvSpPr>
        <p:spPr>
          <a:xfrm>
            <a:off x="5519738" y="2438401"/>
            <a:ext cx="4462462" cy="3824288"/>
          </a:xfrm>
          <a:solidFill>
            <a:schemeClr val="bg1">
              <a:alpha val="50195"/>
            </a:schemeClr>
          </a:solidFill>
          <a:ln cap="flat">
            <a:solidFill>
              <a:srgbClr val="FFFFCC"/>
            </a:solidFill>
          </a:ln>
        </p:spPr>
        <p:txBody>
          <a:bodyPr rtlCol="0">
            <a:normAutofit lnSpcReduction="10000"/>
          </a:bodyPr>
          <a:lstStyle/>
          <a:p>
            <a:pPr>
              <a:spcAft>
                <a:spcPts val="0"/>
              </a:spcAft>
              <a:buFont typeface="Wingdings 3" charset="2"/>
              <a:buChar char=""/>
              <a:defRPr/>
            </a:pPr>
            <a:r>
              <a:rPr lang="en-US" altLang="zh-CN" sz="18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Possible development of new products</a:t>
            </a:r>
          </a:p>
          <a:p>
            <a:pPr>
              <a:spcAft>
                <a:spcPts val="0"/>
              </a:spcAft>
              <a:buFont typeface="Wingdings 3" charset="2"/>
              <a:buChar char=""/>
              <a:defRPr/>
            </a:pPr>
            <a:r>
              <a:rPr lang="en-US" altLang="zh-CN" sz="18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Expansion into new markets</a:t>
            </a:r>
          </a:p>
          <a:p>
            <a:pPr>
              <a:spcAft>
                <a:spcPts val="0"/>
              </a:spcAft>
              <a:buFont typeface="Wingdings 3" charset="2"/>
              <a:buChar char=""/>
              <a:defRPr/>
            </a:pPr>
            <a:r>
              <a:rPr lang="en-US" altLang="zh-CN" sz="18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Development of a global brand </a:t>
            </a:r>
          </a:p>
          <a:p>
            <a:pPr>
              <a:spcAft>
                <a:spcPts val="0"/>
              </a:spcAft>
              <a:buFont typeface="Wingdings 3" charset="2"/>
              <a:buChar char=""/>
              <a:defRPr/>
            </a:pPr>
            <a:r>
              <a:rPr lang="en-US" altLang="zh-CN" sz="18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Joint –development with other companies </a:t>
            </a:r>
          </a:p>
          <a:p>
            <a:pPr>
              <a:spcAft>
                <a:spcPts val="0"/>
              </a:spcAft>
              <a:buFont typeface="Wingdings 3" charset="2"/>
              <a:buChar char=""/>
              <a:defRPr/>
            </a:pPr>
            <a:r>
              <a:rPr lang="en-US" altLang="zh-CN" sz="18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Possible growing demand for a product in the market</a:t>
            </a:r>
          </a:p>
          <a:p>
            <a:pPr>
              <a:spcAft>
                <a:spcPts val="0"/>
              </a:spcAft>
              <a:buFont typeface="Wingdings 3" charset="2"/>
              <a:buChar char=""/>
              <a:defRPr/>
            </a:pPr>
            <a:r>
              <a:rPr lang="en-US" altLang="zh-CN" sz="18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Possible government policies encouraging the growth of the business and its certain products</a:t>
            </a:r>
          </a:p>
          <a:p>
            <a:pPr>
              <a:spcAft>
                <a:spcPts val="0"/>
              </a:spcAft>
              <a:buFont typeface="Wingdings 3" charset="2"/>
              <a:buChar char=""/>
              <a:defRPr/>
            </a:pPr>
            <a:r>
              <a:rPr lang="en-US" altLang="zh-CN" sz="18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New sources of profit or income</a:t>
            </a:r>
          </a:p>
        </p:txBody>
      </p:sp>
      <p:sp>
        <p:nvSpPr>
          <p:cNvPr id="2" name="Slide Number Placeholder 1"/>
          <p:cNvSpPr>
            <a:spLocks noGrp="1"/>
          </p:cNvSpPr>
          <p:nvPr>
            <p:ph type="sldNum" sz="quarter" idx="12"/>
          </p:nvPr>
        </p:nvSpPr>
        <p:spPr/>
        <p:txBody>
          <a:bodyPr/>
          <a:lstStyle/>
          <a:p>
            <a:fld id="{51482C3B-659D-4C8E-A6EA-735CBB7EE2F0}" type="slidenum">
              <a:rPr lang="en-US" smtClean="0">
                <a:solidFill>
                  <a:prstClr val="black"/>
                </a:solidFill>
              </a:rPr>
              <a:pPr/>
              <a:t>7</a:t>
            </a:fld>
            <a:endParaRPr lang="en-US">
              <a:solidFill>
                <a:prstClr val="black"/>
              </a:solidFill>
            </a:endParaRPr>
          </a:p>
        </p:txBody>
      </p:sp>
      <p:sp>
        <p:nvSpPr>
          <p:cNvPr id="27657" name="AutoShape 9"/>
          <p:cNvSpPr>
            <a:spLocks noChangeArrowheads="1"/>
          </p:cNvSpPr>
          <p:nvPr/>
        </p:nvSpPr>
        <p:spPr bwMode="auto">
          <a:xfrm>
            <a:off x="2057400" y="3048000"/>
            <a:ext cx="3214688" cy="762000"/>
          </a:xfrm>
          <a:prstGeom prst="roundRect">
            <a:avLst>
              <a:gd name="adj" fmla="val 16667"/>
            </a:avLst>
          </a:prstGeom>
          <a:solidFill>
            <a:schemeClr val="accent1">
              <a:lumMod val="60000"/>
              <a:lumOff val="40000"/>
            </a:schemeClr>
          </a:solidFill>
          <a:ln w="9525">
            <a:solidFill>
              <a:schemeClr val="tx1"/>
            </a:solidFill>
            <a:round/>
            <a:headEnd/>
            <a:tailEnd/>
          </a:ln>
          <a:effectLst/>
          <a:extLst/>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spcBef>
                <a:spcPct val="0"/>
              </a:spcBef>
              <a:buClrTx/>
              <a:buFontTx/>
              <a:buNone/>
            </a:pPr>
            <a:r>
              <a:rPr lang="en-US" altLang="zh-CN" sz="2400" b="1" dirty="0">
                <a:solidFill>
                  <a:schemeClr val="tx1"/>
                </a:solidFill>
                <a:latin typeface="Arial" panose="020B0604020202020204" pitchFamily="34" charset="0"/>
                <a:ea typeface="宋体" panose="02010600030101010101" pitchFamily="2" charset="-122"/>
              </a:rPr>
              <a:t>Opportunities</a:t>
            </a:r>
            <a:r>
              <a:rPr lang="en-US" altLang="zh-CN" sz="2400" b="1" dirty="0">
                <a:solidFill>
                  <a:prstClr val="black"/>
                </a:solidFill>
                <a:latin typeface="Arial" panose="020B0604020202020204" pitchFamily="34" charset="0"/>
                <a:ea typeface="宋体" panose="02010600030101010101" pitchFamily="2" charset="-122"/>
              </a:rPr>
              <a:t>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37120265"/>
      </p:ext>
    </p:extLst>
  </p:cSld>
  <p:clrMapOvr>
    <a:masterClrMapping/>
  </p:clrMapOvr>
  <p:transition spd="med" advTm="14551">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1268">
                                            <p:txEl>
                                              <p:pRg st="0" end="0"/>
                                            </p:txEl>
                                          </p:spTgt>
                                        </p:tgtEl>
                                        <p:attrNameLst>
                                          <p:attrName>style.visibility</p:attrName>
                                        </p:attrNameLst>
                                      </p:cBhvr>
                                      <p:to>
                                        <p:strVal val="visible"/>
                                      </p:to>
                                    </p:set>
                                    <p:anim calcmode="lin" valueType="num">
                                      <p:cBhvr additive="base">
                                        <p:cTn id="11" dur="2000" fill="hold"/>
                                        <p:tgtEl>
                                          <p:spTgt spid="11268">
                                            <p:txEl>
                                              <p:pRg st="0" end="0"/>
                                            </p:txEl>
                                          </p:spTgt>
                                        </p:tgtEl>
                                        <p:attrNameLst>
                                          <p:attrName>ppt_x</p:attrName>
                                        </p:attrNameLst>
                                      </p:cBhvr>
                                      <p:tavLst>
                                        <p:tav tm="0">
                                          <p:val>
                                            <p:strVal val="0-#ppt_w/2"/>
                                          </p:val>
                                        </p:tav>
                                        <p:tav tm="100000">
                                          <p:val>
                                            <p:strVal val="#ppt_x"/>
                                          </p:val>
                                        </p:tav>
                                      </p:tavLst>
                                    </p:anim>
                                    <p:anim calcmode="lin" valueType="num">
                                      <p:cBhvr additive="base">
                                        <p:cTn id="12" dur="2000" fill="hold"/>
                                        <p:tgtEl>
                                          <p:spTgt spid="1126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1268">
                                            <p:txEl>
                                              <p:pRg st="1" end="1"/>
                                            </p:txEl>
                                          </p:spTgt>
                                        </p:tgtEl>
                                        <p:attrNameLst>
                                          <p:attrName>style.visibility</p:attrName>
                                        </p:attrNameLst>
                                      </p:cBhvr>
                                      <p:to>
                                        <p:strVal val="visible"/>
                                      </p:to>
                                    </p:set>
                                    <p:anim calcmode="lin" valueType="num">
                                      <p:cBhvr additive="base">
                                        <p:cTn id="15" dur="2000" fill="hold"/>
                                        <p:tgtEl>
                                          <p:spTgt spid="11268">
                                            <p:txEl>
                                              <p:pRg st="1" end="1"/>
                                            </p:txEl>
                                          </p:spTgt>
                                        </p:tgtEl>
                                        <p:attrNameLst>
                                          <p:attrName>ppt_x</p:attrName>
                                        </p:attrNameLst>
                                      </p:cBhvr>
                                      <p:tavLst>
                                        <p:tav tm="0">
                                          <p:val>
                                            <p:strVal val="0-#ppt_w/2"/>
                                          </p:val>
                                        </p:tav>
                                        <p:tav tm="100000">
                                          <p:val>
                                            <p:strVal val="#ppt_x"/>
                                          </p:val>
                                        </p:tav>
                                      </p:tavLst>
                                    </p:anim>
                                    <p:anim calcmode="lin" valueType="num">
                                      <p:cBhvr additive="base">
                                        <p:cTn id="16" dur="2000" fill="hold"/>
                                        <p:tgtEl>
                                          <p:spTgt spid="11268">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1268">
                                            <p:txEl>
                                              <p:pRg st="2" end="2"/>
                                            </p:txEl>
                                          </p:spTgt>
                                        </p:tgtEl>
                                        <p:attrNameLst>
                                          <p:attrName>style.visibility</p:attrName>
                                        </p:attrNameLst>
                                      </p:cBhvr>
                                      <p:to>
                                        <p:strVal val="visible"/>
                                      </p:to>
                                    </p:set>
                                    <p:anim calcmode="lin" valueType="num">
                                      <p:cBhvr additive="base">
                                        <p:cTn id="19" dur="2000" fill="hold"/>
                                        <p:tgtEl>
                                          <p:spTgt spid="11268">
                                            <p:txEl>
                                              <p:pRg st="2" end="2"/>
                                            </p:txEl>
                                          </p:spTgt>
                                        </p:tgtEl>
                                        <p:attrNameLst>
                                          <p:attrName>ppt_x</p:attrName>
                                        </p:attrNameLst>
                                      </p:cBhvr>
                                      <p:tavLst>
                                        <p:tav tm="0">
                                          <p:val>
                                            <p:strVal val="0-#ppt_w/2"/>
                                          </p:val>
                                        </p:tav>
                                        <p:tav tm="100000">
                                          <p:val>
                                            <p:strVal val="#ppt_x"/>
                                          </p:val>
                                        </p:tav>
                                      </p:tavLst>
                                    </p:anim>
                                    <p:anim calcmode="lin" valueType="num">
                                      <p:cBhvr additive="base">
                                        <p:cTn id="20" dur="2000" fill="hold"/>
                                        <p:tgtEl>
                                          <p:spTgt spid="11268">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1268">
                                            <p:txEl>
                                              <p:pRg st="3" end="3"/>
                                            </p:txEl>
                                          </p:spTgt>
                                        </p:tgtEl>
                                        <p:attrNameLst>
                                          <p:attrName>style.visibility</p:attrName>
                                        </p:attrNameLst>
                                      </p:cBhvr>
                                      <p:to>
                                        <p:strVal val="visible"/>
                                      </p:to>
                                    </p:set>
                                    <p:anim calcmode="lin" valueType="num">
                                      <p:cBhvr additive="base">
                                        <p:cTn id="23" dur="2000" fill="hold"/>
                                        <p:tgtEl>
                                          <p:spTgt spid="11268">
                                            <p:txEl>
                                              <p:pRg st="3" end="3"/>
                                            </p:txEl>
                                          </p:spTgt>
                                        </p:tgtEl>
                                        <p:attrNameLst>
                                          <p:attrName>ppt_x</p:attrName>
                                        </p:attrNameLst>
                                      </p:cBhvr>
                                      <p:tavLst>
                                        <p:tav tm="0">
                                          <p:val>
                                            <p:strVal val="0-#ppt_w/2"/>
                                          </p:val>
                                        </p:tav>
                                        <p:tav tm="100000">
                                          <p:val>
                                            <p:strVal val="#ppt_x"/>
                                          </p:val>
                                        </p:tav>
                                      </p:tavLst>
                                    </p:anim>
                                    <p:anim calcmode="lin" valueType="num">
                                      <p:cBhvr additive="base">
                                        <p:cTn id="24" dur="2000" fill="hold"/>
                                        <p:tgtEl>
                                          <p:spTgt spid="11268">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11268">
                                            <p:txEl>
                                              <p:pRg st="4" end="4"/>
                                            </p:txEl>
                                          </p:spTgt>
                                        </p:tgtEl>
                                        <p:attrNameLst>
                                          <p:attrName>style.visibility</p:attrName>
                                        </p:attrNameLst>
                                      </p:cBhvr>
                                      <p:to>
                                        <p:strVal val="visible"/>
                                      </p:to>
                                    </p:set>
                                    <p:anim calcmode="lin" valueType="num">
                                      <p:cBhvr additive="base">
                                        <p:cTn id="27" dur="2000" fill="hold"/>
                                        <p:tgtEl>
                                          <p:spTgt spid="11268">
                                            <p:txEl>
                                              <p:pRg st="4" end="4"/>
                                            </p:txEl>
                                          </p:spTgt>
                                        </p:tgtEl>
                                        <p:attrNameLst>
                                          <p:attrName>ppt_x</p:attrName>
                                        </p:attrNameLst>
                                      </p:cBhvr>
                                      <p:tavLst>
                                        <p:tav tm="0">
                                          <p:val>
                                            <p:strVal val="0-#ppt_w/2"/>
                                          </p:val>
                                        </p:tav>
                                        <p:tav tm="100000">
                                          <p:val>
                                            <p:strVal val="#ppt_x"/>
                                          </p:val>
                                        </p:tav>
                                      </p:tavLst>
                                    </p:anim>
                                    <p:anim calcmode="lin" valueType="num">
                                      <p:cBhvr additive="base">
                                        <p:cTn id="28" dur="2000" fill="hold"/>
                                        <p:tgtEl>
                                          <p:spTgt spid="11268">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1268">
                                            <p:txEl>
                                              <p:pRg st="5" end="5"/>
                                            </p:txEl>
                                          </p:spTgt>
                                        </p:tgtEl>
                                        <p:attrNameLst>
                                          <p:attrName>style.visibility</p:attrName>
                                        </p:attrNameLst>
                                      </p:cBhvr>
                                      <p:to>
                                        <p:strVal val="visible"/>
                                      </p:to>
                                    </p:set>
                                    <p:anim calcmode="lin" valueType="num">
                                      <p:cBhvr additive="base">
                                        <p:cTn id="31" dur="2000" fill="hold"/>
                                        <p:tgtEl>
                                          <p:spTgt spid="11268">
                                            <p:txEl>
                                              <p:pRg st="5" end="5"/>
                                            </p:txEl>
                                          </p:spTgt>
                                        </p:tgtEl>
                                        <p:attrNameLst>
                                          <p:attrName>ppt_x</p:attrName>
                                        </p:attrNameLst>
                                      </p:cBhvr>
                                      <p:tavLst>
                                        <p:tav tm="0">
                                          <p:val>
                                            <p:strVal val="0-#ppt_w/2"/>
                                          </p:val>
                                        </p:tav>
                                        <p:tav tm="100000">
                                          <p:val>
                                            <p:strVal val="#ppt_x"/>
                                          </p:val>
                                        </p:tav>
                                      </p:tavLst>
                                    </p:anim>
                                    <p:anim calcmode="lin" valueType="num">
                                      <p:cBhvr additive="base">
                                        <p:cTn id="32" dur="2000" fill="hold"/>
                                        <p:tgtEl>
                                          <p:spTgt spid="11268">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11268">
                                            <p:txEl>
                                              <p:pRg st="6" end="6"/>
                                            </p:txEl>
                                          </p:spTgt>
                                        </p:tgtEl>
                                        <p:attrNameLst>
                                          <p:attrName>style.visibility</p:attrName>
                                        </p:attrNameLst>
                                      </p:cBhvr>
                                      <p:to>
                                        <p:strVal val="visible"/>
                                      </p:to>
                                    </p:set>
                                    <p:anim calcmode="lin" valueType="num">
                                      <p:cBhvr additive="base">
                                        <p:cTn id="35" dur="2000" fill="hold"/>
                                        <p:tgtEl>
                                          <p:spTgt spid="11268">
                                            <p:txEl>
                                              <p:pRg st="6" end="6"/>
                                            </p:txEl>
                                          </p:spTgt>
                                        </p:tgtEl>
                                        <p:attrNameLst>
                                          <p:attrName>ppt_x</p:attrName>
                                        </p:attrNameLst>
                                      </p:cBhvr>
                                      <p:tavLst>
                                        <p:tav tm="0">
                                          <p:val>
                                            <p:strVal val="0-#ppt_w/2"/>
                                          </p:val>
                                        </p:tav>
                                        <p:tav tm="100000">
                                          <p:val>
                                            <p:strVal val="#ppt_x"/>
                                          </p:val>
                                        </p:tav>
                                      </p:tavLst>
                                    </p:anim>
                                    <p:anim calcmode="lin" valueType="num">
                                      <p:cBhvr additive="base">
                                        <p:cTn id="36" dur="2000" fill="hold"/>
                                        <p:tgtEl>
                                          <p:spTgt spid="11268">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42" name="Rectangle 10"/>
          <p:cNvSpPr>
            <a:spLocks noGrp="1" noChangeArrowheads="1"/>
          </p:cNvSpPr>
          <p:nvPr>
            <p:ph type="title"/>
          </p:nvPr>
        </p:nvSpPr>
        <p:spPr>
          <a:xfrm>
            <a:off x="822102" y="696533"/>
            <a:ext cx="9210541" cy="1143000"/>
          </a:xfrm>
        </p:spPr>
        <p:txBody>
          <a:bodyPr rtlCol="0">
            <a:normAutofit/>
          </a:bodyPr>
          <a:lstStyle/>
          <a:p>
            <a:pPr>
              <a:defRPr/>
            </a:pPr>
            <a:r>
              <a:rPr lang="en-US" altLang="zh-CN" sz="3200" b="1" dirty="0">
                <a:solidFill>
                  <a:schemeClr val="tx1"/>
                </a:solidFill>
                <a:ea typeface="SimSun" panose="02010600030101010101" pitchFamily="2" charset="-122"/>
              </a:rPr>
              <a:t/>
            </a:r>
            <a:br>
              <a:rPr lang="en-US" altLang="zh-CN" sz="3200" b="1" dirty="0">
                <a:solidFill>
                  <a:schemeClr val="tx1"/>
                </a:solidFill>
                <a:ea typeface="SimSun" panose="02010600030101010101" pitchFamily="2" charset="-122"/>
              </a:rPr>
            </a:br>
            <a:r>
              <a:rPr lang="en-US" altLang="zh-CN" sz="3200" b="1" dirty="0" smtClean="0">
                <a:solidFill>
                  <a:schemeClr val="tx1"/>
                </a:solidFill>
                <a:ea typeface="SimSun" panose="02010600030101010101" pitchFamily="2" charset="-122"/>
              </a:rPr>
              <a:t>-Illustrations </a:t>
            </a:r>
            <a:r>
              <a:rPr lang="en-US" altLang="zh-CN" sz="3200" b="1" dirty="0">
                <a:solidFill>
                  <a:schemeClr val="tx1"/>
                </a:solidFill>
                <a:ea typeface="SimSun" panose="02010600030101010101" pitchFamily="2" charset="-122"/>
              </a:rPr>
              <a:t>for SWOT Analysis Models</a:t>
            </a:r>
          </a:p>
        </p:txBody>
      </p:sp>
      <p:sp>
        <p:nvSpPr>
          <p:cNvPr id="12292" name="Rectangle 4"/>
          <p:cNvSpPr>
            <a:spLocks noGrp="1" noChangeArrowheads="1"/>
          </p:cNvSpPr>
          <p:nvPr>
            <p:ph idx="1"/>
          </p:nvPr>
        </p:nvSpPr>
        <p:spPr>
          <a:xfrm>
            <a:off x="5347842" y="2438401"/>
            <a:ext cx="4606925" cy="3824287"/>
          </a:xfrm>
          <a:solidFill>
            <a:schemeClr val="bg1">
              <a:alpha val="50195"/>
            </a:schemeClr>
          </a:solidFill>
          <a:ln cap="flat">
            <a:solidFill>
              <a:srgbClr val="FFFFCC"/>
            </a:solidFill>
          </a:ln>
        </p:spPr>
        <p:txBody>
          <a:bodyPr rtlCol="0">
            <a:noAutofit/>
          </a:bodyPr>
          <a:lstStyle/>
          <a:p>
            <a:pPr>
              <a:spcAft>
                <a:spcPts val="0"/>
              </a:spcAft>
              <a:buFont typeface="Wingdings 3" charset="2"/>
              <a:buChar char=""/>
              <a:defRPr/>
            </a:pPr>
            <a:r>
              <a:rPr lang="en-US" altLang="zh-CN" sz="18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Changes in law or regulations</a:t>
            </a:r>
            <a:r>
              <a:rPr lang="en-US" altLang="zh-CN" sz="1800"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t>
            </a:r>
            <a:endParaRPr lang="en-US" altLang="zh-CN" sz="18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a:p>
            <a:pPr>
              <a:spcAft>
                <a:spcPts val="0"/>
              </a:spcAft>
              <a:buFont typeface="Wingdings 3" charset="2"/>
              <a:buChar char=""/>
              <a:defRPr/>
            </a:pPr>
            <a:r>
              <a:rPr lang="en-US" altLang="zh-CN" sz="18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Growing competition from local companies </a:t>
            </a:r>
          </a:p>
          <a:p>
            <a:pPr>
              <a:spcAft>
                <a:spcPts val="0"/>
              </a:spcAft>
              <a:buFont typeface="Wingdings 3" charset="2"/>
              <a:buChar char=""/>
              <a:defRPr/>
            </a:pPr>
            <a:r>
              <a:rPr lang="en-US" altLang="zh-CN" sz="18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Increasing competition from foreign </a:t>
            </a:r>
            <a:r>
              <a:rPr lang="en-US" altLang="zh-CN" sz="1800"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competitors</a:t>
            </a:r>
            <a:endParaRPr lang="en-US" altLang="zh-CN" sz="18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a:p>
            <a:pPr>
              <a:spcAft>
                <a:spcPts val="0"/>
              </a:spcAft>
              <a:buFont typeface="Wingdings 3" charset="2"/>
              <a:buChar char=""/>
              <a:defRPr/>
            </a:pPr>
            <a:r>
              <a:rPr lang="en-US" altLang="zh-CN" sz="18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New products developed by other companies which may replace the product of the </a:t>
            </a:r>
            <a:r>
              <a:rPr lang="en-US" altLang="zh-CN" sz="1800"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business</a:t>
            </a:r>
            <a:endParaRPr lang="en-US" altLang="zh-CN" sz="18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a:p>
            <a:pPr>
              <a:spcAft>
                <a:spcPts val="0"/>
              </a:spcAft>
              <a:buFont typeface="Wingdings 3" charset="2"/>
              <a:buChar char=""/>
              <a:defRPr/>
            </a:pPr>
            <a:r>
              <a:rPr lang="en-US" altLang="zh-CN" sz="18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Marketing activities or strategies which will be implemented by competitors</a:t>
            </a:r>
          </a:p>
        </p:txBody>
      </p:sp>
      <p:sp>
        <p:nvSpPr>
          <p:cNvPr id="2" name="Slide Number Placeholder 1"/>
          <p:cNvSpPr>
            <a:spLocks noGrp="1"/>
          </p:cNvSpPr>
          <p:nvPr>
            <p:ph type="sldNum" sz="quarter" idx="12"/>
          </p:nvPr>
        </p:nvSpPr>
        <p:spPr/>
        <p:txBody>
          <a:bodyPr/>
          <a:lstStyle/>
          <a:p>
            <a:fld id="{51482C3B-659D-4C8E-A6EA-735CBB7EE2F0}" type="slidenum">
              <a:rPr lang="en-US" smtClean="0">
                <a:solidFill>
                  <a:prstClr val="black"/>
                </a:solidFill>
              </a:rPr>
              <a:pPr/>
              <a:t>8</a:t>
            </a:fld>
            <a:endParaRPr lang="en-US">
              <a:solidFill>
                <a:prstClr val="black"/>
              </a:solidFill>
            </a:endParaRPr>
          </a:p>
        </p:txBody>
      </p:sp>
      <p:sp>
        <p:nvSpPr>
          <p:cNvPr id="28681" name="AutoShape 8"/>
          <p:cNvSpPr>
            <a:spLocks noChangeArrowheads="1"/>
          </p:cNvSpPr>
          <p:nvPr/>
        </p:nvSpPr>
        <p:spPr bwMode="auto">
          <a:xfrm>
            <a:off x="1839532" y="3048000"/>
            <a:ext cx="3227388" cy="762000"/>
          </a:xfrm>
          <a:prstGeom prst="roundRect">
            <a:avLst>
              <a:gd name="adj" fmla="val 16667"/>
            </a:avLst>
          </a:prstGeom>
          <a:solidFill>
            <a:schemeClr val="accent1">
              <a:lumMod val="60000"/>
              <a:lumOff val="40000"/>
            </a:schemeClr>
          </a:solidFill>
          <a:ln w="9525">
            <a:solidFill>
              <a:schemeClr val="tx1"/>
            </a:solidFill>
            <a:round/>
            <a:headEnd/>
            <a:tailEnd/>
          </a:ln>
          <a:effectLst/>
          <a:extLst/>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spcBef>
                <a:spcPct val="0"/>
              </a:spcBef>
              <a:buClrTx/>
              <a:buFontTx/>
              <a:buNone/>
            </a:pPr>
            <a:r>
              <a:rPr lang="en-US" altLang="zh-CN" sz="2400" b="1" dirty="0">
                <a:solidFill>
                  <a:schemeClr val="tx1"/>
                </a:solidFill>
                <a:latin typeface="Arial" panose="020B0604020202020204" pitchFamily="34" charset="0"/>
                <a:ea typeface="宋体" panose="02010600030101010101" pitchFamily="2" charset="-122"/>
              </a:rPr>
              <a:t>Threats</a:t>
            </a:r>
            <a:r>
              <a:rPr lang="en-US" altLang="zh-CN" sz="2400" b="1" dirty="0">
                <a:solidFill>
                  <a:prstClr val="black"/>
                </a:solidFill>
                <a:latin typeface="Arial" panose="020B0604020202020204" pitchFamily="34" charset="0"/>
                <a:ea typeface="宋体" panose="02010600030101010101" pitchFamily="2" charset="-122"/>
              </a:rPr>
              <a:t>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36053342"/>
      </p:ext>
    </p:extLst>
  </p:cSld>
  <p:clrMapOvr>
    <a:masterClrMapping/>
  </p:clrMapOvr>
  <p:transition spd="med" advTm="37085">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2292">
                                            <p:txEl>
                                              <p:pRg st="0" end="0"/>
                                            </p:txEl>
                                          </p:spTgt>
                                        </p:tgtEl>
                                        <p:attrNameLst>
                                          <p:attrName>style.visibility</p:attrName>
                                        </p:attrNameLst>
                                      </p:cBhvr>
                                      <p:to>
                                        <p:strVal val="visible"/>
                                      </p:to>
                                    </p:set>
                                    <p:anim calcmode="lin" valueType="num">
                                      <p:cBhvr additive="base">
                                        <p:cTn id="11" dur="2000" fill="hold"/>
                                        <p:tgtEl>
                                          <p:spTgt spid="12292">
                                            <p:txEl>
                                              <p:pRg st="0" end="0"/>
                                            </p:txEl>
                                          </p:spTgt>
                                        </p:tgtEl>
                                        <p:attrNameLst>
                                          <p:attrName>ppt_x</p:attrName>
                                        </p:attrNameLst>
                                      </p:cBhvr>
                                      <p:tavLst>
                                        <p:tav tm="0">
                                          <p:val>
                                            <p:strVal val="0-#ppt_w/2"/>
                                          </p:val>
                                        </p:tav>
                                        <p:tav tm="100000">
                                          <p:val>
                                            <p:strVal val="#ppt_x"/>
                                          </p:val>
                                        </p:tav>
                                      </p:tavLst>
                                    </p:anim>
                                    <p:anim calcmode="lin" valueType="num">
                                      <p:cBhvr additive="base">
                                        <p:cTn id="12" dur="2000" fill="hold"/>
                                        <p:tgtEl>
                                          <p:spTgt spid="1229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2292">
                                            <p:txEl>
                                              <p:pRg st="1" end="1"/>
                                            </p:txEl>
                                          </p:spTgt>
                                        </p:tgtEl>
                                        <p:attrNameLst>
                                          <p:attrName>style.visibility</p:attrName>
                                        </p:attrNameLst>
                                      </p:cBhvr>
                                      <p:to>
                                        <p:strVal val="visible"/>
                                      </p:to>
                                    </p:set>
                                    <p:anim calcmode="lin" valueType="num">
                                      <p:cBhvr additive="base">
                                        <p:cTn id="15" dur="2000" fill="hold"/>
                                        <p:tgtEl>
                                          <p:spTgt spid="12292">
                                            <p:txEl>
                                              <p:pRg st="1" end="1"/>
                                            </p:txEl>
                                          </p:spTgt>
                                        </p:tgtEl>
                                        <p:attrNameLst>
                                          <p:attrName>ppt_x</p:attrName>
                                        </p:attrNameLst>
                                      </p:cBhvr>
                                      <p:tavLst>
                                        <p:tav tm="0">
                                          <p:val>
                                            <p:strVal val="0-#ppt_w/2"/>
                                          </p:val>
                                        </p:tav>
                                        <p:tav tm="100000">
                                          <p:val>
                                            <p:strVal val="#ppt_x"/>
                                          </p:val>
                                        </p:tav>
                                      </p:tavLst>
                                    </p:anim>
                                    <p:anim calcmode="lin" valueType="num">
                                      <p:cBhvr additive="base">
                                        <p:cTn id="16" dur="2000" fill="hold"/>
                                        <p:tgtEl>
                                          <p:spTgt spid="12292">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2292">
                                            <p:txEl>
                                              <p:pRg st="2" end="2"/>
                                            </p:txEl>
                                          </p:spTgt>
                                        </p:tgtEl>
                                        <p:attrNameLst>
                                          <p:attrName>style.visibility</p:attrName>
                                        </p:attrNameLst>
                                      </p:cBhvr>
                                      <p:to>
                                        <p:strVal val="visible"/>
                                      </p:to>
                                    </p:set>
                                    <p:anim calcmode="lin" valueType="num">
                                      <p:cBhvr additive="base">
                                        <p:cTn id="19" dur="2000" fill="hold"/>
                                        <p:tgtEl>
                                          <p:spTgt spid="12292">
                                            <p:txEl>
                                              <p:pRg st="2" end="2"/>
                                            </p:txEl>
                                          </p:spTgt>
                                        </p:tgtEl>
                                        <p:attrNameLst>
                                          <p:attrName>ppt_x</p:attrName>
                                        </p:attrNameLst>
                                      </p:cBhvr>
                                      <p:tavLst>
                                        <p:tav tm="0">
                                          <p:val>
                                            <p:strVal val="0-#ppt_w/2"/>
                                          </p:val>
                                        </p:tav>
                                        <p:tav tm="100000">
                                          <p:val>
                                            <p:strVal val="#ppt_x"/>
                                          </p:val>
                                        </p:tav>
                                      </p:tavLst>
                                    </p:anim>
                                    <p:anim calcmode="lin" valueType="num">
                                      <p:cBhvr additive="base">
                                        <p:cTn id="20" dur="2000" fill="hold"/>
                                        <p:tgtEl>
                                          <p:spTgt spid="12292">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2292">
                                            <p:txEl>
                                              <p:pRg st="3" end="3"/>
                                            </p:txEl>
                                          </p:spTgt>
                                        </p:tgtEl>
                                        <p:attrNameLst>
                                          <p:attrName>style.visibility</p:attrName>
                                        </p:attrNameLst>
                                      </p:cBhvr>
                                      <p:to>
                                        <p:strVal val="visible"/>
                                      </p:to>
                                    </p:set>
                                    <p:anim calcmode="lin" valueType="num">
                                      <p:cBhvr additive="base">
                                        <p:cTn id="23" dur="2000" fill="hold"/>
                                        <p:tgtEl>
                                          <p:spTgt spid="12292">
                                            <p:txEl>
                                              <p:pRg st="3" end="3"/>
                                            </p:txEl>
                                          </p:spTgt>
                                        </p:tgtEl>
                                        <p:attrNameLst>
                                          <p:attrName>ppt_x</p:attrName>
                                        </p:attrNameLst>
                                      </p:cBhvr>
                                      <p:tavLst>
                                        <p:tav tm="0">
                                          <p:val>
                                            <p:strVal val="0-#ppt_w/2"/>
                                          </p:val>
                                        </p:tav>
                                        <p:tav tm="100000">
                                          <p:val>
                                            <p:strVal val="#ppt_x"/>
                                          </p:val>
                                        </p:tav>
                                      </p:tavLst>
                                    </p:anim>
                                    <p:anim calcmode="lin" valueType="num">
                                      <p:cBhvr additive="base">
                                        <p:cTn id="24" dur="2000" fill="hold"/>
                                        <p:tgtEl>
                                          <p:spTgt spid="12292">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12292">
                                            <p:txEl>
                                              <p:pRg st="4" end="4"/>
                                            </p:txEl>
                                          </p:spTgt>
                                        </p:tgtEl>
                                        <p:attrNameLst>
                                          <p:attrName>style.visibility</p:attrName>
                                        </p:attrNameLst>
                                      </p:cBhvr>
                                      <p:to>
                                        <p:strVal val="visible"/>
                                      </p:to>
                                    </p:set>
                                    <p:anim calcmode="lin" valueType="num">
                                      <p:cBhvr additive="base">
                                        <p:cTn id="27" dur="2000" fill="hold"/>
                                        <p:tgtEl>
                                          <p:spTgt spid="12292">
                                            <p:txEl>
                                              <p:pRg st="4" end="4"/>
                                            </p:txEl>
                                          </p:spTgt>
                                        </p:tgtEl>
                                        <p:attrNameLst>
                                          <p:attrName>ppt_x</p:attrName>
                                        </p:attrNameLst>
                                      </p:cBhvr>
                                      <p:tavLst>
                                        <p:tav tm="0">
                                          <p:val>
                                            <p:strVal val="0-#ppt_w/2"/>
                                          </p:val>
                                        </p:tav>
                                        <p:tav tm="100000">
                                          <p:val>
                                            <p:strVal val="#ppt_x"/>
                                          </p:val>
                                        </p:tav>
                                      </p:tavLst>
                                    </p:anim>
                                    <p:anim calcmode="lin" valueType="num">
                                      <p:cBhvr additive="base">
                                        <p:cTn id="28" dur="2000" fill="hold"/>
                                        <p:tgtEl>
                                          <p:spTgt spid="1229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3232597"/>
            <a:ext cx="10515600" cy="2852737"/>
          </a:xfrm>
        </p:spPr>
        <p:txBody>
          <a:bodyPr>
            <a:normAutofit/>
          </a:bodyPr>
          <a:lstStyle/>
          <a:p>
            <a:r>
              <a:rPr lang="en-GB" sz="4800" b="1" i="1" dirty="0" smtClean="0">
                <a:solidFill>
                  <a:schemeClr val="tx1"/>
                </a:solidFill>
                <a:latin typeface="Times New Roman" panose="02020603050405020304" pitchFamily="18" charset="0"/>
                <a:cs typeface="Times New Roman" panose="02020603050405020304" pitchFamily="18" charset="0"/>
              </a:rPr>
              <a:t>IS COMPETITION GOOD OR BAD? </a:t>
            </a:r>
            <a:endParaRPr lang="en-GB" sz="4800" b="1" i="1" dirty="0">
              <a:solidFill>
                <a:schemeClr val="tx1"/>
              </a:solidFill>
              <a:latin typeface="Times New Roman" panose="02020603050405020304" pitchFamily="18" charset="0"/>
              <a:cs typeface="Times New Roman" panose="02020603050405020304" pitchFamily="18" charset="0"/>
            </a:endParaRPr>
          </a:p>
        </p:txBody>
      </p:sp>
      <p:pic>
        <p:nvPicPr>
          <p:cNvPr id="2050" name="Picture 2" descr="Image result for funny images on competi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1848" y="0"/>
            <a:ext cx="7173531" cy="4018208"/>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90483775"/>
      </p:ext>
    </p:extLst>
  </p:cSld>
  <p:clrMapOvr>
    <a:masterClrMapping/>
  </p:clrMapOvr>
  <p:transition spd="slow" advTm="6929">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1386</TotalTime>
  <Words>1940</Words>
  <Application>Microsoft Office PowerPoint</Application>
  <PresentationFormat>Widescreen</PresentationFormat>
  <Paragraphs>228</Paragraphs>
  <Slides>35</Slides>
  <Notes>0</Notes>
  <HiddenSlides>0</HiddenSlides>
  <MMClips>35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宋体</vt:lpstr>
      <vt:lpstr>宋体</vt:lpstr>
      <vt:lpstr>Arial</vt:lpstr>
      <vt:lpstr>Calibri</vt:lpstr>
      <vt:lpstr>Century Gothic</vt:lpstr>
      <vt:lpstr>Tahoma</vt:lpstr>
      <vt:lpstr>Times New Roman</vt:lpstr>
      <vt:lpstr>Wingdings</vt:lpstr>
      <vt:lpstr>Wingdings 3</vt:lpstr>
      <vt:lpstr>Ion</vt:lpstr>
      <vt:lpstr> BUSINESS ENVIRONMENT</vt:lpstr>
      <vt:lpstr>SWOT ANALYSIS </vt:lpstr>
      <vt:lpstr>APPLICATION OF SWOT ANALYSIS</vt:lpstr>
      <vt:lpstr>SWOT Analysis</vt:lpstr>
      <vt:lpstr> -Illustration for SWOT Analysis Models</vt:lpstr>
      <vt:lpstr> -Illustrations for SWOT Analysis Models</vt:lpstr>
      <vt:lpstr> -Illustrations for SWOT Analysis Models</vt:lpstr>
      <vt:lpstr> -Illustrations for SWOT Analysis Models</vt:lpstr>
      <vt:lpstr>IS COMPETITION GOOD OR BAD? </vt:lpstr>
      <vt:lpstr>PROTECTING MARKET SHARE</vt:lpstr>
      <vt:lpstr>CHOOSING AN ATTACK STRATEGY</vt:lpstr>
      <vt:lpstr>2. FLANKING ATTACK</vt:lpstr>
      <vt:lpstr>3. ENCIRCLEMENT ATTACK</vt:lpstr>
      <vt:lpstr>4. BYPASS ATTACK</vt:lpstr>
      <vt:lpstr>5. GUERRILLA ATTACKS</vt:lpstr>
      <vt:lpstr>CONCLUSION </vt:lpstr>
      <vt:lpstr>REMEMBER…….</vt:lpstr>
      <vt:lpstr>  COMPETITIVE ANALYSIS TOOL-PORTER’S FIVE FORCES</vt:lpstr>
      <vt:lpstr> Michael Porter’s Five Forces</vt:lpstr>
      <vt:lpstr>APPLICATION OF PORTERS’ FIVE FORCE THEORY</vt:lpstr>
      <vt:lpstr>PowerPoint Presentation</vt:lpstr>
      <vt:lpstr>THREAT OF NEW ENTRANTS</vt:lpstr>
      <vt:lpstr>PowerPoint Presentation</vt:lpstr>
      <vt:lpstr>Questions Asked….</vt:lpstr>
      <vt:lpstr>Threat of substitute products </vt:lpstr>
      <vt:lpstr>Substitute is high when; </vt:lpstr>
      <vt:lpstr>Questions Asked……</vt:lpstr>
      <vt:lpstr>Bargaining power of Buyers</vt:lpstr>
      <vt:lpstr>Questions Asked……</vt:lpstr>
      <vt:lpstr>Bargaining power of suppliers </vt:lpstr>
      <vt:lpstr>Questions Asked……</vt:lpstr>
      <vt:lpstr>Competitive Rivalry</vt:lpstr>
      <vt:lpstr>PowerPoint Presentation</vt:lpstr>
      <vt:lpstr>Questions Asked……</vt:lpstr>
      <vt:lpstr>END</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Faith M. Simwami</dc:creator>
  <cp:lastModifiedBy>Chibozu</cp:lastModifiedBy>
  <cp:revision>90</cp:revision>
  <dcterms:created xsi:type="dcterms:W3CDTF">2018-03-26T14:28:54Z</dcterms:created>
  <dcterms:modified xsi:type="dcterms:W3CDTF">2020-05-14T08:09:47Z</dcterms:modified>
</cp:coreProperties>
</file>