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29"/>
  </p:notesMasterIdLst>
  <p:sldIdLst>
    <p:sldId id="257" r:id="rId2"/>
    <p:sldId id="258" r:id="rId3"/>
    <p:sldId id="290" r:id="rId4"/>
    <p:sldId id="291" r:id="rId5"/>
    <p:sldId id="294" r:id="rId6"/>
    <p:sldId id="295" r:id="rId7"/>
    <p:sldId id="297" r:id="rId8"/>
    <p:sldId id="335" r:id="rId9"/>
    <p:sldId id="338" r:id="rId10"/>
    <p:sldId id="299" r:id="rId11"/>
    <p:sldId id="302" r:id="rId12"/>
    <p:sldId id="300" r:id="rId13"/>
    <p:sldId id="301" r:id="rId14"/>
    <p:sldId id="303" r:id="rId15"/>
    <p:sldId id="315" r:id="rId16"/>
    <p:sldId id="316" r:id="rId17"/>
    <p:sldId id="317" r:id="rId18"/>
    <p:sldId id="318" r:id="rId19"/>
    <p:sldId id="319" r:id="rId20"/>
    <p:sldId id="320" r:id="rId21"/>
    <p:sldId id="339" r:id="rId22"/>
    <p:sldId id="323" r:id="rId23"/>
    <p:sldId id="325" r:id="rId24"/>
    <p:sldId id="326" r:id="rId25"/>
    <p:sldId id="328" r:id="rId26"/>
    <p:sldId id="329" r:id="rId27"/>
    <p:sldId id="31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3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8D89A-1A31-4A4C-A876-C2EBCAA9C29A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789CA-C1BC-46A9-8E0D-84D440289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88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82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324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828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219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93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528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4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08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91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74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49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0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92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59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1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90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A329F84-6D7E-4340-B09A-C7496578BFA4}" type="datetimeFigureOut">
              <a:rPr lang="en-GB" smtClean="0"/>
              <a:t>14/05/2020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D4F3-D2B6-4EF1-A28C-CF5893CA2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695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1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1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054352" y="2008628"/>
            <a:ext cx="7772400" cy="255313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SOCIO-ECONOMIC ENVIRONMENT &amp; BUSINESS</a:t>
            </a:r>
            <a:endParaRPr lang="en-GB" sz="6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8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837"/>
    </mc:Choice>
    <mc:Fallback>
      <p:transition advTm="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Core Cultural Values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1678676"/>
            <a:ext cx="9937727" cy="4817657"/>
          </a:xfrm>
        </p:spPr>
        <p:txBody>
          <a:bodyPr>
            <a:normAutofit/>
          </a:bodyPr>
          <a:lstStyle/>
          <a:p>
            <a:r>
              <a:rPr lang="en-GB" sz="3200" dirty="0"/>
              <a:t>S</a:t>
            </a:r>
            <a:r>
              <a:rPr lang="en-GB" sz="3200" dirty="0" smtClean="0"/>
              <a:t>et of guiding organizational principles or values that employees know and live by.</a:t>
            </a:r>
          </a:p>
          <a:p>
            <a:r>
              <a:rPr lang="en-GB" sz="3200" dirty="0" smtClean="0"/>
              <a:t>These guide the behaviour of employees as they interact with each other and with others outside the organization.</a:t>
            </a:r>
          </a:p>
          <a:p>
            <a:r>
              <a:rPr lang="en-GB" sz="3200" dirty="0" smtClean="0"/>
              <a:t>They also support the company’s vision and reflect its identity.</a:t>
            </a:r>
            <a:endParaRPr lang="en-GB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9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846"/>
    </mc:Choice>
    <mc:Fallback>
      <p:transition advTm="2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Core Cultural Values </a:t>
            </a:r>
            <a:r>
              <a:rPr lang="en-GB" b="1" dirty="0" err="1" smtClean="0">
                <a:solidFill>
                  <a:schemeClr val="tx1"/>
                </a:solidFill>
              </a:rPr>
              <a:t>cont</a:t>
            </a:r>
            <a:r>
              <a:rPr lang="en-GB" b="1" dirty="0" smtClean="0">
                <a:solidFill>
                  <a:schemeClr val="tx1"/>
                </a:solidFill>
              </a:rPr>
              <a:t>…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1678676"/>
            <a:ext cx="9937727" cy="4817657"/>
          </a:xfrm>
        </p:spPr>
        <p:txBody>
          <a:bodyPr>
            <a:normAutofit/>
          </a:bodyPr>
          <a:lstStyle/>
          <a:p>
            <a:r>
              <a:rPr lang="en-GB" sz="3200" dirty="0" smtClean="0"/>
              <a:t>Achieving success as an organization begins with employees understanding what the organization stands for.</a:t>
            </a:r>
          </a:p>
          <a:p>
            <a:r>
              <a:rPr lang="en-GB" sz="3200" dirty="0" smtClean="0"/>
              <a:t>Every organization must define its core cultural values.</a:t>
            </a:r>
          </a:p>
          <a:p>
            <a:r>
              <a:rPr lang="en-GB" sz="3200" dirty="0" smtClean="0"/>
              <a:t>If well defined, they assist in positioning the organization for success in its business operations.</a:t>
            </a:r>
            <a:endParaRPr lang="en-GB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6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9021"/>
    </mc:Choice>
    <mc:Fallback>
      <p:transition advTm="1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Sub Cultures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1678676"/>
            <a:ext cx="9937727" cy="4817657"/>
          </a:xfrm>
        </p:spPr>
        <p:txBody>
          <a:bodyPr>
            <a:normAutofit/>
          </a:bodyPr>
          <a:lstStyle/>
          <a:p>
            <a:r>
              <a:rPr lang="en-GB" sz="3200" dirty="0" smtClean="0"/>
              <a:t>Culture in an organization is the shared values and goals embraced by an organization.</a:t>
            </a:r>
          </a:p>
          <a:p>
            <a:r>
              <a:rPr lang="en-GB" sz="3200" dirty="0" smtClean="0"/>
              <a:t>Over time due to employees sharing workspace and tasks, organizations develop small groups that share their own values.</a:t>
            </a:r>
          </a:p>
          <a:p>
            <a:r>
              <a:rPr lang="en-GB" sz="3200" dirty="0" smtClean="0"/>
              <a:t>When values of subcultures align with organizational values, this contributes to the success of the organization.</a:t>
            </a:r>
          </a:p>
          <a:p>
            <a:endParaRPr lang="en-GB" sz="3200" dirty="0" smtClean="0"/>
          </a:p>
          <a:p>
            <a:endParaRPr lang="en-GB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969"/>
    </mc:Choice>
    <mc:Fallback>
      <p:transition advTm="4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Secondary Cultures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1678676"/>
            <a:ext cx="9937727" cy="4817657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The set of norms, beliefs, values and customs that exist within a population of a nation.</a:t>
            </a:r>
          </a:p>
          <a:p>
            <a:r>
              <a:rPr lang="en-GB" sz="3200" dirty="0" smtClean="0"/>
              <a:t>International organizations develop practices in accordance with the national culture they are operating in.</a:t>
            </a:r>
          </a:p>
          <a:p>
            <a:r>
              <a:rPr lang="en-GB" sz="3200" dirty="0" smtClean="0"/>
              <a:t>It is very important for international organizations to have deep knowledge of practices and customs applied in global business.</a:t>
            </a:r>
            <a:endParaRPr lang="en-GB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9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246"/>
    </mc:Choice>
    <mc:Fallback>
      <p:transition advTm="27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Secondary Cultures </a:t>
            </a:r>
            <a:r>
              <a:rPr lang="en-GB" b="1" dirty="0" err="1" smtClean="0">
                <a:solidFill>
                  <a:schemeClr val="tx1"/>
                </a:solidFill>
              </a:rPr>
              <a:t>cont</a:t>
            </a:r>
            <a:r>
              <a:rPr lang="en-GB" b="1" dirty="0" smtClean="0">
                <a:solidFill>
                  <a:schemeClr val="tx1"/>
                </a:solidFill>
              </a:rPr>
              <a:t>…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1678676"/>
            <a:ext cx="9937727" cy="4817657"/>
          </a:xfrm>
        </p:spPr>
        <p:txBody>
          <a:bodyPr>
            <a:normAutofit/>
          </a:bodyPr>
          <a:lstStyle/>
          <a:p>
            <a:r>
              <a:rPr lang="en-GB" sz="3200" dirty="0" smtClean="0"/>
              <a:t>National culture as an example of secondary culture strongly influences business strategies.</a:t>
            </a:r>
          </a:p>
          <a:p>
            <a:r>
              <a:rPr lang="en-GB" sz="3200" dirty="0" smtClean="0"/>
              <a:t>The impact that national culture has on business strategy eventually results in the failure or success of a business.</a:t>
            </a:r>
          </a:p>
          <a:p>
            <a:r>
              <a:rPr lang="en-GB" sz="3200" dirty="0" smtClean="0"/>
              <a:t>National culture ultimately affects core functions of a business such as human resource management</a:t>
            </a:r>
            <a:r>
              <a:rPr lang="en-GB" sz="3200" dirty="0"/>
              <a:t> </a:t>
            </a:r>
            <a:r>
              <a:rPr lang="en-GB" sz="3200" dirty="0" smtClean="0"/>
              <a:t>and marketing.</a:t>
            </a:r>
            <a:endParaRPr lang="en-GB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6100"/>
    </mc:Choice>
    <mc:Fallback>
      <p:transition advTm="2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94947" y="1653654"/>
            <a:ext cx="8826500" cy="3328988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>
                <a:solidFill>
                  <a:schemeClr val="tx1"/>
                </a:solidFill>
              </a:rPr>
              <a:t>Economic Systems</a:t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en-US" altLang="en-US" dirty="0" smtClean="0">
              <a:solidFill>
                <a:schemeClr val="tx1"/>
              </a:solidFill>
            </a:endParaRPr>
          </a:p>
        </p:txBody>
      </p:sp>
      <p:pic>
        <p:nvPicPr>
          <p:cNvPr id="4100" name="Picture 4" descr="C:\Documents and Settings\e200602727\Local Settings\Temporary Internet Files\Content.IE5\8JWNLQZ2\MCj0423485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4635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8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751"/>
    </mc:Choice>
    <mc:Fallback>
      <p:transition advTm="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chemeClr val="tx1"/>
                </a:solidFill>
              </a:rPr>
              <a:t>Economic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295400"/>
            <a:ext cx="10676467" cy="5562600"/>
          </a:xfrm>
        </p:spPr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3600" dirty="0"/>
              <a:t>D</a:t>
            </a:r>
            <a:r>
              <a:rPr lang="en-US" sz="3600" dirty="0" smtClean="0"/>
              <a:t>escribes how a country’s economy is organized.</a:t>
            </a:r>
          </a:p>
          <a:p>
            <a:pPr marL="742962" lvl="1" indent="-285755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3200" dirty="0" smtClean="0"/>
              <a:t>because of the problem of </a:t>
            </a:r>
            <a:r>
              <a:rPr lang="en-US" sz="3200" b="1" u="sng" dirty="0" smtClean="0"/>
              <a:t>scarcity</a:t>
            </a:r>
            <a:r>
              <a:rPr lang="en-US" sz="3200" dirty="0" smtClean="0"/>
              <a:t>, every country needs a system to determine how to use its productive resources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3600" dirty="0" smtClean="0"/>
              <a:t>An economic system must answer three (3) basic questions…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4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823"/>
    </mc:Choice>
    <mc:Fallback>
      <p:transition advTm="18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Economic Systems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600200"/>
            <a:ext cx="11794067" cy="5257800"/>
          </a:xfrm>
        </p:spPr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800" b="1" dirty="0" smtClean="0"/>
              <a:t>WHAT TO PRODUCE? </a:t>
            </a:r>
            <a:endParaRPr lang="en-US" sz="2800" dirty="0" smtClean="0"/>
          </a:p>
          <a:p>
            <a:pPr marL="742962" lvl="1" indent="-285755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400" dirty="0" smtClean="0"/>
              <a:t>What kinds of goods and services should be produced?</a:t>
            </a:r>
            <a:endParaRPr lang="en-US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800" b="1" dirty="0" smtClean="0"/>
              <a:t>HOW TO PRODUCE? </a:t>
            </a:r>
            <a:endParaRPr lang="en-US" sz="2800" dirty="0" smtClean="0"/>
          </a:p>
          <a:p>
            <a:pPr marL="742962" lvl="1" indent="-285755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400" dirty="0" smtClean="0"/>
              <a:t>What productive resources are used to produce goods and services?</a:t>
            </a:r>
            <a:endParaRPr lang="en-US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800" b="1" dirty="0" smtClean="0"/>
              <a:t>FOR WHOM TO PRODUCE? </a:t>
            </a:r>
            <a:endParaRPr lang="en-US" sz="2800" dirty="0" smtClean="0"/>
          </a:p>
          <a:p>
            <a:pPr marL="742962" lvl="1" indent="-285755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400" dirty="0" smtClean="0"/>
              <a:t>Who gets to have the goods and services?</a:t>
            </a:r>
            <a:endParaRPr lang="en-US" sz="2800" dirty="0" smtClean="0"/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800" dirty="0" smtClean="0"/>
              <a:t>The way a society answers these questions determines its economic system.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310"/>
    </mc:Choice>
    <mc:Fallback>
      <p:transition advTm="27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Four Types of Economic Systems: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03312" y="1569493"/>
            <a:ext cx="8946541" cy="4678906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en-US" sz="2400" dirty="0" smtClean="0"/>
              <a:t>1. </a:t>
            </a:r>
            <a:r>
              <a:rPr lang="en-US" altLang="en-US" sz="3200" dirty="0" smtClean="0"/>
              <a:t>Traditional Economy: Africa, Asia</a:t>
            </a:r>
          </a:p>
          <a:p>
            <a:pPr eaLnBrk="1" hangingPunct="1"/>
            <a:endParaRPr lang="en-US" altLang="en-US" sz="3200" dirty="0" smtClean="0"/>
          </a:p>
          <a:p>
            <a:pPr eaLnBrk="1" hangingPunct="1"/>
            <a:r>
              <a:rPr lang="en-US" altLang="en-US" sz="3200" dirty="0" smtClean="0"/>
              <a:t>2. Command Economy: Cuba, North Korea</a:t>
            </a:r>
          </a:p>
          <a:p>
            <a:pPr eaLnBrk="1" hangingPunct="1"/>
            <a:endParaRPr lang="en-US" altLang="en-US" sz="3200" dirty="0" smtClean="0"/>
          </a:p>
          <a:p>
            <a:pPr eaLnBrk="1" hangingPunct="1"/>
            <a:r>
              <a:rPr lang="en-US" altLang="en-US" sz="3200" dirty="0" smtClean="0"/>
              <a:t>3. Free-Market Economy: Mexico, Canada</a:t>
            </a:r>
          </a:p>
          <a:p>
            <a:pPr eaLnBrk="1" hangingPunct="1"/>
            <a:endParaRPr lang="en-US" altLang="en-US" sz="3200" dirty="0" smtClean="0"/>
          </a:p>
          <a:p>
            <a:pPr eaLnBrk="1" hangingPunct="1"/>
            <a:r>
              <a:rPr lang="en-US" altLang="en-US" sz="3200" dirty="0" smtClean="0"/>
              <a:t>4. Mixed Economy (Market + Command): Russia, China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2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240"/>
    </mc:Choice>
    <mc:Fallback>
      <p:transition advTm="1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25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06401" y="304800"/>
            <a:ext cx="11180233" cy="8382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Traditional Economy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1143000"/>
            <a:ext cx="12192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E</a:t>
            </a:r>
            <a:r>
              <a:rPr lang="en-US" altLang="en-US" sz="3600" dirty="0" smtClean="0"/>
              <a:t>conomic decisions are </a:t>
            </a:r>
            <a:r>
              <a:rPr lang="en-US" altLang="en-US" sz="3600" u="sng" dirty="0" smtClean="0"/>
              <a:t>based on customs and beliefs.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u="sng" dirty="0" smtClean="0"/>
              <a:t>People will make what they always have made and will do the same work their parents did e.g. hunting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E</a:t>
            </a:r>
            <a:r>
              <a:rPr lang="en-US" altLang="en-US" sz="3600" dirty="0" smtClean="0"/>
              <a:t>xchange of goods is done through </a:t>
            </a:r>
            <a:r>
              <a:rPr lang="en-US" altLang="en-US" sz="3600" b="1" u="sng" dirty="0" smtClean="0"/>
              <a:t>barter system</a:t>
            </a:r>
            <a:r>
              <a:rPr lang="en-US" altLang="en-US" sz="3600" dirty="0" smtClean="0"/>
              <a:t> (trading without using money)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2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1843"/>
    </mc:Choice>
    <mc:Fallback>
      <p:transition advTm="3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4" grpId="0"/>
      <p:bldP spid="819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DEFINING SOCIO-ECONOMIC ENVIRONMENT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6017" y="2115405"/>
            <a:ext cx="9937727" cy="4271748"/>
          </a:xfrm>
        </p:spPr>
        <p:txBody>
          <a:bodyPr>
            <a:normAutofit/>
          </a:bodyPr>
          <a:lstStyle/>
          <a:p>
            <a:pPr algn="just"/>
            <a:r>
              <a:rPr lang="en-GB" sz="3200" dirty="0" smtClean="0"/>
              <a:t>Socio-economics borders on examining social and economic factors of environment and how they both influence it. </a:t>
            </a:r>
            <a:endParaRPr lang="en-GB" sz="3200" dirty="0"/>
          </a:p>
          <a:p>
            <a:pPr algn="just"/>
            <a:r>
              <a:rPr lang="en-GB" sz="3200" dirty="0" smtClean="0"/>
              <a:t>Socio-economic factors are associated </a:t>
            </a:r>
            <a:r>
              <a:rPr lang="en-GB" sz="3200" dirty="0"/>
              <a:t>with </a:t>
            </a:r>
            <a:r>
              <a:rPr lang="en-GB" sz="3200" dirty="0" smtClean="0"/>
              <a:t>quality </a:t>
            </a:r>
            <a:r>
              <a:rPr lang="en-GB" sz="3200" dirty="0"/>
              <a:t>of life and determine </a:t>
            </a:r>
            <a:r>
              <a:rPr lang="en-GB" sz="3200" dirty="0" smtClean="0"/>
              <a:t>behaviours, </a:t>
            </a:r>
            <a:r>
              <a:rPr lang="en-GB" sz="3200" dirty="0"/>
              <a:t>tastes, preferences, attitudes and lifestyles of people living within a society.</a:t>
            </a:r>
            <a:endParaRPr lang="en-ZA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0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517"/>
    </mc:Choice>
    <mc:Fallback>
      <p:transition advTm="2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18" y="381001"/>
            <a:ext cx="11180233" cy="143192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Traditional Economy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600200"/>
            <a:ext cx="10676467" cy="4191000"/>
          </a:xfrm>
        </p:spPr>
        <p:txBody>
          <a:bodyPr/>
          <a:lstStyle/>
          <a:p>
            <a:pPr eaLnBrk="1" hangingPunct="1"/>
            <a:r>
              <a:rPr lang="en-US" altLang="en-US" sz="2400" b="1" dirty="0" smtClean="0"/>
              <a:t>Who decides </a:t>
            </a:r>
            <a:r>
              <a:rPr lang="en-US" altLang="en-US" sz="2400" b="1" i="1" dirty="0" smtClean="0">
                <a:solidFill>
                  <a:srgbClr val="FFFF00"/>
                </a:solidFill>
              </a:rPr>
              <a:t>what</a:t>
            </a:r>
            <a:r>
              <a:rPr lang="en-US" altLang="en-US" sz="2400" b="1" dirty="0" smtClean="0"/>
              <a:t> to produce?</a:t>
            </a:r>
          </a:p>
          <a:p>
            <a:pPr lvl="1" eaLnBrk="1" hangingPunct="1"/>
            <a:r>
              <a:rPr lang="en-US" altLang="en-US" sz="2000" dirty="0" smtClean="0"/>
              <a:t>people follow their customs and make what their ancestors made</a:t>
            </a:r>
          </a:p>
          <a:p>
            <a:pPr eaLnBrk="1" hangingPunct="1"/>
            <a:r>
              <a:rPr lang="en-US" altLang="en-US" sz="2400" b="1" dirty="0" smtClean="0"/>
              <a:t>Who decides </a:t>
            </a:r>
            <a:r>
              <a:rPr lang="en-US" altLang="en-US" sz="2400" b="1" i="1" dirty="0" smtClean="0">
                <a:solidFill>
                  <a:srgbClr val="FFFF00"/>
                </a:solidFill>
              </a:rPr>
              <a:t>how</a:t>
            </a:r>
            <a:r>
              <a:rPr lang="en-US" alt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altLang="en-US" sz="2400" b="1" dirty="0" smtClean="0"/>
              <a:t>to produce goods &amp; services?</a:t>
            </a:r>
          </a:p>
          <a:p>
            <a:pPr lvl="1" eaLnBrk="1" hangingPunct="1"/>
            <a:r>
              <a:rPr lang="en-US" altLang="en-US" sz="2000" dirty="0" smtClean="0"/>
              <a:t>people grow &amp; make things the same way that their ancestors did</a:t>
            </a:r>
          </a:p>
          <a:p>
            <a:pPr eaLnBrk="1" hangingPunct="1"/>
            <a:r>
              <a:rPr lang="en-US" altLang="en-US" sz="2400" b="1" i="1" dirty="0" smtClean="0">
                <a:solidFill>
                  <a:srgbClr val="FFFF00"/>
                </a:solidFill>
              </a:rPr>
              <a:t>For whom </a:t>
            </a:r>
            <a:r>
              <a:rPr lang="en-US" altLang="en-US" sz="2400" b="1" dirty="0" smtClean="0"/>
              <a:t>are the goods and services produced?</a:t>
            </a:r>
          </a:p>
          <a:p>
            <a:pPr lvl="1" eaLnBrk="1" hangingPunct="1"/>
            <a:r>
              <a:rPr lang="en-US" altLang="en-US" sz="2000" dirty="0" smtClean="0"/>
              <a:t>people in the village who need them</a:t>
            </a:r>
          </a:p>
        </p:txBody>
      </p:sp>
      <p:pic>
        <p:nvPicPr>
          <p:cNvPr id="10244" name="Picture 2" descr="C:\Documents and Settings\e200602727\Local Settings\Temporary Internet Files\Content.IE5\YB3MB48G\MCPE04113_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4495801"/>
            <a:ext cx="2432051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3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9811"/>
    </mc:Choice>
    <mc:Fallback>
      <p:transition advTm="19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Command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785600" cy="4191000"/>
          </a:xfrm>
        </p:spPr>
        <p:txBody>
          <a:bodyPr/>
          <a:lstStyle/>
          <a:p>
            <a:pPr eaLnBrk="1" hangingPunct="1"/>
            <a:r>
              <a:rPr lang="en-US" altLang="en-US" sz="2800" u="sng" dirty="0" smtClean="0"/>
              <a:t>Government makes all economic decisions &amp; owns most of the property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Governmental planning groups determine such things as the prices of goods/services &amp; the wages of workers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This system has not been very successful &amp; more and more countries are abandoning it.</a:t>
            </a:r>
          </a:p>
          <a:p>
            <a:pPr eaLnBrk="1" hangingPunct="1"/>
            <a:endParaRPr lang="en-US" altLang="en-US" sz="280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087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5317"/>
    </mc:Choice>
    <mc:Fallback>
      <p:transition advTm="2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Command Economy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600200"/>
            <a:ext cx="10574867" cy="5181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smtClean="0"/>
              <a:t>Who decides </a:t>
            </a:r>
            <a:r>
              <a:rPr lang="en-US" altLang="en-US" sz="3200" b="1" i="1" dirty="0" smtClean="0">
                <a:solidFill>
                  <a:srgbClr val="FFFF00"/>
                </a:solidFill>
              </a:rPr>
              <a:t>what to </a:t>
            </a:r>
            <a:r>
              <a:rPr lang="en-US" altLang="en-US" sz="3200" b="1" dirty="0" smtClean="0"/>
              <a:t>produce?</a:t>
            </a:r>
          </a:p>
          <a:p>
            <a:pPr lvl="1" eaLnBrk="1" hangingPunct="1"/>
            <a:r>
              <a:rPr lang="en-US" altLang="en-US" sz="2800" dirty="0" smtClean="0"/>
              <a:t>government makes all economic decisions</a:t>
            </a:r>
          </a:p>
          <a:p>
            <a:pPr eaLnBrk="1" hangingPunct="1"/>
            <a:r>
              <a:rPr lang="en-US" altLang="en-US" sz="3200" b="1" dirty="0" smtClean="0"/>
              <a:t>Who decides </a:t>
            </a:r>
            <a:r>
              <a:rPr lang="en-US" altLang="en-US" sz="3200" b="1" i="1" dirty="0" smtClean="0">
                <a:solidFill>
                  <a:srgbClr val="FFFF00"/>
                </a:solidFill>
              </a:rPr>
              <a:t>how to </a:t>
            </a:r>
            <a:r>
              <a:rPr lang="en-US" altLang="en-US" sz="3200" b="1" dirty="0" smtClean="0"/>
              <a:t>produce goods and services?</a:t>
            </a:r>
          </a:p>
          <a:p>
            <a:pPr lvl="1" eaLnBrk="1" hangingPunct="1"/>
            <a:r>
              <a:rPr lang="en-US" altLang="en-US" sz="2800" dirty="0" smtClean="0"/>
              <a:t>government decides how to make goods/services</a:t>
            </a:r>
          </a:p>
          <a:p>
            <a:pPr eaLnBrk="1" hangingPunct="1"/>
            <a:r>
              <a:rPr lang="en-US" altLang="en-US" sz="3200" b="1" i="1" dirty="0" smtClean="0">
                <a:solidFill>
                  <a:srgbClr val="FFFF00"/>
                </a:solidFill>
              </a:rPr>
              <a:t>For whom </a:t>
            </a:r>
            <a:r>
              <a:rPr lang="en-US" altLang="en-US" sz="3200" b="1" dirty="0" smtClean="0"/>
              <a:t>are the goods and services produced</a:t>
            </a:r>
            <a:r>
              <a:rPr lang="en-US" altLang="en-US" sz="3200" b="1" i="1" dirty="0" smtClean="0"/>
              <a:t>?</a:t>
            </a:r>
          </a:p>
          <a:p>
            <a:pPr lvl="1" eaLnBrk="1" hangingPunct="1"/>
            <a:r>
              <a:rPr lang="en-US" altLang="en-US" sz="2800" dirty="0" smtClean="0"/>
              <a:t>whomever the government decides to give them to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5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083"/>
    </mc:Choice>
    <mc:Fallback>
      <p:transition advTm="1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78258" y="370764"/>
            <a:ext cx="11180233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Market Economy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17600" y="1447800"/>
            <a:ext cx="10676467" cy="586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dirty="0" smtClean="0"/>
              <a:t>An economic system in which economic decisions are guided by the changes in prices that occur as individual buyers and sellers interact in the market place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u="sng" dirty="0" smtClean="0"/>
              <a:t>Based on what the people want and how much they are willing to pay!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 smtClean="0"/>
              <a:t>most of the resources are owned by private citizens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dirty="0" smtClean="0"/>
              <a:t>economic decisions are based on </a:t>
            </a:r>
            <a:r>
              <a:rPr lang="en-US" altLang="en-US" sz="3200" b="1" u="sng" dirty="0" smtClean="0"/>
              <a:t>free enterprise</a:t>
            </a:r>
            <a:r>
              <a:rPr lang="en-US" altLang="en-US" sz="3200" b="1" dirty="0" smtClean="0"/>
              <a:t> </a:t>
            </a:r>
            <a:r>
              <a:rPr lang="en-US" altLang="en-US" sz="3200" dirty="0" smtClean="0"/>
              <a:t>(competition between companies</a:t>
            </a:r>
            <a:r>
              <a:rPr lang="en-US" altLang="en-US" sz="2400" dirty="0" smtClean="0"/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9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2262"/>
    </mc:Choice>
    <mc:Fallback>
      <p:transition advTm="3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2" grpId="0"/>
      <p:bldP spid="1024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Market Economy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524000"/>
            <a:ext cx="10676467" cy="4191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smtClean="0"/>
              <a:t>Who decides what to produce?</a:t>
            </a:r>
          </a:p>
          <a:p>
            <a:pPr lvl="1" eaLnBrk="1" hangingPunct="1"/>
            <a:r>
              <a:rPr lang="en-US" altLang="en-US" sz="2800" dirty="0" smtClean="0"/>
              <a:t>businesses base decisions on supply and demand and free enterprise (PRICE)</a:t>
            </a:r>
          </a:p>
          <a:p>
            <a:pPr eaLnBrk="1" hangingPunct="1"/>
            <a:r>
              <a:rPr lang="en-US" altLang="en-US" sz="3200" b="1" dirty="0" smtClean="0"/>
              <a:t>Who decides how to produce goods and services?</a:t>
            </a:r>
          </a:p>
          <a:p>
            <a:pPr lvl="1" eaLnBrk="1" hangingPunct="1"/>
            <a:r>
              <a:rPr lang="en-US" altLang="en-US" sz="2800" dirty="0" smtClean="0"/>
              <a:t>businesses decide how to produce goods</a:t>
            </a:r>
          </a:p>
          <a:p>
            <a:pPr eaLnBrk="1" hangingPunct="1"/>
            <a:r>
              <a:rPr lang="en-US" altLang="en-US" sz="3200" b="1" dirty="0" smtClean="0"/>
              <a:t>For whom are the goods and services produced?</a:t>
            </a:r>
          </a:p>
          <a:p>
            <a:pPr lvl="1" eaLnBrk="1" hangingPunct="1"/>
            <a:r>
              <a:rPr lang="en-US" altLang="en-US" sz="2800" dirty="0" smtClean="0"/>
              <a:t>consumers</a:t>
            </a:r>
          </a:p>
        </p:txBody>
      </p:sp>
      <p:pic>
        <p:nvPicPr>
          <p:cNvPr id="16388" name="Picture 4" descr="C:\Documents and Settings\e200602727\Local Settings\Temporary Internet Files\Content.IE5\8JWNLQZ2\MCj0237733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29214"/>
            <a:ext cx="2133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4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5842"/>
    </mc:Choice>
    <mc:Fallback>
      <p:transition advTm="2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Mixed Economy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016000" y="1600200"/>
            <a:ext cx="10676467" cy="4724400"/>
          </a:xfrm>
        </p:spPr>
        <p:txBody>
          <a:bodyPr rtlCol="0">
            <a:normAutofit/>
          </a:bodyPr>
          <a:lstStyle/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800" u="sng" dirty="0" smtClean="0"/>
              <a:t>Market + Command = Mixed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800" dirty="0" smtClean="0"/>
              <a:t>There are no pure command or market economies. To some degree, all modern economies exhibit characteristics of both systems and are often referred to as </a:t>
            </a:r>
            <a:r>
              <a:rPr lang="en-US" sz="2800" b="1" dirty="0" smtClean="0"/>
              <a:t>mixed</a:t>
            </a:r>
            <a:r>
              <a:rPr lang="en-US" sz="2800" dirty="0" smtClean="0"/>
              <a:t> economies. </a:t>
            </a:r>
          </a:p>
          <a:p>
            <a:pPr marL="742962" lvl="1" indent="-285755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200" dirty="0" smtClean="0"/>
              <a:t>Most economies are closer to one type of economic system than another.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sz="2800" u="sng" dirty="0" smtClean="0"/>
              <a:t>Businesses own most resources and determine what and how to produce, but the government regulates certain industries.</a:t>
            </a:r>
          </a:p>
          <a:p>
            <a:pPr marL="342906" indent="-342906"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dirty="0" smtClean="0"/>
          </a:p>
        </p:txBody>
      </p:sp>
      <p:pic>
        <p:nvPicPr>
          <p:cNvPr id="18436" name="Picture 5" descr="C:\Documents and Settings\e200602727\Local Settings\Temporary Internet Files\Content.IE5\MQB77Q72\MCj0237109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1" y="304801"/>
            <a:ext cx="343323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2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2543"/>
    </mc:Choice>
    <mc:Fallback>
      <p:transition advTm="42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2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2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2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4" grpId="0"/>
      <p:bldP spid="1331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Mixed Economy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524000"/>
            <a:ext cx="10574867" cy="5334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 smtClean="0"/>
              <a:t>Who decides what to produce?</a:t>
            </a:r>
          </a:p>
          <a:p>
            <a:pPr lvl="1" eaLnBrk="1" hangingPunct="1"/>
            <a:r>
              <a:rPr lang="en-US" altLang="en-US" sz="2800" dirty="0" smtClean="0"/>
              <a:t>businesses</a:t>
            </a:r>
          </a:p>
          <a:p>
            <a:pPr eaLnBrk="1" hangingPunct="1"/>
            <a:r>
              <a:rPr lang="en-US" altLang="en-US" sz="3200" dirty="0" smtClean="0"/>
              <a:t>Who decides how to produce goods and services?</a:t>
            </a:r>
          </a:p>
          <a:p>
            <a:pPr lvl="1" eaLnBrk="1" hangingPunct="1"/>
            <a:r>
              <a:rPr lang="en-US" altLang="en-US" sz="2800" dirty="0" smtClean="0"/>
              <a:t>businesses, but the government regulates certain industries</a:t>
            </a:r>
          </a:p>
          <a:p>
            <a:pPr eaLnBrk="1" hangingPunct="1"/>
            <a:r>
              <a:rPr lang="en-US" altLang="en-US" sz="3200" dirty="0" smtClean="0"/>
              <a:t>For whom are the goods and services produces?</a:t>
            </a:r>
          </a:p>
          <a:p>
            <a:pPr lvl="1" eaLnBrk="1" hangingPunct="1"/>
            <a:r>
              <a:rPr lang="en-US" altLang="en-US" sz="2800" dirty="0" smtClean="0"/>
              <a:t>consumers</a:t>
            </a:r>
          </a:p>
        </p:txBody>
      </p:sp>
      <p:pic>
        <p:nvPicPr>
          <p:cNvPr id="19460" name="Picture 3" descr="C:\Documents and Settings\e200602727\Local Settings\Temporary Internet Files\Content.IE5\91X5HIGJ\MCj0289985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372100"/>
            <a:ext cx="18288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8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898"/>
    </mc:Choice>
    <mc:Fallback>
      <p:transition advTm="1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5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07"/>
    </mc:Choice>
    <mc:Fallback>
      <p:transition advTm="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Socio-economic Factors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1446665"/>
            <a:ext cx="9937727" cy="4271748"/>
          </a:xfrm>
        </p:spPr>
        <p:txBody>
          <a:bodyPr>
            <a:normAutofit/>
          </a:bodyPr>
          <a:lstStyle/>
          <a:p>
            <a:pPr algn="just"/>
            <a:r>
              <a:rPr lang="en-GB" sz="3200" dirty="0"/>
              <a:t>Socio economic factors </a:t>
            </a:r>
            <a:r>
              <a:rPr lang="en-GB" sz="3200" dirty="0" smtClean="0"/>
              <a:t>have </a:t>
            </a:r>
            <a:r>
              <a:rPr lang="en-GB" sz="3200" dirty="0"/>
              <a:t>high impact on </a:t>
            </a:r>
            <a:r>
              <a:rPr lang="en-GB" sz="3200" dirty="0" smtClean="0"/>
              <a:t>businesses. </a:t>
            </a:r>
          </a:p>
          <a:p>
            <a:pPr algn="just"/>
            <a:r>
              <a:rPr lang="en-GB" sz="3200" dirty="0" smtClean="0"/>
              <a:t>This </a:t>
            </a:r>
            <a:r>
              <a:rPr lang="en-GB" sz="3200" dirty="0"/>
              <a:t>is because the consumers are often at the heart of businesses and tend to affect growth of all ventures. </a:t>
            </a:r>
            <a:endParaRPr lang="en-GB" sz="3200" dirty="0" smtClean="0"/>
          </a:p>
          <a:p>
            <a:pPr algn="just"/>
            <a:r>
              <a:rPr lang="en-GB" sz="3200" dirty="0" smtClean="0"/>
              <a:t>Businesses need to look out for </a:t>
            </a:r>
            <a:r>
              <a:rPr lang="en-GB" sz="3200" dirty="0"/>
              <a:t>socio economic factors </a:t>
            </a:r>
            <a:r>
              <a:rPr lang="en-GB" sz="3200" dirty="0" smtClean="0"/>
              <a:t>if they are to </a:t>
            </a:r>
            <a:r>
              <a:rPr lang="en-GB" sz="3200" dirty="0"/>
              <a:t>excel and compete effectively in an ever changing market.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9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026"/>
    </mc:Choice>
    <mc:Fallback>
      <p:transition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1. Income Capacity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1446664"/>
            <a:ext cx="9937727" cy="481765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GB" sz="3200" dirty="0"/>
              <a:t>D</a:t>
            </a:r>
            <a:r>
              <a:rPr lang="en-GB" sz="3200" dirty="0" smtClean="0"/>
              <a:t>etermines </a:t>
            </a:r>
            <a:r>
              <a:rPr lang="en-GB" sz="3200" dirty="0"/>
              <a:t>how much </a:t>
            </a:r>
            <a:r>
              <a:rPr lang="en-GB" sz="3200" dirty="0" smtClean="0"/>
              <a:t>consumers </a:t>
            </a:r>
            <a:r>
              <a:rPr lang="en-GB" sz="3200" dirty="0"/>
              <a:t>can spend on certain products. </a:t>
            </a:r>
            <a:endParaRPr lang="en-GB" sz="3200" dirty="0" smtClean="0"/>
          </a:p>
          <a:p>
            <a:pPr algn="just"/>
            <a:r>
              <a:rPr lang="en-GB" sz="3200" dirty="0" smtClean="0"/>
              <a:t>If </a:t>
            </a:r>
            <a:r>
              <a:rPr lang="en-GB" sz="3200" dirty="0"/>
              <a:t>citizens in a country have access to high incomes from employment and personal business ventures, </a:t>
            </a:r>
            <a:r>
              <a:rPr lang="en-GB" sz="3200" dirty="0" smtClean="0"/>
              <a:t>they </a:t>
            </a:r>
            <a:r>
              <a:rPr lang="en-GB" sz="3200" dirty="0"/>
              <a:t>are more likely to spend on luxurious products. </a:t>
            </a:r>
            <a:endParaRPr lang="en-GB" sz="3200" dirty="0" smtClean="0"/>
          </a:p>
          <a:p>
            <a:pPr algn="just"/>
            <a:r>
              <a:rPr lang="en-GB" sz="3200" dirty="0" smtClean="0"/>
              <a:t>This </a:t>
            </a:r>
            <a:r>
              <a:rPr lang="en-GB" sz="3200" dirty="0"/>
              <a:t>is because they can easily afford the products and also have a taste for good things. </a:t>
            </a:r>
            <a:endParaRPr lang="en-GB" sz="3200" dirty="0" smtClean="0"/>
          </a:p>
          <a:p>
            <a:pPr algn="just"/>
            <a:r>
              <a:rPr lang="en-GB" sz="3200" dirty="0" smtClean="0"/>
              <a:t>On </a:t>
            </a:r>
            <a:r>
              <a:rPr lang="en-GB" sz="3200" dirty="0"/>
              <a:t>the other hand, low income earners may not be able to afford basic commodities, let alone the luxurious products. 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1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5188"/>
    </mc:Choice>
    <mc:Fallback>
      <p:transition advTm="2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2</a:t>
            </a:r>
            <a:r>
              <a:rPr lang="en-GB" b="1" dirty="0" smtClean="0">
                <a:solidFill>
                  <a:schemeClr val="tx1"/>
                </a:solidFill>
              </a:rPr>
              <a:t>. Occupation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1446664"/>
            <a:ext cx="9937727" cy="4817657"/>
          </a:xfrm>
        </p:spPr>
        <p:txBody>
          <a:bodyPr>
            <a:normAutofit/>
          </a:bodyPr>
          <a:lstStyle/>
          <a:p>
            <a:r>
              <a:rPr lang="en-GB" sz="3200" dirty="0"/>
              <a:t>O</a:t>
            </a:r>
            <a:r>
              <a:rPr lang="en-GB" sz="3200" dirty="0" smtClean="0"/>
              <a:t>ccupation </a:t>
            </a:r>
            <a:r>
              <a:rPr lang="en-GB" sz="3200" dirty="0"/>
              <a:t>of consumers is largely related to the income they earn. </a:t>
            </a:r>
            <a:endParaRPr lang="en-GB" sz="3200" dirty="0" smtClean="0"/>
          </a:p>
          <a:p>
            <a:endParaRPr lang="en-GB" sz="3200" dirty="0" smtClean="0"/>
          </a:p>
          <a:p>
            <a:r>
              <a:rPr lang="en-GB" sz="3200" dirty="0" smtClean="0"/>
              <a:t>The </a:t>
            </a:r>
            <a:r>
              <a:rPr lang="en-GB" sz="3200" dirty="0"/>
              <a:t>differences in occupations </a:t>
            </a:r>
            <a:r>
              <a:rPr lang="en-GB" sz="3200" dirty="0" smtClean="0"/>
              <a:t>determine </a:t>
            </a:r>
            <a:r>
              <a:rPr lang="en-GB" sz="3200" dirty="0"/>
              <a:t>the income gaps of the consumers</a:t>
            </a:r>
            <a:r>
              <a:rPr lang="en-GB" sz="3200" dirty="0" smtClean="0"/>
              <a:t>.</a:t>
            </a:r>
          </a:p>
          <a:p>
            <a:endParaRPr lang="en-GB" sz="3200" dirty="0"/>
          </a:p>
          <a:p>
            <a:r>
              <a:rPr lang="en-GB" sz="3200" dirty="0" smtClean="0"/>
              <a:t>Businesses must conduct </a:t>
            </a:r>
            <a:r>
              <a:rPr lang="en-GB" sz="3200" dirty="0"/>
              <a:t>research on </a:t>
            </a:r>
            <a:r>
              <a:rPr lang="en-GB" sz="3200" dirty="0" smtClean="0"/>
              <a:t>occupations </a:t>
            </a:r>
            <a:r>
              <a:rPr lang="en-GB" sz="3200" dirty="0"/>
              <a:t>of </a:t>
            </a:r>
            <a:r>
              <a:rPr lang="en-GB" sz="3200" dirty="0" smtClean="0"/>
              <a:t>their prospective </a:t>
            </a:r>
            <a:r>
              <a:rPr lang="en-GB" sz="3200" dirty="0"/>
              <a:t>consumers. </a:t>
            </a:r>
            <a:endParaRPr lang="en-GB" sz="32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7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148"/>
    </mc:Choice>
    <mc:Fallback>
      <p:transition advTm="1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3</a:t>
            </a:r>
            <a:r>
              <a:rPr lang="en-GB" b="1" dirty="0" smtClean="0">
                <a:solidFill>
                  <a:schemeClr val="tx1"/>
                </a:solidFill>
              </a:rPr>
              <a:t>. Education Levels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1446664"/>
            <a:ext cx="9937727" cy="4817657"/>
          </a:xfrm>
        </p:spPr>
        <p:txBody>
          <a:bodyPr>
            <a:normAutofit/>
          </a:bodyPr>
          <a:lstStyle/>
          <a:p>
            <a:r>
              <a:rPr lang="en-GB" sz="3200" dirty="0"/>
              <a:t>Education levels influence the type of occupation a person can get and ultimately their income level. </a:t>
            </a:r>
            <a:endParaRPr lang="en-GB" sz="3200" dirty="0" smtClean="0"/>
          </a:p>
          <a:p>
            <a:r>
              <a:rPr lang="en-GB" sz="3200" dirty="0" smtClean="0"/>
              <a:t>Consumers </a:t>
            </a:r>
            <a:r>
              <a:rPr lang="en-GB" sz="3200" dirty="0"/>
              <a:t>with higher education tend to be skilled and also have better jobs and incomes as compared to those without </a:t>
            </a:r>
            <a:r>
              <a:rPr lang="en-GB" sz="3200" dirty="0" smtClean="0"/>
              <a:t>education.</a:t>
            </a:r>
          </a:p>
          <a:p>
            <a:r>
              <a:rPr lang="en-GB" sz="3200" dirty="0"/>
              <a:t>Educated consumers have different tastes for products in comparison to the uneducated ones. </a:t>
            </a:r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4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1560"/>
    </mc:Choice>
    <mc:Fallback>
      <p:transition advTm="2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313688"/>
          </a:xfrm>
        </p:spPr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4. Economic Growth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03312" y="1446664"/>
            <a:ext cx="9937727" cy="4817657"/>
          </a:xfrm>
        </p:spPr>
        <p:txBody>
          <a:bodyPr>
            <a:normAutofit/>
          </a:bodyPr>
          <a:lstStyle/>
          <a:p>
            <a:r>
              <a:rPr lang="en-GB" sz="3200" dirty="0"/>
              <a:t>Economic growth and development of a country can also have an impact on the social status of its citizens</a:t>
            </a:r>
            <a:r>
              <a:rPr lang="en-GB" sz="3200" dirty="0" smtClean="0"/>
              <a:t>. </a:t>
            </a:r>
          </a:p>
          <a:p>
            <a:r>
              <a:rPr lang="en-GB" sz="3200" dirty="0" smtClean="0"/>
              <a:t>Economies </a:t>
            </a:r>
            <a:r>
              <a:rPr lang="en-GB" sz="3200" dirty="0"/>
              <a:t>such as China and India have </a:t>
            </a:r>
            <a:r>
              <a:rPr lang="en-GB" sz="3200" dirty="0" smtClean="0"/>
              <a:t>shown that high </a:t>
            </a:r>
            <a:r>
              <a:rPr lang="en-GB" sz="3200" dirty="0"/>
              <a:t>economic growth </a:t>
            </a:r>
            <a:r>
              <a:rPr lang="en-GB" sz="3200" dirty="0" smtClean="0"/>
              <a:t>enables citizens to </a:t>
            </a:r>
            <a:r>
              <a:rPr lang="en-GB" sz="3200" dirty="0"/>
              <a:t>have better access to </a:t>
            </a:r>
            <a:r>
              <a:rPr lang="en-GB" sz="3200" dirty="0" smtClean="0"/>
              <a:t>incomes.</a:t>
            </a:r>
          </a:p>
          <a:p>
            <a:r>
              <a:rPr lang="en-GB" sz="3200" dirty="0" smtClean="0"/>
              <a:t>Inevitably </a:t>
            </a:r>
            <a:r>
              <a:rPr lang="en-GB" sz="3200" dirty="0"/>
              <a:t>positive economic growth rates will increase spending and help businesses to grow.</a:t>
            </a:r>
          </a:p>
          <a:p>
            <a:endParaRPr lang="en-GB" sz="32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2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475"/>
    </mc:Choice>
    <mc:Fallback>
      <p:transition advTm="22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-259307"/>
            <a:ext cx="114808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Socio-Economic Trends That Affect Business</a:t>
            </a:r>
          </a:p>
          <a:p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New </a:t>
            </a:r>
            <a:r>
              <a:rPr lang="en-GB" sz="2400" b="1" dirty="0" smtClean="0"/>
              <a:t>behaviours</a:t>
            </a:r>
            <a:r>
              <a:rPr lang="en-GB" sz="2400" dirty="0" smtClean="0"/>
              <a:t>: such </a:t>
            </a:r>
            <a:r>
              <a:rPr lang="en-GB" sz="2400" dirty="0"/>
              <a:t>as living a more public life, building communities, and </a:t>
            </a:r>
            <a:r>
              <a:rPr lang="en-GB" sz="2400" dirty="0" smtClean="0"/>
              <a:t> </a:t>
            </a:r>
            <a:r>
              <a:rPr lang="en-GB" sz="2400" dirty="0"/>
              <a:t>increased focus on sharing and collaboration.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Technology</a:t>
            </a:r>
            <a:r>
              <a:rPr lang="en-GB" sz="2400" dirty="0" smtClean="0"/>
              <a:t>: robots </a:t>
            </a:r>
            <a:r>
              <a:rPr lang="en-GB" sz="2400" dirty="0"/>
              <a:t>and automation.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The </a:t>
            </a:r>
            <a:r>
              <a:rPr lang="en-GB" sz="2400" b="1" dirty="0"/>
              <a:t>millennial </a:t>
            </a:r>
            <a:r>
              <a:rPr lang="en-GB" sz="2400" b="1" dirty="0" smtClean="0"/>
              <a:t>workforce</a:t>
            </a:r>
            <a:r>
              <a:rPr lang="en-GB" sz="2400" dirty="0"/>
              <a:t> </a:t>
            </a:r>
            <a:r>
              <a:rPr lang="en-GB" sz="2400" dirty="0" smtClean="0"/>
              <a:t>:generation </a:t>
            </a:r>
            <a:r>
              <a:rPr lang="en-GB" sz="2400" dirty="0"/>
              <a:t>of digital natives with new values, ideas, and expectations about work and social balance</a:t>
            </a:r>
            <a:r>
              <a:rPr lang="en-GB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Mobility</a:t>
            </a:r>
            <a:r>
              <a:rPr lang="en-GB" sz="2400" dirty="0"/>
              <a:t>: enabling us to stay connected via multiple devices anytime and anywhere.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Globalization: </a:t>
            </a:r>
            <a:r>
              <a:rPr lang="en-GB" sz="2400" dirty="0"/>
              <a:t>is providing organizations around the world with numerous opportunities to conduct business in markets where social and </a:t>
            </a:r>
            <a:r>
              <a:rPr lang="en-GB" sz="2400" dirty="0" smtClean="0"/>
              <a:t>economic boundaries </a:t>
            </a:r>
            <a:r>
              <a:rPr lang="en-GB" sz="2400" dirty="0"/>
              <a:t>are diminishing.</a:t>
            </a:r>
          </a:p>
          <a:p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4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635"/>
    </mc:Choice>
    <mc:Fallback>
      <p:transition advTm="22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0"/>
            <a:ext cx="114808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latin typeface="+mj-lt"/>
            </a:endParaRPr>
          </a:p>
          <a:p>
            <a:endParaRPr lang="en-US" sz="2000" dirty="0" smtClean="0">
              <a:latin typeface="+mj-lt"/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Socio-Economic Trends Affecting Business </a:t>
            </a:r>
            <a:r>
              <a:rPr lang="en-US" sz="2800" b="1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</a:t>
            </a:r>
            <a:r>
              <a:rPr lang="en-US" sz="28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</a:t>
            </a:r>
            <a:r>
              <a:rPr lang="en-GB" sz="2400" dirty="0" smtClean="0"/>
              <a:t>rganizations </a:t>
            </a:r>
            <a:r>
              <a:rPr lang="en-GB" sz="2400" dirty="0"/>
              <a:t>are responding to </a:t>
            </a:r>
            <a:r>
              <a:rPr lang="en-GB" sz="2400" dirty="0" smtClean="0"/>
              <a:t>and promoting these trends.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Organizations also recognize </a:t>
            </a:r>
            <a:r>
              <a:rPr lang="en-GB" sz="2400" dirty="0"/>
              <a:t>that being able to thrive and succeed in today’s ever changing landscape requires challenging the conventions of how we work in the digital age</a:t>
            </a:r>
            <a:r>
              <a:rPr lang="en-GB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If an organization does not </a:t>
            </a:r>
            <a:r>
              <a:rPr lang="en-GB" sz="2400" dirty="0"/>
              <a:t>think about and plan for the future of work, then </a:t>
            </a:r>
            <a:r>
              <a:rPr lang="en-GB" sz="2400" dirty="0" smtClean="0"/>
              <a:t>that </a:t>
            </a:r>
            <a:r>
              <a:rPr lang="en-GB" sz="2400" dirty="0"/>
              <a:t>organization may have no </a:t>
            </a:r>
            <a:r>
              <a:rPr lang="en-GB" sz="2400" dirty="0" smtClean="0"/>
              <a:t>future in the business environment!</a:t>
            </a: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7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100"/>
    </mc:Choice>
    <mc:Fallback>
      <p:transition advTm="1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4|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809</TotalTime>
  <Words>1287</Words>
  <Application>Microsoft Office PowerPoint</Application>
  <PresentationFormat>Widescreen</PresentationFormat>
  <Paragraphs>139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Tahoma</vt:lpstr>
      <vt:lpstr>Times New Roman</vt:lpstr>
      <vt:lpstr>Wingdings 3</vt:lpstr>
      <vt:lpstr>Ion</vt:lpstr>
      <vt:lpstr>PowerPoint Presentation</vt:lpstr>
      <vt:lpstr>DEFINING SOCIO-ECONOMIC ENVIRONMENT</vt:lpstr>
      <vt:lpstr>Socio-economic Factors</vt:lpstr>
      <vt:lpstr>1. Income Capacity</vt:lpstr>
      <vt:lpstr>2. Occupation</vt:lpstr>
      <vt:lpstr>3. Education Levels</vt:lpstr>
      <vt:lpstr>4. Economic Growth</vt:lpstr>
      <vt:lpstr>PowerPoint Presentation</vt:lpstr>
      <vt:lpstr>PowerPoint Presentation</vt:lpstr>
      <vt:lpstr>Core Cultural Values</vt:lpstr>
      <vt:lpstr>Core Cultural Values cont…</vt:lpstr>
      <vt:lpstr>Sub Cultures</vt:lpstr>
      <vt:lpstr>Secondary Cultures</vt:lpstr>
      <vt:lpstr>Secondary Cultures cont…</vt:lpstr>
      <vt:lpstr> Economic Systems </vt:lpstr>
      <vt:lpstr>Economic Systems</vt:lpstr>
      <vt:lpstr>Economic Systems</vt:lpstr>
      <vt:lpstr>Four Types of Economic Systems:</vt:lpstr>
      <vt:lpstr>Traditional Economy</vt:lpstr>
      <vt:lpstr>Traditional Economy</vt:lpstr>
      <vt:lpstr>Command System</vt:lpstr>
      <vt:lpstr>Command Economy</vt:lpstr>
      <vt:lpstr>Market Economy</vt:lpstr>
      <vt:lpstr>Market Economy</vt:lpstr>
      <vt:lpstr>Mixed Economy</vt:lpstr>
      <vt:lpstr>Mixed Economy</vt:lpstr>
      <vt:lpstr> END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Lusungu Siame</dc:creator>
  <cp:lastModifiedBy>Chibozu</cp:lastModifiedBy>
  <cp:revision>72</cp:revision>
  <dcterms:created xsi:type="dcterms:W3CDTF">2018-09-04T15:10:41Z</dcterms:created>
  <dcterms:modified xsi:type="dcterms:W3CDTF">2020-05-14T09:35:59Z</dcterms:modified>
</cp:coreProperties>
</file>